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FLyGGbKtZ6MKWK8o6r1g77If8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C3C0A1FC-2EA7-4DA5-85B4-8CCFBB75DE9E}"/>
    <pc:docChg chg="undo custSel modSld">
      <pc:chgData name="Marcos Maillot" userId="fa14b39d-e966-4ebb-a436-4f96f84b9577" providerId="ADAL" clId="{C3C0A1FC-2EA7-4DA5-85B4-8CCFBB75DE9E}" dt="2024-08-09T21:00:09.387" v="82" actId="5793"/>
      <pc:docMkLst>
        <pc:docMk/>
      </pc:docMkLst>
      <pc:sldChg chg="modSp mod">
        <pc:chgData name="Marcos Maillot" userId="fa14b39d-e966-4ebb-a436-4f96f84b9577" providerId="ADAL" clId="{C3C0A1FC-2EA7-4DA5-85B4-8CCFBB75DE9E}" dt="2024-08-09T20:54:26.696" v="0" actId="14100"/>
        <pc:sldMkLst>
          <pc:docMk/>
          <pc:sldMk cId="0" sldId="258"/>
        </pc:sldMkLst>
        <pc:spChg chg="mod">
          <ac:chgData name="Marcos Maillot" userId="fa14b39d-e966-4ebb-a436-4f96f84b9577" providerId="ADAL" clId="{C3C0A1FC-2EA7-4DA5-85B4-8CCFBB75DE9E}" dt="2024-08-09T20:54:26.696" v="0" actId="14100"/>
          <ac:spMkLst>
            <pc:docMk/>
            <pc:sldMk cId="0" sldId="258"/>
            <ac:spMk id="96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0:54:39.343" v="8" actId="5793"/>
        <pc:sldMkLst>
          <pc:docMk/>
          <pc:sldMk cId="0" sldId="260"/>
        </pc:sldMkLst>
        <pc:spChg chg="mod">
          <ac:chgData name="Marcos Maillot" userId="fa14b39d-e966-4ebb-a436-4f96f84b9577" providerId="ADAL" clId="{C3C0A1FC-2EA7-4DA5-85B4-8CCFBB75DE9E}" dt="2024-08-09T20:54:39.343" v="8" actId="5793"/>
          <ac:spMkLst>
            <pc:docMk/>
            <pc:sldMk cId="0" sldId="260"/>
            <ac:spMk id="117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0:54:55.488" v="20" actId="5793"/>
        <pc:sldMkLst>
          <pc:docMk/>
          <pc:sldMk cId="0" sldId="261"/>
        </pc:sldMkLst>
        <pc:spChg chg="mod">
          <ac:chgData name="Marcos Maillot" userId="fa14b39d-e966-4ebb-a436-4f96f84b9577" providerId="ADAL" clId="{C3C0A1FC-2EA7-4DA5-85B4-8CCFBB75DE9E}" dt="2024-08-09T20:54:55.488" v="20" actId="5793"/>
          <ac:spMkLst>
            <pc:docMk/>
            <pc:sldMk cId="0" sldId="261"/>
            <ac:spMk id="125" creationId="{00000000-0000-0000-0000-000000000000}"/>
          </ac:spMkLst>
        </pc:spChg>
        <pc:spChg chg="mod">
          <ac:chgData name="Marcos Maillot" userId="fa14b39d-e966-4ebb-a436-4f96f84b9577" providerId="ADAL" clId="{C3C0A1FC-2EA7-4DA5-85B4-8CCFBB75DE9E}" dt="2024-08-09T20:54:47.087" v="14" actId="5793"/>
          <ac:spMkLst>
            <pc:docMk/>
            <pc:sldMk cId="0" sldId="261"/>
            <ac:spMk id="127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0:58:40.545" v="25" actId="5793"/>
        <pc:sldMkLst>
          <pc:docMk/>
          <pc:sldMk cId="0" sldId="270"/>
        </pc:sldMkLst>
        <pc:spChg chg="mod">
          <ac:chgData name="Marcos Maillot" userId="fa14b39d-e966-4ebb-a436-4f96f84b9577" providerId="ADAL" clId="{C3C0A1FC-2EA7-4DA5-85B4-8CCFBB75DE9E}" dt="2024-08-09T20:58:40.545" v="25" actId="5793"/>
          <ac:spMkLst>
            <pc:docMk/>
            <pc:sldMk cId="0" sldId="270"/>
            <ac:spMk id="206" creationId="{00000000-0000-0000-0000-000000000000}"/>
          </ac:spMkLst>
        </pc:spChg>
        <pc:spChg chg="mod">
          <ac:chgData name="Marcos Maillot" userId="fa14b39d-e966-4ebb-a436-4f96f84b9577" providerId="ADAL" clId="{C3C0A1FC-2EA7-4DA5-85B4-8CCFBB75DE9E}" dt="2024-08-09T20:58:37.638" v="21" actId="14100"/>
          <ac:spMkLst>
            <pc:docMk/>
            <pc:sldMk cId="0" sldId="270"/>
            <ac:spMk id="207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0:58:49.644" v="33" actId="5793"/>
        <pc:sldMkLst>
          <pc:docMk/>
          <pc:sldMk cId="0" sldId="272"/>
        </pc:sldMkLst>
        <pc:spChg chg="mod">
          <ac:chgData name="Marcos Maillot" userId="fa14b39d-e966-4ebb-a436-4f96f84b9577" providerId="ADAL" clId="{C3C0A1FC-2EA7-4DA5-85B4-8CCFBB75DE9E}" dt="2024-08-09T20:58:49.644" v="33" actId="5793"/>
          <ac:spMkLst>
            <pc:docMk/>
            <pc:sldMk cId="0" sldId="272"/>
            <ac:spMk id="222" creationId="{00000000-0000-0000-0000-000000000000}"/>
          </ac:spMkLst>
        </pc:spChg>
        <pc:spChg chg="mod">
          <ac:chgData name="Marcos Maillot" userId="fa14b39d-e966-4ebb-a436-4f96f84b9577" providerId="ADAL" clId="{C3C0A1FC-2EA7-4DA5-85B4-8CCFBB75DE9E}" dt="2024-08-09T20:58:46.252" v="29" actId="5793"/>
          <ac:spMkLst>
            <pc:docMk/>
            <pc:sldMk cId="0" sldId="272"/>
            <ac:spMk id="223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0:59:33.349" v="54" actId="1076"/>
        <pc:sldMkLst>
          <pc:docMk/>
          <pc:sldMk cId="0" sldId="273"/>
        </pc:sldMkLst>
        <pc:spChg chg="mod">
          <ac:chgData name="Marcos Maillot" userId="fa14b39d-e966-4ebb-a436-4f96f84b9577" providerId="ADAL" clId="{C3C0A1FC-2EA7-4DA5-85B4-8CCFBB75DE9E}" dt="2024-08-09T20:59:22.567" v="48"/>
          <ac:spMkLst>
            <pc:docMk/>
            <pc:sldMk cId="0" sldId="273"/>
            <ac:spMk id="229" creationId="{00000000-0000-0000-0000-000000000000}"/>
          </ac:spMkLst>
        </pc:spChg>
        <pc:spChg chg="mod">
          <ac:chgData name="Marcos Maillot" userId="fa14b39d-e966-4ebb-a436-4f96f84b9577" providerId="ADAL" clId="{C3C0A1FC-2EA7-4DA5-85B4-8CCFBB75DE9E}" dt="2024-08-09T20:59:25.939" v="52"/>
          <ac:spMkLst>
            <pc:docMk/>
            <pc:sldMk cId="0" sldId="273"/>
            <ac:spMk id="232" creationId="{00000000-0000-0000-0000-000000000000}"/>
          </ac:spMkLst>
        </pc:spChg>
        <pc:spChg chg="mod">
          <ac:chgData name="Marcos Maillot" userId="fa14b39d-e966-4ebb-a436-4f96f84b9577" providerId="ADAL" clId="{C3C0A1FC-2EA7-4DA5-85B4-8CCFBB75DE9E}" dt="2024-08-09T20:59:33.349" v="54" actId="1076"/>
          <ac:spMkLst>
            <pc:docMk/>
            <pc:sldMk cId="0" sldId="273"/>
            <ac:spMk id="236" creationId="{00000000-0000-0000-0000-000000000000}"/>
          </ac:spMkLst>
        </pc:spChg>
        <pc:cxnChg chg="mod">
          <ac:chgData name="Marcos Maillot" userId="fa14b39d-e966-4ebb-a436-4f96f84b9577" providerId="ADAL" clId="{C3C0A1FC-2EA7-4DA5-85B4-8CCFBB75DE9E}" dt="2024-08-09T20:59:29.678" v="53" actId="1076"/>
          <ac:cxnSpMkLst>
            <pc:docMk/>
            <pc:sldMk cId="0" sldId="273"/>
            <ac:cxnSpMk id="233" creationId="{00000000-0000-0000-0000-000000000000}"/>
          </ac:cxnSpMkLst>
        </pc:cxnChg>
      </pc:sldChg>
      <pc:sldChg chg="modSp mod">
        <pc:chgData name="Marcos Maillot" userId="fa14b39d-e966-4ebb-a436-4f96f84b9577" providerId="ADAL" clId="{C3C0A1FC-2EA7-4DA5-85B4-8CCFBB75DE9E}" dt="2024-08-09T20:59:41.955" v="58" actId="5793"/>
        <pc:sldMkLst>
          <pc:docMk/>
          <pc:sldMk cId="0" sldId="275"/>
        </pc:sldMkLst>
        <pc:spChg chg="mod">
          <ac:chgData name="Marcos Maillot" userId="fa14b39d-e966-4ebb-a436-4f96f84b9577" providerId="ADAL" clId="{C3C0A1FC-2EA7-4DA5-85B4-8CCFBB75DE9E}" dt="2024-08-09T20:59:41.955" v="58" actId="5793"/>
          <ac:spMkLst>
            <pc:docMk/>
            <pc:sldMk cId="0" sldId="275"/>
            <ac:spMk id="253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0:59:52.295" v="64" actId="5793"/>
        <pc:sldMkLst>
          <pc:docMk/>
          <pc:sldMk cId="0" sldId="276"/>
        </pc:sldMkLst>
        <pc:spChg chg="mod">
          <ac:chgData name="Marcos Maillot" userId="fa14b39d-e966-4ebb-a436-4f96f84b9577" providerId="ADAL" clId="{C3C0A1FC-2EA7-4DA5-85B4-8CCFBB75DE9E}" dt="2024-08-09T20:59:52.295" v="64" actId="5793"/>
          <ac:spMkLst>
            <pc:docMk/>
            <pc:sldMk cId="0" sldId="276"/>
            <ac:spMk id="261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0:59:56.258" v="68" actId="5793"/>
        <pc:sldMkLst>
          <pc:docMk/>
          <pc:sldMk cId="0" sldId="277"/>
        </pc:sldMkLst>
        <pc:spChg chg="mod">
          <ac:chgData name="Marcos Maillot" userId="fa14b39d-e966-4ebb-a436-4f96f84b9577" providerId="ADAL" clId="{C3C0A1FC-2EA7-4DA5-85B4-8CCFBB75DE9E}" dt="2024-08-09T20:59:56.258" v="68" actId="5793"/>
          <ac:spMkLst>
            <pc:docMk/>
            <pc:sldMk cId="0" sldId="277"/>
            <ac:spMk id="272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1:00:00.516" v="72" actId="5793"/>
        <pc:sldMkLst>
          <pc:docMk/>
          <pc:sldMk cId="0" sldId="278"/>
        </pc:sldMkLst>
        <pc:spChg chg="mod">
          <ac:chgData name="Marcos Maillot" userId="fa14b39d-e966-4ebb-a436-4f96f84b9577" providerId="ADAL" clId="{C3C0A1FC-2EA7-4DA5-85B4-8CCFBB75DE9E}" dt="2024-08-09T21:00:00.516" v="72" actId="5793"/>
          <ac:spMkLst>
            <pc:docMk/>
            <pc:sldMk cId="0" sldId="278"/>
            <ac:spMk id="281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1:00:05.764" v="78" actId="5793"/>
        <pc:sldMkLst>
          <pc:docMk/>
          <pc:sldMk cId="0" sldId="279"/>
        </pc:sldMkLst>
        <pc:spChg chg="mod">
          <ac:chgData name="Marcos Maillot" userId="fa14b39d-e966-4ebb-a436-4f96f84b9577" providerId="ADAL" clId="{C3C0A1FC-2EA7-4DA5-85B4-8CCFBB75DE9E}" dt="2024-08-09T21:00:05.764" v="78" actId="5793"/>
          <ac:spMkLst>
            <pc:docMk/>
            <pc:sldMk cId="0" sldId="279"/>
            <ac:spMk id="288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1:00:09.387" v="82" actId="5793"/>
        <pc:sldMkLst>
          <pc:docMk/>
          <pc:sldMk cId="0" sldId="280"/>
        </pc:sldMkLst>
        <pc:spChg chg="mod">
          <ac:chgData name="Marcos Maillot" userId="fa14b39d-e966-4ebb-a436-4f96f84b9577" providerId="ADAL" clId="{C3C0A1FC-2EA7-4DA5-85B4-8CCFBB75DE9E}" dt="2024-08-09T21:00:09.387" v="82" actId="5793"/>
          <ac:spMkLst>
            <pc:docMk/>
            <pc:sldMk cId="0" sldId="280"/>
            <ac:spMk id="29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19d644e1e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f19d644e1e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19d644e1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19d644e1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19d644e1e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f19d644e1e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19d644e1e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f19d644e1e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19d644e1e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f19d644e1e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19d644e1e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f19d644e1e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19d644e1e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f19d644e1e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f19d644e1e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f19d644e1e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19d644e1e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f19d644e1e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f19d644e1e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f19d644e1e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f19d644e1e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f19d644e1e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19d644e1e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f19d644e1e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f19d644e1e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2f19d644e1e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f19d644e1e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f19d644e1e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f19d644e1e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2f19d644e1e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19d644e1e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f19d644e1e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19d644e1e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f19d644e1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19d644e1e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f19d644e1e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19d644e1e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f19d644e1e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19d644e1e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2f19d644e1e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19d644e1e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f19d644e1e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19d644e1e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f19d644e1e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19d644e1e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f19d644e1e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5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c03c1d1e6_1_13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5" name="Google Shape;65;g21c03c1d1e6_1_13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9pPr>
          </a:lstStyle>
          <a:p>
            <a:endParaRPr/>
          </a:p>
        </p:txBody>
      </p:sp>
      <p:sp>
        <p:nvSpPr>
          <p:cNvPr id="66" name="Google Shape;66;g21c03c1d1e6_1_1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g21c03c1d1e6_1_1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g21c03c1d1e6_1_1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5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4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abs/1310.4546v1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type="ctrTitle"/>
          </p:nvPr>
        </p:nvSpPr>
        <p:spPr>
          <a:xfrm>
            <a:off x="1465500" y="372650"/>
            <a:ext cx="62130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Aprendizaje Profundo</a:t>
            </a:r>
            <a:endParaRPr/>
          </a:p>
        </p:txBody>
      </p:sp>
      <p:sp>
        <p:nvSpPr>
          <p:cNvPr id="74" name="Google Shape;74;p1"/>
          <p:cNvSpPr txBox="1">
            <a:spLocks noGrp="1"/>
          </p:cNvSpPr>
          <p:nvPr>
            <p:ph type="subTitle" idx="1"/>
          </p:nvPr>
        </p:nvSpPr>
        <p:spPr>
          <a:xfrm>
            <a:off x="460950" y="1379610"/>
            <a:ext cx="8222100" cy="1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Facultad de Ingeniería</a:t>
            </a:r>
            <a:endParaRPr sz="29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Universidad de Buenos Aires</a:t>
            </a:r>
            <a:endParaRPr sz="290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98125" y="3661752"/>
            <a:ext cx="8222100" cy="1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Profesores: </a:t>
            </a:r>
            <a:endParaRPr sz="2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	    Alfonso Rafael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	    Marcos Maillot	</a:t>
            </a:r>
            <a:endParaRPr sz="2600"/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1900" y="2437800"/>
            <a:ext cx="1500200" cy="1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19d644e1e_1_74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2" name="Google Shape;162;g2f19d644e1e_1_74"/>
          <p:cNvSpPr txBox="1"/>
          <p:nvPr/>
        </p:nvSpPr>
        <p:spPr>
          <a:xfrm>
            <a:off x="218939" y="759640"/>
            <a:ext cx="51549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Varationals autoencoder - VAE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63" name="Google Shape;163;g2f19d644e1e_1_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774" y="1946405"/>
            <a:ext cx="2501378" cy="1250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f19d644e1e_1_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6680" y="759660"/>
            <a:ext cx="4815547" cy="372523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f19d644e1e_1_74"/>
          <p:cNvSpPr txBox="1"/>
          <p:nvPr/>
        </p:nvSpPr>
        <p:spPr>
          <a:xfrm>
            <a:off x="218951" y="4725575"/>
            <a:ext cx="6010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https://towardsdatascience.com/what-the-heck-are-vae-gans-17b86023588a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19d644e1e_0_28"/>
          <p:cNvSpPr txBox="1"/>
          <p:nvPr/>
        </p:nvSpPr>
        <p:spPr>
          <a:xfrm>
            <a:off x="-119743" y="0"/>
            <a:ext cx="938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1" name="Google Shape;171;g2f19d644e1e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025" y="1351825"/>
            <a:ext cx="5003075" cy="30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f19d644e1e_0_28"/>
          <p:cNvSpPr txBox="1"/>
          <p:nvPr/>
        </p:nvSpPr>
        <p:spPr>
          <a:xfrm>
            <a:off x="229075" y="4692725"/>
            <a:ext cx="305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https://lilianweng.github.io/posts/2018-08-12-vae/</a:t>
            </a:r>
            <a:endParaRPr sz="100"/>
          </a:p>
        </p:txBody>
      </p:sp>
      <p:sp>
        <p:nvSpPr>
          <p:cNvPr id="173" name="Google Shape;173;g2f19d644e1e_0_28"/>
          <p:cNvSpPr txBox="1"/>
          <p:nvPr/>
        </p:nvSpPr>
        <p:spPr>
          <a:xfrm>
            <a:off x="169975" y="12711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/>
              <a:t>Reparameterization Trick</a:t>
            </a:r>
            <a:endParaRPr sz="1700" b="1"/>
          </a:p>
        </p:txBody>
      </p:sp>
      <p:pic>
        <p:nvPicPr>
          <p:cNvPr id="174" name="Google Shape;174;g2f19d644e1e_0_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086" y="2174105"/>
            <a:ext cx="2501378" cy="1250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19d644e1e_1_82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0" name="Google Shape;180;g2f19d644e1e_1_82"/>
          <p:cNvSpPr txBox="1"/>
          <p:nvPr/>
        </p:nvSpPr>
        <p:spPr>
          <a:xfrm>
            <a:off x="318866" y="782346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Denoising autoencoders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81" name="Google Shape;181;g2f19d644e1e_1_82"/>
          <p:cNvPicPr preferRelativeResize="0"/>
          <p:nvPr/>
        </p:nvPicPr>
        <p:blipFill rotWithShape="1">
          <a:blip r:embed="rId3">
            <a:alphaModFix/>
          </a:blip>
          <a:srcRect l="6202" r="8682"/>
          <a:stretch/>
        </p:blipFill>
        <p:spPr>
          <a:xfrm>
            <a:off x="453981" y="1309306"/>
            <a:ext cx="1854558" cy="2464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2f19d644e1e_1_82"/>
          <p:cNvPicPr preferRelativeResize="0"/>
          <p:nvPr/>
        </p:nvPicPr>
        <p:blipFill rotWithShape="1">
          <a:blip r:embed="rId4">
            <a:alphaModFix/>
          </a:blip>
          <a:srcRect l="8987" r="6948" b="25887"/>
          <a:stretch/>
        </p:blipFill>
        <p:spPr>
          <a:xfrm>
            <a:off x="231820" y="4027868"/>
            <a:ext cx="2849451" cy="689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f19d644e1e_1_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14014" y="1456315"/>
            <a:ext cx="4986337" cy="3386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19d644e1e_1_90"/>
          <p:cNvSpPr txBox="1"/>
          <p:nvPr/>
        </p:nvSpPr>
        <p:spPr>
          <a:xfrm>
            <a:off x="-129402" y="0"/>
            <a:ext cx="938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9" name="Google Shape;189;g2f19d644e1e_1_90"/>
          <p:cNvSpPr txBox="1"/>
          <p:nvPr/>
        </p:nvSpPr>
        <p:spPr>
          <a:xfrm>
            <a:off x="612588" y="2049328"/>
            <a:ext cx="5327792" cy="31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None/>
            </a:pPr>
            <a:r>
              <a:rPr lang="en" sz="2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ver github autoencoder</a:t>
            </a:r>
            <a:endParaRPr sz="21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19d644e1e_1_96"/>
          <p:cNvSpPr txBox="1"/>
          <p:nvPr/>
        </p:nvSpPr>
        <p:spPr>
          <a:xfrm>
            <a:off x="2188593" y="142162"/>
            <a:ext cx="4315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¡Un merecido descanso!</a:t>
            </a:r>
            <a:endParaRPr sz="1100"/>
          </a:p>
        </p:txBody>
      </p:sp>
      <p:pic>
        <p:nvPicPr>
          <p:cNvPr id="195" name="Google Shape;195;g2f19d644e1e_1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867" y="1043643"/>
            <a:ext cx="8080892" cy="367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19d644e1e_1_101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/ embedings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1" name="Google Shape;201;g2f19d644e1e_1_101"/>
          <p:cNvSpPr txBox="1"/>
          <p:nvPr/>
        </p:nvSpPr>
        <p:spPr>
          <a:xfrm>
            <a:off x="836350" y="1001204"/>
            <a:ext cx="7471299" cy="39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(featuring engineer automático)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02" name="Google Shape;202;g2f19d644e1e_1_101"/>
          <p:cNvSpPr/>
          <p:nvPr/>
        </p:nvSpPr>
        <p:spPr>
          <a:xfrm>
            <a:off x="242887" y="1758061"/>
            <a:ext cx="7861144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Obtener </a:t>
            </a:r>
            <a:r>
              <a:rPr lang="en" sz="18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unlabeled data siguiendo un entrenamiento supervisado bajo una NN secundaria (autoencoder o semejantes) siguiendo una false task.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+ Reducción de dimension del input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+ Encontrar latent variables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03" name="Google Shape;203;g2f19d644e1e_1_101"/>
          <p:cNvSpPr/>
          <p:nvPr/>
        </p:nvSpPr>
        <p:spPr>
          <a:xfrm>
            <a:off x="4640975" y="3367300"/>
            <a:ext cx="3973500" cy="1454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wentieth Century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Clustering maps </a:t>
            </a:r>
            <a:endParaRPr sz="1100">
              <a:solidFill>
                <a:schemeClr val="dk2"/>
              </a:solidFill>
            </a:endParaRP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wentieth Century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Reducción de dimensiones</a:t>
            </a:r>
            <a:endParaRPr sz="1100">
              <a:solidFill>
                <a:schemeClr val="dk2"/>
              </a:solidFill>
            </a:endParaRP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wentieth Century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Operdores lógicos (auto &gt; bicicleta?)</a:t>
            </a:r>
            <a:endParaRPr sz="1100">
              <a:solidFill>
                <a:schemeClr val="dk2"/>
              </a:solidFill>
            </a:endParaRP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wentieth Century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Medir distancias (manzana mas cerca que torta?)</a:t>
            </a:r>
            <a:endParaRPr sz="1100">
              <a:solidFill>
                <a:schemeClr val="dk2"/>
              </a:solidFill>
            </a:endParaRP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wentieth Century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Proyecciones o multiplicaciones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04" name="Google Shape;204;g2f19d644e1e_1_101" descr="L_p"/>
          <p:cNvSpPr/>
          <p:nvPr/>
        </p:nvSpPr>
        <p:spPr>
          <a:xfrm>
            <a:off x="107156" y="-617935"/>
            <a:ext cx="135731" cy="12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g2f19d644e1e_1_101" descr="L_p"/>
          <p:cNvSpPr/>
          <p:nvPr/>
        </p:nvSpPr>
        <p:spPr>
          <a:xfrm>
            <a:off x="6439926" y="3200088"/>
            <a:ext cx="1093935" cy="103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6" name="Google Shape;206;g2f19d644e1e_1_101"/>
          <p:cNvSpPr/>
          <p:nvPr/>
        </p:nvSpPr>
        <p:spPr>
          <a:xfrm>
            <a:off x="544133" y="3718268"/>
            <a:ext cx="3512713" cy="10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reduce la complejidad del dataset </a:t>
            </a:r>
            <a:r>
              <a:rPr lang="en" sz="21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reducen las anomalias y el ruido</a:t>
            </a:r>
            <a:endParaRPr sz="21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7" name="Google Shape;207;g2f19d644e1e_1_101"/>
          <p:cNvSpPr/>
          <p:nvPr/>
        </p:nvSpPr>
        <p:spPr>
          <a:xfrm>
            <a:off x="4640976" y="2912223"/>
            <a:ext cx="3365486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Hacemos operaciones sobre ellos</a:t>
            </a:r>
            <a:endParaRPr sz="15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19d644e1e_1_112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/ embedings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g2f19d644e1e_1_112"/>
          <p:cNvSpPr txBox="1"/>
          <p:nvPr/>
        </p:nvSpPr>
        <p:spPr>
          <a:xfrm>
            <a:off x="165175" y="737146"/>
            <a:ext cx="8641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14" name="Google Shape;214;g2f19d644e1e_1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603" y="1188666"/>
            <a:ext cx="7548535" cy="206082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f19d644e1e_1_112"/>
          <p:cNvSpPr/>
          <p:nvPr/>
        </p:nvSpPr>
        <p:spPr>
          <a:xfrm>
            <a:off x="264630" y="3501019"/>
            <a:ext cx="3879988" cy="122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Mas datos (de entrenamiento) no necesariamente garantiza llegar a un buen modelo.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 features correctos, las tarea de la red puede ser mejor alcanzada. 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6" name="Google Shape;216;g2f19d644e1e_1_112"/>
          <p:cNvSpPr/>
          <p:nvPr/>
        </p:nvSpPr>
        <p:spPr>
          <a:xfrm>
            <a:off x="4365195" y="3509733"/>
            <a:ext cx="4619683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When the learned features are passed into the supervised learning algorithm, it can improve the prediction accuracy up to 17%. 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[https://dl.acm.org/doi/10.1145/3303772.3303795].</a:t>
            </a:r>
            <a:r>
              <a:rPr lang="en" sz="15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500" b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19d644e1e_1_120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/ embeddings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g2f19d644e1e_1_120"/>
          <p:cNvSpPr txBox="1"/>
          <p:nvPr/>
        </p:nvSpPr>
        <p:spPr>
          <a:xfrm>
            <a:off x="173979" y="781835"/>
            <a:ext cx="8641496" cy="415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trata de crear espacio continuo de representación de los inputs.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crean ad-hoc o dentro del frame de la NN.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Cada palabra es representada por un vector N-dimensional en un sub-espacio contínuo (en el embedding)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 posición que toma el vector N-dimensional se entrena a partir de su entorno.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3" name="Google Shape;223;g2f19d644e1e_1_120"/>
          <p:cNvSpPr txBox="1"/>
          <p:nvPr/>
        </p:nvSpPr>
        <p:spPr>
          <a:xfrm>
            <a:off x="2183084" y="3429405"/>
            <a:ext cx="3660707" cy="356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Perro </a:t>
            </a:r>
            <a:r>
              <a:rPr lang="en" sz="21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[e1, e2, e3, … eN]</a:t>
            </a:r>
            <a:endParaRPr sz="21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19d644e1e_1_126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/ embeddings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9" name="Google Shape;229;g2f19d644e1e_1_126"/>
          <p:cNvSpPr txBox="1"/>
          <p:nvPr/>
        </p:nvSpPr>
        <p:spPr>
          <a:xfrm>
            <a:off x="423857" y="635911"/>
            <a:ext cx="8391617" cy="171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Ejemplo: vocabulario 4 palabra, embedding dimensión 2: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Perro 	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[e00, e01] = [ 0.123, 0.541]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Gato 	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[e10, e11] = [ 0.287, 0.459]</a:t>
            </a:r>
            <a:endParaRPr sz="15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Caballo 	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[e20, e21] = [ 0.594, 0.180]</a:t>
            </a:r>
            <a:endParaRPr sz="15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Árbol de levas 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[e30, e31] = [ 0.251, 0.328]</a:t>
            </a:r>
            <a:endParaRPr sz="15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0" name="Google Shape;230;g2f19d644e1e_1_126"/>
          <p:cNvSpPr/>
          <p:nvPr/>
        </p:nvSpPr>
        <p:spPr>
          <a:xfrm rot="10800000" flipH="1">
            <a:off x="1868554" y="2845883"/>
            <a:ext cx="824950" cy="143956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1" name="Google Shape;231;g2f19d644e1e_1_126"/>
          <p:cNvSpPr txBox="1"/>
          <p:nvPr/>
        </p:nvSpPr>
        <p:spPr>
          <a:xfrm>
            <a:off x="553064" y="3136463"/>
            <a:ext cx="1454639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Entrenamiento supervisado siguiendo una false task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2" name="Google Shape;232;g2f19d644e1e_1_126"/>
          <p:cNvSpPr txBox="1"/>
          <p:nvPr/>
        </p:nvSpPr>
        <p:spPr>
          <a:xfrm>
            <a:off x="2987225" y="3565663"/>
            <a:ext cx="4805618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Perro 	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[e00, e01] = [ 0.873, 0.241]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Gato 	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[e10, e11] = [ 0.921, 0.147]</a:t>
            </a:r>
            <a:endParaRPr sz="15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Caballo 	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[e20, e21] = [ 0.723, 0.541]</a:t>
            </a:r>
            <a:endParaRPr sz="15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Árbol de levas 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[e30, e31] = [ 0.003, 0.981]</a:t>
            </a:r>
            <a:endParaRPr sz="15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33" name="Google Shape;233;g2f19d644e1e_1_126"/>
          <p:cNvCxnSpPr/>
          <p:nvPr/>
        </p:nvCxnSpPr>
        <p:spPr>
          <a:xfrm rot="10800000" flipH="1">
            <a:off x="6165499" y="3377803"/>
            <a:ext cx="904460" cy="1298624"/>
          </a:xfrm>
          <a:prstGeom prst="straightConnector1">
            <a:avLst/>
          </a:prstGeom>
          <a:noFill/>
          <a:ln w="57150" cap="flat" cmpd="sng">
            <a:solidFill>
              <a:srgbClr val="FF0000">
                <a:alpha val="49803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4" name="Google Shape;234;g2f19d644e1e_1_126"/>
          <p:cNvSpPr txBox="1"/>
          <p:nvPr/>
        </p:nvSpPr>
        <p:spPr>
          <a:xfrm>
            <a:off x="5995652" y="3109577"/>
            <a:ext cx="214861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“pesos” entrenados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5" name="Google Shape;235;g2f19d644e1e_1_126"/>
          <p:cNvSpPr txBox="1"/>
          <p:nvPr/>
        </p:nvSpPr>
        <p:spPr>
          <a:xfrm>
            <a:off x="4315726" y="1116385"/>
            <a:ext cx="262531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“pesos” inicializados “rand”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6" name="Google Shape;236;g2f19d644e1e_1_126"/>
          <p:cNvSpPr/>
          <p:nvPr/>
        </p:nvSpPr>
        <p:spPr>
          <a:xfrm>
            <a:off x="3151580" y="1266426"/>
            <a:ext cx="1779104" cy="1576476"/>
          </a:xfrm>
          <a:prstGeom prst="cloud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19d644e1e_1_138"/>
          <p:cNvSpPr txBox="1"/>
          <p:nvPr/>
        </p:nvSpPr>
        <p:spPr>
          <a:xfrm>
            <a:off x="-119743" y="0"/>
            <a:ext cx="938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/ embeddings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" name="Google Shape;242;g2f19d644e1e_1_138"/>
          <p:cNvSpPr txBox="1"/>
          <p:nvPr/>
        </p:nvSpPr>
        <p:spPr>
          <a:xfrm>
            <a:off x="127118" y="983612"/>
            <a:ext cx="8641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3" name="Google Shape;243;g2f19d644e1e_1_138"/>
          <p:cNvSpPr/>
          <p:nvPr/>
        </p:nvSpPr>
        <p:spPr>
          <a:xfrm>
            <a:off x="200950" y="1798027"/>
            <a:ext cx="3069600" cy="10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One-hot-encoding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!=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Word embedding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100"/>
          </a:p>
        </p:txBody>
      </p:sp>
      <p:pic>
        <p:nvPicPr>
          <p:cNvPr id="244" name="Google Shape;244;g2f19d644e1e_1_138"/>
          <p:cNvPicPr preferRelativeResize="0"/>
          <p:nvPr/>
        </p:nvPicPr>
        <p:blipFill rotWithShape="1">
          <a:blip r:embed="rId3">
            <a:alphaModFix/>
          </a:blip>
          <a:srcRect t="5432" r="20504" b="6596"/>
          <a:stretch/>
        </p:blipFill>
        <p:spPr>
          <a:xfrm>
            <a:off x="4066416" y="743525"/>
            <a:ext cx="4591357" cy="1828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f19d644e1e_1_138"/>
          <p:cNvSpPr/>
          <p:nvPr/>
        </p:nvSpPr>
        <p:spPr>
          <a:xfrm>
            <a:off x="270571" y="4776341"/>
            <a:ext cx="81908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https://www.shanelynn.ie/get-busy-with-word-embeddings-introduction/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46" name="Google Shape;246;g2f19d644e1e_1_138"/>
          <p:cNvPicPr preferRelativeResize="0"/>
          <p:nvPr/>
        </p:nvPicPr>
        <p:blipFill rotWithShape="1">
          <a:blip r:embed="rId4">
            <a:alphaModFix/>
          </a:blip>
          <a:srcRect t="12665" r="26123" b="6713"/>
          <a:stretch/>
        </p:blipFill>
        <p:spPr>
          <a:xfrm>
            <a:off x="4537105" y="2571750"/>
            <a:ext cx="4190445" cy="21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f19d644e1e_1_138"/>
          <p:cNvSpPr/>
          <p:nvPr/>
        </p:nvSpPr>
        <p:spPr>
          <a:xfrm>
            <a:off x="537127" y="3159945"/>
            <a:ext cx="3042520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Reducción de dimensiones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aprenden propiedades intrínsecas de palabas que pertenecen al mismo grupo.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460950" y="303000"/>
            <a:ext cx="82221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 sz="2100"/>
              <a:t>AUTOENCODER</a:t>
            </a:r>
            <a:endParaRPr sz="1100"/>
          </a:p>
          <a:p>
            <a:pPr marL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600"/>
              <a:buNone/>
            </a:pPr>
            <a:r>
              <a:rPr lang="en" sz="2100"/>
              <a:t>REPRESENTATION LEARNING / EMBEDDINGS</a:t>
            </a:r>
            <a:endParaRPr sz="2818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1"/>
          </p:nvPr>
        </p:nvSpPr>
        <p:spPr>
          <a:xfrm>
            <a:off x="471900" y="1986025"/>
            <a:ext cx="3358800" cy="30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2"/>
                </a:solidFill>
              </a:rPr>
              <a:t>. Autoencoders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83" name="Google Shape;8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0475" y="4138900"/>
            <a:ext cx="790275" cy="7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>
            <a:spLocks noGrp="1"/>
          </p:cNvSpPr>
          <p:nvPr>
            <p:ph type="body" idx="1"/>
          </p:nvPr>
        </p:nvSpPr>
        <p:spPr>
          <a:xfrm>
            <a:off x="4070850" y="1928300"/>
            <a:ext cx="4302000" cy="30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</a:rPr>
              <a:t>. Representation learning / embeddings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f19d644e1e_1_148"/>
          <p:cNvSpPr txBox="1"/>
          <p:nvPr/>
        </p:nvSpPr>
        <p:spPr>
          <a:xfrm>
            <a:off x="-119743" y="0"/>
            <a:ext cx="938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/ embeddings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3" name="Google Shape;253;g2f19d644e1e_1_148"/>
          <p:cNvSpPr txBox="1"/>
          <p:nvPr/>
        </p:nvSpPr>
        <p:spPr>
          <a:xfrm>
            <a:off x="173979" y="781835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interpretaciones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endParaRPr sz="1100" dirty="0">
              <a:solidFill>
                <a:schemeClr val="dk2"/>
              </a:solidFill>
            </a:endParaRPr>
          </a:p>
        </p:txBody>
      </p:sp>
      <p:pic>
        <p:nvPicPr>
          <p:cNvPr id="254" name="Google Shape;254;g2f19d644e1e_1_148"/>
          <p:cNvPicPr preferRelativeResize="0"/>
          <p:nvPr/>
        </p:nvPicPr>
        <p:blipFill rotWithShape="1">
          <a:blip r:embed="rId3">
            <a:alphaModFix/>
          </a:blip>
          <a:srcRect l="340" t="-1621" r="70116" b="1620"/>
          <a:stretch/>
        </p:blipFill>
        <p:spPr>
          <a:xfrm>
            <a:off x="370290" y="1272474"/>
            <a:ext cx="2515807" cy="297894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f19d644e1e_1_148"/>
          <p:cNvSpPr/>
          <p:nvPr/>
        </p:nvSpPr>
        <p:spPr>
          <a:xfrm>
            <a:off x="3488841" y="2838935"/>
            <a:ext cx="472388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[[king]] – [[man]] + [[woman]] = [[queen]]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19d644e1e_1_155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/ embeddings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1" name="Google Shape;261;g2f19d644e1e_1_155"/>
          <p:cNvSpPr txBox="1"/>
          <p:nvPr/>
        </p:nvSpPr>
        <p:spPr>
          <a:xfrm>
            <a:off x="203554" y="746323"/>
            <a:ext cx="8641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interpretaciones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g2f19d644e1e_1_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3919" y="1050538"/>
            <a:ext cx="5102504" cy="352790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f19d644e1e_1_155"/>
          <p:cNvSpPr/>
          <p:nvPr/>
        </p:nvSpPr>
        <p:spPr>
          <a:xfrm>
            <a:off x="173979" y="4708295"/>
            <a:ext cx="3909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[[Paris]] – [[France]] + [[Germany]] = [[Berlin]]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64" name="Google Shape;264;g2f19d644e1e_1_1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308" y="3599218"/>
            <a:ext cx="1781579" cy="552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2f19d644e1e_1_1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807" y="1655260"/>
            <a:ext cx="271462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f19d644e1e_1_155"/>
          <p:cNvSpPr txBox="1"/>
          <p:nvPr/>
        </p:nvSpPr>
        <p:spPr>
          <a:xfrm>
            <a:off x="4012825" y="4578450"/>
            <a:ext cx="5054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https://arxiv.org/abs/1310.4546v1</a:t>
            </a:r>
            <a:r>
              <a:rPr lang="en" sz="1100"/>
              <a:t>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/>
              <a:t>Distributed Representations of Words and Phrases and their Compositionality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f19d644e1e_1_164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/ embeddings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2" name="Google Shape;272;g2f19d644e1e_1_164"/>
          <p:cNvSpPr txBox="1"/>
          <p:nvPr/>
        </p:nvSpPr>
        <p:spPr>
          <a:xfrm>
            <a:off x="173979" y="781835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entrenamiento en base del contexto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3" name="Google Shape;273;g2f19d644e1e_1_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3488" y="3071373"/>
            <a:ext cx="4681987" cy="2001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f19d644e1e_1_164"/>
          <p:cNvPicPr preferRelativeResize="0"/>
          <p:nvPr/>
        </p:nvPicPr>
        <p:blipFill rotWithShape="1">
          <a:blip r:embed="rId4">
            <a:alphaModFix/>
          </a:blip>
          <a:srcRect l="4402" t="13530" r="3300" b="17138"/>
          <a:stretch/>
        </p:blipFill>
        <p:spPr>
          <a:xfrm>
            <a:off x="196517" y="1311839"/>
            <a:ext cx="5130621" cy="1622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g2f19d644e1e_1_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388" y="1457325"/>
            <a:ext cx="5229225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2f19d644e1e_1_171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/ embeddings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1" name="Google Shape;281;g2f19d644e1e_1_171"/>
          <p:cNvSpPr txBox="1"/>
          <p:nvPr/>
        </p:nvSpPr>
        <p:spPr>
          <a:xfrm>
            <a:off x="173979" y="781835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entrenamiento en base del contexto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2" name="Google Shape;282;g2f19d644e1e_1_171"/>
          <p:cNvSpPr/>
          <p:nvPr/>
        </p:nvSpPr>
        <p:spPr>
          <a:xfrm>
            <a:off x="698818" y="4118076"/>
            <a:ext cx="7494105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Entrenamiento con predictores, usando esquemas tales como: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Skip Gram, Continuous Bag of Words (CBOW), and Word2Vec…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siguiendo una false task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f19d644e1e_1_178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/ embeddings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8" name="Google Shape;288;g2f19d644e1e_1_178"/>
          <p:cNvSpPr txBox="1"/>
          <p:nvPr/>
        </p:nvSpPr>
        <p:spPr>
          <a:xfrm>
            <a:off x="173979" y="781835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CBOW y skip-gram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9" name="Google Shape;289;g2f19d644e1e_1_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5802" y="1431769"/>
            <a:ext cx="56578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f19d644e1e_1_184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/ embeddings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5" name="Google Shape;295;g2f19d644e1e_1_184"/>
          <p:cNvSpPr txBox="1"/>
          <p:nvPr/>
        </p:nvSpPr>
        <p:spPr>
          <a:xfrm>
            <a:off x="173979" y="781835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no solo se aplica a palabras….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6" name="Google Shape;296;g2f19d644e1e_1_184"/>
          <p:cNvSpPr/>
          <p:nvPr/>
        </p:nvSpPr>
        <p:spPr>
          <a:xfrm>
            <a:off x="3661676" y="1939493"/>
            <a:ext cx="1492235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colab</a:t>
            </a:r>
            <a:endParaRPr sz="2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19d644e1e_1_8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 b="0" i="0" u="none" strike="noStrike" cap="none">
              <a:solidFill>
                <a:srgbClr val="43434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0" name="Google Shape;90;g2f19d644e1e_1_8"/>
          <p:cNvPicPr preferRelativeResize="0"/>
          <p:nvPr/>
        </p:nvPicPr>
        <p:blipFill rotWithShape="1">
          <a:blip r:embed="rId3">
            <a:alphaModFix/>
          </a:blip>
          <a:srcRect l="20812" r="6770"/>
          <a:stretch/>
        </p:blipFill>
        <p:spPr>
          <a:xfrm>
            <a:off x="4419197" y="902371"/>
            <a:ext cx="1996889" cy="1993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f19d644e1e_1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1604" y="1832010"/>
            <a:ext cx="2499751" cy="70098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f19d644e1e_1_8"/>
          <p:cNvSpPr/>
          <p:nvPr/>
        </p:nvSpPr>
        <p:spPr>
          <a:xfrm>
            <a:off x="6017654" y="3487056"/>
            <a:ext cx="151201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43434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PCA??</a:t>
            </a:r>
            <a:endParaRPr sz="2100" b="0" i="0" u="none" strike="noStrike" cap="none">
              <a:solidFill>
                <a:srgbClr val="43434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3" name="Google Shape;93;g2f19d644e1e_1_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927" y="3810796"/>
            <a:ext cx="3191217" cy="781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2f19d644e1e_1_8"/>
          <p:cNvPicPr preferRelativeResize="0"/>
          <p:nvPr/>
        </p:nvPicPr>
        <p:blipFill rotWithShape="1">
          <a:blip r:embed="rId6">
            <a:alphaModFix/>
          </a:blip>
          <a:srcRect l="24706" t="1523" r="19883" b="12579"/>
          <a:stretch/>
        </p:blipFill>
        <p:spPr>
          <a:xfrm>
            <a:off x="660149" y="754946"/>
            <a:ext cx="3166782" cy="305584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f19d644e1e_1_8"/>
          <p:cNvSpPr txBox="1"/>
          <p:nvPr/>
        </p:nvSpPr>
        <p:spPr>
          <a:xfrm>
            <a:off x="3392945" y="1705744"/>
            <a:ext cx="736226" cy="53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2f19d644e1e_1_8"/>
          <p:cNvSpPr txBox="1"/>
          <p:nvPr/>
        </p:nvSpPr>
        <p:spPr>
          <a:xfrm>
            <a:off x="1242722" y="4634235"/>
            <a:ext cx="7369650" cy="38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 dirty="0">
                <a:solidFill>
                  <a:srgbClr val="43434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undercomplete autoencoders vs regularized autoencoders</a:t>
            </a:r>
            <a:endParaRPr sz="2100" b="0" i="0" u="none" strike="noStrike" cap="none" dirty="0">
              <a:solidFill>
                <a:srgbClr val="43434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7" name="Google Shape;97;g2f19d644e1e_1_8"/>
          <p:cNvPicPr preferRelativeResize="0"/>
          <p:nvPr/>
        </p:nvPicPr>
        <p:blipFill rotWithShape="1">
          <a:blip r:embed="rId7">
            <a:alphaModFix/>
          </a:blip>
          <a:srcRect l="69947" t="928" r="22128" b="24959"/>
          <a:stretch/>
        </p:blipFill>
        <p:spPr>
          <a:xfrm>
            <a:off x="422187" y="1892658"/>
            <a:ext cx="225741" cy="57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f19d644e1e_1_8"/>
          <p:cNvPicPr preferRelativeResize="0"/>
          <p:nvPr/>
        </p:nvPicPr>
        <p:blipFill rotWithShape="1">
          <a:blip r:embed="rId7">
            <a:alphaModFix/>
          </a:blip>
          <a:srcRect l="69947" t="928" r="22128" b="24959"/>
          <a:stretch/>
        </p:blipFill>
        <p:spPr>
          <a:xfrm>
            <a:off x="3648196" y="1892645"/>
            <a:ext cx="225741" cy="57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f19d644e1e_1_8"/>
          <p:cNvPicPr preferRelativeResize="0"/>
          <p:nvPr/>
        </p:nvPicPr>
        <p:blipFill rotWithShape="1">
          <a:blip r:embed="rId7">
            <a:alphaModFix/>
          </a:blip>
          <a:srcRect l="69947" t="15321" r="22128" b="40537"/>
          <a:stretch/>
        </p:blipFill>
        <p:spPr>
          <a:xfrm>
            <a:off x="5904783" y="2293144"/>
            <a:ext cx="225741" cy="345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19d644e1e_1_22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" name="Google Shape;105;g2f19d644e1e_1_22"/>
          <p:cNvSpPr txBox="1"/>
          <p:nvPr/>
        </p:nvSpPr>
        <p:spPr>
          <a:xfrm>
            <a:off x="251252" y="884448"/>
            <a:ext cx="8641496" cy="38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Undercomplete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autoencoders vs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Regularized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autoencoders</a:t>
            </a:r>
            <a:endParaRPr sz="21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6" name="Google Shape;106;g2f19d644e1e_1_22"/>
          <p:cNvSpPr/>
          <p:nvPr/>
        </p:nvSpPr>
        <p:spPr>
          <a:xfrm>
            <a:off x="251252" y="1681799"/>
            <a:ext cx="7505049" cy="256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 en autoencoder tiene capacidad suficiente copiará la entrada (aprende la función identidad).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reduce la capacidad del autoencoder (</a:t>
            </a:r>
            <a:r>
              <a:rPr lang="en" sz="18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undercomplete …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 para que aprenda los “aspectos relevantes” de la entrada. Aprenden la </a:t>
            </a:r>
            <a:r>
              <a:rPr lang="en" sz="1800" i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latent variable 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del dataset.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Otra manera es “regularizar” sus pesos en el entrenamiento… </a:t>
            </a:r>
            <a:r>
              <a:rPr lang="en" sz="18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regularized … 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 que aprenda otras características del dataset.</a:t>
            </a:r>
            <a:endParaRPr sz="1800" b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7" name="Google Shape;107;g2f19d644e1e_1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3453" y="4323200"/>
            <a:ext cx="3113222" cy="65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19d644e1e_1_29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g2f19d644e1e_1_29"/>
          <p:cNvSpPr txBox="1"/>
          <p:nvPr/>
        </p:nvSpPr>
        <p:spPr>
          <a:xfrm>
            <a:off x="251252" y="814403"/>
            <a:ext cx="8641496" cy="44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Sparse autoencodes 🡪 limitación de activación neuronas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" name="Google Shape;114;g2f19d644e1e_1_29"/>
          <p:cNvSpPr/>
          <p:nvPr/>
        </p:nvSpPr>
        <p:spPr>
          <a:xfrm>
            <a:off x="328525" y="2055760"/>
            <a:ext cx="8641496" cy="237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Sparse activation </a:t>
            </a: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– Para una entrada dada, la mayoría de los </a:t>
            </a:r>
            <a:r>
              <a:rPr lang="en" sz="2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2400" b="0" i="1" u="none" strike="noStrike" cap="none" baseline="-2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producirán una activación muy pequeña.</a:t>
            </a:r>
            <a:endParaRPr sz="1100">
              <a:solidFill>
                <a:schemeClr val="dk2"/>
              </a:solidFill>
            </a:endParaRPr>
          </a:p>
          <a:p>
            <a:pPr marL="0" marR="0" lvl="6" indent="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 una </a:t>
            </a:r>
            <a:r>
              <a:rPr lang="en" sz="18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i="1" baseline="-2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dada, su activación promedio (sobre todas las muestras) será un valor cercano a cero.</a:t>
            </a:r>
            <a:endParaRPr sz="1100">
              <a:solidFill>
                <a:schemeClr val="dk2"/>
              </a:solidFill>
            </a:endParaRPr>
          </a:p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Esto previene que el autoencoder use todas las </a:t>
            </a:r>
            <a:r>
              <a:rPr lang="en" sz="18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i="1" baseline="-2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al mismo tiempo y fuerza a un uso reducido de </a:t>
            </a:r>
            <a:r>
              <a:rPr lang="en" sz="18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i="1" baseline="-2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2f19d644e1e_1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3306" y="1256947"/>
            <a:ext cx="1885950" cy="678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f19d644e1e_1_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910" y="1237685"/>
            <a:ext cx="3113222" cy="65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f19d644e1e_1_29"/>
          <p:cNvSpPr txBox="1"/>
          <p:nvPr/>
        </p:nvSpPr>
        <p:spPr>
          <a:xfrm>
            <a:off x="328525" y="4553490"/>
            <a:ext cx="8641496" cy="44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Sparse autoencodes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obtener features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 otra tarea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pre-training.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8" name="Google Shape;118;g2f19d644e1e_1_29"/>
          <p:cNvSpPr/>
          <p:nvPr/>
        </p:nvSpPr>
        <p:spPr>
          <a:xfrm>
            <a:off x="5796430" y="1416637"/>
            <a:ext cx="2133936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6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Regularización L1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19d644e1e_1_39"/>
          <p:cNvSpPr txBox="1"/>
          <p:nvPr/>
        </p:nvSpPr>
        <p:spPr>
          <a:xfrm>
            <a:off x="-119743" y="1"/>
            <a:ext cx="9383486" cy="36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" name="Google Shape;124;g2f19d644e1e_1_39"/>
          <p:cNvSpPr txBox="1"/>
          <p:nvPr/>
        </p:nvSpPr>
        <p:spPr>
          <a:xfrm>
            <a:off x="328526" y="722229"/>
            <a:ext cx="53277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Constractive autoencoders CAE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25" name="Google Shape;125;g2f19d644e1e_1_39"/>
          <p:cNvSpPr txBox="1"/>
          <p:nvPr/>
        </p:nvSpPr>
        <p:spPr>
          <a:xfrm>
            <a:off x="198782" y="4388380"/>
            <a:ext cx="8771239" cy="44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Constractive autoencodes 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hace que el </a:t>
            </a:r>
            <a:r>
              <a:rPr lang="en" sz="18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encoder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no varie mucho ante pequeños cambios en </a:t>
            </a:r>
            <a:r>
              <a:rPr lang="en" sz="18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 sz="1800" b="1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6" name="Google Shape;126;g2f19d644e1e_1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526" y="1260902"/>
            <a:ext cx="2000250" cy="735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f19d644e1e_1_39"/>
          <p:cNvSpPr/>
          <p:nvPr/>
        </p:nvSpPr>
        <p:spPr>
          <a:xfrm>
            <a:off x="328525" y="2287394"/>
            <a:ext cx="8364841" cy="200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Inputs similares tendrán similares representaciones. Se fuerza al modelo a aprender un vecindario reducido de </a:t>
            </a:r>
            <a:r>
              <a:rPr lang="en" sz="1500" b="1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y mapearlo a un vecindario reducido de </a:t>
            </a:r>
            <a:r>
              <a:rPr lang="en" sz="1800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i="1" baseline="-25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8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540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Undercomplete + constractive 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aprenden </a:t>
            </a:r>
            <a:r>
              <a:rPr lang="en" sz="1800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</a:t>
            </a:r>
            <a:r>
              <a:rPr lang="en" sz="1800" i="1" baseline="-25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800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/dx 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pequeñas. Solo un número pequeño de </a:t>
            </a:r>
            <a:r>
              <a:rPr lang="en" sz="1800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i="1" baseline="-25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(que se corresponden con un número reducido de direcciones en </a:t>
            </a:r>
            <a:r>
              <a:rPr lang="en" sz="1500" b="1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), pueden tener una derivada considerable.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8" name="Google Shape;128;g2f19d644e1e_1_39"/>
          <p:cNvSpPr/>
          <p:nvPr/>
        </p:nvSpPr>
        <p:spPr>
          <a:xfrm>
            <a:off x="2769371" y="1391131"/>
            <a:ext cx="5595884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 objetivo es aprender un representación que sea </a:t>
            </a:r>
            <a:r>
              <a:rPr lang="en" sz="18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poco sensible a pequeñas variaciones 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los datos de entrada.</a:t>
            </a:r>
            <a:endParaRPr sz="1800" b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19d644e1e_1_48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4" name="Google Shape;134;g2f19d644e1e_1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2208" y="1044523"/>
            <a:ext cx="3883068" cy="400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f19d644e1e_1_48"/>
          <p:cNvSpPr txBox="1"/>
          <p:nvPr/>
        </p:nvSpPr>
        <p:spPr>
          <a:xfrm>
            <a:off x="405225" y="3810508"/>
            <a:ext cx="38832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TODAS LAS NN “ENCUENTRAN” EL MANIFOLD DE LOS DATOS</a:t>
            </a:r>
            <a:endParaRPr sz="1500" i="1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6" name="Google Shape;136;g2f19d644e1e_1_48"/>
          <p:cNvSpPr txBox="1"/>
          <p:nvPr/>
        </p:nvSpPr>
        <p:spPr>
          <a:xfrm>
            <a:off x="328526" y="637179"/>
            <a:ext cx="42435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Manifold learning con autoencoders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7" name="Google Shape;137;g2f19d644e1e_1_48"/>
          <p:cNvSpPr/>
          <p:nvPr/>
        </p:nvSpPr>
        <p:spPr>
          <a:xfrm>
            <a:off x="186614" y="1210480"/>
            <a:ext cx="4691400" cy="2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Manifold 🡪 </a:t>
            </a: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 un espacio N-dimensional, de menor dimensión del espacio original donde los datos se concentran.</a:t>
            </a:r>
            <a:endParaRPr sz="1100">
              <a:solidFill>
                <a:schemeClr val="dk2"/>
              </a:solidFill>
            </a:endParaRPr>
          </a:p>
          <a:p>
            <a:pPr marL="0" marR="0" lvl="6" indent="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 nos desplazamos dentro del manifold del MNIST, siempre encontraremos un número MNIST.</a:t>
            </a:r>
            <a:endParaRPr sz="1100">
              <a:solidFill>
                <a:schemeClr val="dk2"/>
              </a:solidFill>
            </a:endParaRPr>
          </a:p>
          <a:p>
            <a:pPr marL="0" marR="0" lvl="6" indent="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 nos salimos de dicho </a:t>
            </a:r>
            <a:r>
              <a:rPr lang="en" sz="18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manifold</a:t>
            </a: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no encontraremos un número MNIST.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8" name="Google Shape;138;g2f19d644e1e_1_48"/>
          <p:cNvSpPr txBox="1"/>
          <p:nvPr/>
        </p:nvSpPr>
        <p:spPr>
          <a:xfrm>
            <a:off x="230939" y="4521936"/>
            <a:ext cx="4691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https://www.youtube.com/watch?v=QHj9uVmwA_0&amp;t=12s&amp;ab_channel=ArtemKirsanov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19d644e1e_1_57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4" name="Google Shape;144;g2f19d644e1e_1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674" y="1264586"/>
            <a:ext cx="3970619" cy="2744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f19d644e1e_1_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1993" y="1630546"/>
            <a:ext cx="4027870" cy="278396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f19d644e1e_1_57"/>
          <p:cNvSpPr/>
          <p:nvPr/>
        </p:nvSpPr>
        <p:spPr>
          <a:xfrm>
            <a:off x="528033" y="4505045"/>
            <a:ext cx="4572000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https://www.kaggle.com/apapiu/manifold-learning-and-autoencoders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47" name="Google Shape;147;g2f19d644e1e_1_57"/>
          <p:cNvSpPr txBox="1"/>
          <p:nvPr/>
        </p:nvSpPr>
        <p:spPr>
          <a:xfrm>
            <a:off x="338726" y="691266"/>
            <a:ext cx="42435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Manifold learning con autoencoders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19d644e1e_1_65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3" name="Google Shape;153;g2f19d644e1e_1_65"/>
          <p:cNvSpPr txBox="1"/>
          <p:nvPr/>
        </p:nvSpPr>
        <p:spPr>
          <a:xfrm>
            <a:off x="218939" y="650065"/>
            <a:ext cx="5154935" cy="43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Varationals autoencoder - VAE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" name="Google Shape;154;g2f19d644e1e_1_65"/>
          <p:cNvSpPr/>
          <p:nvPr/>
        </p:nvSpPr>
        <p:spPr>
          <a:xfrm>
            <a:off x="539800" y="1805582"/>
            <a:ext cx="24828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Encoder genera el espacio latente bajo una función de densidad de probabilidad.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5" name="Google Shape;155;g2f19d644e1e_1_65"/>
          <p:cNvPicPr preferRelativeResize="0"/>
          <p:nvPr/>
        </p:nvPicPr>
        <p:blipFill rotWithShape="1">
          <a:blip r:embed="rId3">
            <a:alphaModFix/>
          </a:blip>
          <a:srcRect l="22571" b="46639"/>
          <a:stretch/>
        </p:blipFill>
        <p:spPr>
          <a:xfrm>
            <a:off x="3711014" y="1011386"/>
            <a:ext cx="5381934" cy="229426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2f19d644e1e_1_65"/>
          <p:cNvSpPr/>
          <p:nvPr/>
        </p:nvSpPr>
        <p:spPr>
          <a:xfrm>
            <a:off x="407551" y="3327723"/>
            <a:ext cx="7904409" cy="168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Otorga control sobre cómo se distribuye el espacio latent de nuestro modelo.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Luego de entrenar, se toma una muesta aleatoria de dicha función de densidad de probabilidad para alimentar al decoder.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VAE el espacio latente Z se ve como una variable latent con una probabilidad P(Z) de que dicha variable z pertencezca al manifold de los datos de entrada. 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</Words>
  <Application>Microsoft Office PowerPoint</Application>
  <PresentationFormat>Presentación en pantalla (16:9)</PresentationFormat>
  <Paragraphs>143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Times New Roman</vt:lpstr>
      <vt:lpstr>Twentieth Century</vt:lpstr>
      <vt:lpstr>Roboto</vt:lpstr>
      <vt:lpstr>Arial</vt:lpstr>
      <vt:lpstr>Material</vt:lpstr>
      <vt:lpstr>Aprendizaje Profundo</vt:lpstr>
      <vt:lpstr>AUTOENCODER REPRESENTATION LEARNING / EMBEDDINGS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Marcos Maillot</cp:lastModifiedBy>
  <cp:revision>1</cp:revision>
  <dcterms:modified xsi:type="dcterms:W3CDTF">2024-08-09T21:00:11Z</dcterms:modified>
</cp:coreProperties>
</file>