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FLyGGbKtZ6MKWK8o6r1g77If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3C0A1FC-2EA7-4DA5-85B4-8CCFBB75DE9E}"/>
    <pc:docChg chg="undo custSel modSld">
      <pc:chgData name="Marcos Maillot" userId="fa14b39d-e966-4ebb-a436-4f96f84b9577" providerId="ADAL" clId="{C3C0A1FC-2EA7-4DA5-85B4-8CCFBB75DE9E}" dt="2024-08-09T21:00:09.387" v="82" actId="5793"/>
      <pc:docMkLst>
        <pc:docMk/>
      </pc:docMkLst>
      <pc:sldChg chg="modSp mod">
        <pc:chgData name="Marcos Maillot" userId="fa14b39d-e966-4ebb-a436-4f96f84b9577" providerId="ADAL" clId="{C3C0A1FC-2EA7-4DA5-85B4-8CCFBB75DE9E}" dt="2024-08-09T20:54:26.696" v="0" actId="14100"/>
        <pc:sldMkLst>
          <pc:docMk/>
          <pc:sldMk cId="0" sldId="258"/>
        </pc:sldMkLst>
        <pc:spChg chg="mod">
          <ac:chgData name="Marcos Maillot" userId="fa14b39d-e966-4ebb-a436-4f96f84b9577" providerId="ADAL" clId="{C3C0A1FC-2EA7-4DA5-85B4-8CCFBB75DE9E}" dt="2024-08-09T20:54:26.696" v="0" actId="14100"/>
          <ac:spMkLst>
            <pc:docMk/>
            <pc:sldMk cId="0" sldId="258"/>
            <ac:spMk id="96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4:39.343" v="8" actId="5793"/>
        <pc:sldMkLst>
          <pc:docMk/>
          <pc:sldMk cId="0" sldId="260"/>
        </pc:sldMkLst>
        <pc:spChg chg="mod">
          <ac:chgData name="Marcos Maillot" userId="fa14b39d-e966-4ebb-a436-4f96f84b9577" providerId="ADAL" clId="{C3C0A1FC-2EA7-4DA5-85B4-8CCFBB75DE9E}" dt="2024-08-09T20:54:39.343" v="8" actId="5793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4:55.488" v="20" actId="5793"/>
        <pc:sldMkLst>
          <pc:docMk/>
          <pc:sldMk cId="0" sldId="261"/>
        </pc:sldMkLst>
        <pc:spChg chg="mod">
          <ac:chgData name="Marcos Maillot" userId="fa14b39d-e966-4ebb-a436-4f96f84b9577" providerId="ADAL" clId="{C3C0A1FC-2EA7-4DA5-85B4-8CCFBB75DE9E}" dt="2024-08-09T20:54:55.488" v="20" actId="5793"/>
          <ac:spMkLst>
            <pc:docMk/>
            <pc:sldMk cId="0" sldId="261"/>
            <ac:spMk id="125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4:47.087" v="14" actId="5793"/>
          <ac:spMkLst>
            <pc:docMk/>
            <pc:sldMk cId="0" sldId="261"/>
            <ac:spMk id="12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8:40.545" v="25" actId="5793"/>
        <pc:sldMkLst>
          <pc:docMk/>
          <pc:sldMk cId="0" sldId="270"/>
        </pc:sldMkLst>
        <pc:spChg chg="mod">
          <ac:chgData name="Marcos Maillot" userId="fa14b39d-e966-4ebb-a436-4f96f84b9577" providerId="ADAL" clId="{C3C0A1FC-2EA7-4DA5-85B4-8CCFBB75DE9E}" dt="2024-08-09T20:58:40.545" v="25" actId="5793"/>
          <ac:spMkLst>
            <pc:docMk/>
            <pc:sldMk cId="0" sldId="270"/>
            <ac:spMk id="206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8:37.638" v="21" actId="14100"/>
          <ac:spMkLst>
            <pc:docMk/>
            <pc:sldMk cId="0" sldId="270"/>
            <ac:spMk id="207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8:49.644" v="33" actId="5793"/>
        <pc:sldMkLst>
          <pc:docMk/>
          <pc:sldMk cId="0" sldId="272"/>
        </pc:sldMkLst>
        <pc:spChg chg="mod">
          <ac:chgData name="Marcos Maillot" userId="fa14b39d-e966-4ebb-a436-4f96f84b9577" providerId="ADAL" clId="{C3C0A1FC-2EA7-4DA5-85B4-8CCFBB75DE9E}" dt="2024-08-09T20:58:49.644" v="33" actId="5793"/>
          <ac:spMkLst>
            <pc:docMk/>
            <pc:sldMk cId="0" sldId="272"/>
            <ac:spMk id="222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8:46.252" v="29" actId="5793"/>
          <ac:spMkLst>
            <pc:docMk/>
            <pc:sldMk cId="0" sldId="272"/>
            <ac:spMk id="223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33.349" v="54" actId="1076"/>
        <pc:sldMkLst>
          <pc:docMk/>
          <pc:sldMk cId="0" sldId="273"/>
        </pc:sldMkLst>
        <pc:spChg chg="mod">
          <ac:chgData name="Marcos Maillot" userId="fa14b39d-e966-4ebb-a436-4f96f84b9577" providerId="ADAL" clId="{C3C0A1FC-2EA7-4DA5-85B4-8CCFBB75DE9E}" dt="2024-08-09T20:59:22.567" v="48"/>
          <ac:spMkLst>
            <pc:docMk/>
            <pc:sldMk cId="0" sldId="273"/>
            <ac:spMk id="229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9:25.939" v="52"/>
          <ac:spMkLst>
            <pc:docMk/>
            <pc:sldMk cId="0" sldId="273"/>
            <ac:spMk id="232" creationId="{00000000-0000-0000-0000-000000000000}"/>
          </ac:spMkLst>
        </pc:spChg>
        <pc:spChg chg="mod">
          <ac:chgData name="Marcos Maillot" userId="fa14b39d-e966-4ebb-a436-4f96f84b9577" providerId="ADAL" clId="{C3C0A1FC-2EA7-4DA5-85B4-8CCFBB75DE9E}" dt="2024-08-09T20:59:33.349" v="54" actId="1076"/>
          <ac:spMkLst>
            <pc:docMk/>
            <pc:sldMk cId="0" sldId="273"/>
            <ac:spMk id="236" creationId="{00000000-0000-0000-0000-000000000000}"/>
          </ac:spMkLst>
        </pc:spChg>
        <pc:cxnChg chg="mod">
          <ac:chgData name="Marcos Maillot" userId="fa14b39d-e966-4ebb-a436-4f96f84b9577" providerId="ADAL" clId="{C3C0A1FC-2EA7-4DA5-85B4-8CCFBB75DE9E}" dt="2024-08-09T20:59:29.678" v="53" actId="1076"/>
          <ac:cxnSpMkLst>
            <pc:docMk/>
            <pc:sldMk cId="0" sldId="273"/>
            <ac:cxnSpMk id="233" creationId="{00000000-0000-0000-0000-000000000000}"/>
          </ac:cxnSpMkLst>
        </pc:cxnChg>
      </pc:sldChg>
      <pc:sldChg chg="modSp mod">
        <pc:chgData name="Marcos Maillot" userId="fa14b39d-e966-4ebb-a436-4f96f84b9577" providerId="ADAL" clId="{C3C0A1FC-2EA7-4DA5-85B4-8CCFBB75DE9E}" dt="2024-08-09T20:59:41.955" v="58" actId="5793"/>
        <pc:sldMkLst>
          <pc:docMk/>
          <pc:sldMk cId="0" sldId="275"/>
        </pc:sldMkLst>
        <pc:spChg chg="mod">
          <ac:chgData name="Marcos Maillot" userId="fa14b39d-e966-4ebb-a436-4f96f84b9577" providerId="ADAL" clId="{C3C0A1FC-2EA7-4DA5-85B4-8CCFBB75DE9E}" dt="2024-08-09T20:59:41.955" v="58" actId="5793"/>
          <ac:spMkLst>
            <pc:docMk/>
            <pc:sldMk cId="0" sldId="275"/>
            <ac:spMk id="253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52.295" v="64" actId="5793"/>
        <pc:sldMkLst>
          <pc:docMk/>
          <pc:sldMk cId="0" sldId="276"/>
        </pc:sldMkLst>
        <pc:spChg chg="mod">
          <ac:chgData name="Marcos Maillot" userId="fa14b39d-e966-4ebb-a436-4f96f84b9577" providerId="ADAL" clId="{C3C0A1FC-2EA7-4DA5-85B4-8CCFBB75DE9E}" dt="2024-08-09T20:59:52.295" v="64" actId="5793"/>
          <ac:spMkLst>
            <pc:docMk/>
            <pc:sldMk cId="0" sldId="276"/>
            <ac:spMk id="261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0:59:56.258" v="68" actId="5793"/>
        <pc:sldMkLst>
          <pc:docMk/>
          <pc:sldMk cId="0" sldId="277"/>
        </pc:sldMkLst>
        <pc:spChg chg="mod">
          <ac:chgData name="Marcos Maillot" userId="fa14b39d-e966-4ebb-a436-4f96f84b9577" providerId="ADAL" clId="{C3C0A1FC-2EA7-4DA5-85B4-8CCFBB75DE9E}" dt="2024-08-09T20:59:56.258" v="68" actId="5793"/>
          <ac:spMkLst>
            <pc:docMk/>
            <pc:sldMk cId="0" sldId="277"/>
            <ac:spMk id="272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0.516" v="72" actId="5793"/>
        <pc:sldMkLst>
          <pc:docMk/>
          <pc:sldMk cId="0" sldId="278"/>
        </pc:sldMkLst>
        <pc:spChg chg="mod">
          <ac:chgData name="Marcos Maillot" userId="fa14b39d-e966-4ebb-a436-4f96f84b9577" providerId="ADAL" clId="{C3C0A1FC-2EA7-4DA5-85B4-8CCFBB75DE9E}" dt="2024-08-09T21:00:00.516" v="72" actId="5793"/>
          <ac:spMkLst>
            <pc:docMk/>
            <pc:sldMk cId="0" sldId="278"/>
            <ac:spMk id="281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5.764" v="78" actId="5793"/>
        <pc:sldMkLst>
          <pc:docMk/>
          <pc:sldMk cId="0" sldId="279"/>
        </pc:sldMkLst>
        <pc:spChg chg="mod">
          <ac:chgData name="Marcos Maillot" userId="fa14b39d-e966-4ebb-a436-4f96f84b9577" providerId="ADAL" clId="{C3C0A1FC-2EA7-4DA5-85B4-8CCFBB75DE9E}" dt="2024-08-09T21:00:05.764" v="78" actId="5793"/>
          <ac:spMkLst>
            <pc:docMk/>
            <pc:sldMk cId="0" sldId="279"/>
            <ac:spMk id="288" creationId="{00000000-0000-0000-0000-000000000000}"/>
          </ac:spMkLst>
        </pc:spChg>
      </pc:sldChg>
      <pc:sldChg chg="modSp mod">
        <pc:chgData name="Marcos Maillot" userId="fa14b39d-e966-4ebb-a436-4f96f84b9577" providerId="ADAL" clId="{C3C0A1FC-2EA7-4DA5-85B4-8CCFBB75DE9E}" dt="2024-08-09T21:00:09.387" v="82" actId="5793"/>
        <pc:sldMkLst>
          <pc:docMk/>
          <pc:sldMk cId="0" sldId="280"/>
        </pc:sldMkLst>
        <pc:spChg chg="mod">
          <ac:chgData name="Marcos Maillot" userId="fa14b39d-e966-4ebb-a436-4f96f84b9577" providerId="ADAL" clId="{C3C0A1FC-2EA7-4DA5-85B4-8CCFBB75DE9E}" dt="2024-08-09T21:00:09.387" v="82" actId="5793"/>
          <ac:spMkLst>
            <pc:docMk/>
            <pc:sldMk cId="0" sldId="280"/>
            <ac:spMk id="295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105229BA-9AA1-47D4-847D-E03C0431CECE}"/>
    <pc:docChg chg="custSel modSld">
      <pc:chgData name="Marcos Maillot" userId="fa14b39d-e966-4ebb-a436-4f96f84b9577" providerId="ADAL" clId="{105229BA-9AA1-47D4-847D-E03C0431CECE}" dt="2024-10-04T17:13:09.539" v="106" actId="20577"/>
      <pc:docMkLst>
        <pc:docMk/>
      </pc:docMkLst>
      <pc:sldChg chg="modSp mod">
        <pc:chgData name="Marcos Maillot" userId="fa14b39d-e966-4ebb-a436-4f96f84b9577" providerId="ADAL" clId="{105229BA-9AA1-47D4-847D-E03C0431CECE}" dt="2024-10-04T17:13:09.539" v="106" actId="20577"/>
        <pc:sldMkLst>
          <pc:docMk/>
          <pc:sldMk cId="0" sldId="257"/>
        </pc:sldMkLst>
        <pc:spChg chg="mod">
          <ac:chgData name="Marcos Maillot" userId="fa14b39d-e966-4ebb-a436-4f96f84b9577" providerId="ADAL" clId="{105229BA-9AA1-47D4-847D-E03C0431CECE}" dt="2024-10-04T17:12:44.952" v="98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Marcos Maillot" userId="fa14b39d-e966-4ebb-a436-4f96f84b9577" providerId="ADAL" clId="{105229BA-9AA1-47D4-847D-E03C0431CECE}" dt="2024-10-04T17:13:09.539" v="106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Marcos Maillot" userId="fa14b39d-e966-4ebb-a436-4f96f84b9577" providerId="ADAL" clId="{105229BA-9AA1-47D4-847D-E03C0431CECE}" dt="2024-10-04T17:11:34.288" v="40" actId="5793"/>
        <pc:sldMkLst>
          <pc:docMk/>
          <pc:sldMk cId="0" sldId="260"/>
        </pc:sldMkLst>
        <pc:spChg chg="mod">
          <ac:chgData name="Marcos Maillot" userId="fa14b39d-e966-4ebb-a436-4f96f84b9577" providerId="ADAL" clId="{105229BA-9AA1-47D4-847D-E03C0431CECE}" dt="2024-10-04T17:11:34.288" v="40" actId="5793"/>
          <ac:spMkLst>
            <pc:docMk/>
            <pc:sldMk cId="0" sldId="260"/>
            <ac:spMk id="113" creationId="{00000000-0000-0000-0000-000000000000}"/>
          </ac:spMkLst>
        </pc:spChg>
      </pc:sldChg>
      <pc:sldChg chg="modSp mod">
        <pc:chgData name="Marcos Maillot" userId="fa14b39d-e966-4ebb-a436-4f96f84b9577" providerId="ADAL" clId="{105229BA-9AA1-47D4-847D-E03C0431CECE}" dt="2024-10-04T17:12:03.614" v="63" actId="5793"/>
        <pc:sldMkLst>
          <pc:docMk/>
          <pc:sldMk cId="0" sldId="262"/>
        </pc:sldMkLst>
        <pc:spChg chg="mod">
          <ac:chgData name="Marcos Maillot" userId="fa14b39d-e966-4ebb-a436-4f96f84b9577" providerId="ADAL" clId="{105229BA-9AA1-47D4-847D-E03C0431CECE}" dt="2024-10-04T17:12:03.614" v="63" actId="5793"/>
          <ac:spMkLst>
            <pc:docMk/>
            <pc:sldMk cId="0" sldId="262"/>
            <ac:spMk id="1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9d644e1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f19d644e1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9d644e1e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f19d644e1e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19d644e1e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19d644e1e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9d644e1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19d644e1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9d644e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19d644e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19d644e1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f19d644e1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19d644e1e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f19d644e1e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9d644e1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19d644e1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19d644e1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f19d644e1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9d644e1e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f19d644e1e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19d644e1e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f19d644e1e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19d644e1e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f19d644e1e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9d644e1e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f19d644e1e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AE3337C4-64EA-56F1-0AC7-AFECD02B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9d644e1e_1_155:notes">
            <a:extLst>
              <a:ext uri="{FF2B5EF4-FFF2-40B4-BE49-F238E27FC236}">
                <a16:creationId xmlns:a16="http://schemas.microsoft.com/office/drawing/2014/main" id="{4EC2DE8D-99A9-E1D1-95D7-2DF5F02B8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f19d644e1e_1_155:notes">
            <a:extLst>
              <a:ext uri="{FF2B5EF4-FFF2-40B4-BE49-F238E27FC236}">
                <a16:creationId xmlns:a16="http://schemas.microsoft.com/office/drawing/2014/main" id="{04F4F4E2-A8BA-534B-AF01-F26320563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195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19d644e1e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f19d644e1e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19d644e1e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f19d644e1e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19d644e1e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f19d644e1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19d644e1e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f19d644e1e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1E6AF8C4-1E52-79B0-B285-F03EEC9E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d644e1e_1_101:notes">
            <a:extLst>
              <a:ext uri="{FF2B5EF4-FFF2-40B4-BE49-F238E27FC236}">
                <a16:creationId xmlns:a16="http://schemas.microsoft.com/office/drawing/2014/main" id="{DCD84084-0FA0-0C8A-DFE1-4834767EE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f19d644e1e_1_101:notes">
            <a:extLst>
              <a:ext uri="{FF2B5EF4-FFF2-40B4-BE49-F238E27FC236}">
                <a16:creationId xmlns:a16="http://schemas.microsoft.com/office/drawing/2014/main" id="{68478B48-37C1-3743-F09B-F6D485326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4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d644e1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f19d644e1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9d644e1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f19d644e1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9d644e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f19d644e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9d644e1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f19d644e1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9d644e1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19d644e1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9d644e1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f19d644e1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310.4546v1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		</a:t>
            </a:r>
            <a:r>
              <a:rPr lang="pt-BR" sz="2600" dirty="0"/>
              <a:t>Marcos Maillot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</a:t>
            </a:r>
            <a:r>
              <a:rPr lang="pt-BR" sz="2600" dirty="0" err="1"/>
              <a:t>Antonio</a:t>
            </a:r>
            <a:r>
              <a:rPr lang="pt-BR" sz="2600" dirty="0"/>
              <a:t> Zarauz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Gerardo </a:t>
            </a:r>
            <a:r>
              <a:rPr lang="pt-BR" sz="2600" dirty="0" err="1"/>
              <a:t>Vilcamiza</a:t>
            </a:r>
            <a:r>
              <a:rPr lang="en" sz="2600" dirty="0"/>
              <a:t>	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19d644e1e_1_4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4" name="Google Shape;134;g2f19d644e1e_1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208" y="1044523"/>
            <a:ext cx="3883068" cy="400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19d644e1e_1_48"/>
          <p:cNvSpPr txBox="1"/>
          <p:nvPr/>
        </p:nvSpPr>
        <p:spPr>
          <a:xfrm>
            <a:off x="405225" y="3810508"/>
            <a:ext cx="388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TODAS LAS NN “ENCUENTRAN” EL MANIFOLD DE LOS DATOS</a:t>
            </a:r>
            <a:endParaRPr sz="1500" i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g2f19d644e1e_1_48"/>
          <p:cNvSpPr txBox="1"/>
          <p:nvPr/>
        </p:nvSpPr>
        <p:spPr>
          <a:xfrm>
            <a:off x="328526" y="637179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g2f19d644e1e_1_48"/>
          <p:cNvSpPr/>
          <p:nvPr/>
        </p:nvSpPr>
        <p:spPr>
          <a:xfrm>
            <a:off x="186614" y="1210480"/>
            <a:ext cx="46914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 un espacio N-dimensional, de menor dimensión del espacio original donde los datos se concentran.</a:t>
            </a:r>
            <a:endParaRPr sz="1100" dirty="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desplazamos dentro del manifold del MNIST, siempre encontraremos un número MNIST.</a:t>
            </a:r>
            <a:endParaRPr sz="1100" dirty="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salimos de dicho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no encontraremos un número MNIST.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138" name="Google Shape;138;g2f19d644e1e_1_48"/>
          <p:cNvSpPr txBox="1"/>
          <p:nvPr/>
        </p:nvSpPr>
        <p:spPr>
          <a:xfrm>
            <a:off x="230939" y="4521936"/>
            <a:ext cx="4691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https://www.youtube.com/watch?v=QHj9uVmwA_0&amp;t=12s&amp;ab_channel=ArtemKirsanov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9d644e1e_1_5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g2f19d644e1e_1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674" y="1264586"/>
            <a:ext cx="3970619" cy="27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19d644e1e_1_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3" y="1630546"/>
            <a:ext cx="4027870" cy="278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f19d644e1e_1_57"/>
          <p:cNvSpPr/>
          <p:nvPr/>
        </p:nvSpPr>
        <p:spPr>
          <a:xfrm>
            <a:off x="528033" y="4505045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https://www.kaggle.com/apapiu/manifold-learning-and-autoencoders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7" name="Google Shape;147;g2f19d644e1e_1_57"/>
          <p:cNvSpPr txBox="1"/>
          <p:nvPr/>
        </p:nvSpPr>
        <p:spPr>
          <a:xfrm>
            <a:off x="338726" y="691266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9d644e1e_1_6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g2f19d644e1e_1_65"/>
          <p:cNvSpPr txBox="1"/>
          <p:nvPr/>
        </p:nvSpPr>
        <p:spPr>
          <a:xfrm>
            <a:off x="218939" y="650065"/>
            <a:ext cx="5154935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g2f19d644e1e_1_65"/>
          <p:cNvSpPr/>
          <p:nvPr/>
        </p:nvSpPr>
        <p:spPr>
          <a:xfrm>
            <a:off x="539800" y="1805582"/>
            <a:ext cx="24828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 genera el espacio latente bajo una función de densidad de probabilidad.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g2f19d644e1e_1_65"/>
          <p:cNvPicPr preferRelativeResize="0"/>
          <p:nvPr/>
        </p:nvPicPr>
        <p:blipFill rotWithShape="1">
          <a:blip r:embed="rId3">
            <a:alphaModFix/>
          </a:blip>
          <a:srcRect l="22571" b="46639"/>
          <a:stretch/>
        </p:blipFill>
        <p:spPr>
          <a:xfrm>
            <a:off x="3711014" y="1011386"/>
            <a:ext cx="5381934" cy="229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f19d644e1e_1_65"/>
          <p:cNvSpPr/>
          <p:nvPr/>
        </p:nvSpPr>
        <p:spPr>
          <a:xfrm>
            <a:off x="407551" y="3327723"/>
            <a:ext cx="7904409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Otorga control sobre cómo se distribuye el espacio latent de nuestro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Luego de entrenar, se toma una muesta aleatoria de dicha función de densidad de probabilidad para alimentar al decoder.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VAE el espacio latente Z se ve como una variable latent con una probabilidad P(Z) de que dicha variable z pertencezca al manifold de los datos de entrada.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19d644e1e_1_7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g2f19d644e1e_1_74"/>
          <p:cNvSpPr txBox="1"/>
          <p:nvPr/>
        </p:nvSpPr>
        <p:spPr>
          <a:xfrm>
            <a:off x="218939" y="759640"/>
            <a:ext cx="5154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63" name="Google Shape;163;g2f19d644e1e_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774" y="1946405"/>
            <a:ext cx="2501378" cy="125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f19d644e1e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6680" y="759660"/>
            <a:ext cx="4815547" cy="37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f19d644e1e_1_74"/>
          <p:cNvSpPr txBox="1"/>
          <p:nvPr/>
        </p:nvSpPr>
        <p:spPr>
          <a:xfrm>
            <a:off x="218951" y="4725575"/>
            <a:ext cx="601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https://towardsdatascience.com/what-the-heck-are-vae-gans-17b86023588a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9d644e1e_0_2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g2f19d644e1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1351825"/>
            <a:ext cx="5003075" cy="3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19d644e1e_0_28"/>
          <p:cNvSpPr txBox="1"/>
          <p:nvPr/>
        </p:nvSpPr>
        <p:spPr>
          <a:xfrm>
            <a:off x="229075" y="4692725"/>
            <a:ext cx="30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https://lilianweng.github.io/posts/2018-08-12-vae/</a:t>
            </a:r>
            <a:endParaRPr sz="100"/>
          </a:p>
        </p:txBody>
      </p:sp>
      <p:sp>
        <p:nvSpPr>
          <p:cNvPr id="173" name="Google Shape;173;g2f19d644e1e_0_28"/>
          <p:cNvSpPr txBox="1"/>
          <p:nvPr/>
        </p:nvSpPr>
        <p:spPr>
          <a:xfrm>
            <a:off x="169975" y="12711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/>
              <a:t>Reparameterization Trick</a:t>
            </a:r>
            <a:endParaRPr sz="1700" b="1"/>
          </a:p>
        </p:txBody>
      </p:sp>
      <p:pic>
        <p:nvPicPr>
          <p:cNvPr id="174" name="Google Shape;174;g2f19d644e1e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86" y="2174105"/>
            <a:ext cx="2501378" cy="125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9d644e1e_1_8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g2f19d644e1e_1_82"/>
          <p:cNvSpPr txBox="1"/>
          <p:nvPr/>
        </p:nvSpPr>
        <p:spPr>
          <a:xfrm>
            <a:off x="318866" y="782346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Denoising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81" name="Google Shape;181;g2f19d644e1e_1_82"/>
          <p:cNvPicPr preferRelativeResize="0"/>
          <p:nvPr/>
        </p:nvPicPr>
        <p:blipFill rotWithShape="1">
          <a:blip r:embed="rId3">
            <a:alphaModFix/>
          </a:blip>
          <a:srcRect l="6202" r="8682"/>
          <a:stretch/>
        </p:blipFill>
        <p:spPr>
          <a:xfrm>
            <a:off x="453981" y="1309306"/>
            <a:ext cx="1854558" cy="246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f19d644e1e_1_82"/>
          <p:cNvPicPr preferRelativeResize="0"/>
          <p:nvPr/>
        </p:nvPicPr>
        <p:blipFill rotWithShape="1">
          <a:blip r:embed="rId4">
            <a:alphaModFix/>
          </a:blip>
          <a:srcRect l="8987" r="6948" b="25887"/>
          <a:stretch/>
        </p:blipFill>
        <p:spPr>
          <a:xfrm>
            <a:off x="231820" y="4027868"/>
            <a:ext cx="2849451" cy="68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f19d644e1e_1_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4014" y="1456315"/>
            <a:ext cx="4986337" cy="33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9d644e1e_1_90"/>
          <p:cNvSpPr txBox="1"/>
          <p:nvPr/>
        </p:nvSpPr>
        <p:spPr>
          <a:xfrm>
            <a:off x="-129402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g2f19d644e1e_1_90"/>
          <p:cNvSpPr txBox="1"/>
          <p:nvPr/>
        </p:nvSpPr>
        <p:spPr>
          <a:xfrm>
            <a:off x="612588" y="2049328"/>
            <a:ext cx="5327792" cy="3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ver github autoencoder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19d644e1e_1_96"/>
          <p:cNvSpPr txBox="1"/>
          <p:nvPr/>
        </p:nvSpPr>
        <p:spPr>
          <a:xfrm>
            <a:off x="2188593" y="14216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195" name="Google Shape;195;g2f19d644e1e_1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19d644e1e_1_1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f19d644e1e_1_120"/>
          <p:cNvSpPr txBox="1"/>
          <p:nvPr/>
        </p:nvSpPr>
        <p:spPr>
          <a:xfrm>
            <a:off x="173979" y="781835"/>
            <a:ext cx="8641496" cy="415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trata de crear espacio continuo de representación de los inputs.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crean ad-hoc o dentro del frame de la NN.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palabra es representada por un vector N-dimensional en un sub-espacio contínuo (en el embedding)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 posición que toma el vector N-dimensional se entrena a partir de su entorno.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g2f19d644e1e_1_120"/>
          <p:cNvSpPr txBox="1"/>
          <p:nvPr/>
        </p:nvSpPr>
        <p:spPr>
          <a:xfrm>
            <a:off x="2183084" y="3429405"/>
            <a:ext cx="3660707" cy="35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[e1, e2, e3, … eN]</a:t>
            </a:r>
            <a:endParaRPr sz="21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19d644e1e_1_126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g2f19d644e1e_1_126"/>
          <p:cNvSpPr txBox="1"/>
          <p:nvPr/>
        </p:nvSpPr>
        <p:spPr>
          <a:xfrm>
            <a:off x="423857" y="635911"/>
            <a:ext cx="8391617" cy="17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Ejemplo: vocabulario 4 palabra, embedding dimensión 2: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[ 0.123, 0.541]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[e10, e11] = [ 0.287, 0.459]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[ 0.594, 0.180]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[ 0.251, 0.328]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2f19d644e1e_1_126"/>
          <p:cNvSpPr/>
          <p:nvPr/>
        </p:nvSpPr>
        <p:spPr>
          <a:xfrm rot="10800000" flipH="1">
            <a:off x="1868554" y="2845883"/>
            <a:ext cx="824950" cy="143956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2f19d644e1e_1_126"/>
          <p:cNvSpPr txBox="1"/>
          <p:nvPr/>
        </p:nvSpPr>
        <p:spPr>
          <a:xfrm>
            <a:off x="553064" y="3136463"/>
            <a:ext cx="1454639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supervisado siguiendo una false task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g2f19d644e1e_1_126"/>
          <p:cNvSpPr txBox="1"/>
          <p:nvPr/>
        </p:nvSpPr>
        <p:spPr>
          <a:xfrm>
            <a:off x="2987225" y="3565663"/>
            <a:ext cx="4805618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[ 0.873, 0.241]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[e10, e11] = [ 0.921, 0.147]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[ 0.723, 0.541]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[ 0.003, 0.981]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3" name="Google Shape;233;g2f19d644e1e_1_126"/>
          <p:cNvCxnSpPr/>
          <p:nvPr/>
        </p:nvCxnSpPr>
        <p:spPr>
          <a:xfrm rot="10800000" flipH="1">
            <a:off x="6165499" y="3377803"/>
            <a:ext cx="904460" cy="1298624"/>
          </a:xfrm>
          <a:prstGeom prst="straightConnector1">
            <a:avLst/>
          </a:prstGeom>
          <a:noFill/>
          <a:ln w="5715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g2f19d644e1e_1_126"/>
          <p:cNvSpPr txBox="1"/>
          <p:nvPr/>
        </p:nvSpPr>
        <p:spPr>
          <a:xfrm>
            <a:off x="5995652" y="3109577"/>
            <a:ext cx="214861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entrenados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g2f19d644e1e_1_126"/>
          <p:cNvSpPr txBox="1"/>
          <p:nvPr/>
        </p:nvSpPr>
        <p:spPr>
          <a:xfrm>
            <a:off x="4315726" y="1116385"/>
            <a:ext cx="26253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inicializados “rand”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g2f19d644e1e_1_126"/>
          <p:cNvSpPr/>
          <p:nvPr/>
        </p:nvSpPr>
        <p:spPr>
          <a:xfrm>
            <a:off x="3151580" y="1266426"/>
            <a:ext cx="1779104" cy="1576476"/>
          </a:xfrm>
          <a:prstGeom prst="cloud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 dirty="0"/>
              <a:t>REPRESENTATION LEARNING </a:t>
            </a:r>
            <a:br>
              <a:rPr lang="en" sz="2100" dirty="0"/>
            </a:br>
            <a:r>
              <a:rPr lang="en" sz="2100" dirty="0"/>
              <a:t>AUTOENCODER / EMBEDDINGS</a:t>
            </a:r>
            <a:endParaRPr sz="2818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03148" y="2776300"/>
            <a:ext cx="3598950" cy="21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Autoencoders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AR" dirty="0">
                <a:solidFill>
                  <a:schemeClr val="dk2"/>
                </a:solidFill>
              </a:rPr>
              <a:t>U</a:t>
            </a:r>
            <a:r>
              <a:rPr lang="en" dirty="0">
                <a:solidFill>
                  <a:schemeClr val="dk2"/>
                </a:solidFill>
              </a:rPr>
              <a:t>ndercomplete vs regularized AE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Manifold learning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Varational AE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572000" y="2712242"/>
            <a:ext cx="4302000" cy="234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Embeddings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 err="1">
                <a:solidFill>
                  <a:schemeClr val="dk2"/>
                </a:solidFill>
              </a:rPr>
              <a:t>Embeddings</a:t>
            </a:r>
            <a:r>
              <a:rPr lang="es-ES" dirty="0">
                <a:solidFill>
                  <a:schemeClr val="dk2"/>
                </a:solidFill>
              </a:rPr>
              <a:t> vs </a:t>
            </a:r>
            <a:r>
              <a:rPr lang="es-ES" dirty="0" err="1">
                <a:solidFill>
                  <a:schemeClr val="dk2"/>
                </a:solidFill>
              </a:rPr>
              <a:t>one-hot.encoding</a:t>
            </a:r>
            <a:endParaRPr lang="es-ES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ES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>
                <a:solidFill>
                  <a:schemeClr val="dk2"/>
                </a:solidFill>
              </a:rPr>
              <a:t>F</a:t>
            </a:r>
            <a:r>
              <a:rPr lang="en" dirty="0">
                <a:solidFill>
                  <a:schemeClr val="dk2"/>
                </a:solidFill>
              </a:rPr>
              <a:t>alse task training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4D6A6C-4882-7422-E750-B3F7E8634DD0}"/>
              </a:ext>
            </a:extLst>
          </p:cNvPr>
          <p:cNvSpPr txBox="1"/>
          <p:nvPr/>
        </p:nvSpPr>
        <p:spPr>
          <a:xfrm>
            <a:off x="2732887" y="1983377"/>
            <a:ext cx="3104147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chemeClr val="dk2"/>
                </a:solidFill>
              </a:rPr>
              <a:t>Representation learning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d644e1e_1_13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g2f19d644e1e_1_138"/>
          <p:cNvSpPr txBox="1"/>
          <p:nvPr/>
        </p:nvSpPr>
        <p:spPr>
          <a:xfrm>
            <a:off x="127118" y="983612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g2f19d644e1e_1_138"/>
          <p:cNvSpPr/>
          <p:nvPr/>
        </p:nvSpPr>
        <p:spPr>
          <a:xfrm>
            <a:off x="200950" y="1798027"/>
            <a:ext cx="30696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One-hot-encoding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!=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 embedding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</p:txBody>
      </p:sp>
      <p:pic>
        <p:nvPicPr>
          <p:cNvPr id="244" name="Google Shape;244;g2f19d644e1e_1_138"/>
          <p:cNvPicPr preferRelativeResize="0"/>
          <p:nvPr/>
        </p:nvPicPr>
        <p:blipFill rotWithShape="1">
          <a:blip r:embed="rId3">
            <a:alphaModFix/>
          </a:blip>
          <a:srcRect t="5432" r="20504" b="6596"/>
          <a:stretch/>
        </p:blipFill>
        <p:spPr>
          <a:xfrm>
            <a:off x="4066416" y="743525"/>
            <a:ext cx="4591357" cy="182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19d644e1e_1_138"/>
          <p:cNvSpPr/>
          <p:nvPr/>
        </p:nvSpPr>
        <p:spPr>
          <a:xfrm>
            <a:off x="270571" y="4776341"/>
            <a:ext cx="8190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https://www.shanelynn.ie/get-busy-with-word-embeddings-introduction/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6" name="Google Shape;246;g2f19d644e1e_1_138"/>
          <p:cNvPicPr preferRelativeResize="0"/>
          <p:nvPr/>
        </p:nvPicPr>
        <p:blipFill rotWithShape="1">
          <a:blip r:embed="rId4">
            <a:alphaModFix/>
          </a:blip>
          <a:srcRect t="12665" r="26123" b="6713"/>
          <a:stretch/>
        </p:blipFill>
        <p:spPr>
          <a:xfrm>
            <a:off x="4537105" y="2571750"/>
            <a:ext cx="4190445" cy="2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f19d644e1e_1_138"/>
          <p:cNvSpPr/>
          <p:nvPr/>
        </p:nvSpPr>
        <p:spPr>
          <a:xfrm>
            <a:off x="537127" y="3159945"/>
            <a:ext cx="304252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aprenden propiedades intrínsecas de palabas que pertenecen al mismo grupo.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19d644e1e_1_14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g2f19d644e1e_1_14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54" name="Google Shape;254;g2f19d644e1e_1_148"/>
          <p:cNvPicPr preferRelativeResize="0"/>
          <p:nvPr/>
        </p:nvPicPr>
        <p:blipFill rotWithShape="1">
          <a:blip r:embed="rId3">
            <a:alphaModFix/>
          </a:blip>
          <a:srcRect l="340" t="-1621" r="70116" b="1620"/>
          <a:stretch/>
        </p:blipFill>
        <p:spPr>
          <a:xfrm>
            <a:off x="370290" y="1272474"/>
            <a:ext cx="2515807" cy="297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f19d644e1e_1_148"/>
          <p:cNvSpPr/>
          <p:nvPr/>
        </p:nvSpPr>
        <p:spPr>
          <a:xfrm>
            <a:off x="3488841" y="2838935"/>
            <a:ext cx="472388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[king] – [man] + [woman] = [queen]</a:t>
            </a:r>
            <a:endParaRPr sz="1100" dirty="0">
              <a:solidFill>
                <a:schemeClr val="dk2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EF88716-F229-8744-D6A5-DE56D2742278}"/>
              </a:ext>
            </a:extLst>
          </p:cNvPr>
          <p:cNvCxnSpPr/>
          <p:nvPr/>
        </p:nvCxnSpPr>
        <p:spPr>
          <a:xfrm flipH="1" flipV="1">
            <a:off x="882650" y="2571750"/>
            <a:ext cx="266700" cy="5461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C6985B-7AC7-099D-43B8-2A56ED109CC5}"/>
              </a:ext>
            </a:extLst>
          </p:cNvPr>
          <p:cNvCxnSpPr/>
          <p:nvPr/>
        </p:nvCxnSpPr>
        <p:spPr>
          <a:xfrm flipV="1">
            <a:off x="1143000" y="2362200"/>
            <a:ext cx="368300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47F2E51-7CFF-0C51-7F57-7328F32A898E}"/>
              </a:ext>
            </a:extLst>
          </p:cNvPr>
          <p:cNvCxnSpPr/>
          <p:nvPr/>
        </p:nvCxnSpPr>
        <p:spPr>
          <a:xfrm flipV="1">
            <a:off x="492395" y="2571750"/>
            <a:ext cx="368300" cy="768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3766B4A-2686-A4ED-6A12-085B2A710C05}"/>
              </a:ext>
            </a:extLst>
          </p:cNvPr>
          <p:cNvCxnSpPr/>
          <p:nvPr/>
        </p:nvCxnSpPr>
        <p:spPr>
          <a:xfrm flipV="1">
            <a:off x="1149350" y="2679700"/>
            <a:ext cx="1054100" cy="444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270E86-FE07-9BEE-7CAE-188A9E366ED5}"/>
              </a:ext>
            </a:extLst>
          </p:cNvPr>
          <p:cNvCxnSpPr/>
          <p:nvPr/>
        </p:nvCxnSpPr>
        <p:spPr>
          <a:xfrm flipV="1">
            <a:off x="488950" y="2901950"/>
            <a:ext cx="1054100" cy="44450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9d644e1e_1_15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g2f19d644e1e_1_155"/>
          <p:cNvSpPr txBox="1"/>
          <p:nvPr/>
        </p:nvSpPr>
        <p:spPr>
          <a:xfrm>
            <a:off x="203554" y="746323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g2f19d644e1e_1_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919" y="1050538"/>
            <a:ext cx="5102504" cy="35279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f19d644e1e_1_155"/>
          <p:cNvSpPr/>
          <p:nvPr/>
        </p:nvSpPr>
        <p:spPr>
          <a:xfrm>
            <a:off x="359609" y="3903898"/>
            <a:ext cx="390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[Italy] – [Rome] + [Berlín] = [Germany]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65" name="Google Shape;265;g2f19d644e1e_1_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07" y="1655260"/>
            <a:ext cx="27146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f19d644e1e_1_155"/>
          <p:cNvSpPr txBox="1"/>
          <p:nvPr/>
        </p:nvSpPr>
        <p:spPr>
          <a:xfrm>
            <a:off x="4012825" y="4578450"/>
            <a:ext cx="505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https://arxiv.org/abs/1310.4546v1</a:t>
            </a:r>
            <a:r>
              <a:rPr lang="en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/>
              <a:t>Distributed Representations of Words and Phrases and their Compositionality</a:t>
            </a:r>
            <a:endParaRPr sz="110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EF9B6D-6751-82C5-5C36-88C1704C4DCC}"/>
              </a:ext>
            </a:extLst>
          </p:cNvPr>
          <p:cNvCxnSpPr>
            <a:cxnSpLocks/>
          </p:cNvCxnSpPr>
          <p:nvPr/>
        </p:nvCxnSpPr>
        <p:spPr>
          <a:xfrm>
            <a:off x="4269509" y="2832567"/>
            <a:ext cx="4302991" cy="1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FA09B14-8071-6395-9CD8-A822CD255FCC}"/>
              </a:ext>
            </a:extLst>
          </p:cNvPr>
          <p:cNvCxnSpPr/>
          <p:nvPr/>
        </p:nvCxnSpPr>
        <p:spPr>
          <a:xfrm>
            <a:off x="6338923" y="935026"/>
            <a:ext cx="0" cy="379510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8657898-21BA-D773-B87F-A70150F076C9}"/>
              </a:ext>
            </a:extLst>
          </p:cNvPr>
          <p:cNvCxnSpPr/>
          <p:nvPr/>
        </p:nvCxnSpPr>
        <p:spPr>
          <a:xfrm flipH="1">
            <a:off x="4654502" y="2832577"/>
            <a:ext cx="1698172" cy="35063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28C978D-6F61-62D2-B9F3-7D10C328F839}"/>
              </a:ext>
            </a:extLst>
          </p:cNvPr>
          <p:cNvCxnSpPr>
            <a:cxnSpLocks/>
          </p:cNvCxnSpPr>
          <p:nvPr/>
        </p:nvCxnSpPr>
        <p:spPr>
          <a:xfrm>
            <a:off x="6335171" y="2832567"/>
            <a:ext cx="1102126" cy="5867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0FBF5F-F20B-37A1-4A7B-3F98512C4B6D}"/>
              </a:ext>
            </a:extLst>
          </p:cNvPr>
          <p:cNvCxnSpPr/>
          <p:nvPr/>
        </p:nvCxnSpPr>
        <p:spPr>
          <a:xfrm>
            <a:off x="6338923" y="2832577"/>
            <a:ext cx="1313161" cy="2681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AA040C-3C61-9255-8E6A-8E0570FE9603}"/>
              </a:ext>
            </a:extLst>
          </p:cNvPr>
          <p:cNvCxnSpPr>
            <a:cxnSpLocks/>
          </p:cNvCxnSpPr>
          <p:nvPr/>
        </p:nvCxnSpPr>
        <p:spPr>
          <a:xfrm>
            <a:off x="3569879" y="2596432"/>
            <a:ext cx="1102126" cy="5867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FDA6DC1-772A-7E15-5362-E1C8050D8EE3}"/>
              </a:ext>
            </a:extLst>
          </p:cNvPr>
          <p:cNvCxnSpPr/>
          <p:nvPr/>
        </p:nvCxnSpPr>
        <p:spPr>
          <a:xfrm>
            <a:off x="3577378" y="2591982"/>
            <a:ext cx="1313161" cy="2681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>
          <a:extLst>
            <a:ext uri="{FF2B5EF4-FFF2-40B4-BE49-F238E27FC236}">
              <a16:creationId xmlns:a16="http://schemas.microsoft.com/office/drawing/2014/main" id="{507C970C-12AA-A108-ADCB-9AA0D456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9d644e1e_1_155">
            <a:extLst>
              <a:ext uri="{FF2B5EF4-FFF2-40B4-BE49-F238E27FC236}">
                <a16:creationId xmlns:a16="http://schemas.microsoft.com/office/drawing/2014/main" id="{E5D0292D-44F9-7EC8-39F2-5EB9B1CEA9A7}"/>
              </a:ext>
            </a:extLst>
          </p:cNvPr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g2f19d644e1e_1_155">
            <a:extLst>
              <a:ext uri="{FF2B5EF4-FFF2-40B4-BE49-F238E27FC236}">
                <a16:creationId xmlns:a16="http://schemas.microsoft.com/office/drawing/2014/main" id="{B099A186-CC06-00D9-1DAA-4BCF0F5B2B97}"/>
              </a:ext>
            </a:extLst>
          </p:cNvPr>
          <p:cNvSpPr txBox="1"/>
          <p:nvPr/>
        </p:nvSpPr>
        <p:spPr>
          <a:xfrm>
            <a:off x="203554" y="746323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metricas de similitud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261;g2f19d644e1e_1_155">
            <a:extLst>
              <a:ext uri="{FF2B5EF4-FFF2-40B4-BE49-F238E27FC236}">
                <a16:creationId xmlns:a16="http://schemas.microsoft.com/office/drawing/2014/main" id="{FFA1A8F4-5F24-EB3E-C77B-1BFCF13D2D0A}"/>
              </a:ext>
            </a:extLst>
          </p:cNvPr>
          <p:cNvSpPr txBox="1"/>
          <p:nvPr/>
        </p:nvSpPr>
        <p:spPr>
          <a:xfrm>
            <a:off x="272075" y="1797933"/>
            <a:ext cx="2211711" cy="4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Distancia euclidea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Google Shape;261;g2f19d644e1e_1_155">
            <a:extLst>
              <a:ext uri="{FF2B5EF4-FFF2-40B4-BE49-F238E27FC236}">
                <a16:creationId xmlns:a16="http://schemas.microsoft.com/office/drawing/2014/main" id="{597CEB4E-0671-FD57-0623-8DA3B7214C67}"/>
              </a:ext>
            </a:extLst>
          </p:cNvPr>
          <p:cNvSpPr txBox="1"/>
          <p:nvPr/>
        </p:nvSpPr>
        <p:spPr>
          <a:xfrm>
            <a:off x="173978" y="2720407"/>
            <a:ext cx="2407909" cy="4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imilitud del coseno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261;g2f19d644e1e_1_155">
            <a:extLst>
              <a:ext uri="{FF2B5EF4-FFF2-40B4-BE49-F238E27FC236}">
                <a16:creationId xmlns:a16="http://schemas.microsoft.com/office/drawing/2014/main" id="{3E812993-F13A-9DD9-F163-19ACF090FAEA}"/>
              </a:ext>
            </a:extLst>
          </p:cNvPr>
          <p:cNvSpPr txBox="1"/>
          <p:nvPr/>
        </p:nvSpPr>
        <p:spPr>
          <a:xfrm>
            <a:off x="173977" y="4084625"/>
            <a:ext cx="2407909" cy="4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Producto punto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CBCE2D1-F48B-0AB4-2AB8-1FFFC9FD8C44}"/>
                  </a:ext>
                </a:extLst>
              </p:cNvPr>
              <p:cNvSpPr txBox="1"/>
              <p:nvPr/>
            </p:nvSpPr>
            <p:spPr>
              <a:xfrm>
                <a:off x="3738376" y="1568966"/>
                <a:ext cx="1213088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CBCE2D1-F48B-0AB4-2AB8-1FFFC9FD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376" y="1568966"/>
                <a:ext cx="1213088" cy="838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6E4A45-14A2-3BA1-9886-622B2F663931}"/>
                  </a:ext>
                </a:extLst>
              </p:cNvPr>
              <p:cNvSpPr txBox="1"/>
              <p:nvPr/>
            </p:nvSpPr>
            <p:spPr>
              <a:xfrm>
                <a:off x="3738376" y="3911844"/>
                <a:ext cx="944426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6E4A45-14A2-3BA1-9886-622B2F66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376" y="3911844"/>
                <a:ext cx="944426" cy="58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525B25-E873-2D45-DC8D-F79E0DC1B452}"/>
                  </a:ext>
                </a:extLst>
              </p:cNvPr>
              <p:cNvSpPr txBox="1"/>
              <p:nvPr/>
            </p:nvSpPr>
            <p:spPr>
              <a:xfrm>
                <a:off x="3872707" y="2865311"/>
                <a:ext cx="834844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525B25-E873-2D45-DC8D-F79E0DC1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07" y="2865311"/>
                <a:ext cx="834844" cy="433580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59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19d644e1e_1_16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g2f19d644e1e_1_16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g2f19d644e1e_1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488" y="3071373"/>
            <a:ext cx="4681987" cy="200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f19d644e1e_1_164"/>
          <p:cNvPicPr preferRelativeResize="0"/>
          <p:nvPr/>
        </p:nvPicPr>
        <p:blipFill rotWithShape="1">
          <a:blip r:embed="rId4">
            <a:alphaModFix/>
          </a:blip>
          <a:srcRect l="4402" t="13530" r="3300" b="17138"/>
          <a:stretch/>
        </p:blipFill>
        <p:spPr>
          <a:xfrm>
            <a:off x="196517" y="1311839"/>
            <a:ext cx="5130621" cy="16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2f19d644e1e_1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88" y="1457325"/>
            <a:ext cx="52292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f19d644e1e_1_17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g2f19d644e1e_1_171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f19d644e1e_1_171"/>
          <p:cNvSpPr/>
          <p:nvPr/>
        </p:nvSpPr>
        <p:spPr>
          <a:xfrm>
            <a:off x="698818" y="4118076"/>
            <a:ext cx="749410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con predictores, usando esquemas tales como: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Skip Gram o Continuous Bag of Words (CBOW)…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siguiendo una false task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19d644e1e_1_17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g2f19d644e1e_1_17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CBOW y skip-gram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g2f19d644e1e_1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802" y="1431769"/>
            <a:ext cx="56578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19d644e1e_1_18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f19d644e1e_1_18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solo se aplica a palabras….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f19d644e1e_1_184"/>
          <p:cNvSpPr/>
          <p:nvPr/>
        </p:nvSpPr>
        <p:spPr>
          <a:xfrm>
            <a:off x="3661676" y="1939493"/>
            <a:ext cx="149223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44912406-6DFA-DCE3-557D-0F143ADF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9d644e1e_1_101">
            <a:extLst>
              <a:ext uri="{FF2B5EF4-FFF2-40B4-BE49-F238E27FC236}">
                <a16:creationId xmlns:a16="http://schemas.microsoft.com/office/drawing/2014/main" id="{BC1D470F-D7B0-7CCC-8DDE-746CEFACBEC0}"/>
              </a:ext>
            </a:extLst>
          </p:cNvPr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g2f19d644e1e_1_101">
            <a:extLst>
              <a:ext uri="{FF2B5EF4-FFF2-40B4-BE49-F238E27FC236}">
                <a16:creationId xmlns:a16="http://schemas.microsoft.com/office/drawing/2014/main" id="{B03FFB50-A0E3-911B-80C4-8D35D952D00D}"/>
              </a:ext>
            </a:extLst>
          </p:cNvPr>
          <p:cNvSpPr/>
          <p:nvPr/>
        </p:nvSpPr>
        <p:spPr>
          <a:xfrm>
            <a:off x="725830" y="1246594"/>
            <a:ext cx="8088161" cy="47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  <a:latin typeface="Twentieth Century"/>
                <a:sym typeface="Twentieth Century"/>
              </a:rPr>
              <a:t>¿Cuantos es 240 divido 6?			Y… ¿Cuánto es CCXL divido VI?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04" name="Google Shape;204;g2f19d644e1e_1_101" descr="L_p">
            <a:extLst>
              <a:ext uri="{FF2B5EF4-FFF2-40B4-BE49-F238E27FC236}">
                <a16:creationId xmlns:a16="http://schemas.microsoft.com/office/drawing/2014/main" id="{5C0311A7-6656-927A-9642-E4A7614CB47F}"/>
              </a:ext>
            </a:extLst>
          </p:cNvPr>
          <p:cNvSpPr/>
          <p:nvPr/>
        </p:nvSpPr>
        <p:spPr>
          <a:xfrm>
            <a:off x="107156" y="-617935"/>
            <a:ext cx="135731" cy="12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g2f19d644e1e_1_101" descr="L_p">
            <a:extLst>
              <a:ext uri="{FF2B5EF4-FFF2-40B4-BE49-F238E27FC236}">
                <a16:creationId xmlns:a16="http://schemas.microsoft.com/office/drawing/2014/main" id="{8B93E0BA-8AA4-8C9D-01A2-A423154A6419}"/>
              </a:ext>
            </a:extLst>
          </p:cNvPr>
          <p:cNvSpPr/>
          <p:nvPr/>
        </p:nvSpPr>
        <p:spPr>
          <a:xfrm>
            <a:off x="6439926" y="3200088"/>
            <a:ext cx="1093935" cy="10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2f19d644e1e_1_101">
            <a:extLst>
              <a:ext uri="{FF2B5EF4-FFF2-40B4-BE49-F238E27FC236}">
                <a16:creationId xmlns:a16="http://schemas.microsoft.com/office/drawing/2014/main" id="{7FE7E7FE-41A8-A56E-609D-CB2E0394C524}"/>
              </a:ext>
            </a:extLst>
          </p:cNvPr>
          <p:cNvSpPr/>
          <p:nvPr/>
        </p:nvSpPr>
        <p:spPr>
          <a:xfrm>
            <a:off x="725830" y="2052377"/>
            <a:ext cx="7861280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misma información puede ser representada en distintas maneras 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una representación será mejor que otras si la tarea que queremos realizar nos resulta mas facil empleando dicha representación</a:t>
            </a:r>
            <a:endParaRPr sz="21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6984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9d644e1e_1_10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g2f19d644e1e_1_101"/>
          <p:cNvSpPr txBox="1"/>
          <p:nvPr/>
        </p:nvSpPr>
        <p:spPr>
          <a:xfrm>
            <a:off x="836350" y="1001204"/>
            <a:ext cx="7471299" cy="39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(featuring engineer automático)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2" name="Google Shape;202;g2f19d644e1e_1_101"/>
          <p:cNvSpPr/>
          <p:nvPr/>
        </p:nvSpPr>
        <p:spPr>
          <a:xfrm>
            <a:off x="242887" y="1758061"/>
            <a:ext cx="78611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unlabeled data siguiendo un entrenamiento supervisado bajo una NN secundaria (autoencoder o semejantes) siguiendo una false task.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Reducción de dimension del input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Encontrar latent variables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sym typeface="Twentieth Century"/>
              </a:rPr>
              <a:t>+ Semi supervised learning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03" name="Google Shape;203;g2f19d644e1e_1_101"/>
          <p:cNvSpPr/>
          <p:nvPr/>
        </p:nvSpPr>
        <p:spPr>
          <a:xfrm>
            <a:off x="4640975" y="3367300"/>
            <a:ext cx="3973500" cy="145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 maps 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Operdores lógicos (auto &gt; bicicleta?)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Medir distancias (manzana mas cerca que torta?)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Proyecciones o multiplicaciones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4" name="Google Shape;204;g2f19d644e1e_1_101" descr="L_p"/>
          <p:cNvSpPr/>
          <p:nvPr/>
        </p:nvSpPr>
        <p:spPr>
          <a:xfrm>
            <a:off x="107156" y="-617935"/>
            <a:ext cx="135731" cy="12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g2f19d644e1e_1_101" descr="L_p"/>
          <p:cNvSpPr/>
          <p:nvPr/>
        </p:nvSpPr>
        <p:spPr>
          <a:xfrm>
            <a:off x="6439926" y="3200088"/>
            <a:ext cx="1093935" cy="10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2f19d644e1e_1_101"/>
          <p:cNvSpPr/>
          <p:nvPr/>
        </p:nvSpPr>
        <p:spPr>
          <a:xfrm>
            <a:off x="544133" y="3718268"/>
            <a:ext cx="351271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complejidad del dataset 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reducen las anomalias y el ruido</a:t>
            </a:r>
            <a:endParaRPr sz="21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g2f19d644e1e_1_101"/>
          <p:cNvSpPr/>
          <p:nvPr/>
        </p:nvSpPr>
        <p:spPr>
          <a:xfrm>
            <a:off x="4640976" y="2912223"/>
            <a:ext cx="3365486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Hacemos operaciones sobre ellos</a:t>
            </a:r>
            <a:endParaRPr sz="1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9d644e1e_1_11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f19d644e1e_1_112"/>
          <p:cNvSpPr txBox="1"/>
          <p:nvPr/>
        </p:nvSpPr>
        <p:spPr>
          <a:xfrm>
            <a:off x="165175" y="737146"/>
            <a:ext cx="8641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4" name="Google Shape;214;g2f19d644e1e_1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3" y="1188666"/>
            <a:ext cx="7548535" cy="20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f19d644e1e_1_112"/>
          <p:cNvSpPr/>
          <p:nvPr/>
        </p:nvSpPr>
        <p:spPr>
          <a:xfrm>
            <a:off x="264630" y="3501019"/>
            <a:ext cx="387998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Mas datos (de entrenamiento) no necesariamente garantiza llegar a un buen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features correctos, las tarea de la red puede ser mejor alcanzada.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6" name="Google Shape;216;g2f19d644e1e_1_112"/>
          <p:cNvSpPr/>
          <p:nvPr/>
        </p:nvSpPr>
        <p:spPr>
          <a:xfrm>
            <a:off x="4365195" y="3509733"/>
            <a:ext cx="4619683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the learned features are passed into the supervised learning algorithm, it can improve the prediction accuracy up to 17%. 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[https://dl.acm.org/doi/10.1145/3303772.3303795].</a:t>
            </a: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5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9d644e1e_1_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0" name="Google Shape;90;g2f19d644e1e_1_8"/>
          <p:cNvPicPr preferRelativeResize="0"/>
          <p:nvPr/>
        </p:nvPicPr>
        <p:blipFill rotWithShape="1">
          <a:blip r:embed="rId3">
            <a:alphaModFix/>
          </a:blip>
          <a:srcRect l="20812" r="6770"/>
          <a:stretch/>
        </p:blipFill>
        <p:spPr>
          <a:xfrm>
            <a:off x="4419197" y="902371"/>
            <a:ext cx="1996889" cy="19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19d644e1e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1604" y="1832010"/>
            <a:ext cx="2499751" cy="7009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19d644e1e_1_8"/>
          <p:cNvSpPr/>
          <p:nvPr/>
        </p:nvSpPr>
        <p:spPr>
          <a:xfrm>
            <a:off x="6017654" y="3487056"/>
            <a:ext cx="151201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PCA??</a:t>
            </a:r>
            <a:endParaRPr sz="21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3" name="Google Shape;93;g2f19d644e1e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927" y="3810796"/>
            <a:ext cx="3191217" cy="78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f19d644e1e_1_8"/>
          <p:cNvPicPr preferRelativeResize="0"/>
          <p:nvPr/>
        </p:nvPicPr>
        <p:blipFill rotWithShape="1">
          <a:blip r:embed="rId6">
            <a:alphaModFix/>
          </a:blip>
          <a:srcRect l="24706" t="1523" r="19883" b="12579"/>
          <a:stretch/>
        </p:blipFill>
        <p:spPr>
          <a:xfrm>
            <a:off x="660149" y="754946"/>
            <a:ext cx="3166782" cy="30558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f19d644e1e_1_8"/>
          <p:cNvSpPr txBox="1"/>
          <p:nvPr/>
        </p:nvSpPr>
        <p:spPr>
          <a:xfrm>
            <a:off x="3392945" y="1705744"/>
            <a:ext cx="736226" cy="5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f19d644e1e_1_8"/>
          <p:cNvSpPr txBox="1"/>
          <p:nvPr/>
        </p:nvSpPr>
        <p:spPr>
          <a:xfrm>
            <a:off x="1242722" y="4634235"/>
            <a:ext cx="7369650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autoencoders vs regularized autoencoders</a:t>
            </a:r>
            <a:endParaRPr sz="2100" b="0" i="0" u="none" strike="noStrike" cap="none" dirty="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7" name="Google Shape;97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422187" y="1892658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3648196" y="1892645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19d644e1e_1_8"/>
          <p:cNvPicPr preferRelativeResize="0"/>
          <p:nvPr/>
        </p:nvPicPr>
        <p:blipFill rotWithShape="1">
          <a:blip r:embed="rId7">
            <a:alphaModFix/>
          </a:blip>
          <a:srcRect l="69947" t="15321" r="22128" b="40537"/>
          <a:stretch/>
        </p:blipFill>
        <p:spPr>
          <a:xfrm>
            <a:off x="5904783" y="2293144"/>
            <a:ext cx="225741" cy="34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19d644e1e_1_2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g2f19d644e1e_1_22"/>
          <p:cNvSpPr txBox="1"/>
          <p:nvPr/>
        </p:nvSpPr>
        <p:spPr>
          <a:xfrm>
            <a:off x="251252" y="884448"/>
            <a:ext cx="8641496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 vs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</a:t>
            </a: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g2f19d644e1e_1_22"/>
          <p:cNvSpPr/>
          <p:nvPr/>
        </p:nvSpPr>
        <p:spPr>
          <a:xfrm>
            <a:off x="251252" y="1681799"/>
            <a:ext cx="7505049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en autoencoder tiene capacidad suficiente copiará la entrada (aprende la función identidad).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capacidad del autoencoder (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…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para que aprenda los “aspectos relevantes” de la entrada. Aprenden la </a:t>
            </a:r>
            <a:r>
              <a:rPr lang="en" sz="1800" i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latent variable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dataset.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Otra manera es “regularizar” sus pesos en el entrenamiento…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 …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que aprenda otras características del dataset.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" name="Google Shape;107;g2f19d644e1e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453" y="4323200"/>
            <a:ext cx="3113222" cy="65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9d644e1e_1_29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f19d644e1e_1_29"/>
          <p:cNvSpPr txBox="1"/>
          <p:nvPr/>
        </p:nvSpPr>
        <p:spPr>
          <a:xfrm>
            <a:off x="251252" y="814403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limitación de activación neuronas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f19d644e1e_1_29"/>
          <p:cNvSpPr/>
          <p:nvPr/>
        </p:nvSpPr>
        <p:spPr>
          <a:xfrm>
            <a:off x="328525" y="2055760"/>
            <a:ext cx="8641496" cy="237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activation 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Para una entrada dada, la mayoría de los </a:t>
            </a:r>
            <a:r>
              <a:rPr lang="en"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400" b="0" i="1" u="none" strike="noStrike" cap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producirán una activación muy pequeña.</a:t>
            </a:r>
            <a:endParaRPr sz="110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una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dada, su activación promedio (sobre todas las muestras) será un valor cercano a cero.</a:t>
            </a:r>
            <a:endParaRPr sz="1100">
              <a:solidFill>
                <a:schemeClr val="dk2"/>
              </a:solidFill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Esto previene que el autoencoder use todas las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mismo tiempo y fuerza a un uso reducido de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f19d644e1e_1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306" y="1256947"/>
            <a:ext cx="1885950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f19d644e1e_1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910" y="1237685"/>
            <a:ext cx="3113222" cy="6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19d644e1e_1_29"/>
          <p:cNvSpPr txBox="1"/>
          <p:nvPr/>
        </p:nvSpPr>
        <p:spPr>
          <a:xfrm>
            <a:off x="328525" y="4553490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features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otra tarea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pre-training.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f19d644e1e_1_29"/>
          <p:cNvSpPr/>
          <p:nvPr/>
        </p:nvSpPr>
        <p:spPr>
          <a:xfrm>
            <a:off x="5796430" y="1416637"/>
            <a:ext cx="21339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Regularización L1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9d644e1e_1_39"/>
          <p:cNvSpPr txBox="1"/>
          <p:nvPr/>
        </p:nvSpPr>
        <p:spPr>
          <a:xfrm>
            <a:off x="-119743" y="1"/>
            <a:ext cx="9383486" cy="3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f19d644e1e_1_39"/>
          <p:cNvSpPr txBox="1"/>
          <p:nvPr/>
        </p:nvSpPr>
        <p:spPr>
          <a:xfrm>
            <a:off x="328526" y="722229"/>
            <a:ext cx="5327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autoencoders CAE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5" name="Google Shape;125;g2f19d644e1e_1_39"/>
          <p:cNvSpPr txBox="1"/>
          <p:nvPr/>
        </p:nvSpPr>
        <p:spPr>
          <a:xfrm>
            <a:off x="198782" y="4388380"/>
            <a:ext cx="8771239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autoencodes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hace que el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varie mucho ante pequeños cambios en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sz="1800" b="1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6" name="Google Shape;126;g2f19d644e1e_1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26" y="1260902"/>
            <a:ext cx="2000250" cy="73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f19d644e1e_1_39"/>
          <p:cNvSpPr/>
          <p:nvPr/>
        </p:nvSpPr>
        <p:spPr>
          <a:xfrm>
            <a:off x="328525" y="2287394"/>
            <a:ext cx="8364841" cy="200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 similares tendrán similares representaciones. Se fuerza al modelo a aprender un vecindario reducido de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mapearlo a un vecindario reducido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Undercomplete + constractive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aprenden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/dx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pequeñas. Solo un número pequeño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(que se corresponden con un número reducido de direcciones en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), pueden tener una derivada considerable.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f19d644e1e_1_39"/>
          <p:cNvSpPr/>
          <p:nvPr/>
        </p:nvSpPr>
        <p:spPr>
          <a:xfrm>
            <a:off x="2769371" y="1391131"/>
            <a:ext cx="559588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objetivo es aprender un representación que sea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poco sensible a pequeñas variaciones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los datos de entrada.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1142</Words>
  <Application>Microsoft Office PowerPoint</Application>
  <PresentationFormat>Presentación en pantalla (16:9)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Cambria Math</vt:lpstr>
      <vt:lpstr>Roboto</vt:lpstr>
      <vt:lpstr>Arial</vt:lpstr>
      <vt:lpstr>Times New Roman</vt:lpstr>
      <vt:lpstr>Twentieth Century</vt:lpstr>
      <vt:lpstr>Material</vt:lpstr>
      <vt:lpstr>Aprendizaje Profundo</vt:lpstr>
      <vt:lpstr>REPRESENTATION LEARNING  AUTOENCODER / EMBEDDINGS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5</cp:revision>
  <dcterms:modified xsi:type="dcterms:W3CDTF">2025-04-15T18:21:00Z</dcterms:modified>
</cp:coreProperties>
</file>