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TlHx5yX8y6UIlPPbgbTlcU6qf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3C8CB3-B5D2-46AF-BB39-C6ABB42AE5EA}" v="1" dt="2024-11-20T20:46:48.7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108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30" Type="http://customschemas.google.com/relationships/presentationmetadata" Target="meta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9E25B2EB-CAA0-4693-8FAE-3BE82A6DDC5B}"/>
    <pc:docChg chg="modSld">
      <pc:chgData name="Marcos Maillot" userId="fa14b39d-e966-4ebb-a436-4f96f84b9577" providerId="ADAL" clId="{9E25B2EB-CAA0-4693-8FAE-3BE82A6DDC5B}" dt="2024-08-16T23:00:37.853" v="0" actId="1076"/>
      <pc:docMkLst>
        <pc:docMk/>
      </pc:docMkLst>
      <pc:sldChg chg="modSp mod">
        <pc:chgData name="Marcos Maillot" userId="fa14b39d-e966-4ebb-a436-4f96f84b9577" providerId="ADAL" clId="{9E25B2EB-CAA0-4693-8FAE-3BE82A6DDC5B}" dt="2024-08-16T23:00:37.853" v="0" actId="1076"/>
        <pc:sldMkLst>
          <pc:docMk/>
          <pc:sldMk cId="0" sldId="263"/>
        </pc:sldMkLst>
        <pc:spChg chg="mod">
          <ac:chgData name="Marcos Maillot" userId="fa14b39d-e966-4ebb-a436-4f96f84b9577" providerId="ADAL" clId="{9E25B2EB-CAA0-4693-8FAE-3BE82A6DDC5B}" dt="2024-08-16T23:00:37.853" v="0" actId="1076"/>
          <ac:spMkLst>
            <pc:docMk/>
            <pc:sldMk cId="0" sldId="263"/>
            <ac:spMk id="168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13C8CB3-B5D2-46AF-BB39-C6ABB42AE5EA}"/>
    <pc:docChg chg="undo custSel modSld">
      <pc:chgData name="Marcos Maillot" userId="fa14b39d-e966-4ebb-a436-4f96f84b9577" providerId="ADAL" clId="{913C8CB3-B5D2-46AF-BB39-C6ABB42AE5EA}" dt="2024-11-20T20:46:57.064" v="65" actId="1076"/>
      <pc:docMkLst>
        <pc:docMk/>
      </pc:docMkLst>
      <pc:sldChg chg="modSp mod">
        <pc:chgData name="Marcos Maillot" userId="fa14b39d-e966-4ebb-a436-4f96f84b9577" providerId="ADAL" clId="{913C8CB3-B5D2-46AF-BB39-C6ABB42AE5EA}" dt="2024-11-20T19:39:32.431" v="0"/>
        <pc:sldMkLst>
          <pc:docMk/>
          <pc:sldMk cId="0" sldId="262"/>
        </pc:sldMkLst>
        <pc:spChg chg="mod">
          <ac:chgData name="Marcos Maillot" userId="fa14b39d-e966-4ebb-a436-4f96f84b9577" providerId="ADAL" clId="{913C8CB3-B5D2-46AF-BB39-C6ABB42AE5EA}" dt="2024-11-20T19:39:32.431" v="0"/>
          <ac:spMkLst>
            <pc:docMk/>
            <pc:sldMk cId="0" sldId="262"/>
            <ac:spMk id="157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16.789" v="10" actId="5793"/>
        <pc:sldMkLst>
          <pc:docMk/>
          <pc:sldMk cId="0" sldId="268"/>
        </pc:sldMkLst>
        <pc:spChg chg="mod">
          <ac:chgData name="Marcos Maillot" userId="fa14b39d-e966-4ebb-a436-4f96f84b9577" providerId="ADAL" clId="{913C8CB3-B5D2-46AF-BB39-C6ABB42AE5EA}" dt="2024-11-20T19:41:16.789" v="10" actId="5793"/>
          <ac:spMkLst>
            <pc:docMk/>
            <pc:sldMk cId="0" sldId="268"/>
            <ac:spMk id="227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12.388" v="4" actId="5793"/>
          <ac:spMkLst>
            <pc:docMk/>
            <pc:sldMk cId="0" sldId="268"/>
            <ac:spMk id="230" creationId="{00000000-0000-0000-0000-000000000000}"/>
          </ac:spMkLst>
        </pc:spChg>
      </pc:sldChg>
      <pc:sldChg chg="modSp mod">
        <pc:chgData name="Marcos Maillot" userId="fa14b39d-e966-4ebb-a436-4f96f84b9577" providerId="ADAL" clId="{913C8CB3-B5D2-46AF-BB39-C6ABB42AE5EA}" dt="2024-11-20T19:41:29.884" v="26" actId="5793"/>
        <pc:sldMkLst>
          <pc:docMk/>
          <pc:sldMk cId="0" sldId="269"/>
        </pc:sldMkLst>
        <pc:spChg chg="mod">
          <ac:chgData name="Marcos Maillot" userId="fa14b39d-e966-4ebb-a436-4f96f84b9577" providerId="ADAL" clId="{913C8CB3-B5D2-46AF-BB39-C6ABB42AE5EA}" dt="2024-11-20T19:41:23.912" v="18" actId="5793"/>
          <ac:spMkLst>
            <pc:docMk/>
            <pc:sldMk cId="0" sldId="269"/>
            <ac:spMk id="23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0.729" v="14" actId="5793"/>
          <ac:spMkLst>
            <pc:docMk/>
            <pc:sldMk cId="0" sldId="269"/>
            <ac:spMk id="23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19:41:29.884" v="26" actId="5793"/>
          <ac:spMkLst>
            <pc:docMk/>
            <pc:sldMk cId="0" sldId="269"/>
            <ac:spMk id="240" creationId="{00000000-0000-0000-0000-000000000000}"/>
          </ac:spMkLst>
        </pc:spChg>
      </pc:sldChg>
      <pc:sldChg chg="addSp modSp mod">
        <pc:chgData name="Marcos Maillot" userId="fa14b39d-e966-4ebb-a436-4f96f84b9577" providerId="ADAL" clId="{913C8CB3-B5D2-46AF-BB39-C6ABB42AE5EA}" dt="2024-11-20T20:46:57.064" v="65" actId="1076"/>
        <pc:sldMkLst>
          <pc:docMk/>
          <pc:sldMk cId="0" sldId="275"/>
        </pc:sldMkLst>
        <pc:spChg chg="add mod">
          <ac:chgData name="Marcos Maillot" userId="fa14b39d-e966-4ebb-a436-4f96f84b9577" providerId="ADAL" clId="{913C8CB3-B5D2-46AF-BB39-C6ABB42AE5EA}" dt="2024-11-20T20:46:37.396" v="47" actId="1076"/>
          <ac:spMkLst>
            <pc:docMk/>
            <pc:sldMk cId="0" sldId="275"/>
            <ac:spMk id="3" creationId="{452BA9D1-0C1A-6AF6-A3CD-CDB983D8E434}"/>
          </ac:spMkLst>
        </pc:spChg>
        <pc:spChg chg="add mod">
          <ac:chgData name="Marcos Maillot" userId="fa14b39d-e966-4ebb-a436-4f96f84b9577" providerId="ADAL" clId="{913C8CB3-B5D2-46AF-BB39-C6ABB42AE5EA}" dt="2024-11-20T20:46:41.561" v="49" actId="1076"/>
          <ac:spMkLst>
            <pc:docMk/>
            <pc:sldMk cId="0" sldId="275"/>
            <ac:spMk id="5" creationId="{31A771BC-9320-4477-D4CE-E48E835C0A6D}"/>
          </ac:spMkLst>
        </pc:spChg>
        <pc:spChg chg="add mod">
          <ac:chgData name="Marcos Maillot" userId="fa14b39d-e966-4ebb-a436-4f96f84b9577" providerId="ADAL" clId="{913C8CB3-B5D2-46AF-BB39-C6ABB42AE5EA}" dt="2024-11-20T20:46:43.553" v="50" actId="1076"/>
          <ac:spMkLst>
            <pc:docMk/>
            <pc:sldMk cId="0" sldId="275"/>
            <ac:spMk id="7" creationId="{865C14E4-B3EF-D19C-1D43-2D916429F03D}"/>
          </ac:spMkLst>
        </pc:spChg>
        <pc:spChg chg="add mod">
          <ac:chgData name="Marcos Maillot" userId="fa14b39d-e966-4ebb-a436-4f96f84b9577" providerId="ADAL" clId="{913C8CB3-B5D2-46AF-BB39-C6ABB42AE5EA}" dt="2024-11-20T20:46:54.273" v="64" actId="20577"/>
          <ac:spMkLst>
            <pc:docMk/>
            <pc:sldMk cId="0" sldId="275"/>
            <ac:spMk id="8" creationId="{6512D101-6837-A73E-D75D-958F6A99344A}"/>
          </ac:spMkLst>
        </pc:spChg>
        <pc:spChg chg="mod">
          <ac:chgData name="Marcos Maillot" userId="fa14b39d-e966-4ebb-a436-4f96f84b9577" providerId="ADAL" clId="{913C8CB3-B5D2-46AF-BB39-C6ABB42AE5EA}" dt="2024-11-20T20:46:57.064" v="65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39.449" v="48" actId="1076"/>
          <ac:spMkLst>
            <pc:docMk/>
            <pc:sldMk cId="0" sldId="275"/>
            <ac:spMk id="299" creationId="{00000000-0000-0000-0000-000000000000}"/>
          </ac:spMkLst>
        </pc:spChg>
        <pc:spChg chg="mod">
          <ac:chgData name="Marcos Maillot" userId="fa14b39d-e966-4ebb-a436-4f96f84b9577" providerId="ADAL" clId="{913C8CB3-B5D2-46AF-BB39-C6ABB42AE5EA}" dt="2024-11-20T20:46:47.026" v="51" actId="14100"/>
          <ac:spMkLst>
            <pc:docMk/>
            <pc:sldMk cId="0" sldId="275"/>
            <ac:spMk id="300" creationId="{00000000-0000-0000-0000-000000000000}"/>
          </ac:spMkLst>
        </pc:spChg>
      </pc:sldChg>
    </pc:docChg>
  </pc:docChgLst>
  <pc:docChgLst>
    <pc:chgData name="Marcos Maillot" userId="fa14b39d-e966-4ebb-a436-4f96f84b9577" providerId="ADAL" clId="{99F65AD9-92E9-4575-800C-7EE4501BE442}"/>
    <pc:docChg chg="modSld">
      <pc:chgData name="Marcos Maillot" userId="fa14b39d-e966-4ebb-a436-4f96f84b9577" providerId="ADAL" clId="{99F65AD9-92E9-4575-800C-7EE4501BE442}" dt="2024-10-17T00:48:56.260" v="3" actId="1076"/>
      <pc:docMkLst>
        <pc:docMk/>
      </pc:docMkLst>
      <pc:sldChg chg="modSp mod">
        <pc:chgData name="Marcos Maillot" userId="fa14b39d-e966-4ebb-a436-4f96f84b9577" providerId="ADAL" clId="{99F65AD9-92E9-4575-800C-7EE4501BE442}" dt="2024-10-17T00:48:56.260" v="3" actId="1076"/>
        <pc:sldMkLst>
          <pc:docMk/>
          <pc:sldMk cId="0" sldId="275"/>
        </pc:sldMkLst>
        <pc:spChg chg="mod">
          <ac:chgData name="Marcos Maillot" userId="fa14b39d-e966-4ebb-a436-4f96f84b9577" providerId="ADAL" clId="{99F65AD9-92E9-4575-800C-7EE4501BE442}" dt="2024-10-17T00:48:40.860" v="0" actId="1076"/>
          <ac:spMkLst>
            <pc:docMk/>
            <pc:sldMk cId="0" sldId="275"/>
            <ac:spMk id="295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3.707" v="2" actId="1076"/>
          <ac:spMkLst>
            <pc:docMk/>
            <pc:sldMk cId="0" sldId="275"/>
            <ac:spMk id="296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56.260" v="3" actId="1076"/>
          <ac:spMkLst>
            <pc:docMk/>
            <pc:sldMk cId="0" sldId="275"/>
            <ac:spMk id="298" creationId="{00000000-0000-0000-0000-000000000000}"/>
          </ac:spMkLst>
        </pc:spChg>
        <pc:spChg chg="mod">
          <ac:chgData name="Marcos Maillot" userId="fa14b39d-e966-4ebb-a436-4f96f84b9577" providerId="ADAL" clId="{99F65AD9-92E9-4575-800C-7EE4501BE442}" dt="2024-10-17T00:48:44.676" v="1" actId="1076"/>
          <ac:spMkLst>
            <pc:docMk/>
            <pc:sldMk cId="0" sldId="275"/>
            <ac:spMk id="3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569f7507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20569f7507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0569f7507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20569f7507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0569f750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20569f750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0569f7507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220569f7507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0569f7507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220569f7507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0569f7507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20569f7507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0569f7507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220569f7507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20569f7507_1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220569f7507_1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20569f7507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220569f7507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0569f7507_1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220569f7507_1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0569f7507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220569f7507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20569f75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20569f75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0569f750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220569f750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0569f7507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20569f7507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0569f7507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20569f7507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0569f7507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20569f7507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0569f7507_1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20569f7507_1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0569f7507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220569f7507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058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Antonio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		Gerardo Vilcamiza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0569f7507_1_7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98" name="Google Shape;198;g220569f7507_1_72"/>
          <p:cNvSpPr txBox="1"/>
          <p:nvPr/>
        </p:nvSpPr>
        <p:spPr>
          <a:xfrm>
            <a:off x="113485" y="789727"/>
            <a:ext cx="1985832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99" name="Google Shape;199;g220569f7507_1_72"/>
          <p:cNvGrpSpPr/>
          <p:nvPr/>
        </p:nvGrpSpPr>
        <p:grpSpPr>
          <a:xfrm>
            <a:off x="5165183" y="1658233"/>
            <a:ext cx="3523601" cy="3363885"/>
            <a:chOff x="989692" y="1991560"/>
            <a:chExt cx="4698135" cy="4485180"/>
          </a:xfrm>
        </p:grpSpPr>
        <p:pic>
          <p:nvPicPr>
            <p:cNvPr id="200" name="Google Shape;200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g220569f7507_1_72"/>
            <p:cNvSpPr txBox="1"/>
            <p:nvPr/>
          </p:nvSpPr>
          <p:spPr>
            <a:xfrm>
              <a:off x="2155339" y="1991560"/>
              <a:ext cx="2366839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Fine tuning</a:t>
              </a:r>
              <a:endParaRPr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2" name="Google Shape;202;g220569f7507_1_72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3" name="Google Shape;203;g220569f7507_1_72"/>
            <p:cNvSpPr txBox="1"/>
            <p:nvPr/>
          </p:nvSpPr>
          <p:spPr>
            <a:xfrm>
              <a:off x="2763763" y="6015075"/>
              <a:ext cx="17584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204" name="Google Shape;204;g220569f7507_1_72"/>
          <p:cNvGrpSpPr/>
          <p:nvPr/>
        </p:nvGrpSpPr>
        <p:grpSpPr>
          <a:xfrm>
            <a:off x="561301" y="1577417"/>
            <a:ext cx="3523601" cy="3363885"/>
            <a:chOff x="6504175" y="1991560"/>
            <a:chExt cx="4698135" cy="4485180"/>
          </a:xfrm>
        </p:grpSpPr>
        <p:pic>
          <p:nvPicPr>
            <p:cNvPr id="205" name="Google Shape;205;g220569f7507_1_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04175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g220569f7507_1_72"/>
            <p:cNvSpPr txBox="1"/>
            <p:nvPr/>
          </p:nvSpPr>
          <p:spPr>
            <a:xfrm>
              <a:off x="7481639" y="1991560"/>
              <a:ext cx="2968284" cy="5251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Arial"/>
                <a:buNone/>
              </a:pPr>
              <a:r>
                <a:rPr lang="en" sz="2100">
                  <a:solidFill>
                    <a:schemeClr val="dk2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Feature extractor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g220569f7507_1_72"/>
            <p:cNvSpPr/>
            <p:nvPr/>
          </p:nvSpPr>
          <p:spPr>
            <a:xfrm rot="-5400000">
              <a:off x="9231677" y="5367708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208" name="Google Shape;208;g220569f7507_1_72"/>
            <p:cNvSpPr txBox="1"/>
            <p:nvPr/>
          </p:nvSpPr>
          <p:spPr>
            <a:xfrm>
              <a:off x="8822805" y="6015075"/>
              <a:ext cx="16271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0569f7507_1_124"/>
          <p:cNvSpPr txBox="1"/>
          <p:nvPr/>
        </p:nvSpPr>
        <p:spPr>
          <a:xfrm>
            <a:off x="2175193" y="15741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214" name="Google Shape;214;g220569f7507_1_1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20569f7507_1_12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0" name="Google Shape;220;g220569f7507_1_129"/>
          <p:cNvSpPr txBox="1"/>
          <p:nvPr/>
        </p:nvSpPr>
        <p:spPr>
          <a:xfrm>
            <a:off x="1228725" y="594256"/>
            <a:ext cx="7915275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 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1" name="Google Shape;221;g220569f7507_1_129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4363" y="1097324"/>
            <a:ext cx="7915275" cy="3451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0569f7507_1_135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27" name="Google Shape;227;g220569f7507_1_135"/>
          <p:cNvSpPr txBox="1"/>
          <p:nvPr/>
        </p:nvSpPr>
        <p:spPr>
          <a:xfrm>
            <a:off x="139733" y="3604450"/>
            <a:ext cx="4320748" cy="120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Quiero generar un perro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¿cual es la func de prob para que tome un valor de ella y saque un perro?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28" name="Google Shape;228;g220569f7507_1_1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89417" y="728084"/>
            <a:ext cx="3672643" cy="44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20569f7507_1_135"/>
          <p:cNvSpPr txBox="1"/>
          <p:nvPr/>
        </p:nvSpPr>
        <p:spPr>
          <a:xfrm>
            <a:off x="117195" y="814403"/>
            <a:ext cx="4432267" cy="81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redes neuronales enfrentadas: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enerador -  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iscriminador	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20569f7507_1_135"/>
          <p:cNvSpPr txBox="1"/>
          <p:nvPr/>
        </p:nvSpPr>
        <p:spPr>
          <a:xfrm>
            <a:off x="139733" y="2001392"/>
            <a:ext cx="4432267" cy="1234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debe aprender una func de prob sobre los objetos que deseamos crear a partir de un RND (vector)	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20569f7507_1_135"/>
          <p:cNvSpPr txBox="1"/>
          <p:nvPr/>
        </p:nvSpPr>
        <p:spPr>
          <a:xfrm>
            <a:off x="2660805" y="4644863"/>
            <a:ext cx="1644571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0569f7507_1_144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37" name="Google Shape;237;g220569f7507_1_1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9792" y="731409"/>
            <a:ext cx="3672643" cy="441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220569f7507_1_144"/>
          <p:cNvSpPr txBox="1"/>
          <p:nvPr/>
        </p:nvSpPr>
        <p:spPr>
          <a:xfrm>
            <a:off x="259476" y="721555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de forma indirecta (“supervisada”… pero de distinta forma)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9" name="Google Shape;239;g220569f7507_1_144"/>
          <p:cNvSpPr txBox="1"/>
          <p:nvPr/>
        </p:nvSpPr>
        <p:spPr>
          <a:xfrm>
            <a:off x="259475" y="1935723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determina si una muestra es real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 falsa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0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0" name="Google Shape;240;g220569f7507_1_144"/>
          <p:cNvSpPr txBox="1"/>
          <p:nvPr/>
        </p:nvSpPr>
        <p:spPr>
          <a:xfrm>
            <a:off x="265188" y="3790634"/>
            <a:ext cx="4432267" cy="939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que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falle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entrena para no fallar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1" name="Google Shape;241;g220569f7507_1_144"/>
          <p:cNvSpPr txBox="1"/>
          <p:nvPr/>
        </p:nvSpPr>
        <p:spPr>
          <a:xfrm>
            <a:off x="1457433" y="3347826"/>
            <a:ext cx="2135774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20569f7507_1_144"/>
          <p:cNvSpPr txBox="1"/>
          <p:nvPr/>
        </p:nvSpPr>
        <p:spPr>
          <a:xfrm>
            <a:off x="1407722" y="4637606"/>
            <a:ext cx="1644572" cy="33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adversarial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0569f7507_1_154"/>
          <p:cNvSpPr txBox="1"/>
          <p:nvPr/>
        </p:nvSpPr>
        <p:spPr>
          <a:xfrm>
            <a:off x="0" y="897109"/>
            <a:ext cx="3183622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aleatorio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vector muestra (real)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pz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generated</a:t>
            </a:r>
            <a:endParaRPr sz="21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func prob </a:t>
            </a:r>
            <a:r>
              <a:rPr lang="en" sz="21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generator (NN)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– discriminator (NN)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48" name="Google Shape;248;g220569f7507_1_154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 – Función de costo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9" name="Google Shape;249;g220569f7507_1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963" y="1304310"/>
            <a:ext cx="6341469" cy="7007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g220569f7507_1_1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537" y="3601182"/>
            <a:ext cx="6938926" cy="789133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220569f7507_1_154"/>
          <p:cNvSpPr txBox="1"/>
          <p:nvPr/>
        </p:nvSpPr>
        <p:spPr>
          <a:xfrm>
            <a:off x="3764675" y="2816777"/>
            <a:ext cx="4432267" cy="64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D(x)=1 si x es real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D(x)=0 si x es falsa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2" name="Google Shape;252;g220569f7507_1_154"/>
          <p:cNvSpPr txBox="1"/>
          <p:nvPr/>
        </p:nvSpPr>
        <p:spPr>
          <a:xfrm>
            <a:off x="248524" y="4767319"/>
            <a:ext cx="47376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https://neptune.ai/blog/gan-loss-functions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569f7507_1_163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 – Valor optimo para D(x)</a:t>
            </a:r>
            <a:endParaRPr sz="1100"/>
          </a:p>
        </p:txBody>
      </p:sp>
      <p:pic>
        <p:nvPicPr>
          <p:cNvPr id="258" name="Google Shape;258;g220569f7507_1_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088" y="814403"/>
            <a:ext cx="6938926" cy="789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g220569f7507_1_1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1299" y="2055062"/>
            <a:ext cx="3602919" cy="478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20569f7507_1_16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299" y="2985381"/>
            <a:ext cx="2827952" cy="170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220569f7507_1_1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19551" y="2985381"/>
            <a:ext cx="4080754" cy="53307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220569f7507_1_163"/>
          <p:cNvSpPr txBox="1"/>
          <p:nvPr/>
        </p:nvSpPr>
        <p:spPr>
          <a:xfrm>
            <a:off x="4419550" y="3673274"/>
            <a:ext cx="4345742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asume que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tiene capacidad infinita y convergen…</a:t>
            </a:r>
            <a:endParaRPr sz="110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Entonces 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1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≅ 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" sz="2100" i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" sz="21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(x) 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=&gt; </a:t>
            </a:r>
            <a:r>
              <a:rPr lang="en" sz="2100" b="1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</a:t>
            </a:r>
            <a:r>
              <a:rPr lang="en" sz="21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* = 1/2</a:t>
            </a:r>
            <a:endParaRPr sz="21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3" name="Google Shape;263;g220569f7507_1_163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0569f7507_1_172"/>
          <p:cNvSpPr txBox="1"/>
          <p:nvPr/>
        </p:nvSpPr>
        <p:spPr>
          <a:xfrm>
            <a:off x="222275" y="814403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Conditionals GANs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le pasa un ‘label’ para que genere algo bajo ese ‘label’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69" name="Google Shape;269;g220569f7507_1_172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0" name="Google Shape;270;g220569f7507_1_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1863" y="1986797"/>
            <a:ext cx="5699757" cy="231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220569f7507_1_172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https://machinelearningmastery.com/impressive-applications-of-generative-adversarial-networks/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20569f7507_1_179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Super resolution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7" name="Google Shape;277;g220569f7507_1_179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78" name="Google Shape;278;g220569f7507_1_179"/>
          <p:cNvSpPr/>
          <p:nvPr/>
        </p:nvSpPr>
        <p:spPr>
          <a:xfrm>
            <a:off x="112689" y="4661781"/>
            <a:ext cx="886066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https://www.researchgate.net/publication/361868139_SWCGAN_Generative_Adversarial_Network_Combining_Swin_Transformer_and_CNN_for_Remote_Sensing_Image_Super-Resolution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79" name="Google Shape;279;g220569f7507_1_179"/>
          <p:cNvPicPr preferRelativeResize="0"/>
          <p:nvPr/>
        </p:nvPicPr>
        <p:blipFill rotWithShape="1">
          <a:blip r:embed="rId3">
            <a:alphaModFix/>
          </a:blip>
          <a:srcRect l="5651" t="45941" r="72717" b="20227"/>
          <a:stretch/>
        </p:blipFill>
        <p:spPr>
          <a:xfrm>
            <a:off x="1456555" y="1093304"/>
            <a:ext cx="6175988" cy="334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0569f7507_1_186"/>
          <p:cNvSpPr txBox="1"/>
          <p:nvPr/>
        </p:nvSpPr>
        <p:spPr>
          <a:xfrm>
            <a:off x="251252" y="704466"/>
            <a:ext cx="8641496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Remote Sensing Image to Map Translation 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5" name="Google Shape;285;g220569f7507_1_18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6" name="Google Shape;286;g220569f7507_1_186"/>
          <p:cNvSpPr/>
          <p:nvPr/>
        </p:nvSpPr>
        <p:spPr>
          <a:xfrm>
            <a:off x="112689" y="4661781"/>
            <a:ext cx="8860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https://www.mdpi.com/2072-4292/13/10/1936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87" name="Google Shape;287;g220569f7507_1_186" descr="Form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342" y="1408377"/>
            <a:ext cx="6949316" cy="3030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g220569f7507_1_186" descr="Imagen que contiene Aplicación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r="79198" b="51977"/>
          <a:stretch/>
        </p:blipFill>
        <p:spPr>
          <a:xfrm>
            <a:off x="448971" y="2762299"/>
            <a:ext cx="1517626" cy="1524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174"/>
          <a:stretch/>
        </p:blipFill>
        <p:spPr>
          <a:xfrm>
            <a:off x="3919627" y="3104779"/>
            <a:ext cx="1055138" cy="1102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220569f7507_1_186"/>
          <p:cNvPicPr preferRelativeResize="0"/>
          <p:nvPr/>
        </p:nvPicPr>
        <p:blipFill rotWithShape="1">
          <a:blip r:embed="rId5">
            <a:alphaModFix/>
          </a:blip>
          <a:srcRect l="20282" r="59793" b="52931"/>
          <a:stretch/>
        </p:blipFill>
        <p:spPr>
          <a:xfrm>
            <a:off x="3330720" y="1453624"/>
            <a:ext cx="1241279" cy="1276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TRANSFER LEARNING</a:t>
            </a:r>
            <a:endParaRPr sz="2100"/>
          </a:p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ts val="2600"/>
              <a:buNone/>
            </a:pPr>
            <a:r>
              <a:rPr lang="en" sz="2100"/>
              <a:t>GENERATIVE ADVERSARIAL NETWORKS</a:t>
            </a:r>
            <a:endParaRPr sz="2100"/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940700" y="1986025"/>
            <a:ext cx="2421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>
                <a:solidFill>
                  <a:schemeClr val="dk2"/>
                </a:solidFill>
              </a:rPr>
              <a:t>. Transfer learning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Ventajas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Estrategias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Ejemplo en colab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512875" y="1986025"/>
            <a:ext cx="3792300" cy="30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2"/>
                </a:solidFill>
              </a:rPr>
              <a:t>. Generative adversarial networks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Introducción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Usos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>
                <a:solidFill>
                  <a:schemeClr val="dk2"/>
                </a:solidFill>
              </a:rPr>
              <a:t>Ejemplo en colab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569f7507_1_196"/>
          <p:cNvSpPr txBox="1"/>
          <p:nvPr/>
        </p:nvSpPr>
        <p:spPr>
          <a:xfrm>
            <a:off x="251252" y="1114299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GANs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- ver colab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20569f7507_1_196"/>
          <p:cNvSpPr/>
          <p:nvPr/>
        </p:nvSpPr>
        <p:spPr>
          <a:xfrm>
            <a:off x="2356119" y="2294751"/>
            <a:ext cx="400013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https://github.com/Yangyangii/GAN-Tutorial</a:t>
            </a:r>
            <a:endParaRPr sz="1100" dirty="0"/>
          </a:p>
        </p:txBody>
      </p:sp>
      <p:sp>
        <p:nvSpPr>
          <p:cNvPr id="297" name="Google Shape;297;g220569f7507_1_196"/>
          <p:cNvSpPr txBox="1"/>
          <p:nvPr/>
        </p:nvSpPr>
        <p:spPr>
          <a:xfrm>
            <a:off x="0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Generative Adversarial Network (GAN)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98" name="Google Shape;298;g220569f7507_1_196"/>
          <p:cNvSpPr txBox="1"/>
          <p:nvPr/>
        </p:nvSpPr>
        <p:spPr>
          <a:xfrm>
            <a:off x="2343829" y="2863809"/>
            <a:ext cx="469582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https://github.com/hindupuravinash/the-gan-zoo</a:t>
            </a:r>
            <a:endParaRPr sz="1100" dirty="0"/>
          </a:p>
        </p:txBody>
      </p:sp>
      <p:sp>
        <p:nvSpPr>
          <p:cNvPr id="299" name="Google Shape;299;g220569f7507_1_196"/>
          <p:cNvSpPr txBox="1"/>
          <p:nvPr/>
        </p:nvSpPr>
        <p:spPr>
          <a:xfrm>
            <a:off x="87424" y="4461944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https://arxiv.org/abs/1606.03498</a:t>
            </a:r>
            <a:endParaRPr dirty="0"/>
          </a:p>
        </p:txBody>
      </p:sp>
      <p:sp>
        <p:nvSpPr>
          <p:cNvPr id="300" name="Google Shape;300;g220569f7507_1_196"/>
          <p:cNvSpPr txBox="1"/>
          <p:nvPr/>
        </p:nvSpPr>
        <p:spPr>
          <a:xfrm>
            <a:off x="174130" y="3632907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How to train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2BA9D1-0C1A-6AF6-A3CD-CDB983D8E434}"/>
              </a:ext>
            </a:extLst>
          </p:cNvPr>
          <p:cNvSpPr txBox="1"/>
          <p:nvPr/>
        </p:nvSpPr>
        <p:spPr>
          <a:xfrm>
            <a:off x="87424" y="4147536"/>
            <a:ext cx="332765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https://neptune.ai/blog/gan-loss-functions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1A771BC-9320-4477-D4CE-E48E835C0A6D}"/>
              </a:ext>
            </a:extLst>
          </p:cNvPr>
          <p:cNvSpPr txBox="1"/>
          <p:nvPr/>
        </p:nvSpPr>
        <p:spPr>
          <a:xfrm>
            <a:off x="4108098" y="4461944"/>
            <a:ext cx="5863113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https://pytorch.org/tutorials/beginner/dcgan_faces_tutorial.html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5C14E4-B3EF-D19C-1D43-2D916429F03D}"/>
              </a:ext>
            </a:extLst>
          </p:cNvPr>
          <p:cNvSpPr txBox="1"/>
          <p:nvPr/>
        </p:nvSpPr>
        <p:spPr>
          <a:xfrm>
            <a:off x="4450816" y="4075915"/>
            <a:ext cx="4693184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</a:defRPr>
            </a:lvl1pPr>
          </a:lstStyle>
          <a:p>
            <a:r>
              <a:rPr lang="es-AR" dirty="0"/>
              <a:t>https://github.com/nashory/gans-awesome-applications</a:t>
            </a:r>
          </a:p>
        </p:txBody>
      </p:sp>
      <p:sp>
        <p:nvSpPr>
          <p:cNvPr id="8" name="Google Shape;300;g220569f7507_1_196">
            <a:extLst>
              <a:ext uri="{FF2B5EF4-FFF2-40B4-BE49-F238E27FC236}">
                <a16:creationId xmlns:a16="http://schemas.microsoft.com/office/drawing/2014/main" id="{6512D101-6837-A73E-D75D-958F6A99344A}"/>
              </a:ext>
            </a:extLst>
          </p:cNvPr>
          <p:cNvSpPr txBox="1"/>
          <p:nvPr/>
        </p:nvSpPr>
        <p:spPr>
          <a:xfrm>
            <a:off x="5347621" y="3585615"/>
            <a:ext cx="2414834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AR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as sobre GANs: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0569f7507_1_8"/>
          <p:cNvSpPr txBox="1"/>
          <p:nvPr/>
        </p:nvSpPr>
        <p:spPr>
          <a:xfrm>
            <a:off x="2842355" y="139148"/>
            <a:ext cx="3459290" cy="606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g220569f7507_1_8"/>
          <p:cNvSpPr txBox="1"/>
          <p:nvPr/>
        </p:nvSpPr>
        <p:spPr>
          <a:xfrm>
            <a:off x="251252" y="1047586"/>
            <a:ext cx="8641496" cy="3723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 se suele diseñar y entrenar un modelo desde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CERO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1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emplean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modelos existentes y probados 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sus parámetros ya entrenados.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Normalmente, los modelos que se toma de “base” cumplen una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genérica.</a:t>
            </a:r>
            <a:endParaRPr sz="1100">
              <a:solidFill>
                <a:schemeClr val="dk2"/>
              </a:solidFill>
            </a:endParaRPr>
          </a:p>
          <a:p>
            <a:pPr marL="342900" marR="0" lvl="0" indent="-203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365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Char char="•"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Al modelo “base” se le hacen los ajuste necesarios para  la nueva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tarea específica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que deben cumplir.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0569f7507_1_13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g220569f7507_1_13"/>
          <p:cNvSpPr txBox="1"/>
          <p:nvPr/>
        </p:nvSpPr>
        <p:spPr>
          <a:xfrm>
            <a:off x="358402" y="1752325"/>
            <a:ext cx="2307000" cy="8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Ventajas: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7" name="Google Shape;97;g220569f7507_1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1176" y="1861852"/>
            <a:ext cx="6216801" cy="30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220569f7507_1_13"/>
          <p:cNvSpPr/>
          <p:nvPr/>
        </p:nvSpPr>
        <p:spPr>
          <a:xfrm>
            <a:off x="251252" y="2643357"/>
            <a:ext cx="3602700" cy="14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pocos datos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models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pre-trained embeddings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Simulations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- Cambio de dominio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0569f7507_1_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4" name="Google Shape;104;g220569f7507_1_20"/>
          <p:cNvSpPr txBox="1"/>
          <p:nvPr/>
        </p:nvSpPr>
        <p:spPr>
          <a:xfrm>
            <a:off x="179650" y="1253975"/>
            <a:ext cx="20340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5" name="Google Shape;105;g220569f7507_1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3654" y="922053"/>
            <a:ext cx="4987799" cy="329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20569f7507_1_20"/>
          <p:cNvSpPr txBox="1"/>
          <p:nvPr/>
        </p:nvSpPr>
        <p:spPr>
          <a:xfrm>
            <a:off x="1949457" y="4474836"/>
            <a:ext cx="5516217" cy="393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reentrena la nueva arquitectura con el dataset específico bajo la tarea específica a cumplir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0569f7507_1_2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12" name="Google Shape;112;g220569f7507_1_27"/>
          <p:cNvCxnSpPr/>
          <p:nvPr/>
        </p:nvCxnSpPr>
        <p:spPr>
          <a:xfrm>
            <a:off x="914400" y="2782957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3" name="Google Shape;113;g220569f7507_1_27"/>
          <p:cNvCxnSpPr/>
          <p:nvPr/>
        </p:nvCxnSpPr>
        <p:spPr>
          <a:xfrm>
            <a:off x="4204252" y="814403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4" name="Google Shape;114;g220569f7507_1_27"/>
          <p:cNvSpPr txBox="1"/>
          <p:nvPr/>
        </p:nvSpPr>
        <p:spPr>
          <a:xfrm>
            <a:off x="44164" y="2463339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g220569f7507_1_27"/>
          <p:cNvSpPr txBox="1"/>
          <p:nvPr/>
        </p:nvSpPr>
        <p:spPr>
          <a:xfrm>
            <a:off x="7890367" y="23999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g220569f7507_1_27"/>
          <p:cNvSpPr txBox="1"/>
          <p:nvPr/>
        </p:nvSpPr>
        <p:spPr>
          <a:xfrm>
            <a:off x="3858557" y="57978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g220569f7507_1_27"/>
          <p:cNvSpPr txBox="1"/>
          <p:nvPr/>
        </p:nvSpPr>
        <p:spPr>
          <a:xfrm>
            <a:off x="3733702" y="4568966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20569f7507_1_27"/>
          <p:cNvSpPr txBox="1"/>
          <p:nvPr/>
        </p:nvSpPr>
        <p:spPr>
          <a:xfrm>
            <a:off x="1394564" y="579812"/>
            <a:ext cx="149584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9" name="Google Shape;119;g220569f7507_1_27"/>
          <p:cNvSpPr txBox="1"/>
          <p:nvPr/>
        </p:nvSpPr>
        <p:spPr>
          <a:xfrm>
            <a:off x="6453683" y="533247"/>
            <a:ext cx="12324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0" name="Google Shape;120;g220569f7507_1_27"/>
          <p:cNvSpPr txBox="1"/>
          <p:nvPr/>
        </p:nvSpPr>
        <p:spPr>
          <a:xfrm>
            <a:off x="231521" y="42876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g220569f7507_1_27"/>
          <p:cNvSpPr txBox="1"/>
          <p:nvPr/>
        </p:nvSpPr>
        <p:spPr>
          <a:xfrm>
            <a:off x="6821251" y="4520942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22" name="Google Shape;122;g220569f7507_1_27"/>
          <p:cNvGrpSpPr/>
          <p:nvPr/>
        </p:nvGrpSpPr>
        <p:grpSpPr>
          <a:xfrm>
            <a:off x="5712752" y="756097"/>
            <a:ext cx="2347622" cy="1899005"/>
            <a:chOff x="989692" y="2516687"/>
            <a:chExt cx="4698135" cy="4095829"/>
          </a:xfrm>
        </p:grpSpPr>
        <p:pic>
          <p:nvPicPr>
            <p:cNvPr id="123" name="Google Shape;123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5" name="Google Shape;125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grpSp>
        <p:nvGrpSpPr>
          <p:cNvPr id="126" name="Google Shape;126;g220569f7507_1_27"/>
          <p:cNvGrpSpPr/>
          <p:nvPr/>
        </p:nvGrpSpPr>
        <p:grpSpPr>
          <a:xfrm>
            <a:off x="854585" y="846167"/>
            <a:ext cx="2320231" cy="1808395"/>
            <a:chOff x="1139447" y="1128222"/>
            <a:chExt cx="4698135" cy="4213175"/>
          </a:xfrm>
        </p:grpSpPr>
        <p:pic>
          <p:nvPicPr>
            <p:cNvPr id="127" name="Google Shape;127;g220569f7507_1_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139447" y="1128222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g220569f7507_1_27"/>
            <p:cNvSpPr/>
            <p:nvPr/>
          </p:nvSpPr>
          <p:spPr>
            <a:xfrm rot="-5400000">
              <a:off x="3866949" y="3979243"/>
              <a:ext cx="466924" cy="827809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9" name="Google Shape;129;g220569f7507_1_27"/>
            <p:cNvSpPr txBox="1"/>
            <p:nvPr/>
          </p:nvSpPr>
          <p:spPr>
            <a:xfrm>
              <a:off x="3454962" y="4696048"/>
              <a:ext cx="1597579" cy="6453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30" name="Google Shape;130;g220569f7507_1_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877" y="2950618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220569f7507_1_27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2" name="Google Shape;132;g220569f7507_1_27"/>
          <p:cNvSpPr txBox="1"/>
          <p:nvPr/>
        </p:nvSpPr>
        <p:spPr>
          <a:xfrm>
            <a:off x="2495725" y="4603590"/>
            <a:ext cx="10709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grpSp>
        <p:nvGrpSpPr>
          <p:cNvPr id="133" name="Google Shape;133;g220569f7507_1_27"/>
          <p:cNvGrpSpPr/>
          <p:nvPr/>
        </p:nvGrpSpPr>
        <p:grpSpPr>
          <a:xfrm>
            <a:off x="4661343" y="3001016"/>
            <a:ext cx="2347622" cy="1899005"/>
            <a:chOff x="989692" y="2516687"/>
            <a:chExt cx="4698135" cy="4095829"/>
          </a:xfrm>
        </p:grpSpPr>
        <p:pic>
          <p:nvPicPr>
            <p:cNvPr id="134" name="Google Shape;134;g220569f7507_1_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g220569f7507_1_2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36" name="Google Shape;136;g220569f7507_1_27"/>
            <p:cNvSpPr txBox="1"/>
            <p:nvPr/>
          </p:nvSpPr>
          <p:spPr>
            <a:xfrm>
              <a:off x="2763762" y="6015076"/>
              <a:ext cx="2095092" cy="597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reentrenar</a:t>
              </a:r>
              <a:endParaRPr sz="1100"/>
            </a:p>
          </p:txBody>
        </p:sp>
      </p:grpSp>
      <p:pic>
        <p:nvPicPr>
          <p:cNvPr id="137" name="Google Shape;137;g220569f7507_1_27" descr="Imagen que contiene Gráfico de líneas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 l="21184" r="25224"/>
          <a:stretch/>
        </p:blipFill>
        <p:spPr>
          <a:xfrm>
            <a:off x="7350406" y="3199615"/>
            <a:ext cx="1742942" cy="11448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" name="Google Shape;138;g220569f7507_1_27"/>
          <p:cNvCxnSpPr/>
          <p:nvPr/>
        </p:nvCxnSpPr>
        <p:spPr>
          <a:xfrm>
            <a:off x="7841974" y="3607904"/>
            <a:ext cx="0" cy="544967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0569f7507_1_8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44" name="Google Shape;144;g220569f7507_1_87"/>
          <p:cNvCxnSpPr/>
          <p:nvPr/>
        </p:nvCxnSpPr>
        <p:spPr>
          <a:xfrm>
            <a:off x="872777" y="1639904"/>
            <a:ext cx="6927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45" name="Google Shape;145;g220569f7507_1_87"/>
          <p:cNvCxnSpPr/>
          <p:nvPr/>
        </p:nvCxnSpPr>
        <p:spPr>
          <a:xfrm>
            <a:off x="1918253" y="868458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46" name="Google Shape;146;g220569f7507_1_87"/>
          <p:cNvSpPr txBox="1"/>
          <p:nvPr/>
        </p:nvSpPr>
        <p:spPr>
          <a:xfrm>
            <a:off x="2541" y="1091687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7" name="Google Shape;147;g220569f7507_1_87"/>
          <p:cNvSpPr txBox="1"/>
          <p:nvPr/>
        </p:nvSpPr>
        <p:spPr>
          <a:xfrm>
            <a:off x="7848744" y="1028273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8" name="Google Shape;148;g220569f7507_1_87"/>
          <p:cNvSpPr txBox="1"/>
          <p:nvPr/>
        </p:nvSpPr>
        <p:spPr>
          <a:xfrm>
            <a:off x="2193139" y="669176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9" name="Google Shape;149;g220569f7507_1_87"/>
          <p:cNvSpPr txBox="1"/>
          <p:nvPr/>
        </p:nvSpPr>
        <p:spPr>
          <a:xfrm>
            <a:off x="1727384" y="4520252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0" name="Google Shape;150;g220569f7507_1_87"/>
          <p:cNvSpPr txBox="1"/>
          <p:nvPr/>
        </p:nvSpPr>
        <p:spPr>
          <a:xfrm>
            <a:off x="5529032" y="3448268"/>
            <a:ext cx="2546357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151" name="Google Shape;151;g220569f7507_1_87"/>
          <p:cNvGrpSpPr/>
          <p:nvPr/>
        </p:nvGrpSpPr>
        <p:grpSpPr>
          <a:xfrm>
            <a:off x="2345649" y="1969894"/>
            <a:ext cx="2795716" cy="2210903"/>
            <a:chOff x="989692" y="2516687"/>
            <a:chExt cx="4698135" cy="3999474"/>
          </a:xfrm>
        </p:grpSpPr>
        <p:pic>
          <p:nvPicPr>
            <p:cNvPr id="152" name="Google Shape;152;g220569f7507_1_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692" y="2516687"/>
              <a:ext cx="4698135" cy="31077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g220569f7507_1_87"/>
            <p:cNvSpPr/>
            <p:nvPr/>
          </p:nvSpPr>
          <p:spPr>
            <a:xfrm rot="-5400000">
              <a:off x="3115799" y="4850874"/>
              <a:ext cx="466924" cy="1861478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22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4" name="Google Shape;154;g220569f7507_1_87"/>
            <p:cNvSpPr txBox="1"/>
            <p:nvPr/>
          </p:nvSpPr>
          <p:spPr>
            <a:xfrm>
              <a:off x="2763762" y="6015076"/>
              <a:ext cx="2095092" cy="5010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>
                  <a:solidFill>
                    <a:srgbClr val="FF0000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rPr>
                <a:t>entrenar</a:t>
              </a:r>
              <a:endParaRPr sz="1100"/>
            </a:p>
          </p:txBody>
        </p:sp>
      </p:grpSp>
      <p:pic>
        <p:nvPicPr>
          <p:cNvPr id="155" name="Google Shape;155;g220569f7507_1_87" descr="Imagen que contiene Gráfico de líneas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 l="21184" r="25224"/>
          <a:stretch/>
        </p:blipFill>
        <p:spPr>
          <a:xfrm>
            <a:off x="6131159" y="2126941"/>
            <a:ext cx="2078096" cy="1365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g220569f7507_1_87"/>
          <p:cNvCxnSpPr/>
          <p:nvPr/>
        </p:nvCxnSpPr>
        <p:spPr>
          <a:xfrm>
            <a:off x="6699930" y="2571750"/>
            <a:ext cx="0" cy="64976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g220569f7507_1_87"/>
          <p:cNvSpPr txBox="1"/>
          <p:nvPr/>
        </p:nvSpPr>
        <p:spPr>
          <a:xfrm>
            <a:off x="5747358" y="4138272"/>
            <a:ext cx="3200675" cy="71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https://pytorch.org/vision/main/models.html#table-of-all-available-classification-weights</a:t>
            </a:r>
            <a:endParaRPr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0569f7507_1_10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¿Qué estrategia usar?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163" name="Google Shape;163;g220569f7507_1_105"/>
          <p:cNvCxnSpPr/>
          <p:nvPr/>
        </p:nvCxnSpPr>
        <p:spPr>
          <a:xfrm>
            <a:off x="914400" y="1759226"/>
            <a:ext cx="6927574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4" name="Google Shape;164;g220569f7507_1_105"/>
          <p:cNvCxnSpPr/>
          <p:nvPr/>
        </p:nvCxnSpPr>
        <p:spPr>
          <a:xfrm>
            <a:off x="6216667" y="875707"/>
            <a:ext cx="0" cy="3754562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5" name="Google Shape;165;g220569f7507_1_105"/>
          <p:cNvSpPr txBox="1"/>
          <p:nvPr/>
        </p:nvSpPr>
        <p:spPr>
          <a:xfrm>
            <a:off x="-25334" y="1297580"/>
            <a:ext cx="13419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pequeño 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6" name="Google Shape;166;g220569f7507_1_105"/>
          <p:cNvSpPr txBox="1"/>
          <p:nvPr/>
        </p:nvSpPr>
        <p:spPr>
          <a:xfrm>
            <a:off x="7890366" y="1759226"/>
            <a:ext cx="1267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grande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g220569f7507_1_105"/>
          <p:cNvSpPr txBox="1"/>
          <p:nvPr/>
        </p:nvSpPr>
        <p:spPr>
          <a:xfrm>
            <a:off x="3851207" y="674339"/>
            <a:ext cx="1911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semejante al generic</a:t>
            </a: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8" name="Google Shape;168;g220569f7507_1_105"/>
          <p:cNvSpPr txBox="1"/>
          <p:nvPr/>
        </p:nvSpPr>
        <p:spPr>
          <a:xfrm>
            <a:off x="4032407" y="4457069"/>
            <a:ext cx="16488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Dataset distinto al generic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9" name="Google Shape;169;g220569f7507_1_105"/>
          <p:cNvSpPr txBox="1"/>
          <p:nvPr/>
        </p:nvSpPr>
        <p:spPr>
          <a:xfrm>
            <a:off x="1541164" y="810262"/>
            <a:ext cx="1495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0" name="Google Shape;170;g220569f7507_1_105"/>
          <p:cNvSpPr txBox="1"/>
          <p:nvPr/>
        </p:nvSpPr>
        <p:spPr>
          <a:xfrm>
            <a:off x="6772858" y="814097"/>
            <a:ext cx="1232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1" name="Google Shape;171;g220569f7507_1_105"/>
          <p:cNvSpPr txBox="1"/>
          <p:nvPr/>
        </p:nvSpPr>
        <p:spPr>
          <a:xfrm>
            <a:off x="177946" y="4086788"/>
            <a:ext cx="18090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 extractor desde menor profundidad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2" name="Google Shape;172;g220569f7507_1_105"/>
          <p:cNvSpPr txBox="1"/>
          <p:nvPr/>
        </p:nvSpPr>
        <p:spPr>
          <a:xfrm>
            <a:off x="6772858" y="3118999"/>
            <a:ext cx="213823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fine tunning (from pre-trained models)</a:t>
            </a:r>
            <a:endParaRPr sz="1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3" name="Google Shape;173;g220569f7507_1_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7033" y="2952112"/>
            <a:ext cx="2378053" cy="157250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20569f7507_1_105"/>
          <p:cNvSpPr/>
          <p:nvPr/>
        </p:nvSpPr>
        <p:spPr>
          <a:xfrm rot="-5400000">
            <a:off x="2732372" y="4325651"/>
            <a:ext cx="200415" cy="408824"/>
          </a:xfrm>
          <a:prstGeom prst="leftBrace">
            <a:avLst>
              <a:gd name="adj1" fmla="val 8333"/>
              <a:gd name="adj2" fmla="val 50000"/>
            </a:avLst>
          </a:prstGeom>
          <a:noFill/>
          <a:ln w="222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g220569f7507_1_105"/>
          <p:cNvSpPr txBox="1"/>
          <p:nvPr/>
        </p:nvSpPr>
        <p:spPr>
          <a:xfrm>
            <a:off x="2501531" y="4630270"/>
            <a:ext cx="107092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entrenar</a:t>
            </a:r>
            <a:endParaRPr sz="1100"/>
          </a:p>
        </p:txBody>
      </p:sp>
      <p:sp>
        <p:nvSpPr>
          <p:cNvPr id="176" name="Google Shape;176;g220569f7507_1_105"/>
          <p:cNvSpPr txBox="1"/>
          <p:nvPr/>
        </p:nvSpPr>
        <p:spPr>
          <a:xfrm>
            <a:off x="304408" y="2009421"/>
            <a:ext cx="4691270" cy="69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https://discuss.pytorch.org/t/how-can-i-replace-the-forward-method-of-a-predefined-torchvision-model-with-my-customized-forward-function/54224/8</a:t>
            </a:r>
            <a:endParaRPr sz="1100" dirty="0"/>
          </a:p>
        </p:txBody>
      </p:sp>
      <p:sp>
        <p:nvSpPr>
          <p:cNvPr id="177" name="Google Shape;177;g220569f7507_1_105"/>
          <p:cNvSpPr txBox="1"/>
          <p:nvPr/>
        </p:nvSpPr>
        <p:spPr>
          <a:xfrm>
            <a:off x="3991376" y="2929046"/>
            <a:ext cx="2005650" cy="1311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https://github.com/mortezamg63/Accessing-and-modifying-different-layers-of-a-pretrained-model-in-pytorch/blob/master/README.md</a:t>
            </a:r>
            <a:endParaRPr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0569f7507_1_5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Transfer Learning - ejemplo colab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83" name="Google Shape;183;g220569f7507_1_58" descr="Diagram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 b="5425"/>
          <a:stretch/>
        </p:blipFill>
        <p:spPr>
          <a:xfrm>
            <a:off x="780914" y="968402"/>
            <a:ext cx="7582169" cy="385920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20569f7507_1_58"/>
          <p:cNvSpPr txBox="1"/>
          <p:nvPr/>
        </p:nvSpPr>
        <p:spPr>
          <a:xfrm>
            <a:off x="1749284" y="814404"/>
            <a:ext cx="6805500" cy="5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Adaptación de modelo base para cumplir la tarea específica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5" name="Google Shape;185;g220569f7507_1_58"/>
          <p:cNvSpPr/>
          <p:nvPr/>
        </p:nvSpPr>
        <p:spPr>
          <a:xfrm>
            <a:off x="7026965" y="3657600"/>
            <a:ext cx="705679" cy="238539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6" name="Google Shape;186;g220569f7507_1_58"/>
          <p:cNvSpPr/>
          <p:nvPr/>
        </p:nvSpPr>
        <p:spPr>
          <a:xfrm>
            <a:off x="6689035" y="2890793"/>
            <a:ext cx="337930" cy="100534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7" name="Google Shape;187;g220569f7507_1_58"/>
          <p:cNvSpPr txBox="1"/>
          <p:nvPr/>
        </p:nvSpPr>
        <p:spPr>
          <a:xfrm>
            <a:off x="7041872" y="3156787"/>
            <a:ext cx="10580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Nuevo!</a:t>
            </a:r>
            <a:endParaRPr sz="1100"/>
          </a:p>
        </p:txBody>
      </p:sp>
      <p:sp>
        <p:nvSpPr>
          <p:cNvPr id="188" name="Google Shape;188;g220569f7507_1_58"/>
          <p:cNvSpPr txBox="1"/>
          <p:nvPr/>
        </p:nvSpPr>
        <p:spPr>
          <a:xfrm>
            <a:off x="116709" y="997014"/>
            <a:ext cx="1632578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Generic Dataset: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ImageNet 1K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1000 clases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1.281.167 (train set)</a:t>
            </a:r>
            <a:endParaRPr sz="1100" dirty="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E18405"/>
              </a:buClr>
              <a:buSzPts val="1500"/>
              <a:buFont typeface="Twentieth Century"/>
              <a:buChar char="-"/>
            </a:pPr>
            <a:r>
              <a:rPr lang="en" sz="1500" b="1" dirty="0">
                <a:solidFill>
                  <a:srgbClr val="E18405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 dirty="0"/>
          </a:p>
        </p:txBody>
      </p:sp>
      <p:sp>
        <p:nvSpPr>
          <p:cNvPr id="189" name="Google Shape;189;g220569f7507_1_58"/>
          <p:cNvSpPr txBox="1"/>
          <p:nvPr/>
        </p:nvSpPr>
        <p:spPr>
          <a:xfrm>
            <a:off x="116709" y="3786802"/>
            <a:ext cx="163257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Specific Dataset: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Bees &amp; ants</a:t>
            </a:r>
            <a:endParaRPr sz="1500" b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120 (train set)</a:t>
            </a:r>
            <a:endParaRPr sz="1100"/>
          </a:p>
          <a:p>
            <a:pPr marL="254000" marR="0" lvl="0" indent="-247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Twentieth Century"/>
              <a:buChar char="-"/>
            </a:pPr>
            <a:r>
              <a:rPr lang="en" sz="15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RGB</a:t>
            </a:r>
            <a:endParaRPr sz="1100"/>
          </a:p>
        </p:txBody>
      </p:sp>
      <p:sp>
        <p:nvSpPr>
          <p:cNvPr id="190" name="Google Shape;190;g220569f7507_1_58"/>
          <p:cNvSpPr txBox="1"/>
          <p:nvPr/>
        </p:nvSpPr>
        <p:spPr>
          <a:xfrm rot="-5400000">
            <a:off x="1110345" y="2812331"/>
            <a:ext cx="735078" cy="2539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400*400</a:t>
            </a:r>
            <a:endParaRPr sz="1100"/>
          </a:p>
        </p:txBody>
      </p:sp>
      <p:sp>
        <p:nvSpPr>
          <p:cNvPr id="191" name="Google Shape;191;g220569f7507_1_58"/>
          <p:cNvSpPr txBox="1"/>
          <p:nvPr/>
        </p:nvSpPr>
        <p:spPr>
          <a:xfrm rot="-5400000">
            <a:off x="5508410" y="1987099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12*12</a:t>
            </a:r>
            <a:endParaRPr sz="1100"/>
          </a:p>
        </p:txBody>
      </p:sp>
      <p:sp>
        <p:nvSpPr>
          <p:cNvPr id="192" name="Google Shape;192;g220569f7507_1_58"/>
          <p:cNvSpPr txBox="1"/>
          <p:nvPr/>
        </p:nvSpPr>
        <p:spPr>
          <a:xfrm>
            <a:off x="7012265" y="4175098"/>
            <a:ext cx="735078" cy="25391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wentieth Century"/>
                <a:ea typeface="Twentieth Century"/>
                <a:cs typeface="Twentieth Century"/>
                <a:sym typeface="Twentieth Century"/>
              </a:rPr>
              <a:t>2 clases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798</Words>
  <Application>Microsoft Office PowerPoint</Application>
  <PresentationFormat>On-screen Show (16:9)</PresentationFormat>
  <Paragraphs>143</Paragraphs>
  <Slides>20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Twentieth Century</vt:lpstr>
      <vt:lpstr>Arial</vt:lpstr>
      <vt:lpstr>Roboto</vt:lpstr>
      <vt:lpstr>Times New Roman</vt:lpstr>
      <vt:lpstr>Material</vt:lpstr>
      <vt:lpstr>Aprendizaje Profundo</vt:lpstr>
      <vt:lpstr>TRANSFER LEARNING GENERATIVE ADVERSARIAL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2</cp:revision>
  <dcterms:modified xsi:type="dcterms:W3CDTF">2025-04-22T21:55:22Z</dcterms:modified>
</cp:coreProperties>
</file>