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  <p:sldId id="290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43qeBuG6xuqWiq1Kh9QyGOyI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FC811-F246-4E28-936B-C5BA500BDF68}" v="2" dt="2024-10-01T23:22:51.549"/>
  </p1510:revLst>
</p1510:revInfo>
</file>

<file path=ppt/tableStyles.xml><?xml version="1.0" encoding="utf-8"?>
<a:tblStyleLst xmlns:a="http://schemas.openxmlformats.org/drawingml/2006/main" def="{D3E55744-8061-4CE5-AF87-22040F36E0A0}">
  <a:tblStyle styleId="{D3E55744-8061-4CE5-AF87-22040F36E0A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tcBdr/>
        <a:fill>
          <a:solidFill>
            <a:srgbClr val="DDED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D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EFA4B2-A90F-452C-A374-82A2C123D84D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EE2FC811-F246-4E28-936B-C5BA500BDF68}"/>
    <pc:docChg chg="undo custSel addSld modSld sldOrd">
      <pc:chgData name="Marcos Maillot" userId="fa14b39d-e966-4ebb-a436-4f96f84b9577" providerId="ADAL" clId="{EE2FC811-F246-4E28-936B-C5BA500BDF68}" dt="2024-10-01T23:23:19.274" v="36"/>
      <pc:docMkLst>
        <pc:docMk/>
      </pc:docMkLst>
      <pc:sldChg chg="modSp mod">
        <pc:chgData name="Marcos Maillot" userId="fa14b39d-e966-4ebb-a436-4f96f84b9577" providerId="ADAL" clId="{EE2FC811-F246-4E28-936B-C5BA500BDF68}" dt="2024-10-01T16:27:37.771" v="3" actId="14100"/>
        <pc:sldMkLst>
          <pc:docMk/>
          <pc:sldMk cId="0" sldId="263"/>
        </pc:sldMkLst>
        <pc:spChg chg="mod">
          <ac:chgData name="Marcos Maillot" userId="fa14b39d-e966-4ebb-a436-4f96f84b9577" providerId="ADAL" clId="{EE2FC811-F246-4E28-936B-C5BA500BDF68}" dt="2024-10-01T16:27:37.771" v="3" actId="14100"/>
          <ac:spMkLst>
            <pc:docMk/>
            <pc:sldMk cId="0" sldId="263"/>
            <ac:spMk id="140" creationId="{00000000-0000-0000-0000-000000000000}"/>
          </ac:spMkLst>
        </pc:spChg>
      </pc:sldChg>
      <pc:sldChg chg="modSp mod">
        <pc:chgData name="Marcos Maillot" userId="fa14b39d-e966-4ebb-a436-4f96f84b9577" providerId="ADAL" clId="{EE2FC811-F246-4E28-936B-C5BA500BDF68}" dt="2024-10-01T16:28:12.091" v="11" actId="5793"/>
        <pc:sldMkLst>
          <pc:docMk/>
          <pc:sldMk cId="0" sldId="272"/>
        </pc:sldMkLst>
        <pc:spChg chg="mod">
          <ac:chgData name="Marcos Maillot" userId="fa14b39d-e966-4ebb-a436-4f96f84b9577" providerId="ADAL" clId="{EE2FC811-F246-4E28-936B-C5BA500BDF68}" dt="2024-10-01T16:28:07.892" v="7" actId="5793"/>
          <ac:spMkLst>
            <pc:docMk/>
            <pc:sldMk cId="0" sldId="272"/>
            <ac:spMk id="237" creationId="{00000000-0000-0000-0000-000000000000}"/>
          </ac:spMkLst>
        </pc:spChg>
        <pc:spChg chg="mod">
          <ac:chgData name="Marcos Maillot" userId="fa14b39d-e966-4ebb-a436-4f96f84b9577" providerId="ADAL" clId="{EE2FC811-F246-4E28-936B-C5BA500BDF68}" dt="2024-10-01T16:28:12.091" v="11" actId="5793"/>
          <ac:spMkLst>
            <pc:docMk/>
            <pc:sldMk cId="0" sldId="272"/>
            <ac:spMk id="238" creationId="{00000000-0000-0000-0000-000000000000}"/>
          </ac:spMkLst>
        </pc:spChg>
      </pc:sldChg>
      <pc:sldChg chg="modSp mod">
        <pc:chgData name="Marcos Maillot" userId="fa14b39d-e966-4ebb-a436-4f96f84b9577" providerId="ADAL" clId="{EE2FC811-F246-4E28-936B-C5BA500BDF68}" dt="2024-10-01T23:22:22.814" v="15" actId="27636"/>
        <pc:sldMkLst>
          <pc:docMk/>
          <pc:sldMk cId="0" sldId="273"/>
        </pc:sldMkLst>
        <pc:spChg chg="mod">
          <ac:chgData name="Marcos Maillot" userId="fa14b39d-e966-4ebb-a436-4f96f84b9577" providerId="ADAL" clId="{EE2FC811-F246-4E28-936B-C5BA500BDF68}" dt="2024-10-01T23:22:22.814" v="15" actId="27636"/>
          <ac:spMkLst>
            <pc:docMk/>
            <pc:sldMk cId="0" sldId="273"/>
            <ac:spMk id="246" creationId="{00000000-0000-0000-0000-000000000000}"/>
          </ac:spMkLst>
        </pc:spChg>
      </pc:sldChg>
      <pc:sldChg chg="ord">
        <pc:chgData name="Marcos Maillot" userId="fa14b39d-e966-4ebb-a436-4f96f84b9577" providerId="ADAL" clId="{EE2FC811-F246-4E28-936B-C5BA500BDF68}" dt="2024-10-01T23:21:50.675" v="13"/>
        <pc:sldMkLst>
          <pc:docMk/>
          <pc:sldMk cId="0" sldId="279"/>
        </pc:sldMkLst>
      </pc:sldChg>
      <pc:sldChg chg="addSp delSp modSp add mod">
        <pc:chgData name="Marcos Maillot" userId="fa14b39d-e966-4ebb-a436-4f96f84b9577" providerId="ADAL" clId="{EE2FC811-F246-4E28-936B-C5BA500BDF68}" dt="2024-10-01T23:23:19.274" v="36"/>
        <pc:sldMkLst>
          <pc:docMk/>
          <pc:sldMk cId="2515468531" sldId="290"/>
        </pc:sldMkLst>
        <pc:spChg chg="mod">
          <ac:chgData name="Marcos Maillot" userId="fa14b39d-e966-4ebb-a436-4f96f84b9577" providerId="ADAL" clId="{EE2FC811-F246-4E28-936B-C5BA500BDF68}" dt="2024-10-01T23:23:04.215" v="34" actId="1076"/>
          <ac:spMkLst>
            <pc:docMk/>
            <pc:sldMk cId="2515468531" sldId="290"/>
            <ac:spMk id="302" creationId="{00000000-0000-0000-0000-000000000000}"/>
          </ac:spMkLst>
        </pc:spChg>
        <pc:spChg chg="mod">
          <ac:chgData name="Marcos Maillot" userId="fa14b39d-e966-4ebb-a436-4f96f84b9577" providerId="ADAL" clId="{EE2FC811-F246-4E28-936B-C5BA500BDF68}" dt="2024-10-01T23:23:19.274" v="36"/>
          <ac:spMkLst>
            <pc:docMk/>
            <pc:sldMk cId="2515468531" sldId="290"/>
            <ac:spMk id="305" creationId="{00000000-0000-0000-0000-000000000000}"/>
          </ac:spMkLst>
        </pc:spChg>
        <pc:picChg chg="add mod">
          <ac:chgData name="Marcos Maillot" userId="fa14b39d-e966-4ebb-a436-4f96f84b9577" providerId="ADAL" clId="{EE2FC811-F246-4E28-936B-C5BA500BDF68}" dt="2024-10-01T23:23:01.878" v="33" actId="1076"/>
          <ac:picMkLst>
            <pc:docMk/>
            <pc:sldMk cId="2515468531" sldId="290"/>
            <ac:picMk id="2" creationId="{8EE2EC0A-B294-4082-D5F3-773F74E5542E}"/>
          </ac:picMkLst>
        </pc:picChg>
        <pc:picChg chg="del">
          <ac:chgData name="Marcos Maillot" userId="fa14b39d-e966-4ebb-a436-4f96f84b9577" providerId="ADAL" clId="{EE2FC811-F246-4E28-936B-C5BA500BDF68}" dt="2024-10-01T23:22:41.514" v="26" actId="478"/>
          <ac:picMkLst>
            <pc:docMk/>
            <pc:sldMk cId="2515468531" sldId="290"/>
            <ac:picMk id="303" creationId="{00000000-0000-0000-0000-000000000000}"/>
          </ac:picMkLst>
        </pc:picChg>
        <pc:picChg chg="del">
          <ac:chgData name="Marcos Maillot" userId="fa14b39d-e966-4ebb-a436-4f96f84b9577" providerId="ADAL" clId="{EE2FC811-F246-4E28-936B-C5BA500BDF68}" dt="2024-10-01T23:22:42.183" v="27" actId="478"/>
          <ac:picMkLst>
            <pc:docMk/>
            <pc:sldMk cId="2515468531" sldId="290"/>
            <ac:picMk id="304" creationId="{00000000-0000-0000-0000-000000000000}"/>
          </ac:picMkLst>
        </pc:picChg>
      </pc:sldChg>
    </pc:docChg>
  </pc:docChgLst>
  <pc:docChgLst>
    <pc:chgData name="Marcos Maillot" userId="fa14b39d-e966-4ebb-a436-4f96f84b9577" providerId="ADAL" clId="{8ACB5DE9-95AA-4FA1-BB62-A7FBF6739BEF}"/>
    <pc:docChg chg="custSel modSld">
      <pc:chgData name="Marcos Maillot" userId="fa14b39d-e966-4ebb-a436-4f96f84b9577" providerId="ADAL" clId="{8ACB5DE9-95AA-4FA1-BB62-A7FBF6739BEF}" dt="2024-08-03T00:55:09.122" v="28" actId="14100"/>
      <pc:docMkLst>
        <pc:docMk/>
      </pc:docMkLst>
      <pc:sldChg chg="modSp mod">
        <pc:chgData name="Marcos Maillot" userId="fa14b39d-e966-4ebb-a436-4f96f84b9577" providerId="ADAL" clId="{8ACB5DE9-95AA-4FA1-BB62-A7FBF6739BEF}" dt="2024-08-02T21:05:36.646" v="10" actId="20577"/>
        <pc:sldMkLst>
          <pc:docMk/>
          <pc:sldMk cId="0" sldId="256"/>
        </pc:sldMkLst>
        <pc:spChg chg="mod">
          <ac:chgData name="Marcos Maillot" userId="fa14b39d-e966-4ebb-a436-4f96f84b9577" providerId="ADAL" clId="{8ACB5DE9-95AA-4FA1-BB62-A7FBF6739BEF}" dt="2024-08-02T21:05:36.646" v="10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Marcos Maillot" userId="fa14b39d-e966-4ebb-a436-4f96f84b9577" providerId="ADAL" clId="{8ACB5DE9-95AA-4FA1-BB62-A7FBF6739BEF}" dt="2024-08-02T21:06:30.023" v="23" actId="14100"/>
        <pc:sldMkLst>
          <pc:docMk/>
          <pc:sldMk cId="0" sldId="277"/>
        </pc:sldMkLst>
        <pc:spChg chg="mod">
          <ac:chgData name="Marcos Maillot" userId="fa14b39d-e966-4ebb-a436-4f96f84b9577" providerId="ADAL" clId="{8ACB5DE9-95AA-4FA1-BB62-A7FBF6739BEF}" dt="2024-08-02T21:06:30.023" v="23" actId="14100"/>
          <ac:spMkLst>
            <pc:docMk/>
            <pc:sldMk cId="0" sldId="277"/>
            <ac:spMk id="281" creationId="{00000000-0000-0000-0000-000000000000}"/>
          </ac:spMkLst>
        </pc:spChg>
      </pc:sldChg>
      <pc:sldChg chg="addSp delSp modSp mod">
        <pc:chgData name="Marcos Maillot" userId="fa14b39d-e966-4ebb-a436-4f96f84b9577" providerId="ADAL" clId="{8ACB5DE9-95AA-4FA1-BB62-A7FBF6739BEF}" dt="2024-08-03T00:55:09.122" v="28" actId="14100"/>
        <pc:sldMkLst>
          <pc:docMk/>
          <pc:sldMk cId="0" sldId="289"/>
        </pc:sldMkLst>
        <pc:spChg chg="add del mod">
          <ac:chgData name="Marcos Maillot" userId="fa14b39d-e966-4ebb-a436-4f96f84b9577" providerId="ADAL" clId="{8ACB5DE9-95AA-4FA1-BB62-A7FBF6739BEF}" dt="2024-08-03T00:55:02.732" v="27" actId="478"/>
          <ac:spMkLst>
            <pc:docMk/>
            <pc:sldMk cId="0" sldId="289"/>
            <ac:spMk id="3" creationId="{91411B53-051B-6A97-538E-2AAB4A704582}"/>
          </ac:spMkLst>
        </pc:spChg>
        <pc:spChg chg="mod">
          <ac:chgData name="Marcos Maillot" userId="fa14b39d-e966-4ebb-a436-4f96f84b9577" providerId="ADAL" clId="{8ACB5DE9-95AA-4FA1-BB62-A7FBF6739BEF}" dt="2024-08-03T00:54:54.842" v="25" actId="207"/>
          <ac:spMkLst>
            <pc:docMk/>
            <pc:sldMk cId="0" sldId="289"/>
            <ac:spMk id="437" creationId="{00000000-0000-0000-0000-000000000000}"/>
          </ac:spMkLst>
        </pc:spChg>
        <pc:spChg chg="del">
          <ac:chgData name="Marcos Maillot" userId="fa14b39d-e966-4ebb-a436-4f96f84b9577" providerId="ADAL" clId="{8ACB5DE9-95AA-4FA1-BB62-A7FBF6739BEF}" dt="2024-08-03T00:54:47.390" v="24" actId="478"/>
          <ac:spMkLst>
            <pc:docMk/>
            <pc:sldMk cId="0" sldId="289"/>
            <ac:spMk id="438" creationId="{00000000-0000-0000-0000-000000000000}"/>
          </ac:spMkLst>
        </pc:spChg>
        <pc:picChg chg="mod">
          <ac:chgData name="Marcos Maillot" userId="fa14b39d-e966-4ebb-a436-4f96f84b9577" providerId="ADAL" clId="{8ACB5DE9-95AA-4FA1-BB62-A7FBF6739BEF}" dt="2024-08-03T00:55:09.122" v="28" actId="14100"/>
          <ac:picMkLst>
            <pc:docMk/>
            <pc:sldMk cId="0" sldId="289"/>
            <ac:picMk id="43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03c1d1e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1c03c1d1e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c03c1d1e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1c03c1d1e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3c1d1e6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1c03c1d1e6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c03c1d1e6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1c03c1d1e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c03c1d1e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1c03c1d1e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c03c1d1e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1c03c1d1e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03c1d1e6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1c03c1d1e6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03c1d1e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1c03c1d1e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c03c1d1e6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1c03c1d1e6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c03c1d1e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1c03c1d1e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c03c1d1e6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1c03c1d1e6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c03c1d1e6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1c03c1d1e6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c03c1d1e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1c03c1d1e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c03c1d1e6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1c03c1d1e6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03c1d1e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1c03c1d1e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990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c03c1d1e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1c03c1d1e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c03c1d1e6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1c03c1d1e6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c03c1d1e6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1c03c1d1e6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c03c1d1e6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c03c1d1e6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03c1d1e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1c03c1d1e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c03c1d1e6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1c03c1d1e6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c03c1d1e6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1c03c1d1e6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c03c1d1e6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21c03c1d1e6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c03c1d1e6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1c03c1d1e6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1c03c1d1e6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1c03c1d1e6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c03c1d1e6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21c03c1d1e6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03c1d1e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1c03c1d1e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c03c1d1e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c03c1d1e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c03c1d1e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1c03c1d1e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c03c1d1e6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1c03c1d1e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c03c1d1e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1c03c1d1e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03c1d1e6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1c03c1d1e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32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32.png"/><Relationship Id="rId5" Type="http://schemas.openxmlformats.org/officeDocument/2006/relationships/image" Target="../media/image35.pn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Relationship Id="rId1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32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35.png"/><Relationship Id="rId10" Type="http://schemas.openxmlformats.org/officeDocument/2006/relationships/image" Target="../media/image44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Profesores: 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	    Alfonso Rafael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	    Marcos Maillot	</a:t>
            </a:r>
            <a:endParaRPr sz="2600" dirty="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c03c1d1e6_1_75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graphicFrame>
        <p:nvGraphicFramePr>
          <p:cNvPr id="165" name="Google Shape;165;g21c03c1d1e6_1_75"/>
          <p:cNvGraphicFramePr/>
          <p:nvPr/>
        </p:nvGraphicFramePr>
        <p:xfrm>
          <a:off x="2306392" y="2494541"/>
          <a:ext cx="4879975" cy="197372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6" name="Google Shape;166;g21c03c1d1e6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1c03c1d1e6_1_75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/>
          </a:p>
        </p:txBody>
      </p:sp>
      <p:pic>
        <p:nvPicPr>
          <p:cNvPr id="168" name="Google Shape;168;g21c03c1d1e6_1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1c03c1d1e6_1_7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c03c1d1e6_1_83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75" name="Google Shape;175;g21c03c1d1e6_1_83"/>
          <p:cNvSpPr txBox="1"/>
          <p:nvPr/>
        </p:nvSpPr>
        <p:spPr>
          <a:xfrm>
            <a:off x="271263" y="467739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6" name="Google Shape;176;g21c03c1d1e6_1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g21c03c1d1e6_1_83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8" name="Google Shape;178;g21c03c1d1e6_1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95524" y="2346788"/>
            <a:ext cx="2232177" cy="20806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1c03c1d1e6_1_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c03c1d1e6_1_9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85" name="Google Shape;185;g21c03c1d1e6_1_91"/>
          <p:cNvSpPr txBox="1"/>
          <p:nvPr/>
        </p:nvSpPr>
        <p:spPr>
          <a:xfrm>
            <a:off x="411871" y="446432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6" name="Google Shape;186;g21c03c1d1e6_1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1c03c1d1e6_1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4550" y="2292250"/>
            <a:ext cx="2344481" cy="1807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g21c03c1d1e6_1_91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g21c03c1d1e6_1_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c03c1d1e6_1_9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95" name="Google Shape;195;g21c03c1d1e6_1_99"/>
          <p:cNvSpPr txBox="1"/>
          <p:nvPr/>
        </p:nvSpPr>
        <p:spPr>
          <a:xfrm>
            <a:off x="355735" y="4704783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6" name="Google Shape;196;g21c03c1d1e6_1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616" y="783164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1c03c1d1e6_1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-516892" y="1941307"/>
            <a:ext cx="3315094" cy="21053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g21c03c1d1e6_1_99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Google Shape;199;g21c03c1d1e6_1_9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1c03c1d1e6_1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30182" y="1949050"/>
            <a:ext cx="3952298" cy="224744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1c03c1d1e6_1_10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206" name="Google Shape;206;g21c03c1d1e6_1_107"/>
          <p:cNvSpPr txBox="1"/>
          <p:nvPr/>
        </p:nvSpPr>
        <p:spPr>
          <a:xfrm>
            <a:off x="0" y="4651515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Ejercicio 1 (ver datos en colab)</a:t>
            </a:r>
            <a:endParaRPr sz="1100"/>
          </a:p>
        </p:txBody>
      </p:sp>
      <p:pic>
        <p:nvPicPr>
          <p:cNvPr id="207" name="Google Shape;207;g21c03c1d1e6_1_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43" y="668527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g21c03c1d1e6_1_107"/>
          <p:cNvGraphicFramePr/>
          <p:nvPr/>
        </p:nvGraphicFramePr>
        <p:xfrm>
          <a:off x="4041734" y="687860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9" name="Google Shape;209;g21c03c1d1e6_1_107"/>
          <p:cNvGraphicFramePr/>
          <p:nvPr/>
        </p:nvGraphicFramePr>
        <p:xfrm>
          <a:off x="4041735" y="2169199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" name="Google Shape;210;g21c03c1d1e6_1_107"/>
          <p:cNvGraphicFramePr/>
          <p:nvPr/>
        </p:nvGraphicFramePr>
        <p:xfrm>
          <a:off x="4041736" y="3639182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1" name="Google Shape;211;g21c03c1d1e6_1_107"/>
          <p:cNvSpPr txBox="1"/>
          <p:nvPr/>
        </p:nvSpPr>
        <p:spPr>
          <a:xfrm>
            <a:off x="3008065" y="1293803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g21c03c1d1e6_1_107"/>
          <p:cNvSpPr txBox="1"/>
          <p:nvPr/>
        </p:nvSpPr>
        <p:spPr>
          <a:xfrm>
            <a:off x="3008065" y="285665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B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21c03c1d1e6_1_107"/>
          <p:cNvSpPr txBox="1"/>
          <p:nvPr/>
        </p:nvSpPr>
        <p:spPr>
          <a:xfrm>
            <a:off x="3008065" y="423316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C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g21c03c1d1e6_1_10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c03c1d1e6_1_120"/>
          <p:cNvSpPr txBox="1"/>
          <p:nvPr/>
        </p:nvSpPr>
        <p:spPr>
          <a:xfrm>
            <a:off x="4197697" y="2488808"/>
            <a:ext cx="4315136" cy="33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pensar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</a:t>
            </a:r>
            <a:endParaRPr sz="1100"/>
          </a:p>
        </p:txBody>
      </p:sp>
      <p:pic>
        <p:nvPicPr>
          <p:cNvPr id="220" name="Google Shape;220;g21c03c1d1e6_1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01" y="790275"/>
            <a:ext cx="2699926" cy="42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1c03c1d1e6_1_120"/>
          <p:cNvSpPr/>
          <p:nvPr/>
        </p:nvSpPr>
        <p:spPr>
          <a:xfrm>
            <a:off x="3727108" y="4712811"/>
            <a:ext cx="20488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“El pensador” de Rodin</a:t>
            </a:r>
            <a:endParaRPr sz="1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21c03c1d1e6_1_1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28" name="Google Shape;228;g21c03c1d1e6_1_126"/>
          <p:cNvSpPr txBox="1"/>
          <p:nvPr/>
        </p:nvSpPr>
        <p:spPr>
          <a:xfrm>
            <a:off x="6562579" y="3890445"/>
            <a:ext cx="2317652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desarrollo teórico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29" name="Google Shape;229;g21c03c1d1e6_1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96" y="730106"/>
            <a:ext cx="8736806" cy="125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1c03c1d1e6_1_126" descr="Imagen de la pantalla de un video juego&#10;&#10;Descripción generada automáticamente con confianza baja"/>
          <p:cNvPicPr preferRelativeResize="0"/>
          <p:nvPr/>
        </p:nvPicPr>
        <p:blipFill rotWithShape="1">
          <a:blip r:embed="rId4">
            <a:alphaModFix/>
          </a:blip>
          <a:srcRect t="53333" b="9993"/>
          <a:stretch/>
        </p:blipFill>
        <p:spPr>
          <a:xfrm>
            <a:off x="456087" y="2173705"/>
            <a:ext cx="5589503" cy="272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c03c1d1e6_1_133"/>
          <p:cNvSpPr txBox="1"/>
          <p:nvPr/>
        </p:nvSpPr>
        <p:spPr>
          <a:xfrm>
            <a:off x="186760" y="950300"/>
            <a:ext cx="8770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Problemas de la RNN básica con el BPTT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37" name="Google Shape;237;g21c03c1d1e6_1_133"/>
          <p:cNvSpPr/>
          <p:nvPr/>
        </p:nvSpPr>
        <p:spPr>
          <a:xfrm>
            <a:off x="289774" y="1906300"/>
            <a:ext cx="8306873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Vanishing gradient 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pérdida de aportes de long-term states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próximos a cero)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g21c03c1d1e6_1_133"/>
          <p:cNvSpPr/>
          <p:nvPr/>
        </p:nvSpPr>
        <p:spPr>
          <a:xfrm>
            <a:off x="-95517" y="3128793"/>
            <a:ext cx="8914326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Exploding gradient 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soluciona con clipping gradient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mayores a 1)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g21c03c1d1e6_1_133"/>
          <p:cNvSpPr/>
          <p:nvPr/>
        </p:nvSpPr>
        <p:spPr>
          <a:xfrm>
            <a:off x="150253" y="4351310"/>
            <a:ext cx="8914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 con otras RNN mas avanzadas (LSTM y GRU)</a:t>
            </a:r>
            <a:endParaRPr sz="1100"/>
          </a:p>
        </p:txBody>
      </p:sp>
      <p:sp>
        <p:nvSpPr>
          <p:cNvPr id="240" name="Google Shape;240;g21c03c1d1e6_1_1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03c1d1e6_1_18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vs Tapped Delayed MLP</a:t>
            </a:r>
            <a:endParaRPr sz="1100"/>
          </a:p>
        </p:txBody>
      </p:sp>
      <p:graphicFrame>
        <p:nvGraphicFramePr>
          <p:cNvPr id="301" name="Google Shape;301;g21c03c1d1e6_1_187"/>
          <p:cNvGraphicFramePr/>
          <p:nvPr/>
        </p:nvGraphicFramePr>
        <p:xfrm>
          <a:off x="714776" y="1185909"/>
          <a:ext cx="73890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X(t=6)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X(t=7)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</a:t>
                      </a:r>
                      <a:r>
                        <a:rPr lang="en" sz="1800"/>
                        <a:t>τ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21c03c1d1e6_1_187"/>
          <p:cNvSpPr txBox="1"/>
          <p:nvPr/>
        </p:nvSpPr>
        <p:spPr>
          <a:xfrm>
            <a:off x="2868923" y="4658677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RNN_signal_TP.ipynb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3" name="Google Shape;303;g21c03c1d1e6_1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81" y="1890670"/>
            <a:ext cx="3521869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1c03c1d1e6_1_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885939"/>
            <a:ext cx="3870101" cy="27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1c03c1d1e6_1_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de modelos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1c03c1d1e6_1_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1c03c1d1e6_1_1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71900" y="174125"/>
            <a:ext cx="8222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Redes Recurrentes</a:t>
            </a:r>
            <a:endParaRPr sz="2818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Recurrent Neural Network (RNN)</a:t>
            </a:r>
            <a:endParaRPr sz="2208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471900" y="1986025"/>
            <a:ext cx="33588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Introducción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Neurona recurrente básica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Implementación en pytorch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Back propagation through time (BPTT)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070850" y="1928300"/>
            <a:ext cx="41001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Birideccionalidad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Arquitectura enconder-decoder (seq to seq)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Mecanismos de atención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c03c1d1e6_1_145"/>
          <p:cNvSpPr txBox="1"/>
          <p:nvPr/>
        </p:nvSpPr>
        <p:spPr>
          <a:xfrm>
            <a:off x="2044342" y="774713"/>
            <a:ext cx="4813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latin typeface="Twentieth Century"/>
                <a:ea typeface="Twentieth Century"/>
                <a:cs typeface="Twentieth Century"/>
                <a:sym typeface="Twentieth Century"/>
              </a:rPr>
              <a:t>Bi-directional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g21c03c1d1e6_1_145"/>
          <p:cNvSpPr txBox="1"/>
          <p:nvPr/>
        </p:nvSpPr>
        <p:spPr>
          <a:xfrm>
            <a:off x="1173245" y="4210024"/>
            <a:ext cx="655566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Para la traducción, suele ser útil tener la frase entera.</a:t>
            </a:r>
            <a:endParaRPr sz="1100"/>
          </a:p>
        </p:txBody>
      </p:sp>
      <p:pic>
        <p:nvPicPr>
          <p:cNvPr id="253" name="Google Shape;253;g21c03c1d1e6_1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911" y="1555124"/>
            <a:ext cx="6868339" cy="242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1c03c1d1e6_1_1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Birideccionalidad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c03c1d1e6_1_151"/>
          <p:cNvSpPr/>
          <p:nvPr/>
        </p:nvSpPr>
        <p:spPr>
          <a:xfrm>
            <a:off x="222159" y="4901126"/>
            <a:ext cx="79881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https://towardsdatascience.com/what-is-an-encoder-decoder-model-86b3d57c5e1a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60" name="Google Shape;260;g21c03c1d1e6_1_151"/>
          <p:cNvPicPr preferRelativeResize="0"/>
          <p:nvPr/>
        </p:nvPicPr>
        <p:blipFill rotWithShape="1">
          <a:blip r:embed="rId3">
            <a:alphaModFix/>
          </a:blip>
          <a:srcRect t="16398" b="28055"/>
          <a:stretch/>
        </p:blipFill>
        <p:spPr>
          <a:xfrm>
            <a:off x="902929" y="1070598"/>
            <a:ext cx="7307351" cy="21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1c03c1d1e6_1_151"/>
          <p:cNvSpPr/>
          <p:nvPr/>
        </p:nvSpPr>
        <p:spPr>
          <a:xfrm>
            <a:off x="3860355" y="3216049"/>
            <a:ext cx="486830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RNN de distinto tamaño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Hidden state que “resume” toda la información de la input.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Flexibilidad máxima para inputs/outputs de distinta longitud</a:t>
            </a:r>
            <a:endParaRPr sz="1100"/>
          </a:p>
        </p:txBody>
      </p:sp>
      <p:pic>
        <p:nvPicPr>
          <p:cNvPr id="262" name="Google Shape;262;g21c03c1d1e6_1_151"/>
          <p:cNvPicPr preferRelativeResize="0"/>
          <p:nvPr/>
        </p:nvPicPr>
        <p:blipFill rotWithShape="1">
          <a:blip r:embed="rId4">
            <a:alphaModFix/>
          </a:blip>
          <a:srcRect l="3577" t="7243" r="3320" b="11375"/>
          <a:stretch/>
        </p:blipFill>
        <p:spPr>
          <a:xfrm>
            <a:off x="222160" y="3351542"/>
            <a:ext cx="2946044" cy="1552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1c03c1d1e6_1_1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1c03c1d1e6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160" y="1724126"/>
            <a:ext cx="8592315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1c03c1d1e6_1_159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" name="Google Shape;270;g21c03c1d1e6_1_159"/>
          <p:cNvSpPr/>
          <p:nvPr/>
        </p:nvSpPr>
        <p:spPr>
          <a:xfrm>
            <a:off x="3097280" y="3726450"/>
            <a:ext cx="1215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Unfolded!!!!</a:t>
            </a:r>
            <a:endParaRPr/>
          </a:p>
        </p:txBody>
      </p:sp>
      <p:sp>
        <p:nvSpPr>
          <p:cNvPr id="271" name="Google Shape;271;g21c03c1d1e6_1_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21c03c1d1e6_1_166"/>
          <p:cNvPicPr preferRelativeResize="0"/>
          <p:nvPr/>
        </p:nvPicPr>
        <p:blipFill rotWithShape="1">
          <a:blip r:embed="rId3">
            <a:alphaModFix/>
          </a:blip>
          <a:srcRect l="37785"/>
          <a:stretch/>
        </p:blipFill>
        <p:spPr>
          <a:xfrm>
            <a:off x="3646955" y="1112010"/>
            <a:ext cx="5345718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1c03c1d1e6_1_166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g21c03c1d1e6_1_166"/>
          <p:cNvSpPr/>
          <p:nvPr/>
        </p:nvSpPr>
        <p:spPr>
          <a:xfrm>
            <a:off x="504296" y="3191198"/>
            <a:ext cx="2667413" cy="5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leen la secuencia entera</a:t>
            </a:r>
            <a:endParaRPr sz="1100"/>
          </a:p>
        </p:txBody>
      </p:sp>
      <p:pic>
        <p:nvPicPr>
          <p:cNvPr id="279" name="Google Shape;279;g21c03c1d1e6_1_166"/>
          <p:cNvPicPr preferRelativeResize="0"/>
          <p:nvPr/>
        </p:nvPicPr>
        <p:blipFill rotWithShape="1">
          <a:blip r:embed="rId3">
            <a:alphaModFix/>
          </a:blip>
          <a:srcRect r="62273"/>
          <a:stretch/>
        </p:blipFill>
        <p:spPr>
          <a:xfrm>
            <a:off x="227129" y="1112010"/>
            <a:ext cx="3241627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1c03c1d1e6_1_166"/>
          <p:cNvSpPr/>
          <p:nvPr/>
        </p:nvSpPr>
        <p:spPr>
          <a:xfrm>
            <a:off x="504296" y="3900038"/>
            <a:ext cx="26674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Emiten un hidden state final</a:t>
            </a:r>
            <a:endParaRPr sz="1100"/>
          </a:p>
        </p:txBody>
      </p:sp>
      <p:sp>
        <p:nvSpPr>
          <p:cNvPr id="281" name="Google Shape;281;g21c03c1d1e6_1_166"/>
          <p:cNvSpPr/>
          <p:nvPr/>
        </p:nvSpPr>
        <p:spPr>
          <a:xfrm>
            <a:off x="3652400" y="3191198"/>
            <a:ext cx="488554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DECODER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i in range(len(y_deseado):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while last_token =! &lt;EOS&gt;: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g21c03c1d1e6_1_166"/>
          <p:cNvSpPr/>
          <p:nvPr/>
        </p:nvSpPr>
        <p:spPr>
          <a:xfrm>
            <a:off x="7125838" y="4736501"/>
            <a:ext cx="1960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TEACHER FORCING!!!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3" name="Google Shape;283;g21c03c1d1e6_1_1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 entrenamiento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c03c1d1e6_1_177"/>
          <p:cNvSpPr txBox="1"/>
          <p:nvPr/>
        </p:nvSpPr>
        <p:spPr>
          <a:xfrm>
            <a:off x="1185903" y="669650"/>
            <a:ext cx="64548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Arquitecturas flexibles IN/OUT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89" name="Google Shape;289;g21c03c1d1e6_1_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8939"/>
            <a:ext cx="9143998" cy="286223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1c03c1d1e6_1_177"/>
          <p:cNvSpPr txBox="1"/>
          <p:nvPr/>
        </p:nvSpPr>
        <p:spPr>
          <a:xfrm>
            <a:off x="330020" y="4045863"/>
            <a:ext cx="560232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1100"/>
          </a:p>
        </p:txBody>
      </p:sp>
      <p:sp>
        <p:nvSpPr>
          <p:cNvPr id="291" name="Google Shape;291;g21c03c1d1e6_1_177"/>
          <p:cNvSpPr txBox="1"/>
          <p:nvPr/>
        </p:nvSpPr>
        <p:spPr>
          <a:xfrm>
            <a:off x="1418285" y="4045863"/>
            <a:ext cx="1382870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Img captioning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g21c03c1d1e6_1_177"/>
          <p:cNvSpPr txBox="1"/>
          <p:nvPr/>
        </p:nvSpPr>
        <p:spPr>
          <a:xfrm>
            <a:off x="3189130" y="3740938"/>
            <a:ext cx="1485901" cy="6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Regresión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Classificacion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Sentiment classification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Resumen de videos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g21c03c1d1e6_1_177"/>
          <p:cNvSpPr txBox="1"/>
          <p:nvPr/>
        </p:nvSpPr>
        <p:spPr>
          <a:xfrm>
            <a:off x="5100033" y="4045863"/>
            <a:ext cx="2327857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Regresión varios futuros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Traducción</a:t>
            </a:r>
            <a:endParaRPr sz="1100"/>
          </a:p>
        </p:txBody>
      </p:sp>
      <p:sp>
        <p:nvSpPr>
          <p:cNvPr id="294" name="Google Shape;294;g21c03c1d1e6_1_177"/>
          <p:cNvSpPr txBox="1"/>
          <p:nvPr/>
        </p:nvSpPr>
        <p:spPr>
          <a:xfrm>
            <a:off x="7532531" y="4045863"/>
            <a:ext cx="127661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Video class frame lvl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g21c03c1d1e6_1_1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recurrentes - Arquitectura enconder-decoder (seq to seq)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03c1d1e6_1_18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vs Tapped Delayed MLP</a:t>
            </a:r>
            <a:endParaRPr sz="1100"/>
          </a:p>
        </p:txBody>
      </p:sp>
      <p:graphicFrame>
        <p:nvGraphicFramePr>
          <p:cNvPr id="301" name="Google Shape;301;g21c03c1d1e6_1_187"/>
          <p:cNvGraphicFramePr/>
          <p:nvPr/>
        </p:nvGraphicFramePr>
        <p:xfrm>
          <a:off x="714776" y="1185909"/>
          <a:ext cx="73890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X(t=6)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X(t=7)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</a:t>
                      </a:r>
                      <a:r>
                        <a:rPr lang="en" sz="1800"/>
                        <a:t>τ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21c03c1d1e6_1_187"/>
          <p:cNvSpPr txBox="1"/>
          <p:nvPr/>
        </p:nvSpPr>
        <p:spPr>
          <a:xfrm>
            <a:off x="2349236" y="3957591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RNN_enc_dec.ipynb</a:t>
            </a:r>
            <a:endParaRPr sz="18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g21c03c1d1e6_1_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recurrentes - Implementación de modelos enconder-decoder</a:t>
            </a:r>
            <a:endParaRPr dirty="0"/>
          </a:p>
        </p:txBody>
      </p:sp>
      <p:pic>
        <p:nvPicPr>
          <p:cNvPr id="2" name="Google Shape;268;g21c03c1d1e6_1_159">
            <a:extLst>
              <a:ext uri="{FF2B5EF4-FFF2-40B4-BE49-F238E27FC236}">
                <a16:creationId xmlns:a16="http://schemas.microsoft.com/office/drawing/2014/main" id="{8EE2EC0A-B294-4082-D5F3-773F74E554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939" y="2204095"/>
            <a:ext cx="7262122" cy="149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468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c03c1d1e6_1_1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11" name="Google Shape;311;g21c03c1d1e6_1_196"/>
          <p:cNvSpPr/>
          <p:nvPr/>
        </p:nvSpPr>
        <p:spPr>
          <a:xfrm>
            <a:off x="126827" y="3143861"/>
            <a:ext cx="889034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El mecanismo de atención permite al decoder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utilizar las partes más relevantes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 la entrada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como una suma ponderada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del vector de entrada codificados para predecir la siguiente palabra.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Una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palabra relevante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tendrá un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mayor peso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que una palabra no relevante</a:t>
            </a: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2" name="Google Shape;312;g21c03c1d1e6_1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786" y="1027707"/>
            <a:ext cx="7242428" cy="184561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1c03c1d1e6_1_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1c03c1d1e6_1_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1c03c1d1e6_1_202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20" name="Google Shape;320;g21c03c1d1e6_1_202"/>
          <p:cNvSpPr txBox="1"/>
          <p:nvPr/>
        </p:nvSpPr>
        <p:spPr>
          <a:xfrm>
            <a:off x="69575" y="705513"/>
            <a:ext cx="56082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en bibliografía: cs224n-2021-lecture07-nmt.pdf</a:t>
            </a:r>
            <a:endParaRPr sz="1100"/>
          </a:p>
        </p:txBody>
      </p:sp>
      <p:sp>
        <p:nvSpPr>
          <p:cNvPr id="321" name="Google Shape;321;g21c03c1d1e6_1_202"/>
          <p:cNvSpPr/>
          <p:nvPr/>
        </p:nvSpPr>
        <p:spPr>
          <a:xfrm>
            <a:off x="1266929" y="1242392"/>
            <a:ext cx="2927384" cy="15792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g21c03c1d1e6_1_20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23" name="Google Shape;323;g21c03c1d1e6_1_2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21c03c1d1e6_1_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1c03c1d1e6_1_210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0" name="Google Shape;330;g21c03c1d1e6_1_210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1" name="Google Shape;331;g21c03c1d1e6_1_210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2" name="Google Shape;332;g21c03c1d1e6_1_210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33" name="Google Shape;333;g21c03c1d1e6_1_2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1c03c1d1e6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706" y="1012815"/>
            <a:ext cx="5700713" cy="353615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1c03c1d1e6_1_219"/>
          <p:cNvSpPr txBox="1"/>
          <p:nvPr/>
        </p:nvSpPr>
        <p:spPr>
          <a:xfrm>
            <a:off x="3024512" y="3030325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0" name="Google Shape;340;g21c03c1d1e6_1_21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1" name="Google Shape;341;g21c03c1d1e6_1_21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2" name="Google Shape;342;g21c03c1d1e6_1_21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3" name="Google Shape;343;g21c03c1d1e6_1_21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4" name="Google Shape;344;g21c03c1d1e6_1_21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45" name="Google Shape;345;g21c03c1d1e6_1_2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03c1d1e6_1_8"/>
          <p:cNvSpPr txBox="1"/>
          <p:nvPr/>
        </p:nvSpPr>
        <p:spPr>
          <a:xfrm>
            <a:off x="251252" y="1021834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Red neuronal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favorita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 para el trabajo secuencias ( datos que en cuya naturaleza exista un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comportamiento secuencial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):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señales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series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texto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habla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música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etc</a:t>
            </a: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g21c03c1d1e6_1_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c03c1d1e6_1_229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1" name="Google Shape;351;g21c03c1d1e6_1_229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2" name="Google Shape;352;g21c03c1d1e6_1_229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53" name="Google Shape;353;g21c03c1d1e6_1_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1c03c1d1e6_1_229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5" name="Google Shape;355;g21c03c1d1e6_1_22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6" name="Google Shape;356;g21c03c1d1e6_1_22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7" name="Google Shape;357;g21c03c1d1e6_1_229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8" name="Google Shape;358;g21c03c1d1e6_1_22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9" name="Google Shape;359;g21c03c1d1e6_1_22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0" name="Google Shape;360;g21c03c1d1e6_1_229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1" name="Google Shape;361;g21c03c1d1e6_1_22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62" name="Google Shape;362;g21c03c1d1e6_1_2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c03c1d1e6_1_244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8" name="Google Shape;368;g21c03c1d1e6_1_244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9" name="Google Shape;369;g21c03c1d1e6_1_244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70" name="Google Shape;370;g21c03c1d1e6_1_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21c03c1d1e6_1_244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2" name="Google Shape;372;g21c03c1d1e6_1_244"/>
          <p:cNvSpPr txBox="1"/>
          <p:nvPr/>
        </p:nvSpPr>
        <p:spPr>
          <a:xfrm>
            <a:off x="835163" y="4425529"/>
            <a:ext cx="1170333" cy="30008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3" name="Google Shape;373;g21c03c1d1e6_1_244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4" name="Google Shape;374;g21c03c1d1e6_1_244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5" name="Google Shape;375;g21c03c1d1e6_1_244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6" name="Google Shape;376;g21c03c1d1e6_1_244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7" name="Google Shape;377;g21c03c1d1e6_1_244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8" name="Google Shape;378;g21c03c1d1e6_1_244"/>
          <p:cNvSpPr txBox="1"/>
          <p:nvPr/>
        </p:nvSpPr>
        <p:spPr>
          <a:xfrm>
            <a:off x="3598496" y="3379823"/>
            <a:ext cx="1170333" cy="30008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909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9" name="Google Shape;379;g21c03c1d1e6_1_244"/>
          <p:cNvSpPr txBox="1"/>
          <p:nvPr/>
        </p:nvSpPr>
        <p:spPr>
          <a:xfrm>
            <a:off x="2470408" y="1097744"/>
            <a:ext cx="1170333" cy="300083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0" name="Google Shape;380;g21c03c1d1e6_1_244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1" name="Google Shape;381;g21c03c1d1e6_1_244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82" name="Google Shape;382;g21c03c1d1e6_1_2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c03c1d1e6_1_26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8" name="Google Shape;388;g21c03c1d1e6_1_26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9" name="Google Shape;389;g21c03c1d1e6_1_26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90" name="Google Shape;390;g21c03c1d1e6_1_2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7412" y="1135129"/>
            <a:ext cx="5765006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1c03c1d1e6_1_262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2" name="Google Shape;392;g21c03c1d1e6_1_262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3" name="Google Shape;393;g21c03c1d1e6_1_262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4" name="Google Shape;394;g21c03c1d1e6_1_262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5" name="Google Shape;395;g21c03c1d1e6_1_26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6" name="Google Shape;396;g21c03c1d1e6_1_26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7" name="Google Shape;397;g21c03c1d1e6_1_26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8" name="Google Shape;398;g21c03c1d1e6_1_26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9" name="Google Shape;399;g21c03c1d1e6_1_262"/>
          <p:cNvSpPr/>
          <p:nvPr/>
        </p:nvSpPr>
        <p:spPr>
          <a:xfrm>
            <a:off x="8468139" y="1854172"/>
            <a:ext cx="208722" cy="3730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0" name="Google Shape;400;g21c03c1d1e6_1_262"/>
          <p:cNvSpPr txBox="1"/>
          <p:nvPr/>
        </p:nvSpPr>
        <p:spPr>
          <a:xfrm>
            <a:off x="8170942" y="1517726"/>
            <a:ext cx="8031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NUEVO!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1" name="Google Shape;401;g21c03c1d1e6_1_262"/>
          <p:cNvSpPr/>
          <p:nvPr/>
        </p:nvSpPr>
        <p:spPr>
          <a:xfrm>
            <a:off x="6795022" y="4532322"/>
            <a:ext cx="265624" cy="548349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2" name="Google Shape;402;g21c03c1d1e6_1_262"/>
          <p:cNvSpPr txBox="1"/>
          <p:nvPr/>
        </p:nvSpPr>
        <p:spPr>
          <a:xfrm>
            <a:off x="7060645" y="4451002"/>
            <a:ext cx="170245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SOLO CUENTAS!!!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HAY PARAMETROS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3" name="Google Shape;403;g21c03c1d1e6_1_26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04" name="Google Shape;404;g21c03c1d1e6_1_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c03c1d1e6_1_28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0" name="Google Shape;410;g21c03c1d1e6_1_28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1" name="Google Shape;411;g21c03c1d1e6_1_28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grpSp>
        <p:nvGrpSpPr>
          <p:cNvPr id="412" name="Google Shape;412;g21c03c1d1e6_1_282"/>
          <p:cNvGrpSpPr/>
          <p:nvPr/>
        </p:nvGrpSpPr>
        <p:grpSpPr>
          <a:xfrm>
            <a:off x="878282" y="1154124"/>
            <a:ext cx="5886450" cy="3500438"/>
            <a:chOff x="1171043" y="1538832"/>
            <a:chExt cx="7848600" cy="4667250"/>
          </a:xfrm>
        </p:grpSpPr>
        <p:pic>
          <p:nvPicPr>
            <p:cNvPr id="413" name="Google Shape;413;g21c03c1d1e6_1_28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g21c03c1d1e6_1_282"/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15" name="Google Shape;415;g21c03c1d1e6_1_28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6" name="Google Shape;416;g21c03c1d1e6_1_28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7" name="Google Shape;417;g21c03c1d1e6_1_28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8" name="Google Shape;418;g21c03c1d1e6_1_28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9" name="Google Shape;419;g21c03c1d1e6_1_28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20" name="Google Shape;420;g21c03c1d1e6_1_2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c03c1d1e6_1_296"/>
          <p:cNvSpPr/>
          <p:nvPr/>
        </p:nvSpPr>
        <p:spPr>
          <a:xfrm>
            <a:off x="334370" y="4169795"/>
            <a:ext cx="847526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definición más general: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Dado un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conjunto de valores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y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el mecanismo de atención devuelve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suma ponderada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(resumen selectivo) de los valores,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dependiente de la 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 b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1c03c1d1e6_1_296" descr="\alpha_j"/>
          <p:cNvSpPr/>
          <p:nvPr/>
        </p:nvSpPr>
        <p:spPr>
          <a:xfrm>
            <a:off x="5442229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g21c03c1d1e6_1_296" descr="T"/>
          <p:cNvSpPr/>
          <p:nvPr/>
        </p:nvSpPr>
        <p:spPr>
          <a:xfrm>
            <a:off x="13715882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8" name="Google Shape;428;g21c03c1d1e6_1_2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70" y="1741172"/>
            <a:ext cx="4993660" cy="231036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1c03c1d1e6_1_296"/>
          <p:cNvSpPr/>
          <p:nvPr/>
        </p:nvSpPr>
        <p:spPr>
          <a:xfrm>
            <a:off x="448670" y="783059"/>
            <a:ext cx="8475260" cy="7835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38" t="-1743" b="-988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30" name="Google Shape;430;g21c03c1d1e6_1_2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31" name="Google Shape;431;g21c03c1d1e6_1_2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g21c03c1d1e6_1_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303" y="797442"/>
            <a:ext cx="7837474" cy="40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1c03c1d1e6_1_305"/>
          <p:cNvSpPr/>
          <p:nvPr/>
        </p:nvSpPr>
        <p:spPr>
          <a:xfrm>
            <a:off x="1210612" y="4866501"/>
            <a:ext cx="65424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http://cs231n.stanford.edu/slides/2017/cs231n_2017_lecture10.pdf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439" name="Google Shape;439;g21c03c1d1e6_1_3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c03c1d1e6_1_19"/>
          <p:cNvSpPr txBox="1"/>
          <p:nvPr/>
        </p:nvSpPr>
        <p:spPr>
          <a:xfrm>
            <a:off x="215950" y="795184"/>
            <a:ext cx="817785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paso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se repiten los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mismos cálculos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empleando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paso actual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pasado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6" name="Google Shape;96;g21c03c1d1e6_1_19"/>
          <p:cNvSpPr/>
          <p:nvPr/>
        </p:nvSpPr>
        <p:spPr>
          <a:xfrm>
            <a:off x="215950" y="1670194"/>
            <a:ext cx="836482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 pasos, no son necesariamente en unidad tiempo!!</a:t>
            </a:r>
            <a:endParaRPr sz="1100"/>
          </a:p>
        </p:txBody>
      </p:sp>
      <p:graphicFrame>
        <p:nvGraphicFramePr>
          <p:cNvPr id="97" name="Google Shape;97;g21c03c1d1e6_1_19"/>
          <p:cNvGraphicFramePr/>
          <p:nvPr/>
        </p:nvGraphicFramePr>
        <p:xfrm>
          <a:off x="329633" y="2887190"/>
          <a:ext cx="54368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6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</a:t>
                      </a:r>
                      <a:r>
                        <a:rPr lang="en" sz="1800" u="none" strike="noStrike" cap="none"/>
                        <a:t>τ</a:t>
                      </a:r>
                      <a:r>
                        <a:rPr lang="en" sz="1400" u="none" strike="noStrike" cap="none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Google Shape;98;g21c03c1d1e6_1_19"/>
          <p:cNvSpPr txBox="1"/>
          <p:nvPr/>
        </p:nvSpPr>
        <p:spPr>
          <a:xfrm>
            <a:off x="215950" y="2517457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Temperatura f(t):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99" name="Google Shape;99;g21c03c1d1e6_1_19"/>
          <p:cNvSpPr txBox="1"/>
          <p:nvPr/>
        </p:nvSpPr>
        <p:spPr>
          <a:xfrm>
            <a:off x="215950" y="3672225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Mensaje: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00" name="Google Shape;100;g21c03c1d1e6_1_19"/>
          <p:cNvGraphicFramePr/>
          <p:nvPr/>
        </p:nvGraphicFramePr>
        <p:xfrm>
          <a:off x="283564" y="4041958"/>
          <a:ext cx="5988975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Este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un 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mensaje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para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red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neuronal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1" name="Google Shape;101;g21c03c1d1e6_1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78" y="2062609"/>
            <a:ext cx="1935225" cy="2753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1c03c1d1e6_1_19"/>
          <p:cNvSpPr/>
          <p:nvPr/>
        </p:nvSpPr>
        <p:spPr>
          <a:xfrm>
            <a:off x="7142475" y="4866501"/>
            <a:ext cx="10890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wikipedia</a:t>
            </a:r>
            <a:endParaRPr sz="14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g21c03c1d1e6_1_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c03c1d1e6_1_3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09" name="Google Shape;109;g21c03c1d1e6_1_31"/>
          <p:cNvPicPr preferRelativeResize="0"/>
          <p:nvPr/>
        </p:nvPicPr>
        <p:blipFill rotWithShape="1">
          <a:blip r:embed="rId3">
            <a:alphaModFix/>
          </a:blip>
          <a:srcRect t="37445" r="78933" b="-1"/>
          <a:stretch/>
        </p:blipFill>
        <p:spPr>
          <a:xfrm>
            <a:off x="363830" y="2196548"/>
            <a:ext cx="1287886" cy="265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1c03c1d1e6_1_31"/>
          <p:cNvPicPr preferRelativeResize="0"/>
          <p:nvPr/>
        </p:nvPicPr>
        <p:blipFill rotWithShape="1">
          <a:blip r:embed="rId4">
            <a:alphaModFix/>
          </a:blip>
          <a:srcRect t="-1" b="28857"/>
          <a:stretch/>
        </p:blipFill>
        <p:spPr>
          <a:xfrm>
            <a:off x="3879646" y="2729071"/>
            <a:ext cx="5058950" cy="16165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1c03c1d1e6_1_31"/>
          <p:cNvSpPr txBox="1"/>
          <p:nvPr/>
        </p:nvSpPr>
        <p:spPr>
          <a:xfrm>
            <a:off x="3879646" y="2275157"/>
            <a:ext cx="3918168" cy="39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Ecuaciones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" name="Google Shape;112;g21c03c1d1e6_1_31"/>
          <p:cNvSpPr/>
          <p:nvPr/>
        </p:nvSpPr>
        <p:spPr>
          <a:xfrm>
            <a:off x="205404" y="3210338"/>
            <a:ext cx="1573700" cy="171947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g21c03c1d1e6_1_31"/>
          <p:cNvSpPr/>
          <p:nvPr/>
        </p:nvSpPr>
        <p:spPr>
          <a:xfrm>
            <a:off x="3966407" y="2873828"/>
            <a:ext cx="4813763" cy="100656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21c03c1d1e6_1_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c03c1d1e6_1_4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20" name="Google Shape;120;g21c03c1d1e6_1_41"/>
          <p:cNvPicPr preferRelativeResize="0"/>
          <p:nvPr/>
        </p:nvPicPr>
        <p:blipFill rotWithShape="1">
          <a:blip r:embed="rId3">
            <a:alphaModFix/>
          </a:blip>
          <a:srcRect t="38451"/>
          <a:stretch/>
        </p:blipFill>
        <p:spPr>
          <a:xfrm>
            <a:off x="0" y="2255028"/>
            <a:ext cx="6288110" cy="26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c03c1d1e6_1_41"/>
          <p:cNvPicPr preferRelativeResize="0"/>
          <p:nvPr/>
        </p:nvPicPr>
        <p:blipFill rotWithShape="1">
          <a:blip r:embed="rId4">
            <a:alphaModFix/>
          </a:blip>
          <a:srcRect b="28849"/>
          <a:stretch/>
        </p:blipFill>
        <p:spPr>
          <a:xfrm>
            <a:off x="5403593" y="850882"/>
            <a:ext cx="3635403" cy="116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1c03c1d1e6_1_41"/>
          <p:cNvSpPr/>
          <p:nvPr/>
        </p:nvSpPr>
        <p:spPr>
          <a:xfrm>
            <a:off x="6783412" y="3312704"/>
            <a:ext cx="1394366" cy="10387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son los mismos!!</a:t>
            </a:r>
            <a:endParaRPr sz="1100"/>
          </a:p>
        </p:txBody>
      </p:sp>
      <p:sp>
        <p:nvSpPr>
          <p:cNvPr id="123" name="Google Shape;123;g21c03c1d1e6_1_41"/>
          <p:cNvSpPr/>
          <p:nvPr/>
        </p:nvSpPr>
        <p:spPr>
          <a:xfrm>
            <a:off x="6419411" y="4593806"/>
            <a:ext cx="229894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Parameters sharing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g21c03c1d1e6_1_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c03c1d1e6_1_4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30" name="Google Shape;130;g21c03c1d1e6_1_49"/>
          <p:cNvPicPr preferRelativeResize="0"/>
          <p:nvPr/>
        </p:nvPicPr>
        <p:blipFill rotWithShape="1">
          <a:blip r:embed="rId3">
            <a:alphaModFix/>
          </a:blip>
          <a:srcRect t="49743"/>
          <a:stretch/>
        </p:blipFill>
        <p:spPr>
          <a:xfrm>
            <a:off x="39575" y="1702200"/>
            <a:ext cx="9064849" cy="317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1c03c1d1e6_1_49"/>
          <p:cNvPicPr preferRelativeResize="0"/>
          <p:nvPr/>
        </p:nvPicPr>
        <p:blipFill rotWithShape="1">
          <a:blip r:embed="rId3">
            <a:alphaModFix/>
          </a:blip>
          <a:srcRect t="34136" r="19328" b="52929"/>
          <a:stretch/>
        </p:blipFill>
        <p:spPr>
          <a:xfrm>
            <a:off x="178625" y="776875"/>
            <a:ext cx="8271614" cy="925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1c03c1d1e6_1_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  <p:pic>
        <p:nvPicPr>
          <p:cNvPr id="133" name="Google Shape;133;g21c03c1d1e6_1_49"/>
          <p:cNvPicPr preferRelativeResize="0"/>
          <p:nvPr/>
        </p:nvPicPr>
        <p:blipFill rotWithShape="1">
          <a:blip r:embed="rId3">
            <a:alphaModFix/>
          </a:blip>
          <a:srcRect l="10260" r="75323" b="69085"/>
          <a:stretch/>
        </p:blipFill>
        <p:spPr>
          <a:xfrm>
            <a:off x="8036725" y="3381050"/>
            <a:ext cx="1067699" cy="159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1c03c1d1e6_1_49"/>
          <p:cNvPicPr preferRelativeResize="0"/>
          <p:nvPr/>
        </p:nvPicPr>
        <p:blipFill rotWithShape="1">
          <a:blip r:embed="rId3">
            <a:alphaModFix/>
          </a:blip>
          <a:srcRect l="38363" t="9125" r="20692" b="72913"/>
          <a:stretch/>
        </p:blipFill>
        <p:spPr>
          <a:xfrm>
            <a:off x="5084660" y="4053275"/>
            <a:ext cx="3023139" cy="9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c03c1d1e6_1_54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Pytorch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g21c03c1d1e6_1_54"/>
          <p:cNvSpPr/>
          <p:nvPr/>
        </p:nvSpPr>
        <p:spPr>
          <a:xfrm>
            <a:off x="492617" y="4216893"/>
            <a:ext cx="7449904" cy="8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torch.nn.RNN(</a:t>
            </a:r>
            <a: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input_size, hidden_size, num_layers=1, nonlinearity=‘tanh’, …</a:t>
            </a:r>
            <a:b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bias=True, batch_first=False, dropout=0, bidirectional=False</a:t>
            </a:r>
            <a:r>
              <a:rPr lang="en" sz="15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33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141" name="Google Shape;141;g21c03c1d1e6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71575"/>
            <a:ext cx="88011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1c03c1d1e6_1_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03c1d1e6_1_60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48" name="Google Shape;148;g21c03c1d1e6_1_60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9" name="Google Shape;149;g21c03c1d1e6_1_60"/>
          <p:cNvSpPr txBox="1"/>
          <p:nvPr/>
        </p:nvSpPr>
        <p:spPr>
          <a:xfrm>
            <a:off x="2608285" y="4696716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g21c03c1d1e6_1_60"/>
          <p:cNvSpPr txBox="1"/>
          <p:nvPr/>
        </p:nvSpPr>
        <p:spPr>
          <a:xfrm>
            <a:off x="5102092" y="4578347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g21c03c1d1e6_1_60"/>
          <p:cNvSpPr txBox="1"/>
          <p:nvPr/>
        </p:nvSpPr>
        <p:spPr>
          <a:xfrm>
            <a:off x="7243032" y="4695142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2" name="Google Shape;152;g21c03c1d1e6_1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1c03c1d1e6_1_60"/>
          <p:cNvSpPr/>
          <p:nvPr/>
        </p:nvSpPr>
        <p:spPr>
          <a:xfrm>
            <a:off x="2021003" y="740776"/>
            <a:ext cx="7624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g21c03c1d1e6_1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1c03c1d1e6_1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2204006" y="2180339"/>
            <a:ext cx="2344483" cy="218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1c03c1d1e6_1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4596185" y="2369524"/>
            <a:ext cx="2344481" cy="180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1c03c1d1e6_1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6260084" y="1735063"/>
            <a:ext cx="3315094" cy="210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1c03c1d1e6_1_60"/>
          <p:cNvSpPr txBox="1"/>
          <p:nvPr/>
        </p:nvSpPr>
        <p:spPr>
          <a:xfrm>
            <a:off x="4047019" y="615104"/>
            <a:ext cx="3679985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RNN_teoria.ipynb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g21c03c1d1e6_1_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1247</Words>
  <Application>Microsoft Office PowerPoint</Application>
  <PresentationFormat>Presentación en pantalla (16:9)</PresentationFormat>
  <Paragraphs>311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Roboto</vt:lpstr>
      <vt:lpstr>Twentieth Century</vt:lpstr>
      <vt:lpstr>Material</vt:lpstr>
      <vt:lpstr>Aprendizaje Profundo</vt:lpstr>
      <vt:lpstr>Redes Recurrentes Recurrent Neural Network (RNN)</vt:lpstr>
      <vt:lpstr>Redes recurrentes - Introducción</vt:lpstr>
      <vt:lpstr>Redes recurrentes - Introducción</vt:lpstr>
      <vt:lpstr>Redes recurrentes - Neurona recurrente básica</vt:lpstr>
      <vt:lpstr>Redes recurrentes - Neurona recurrente básica</vt:lpstr>
      <vt:lpstr>Redes recurrentes - Neurona recurrente básica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Back propagation through time (BPTT)</vt:lpstr>
      <vt:lpstr>Redes recurrentes - Back propagation through time (BPTT)</vt:lpstr>
      <vt:lpstr>Redes recurrentes - Implementación de modelos</vt:lpstr>
      <vt:lpstr>¡Un merecido descanso! </vt:lpstr>
      <vt:lpstr>Redes recurrentes - Birideccionalidad</vt:lpstr>
      <vt:lpstr>Redes recurrentes - Arquitectura enconder-decoder (seq to seq)</vt:lpstr>
      <vt:lpstr>Redes recurrentes - Arquitectura enconder-decoder (seq to seq)</vt:lpstr>
      <vt:lpstr>Redes recurrentes - Arquitectura enconder-decoder (seq to seq) entrenamiento</vt:lpstr>
      <vt:lpstr>Redes recurrentes - Arquitectura enconder-decoder (seq to seq)</vt:lpstr>
      <vt:lpstr>Redes recurrentes - Implementación de modelos enconder-decoder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1</cp:revision>
  <dcterms:modified xsi:type="dcterms:W3CDTF">2024-10-01T23:23:24Z</dcterms:modified>
</cp:coreProperties>
</file>