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2" r:id="rId1"/>
  </p:sldMasterIdLst>
  <p:notesMasterIdLst>
    <p:notesMasterId r:id="rId75"/>
  </p:notesMasterIdLst>
  <p:sldIdLst>
    <p:sldId id="256" r:id="rId2"/>
    <p:sldId id="673" r:id="rId3"/>
    <p:sldId id="263" r:id="rId4"/>
    <p:sldId id="564" r:id="rId5"/>
    <p:sldId id="573" r:id="rId6"/>
    <p:sldId id="574" r:id="rId7"/>
    <p:sldId id="605" r:id="rId8"/>
    <p:sldId id="622" r:id="rId9"/>
    <p:sldId id="364" r:id="rId10"/>
    <p:sldId id="565" r:id="rId11"/>
    <p:sldId id="651" r:id="rId12"/>
    <p:sldId id="654" r:id="rId13"/>
    <p:sldId id="652" r:id="rId14"/>
    <p:sldId id="653" r:id="rId15"/>
    <p:sldId id="566" r:id="rId16"/>
    <p:sldId id="656" r:id="rId17"/>
    <p:sldId id="657" r:id="rId18"/>
    <p:sldId id="658" r:id="rId19"/>
    <p:sldId id="659" r:id="rId20"/>
    <p:sldId id="660" r:id="rId21"/>
    <p:sldId id="661" r:id="rId22"/>
    <p:sldId id="662" r:id="rId23"/>
    <p:sldId id="663" r:id="rId24"/>
    <p:sldId id="664" r:id="rId25"/>
    <p:sldId id="665" r:id="rId26"/>
    <p:sldId id="666" r:id="rId27"/>
    <p:sldId id="667" r:id="rId28"/>
    <p:sldId id="668" r:id="rId29"/>
    <p:sldId id="669" r:id="rId30"/>
    <p:sldId id="670" r:id="rId31"/>
    <p:sldId id="671" r:id="rId32"/>
    <p:sldId id="672" r:id="rId33"/>
    <p:sldId id="503" r:id="rId34"/>
    <p:sldId id="678" r:id="rId35"/>
    <p:sldId id="674" r:id="rId36"/>
    <p:sldId id="675" r:id="rId37"/>
    <p:sldId id="676" r:id="rId38"/>
    <p:sldId id="679" r:id="rId39"/>
    <p:sldId id="680" r:id="rId40"/>
    <p:sldId id="681" r:id="rId41"/>
    <p:sldId id="682" r:id="rId42"/>
    <p:sldId id="683" r:id="rId43"/>
    <p:sldId id="684" r:id="rId44"/>
    <p:sldId id="685" r:id="rId45"/>
    <p:sldId id="686" r:id="rId46"/>
    <p:sldId id="687" r:id="rId47"/>
    <p:sldId id="688" r:id="rId48"/>
    <p:sldId id="689" r:id="rId49"/>
    <p:sldId id="690" r:id="rId50"/>
    <p:sldId id="691" r:id="rId51"/>
    <p:sldId id="692" r:id="rId52"/>
    <p:sldId id="694" r:id="rId53"/>
    <p:sldId id="696" r:id="rId54"/>
    <p:sldId id="697" r:id="rId55"/>
    <p:sldId id="698" r:id="rId56"/>
    <p:sldId id="699" r:id="rId57"/>
    <p:sldId id="700" r:id="rId58"/>
    <p:sldId id="701" r:id="rId59"/>
    <p:sldId id="702" r:id="rId60"/>
    <p:sldId id="703" r:id="rId61"/>
    <p:sldId id="704" r:id="rId62"/>
    <p:sldId id="705" r:id="rId63"/>
    <p:sldId id="706" r:id="rId64"/>
    <p:sldId id="707" r:id="rId65"/>
    <p:sldId id="708" r:id="rId66"/>
    <p:sldId id="709" r:id="rId67"/>
    <p:sldId id="710" r:id="rId68"/>
    <p:sldId id="711" r:id="rId69"/>
    <p:sldId id="713" r:id="rId70"/>
    <p:sldId id="714" r:id="rId71"/>
    <p:sldId id="715" r:id="rId72"/>
    <p:sldId id="716" r:id="rId73"/>
    <p:sldId id="717"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0USMGpWeyd2a0CvvIrnb9Q==" hashData="cY0ZABHy7VdBYrMYDYAhLqlKeRkMzaqsUoyjbnICeA8xONdJOK8Cxj62zJMwQyC3epAIeAnlKT9wEJQfeLWZXA=="/>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BA8E00"/>
    <a:srgbClr val="855E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83522"/>
  </p:normalViewPr>
  <p:slideViewPr>
    <p:cSldViewPr snapToGrid="0">
      <p:cViewPr varScale="1">
        <p:scale>
          <a:sx n="142" d="100"/>
          <a:sy n="142" d="100"/>
        </p:scale>
        <p:origin x="31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2B323-82A1-7544-9837-FC5DD1BB8A69}" type="datetimeFigureOut">
              <a:rPr lang="es-ES_tradnl" smtClean="0"/>
              <a:t>17/4/24</a:t>
            </a:fld>
            <a:endParaRPr lang="es-ES_trad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A8952F-1C0B-F641-899D-BA69BEE8A7E7}" type="slidenum">
              <a:rPr lang="es-ES_tradnl" smtClean="0"/>
              <a:t>‹#›</a:t>
            </a:fld>
            <a:endParaRPr lang="es-ES_tradnl"/>
          </a:p>
        </p:txBody>
      </p:sp>
    </p:spTree>
    <p:extLst>
      <p:ext uri="{BB962C8B-B14F-4D97-AF65-F5344CB8AC3E}">
        <p14:creationId xmlns:p14="http://schemas.microsoft.com/office/powerpoint/2010/main" val="2155511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10A8952F-1C0B-F641-899D-BA69BEE8A7E7}" type="slidenum">
              <a:rPr lang="es-ES_tradnl" smtClean="0"/>
              <a:t>1</a:t>
            </a:fld>
            <a:endParaRPr lang="es-ES_tradnl"/>
          </a:p>
        </p:txBody>
      </p:sp>
    </p:spTree>
    <p:extLst>
      <p:ext uri="{BB962C8B-B14F-4D97-AF65-F5344CB8AC3E}">
        <p14:creationId xmlns:p14="http://schemas.microsoft.com/office/powerpoint/2010/main" val="2979759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6000" dirty="0"/>
              <a:t>En juegos como el ajedrez, el refuerzo se recibe sólo al final del juego. En otros entornos, las recompensas vienen más frecuentemente. En el ping-pong, cada punto que sube al marcador puede considerarse como una recompensa; cuando se aprende a gatear, cualquier movimiento hacia delante es un éxito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a:rPr>
              <a:t>Por </a:t>
            </a:r>
            <a:r>
              <a:rPr lang="en-US" sz="1800" dirty="0" err="1">
                <a:effectLst/>
                <a:latin typeface="Times"/>
              </a:rPr>
              <a:t>ello</a:t>
            </a:r>
            <a:r>
              <a:rPr lang="en-US" sz="1800" dirty="0">
                <a:effectLst/>
                <a:latin typeface="Times"/>
              </a:rPr>
              <a:t>, </a:t>
            </a:r>
            <a:r>
              <a:rPr lang="en-US" sz="1800" dirty="0" err="1">
                <a:effectLst/>
                <a:latin typeface="Times"/>
              </a:rPr>
              <a:t>los</a:t>
            </a:r>
            <a:r>
              <a:rPr lang="en-US" sz="1800" dirty="0">
                <a:effectLst/>
                <a:latin typeface="Times"/>
              </a:rPr>
              <a:t> </a:t>
            </a:r>
            <a:r>
              <a:rPr lang="en-US" sz="1800" dirty="0" err="1">
                <a:effectLst/>
                <a:latin typeface="Times"/>
              </a:rPr>
              <a:t>animales</a:t>
            </a:r>
            <a:r>
              <a:rPr lang="en-US" sz="1800" dirty="0">
                <a:effectLst/>
                <a:latin typeface="Times"/>
              </a:rPr>
              <a:t> </a:t>
            </a:r>
            <a:r>
              <a:rPr lang="en-US" sz="1800" dirty="0" err="1">
                <a:effectLst/>
                <a:latin typeface="Times"/>
              </a:rPr>
              <a:t>parecen</a:t>
            </a:r>
            <a:r>
              <a:rPr lang="en-US" sz="1800" dirty="0">
                <a:effectLst/>
                <a:latin typeface="Times"/>
              </a:rPr>
              <a:t> </a:t>
            </a:r>
            <a:r>
              <a:rPr lang="en-US" sz="1800" dirty="0" err="1">
                <a:effectLst/>
                <a:latin typeface="Times"/>
              </a:rPr>
              <a:t>estar</a:t>
            </a:r>
            <a:r>
              <a:rPr lang="en-US" sz="1800" dirty="0">
                <a:effectLst/>
                <a:latin typeface="Times"/>
              </a:rPr>
              <a:t> </a:t>
            </a:r>
            <a:r>
              <a:rPr lang="en-US" sz="1800" dirty="0" err="1">
                <a:effectLst/>
                <a:latin typeface="Times"/>
              </a:rPr>
              <a:t>cableados</a:t>
            </a:r>
            <a:r>
              <a:rPr lang="en-US" sz="1800" dirty="0">
                <a:effectLst/>
                <a:latin typeface="Times"/>
              </a:rPr>
              <a:t> para </a:t>
            </a:r>
            <a:r>
              <a:rPr lang="en-US" sz="1800" dirty="0" err="1">
                <a:effectLst/>
                <a:latin typeface="Times"/>
              </a:rPr>
              <a:t>reconocer</a:t>
            </a:r>
            <a:r>
              <a:rPr lang="en-US" sz="1800" dirty="0">
                <a:effectLst/>
                <a:latin typeface="Times"/>
              </a:rPr>
              <a:t> </a:t>
            </a:r>
            <a:r>
              <a:rPr lang="en-US" sz="1800" dirty="0" err="1">
                <a:effectLst/>
                <a:latin typeface="Times"/>
              </a:rPr>
              <a:t>el</a:t>
            </a:r>
            <a:r>
              <a:rPr lang="en-US" sz="1800" dirty="0">
                <a:effectLst/>
                <a:latin typeface="Times"/>
              </a:rPr>
              <a:t> dolor o </a:t>
            </a:r>
            <a:r>
              <a:rPr lang="en-US" sz="1800" dirty="0" err="1">
                <a:effectLst/>
                <a:latin typeface="Times"/>
              </a:rPr>
              <a:t>el</a:t>
            </a:r>
            <a:r>
              <a:rPr lang="en-US" sz="1800" dirty="0">
                <a:effectLst/>
                <a:latin typeface="Times"/>
              </a:rPr>
              <a:t> </a:t>
            </a:r>
            <a:r>
              <a:rPr lang="en-US" sz="1800" dirty="0" err="1">
                <a:effectLst/>
                <a:latin typeface="Times"/>
              </a:rPr>
              <a:t>hambre</a:t>
            </a:r>
            <a:r>
              <a:rPr lang="en-US" sz="1800" dirty="0">
                <a:effectLst/>
                <a:latin typeface="Times"/>
              </a:rPr>
              <a:t> </a:t>
            </a:r>
            <a:r>
              <a:rPr lang="en-US" sz="1800" dirty="0" err="1">
                <a:effectLst/>
                <a:latin typeface="Times"/>
              </a:rPr>
              <a:t>como</a:t>
            </a:r>
            <a:r>
              <a:rPr lang="en-US" sz="1800" dirty="0">
                <a:effectLst/>
                <a:latin typeface="Times"/>
              </a:rPr>
              <a:t> </a:t>
            </a:r>
            <a:r>
              <a:rPr lang="en-US" sz="1800" dirty="0" err="1">
                <a:effectLst/>
                <a:latin typeface="Times"/>
              </a:rPr>
              <a:t>recompensas</a:t>
            </a:r>
            <a:r>
              <a:rPr lang="en-US" sz="1800" dirty="0">
                <a:effectLst/>
                <a:latin typeface="Times"/>
              </a:rPr>
              <a:t> </a:t>
            </a:r>
            <a:r>
              <a:rPr lang="en-US" sz="1800" dirty="0" err="1">
                <a:effectLst/>
                <a:latin typeface="Times"/>
              </a:rPr>
              <a:t>negativas</a:t>
            </a:r>
            <a:r>
              <a:rPr lang="en-US" sz="1800" dirty="0">
                <a:effectLst/>
                <a:latin typeface="Times"/>
              </a:rPr>
              <a:t> y </a:t>
            </a:r>
            <a:r>
              <a:rPr lang="en-US" sz="1800" dirty="0" err="1">
                <a:effectLst/>
                <a:latin typeface="Times"/>
              </a:rPr>
              <a:t>el</a:t>
            </a:r>
            <a:r>
              <a:rPr lang="en-US" sz="1800" dirty="0">
                <a:effectLst/>
                <a:latin typeface="Times"/>
              </a:rPr>
              <a:t> placer y la comida se toman </a:t>
            </a:r>
            <a:r>
              <a:rPr lang="en-US" sz="1800" dirty="0" err="1">
                <a:effectLst/>
                <a:latin typeface="Times"/>
              </a:rPr>
              <a:t>como</a:t>
            </a:r>
            <a:r>
              <a:rPr lang="en-US" sz="1800" dirty="0">
                <a:effectLst/>
                <a:latin typeface="Times"/>
              </a:rPr>
              <a:t> </a:t>
            </a:r>
            <a:r>
              <a:rPr lang="en-US" sz="1800" dirty="0" err="1">
                <a:effectLst/>
                <a:latin typeface="Times"/>
              </a:rPr>
              <a:t>recompensas</a:t>
            </a:r>
            <a:r>
              <a:rPr lang="en-US" sz="1800" dirty="0">
                <a:effectLst/>
                <a:latin typeface="Times"/>
              </a:rPr>
              <a:t> </a:t>
            </a:r>
            <a:r>
              <a:rPr lang="en-US" sz="1800" dirty="0" err="1">
                <a:effectLst/>
                <a:latin typeface="Times"/>
              </a:rPr>
              <a:t>positivas</a:t>
            </a:r>
            <a:r>
              <a:rPr lang="en-US" sz="1800" dirty="0">
                <a:effectLst/>
                <a:latin typeface="Times"/>
              </a:rPr>
              <a:t>. Los </a:t>
            </a:r>
            <a:r>
              <a:rPr lang="en-US" sz="1800" dirty="0" err="1">
                <a:effectLst/>
                <a:latin typeface="Times"/>
              </a:rPr>
              <a:t>psicólogos</a:t>
            </a:r>
            <a:r>
              <a:rPr lang="en-US" sz="1800" dirty="0">
                <a:effectLst/>
                <a:latin typeface="Times"/>
              </a:rPr>
              <a:t> </a:t>
            </a:r>
            <a:r>
              <a:rPr lang="en-US" sz="1800" dirty="0" err="1">
                <a:effectLst/>
                <a:latin typeface="Times"/>
              </a:rPr>
              <a:t>han</a:t>
            </a:r>
            <a:r>
              <a:rPr lang="en-US" sz="1800" dirty="0">
                <a:effectLst/>
                <a:latin typeface="Times"/>
              </a:rPr>
              <a:t> </a:t>
            </a:r>
            <a:r>
              <a:rPr lang="en-US" sz="1800" dirty="0" err="1">
                <a:effectLst/>
                <a:latin typeface="Times"/>
              </a:rPr>
              <a:t>estudiado</a:t>
            </a:r>
            <a:r>
              <a:rPr lang="en-US" sz="1800" dirty="0">
                <a:effectLst/>
                <a:latin typeface="Times"/>
              </a:rPr>
              <a:t> </a:t>
            </a:r>
            <a:r>
              <a:rPr lang="en-US" sz="1800" dirty="0" err="1">
                <a:effectLst/>
                <a:latin typeface="Times"/>
              </a:rPr>
              <a:t>cuida</a:t>
            </a:r>
            <a:r>
              <a:rPr lang="en-US" sz="1800" dirty="0">
                <a:effectLst/>
                <a:latin typeface="Times"/>
              </a:rPr>
              <a:t>- </a:t>
            </a:r>
            <a:r>
              <a:rPr lang="en-US" sz="1800" dirty="0" err="1">
                <a:effectLst/>
                <a:latin typeface="Times"/>
              </a:rPr>
              <a:t>dosamente</a:t>
            </a:r>
            <a:r>
              <a:rPr lang="en-US" sz="1800" dirty="0">
                <a:effectLst/>
                <a:latin typeface="Times"/>
              </a:rPr>
              <a:t> </a:t>
            </a:r>
            <a:r>
              <a:rPr lang="en-US" sz="1800" dirty="0" err="1">
                <a:effectLst/>
                <a:latin typeface="Times"/>
              </a:rPr>
              <a:t>el</a:t>
            </a:r>
            <a:r>
              <a:rPr lang="en-US" sz="1800" dirty="0">
                <a:effectLst/>
                <a:latin typeface="Times"/>
              </a:rPr>
              <a:t> </a:t>
            </a:r>
            <a:r>
              <a:rPr lang="en-US" sz="1800" dirty="0" err="1">
                <a:effectLst/>
                <a:latin typeface="Times"/>
              </a:rPr>
              <a:t>refuerzo</a:t>
            </a:r>
            <a:r>
              <a:rPr lang="en-US" sz="1800" dirty="0">
                <a:effectLst/>
                <a:latin typeface="Times"/>
              </a:rPr>
              <a:t> con </a:t>
            </a:r>
            <a:r>
              <a:rPr lang="en-US" sz="1800" dirty="0" err="1">
                <a:effectLst/>
                <a:latin typeface="Times"/>
              </a:rPr>
              <a:t>animales</a:t>
            </a:r>
            <a:r>
              <a:rPr lang="en-US" sz="1800" dirty="0">
                <a:effectLst/>
                <a:latin typeface="Times"/>
              </a:rPr>
              <a:t> </a:t>
            </a:r>
            <a:r>
              <a:rPr lang="en-US" sz="1800" dirty="0" err="1">
                <a:effectLst/>
                <a:latin typeface="Times"/>
              </a:rPr>
              <a:t>desde</a:t>
            </a:r>
            <a:r>
              <a:rPr lang="en-US" sz="1800" dirty="0">
                <a:effectLst/>
                <a:latin typeface="Times"/>
              </a:rPr>
              <a:t> </a:t>
            </a:r>
            <a:r>
              <a:rPr lang="en-US" sz="1800" dirty="0" err="1">
                <a:effectLst/>
                <a:latin typeface="Times"/>
              </a:rPr>
              <a:t>hace</a:t>
            </a:r>
            <a:r>
              <a:rPr lang="en-US" sz="1800" dirty="0">
                <a:effectLst/>
                <a:latin typeface="Times"/>
              </a:rPr>
              <a:t> 60 </a:t>
            </a:r>
            <a:r>
              <a:rPr lang="en-US" sz="1800" dirty="0" err="1">
                <a:effectLst/>
                <a:latin typeface="Times"/>
              </a:rPr>
              <a:t>años</a:t>
            </a:r>
            <a:r>
              <a:rPr lang="en-US" sz="1800" dirty="0">
                <a:effectLst/>
                <a:latin typeface="Times"/>
              </a:rPr>
              <a:t>. </a:t>
            </a:r>
            <a:endParaRPr lang="en-US" sz="9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11</a:t>
            </a:fld>
            <a:endParaRPr lang="es-ES_tradnl"/>
          </a:p>
        </p:txBody>
      </p:sp>
    </p:spTree>
    <p:extLst>
      <p:ext uri="{BB962C8B-B14F-4D97-AF65-F5344CB8AC3E}">
        <p14:creationId xmlns:p14="http://schemas.microsoft.com/office/powerpoint/2010/main" val="1039527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12</a:t>
            </a:fld>
            <a:endParaRPr lang="es-ES_tradnl"/>
          </a:p>
        </p:txBody>
      </p:sp>
    </p:spTree>
    <p:extLst>
      <p:ext uri="{BB962C8B-B14F-4D97-AF65-F5344CB8AC3E}">
        <p14:creationId xmlns:p14="http://schemas.microsoft.com/office/powerpoint/2010/main" val="447408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endParaRPr lang="en-US" sz="8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13</a:t>
            </a:fld>
            <a:endParaRPr lang="es-ES_tradnl"/>
          </a:p>
        </p:txBody>
      </p:sp>
    </p:spTree>
    <p:extLst>
      <p:ext uri="{BB962C8B-B14F-4D97-AF65-F5344CB8AC3E}">
        <p14:creationId xmlns:p14="http://schemas.microsoft.com/office/powerpoint/2010/main" val="3339944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10A8952F-1C0B-F641-899D-BA69BEE8A7E7}" type="slidenum">
              <a:rPr lang="es-ES_tradnl" smtClean="0"/>
              <a:t>14</a:t>
            </a:fld>
            <a:endParaRPr lang="es-ES_tradnl"/>
          </a:p>
        </p:txBody>
      </p:sp>
    </p:spTree>
    <p:extLst>
      <p:ext uri="{BB962C8B-B14F-4D97-AF65-F5344CB8AC3E}">
        <p14:creationId xmlns:p14="http://schemas.microsoft.com/office/powerpoint/2010/main" val="1957577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15</a:t>
            </a:fld>
            <a:endParaRPr lang="es-ES_tradnl"/>
          </a:p>
        </p:txBody>
      </p:sp>
    </p:spTree>
    <p:extLst>
      <p:ext uri="{BB962C8B-B14F-4D97-AF65-F5344CB8AC3E}">
        <p14:creationId xmlns:p14="http://schemas.microsoft.com/office/powerpoint/2010/main" val="36603517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16</a:t>
            </a:fld>
            <a:endParaRPr lang="es-ES_tradnl"/>
          </a:p>
        </p:txBody>
      </p:sp>
    </p:spTree>
    <p:extLst>
      <p:ext uri="{BB962C8B-B14F-4D97-AF65-F5344CB8AC3E}">
        <p14:creationId xmlns:p14="http://schemas.microsoft.com/office/powerpoint/2010/main" val="37373280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a:buFont typeface="+mj-lt"/>
              <a:buAutoNum type="arabicPeriod"/>
            </a:pPr>
            <a:r>
              <a:rPr lang="en-US" sz="8000" dirty="0"/>
              <a:t>The environment’s current state is input to the agent.</a:t>
            </a:r>
          </a:p>
          <a:p>
            <a:pPr>
              <a:buFont typeface="+mj-lt"/>
              <a:buAutoNum type="arabicPeriod"/>
            </a:pPr>
            <a:r>
              <a:rPr lang="en-US" sz="8000" dirty="0"/>
              <a:t>The agent uses that current state to decide what action it should take. It does not need a memory of the full history of states and actions that came before it. The agent decides to place its token in some position. There are many possible actions to choose from, so how does it decide what action to take? It’s a very important question but we’ll come to that later.</a:t>
            </a:r>
          </a:p>
          <a:p>
            <a:pPr>
              <a:buFont typeface="+mj-lt"/>
              <a:buAutoNum type="arabicPeriod"/>
            </a:pPr>
            <a:r>
              <a:rPr lang="en-US" sz="8000" dirty="0"/>
              <a:t>That action is passed as input to the environment.</a:t>
            </a:r>
          </a:p>
          <a:p>
            <a:pPr>
              <a:buFont typeface="+mj-lt"/>
              <a:buAutoNum type="arabicPeriod"/>
            </a:pPr>
            <a:r>
              <a:rPr lang="en-US" sz="8000" dirty="0"/>
              <a:t>The environment uses the current state and the selected action and outputs two things — it transitions the world to the next state, and it provides some reward. For instance, it takes the next move by placing its token in some position and provides us a reward. In this case, since no one has won the game yet, it provides a neutral reward of 0 points. How the environment does this is opaque to the agent, and not in our control.</a:t>
            </a:r>
          </a:p>
          <a:p>
            <a:pPr>
              <a:buFont typeface="+mj-lt"/>
              <a:buAutoNum type="arabicPeriod"/>
            </a:pPr>
            <a:r>
              <a:rPr lang="en-US" sz="8000" dirty="0"/>
              <a:t>This reward from the environment is then provided as feedback to the agent as a consequence of the previous action</a:t>
            </a:r>
            <a:br>
              <a:rPr lang="en-US" sz="8000" dirty="0"/>
            </a:br>
            <a:br>
              <a:rPr lang="en-US" sz="8000" dirty="0"/>
            </a:br>
            <a:r>
              <a:rPr lang="en-US" sz="9600" dirty="0"/>
              <a:t>Throughout this process, it is the agent’s goal to maximize the total amount of rewards that it receives from taking actions in given states. It wants to maximize not just the immediate reward, but the cumulative rewards it receives over time. </a:t>
            </a:r>
            <a:endParaRPr lang="en-US" sz="8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17</a:t>
            </a:fld>
            <a:endParaRPr lang="es-ES_tradnl"/>
          </a:p>
        </p:txBody>
      </p:sp>
    </p:spTree>
    <p:extLst>
      <p:ext uri="{BB962C8B-B14F-4D97-AF65-F5344CB8AC3E}">
        <p14:creationId xmlns:p14="http://schemas.microsoft.com/office/powerpoint/2010/main" val="1186720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18</a:t>
            </a:fld>
            <a:endParaRPr lang="es-ES_tradnl"/>
          </a:p>
        </p:txBody>
      </p:sp>
    </p:spTree>
    <p:extLst>
      <p:ext uri="{BB962C8B-B14F-4D97-AF65-F5344CB8AC3E}">
        <p14:creationId xmlns:p14="http://schemas.microsoft.com/office/powerpoint/2010/main" val="3685900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6000" dirty="0"/>
              <a:t>Del segundo </a:t>
            </a:r>
            <a:r>
              <a:rPr lang="es-ES" sz="6000" dirty="0" err="1"/>
              <a:t>item</a:t>
            </a:r>
            <a:r>
              <a:rPr lang="es-ES" sz="6000" dirty="0"/>
              <a:t>: </a:t>
            </a:r>
            <a:r>
              <a:rPr lang="es-ES" sz="8000" dirty="0"/>
              <a:t>Por ejemplo, si el agente hubiera elegido la acción a₁, el entorno podría pasar al estado S₂ o S₃ realizando diferentes movimientos. Otro ejemplo de videojuego podría ser que a partir de un estado determinado (por ejemplo, el personaje está parado en un tejado), la misma acción del agente (el personaje salta) podría, con cierta probabilidad, terminar en más de un estado siguiente (por ejemplo, aterrizar en un techo vecino, o caer al suelo), según lo controle el entorno.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8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9600" b="1" dirty="0"/>
              <a:t>How does the environment transition to the next state?</a:t>
            </a:r>
            <a:endParaRPr lang="es-ES" sz="8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8000" dirty="0"/>
              <a:t>For most realistic RL problems that we will deal with, the answer will usually be that 'it just does’. Most environments have complex internal dynamics that control how they behave when an action is taken from a particular state.</a:t>
            </a: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19</a:t>
            </a:fld>
            <a:endParaRPr lang="es-ES_tradnl"/>
          </a:p>
        </p:txBody>
      </p:sp>
    </p:spTree>
    <p:extLst>
      <p:ext uri="{BB962C8B-B14F-4D97-AF65-F5344CB8AC3E}">
        <p14:creationId xmlns:p14="http://schemas.microsoft.com/office/powerpoint/2010/main" val="96359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20</a:t>
            </a:fld>
            <a:endParaRPr lang="es-ES_tradnl"/>
          </a:p>
        </p:txBody>
      </p:sp>
    </p:spTree>
    <p:extLst>
      <p:ext uri="{BB962C8B-B14F-4D97-AF65-F5344CB8AC3E}">
        <p14:creationId xmlns:p14="http://schemas.microsoft.com/office/powerpoint/2010/main" val="2519094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a:t>
            </a:fld>
            <a:endParaRPr lang="es-ES_tradnl"/>
          </a:p>
        </p:txBody>
      </p:sp>
    </p:spTree>
    <p:extLst>
      <p:ext uri="{BB962C8B-B14F-4D97-AF65-F5344CB8AC3E}">
        <p14:creationId xmlns:p14="http://schemas.microsoft.com/office/powerpoint/2010/main" val="12527258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21</a:t>
            </a:fld>
            <a:endParaRPr lang="es-ES_tradnl"/>
          </a:p>
        </p:txBody>
      </p:sp>
    </p:spTree>
    <p:extLst>
      <p:ext uri="{BB962C8B-B14F-4D97-AF65-F5344CB8AC3E}">
        <p14:creationId xmlns:p14="http://schemas.microsoft.com/office/powerpoint/2010/main" val="20196124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0" dirty="0"/>
              <a:t>The first point is that if the agent had to choose between getting some amount of reward now versus later, the immediate reward is more valuable. Since the discount factor, </a:t>
            </a:r>
            <a:r>
              <a:rPr lang="el-GR" sz="8000" dirty="0"/>
              <a:t>γ, </a:t>
            </a:r>
            <a:r>
              <a:rPr lang="en-US" sz="8000" dirty="0"/>
              <a:t>is less than 1, we will discount later rewards more than immediate rewards.</a:t>
            </a: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22</a:t>
            </a:fld>
            <a:endParaRPr lang="es-ES_tradnl"/>
          </a:p>
        </p:txBody>
      </p:sp>
    </p:spTree>
    <p:extLst>
      <p:ext uri="{BB962C8B-B14F-4D97-AF65-F5344CB8AC3E}">
        <p14:creationId xmlns:p14="http://schemas.microsoft.com/office/powerpoint/2010/main" val="803671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0" dirty="0"/>
              <a:t>In a game of chess, the agent has to pick the better of two paths. In the first, it can kill off a few pieces early on by playing aggressively. That gives it some immediate reward. However in the long run that puts it in a disadvantaged position, and it loses the game. Hence it gets a large negative reward at the end. Alternately it can play a different set of moves which yields lower rewards at first but where it ultimately wins the game. And thus gets a large positive reward. </a:t>
            </a: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23</a:t>
            </a:fld>
            <a:endParaRPr lang="es-ES_tradnl"/>
          </a:p>
        </p:txBody>
      </p:sp>
    </p:spTree>
    <p:extLst>
      <p:ext uri="{BB962C8B-B14F-4D97-AF65-F5344CB8AC3E}">
        <p14:creationId xmlns:p14="http://schemas.microsoft.com/office/powerpoint/2010/main" val="3604277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24</a:t>
            </a:fld>
            <a:endParaRPr lang="es-ES_tradnl"/>
          </a:p>
        </p:txBody>
      </p:sp>
    </p:spTree>
    <p:extLst>
      <p:ext uri="{BB962C8B-B14F-4D97-AF65-F5344CB8AC3E}">
        <p14:creationId xmlns:p14="http://schemas.microsoft.com/office/powerpoint/2010/main" val="1757900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25</a:t>
            </a:fld>
            <a:endParaRPr lang="es-ES_tradnl"/>
          </a:p>
        </p:txBody>
      </p:sp>
    </p:spTree>
    <p:extLst>
      <p:ext uri="{BB962C8B-B14F-4D97-AF65-F5344CB8AC3E}">
        <p14:creationId xmlns:p14="http://schemas.microsoft.com/office/powerpoint/2010/main" val="10069021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26</a:t>
            </a:fld>
            <a:endParaRPr lang="es-ES_tradnl"/>
          </a:p>
        </p:txBody>
      </p:sp>
    </p:spTree>
    <p:extLst>
      <p:ext uri="{BB962C8B-B14F-4D97-AF65-F5344CB8AC3E}">
        <p14:creationId xmlns:p14="http://schemas.microsoft.com/office/powerpoint/2010/main" val="19748861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27</a:t>
            </a:fld>
            <a:endParaRPr lang="es-ES_tradnl"/>
          </a:p>
        </p:txBody>
      </p:sp>
    </p:spTree>
    <p:extLst>
      <p:ext uri="{BB962C8B-B14F-4D97-AF65-F5344CB8AC3E}">
        <p14:creationId xmlns:p14="http://schemas.microsoft.com/office/powerpoint/2010/main" val="455821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6000" noProof="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28</a:t>
            </a:fld>
            <a:endParaRPr lang="es-ES_tradnl"/>
          </a:p>
        </p:txBody>
      </p:sp>
    </p:spTree>
    <p:extLst>
      <p:ext uri="{BB962C8B-B14F-4D97-AF65-F5344CB8AC3E}">
        <p14:creationId xmlns:p14="http://schemas.microsoft.com/office/powerpoint/2010/main" val="22575922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8000" dirty="0"/>
              <a:t>Claramente, las recompensas que obtenemos (y por tanto el retorno y por tanto el valor) dependen de la acción que realizamos desde un estado determinado. Y como la acción depende de la Política elegida, se deduce que el Valor depende de la Política.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80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sz="8000" dirty="0"/>
              <a:t>P.ej. Si nuestra política fuera elegir acciones completamente aleatorias (es decir, acciones de muestra de una distribución uniforme), el Valor (recompensa esperada) de un estado probablemente sería bastante bajo, ya que definitivamente no estamos eligiendo las mejores acciones posibles.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8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sz="8000" dirty="0"/>
              <a:t>P.ej. En cambio, si nuestra política fuera elegir acciones de una distribución de probabilidad que produzca las máximas recompensas cuando se muestreen, el Valor (recompensa esperada) de un estado sería mucho mayor.</a:t>
            </a:r>
            <a:endParaRPr lang="es-ES_tradnl" sz="6000" noProof="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29</a:t>
            </a:fld>
            <a:endParaRPr lang="es-ES_tradnl"/>
          </a:p>
        </p:txBody>
      </p:sp>
    </p:spTree>
    <p:extLst>
      <p:ext uri="{BB962C8B-B14F-4D97-AF65-F5344CB8AC3E}">
        <p14:creationId xmlns:p14="http://schemas.microsoft.com/office/powerpoint/2010/main" val="36331925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6000" noProof="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30</a:t>
            </a:fld>
            <a:endParaRPr lang="es-ES_tradnl"/>
          </a:p>
        </p:txBody>
      </p:sp>
    </p:spTree>
    <p:extLst>
      <p:ext uri="{BB962C8B-B14F-4D97-AF65-F5344CB8AC3E}">
        <p14:creationId xmlns:p14="http://schemas.microsoft.com/office/powerpoint/2010/main" val="702644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4</a:t>
            </a:fld>
            <a:endParaRPr lang="es-ES_tradnl"/>
          </a:p>
        </p:txBody>
      </p:sp>
    </p:spTree>
    <p:extLst>
      <p:ext uri="{BB962C8B-B14F-4D97-AF65-F5344CB8AC3E}">
        <p14:creationId xmlns:p14="http://schemas.microsoft.com/office/powerpoint/2010/main" val="8822034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6000" noProof="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31</a:t>
            </a:fld>
            <a:endParaRPr lang="es-ES_tradnl"/>
          </a:p>
        </p:txBody>
      </p:sp>
    </p:spTree>
    <p:extLst>
      <p:ext uri="{BB962C8B-B14F-4D97-AF65-F5344CB8AC3E}">
        <p14:creationId xmlns:p14="http://schemas.microsoft.com/office/powerpoint/2010/main" val="12895802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6000" noProof="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32</a:t>
            </a:fld>
            <a:endParaRPr lang="es-ES_tradnl"/>
          </a:p>
        </p:txBody>
      </p:sp>
    </p:spTree>
    <p:extLst>
      <p:ext uri="{BB962C8B-B14F-4D97-AF65-F5344CB8AC3E}">
        <p14:creationId xmlns:p14="http://schemas.microsoft.com/office/powerpoint/2010/main" val="1010547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10A8952F-1C0B-F641-899D-BA69BEE8A7E7}" type="slidenum">
              <a:rPr lang="es-ES_tradnl" smtClean="0"/>
              <a:t>33</a:t>
            </a:fld>
            <a:endParaRPr lang="es-ES_tradnl"/>
          </a:p>
        </p:txBody>
      </p:sp>
    </p:spTree>
    <p:extLst>
      <p:ext uri="{BB962C8B-B14F-4D97-AF65-F5344CB8AC3E}">
        <p14:creationId xmlns:p14="http://schemas.microsoft.com/office/powerpoint/2010/main" val="16563152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6000" noProof="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34</a:t>
            </a:fld>
            <a:endParaRPr lang="es-ES_tradnl"/>
          </a:p>
        </p:txBody>
      </p:sp>
    </p:spTree>
    <p:extLst>
      <p:ext uri="{BB962C8B-B14F-4D97-AF65-F5344CB8AC3E}">
        <p14:creationId xmlns:p14="http://schemas.microsoft.com/office/powerpoint/2010/main" val="15448220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6000" noProof="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35</a:t>
            </a:fld>
            <a:endParaRPr lang="es-ES_tradnl"/>
          </a:p>
        </p:txBody>
      </p:sp>
    </p:spTree>
    <p:extLst>
      <p:ext uri="{BB962C8B-B14F-4D97-AF65-F5344CB8AC3E}">
        <p14:creationId xmlns:p14="http://schemas.microsoft.com/office/powerpoint/2010/main" val="20290042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6000" noProof="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36</a:t>
            </a:fld>
            <a:endParaRPr lang="es-ES_tradnl"/>
          </a:p>
        </p:txBody>
      </p:sp>
    </p:spTree>
    <p:extLst>
      <p:ext uri="{BB962C8B-B14F-4D97-AF65-F5344CB8AC3E}">
        <p14:creationId xmlns:p14="http://schemas.microsoft.com/office/powerpoint/2010/main" val="9967928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6000" noProof="0" dirty="0"/>
              <a:t>Figura: Cuando el agente toma una acción a1, ve el siguiente estado S3 y la Recompensa R1.</a:t>
            </a:r>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37</a:t>
            </a:fld>
            <a:endParaRPr lang="es-ES_tradnl"/>
          </a:p>
        </p:txBody>
      </p:sp>
    </p:spTree>
    <p:extLst>
      <p:ext uri="{BB962C8B-B14F-4D97-AF65-F5344CB8AC3E}">
        <p14:creationId xmlns:p14="http://schemas.microsoft.com/office/powerpoint/2010/main" val="22350360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6000" noProof="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38</a:t>
            </a:fld>
            <a:endParaRPr lang="es-ES_tradnl"/>
          </a:p>
        </p:txBody>
      </p:sp>
    </p:spTree>
    <p:extLst>
      <p:ext uri="{BB962C8B-B14F-4D97-AF65-F5344CB8AC3E}">
        <p14:creationId xmlns:p14="http://schemas.microsoft.com/office/powerpoint/2010/main" val="17655363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10A8952F-1C0B-F641-899D-BA69BEE8A7E7}" type="slidenum">
              <a:rPr lang="es-ES_tradnl" smtClean="0"/>
              <a:t>39</a:t>
            </a:fld>
            <a:endParaRPr lang="es-ES_tradnl"/>
          </a:p>
        </p:txBody>
      </p:sp>
    </p:spTree>
    <p:extLst>
      <p:ext uri="{BB962C8B-B14F-4D97-AF65-F5344CB8AC3E}">
        <p14:creationId xmlns:p14="http://schemas.microsoft.com/office/powerpoint/2010/main" val="38966836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6000" noProof="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40</a:t>
            </a:fld>
            <a:endParaRPr lang="es-ES_tradnl"/>
          </a:p>
        </p:txBody>
      </p:sp>
    </p:spTree>
    <p:extLst>
      <p:ext uri="{BB962C8B-B14F-4D97-AF65-F5344CB8AC3E}">
        <p14:creationId xmlns:p14="http://schemas.microsoft.com/office/powerpoint/2010/main" val="3116393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5</a:t>
            </a:fld>
            <a:endParaRPr lang="es-ES_tradnl"/>
          </a:p>
        </p:txBody>
      </p:sp>
    </p:spTree>
    <p:extLst>
      <p:ext uri="{BB962C8B-B14F-4D97-AF65-F5344CB8AC3E}">
        <p14:creationId xmlns:p14="http://schemas.microsoft.com/office/powerpoint/2010/main" val="3898950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6000" noProof="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41</a:t>
            </a:fld>
            <a:endParaRPr lang="es-ES_tradnl"/>
          </a:p>
        </p:txBody>
      </p:sp>
    </p:spTree>
    <p:extLst>
      <p:ext uri="{BB962C8B-B14F-4D97-AF65-F5344CB8AC3E}">
        <p14:creationId xmlns:p14="http://schemas.microsoft.com/office/powerpoint/2010/main" val="35516898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6000" noProof="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42</a:t>
            </a:fld>
            <a:endParaRPr lang="es-ES_tradnl"/>
          </a:p>
        </p:txBody>
      </p:sp>
    </p:spTree>
    <p:extLst>
      <p:ext uri="{BB962C8B-B14F-4D97-AF65-F5344CB8AC3E}">
        <p14:creationId xmlns:p14="http://schemas.microsoft.com/office/powerpoint/2010/main" val="41810312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6000" noProof="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43</a:t>
            </a:fld>
            <a:endParaRPr lang="es-ES_tradnl"/>
          </a:p>
        </p:txBody>
      </p:sp>
    </p:spTree>
    <p:extLst>
      <p:ext uri="{BB962C8B-B14F-4D97-AF65-F5344CB8AC3E}">
        <p14:creationId xmlns:p14="http://schemas.microsoft.com/office/powerpoint/2010/main" val="34333018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6000" noProof="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44</a:t>
            </a:fld>
            <a:endParaRPr lang="es-ES_tradnl"/>
          </a:p>
        </p:txBody>
      </p:sp>
    </p:spTree>
    <p:extLst>
      <p:ext uri="{BB962C8B-B14F-4D97-AF65-F5344CB8AC3E}">
        <p14:creationId xmlns:p14="http://schemas.microsoft.com/office/powerpoint/2010/main" val="40210122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6000" noProof="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45</a:t>
            </a:fld>
            <a:endParaRPr lang="es-ES_tradnl"/>
          </a:p>
        </p:txBody>
      </p:sp>
    </p:spTree>
    <p:extLst>
      <p:ext uri="{BB962C8B-B14F-4D97-AF65-F5344CB8AC3E}">
        <p14:creationId xmlns:p14="http://schemas.microsoft.com/office/powerpoint/2010/main" val="17518477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6000" noProof="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46</a:t>
            </a:fld>
            <a:endParaRPr lang="es-ES_tradnl"/>
          </a:p>
        </p:txBody>
      </p:sp>
    </p:spTree>
    <p:extLst>
      <p:ext uri="{BB962C8B-B14F-4D97-AF65-F5344CB8AC3E}">
        <p14:creationId xmlns:p14="http://schemas.microsoft.com/office/powerpoint/2010/main" val="33411964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6000" noProof="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47</a:t>
            </a:fld>
            <a:endParaRPr lang="es-ES_tradnl"/>
          </a:p>
        </p:txBody>
      </p:sp>
    </p:spTree>
    <p:extLst>
      <p:ext uri="{BB962C8B-B14F-4D97-AF65-F5344CB8AC3E}">
        <p14:creationId xmlns:p14="http://schemas.microsoft.com/office/powerpoint/2010/main" val="31234047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6000" noProof="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48</a:t>
            </a:fld>
            <a:endParaRPr lang="es-ES_tradnl"/>
          </a:p>
        </p:txBody>
      </p:sp>
    </p:spTree>
    <p:extLst>
      <p:ext uri="{BB962C8B-B14F-4D97-AF65-F5344CB8AC3E}">
        <p14:creationId xmlns:p14="http://schemas.microsoft.com/office/powerpoint/2010/main" val="32941853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6000" noProof="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49</a:t>
            </a:fld>
            <a:endParaRPr lang="es-ES_tradnl"/>
          </a:p>
        </p:txBody>
      </p:sp>
    </p:spTree>
    <p:extLst>
      <p:ext uri="{BB962C8B-B14F-4D97-AF65-F5344CB8AC3E}">
        <p14:creationId xmlns:p14="http://schemas.microsoft.com/office/powerpoint/2010/main" val="14284067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10A8952F-1C0B-F641-899D-BA69BEE8A7E7}" type="slidenum">
              <a:rPr lang="es-ES_tradnl" smtClean="0"/>
              <a:t>50</a:t>
            </a:fld>
            <a:endParaRPr lang="es-ES_tradnl"/>
          </a:p>
        </p:txBody>
      </p:sp>
    </p:spTree>
    <p:extLst>
      <p:ext uri="{BB962C8B-B14F-4D97-AF65-F5344CB8AC3E}">
        <p14:creationId xmlns:p14="http://schemas.microsoft.com/office/powerpoint/2010/main" val="360084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6</a:t>
            </a:fld>
            <a:endParaRPr lang="es-ES_tradnl"/>
          </a:p>
        </p:txBody>
      </p:sp>
    </p:spTree>
    <p:extLst>
      <p:ext uri="{BB962C8B-B14F-4D97-AF65-F5344CB8AC3E}">
        <p14:creationId xmlns:p14="http://schemas.microsoft.com/office/powerpoint/2010/main" val="26015735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6000" noProof="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51</a:t>
            </a:fld>
            <a:endParaRPr lang="es-ES_tradnl"/>
          </a:p>
        </p:txBody>
      </p:sp>
    </p:spTree>
    <p:extLst>
      <p:ext uri="{BB962C8B-B14F-4D97-AF65-F5344CB8AC3E}">
        <p14:creationId xmlns:p14="http://schemas.microsoft.com/office/powerpoint/2010/main" val="34454950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6000" noProof="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52</a:t>
            </a:fld>
            <a:endParaRPr lang="es-ES_tradnl"/>
          </a:p>
        </p:txBody>
      </p:sp>
    </p:spTree>
    <p:extLst>
      <p:ext uri="{BB962C8B-B14F-4D97-AF65-F5344CB8AC3E}">
        <p14:creationId xmlns:p14="http://schemas.microsoft.com/office/powerpoint/2010/main" val="10167463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6000" noProof="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53</a:t>
            </a:fld>
            <a:endParaRPr lang="es-ES_tradnl"/>
          </a:p>
        </p:txBody>
      </p:sp>
    </p:spTree>
    <p:extLst>
      <p:ext uri="{BB962C8B-B14F-4D97-AF65-F5344CB8AC3E}">
        <p14:creationId xmlns:p14="http://schemas.microsoft.com/office/powerpoint/2010/main" val="20028822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6000" noProof="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54</a:t>
            </a:fld>
            <a:endParaRPr lang="es-ES_tradnl"/>
          </a:p>
        </p:txBody>
      </p:sp>
    </p:spTree>
    <p:extLst>
      <p:ext uri="{BB962C8B-B14F-4D97-AF65-F5344CB8AC3E}">
        <p14:creationId xmlns:p14="http://schemas.microsoft.com/office/powerpoint/2010/main" val="24510141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6000" noProof="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55</a:t>
            </a:fld>
            <a:endParaRPr lang="es-ES_tradnl"/>
          </a:p>
        </p:txBody>
      </p:sp>
    </p:spTree>
    <p:extLst>
      <p:ext uri="{BB962C8B-B14F-4D97-AF65-F5344CB8AC3E}">
        <p14:creationId xmlns:p14="http://schemas.microsoft.com/office/powerpoint/2010/main" val="37916180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6000" noProof="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56</a:t>
            </a:fld>
            <a:endParaRPr lang="es-ES_tradnl"/>
          </a:p>
        </p:txBody>
      </p:sp>
    </p:spTree>
    <p:extLst>
      <p:ext uri="{BB962C8B-B14F-4D97-AF65-F5344CB8AC3E}">
        <p14:creationId xmlns:p14="http://schemas.microsoft.com/office/powerpoint/2010/main" val="1685911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10A8952F-1C0B-F641-899D-BA69BEE8A7E7}" type="slidenum">
              <a:rPr lang="es-ES_tradnl" smtClean="0"/>
              <a:t>57</a:t>
            </a:fld>
            <a:endParaRPr lang="es-ES_tradnl"/>
          </a:p>
        </p:txBody>
      </p:sp>
    </p:spTree>
    <p:extLst>
      <p:ext uri="{BB962C8B-B14F-4D97-AF65-F5344CB8AC3E}">
        <p14:creationId xmlns:p14="http://schemas.microsoft.com/office/powerpoint/2010/main" val="126950169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1143000" marR="0" lvl="0" indent="-1143000" algn="l" defTabSz="914400" rtl="0" eaLnBrk="1" fontAlgn="auto" latinLnBrk="0" hangingPunct="1">
              <a:lnSpc>
                <a:spcPct val="100000"/>
              </a:lnSpc>
              <a:spcBef>
                <a:spcPts val="0"/>
              </a:spcBef>
              <a:spcAft>
                <a:spcPts val="0"/>
              </a:spcAft>
              <a:buClrTx/>
              <a:buSzTx/>
              <a:buFontTx/>
              <a:buAutoNum type="arabicPeriod"/>
              <a:tabLst/>
              <a:defRPr/>
            </a:pPr>
            <a:endParaRPr lang="es-ES_tradnl" sz="6000" noProof="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58</a:t>
            </a:fld>
            <a:endParaRPr lang="es-ES_tradnl"/>
          </a:p>
        </p:txBody>
      </p:sp>
    </p:spTree>
    <p:extLst>
      <p:ext uri="{BB962C8B-B14F-4D97-AF65-F5344CB8AC3E}">
        <p14:creationId xmlns:p14="http://schemas.microsoft.com/office/powerpoint/2010/main" val="39307465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1143000" marR="0" lvl="0" indent="-1143000" algn="l" defTabSz="914400" rtl="0" eaLnBrk="1" fontAlgn="auto" latinLnBrk="0" hangingPunct="1">
              <a:lnSpc>
                <a:spcPct val="100000"/>
              </a:lnSpc>
              <a:spcBef>
                <a:spcPts val="0"/>
              </a:spcBef>
              <a:spcAft>
                <a:spcPts val="0"/>
              </a:spcAft>
              <a:buClrTx/>
              <a:buSzTx/>
              <a:buFontTx/>
              <a:buAutoNum type="arabicPeriod"/>
              <a:tabLst/>
              <a:defRPr/>
            </a:pPr>
            <a:endParaRPr lang="es-ES_tradnl" sz="6000" noProof="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59</a:t>
            </a:fld>
            <a:endParaRPr lang="es-ES_tradnl"/>
          </a:p>
        </p:txBody>
      </p:sp>
    </p:spTree>
    <p:extLst>
      <p:ext uri="{BB962C8B-B14F-4D97-AF65-F5344CB8AC3E}">
        <p14:creationId xmlns:p14="http://schemas.microsoft.com/office/powerpoint/2010/main" val="288967628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1143000" marR="0" lvl="0" indent="-1143000" algn="l" defTabSz="914400" rtl="0" eaLnBrk="1" fontAlgn="auto" latinLnBrk="0" hangingPunct="1">
              <a:lnSpc>
                <a:spcPct val="100000"/>
              </a:lnSpc>
              <a:spcBef>
                <a:spcPts val="0"/>
              </a:spcBef>
              <a:spcAft>
                <a:spcPts val="0"/>
              </a:spcAft>
              <a:buClrTx/>
              <a:buSzTx/>
              <a:buFontTx/>
              <a:buAutoNum type="arabicPeriod"/>
              <a:tabLst/>
              <a:defRPr/>
            </a:pPr>
            <a:endParaRPr lang="es-ES_tradnl" sz="6000" noProof="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60</a:t>
            </a:fld>
            <a:endParaRPr lang="es-ES_tradnl"/>
          </a:p>
        </p:txBody>
      </p:sp>
    </p:spTree>
    <p:extLst>
      <p:ext uri="{BB962C8B-B14F-4D97-AF65-F5344CB8AC3E}">
        <p14:creationId xmlns:p14="http://schemas.microsoft.com/office/powerpoint/2010/main" val="28473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7</a:t>
            </a:fld>
            <a:endParaRPr lang="es-ES_tradnl"/>
          </a:p>
        </p:txBody>
      </p:sp>
    </p:spTree>
    <p:extLst>
      <p:ext uri="{BB962C8B-B14F-4D97-AF65-F5344CB8AC3E}">
        <p14:creationId xmlns:p14="http://schemas.microsoft.com/office/powerpoint/2010/main" val="147170419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1143000" marR="0" lvl="0" indent="-1143000" algn="l" defTabSz="914400" rtl="0" eaLnBrk="1" fontAlgn="auto" latinLnBrk="0" hangingPunct="1">
              <a:lnSpc>
                <a:spcPct val="100000"/>
              </a:lnSpc>
              <a:spcBef>
                <a:spcPts val="0"/>
              </a:spcBef>
              <a:spcAft>
                <a:spcPts val="0"/>
              </a:spcAft>
              <a:buClrTx/>
              <a:buSzTx/>
              <a:buFontTx/>
              <a:buAutoNum type="arabicPeriod"/>
              <a:tabLst/>
              <a:defRPr/>
            </a:pPr>
            <a:r>
              <a:rPr lang="es-ES_tradnl" sz="8800"/>
              <a:t>Los agentes basados en políticas y los agentes basados en valores utilizan diferentes métodos para lograrlo.</a:t>
            </a:r>
            <a:endParaRPr lang="es-ES_tradnl" sz="6600"/>
          </a:p>
          <a:p>
            <a:pPr marL="1143000" marR="0" lvl="0" indent="-1143000" algn="l" defTabSz="914400" rtl="0" eaLnBrk="1" fontAlgn="auto" latinLnBrk="0" hangingPunct="1">
              <a:lnSpc>
                <a:spcPct val="100000"/>
              </a:lnSpc>
              <a:spcBef>
                <a:spcPts val="0"/>
              </a:spcBef>
              <a:spcAft>
                <a:spcPts val="0"/>
              </a:spcAft>
              <a:buClrTx/>
              <a:buSzTx/>
              <a:buFontTx/>
              <a:buAutoNum type="arabicPeriod"/>
              <a:tabLst/>
              <a:defRPr/>
            </a:pPr>
            <a:endParaRPr lang="es-ES_tradnl" sz="6000" noProof="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61</a:t>
            </a:fld>
            <a:endParaRPr lang="es-ES_tradnl"/>
          </a:p>
        </p:txBody>
      </p:sp>
    </p:spTree>
    <p:extLst>
      <p:ext uri="{BB962C8B-B14F-4D97-AF65-F5344CB8AC3E}">
        <p14:creationId xmlns:p14="http://schemas.microsoft.com/office/powerpoint/2010/main" val="9051437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1143000" marR="0" lvl="0" indent="-1143000" algn="l" defTabSz="914400" rtl="0" eaLnBrk="1" fontAlgn="auto" latinLnBrk="0" hangingPunct="1">
              <a:lnSpc>
                <a:spcPct val="100000"/>
              </a:lnSpc>
              <a:spcBef>
                <a:spcPts val="0"/>
              </a:spcBef>
              <a:spcAft>
                <a:spcPts val="0"/>
              </a:spcAft>
              <a:buClrTx/>
              <a:buSzTx/>
              <a:buFontTx/>
              <a:buAutoNum type="arabicPeriod"/>
              <a:tabLst/>
              <a:defRPr/>
            </a:pPr>
            <a:r>
              <a:rPr lang="es-ES_tradnl" sz="8800"/>
              <a:t>Los agentes basados en políticas y los agentes basados en valores utilizan diferentes métodos para lograrlo.</a:t>
            </a:r>
            <a:endParaRPr lang="es-ES_tradnl" sz="6600"/>
          </a:p>
          <a:p>
            <a:pPr marL="1143000" marR="0" lvl="0" indent="-1143000" algn="l" defTabSz="914400" rtl="0" eaLnBrk="1" fontAlgn="auto" latinLnBrk="0" hangingPunct="1">
              <a:lnSpc>
                <a:spcPct val="100000"/>
              </a:lnSpc>
              <a:spcBef>
                <a:spcPts val="0"/>
              </a:spcBef>
              <a:spcAft>
                <a:spcPts val="0"/>
              </a:spcAft>
              <a:buClrTx/>
              <a:buSzTx/>
              <a:buFontTx/>
              <a:buAutoNum type="arabicPeriod"/>
              <a:tabLst/>
              <a:defRPr/>
            </a:pPr>
            <a:endParaRPr lang="es-ES_tradnl" sz="6000" noProof="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62</a:t>
            </a:fld>
            <a:endParaRPr lang="es-ES_tradnl"/>
          </a:p>
        </p:txBody>
      </p:sp>
    </p:spTree>
    <p:extLst>
      <p:ext uri="{BB962C8B-B14F-4D97-AF65-F5344CB8AC3E}">
        <p14:creationId xmlns:p14="http://schemas.microsoft.com/office/powerpoint/2010/main" val="37001226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1143000" marR="0" lvl="0" indent="-1143000" algn="l" defTabSz="914400" rtl="0" eaLnBrk="1" fontAlgn="auto" latinLnBrk="0" hangingPunct="1">
              <a:lnSpc>
                <a:spcPct val="100000"/>
              </a:lnSpc>
              <a:spcBef>
                <a:spcPts val="0"/>
              </a:spcBef>
              <a:spcAft>
                <a:spcPts val="0"/>
              </a:spcAft>
              <a:buClrTx/>
              <a:buSzTx/>
              <a:buFontTx/>
              <a:buAutoNum type="arabicPeriod"/>
              <a:tabLst/>
              <a:defRPr/>
            </a:pPr>
            <a:endParaRPr lang="es-ES_tradnl" sz="6000" noProof="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63</a:t>
            </a:fld>
            <a:endParaRPr lang="es-ES_tradnl"/>
          </a:p>
        </p:txBody>
      </p:sp>
    </p:spTree>
    <p:extLst>
      <p:ext uri="{BB962C8B-B14F-4D97-AF65-F5344CB8AC3E}">
        <p14:creationId xmlns:p14="http://schemas.microsoft.com/office/powerpoint/2010/main" val="8138037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1143000" marR="0" lvl="0" indent="-1143000" algn="l" defTabSz="914400" rtl="0" eaLnBrk="1" fontAlgn="auto" latinLnBrk="0" hangingPunct="1">
              <a:lnSpc>
                <a:spcPct val="100000"/>
              </a:lnSpc>
              <a:spcBef>
                <a:spcPts val="0"/>
              </a:spcBef>
              <a:spcAft>
                <a:spcPts val="0"/>
              </a:spcAft>
              <a:buClrTx/>
              <a:buSzTx/>
              <a:buFontTx/>
              <a:buAutoNum type="arabicPeriod"/>
              <a:tabLst/>
              <a:defRPr/>
            </a:pPr>
            <a:endParaRPr lang="es-ES_tradnl" sz="6000" noProof="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64</a:t>
            </a:fld>
            <a:endParaRPr lang="es-ES_tradnl"/>
          </a:p>
        </p:txBody>
      </p:sp>
    </p:spTree>
    <p:extLst>
      <p:ext uri="{BB962C8B-B14F-4D97-AF65-F5344CB8AC3E}">
        <p14:creationId xmlns:p14="http://schemas.microsoft.com/office/powerpoint/2010/main" val="271710426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1143000" marR="0" lvl="0" indent="-1143000" algn="l" defTabSz="914400" rtl="0" eaLnBrk="1" fontAlgn="auto" latinLnBrk="0" hangingPunct="1">
              <a:lnSpc>
                <a:spcPct val="100000"/>
              </a:lnSpc>
              <a:spcBef>
                <a:spcPts val="0"/>
              </a:spcBef>
              <a:spcAft>
                <a:spcPts val="0"/>
              </a:spcAft>
              <a:buClrTx/>
              <a:buSzTx/>
              <a:buFontTx/>
              <a:buAutoNum type="arabicPeriod"/>
              <a:tabLst/>
              <a:defRPr/>
            </a:pPr>
            <a:endParaRPr lang="es-ES_tradnl" sz="6000" noProof="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65</a:t>
            </a:fld>
            <a:endParaRPr lang="es-ES_tradnl"/>
          </a:p>
        </p:txBody>
      </p:sp>
    </p:spTree>
    <p:extLst>
      <p:ext uri="{BB962C8B-B14F-4D97-AF65-F5344CB8AC3E}">
        <p14:creationId xmlns:p14="http://schemas.microsoft.com/office/powerpoint/2010/main" val="1164249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1143000" marR="0" lvl="0" indent="-1143000" algn="l" defTabSz="914400" rtl="0" eaLnBrk="1" fontAlgn="auto" latinLnBrk="0" hangingPunct="1">
              <a:lnSpc>
                <a:spcPct val="100000"/>
              </a:lnSpc>
              <a:spcBef>
                <a:spcPts val="0"/>
              </a:spcBef>
              <a:spcAft>
                <a:spcPts val="0"/>
              </a:spcAft>
              <a:buClrTx/>
              <a:buSzTx/>
              <a:buFontTx/>
              <a:buAutoNum type="arabicPeriod"/>
              <a:tabLst/>
              <a:defRPr/>
            </a:pPr>
            <a:endParaRPr lang="es-ES_tradnl" sz="6000" noProof="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66</a:t>
            </a:fld>
            <a:endParaRPr lang="es-ES_tradnl"/>
          </a:p>
        </p:txBody>
      </p:sp>
    </p:spTree>
    <p:extLst>
      <p:ext uri="{BB962C8B-B14F-4D97-AF65-F5344CB8AC3E}">
        <p14:creationId xmlns:p14="http://schemas.microsoft.com/office/powerpoint/2010/main" val="29169311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1143000" marR="0" lvl="0" indent="-1143000" algn="l" defTabSz="914400" rtl="0" eaLnBrk="1" fontAlgn="auto" latinLnBrk="0" hangingPunct="1">
              <a:lnSpc>
                <a:spcPct val="100000"/>
              </a:lnSpc>
              <a:spcBef>
                <a:spcPts val="0"/>
              </a:spcBef>
              <a:spcAft>
                <a:spcPts val="0"/>
              </a:spcAft>
              <a:buClrTx/>
              <a:buSzTx/>
              <a:buFontTx/>
              <a:buAutoNum type="arabicPeriod"/>
              <a:tabLst/>
              <a:defRPr/>
            </a:pPr>
            <a:endParaRPr lang="es-ES_tradnl" sz="6000" noProof="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67</a:t>
            </a:fld>
            <a:endParaRPr lang="es-ES_tradnl"/>
          </a:p>
        </p:txBody>
      </p:sp>
    </p:spTree>
    <p:extLst>
      <p:ext uri="{BB962C8B-B14F-4D97-AF65-F5344CB8AC3E}">
        <p14:creationId xmlns:p14="http://schemas.microsoft.com/office/powerpoint/2010/main" val="171753257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1143000" marR="0" lvl="0" indent="-1143000" algn="l" defTabSz="914400" rtl="0" eaLnBrk="1" fontAlgn="auto" latinLnBrk="0" hangingPunct="1">
              <a:lnSpc>
                <a:spcPct val="100000"/>
              </a:lnSpc>
              <a:spcBef>
                <a:spcPts val="0"/>
              </a:spcBef>
              <a:spcAft>
                <a:spcPts val="0"/>
              </a:spcAft>
              <a:buClrTx/>
              <a:buSzTx/>
              <a:buFontTx/>
              <a:buAutoNum type="arabicPeriod"/>
              <a:tabLst/>
              <a:defRPr/>
            </a:pPr>
            <a:r>
              <a:rPr lang="es-ES" sz="8000" dirty="0"/>
              <a:t>Esa ecuación describe una relación recursiva para calcular el valor Q. La primera idea importante de esto es que, si conocemos el valor Q del siguiente par estado-acción, entonces podemos aprovecharlo sin tener que recorrer todo el episodio más allá de eso.</a:t>
            </a:r>
            <a:endParaRPr lang="es-ES_tradnl" sz="6000" noProof="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68</a:t>
            </a:fld>
            <a:endParaRPr lang="es-ES_tradnl"/>
          </a:p>
        </p:txBody>
      </p:sp>
    </p:spTree>
    <p:extLst>
      <p:ext uri="{BB962C8B-B14F-4D97-AF65-F5344CB8AC3E}">
        <p14:creationId xmlns:p14="http://schemas.microsoft.com/office/powerpoint/2010/main" val="161211897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8000" dirty="0"/>
              <a:t>La segunda idea importante es que la ecuación de </a:t>
            </a:r>
            <a:r>
              <a:rPr lang="es-ES" sz="8000" dirty="0" err="1"/>
              <a:t>Bellman</a:t>
            </a:r>
            <a:r>
              <a:rPr lang="es-ES" sz="8000" dirty="0"/>
              <a:t> dice que hay dos formas de calcular el valor de acción del estado: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8000" dirty="0"/>
              <a:t>Una forma es el valor de acción del estado del estado actual.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8000" dirty="0"/>
              <a:t>La otra forma es la recompensa inmediata por dar un paso más el valor de acción del estado del siguiente estado.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6000" noProof="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69</a:t>
            </a:fld>
            <a:endParaRPr lang="es-ES_tradnl"/>
          </a:p>
        </p:txBody>
      </p:sp>
    </p:spTree>
    <p:extLst>
      <p:ext uri="{BB962C8B-B14F-4D97-AF65-F5344CB8AC3E}">
        <p14:creationId xmlns:p14="http://schemas.microsoft.com/office/powerpoint/2010/main" val="116179021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8000" dirty="0"/>
              <a:t>Esto nos dice que podemos obtener el Valor del Estado de dos formas diferentes. Si estos fueran valores perfectamente exactos, estas dos cantidades serían exactamente iguales.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8000" dirty="0"/>
              <a:t>Sin embargo, dado que el algoritmo utiliza valores estimados, podemos comprobar si nuestras estimaciones son correctas comparando esas dos cantidades. Si no son iguales, la "diferencia" nos indica la cantidad de "error" en nuestras estimaciones.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6000" noProof="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70</a:t>
            </a:fld>
            <a:endParaRPr lang="es-ES_tradnl"/>
          </a:p>
        </p:txBody>
      </p:sp>
    </p:spTree>
    <p:extLst>
      <p:ext uri="{BB962C8B-B14F-4D97-AF65-F5344CB8AC3E}">
        <p14:creationId xmlns:p14="http://schemas.microsoft.com/office/powerpoint/2010/main" val="4046809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8</a:t>
            </a:fld>
            <a:endParaRPr lang="es-ES_tradnl"/>
          </a:p>
        </p:txBody>
      </p:sp>
    </p:spTree>
    <p:extLst>
      <p:ext uri="{BB962C8B-B14F-4D97-AF65-F5344CB8AC3E}">
        <p14:creationId xmlns:p14="http://schemas.microsoft.com/office/powerpoint/2010/main" val="21546201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8000" dirty="0"/>
              <a:t>Esto nos dice que podemos obtener el Valor del Estado de dos formas diferentes. Si estos fueran valores perfectamente exactos, estas dos cantidades serían exactamente iguales.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8000" dirty="0"/>
              <a:t>Sin embargo, dado que el algoritmo utiliza valores estimados, podemos comprobar si nuestras estimaciones son correctas comparando esas dos cantidades. Si no son iguales, la "diferencia" nos indica la cantidad de "error" en nuestras estimaciones.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6000" noProof="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71</a:t>
            </a:fld>
            <a:endParaRPr lang="es-ES_tradnl"/>
          </a:p>
        </p:txBody>
      </p:sp>
    </p:spTree>
    <p:extLst>
      <p:ext uri="{BB962C8B-B14F-4D97-AF65-F5344CB8AC3E}">
        <p14:creationId xmlns:p14="http://schemas.microsoft.com/office/powerpoint/2010/main" val="242204773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6000" noProof="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72</a:t>
            </a:fld>
            <a:endParaRPr lang="es-ES_tradnl"/>
          </a:p>
        </p:txBody>
      </p:sp>
    </p:spTree>
    <p:extLst>
      <p:ext uri="{BB962C8B-B14F-4D97-AF65-F5344CB8AC3E}">
        <p14:creationId xmlns:p14="http://schemas.microsoft.com/office/powerpoint/2010/main" val="411873208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6000" noProof="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73</a:t>
            </a:fld>
            <a:endParaRPr lang="es-ES_tradnl"/>
          </a:p>
        </p:txBody>
      </p:sp>
    </p:spTree>
    <p:extLst>
      <p:ext uri="{BB962C8B-B14F-4D97-AF65-F5344CB8AC3E}">
        <p14:creationId xmlns:p14="http://schemas.microsoft.com/office/powerpoint/2010/main" val="4159051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10A8952F-1C0B-F641-899D-BA69BEE8A7E7}" type="slidenum">
              <a:rPr lang="es-ES_tradnl" smtClean="0"/>
              <a:t>9</a:t>
            </a:fld>
            <a:endParaRPr lang="es-ES_tradnl"/>
          </a:p>
        </p:txBody>
      </p:sp>
    </p:spTree>
    <p:extLst>
      <p:ext uri="{BB962C8B-B14F-4D97-AF65-F5344CB8AC3E}">
        <p14:creationId xmlns:p14="http://schemas.microsoft.com/office/powerpoint/2010/main" val="1191908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10</a:t>
            </a:fld>
            <a:endParaRPr lang="es-ES_tradnl"/>
          </a:p>
        </p:txBody>
      </p:sp>
    </p:spTree>
    <p:extLst>
      <p:ext uri="{BB962C8B-B14F-4D97-AF65-F5344CB8AC3E}">
        <p14:creationId xmlns:p14="http://schemas.microsoft.com/office/powerpoint/2010/main" val="1243189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BBCD4F60-3B00-4DB4-90A4-67F8107A0900}" type="datetime1">
              <a:rPr lang="en-US" smtClean="0"/>
              <a:t>4/17/24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115346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5C12018-AE0B-45B3-8833-1C61B747ADFD}" type="datetime1">
              <a:rPr lang="en-US" smtClean="0"/>
              <a:t>4/17/24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49095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BC874D72-DF44-407D-AEE5-0273DD00D922}" type="datetime1">
              <a:rPr lang="en-US" smtClean="0"/>
              <a:t>4/17/24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474632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626DE685-1B6F-4D7C-AEF2-C9AD71EC467A}" type="datetime1">
              <a:rPr lang="en-US" smtClean="0"/>
              <a:t>4/17/24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65610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6E20BAB-D1DB-4DC1-908A-9B5E73715905}" type="datetime1">
              <a:rPr lang="en-US" smtClean="0"/>
              <a:t>4/17/24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39738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82D2DD5A-C337-4F22-BED0-547AFC68CFD6}" type="datetime1">
              <a:rPr lang="en-US" smtClean="0"/>
              <a:t>4/17/24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95405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FA38DFBF-4DB8-447F-A740-22B1B0F7DDD8}" type="datetime1">
              <a:rPr lang="en-US" smtClean="0"/>
              <a:t>4/17/24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295911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8812435-B87A-4434-B86A-1406D5D81959}" type="datetime1">
              <a:rPr lang="en-US" smtClean="0"/>
              <a:t>4/17/24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75197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3B850E0-9242-469C-9FA7-447D7E43FF29}" type="datetime1">
              <a:rPr lang="en-US" smtClean="0"/>
              <a:t>4/17/24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801535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CA9184C1-634B-4D2F-90E1-C39B48114444}" type="datetime1">
              <a:rPr lang="en-US" smtClean="0"/>
              <a:t>4/17/24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98204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602A4FC1-9CCD-4E4B-AB4D-5CAEC19C950B}" type="datetime1">
              <a:rPr lang="en-US" smtClean="0"/>
              <a:t>4/17/24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0705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FBA78304-8938-479D-8111-AA943458A814}" type="datetime1">
              <a:rPr lang="en-US" smtClean="0"/>
              <a:t>4/17/24</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Sample Footer Text</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733809"/>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21" r:id="rId6"/>
    <p:sldLayoutId id="2147483716" r:id="rId7"/>
    <p:sldLayoutId id="2147483717" r:id="rId8"/>
    <p:sldLayoutId id="2147483718" r:id="rId9"/>
    <p:sldLayoutId id="2147483720" r:id="rId10"/>
    <p:sldLayoutId id="2147483719" r:id="rId11"/>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owardsdatascience.com/reinforcement-learning-made-simple-part-2-solution-approaches-7e37cbf2334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freepik.com/free-vector/tiny-people-teacher-kids-camp-learning-english-chinese_11669362.htm#query=teaching&amp;position=11&amp;from_view=search&amp;track=sph" TargetMode="External"/><Relationship Id="rId4" Type="http://schemas.openxmlformats.org/officeDocument/2006/relationships/hyperlink" Target="https://towardsdatascience.com/reinforcement-learning-explained-visually-part-3-model-free-solutions-step-by-step-c4bbb2b72dcf"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www.freepik.com/free-vector/tiny-people-teacher-kids-camp-learning-english-chinese_11669362.htm#query=teaching&amp;position=11&amp;from_view=search&amp;track=sph"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www.freepik.com/free-vector/tiny-people-teacher-kids-camp-learning-english-chinese_11669362.htm#query=teaching&amp;position=11&amp;from_view=search&amp;track=sph" TargetMode="External"/><Relationship Id="rId7"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www.freepik.com/free-vector/tiny-people-teacher-kids-camp-learning-english-chinese_11669362.htm#query=teaching&amp;position=11&amp;from_view=search&amp;track=sph" TargetMode="External"/><Relationship Id="rId7"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3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www.freepik.com/free-vector/tiny-people-teacher-kids-camp-learning-english-chinese_11669362.htm#query=teaching&amp;position=11&amp;from_view=search&amp;track=sph" TargetMode="External"/><Relationship Id="rId7"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7"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7"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5.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7" Type="http://schemas.openxmlformats.org/officeDocument/2006/relationships/image" Target="../media/image42.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hyperlink" Target="https://www.freepik.com/free-vector/tiny-people-teacher-kids-camp-learning-english-chinese_11669362.htm#query=teaching&amp;position=11&amp;from_view=search&amp;track=sph" TargetMode="External"/><Relationship Id="rId7" Type="http://schemas.openxmlformats.org/officeDocument/2006/relationships/image" Target="../media/image47.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48.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3" Type="http://schemas.openxmlformats.org/officeDocument/2006/relationships/hyperlink" Target="https://www.freepik.com/free-vector/tiny-people-teacher-kids-camp-learning-english-chinese_11669362.htm#query=teaching&amp;position=11&amp;from_view=search&amp;track=sph" TargetMode="External"/><Relationship Id="rId7" Type="http://schemas.openxmlformats.org/officeDocument/2006/relationships/image" Target="../media/image52.png"/><Relationship Id="rId12" Type="http://schemas.openxmlformats.org/officeDocument/2006/relationships/image" Target="../media/image57.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s>
</file>

<file path=ppt/slides/_rels/slide52.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hyperlink" Target="https://www.freepik.com/free-vector/tiny-people-teacher-kids-camp-learning-english-chinese_11669362.htm#query=teaching&amp;position=11&amp;from_view=search&amp;track=sph" TargetMode="External"/><Relationship Id="rId7" Type="http://schemas.openxmlformats.org/officeDocument/2006/relationships/image" Target="../media/image62.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 Id="rId9" Type="http://schemas.openxmlformats.org/officeDocument/2006/relationships/image" Target="../media/image64.png"/></Relationships>
</file>

<file path=ppt/slides/_rels/slide55.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hyperlink" Target="https://www.freepik.com/free-vector/tiny-people-teacher-kids-camp-learning-english-chinese_11669362.htm#query=teaching&amp;position=11&amp;from_view=search&amp;track=sph" TargetMode="External"/><Relationship Id="rId7" Type="http://schemas.openxmlformats.org/officeDocument/2006/relationships/image" Target="../media/image68.png"/><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10" Type="http://schemas.openxmlformats.org/officeDocument/2006/relationships/image" Target="../media/image71.png"/><Relationship Id="rId4" Type="http://schemas.openxmlformats.org/officeDocument/2006/relationships/image" Target="../media/image65.png"/><Relationship Id="rId9" Type="http://schemas.openxmlformats.org/officeDocument/2006/relationships/image" Target="../media/image70.png"/></Relationships>
</file>

<file path=ppt/slides/_rels/slide64.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66.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7" Type="http://schemas.openxmlformats.org/officeDocument/2006/relationships/image" Target="../media/image77.png"/><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69.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7" Type="http://schemas.openxmlformats.org/officeDocument/2006/relationships/image" Target="../media/image77.png"/><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7" Type="http://schemas.openxmlformats.org/officeDocument/2006/relationships/image" Target="../media/image78.png"/><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71.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hyperlink" Target="https://www.freepik.com/free-vector/tiny-people-teacher-kids-camp-learning-english-chinese_11669362.htm#query=teaching&amp;position=11&amp;from_view=search&amp;track=sph" TargetMode="External"/><Relationship Id="rId7" Type="http://schemas.openxmlformats.org/officeDocument/2006/relationships/image" Target="../media/image79.png"/><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72.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5CB65D0-496F-4797-A015-C85839E3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ector background of vibrant colors splashing">
            <a:extLst>
              <a:ext uri="{FF2B5EF4-FFF2-40B4-BE49-F238E27FC236}">
                <a16:creationId xmlns:a16="http://schemas.microsoft.com/office/drawing/2014/main" id="{9809331D-DA16-FF3A-EF55-A081E2B780B0}"/>
              </a:ext>
            </a:extLst>
          </p:cNvPr>
          <p:cNvPicPr>
            <a:picLocks noChangeAspect="1"/>
          </p:cNvPicPr>
          <p:nvPr/>
        </p:nvPicPr>
        <p:blipFill rotWithShape="1">
          <a:blip r:embed="rId3"/>
          <a:srcRect t="17280"/>
          <a:stretch/>
        </p:blipFill>
        <p:spPr>
          <a:xfrm>
            <a:off x="0" y="11"/>
            <a:ext cx="12192000" cy="6857989"/>
          </a:xfrm>
          <a:prstGeom prst="rect">
            <a:avLst/>
          </a:prstGeom>
        </p:spPr>
      </p:pic>
      <p:sp>
        <p:nvSpPr>
          <p:cNvPr id="23" name="Rectangle 22">
            <a:extLst>
              <a:ext uri="{FF2B5EF4-FFF2-40B4-BE49-F238E27FC236}">
                <a16:creationId xmlns:a16="http://schemas.microsoft.com/office/drawing/2014/main" id="{95D2C779-8883-4E5F-A170-0F464918C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990598"/>
            <a:ext cx="12188952" cy="4745182"/>
          </a:xfrm>
          <a:prstGeom prst="rect">
            <a:avLst/>
          </a:prstGeom>
          <a:gradFill>
            <a:gsLst>
              <a:gs pos="35000">
                <a:srgbClr val="000000">
                  <a:alpha val="41000"/>
                </a:srgbClr>
              </a:gs>
              <a:gs pos="0">
                <a:srgbClr val="000000">
                  <a:alpha val="0"/>
                </a:srgbClr>
              </a:gs>
              <a:gs pos="47744">
                <a:srgbClr val="000000">
                  <a:alpha val="51000"/>
                </a:srgbClr>
              </a:gs>
              <a:gs pos="70000">
                <a:srgbClr val="000000">
                  <a:alpha val="37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BD96A694-258D-4418-A83C-B9BA72FD44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15300" y="1780927"/>
            <a:ext cx="0" cy="3390901"/>
          </a:xfrm>
          <a:prstGeom prst="line">
            <a:avLst/>
          </a:prstGeom>
          <a:ln w="44450">
            <a:solidFill>
              <a:srgbClr val="FFFFFF"/>
            </a:solidFill>
          </a:ln>
          <a:effectLst>
            <a:outerShdw blurRad="50800" dist="38100" dir="2700000" sx="88000" sy="88000" algn="tl"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9E1EDF0-AE1F-B98A-2238-242F807C5D95}"/>
              </a:ext>
            </a:extLst>
          </p:cNvPr>
          <p:cNvSpPr>
            <a:spLocks noGrp="1"/>
          </p:cNvSpPr>
          <p:nvPr>
            <p:ph type="ctrTitle"/>
          </p:nvPr>
        </p:nvSpPr>
        <p:spPr>
          <a:xfrm>
            <a:off x="496395" y="990599"/>
            <a:ext cx="6956200" cy="4849091"/>
          </a:xfrm>
        </p:spPr>
        <p:txBody>
          <a:bodyPr anchor="ctr">
            <a:normAutofit/>
          </a:bodyPr>
          <a:lstStyle/>
          <a:p>
            <a:pPr algn="r"/>
            <a:r>
              <a:rPr lang="es-ES_tradnl" dirty="0">
                <a:solidFill>
                  <a:srgbClr val="FFFFFF"/>
                </a:solidFill>
              </a:rPr>
              <a:t>aprendizaje por refuerzo </a:t>
            </a:r>
          </a:p>
        </p:txBody>
      </p:sp>
      <p:sp>
        <p:nvSpPr>
          <p:cNvPr id="3" name="Subtitle 2">
            <a:extLst>
              <a:ext uri="{FF2B5EF4-FFF2-40B4-BE49-F238E27FC236}">
                <a16:creationId xmlns:a16="http://schemas.microsoft.com/office/drawing/2014/main" id="{7ADF2E9D-EBF5-3389-816C-B9464287A0BF}"/>
              </a:ext>
            </a:extLst>
          </p:cNvPr>
          <p:cNvSpPr>
            <a:spLocks noGrp="1"/>
          </p:cNvSpPr>
          <p:nvPr>
            <p:ph type="subTitle" idx="1"/>
          </p:nvPr>
        </p:nvSpPr>
        <p:spPr>
          <a:xfrm>
            <a:off x="8712865" y="1447799"/>
            <a:ext cx="2368905" cy="4076699"/>
          </a:xfrm>
        </p:spPr>
        <p:txBody>
          <a:bodyPr anchor="ctr">
            <a:normAutofit/>
          </a:bodyPr>
          <a:lstStyle/>
          <a:p>
            <a:r>
              <a:rPr lang="es-ES_tradnl" dirty="0">
                <a:solidFill>
                  <a:srgbClr val="FFFFFF"/>
                </a:solidFill>
                <a:latin typeface="+mj-lt"/>
              </a:rPr>
              <a:t>Inteligencia Artificial</a:t>
            </a:r>
          </a:p>
          <a:p>
            <a:r>
              <a:rPr lang="es-ES_tradnl" dirty="0">
                <a:solidFill>
                  <a:srgbClr val="FFFFFF"/>
                </a:solidFill>
                <a:latin typeface="+mj-lt"/>
              </a:rPr>
              <a:t>CEIA - FIUBA</a:t>
            </a:r>
          </a:p>
          <a:p>
            <a:r>
              <a:rPr lang="es-ES_tradnl" sz="1800" dirty="0">
                <a:solidFill>
                  <a:srgbClr val="FFFFFF"/>
                </a:solidFill>
                <a:latin typeface="+mj-lt"/>
              </a:rPr>
              <a:t>Dr. Ing. Facundo Adrián Lucianna</a:t>
            </a:r>
          </a:p>
        </p:txBody>
      </p:sp>
      <p:pic>
        <p:nvPicPr>
          <p:cNvPr id="5" name="Logo-fiuba_big_white.png" descr="Logo-fiuba_big_white.png">
            <a:extLst>
              <a:ext uri="{FF2B5EF4-FFF2-40B4-BE49-F238E27FC236}">
                <a16:creationId xmlns:a16="http://schemas.microsoft.com/office/drawing/2014/main" id="{B8A22D03-42EB-5DF6-A3E7-65A781ED923A}"/>
              </a:ext>
            </a:extLst>
          </p:cNvPr>
          <p:cNvPicPr>
            <a:picLocks noChangeAspect="1"/>
          </p:cNvPicPr>
          <p:nvPr/>
        </p:nvPicPr>
        <p:blipFill>
          <a:blip r:embed="rId4"/>
          <a:stretch>
            <a:fillRect/>
          </a:stretch>
        </p:blipFill>
        <p:spPr>
          <a:xfrm>
            <a:off x="9081362" y="990596"/>
            <a:ext cx="1476515" cy="1476515"/>
          </a:xfrm>
          <a:prstGeom prst="rect">
            <a:avLst/>
          </a:prstGeom>
          <a:ln w="12700">
            <a:miter lim="400000"/>
          </a:ln>
        </p:spPr>
      </p:pic>
    </p:spTree>
    <p:extLst>
      <p:ext uri="{BB962C8B-B14F-4D97-AF65-F5344CB8AC3E}">
        <p14:creationId xmlns:p14="http://schemas.microsoft.com/office/powerpoint/2010/main" val="1514281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aprendizaje por refuerzo</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10</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1730188"/>
            <a:ext cx="10691265" cy="4354925"/>
          </a:xfrm>
        </p:spPr>
        <p:txBody>
          <a:bodyPr>
            <a:normAutofit/>
          </a:bodyPr>
          <a:lstStyle/>
          <a:p>
            <a:pPr marL="0" indent="0">
              <a:buNone/>
            </a:pPr>
            <a:r>
              <a:rPr lang="es-ES" sz="2400" dirty="0"/>
              <a:t>En las últimas clases vimos dos áreas conocidas de aprendizaje supervisados. Dejaremos a Aprendizaje no supervisado para AMq1, y vayamos al </a:t>
            </a:r>
            <a:r>
              <a:rPr lang="es-ES" sz="2400" b="1" dirty="0">
                <a:solidFill>
                  <a:schemeClr val="accent6">
                    <a:lumMod val="60000"/>
                    <a:lumOff val="40000"/>
                  </a:schemeClr>
                </a:solidFill>
              </a:rPr>
              <a:t>Aprendizaje por Refuerzo</a:t>
            </a:r>
            <a:r>
              <a:rPr lang="es-ES" sz="2400" dirty="0"/>
              <a:t>.</a:t>
            </a:r>
          </a:p>
          <a:p>
            <a:pPr marL="0" indent="0">
              <a:buNone/>
            </a:pPr>
            <a:r>
              <a:rPr lang="es-ES" sz="2400" i="1" dirty="0">
                <a:solidFill>
                  <a:schemeClr val="accent1"/>
                </a:solidFill>
              </a:rPr>
              <a:t>El aprendizaje por refuerzo es un enfoque de aprendizaje automático donde un agente aprende a tomar decisiones óptimas al interactuar con un entorno, maximizando una señal de recompensa a lo largo del tiempo.</a:t>
            </a:r>
          </a:p>
          <a:p>
            <a:pPr marL="0" indent="0">
              <a:buNone/>
            </a:pPr>
            <a:r>
              <a:rPr lang="es-ES" sz="2400" dirty="0"/>
              <a:t>Para este tipo de aprendizaje es más fácil de pensar usando el concepto de agente.</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3"/>
              </a:rPr>
              <a:t>vectorjuice</a:t>
            </a:r>
          </a:p>
        </p:txBody>
      </p:sp>
    </p:spTree>
    <p:extLst>
      <p:ext uri="{BB962C8B-B14F-4D97-AF65-F5344CB8AC3E}">
        <p14:creationId xmlns:p14="http://schemas.microsoft.com/office/powerpoint/2010/main" val="4059527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aprendizaje por refuerzo</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11</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1730188"/>
            <a:ext cx="10691265" cy="4354925"/>
          </a:xfrm>
        </p:spPr>
        <p:txBody>
          <a:bodyPr>
            <a:normAutofit fontScale="85000" lnSpcReduction="10000"/>
          </a:bodyPr>
          <a:lstStyle/>
          <a:p>
            <a:pPr marL="0" indent="0">
              <a:buNone/>
            </a:pPr>
            <a:r>
              <a:rPr lang="es-ES" sz="2400" dirty="0"/>
              <a:t>Un agente puede aprender a jugar al ajedrez con aprendizaje supervisado, proporcionándole ejemplos de situaciones de juego con los mejores movimientos para dichas situaciones. Pero si no hay un profesor que proporcione ejemplos, ¿qué puede hacer el agente? </a:t>
            </a:r>
          </a:p>
          <a:p>
            <a:pPr marL="0" indent="0">
              <a:buNone/>
            </a:pPr>
            <a:r>
              <a:rPr lang="es-ES" sz="2400" b="1" dirty="0">
                <a:solidFill>
                  <a:schemeClr val="accent1"/>
                </a:solidFill>
              </a:rPr>
              <a:t>Intentando movimientos aleatorios</a:t>
            </a:r>
            <a:r>
              <a:rPr lang="es-ES" sz="2400" dirty="0"/>
              <a:t>, el agente puede eventualmente </a:t>
            </a:r>
            <a:r>
              <a:rPr lang="es-ES" sz="2400" b="1" dirty="0">
                <a:solidFill>
                  <a:schemeClr val="accent6">
                    <a:lumMod val="60000"/>
                    <a:lumOff val="40000"/>
                  </a:schemeClr>
                </a:solidFill>
              </a:rPr>
              <a:t>construir un modelo de predicción</a:t>
            </a:r>
            <a:r>
              <a:rPr lang="es-ES" sz="2400" dirty="0"/>
              <a:t> de su entorno: cómo estará el tablero después de que haga un movimiento e incluso cómo es probable que el oponente responda en una situación dada. </a:t>
            </a:r>
          </a:p>
          <a:p>
            <a:pPr marL="0" indent="0">
              <a:buNone/>
            </a:pPr>
            <a:r>
              <a:rPr lang="es-ES" sz="2400" dirty="0"/>
              <a:t>El problema es el siguiente: sin cierta realimentación de lo que es bueno y de lo que es malo, el agente no tendrá razones para decidir qué movimiento hacer. </a:t>
            </a:r>
          </a:p>
          <a:p>
            <a:pPr marL="0" indent="0">
              <a:buNone/>
            </a:pPr>
            <a:r>
              <a:rPr lang="es-ES" sz="2400" dirty="0"/>
              <a:t>El agente necesita saber que algo bueno ha ocurrido cuando gana y que algo malo ha ocurrido cuando pierde. Esta clase de realimentación se denomina </a:t>
            </a:r>
            <a:r>
              <a:rPr lang="es-ES" sz="2400" b="1" dirty="0">
                <a:solidFill>
                  <a:schemeClr val="accent4"/>
                </a:solidFill>
              </a:rPr>
              <a:t>recompensa</a:t>
            </a:r>
            <a:r>
              <a:rPr lang="es-ES" sz="2400" dirty="0"/>
              <a:t>, o </a:t>
            </a:r>
            <a:r>
              <a:rPr lang="es-ES" sz="2400" b="1" dirty="0">
                <a:solidFill>
                  <a:schemeClr val="accent4"/>
                </a:solidFill>
              </a:rPr>
              <a:t>refuerzo</a:t>
            </a:r>
            <a:r>
              <a:rPr lang="es-ES" sz="2400" dirty="0"/>
              <a:t>. </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3"/>
              </a:rPr>
              <a:t>vectorjuice</a:t>
            </a:r>
          </a:p>
        </p:txBody>
      </p:sp>
    </p:spTree>
    <p:extLst>
      <p:ext uri="{BB962C8B-B14F-4D97-AF65-F5344CB8AC3E}">
        <p14:creationId xmlns:p14="http://schemas.microsoft.com/office/powerpoint/2010/main" val="276927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aprendizaje por refuerzo</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12</a:t>
            </a:fld>
            <a:endParaRPr lang="en-US"/>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3"/>
              </a:rPr>
              <a:t>vectorjuice</a:t>
            </a:r>
          </a:p>
        </p:txBody>
      </p:sp>
      <p:sp>
        <p:nvSpPr>
          <p:cNvPr id="9" name="Rectangle 8">
            <a:extLst>
              <a:ext uri="{FF2B5EF4-FFF2-40B4-BE49-F238E27FC236}">
                <a16:creationId xmlns:a16="http://schemas.microsoft.com/office/drawing/2014/main" id="{CC4317F3-270F-A2DD-2A2F-62D4567EB708}"/>
              </a:ext>
            </a:extLst>
          </p:cNvPr>
          <p:cNvSpPr/>
          <p:nvPr/>
        </p:nvSpPr>
        <p:spPr>
          <a:xfrm>
            <a:off x="1783977" y="2912797"/>
            <a:ext cx="1775012" cy="94129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s-ES_tradnl" dirty="0"/>
              <a:t>Entrenamiento supervisado</a:t>
            </a:r>
          </a:p>
        </p:txBody>
      </p:sp>
      <p:sp>
        <p:nvSpPr>
          <p:cNvPr id="10" name="Rectangle 9">
            <a:extLst>
              <a:ext uri="{FF2B5EF4-FFF2-40B4-BE49-F238E27FC236}">
                <a16:creationId xmlns:a16="http://schemas.microsoft.com/office/drawing/2014/main" id="{268E9E83-39BC-E0B5-E251-93606784340A}"/>
              </a:ext>
            </a:extLst>
          </p:cNvPr>
          <p:cNvSpPr/>
          <p:nvPr/>
        </p:nvSpPr>
        <p:spPr>
          <a:xfrm>
            <a:off x="5158761" y="2912797"/>
            <a:ext cx="1775012" cy="94129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_tradnl" dirty="0"/>
              <a:t>Entrenamiento no supervisado</a:t>
            </a:r>
          </a:p>
        </p:txBody>
      </p:sp>
      <p:sp>
        <p:nvSpPr>
          <p:cNvPr id="11" name="Rectangle 10">
            <a:extLst>
              <a:ext uri="{FF2B5EF4-FFF2-40B4-BE49-F238E27FC236}">
                <a16:creationId xmlns:a16="http://schemas.microsoft.com/office/drawing/2014/main" id="{1BCB8B1D-0D93-208F-0E3A-DDB4D98B1726}"/>
              </a:ext>
            </a:extLst>
          </p:cNvPr>
          <p:cNvSpPr/>
          <p:nvPr/>
        </p:nvSpPr>
        <p:spPr>
          <a:xfrm>
            <a:off x="8633011" y="2958353"/>
            <a:ext cx="1775012" cy="94129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s-ES_tradnl" dirty="0"/>
              <a:t>Entrenamiento por refuerzo</a:t>
            </a:r>
          </a:p>
        </p:txBody>
      </p:sp>
      <p:sp>
        <p:nvSpPr>
          <p:cNvPr id="12" name="TextBox 11">
            <a:extLst>
              <a:ext uri="{FF2B5EF4-FFF2-40B4-BE49-F238E27FC236}">
                <a16:creationId xmlns:a16="http://schemas.microsoft.com/office/drawing/2014/main" id="{F3FD3FEF-9F36-D4A3-5DF8-626B70798E41}"/>
              </a:ext>
            </a:extLst>
          </p:cNvPr>
          <p:cNvSpPr txBox="1"/>
          <p:nvPr/>
        </p:nvSpPr>
        <p:spPr>
          <a:xfrm>
            <a:off x="1572464" y="1923794"/>
            <a:ext cx="2198038" cy="369332"/>
          </a:xfrm>
          <a:prstGeom prst="rect">
            <a:avLst/>
          </a:prstGeom>
          <a:noFill/>
        </p:spPr>
        <p:txBody>
          <a:bodyPr wrap="none" rtlCol="0">
            <a:spAutoFit/>
          </a:bodyPr>
          <a:lstStyle/>
          <a:p>
            <a:pPr algn="ctr"/>
            <a:r>
              <a:rPr lang="es-ES_tradnl" dirty="0"/>
              <a:t>Atributos + Etiqueta</a:t>
            </a:r>
          </a:p>
        </p:txBody>
      </p:sp>
      <p:sp>
        <p:nvSpPr>
          <p:cNvPr id="13" name="TextBox 12">
            <a:extLst>
              <a:ext uri="{FF2B5EF4-FFF2-40B4-BE49-F238E27FC236}">
                <a16:creationId xmlns:a16="http://schemas.microsoft.com/office/drawing/2014/main" id="{ACD3A94C-D8F2-4CDC-6653-B56BE196E830}"/>
              </a:ext>
            </a:extLst>
          </p:cNvPr>
          <p:cNvSpPr txBox="1"/>
          <p:nvPr/>
        </p:nvSpPr>
        <p:spPr>
          <a:xfrm>
            <a:off x="5494673" y="1923794"/>
            <a:ext cx="1103187" cy="369332"/>
          </a:xfrm>
          <a:prstGeom prst="rect">
            <a:avLst/>
          </a:prstGeom>
          <a:noFill/>
        </p:spPr>
        <p:txBody>
          <a:bodyPr wrap="none" rtlCol="0">
            <a:spAutoFit/>
          </a:bodyPr>
          <a:lstStyle/>
          <a:p>
            <a:pPr algn="ctr"/>
            <a:r>
              <a:rPr lang="es-ES_tradnl" dirty="0"/>
              <a:t>Atributos</a:t>
            </a:r>
          </a:p>
        </p:txBody>
      </p:sp>
      <p:sp>
        <p:nvSpPr>
          <p:cNvPr id="14" name="TextBox 13">
            <a:extLst>
              <a:ext uri="{FF2B5EF4-FFF2-40B4-BE49-F238E27FC236}">
                <a16:creationId xmlns:a16="http://schemas.microsoft.com/office/drawing/2014/main" id="{99D1FFF9-079F-F22F-3A90-FBDF205EB02F}"/>
              </a:ext>
            </a:extLst>
          </p:cNvPr>
          <p:cNvSpPr txBox="1"/>
          <p:nvPr/>
        </p:nvSpPr>
        <p:spPr>
          <a:xfrm>
            <a:off x="8541085" y="1923794"/>
            <a:ext cx="1958871" cy="369332"/>
          </a:xfrm>
          <a:prstGeom prst="rect">
            <a:avLst/>
          </a:prstGeom>
          <a:noFill/>
        </p:spPr>
        <p:txBody>
          <a:bodyPr wrap="none" rtlCol="0">
            <a:spAutoFit/>
          </a:bodyPr>
          <a:lstStyle/>
          <a:p>
            <a:pPr algn="ctr"/>
            <a:r>
              <a:rPr lang="es-ES_tradnl" dirty="0"/>
              <a:t>Estados, Acciones</a:t>
            </a:r>
          </a:p>
        </p:txBody>
      </p:sp>
      <p:cxnSp>
        <p:nvCxnSpPr>
          <p:cNvPr id="16" name="Straight Arrow Connector 15">
            <a:extLst>
              <a:ext uri="{FF2B5EF4-FFF2-40B4-BE49-F238E27FC236}">
                <a16:creationId xmlns:a16="http://schemas.microsoft.com/office/drawing/2014/main" id="{673BB232-4273-A331-429E-D0DCDC7D1C01}"/>
              </a:ext>
            </a:extLst>
          </p:cNvPr>
          <p:cNvCxnSpPr>
            <a:stCxn id="12" idx="2"/>
            <a:endCxn id="9" idx="0"/>
          </p:cNvCxnSpPr>
          <p:nvPr/>
        </p:nvCxnSpPr>
        <p:spPr>
          <a:xfrm>
            <a:off x="2671483" y="2293126"/>
            <a:ext cx="0" cy="619671"/>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17" name="Straight Arrow Connector 16">
            <a:extLst>
              <a:ext uri="{FF2B5EF4-FFF2-40B4-BE49-F238E27FC236}">
                <a16:creationId xmlns:a16="http://schemas.microsoft.com/office/drawing/2014/main" id="{75BA00A3-6617-0DB1-BADB-9389E549698A}"/>
              </a:ext>
            </a:extLst>
          </p:cNvPr>
          <p:cNvCxnSpPr>
            <a:cxnSpLocks/>
            <a:stCxn id="13" idx="2"/>
            <a:endCxn id="10" idx="0"/>
          </p:cNvCxnSpPr>
          <p:nvPr/>
        </p:nvCxnSpPr>
        <p:spPr>
          <a:xfrm>
            <a:off x="6046267" y="2293126"/>
            <a:ext cx="0" cy="619671"/>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23" name="Straight Arrow Connector 22">
            <a:extLst>
              <a:ext uri="{FF2B5EF4-FFF2-40B4-BE49-F238E27FC236}">
                <a16:creationId xmlns:a16="http://schemas.microsoft.com/office/drawing/2014/main" id="{F7879B87-B611-0148-B84F-E5C73E2AAF22}"/>
              </a:ext>
            </a:extLst>
          </p:cNvPr>
          <p:cNvCxnSpPr>
            <a:cxnSpLocks/>
            <a:stCxn id="14" idx="2"/>
            <a:endCxn id="11" idx="0"/>
          </p:cNvCxnSpPr>
          <p:nvPr/>
        </p:nvCxnSpPr>
        <p:spPr>
          <a:xfrm flipH="1">
            <a:off x="9520517" y="2293126"/>
            <a:ext cx="4" cy="665227"/>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26" name="Straight Arrow Connector 25">
            <a:extLst>
              <a:ext uri="{FF2B5EF4-FFF2-40B4-BE49-F238E27FC236}">
                <a16:creationId xmlns:a16="http://schemas.microsoft.com/office/drawing/2014/main" id="{225E8BA6-3AB3-1E17-FC90-48156A81047F}"/>
              </a:ext>
            </a:extLst>
          </p:cNvPr>
          <p:cNvCxnSpPr>
            <a:cxnSpLocks/>
            <a:stCxn id="9" idx="2"/>
            <a:endCxn id="29" idx="0"/>
          </p:cNvCxnSpPr>
          <p:nvPr/>
        </p:nvCxnSpPr>
        <p:spPr>
          <a:xfrm>
            <a:off x="2671483" y="3854091"/>
            <a:ext cx="0" cy="977885"/>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29" name="TextBox 28">
            <a:extLst>
              <a:ext uri="{FF2B5EF4-FFF2-40B4-BE49-F238E27FC236}">
                <a16:creationId xmlns:a16="http://schemas.microsoft.com/office/drawing/2014/main" id="{32938ABA-772D-BCAB-CC49-A38D85012E45}"/>
              </a:ext>
            </a:extLst>
          </p:cNvPr>
          <p:cNvSpPr txBox="1"/>
          <p:nvPr/>
        </p:nvSpPr>
        <p:spPr>
          <a:xfrm>
            <a:off x="2057372" y="4831976"/>
            <a:ext cx="1228221" cy="369332"/>
          </a:xfrm>
          <a:prstGeom prst="rect">
            <a:avLst/>
          </a:prstGeom>
          <a:noFill/>
        </p:spPr>
        <p:txBody>
          <a:bodyPr wrap="none" rtlCol="0">
            <a:spAutoFit/>
          </a:bodyPr>
          <a:lstStyle/>
          <a:p>
            <a:pPr algn="ctr"/>
            <a:r>
              <a:rPr lang="es-ES_tradnl" dirty="0"/>
              <a:t>Predicción</a:t>
            </a:r>
          </a:p>
        </p:txBody>
      </p:sp>
      <p:cxnSp>
        <p:nvCxnSpPr>
          <p:cNvPr id="31" name="Straight Arrow Connector 30">
            <a:extLst>
              <a:ext uri="{FF2B5EF4-FFF2-40B4-BE49-F238E27FC236}">
                <a16:creationId xmlns:a16="http://schemas.microsoft.com/office/drawing/2014/main" id="{2C87B8E8-3251-70FC-1AF0-B4940276D041}"/>
              </a:ext>
            </a:extLst>
          </p:cNvPr>
          <p:cNvCxnSpPr>
            <a:cxnSpLocks/>
            <a:endCxn id="32" idx="0"/>
          </p:cNvCxnSpPr>
          <p:nvPr/>
        </p:nvCxnSpPr>
        <p:spPr>
          <a:xfrm>
            <a:off x="6046267" y="3854091"/>
            <a:ext cx="3" cy="977885"/>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32" name="TextBox 31">
            <a:extLst>
              <a:ext uri="{FF2B5EF4-FFF2-40B4-BE49-F238E27FC236}">
                <a16:creationId xmlns:a16="http://schemas.microsoft.com/office/drawing/2014/main" id="{DE384EEE-0335-EFA0-B6CD-B2320916D5AF}"/>
              </a:ext>
            </a:extLst>
          </p:cNvPr>
          <p:cNvSpPr txBox="1"/>
          <p:nvPr/>
        </p:nvSpPr>
        <p:spPr>
          <a:xfrm>
            <a:off x="4926444" y="4831976"/>
            <a:ext cx="2239652" cy="369332"/>
          </a:xfrm>
          <a:prstGeom prst="rect">
            <a:avLst/>
          </a:prstGeom>
          <a:noFill/>
        </p:spPr>
        <p:txBody>
          <a:bodyPr wrap="none" rtlCol="0">
            <a:spAutoFit/>
          </a:bodyPr>
          <a:lstStyle/>
          <a:p>
            <a:pPr algn="ctr"/>
            <a:r>
              <a:rPr lang="es-ES_tradnl" dirty="0"/>
              <a:t>Patrones en los datos</a:t>
            </a:r>
          </a:p>
        </p:txBody>
      </p:sp>
      <p:cxnSp>
        <p:nvCxnSpPr>
          <p:cNvPr id="33" name="Straight Arrow Connector 32">
            <a:extLst>
              <a:ext uri="{FF2B5EF4-FFF2-40B4-BE49-F238E27FC236}">
                <a16:creationId xmlns:a16="http://schemas.microsoft.com/office/drawing/2014/main" id="{EC4594BF-3A88-410D-33DD-3104D9DB431C}"/>
              </a:ext>
            </a:extLst>
          </p:cNvPr>
          <p:cNvCxnSpPr>
            <a:cxnSpLocks/>
            <a:endCxn id="34" idx="0"/>
          </p:cNvCxnSpPr>
          <p:nvPr/>
        </p:nvCxnSpPr>
        <p:spPr>
          <a:xfrm>
            <a:off x="9520514" y="3899647"/>
            <a:ext cx="7" cy="977885"/>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34" name="TextBox 33">
            <a:extLst>
              <a:ext uri="{FF2B5EF4-FFF2-40B4-BE49-F238E27FC236}">
                <a16:creationId xmlns:a16="http://schemas.microsoft.com/office/drawing/2014/main" id="{29FFFFC5-776D-8D6E-3F74-E45A5D4C598B}"/>
              </a:ext>
            </a:extLst>
          </p:cNvPr>
          <p:cNvSpPr txBox="1"/>
          <p:nvPr/>
        </p:nvSpPr>
        <p:spPr>
          <a:xfrm>
            <a:off x="8781376" y="4877532"/>
            <a:ext cx="1478290" cy="369332"/>
          </a:xfrm>
          <a:prstGeom prst="rect">
            <a:avLst/>
          </a:prstGeom>
          <a:noFill/>
        </p:spPr>
        <p:txBody>
          <a:bodyPr wrap="none" rtlCol="0">
            <a:spAutoFit/>
          </a:bodyPr>
          <a:lstStyle/>
          <a:p>
            <a:pPr algn="ctr"/>
            <a:r>
              <a:rPr lang="es-ES_tradnl" dirty="0"/>
              <a:t>Mejor acción</a:t>
            </a:r>
          </a:p>
        </p:txBody>
      </p:sp>
      <p:sp>
        <p:nvSpPr>
          <p:cNvPr id="35" name="Rounded Rectangle 34">
            <a:extLst>
              <a:ext uri="{FF2B5EF4-FFF2-40B4-BE49-F238E27FC236}">
                <a16:creationId xmlns:a16="http://schemas.microsoft.com/office/drawing/2014/main" id="{7CCC36DB-F563-D535-0A44-18366310A343}"/>
              </a:ext>
            </a:extLst>
          </p:cNvPr>
          <p:cNvSpPr/>
          <p:nvPr/>
        </p:nvSpPr>
        <p:spPr>
          <a:xfrm>
            <a:off x="722103" y="4127888"/>
            <a:ext cx="1210235" cy="358588"/>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ES_tradnl" dirty="0"/>
              <a:t>Costo</a:t>
            </a:r>
          </a:p>
        </p:txBody>
      </p:sp>
      <p:cxnSp>
        <p:nvCxnSpPr>
          <p:cNvPr id="36" name="Straight Arrow Connector 35">
            <a:extLst>
              <a:ext uri="{FF2B5EF4-FFF2-40B4-BE49-F238E27FC236}">
                <a16:creationId xmlns:a16="http://schemas.microsoft.com/office/drawing/2014/main" id="{191E8856-0C56-D903-4237-EEE39A64EE52}"/>
              </a:ext>
            </a:extLst>
          </p:cNvPr>
          <p:cNvCxnSpPr>
            <a:cxnSpLocks/>
          </p:cNvCxnSpPr>
          <p:nvPr/>
        </p:nvCxnSpPr>
        <p:spPr>
          <a:xfrm flipH="1">
            <a:off x="1932338" y="4343033"/>
            <a:ext cx="739138" cy="0"/>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39" name="Straight Arrow Connector 38">
            <a:extLst>
              <a:ext uri="{FF2B5EF4-FFF2-40B4-BE49-F238E27FC236}">
                <a16:creationId xmlns:a16="http://schemas.microsoft.com/office/drawing/2014/main" id="{2E256316-F713-E6B6-4613-AF5FD920E209}"/>
              </a:ext>
            </a:extLst>
          </p:cNvPr>
          <p:cNvCxnSpPr>
            <a:cxnSpLocks/>
            <a:stCxn id="35" idx="0"/>
          </p:cNvCxnSpPr>
          <p:nvPr/>
        </p:nvCxnSpPr>
        <p:spPr>
          <a:xfrm flipV="1">
            <a:off x="1327221" y="3374288"/>
            <a:ext cx="0" cy="753600"/>
          </a:xfrm>
          <a:prstGeom prst="straightConnector1">
            <a:avLst/>
          </a:prstGeom>
          <a:ln w="28575">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42" name="Straight Arrow Connector 41">
            <a:extLst>
              <a:ext uri="{FF2B5EF4-FFF2-40B4-BE49-F238E27FC236}">
                <a16:creationId xmlns:a16="http://schemas.microsoft.com/office/drawing/2014/main" id="{EF45D27B-9559-7BFF-890E-A03C0F99E00A}"/>
              </a:ext>
            </a:extLst>
          </p:cNvPr>
          <p:cNvCxnSpPr>
            <a:cxnSpLocks/>
            <a:endCxn id="9" idx="1"/>
          </p:cNvCxnSpPr>
          <p:nvPr/>
        </p:nvCxnSpPr>
        <p:spPr>
          <a:xfrm>
            <a:off x="1327220" y="3383444"/>
            <a:ext cx="456757" cy="0"/>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51" name="Rounded Rectangle 50">
            <a:extLst>
              <a:ext uri="{FF2B5EF4-FFF2-40B4-BE49-F238E27FC236}">
                <a16:creationId xmlns:a16="http://schemas.microsoft.com/office/drawing/2014/main" id="{97D407C4-3770-5D84-08CB-1ABEF74B0F1F}"/>
              </a:ext>
            </a:extLst>
          </p:cNvPr>
          <p:cNvSpPr/>
          <p:nvPr/>
        </p:nvSpPr>
        <p:spPr>
          <a:xfrm>
            <a:off x="7571134" y="4163739"/>
            <a:ext cx="1210235" cy="358588"/>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ES_tradnl" sz="1400" dirty="0"/>
              <a:t>Recompensa</a:t>
            </a:r>
          </a:p>
        </p:txBody>
      </p:sp>
      <p:cxnSp>
        <p:nvCxnSpPr>
          <p:cNvPr id="52" name="Straight Arrow Connector 51">
            <a:extLst>
              <a:ext uri="{FF2B5EF4-FFF2-40B4-BE49-F238E27FC236}">
                <a16:creationId xmlns:a16="http://schemas.microsoft.com/office/drawing/2014/main" id="{6ABF408B-8F6B-BD9C-A87A-103F4506D627}"/>
              </a:ext>
            </a:extLst>
          </p:cNvPr>
          <p:cNvCxnSpPr>
            <a:cxnSpLocks/>
          </p:cNvCxnSpPr>
          <p:nvPr/>
        </p:nvCxnSpPr>
        <p:spPr>
          <a:xfrm flipH="1">
            <a:off x="8781369" y="4378884"/>
            <a:ext cx="739138" cy="0"/>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53" name="Straight Arrow Connector 52">
            <a:extLst>
              <a:ext uri="{FF2B5EF4-FFF2-40B4-BE49-F238E27FC236}">
                <a16:creationId xmlns:a16="http://schemas.microsoft.com/office/drawing/2014/main" id="{16B327B7-78B0-9CBF-91A9-F220486DBB35}"/>
              </a:ext>
            </a:extLst>
          </p:cNvPr>
          <p:cNvCxnSpPr>
            <a:cxnSpLocks/>
            <a:stCxn id="51" idx="0"/>
          </p:cNvCxnSpPr>
          <p:nvPr/>
        </p:nvCxnSpPr>
        <p:spPr>
          <a:xfrm flipV="1">
            <a:off x="8176252" y="3410139"/>
            <a:ext cx="0" cy="753600"/>
          </a:xfrm>
          <a:prstGeom prst="straightConnector1">
            <a:avLst/>
          </a:prstGeom>
          <a:ln w="28575">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54" name="Straight Arrow Connector 53">
            <a:extLst>
              <a:ext uri="{FF2B5EF4-FFF2-40B4-BE49-F238E27FC236}">
                <a16:creationId xmlns:a16="http://schemas.microsoft.com/office/drawing/2014/main" id="{FA4B838B-6409-807B-E3B1-332FCBF23121}"/>
              </a:ext>
            </a:extLst>
          </p:cNvPr>
          <p:cNvCxnSpPr>
            <a:cxnSpLocks/>
          </p:cNvCxnSpPr>
          <p:nvPr/>
        </p:nvCxnSpPr>
        <p:spPr>
          <a:xfrm>
            <a:off x="8176251" y="3419295"/>
            <a:ext cx="456757" cy="0"/>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14258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aprendizaje por refuerzo</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13</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1730188"/>
            <a:ext cx="10691265" cy="4354925"/>
          </a:xfrm>
        </p:spPr>
        <p:txBody>
          <a:bodyPr>
            <a:normAutofit/>
          </a:bodyPr>
          <a:lstStyle/>
          <a:p>
            <a:pPr marL="0" indent="0">
              <a:buNone/>
            </a:pPr>
            <a:r>
              <a:rPr lang="es-ES" sz="2400" b="1" dirty="0">
                <a:solidFill>
                  <a:schemeClr val="accent4"/>
                </a:solidFill>
              </a:rPr>
              <a:t>Aprendizaje por refuerzo </a:t>
            </a:r>
            <a:r>
              <a:rPr lang="es-ES" sz="2400" dirty="0"/>
              <a:t>se utiliza más comúnmente para resolver una clase diferente de problemas del mundo real, como una tarea de control o una tarea de decisión, en las que se opera un sistema que interactúa con el mundo real.</a:t>
            </a:r>
          </a:p>
          <a:p>
            <a:pPr marL="0" indent="0">
              <a:buNone/>
            </a:pPr>
            <a:r>
              <a:rPr lang="es-ES" sz="2400" dirty="0"/>
              <a:t>Es útil para una variedad de aplicaciones como:</a:t>
            </a:r>
          </a:p>
          <a:p>
            <a:r>
              <a:rPr lang="es-ES" sz="2400" dirty="0"/>
              <a:t>Operar un dron o un vehículo autónomo</a:t>
            </a:r>
          </a:p>
          <a:p>
            <a:r>
              <a:rPr lang="es-ES" sz="2400" dirty="0"/>
              <a:t>Manipular un robot para navegar por el entorno y realizar diversas tareas.</a:t>
            </a:r>
          </a:p>
          <a:p>
            <a:r>
              <a:rPr lang="es-ES" sz="2400" dirty="0"/>
              <a:t>Gestionar una cartera de inversiones y tomar decisiones comerciales.</a:t>
            </a:r>
          </a:p>
          <a:p>
            <a:r>
              <a:rPr lang="es-ES" sz="2400" dirty="0"/>
              <a:t>Jugar juegos como </a:t>
            </a:r>
            <a:r>
              <a:rPr lang="es-ES" sz="2400" dirty="0" err="1"/>
              <a:t>Go</a:t>
            </a:r>
            <a:r>
              <a:rPr lang="es-ES" sz="2400" dirty="0"/>
              <a:t>, Ajedrez, videojuegos.</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3"/>
              </a:rPr>
              <a:t>vectorjuice</a:t>
            </a:r>
          </a:p>
        </p:txBody>
      </p:sp>
    </p:spTree>
    <p:extLst>
      <p:ext uri="{BB962C8B-B14F-4D97-AF65-F5344CB8AC3E}">
        <p14:creationId xmlns:p14="http://schemas.microsoft.com/office/powerpoint/2010/main" val="1417652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55D83A-3E78-1C54-7B88-7D255FD1281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2B9850-18CF-39AB-CF5B-6EA792F87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6E04B37-0C03-78AA-825F-28DE139C0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19B06CA-BCFE-73E9-610F-74BBE2CC7D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897ADEF-CD68-32F5-AB23-38D1529991BD}"/>
              </a:ext>
            </a:extLst>
          </p:cNvPr>
          <p:cNvSpPr>
            <a:spLocks noGrp="1"/>
          </p:cNvSpPr>
          <p:nvPr>
            <p:ph type="ctrTitle"/>
          </p:nvPr>
        </p:nvSpPr>
        <p:spPr>
          <a:xfrm>
            <a:off x="703400" y="4702835"/>
            <a:ext cx="10801350" cy="978772"/>
          </a:xfrm>
        </p:spPr>
        <p:txBody>
          <a:bodyPr>
            <a:normAutofit/>
          </a:bodyPr>
          <a:lstStyle/>
          <a:p>
            <a:r>
              <a:rPr lang="es-ES_tradnl" dirty="0">
                <a:solidFill>
                  <a:schemeClr val="bg1"/>
                </a:solidFill>
              </a:rPr>
              <a:t>Proceso de decisión de Márkov</a:t>
            </a:r>
          </a:p>
        </p:txBody>
      </p:sp>
      <p:pic>
        <p:nvPicPr>
          <p:cNvPr id="4" name="Picture 3" descr="Vector background of vibrant colors splashing">
            <a:extLst>
              <a:ext uri="{FF2B5EF4-FFF2-40B4-BE49-F238E27FC236}">
                <a16:creationId xmlns:a16="http://schemas.microsoft.com/office/drawing/2014/main" id="{ABBB9616-A221-0745-02A5-112F773D46CB}"/>
              </a:ext>
            </a:extLst>
          </p:cNvPr>
          <p:cNvPicPr>
            <a:picLocks noChangeAspect="1"/>
          </p:cNvPicPr>
          <p:nvPr/>
        </p:nvPicPr>
        <p:blipFill rotWithShape="1">
          <a:blip r:embed="rId3"/>
          <a:srcRect t="34398" r="2" b="17120"/>
          <a:stretch/>
        </p:blipFill>
        <p:spPr>
          <a:xfrm>
            <a:off x="800100" y="712916"/>
            <a:ext cx="10591800" cy="3491895"/>
          </a:xfrm>
          <a:prstGeom prst="rect">
            <a:avLst/>
          </a:prstGeom>
        </p:spPr>
      </p:pic>
    </p:spTree>
    <p:extLst>
      <p:ext uri="{BB962C8B-B14F-4D97-AF65-F5344CB8AC3E}">
        <p14:creationId xmlns:p14="http://schemas.microsoft.com/office/powerpoint/2010/main" val="315757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Proceso de decisión de Márkov</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15</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1730188"/>
            <a:ext cx="10691265" cy="4354925"/>
          </a:xfrm>
        </p:spPr>
        <p:txBody>
          <a:bodyPr>
            <a:normAutofit fontScale="85000" lnSpcReduction="20000"/>
          </a:bodyPr>
          <a:lstStyle/>
          <a:p>
            <a:pPr marL="0" indent="0">
              <a:buNone/>
            </a:pPr>
            <a:r>
              <a:rPr lang="es-ES" sz="2400" dirty="0"/>
              <a:t>Un proceso de decisión de Márkov (MDP) es un proceso de control estocástico en tiempo discreto. Proporciona un marco matemático para modelar la toma de decisiones en situaciones en las que los resultados son en </a:t>
            </a:r>
            <a:r>
              <a:rPr lang="es-ES" sz="2400" b="1" dirty="0">
                <a:solidFill>
                  <a:schemeClr val="accent6"/>
                </a:solidFill>
              </a:rPr>
              <a:t>parte aleatorios </a:t>
            </a:r>
            <a:r>
              <a:rPr lang="es-ES" sz="2400" dirty="0"/>
              <a:t>y en parte están bajo el </a:t>
            </a:r>
            <a:r>
              <a:rPr lang="es-ES" sz="2400" b="1" dirty="0">
                <a:solidFill>
                  <a:schemeClr val="accent4"/>
                </a:solidFill>
              </a:rPr>
              <a:t>control del agente.</a:t>
            </a:r>
            <a:endParaRPr lang="es-ES" sz="2400" dirty="0"/>
          </a:p>
          <a:p>
            <a:pPr marL="0" indent="0">
              <a:buNone/>
            </a:pPr>
            <a:r>
              <a:rPr lang="es-ES" sz="2400" dirty="0"/>
              <a:t>En cada paso temporal, el proceso se encuentra en el estado </a:t>
            </a:r>
            <a:r>
              <a:rPr lang="es-ES" sz="2400" b="1" i="1" dirty="0">
                <a:solidFill>
                  <a:schemeClr val="accent3"/>
                </a:solidFill>
              </a:rPr>
              <a:t>s</a:t>
            </a:r>
            <a:r>
              <a:rPr lang="es-ES" sz="2400" dirty="0"/>
              <a:t>, y agente puede elegir cualquier acción </a:t>
            </a:r>
            <a:r>
              <a:rPr lang="es-ES" sz="2400" b="1" i="1" dirty="0">
                <a:solidFill>
                  <a:schemeClr val="accent3"/>
                </a:solidFill>
              </a:rPr>
              <a:t>a</a:t>
            </a:r>
            <a:r>
              <a:rPr lang="es-ES" sz="2400" dirty="0"/>
              <a:t> que esté disponible en el estado </a:t>
            </a:r>
            <a:r>
              <a:rPr lang="es-ES" sz="2400" b="1" i="1" dirty="0">
                <a:solidFill>
                  <a:schemeClr val="accent3"/>
                </a:solidFill>
              </a:rPr>
              <a:t>s</a:t>
            </a:r>
            <a:r>
              <a:rPr lang="es-ES" sz="2400" dirty="0"/>
              <a:t>. El proceso responde en el siguiente paso temporal pasando aleatoriamente a un nuevo estado </a:t>
            </a:r>
            <a:r>
              <a:rPr lang="es-ES" sz="2400" b="1" dirty="0">
                <a:solidFill>
                  <a:schemeClr val="accent3"/>
                </a:solidFill>
              </a:rPr>
              <a:t>s’</a:t>
            </a:r>
            <a:r>
              <a:rPr lang="es-ES" sz="2400" dirty="0"/>
              <a:t>, y ofreciendo al responsable de la toma de decisiones la recompensa correspondiente </a:t>
            </a:r>
            <a:r>
              <a:rPr lang="es-ES" sz="2400" b="1" dirty="0">
                <a:solidFill>
                  <a:schemeClr val="accent3"/>
                </a:solidFill>
              </a:rPr>
              <a:t>R(s, a, s’)</a:t>
            </a:r>
            <a:r>
              <a:rPr lang="es-ES" sz="2400" dirty="0"/>
              <a:t>.</a:t>
            </a:r>
          </a:p>
          <a:p>
            <a:pPr marL="0" indent="0">
              <a:buNone/>
            </a:pPr>
            <a:r>
              <a:rPr lang="es-ES" sz="2400" dirty="0"/>
              <a:t>La probabilidad de que el proceso pase a su nuevo estado </a:t>
            </a:r>
            <a:r>
              <a:rPr lang="es-ES" sz="2400" b="1" dirty="0">
                <a:solidFill>
                  <a:schemeClr val="accent3"/>
                </a:solidFill>
              </a:rPr>
              <a:t>s’</a:t>
            </a:r>
            <a:r>
              <a:rPr lang="es-ES" sz="2400" dirty="0"/>
              <a:t> está influida por la acción elegida. En concreto, viene dada por la función de transición de estado </a:t>
            </a:r>
            <a:r>
              <a:rPr lang="es-ES" sz="2400" b="1" dirty="0">
                <a:solidFill>
                  <a:schemeClr val="accent3"/>
                </a:solidFill>
              </a:rPr>
              <a:t>P(s, a, s’)</a:t>
            </a:r>
            <a:r>
              <a:rPr lang="es-ES" sz="2400" dirty="0"/>
              <a:t>. Así, el siguiente estado </a:t>
            </a:r>
            <a:r>
              <a:rPr lang="es-ES" sz="2400" b="1" dirty="0">
                <a:solidFill>
                  <a:schemeClr val="accent3"/>
                </a:solidFill>
              </a:rPr>
              <a:t>s’ </a:t>
            </a:r>
            <a:r>
              <a:rPr lang="es-ES" sz="2400" dirty="0"/>
              <a:t>depende del estado actual </a:t>
            </a:r>
            <a:r>
              <a:rPr lang="es-ES" sz="2400" b="1" dirty="0">
                <a:solidFill>
                  <a:schemeClr val="accent3"/>
                </a:solidFill>
              </a:rPr>
              <a:t>s </a:t>
            </a:r>
            <a:r>
              <a:rPr lang="es-ES" sz="2400" dirty="0"/>
              <a:t>y de la acción del decisor </a:t>
            </a:r>
            <a:r>
              <a:rPr lang="es-ES" sz="2400" b="1" dirty="0">
                <a:solidFill>
                  <a:schemeClr val="accent3"/>
                </a:solidFill>
              </a:rPr>
              <a:t>a</a:t>
            </a:r>
            <a:r>
              <a:rPr lang="es-ES" sz="2400" dirty="0"/>
              <a:t>. Pero dado </a:t>
            </a:r>
            <a:r>
              <a:rPr lang="es-ES" sz="2400" b="1" dirty="0">
                <a:solidFill>
                  <a:schemeClr val="accent3"/>
                </a:solidFill>
              </a:rPr>
              <a:t>s</a:t>
            </a:r>
            <a:r>
              <a:rPr lang="es-ES" sz="2400" dirty="0"/>
              <a:t> y </a:t>
            </a:r>
            <a:r>
              <a:rPr lang="es-ES" sz="2400" b="1" dirty="0">
                <a:solidFill>
                  <a:schemeClr val="accent3"/>
                </a:solidFill>
              </a:rPr>
              <a:t>a</a:t>
            </a:r>
            <a:r>
              <a:rPr lang="es-ES" sz="2400" dirty="0"/>
              <a:t>, es condicionalmente independiente de todos los </a:t>
            </a:r>
            <a:r>
              <a:rPr lang="es-ES" sz="2400" b="1" dirty="0">
                <a:solidFill>
                  <a:srgbClr val="92D050"/>
                </a:solidFill>
              </a:rPr>
              <a:t>estados y acciones anteriores</a:t>
            </a:r>
            <a:r>
              <a:rPr lang="es-ES" sz="2400" dirty="0"/>
              <a:t>.</a:t>
            </a:r>
          </a:p>
          <a:p>
            <a:pPr marL="0" indent="0">
              <a:buNone/>
            </a:pPr>
            <a:r>
              <a:rPr lang="es-ES" sz="2400" dirty="0"/>
              <a:t>Los procesos de decisión de Márkov son una extensión de las cadenas de Márkov; la diferencia es la adición de acciones y recompensas.</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3"/>
              </a:rPr>
              <a:t>vectorjuice</a:t>
            </a:r>
          </a:p>
        </p:txBody>
      </p:sp>
    </p:spTree>
    <p:extLst>
      <p:ext uri="{BB962C8B-B14F-4D97-AF65-F5344CB8AC3E}">
        <p14:creationId xmlns:p14="http://schemas.microsoft.com/office/powerpoint/2010/main" val="2878366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Proceso de decisión de Márkov</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16</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1730188"/>
            <a:ext cx="10691265" cy="4354925"/>
          </a:xfrm>
        </p:spPr>
        <p:txBody>
          <a:bodyPr>
            <a:normAutofit/>
          </a:bodyPr>
          <a:lstStyle/>
          <a:p>
            <a:pPr marL="0" indent="0">
              <a:buNone/>
            </a:pPr>
            <a:r>
              <a:rPr lang="es-ES" sz="2400" dirty="0"/>
              <a:t>MDP tiene 5 componentes:</a:t>
            </a:r>
          </a:p>
          <a:p>
            <a:r>
              <a:rPr lang="es-ES" sz="2400" b="1" dirty="0">
                <a:solidFill>
                  <a:schemeClr val="accent4"/>
                </a:solidFill>
              </a:rPr>
              <a:t>Agente</a:t>
            </a:r>
          </a:p>
          <a:p>
            <a:r>
              <a:rPr lang="es-ES" sz="2400" b="1" dirty="0">
                <a:solidFill>
                  <a:schemeClr val="accent6"/>
                </a:solidFill>
              </a:rPr>
              <a:t>Ambiente</a:t>
            </a:r>
          </a:p>
          <a:p>
            <a:r>
              <a:rPr lang="es-ES" sz="2400" b="1" dirty="0">
                <a:solidFill>
                  <a:schemeClr val="accent1"/>
                </a:solidFill>
              </a:rPr>
              <a:t>Estado</a:t>
            </a:r>
          </a:p>
          <a:p>
            <a:r>
              <a:rPr lang="es-ES" sz="2400" b="1" dirty="0">
                <a:solidFill>
                  <a:schemeClr val="accent3"/>
                </a:solidFill>
              </a:rPr>
              <a:t>Acción</a:t>
            </a:r>
          </a:p>
          <a:p>
            <a:r>
              <a:rPr lang="es-ES" sz="2400" b="1" dirty="0">
                <a:solidFill>
                  <a:srgbClr val="92D050"/>
                </a:solidFill>
              </a:rPr>
              <a:t>Recompensa</a:t>
            </a:r>
            <a:r>
              <a:rPr lang="es-ES" sz="2400" dirty="0"/>
              <a:t>: es el refuerzo positivo o negativo que el agente recibe del entorno como resultado de sus acciones. Es una forma de evaluar la "bondad" o la "maldad" de una acción en particular.</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3"/>
              </a:rPr>
              <a:t>vectorjuice</a:t>
            </a:r>
          </a:p>
        </p:txBody>
      </p:sp>
    </p:spTree>
    <p:extLst>
      <p:ext uri="{BB962C8B-B14F-4D97-AF65-F5344CB8AC3E}">
        <p14:creationId xmlns:p14="http://schemas.microsoft.com/office/powerpoint/2010/main" val="4072640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Proceso de decisión de Márkov</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17</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1730188"/>
            <a:ext cx="10691265" cy="4354925"/>
          </a:xfrm>
        </p:spPr>
        <p:txBody>
          <a:bodyPr>
            <a:normAutofit/>
          </a:bodyPr>
          <a:lstStyle/>
          <a:p>
            <a:pPr marL="0" indent="0">
              <a:buNone/>
            </a:pPr>
            <a:r>
              <a:rPr lang="es-ES" sz="2400" dirty="0"/>
              <a:t>Veamos un ejemplo usando tatetí en ejemplo de funcionamiento de MDP: </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3"/>
              </a:rPr>
              <a:t>vectorjuice</a:t>
            </a:r>
          </a:p>
        </p:txBody>
      </p:sp>
      <p:sp>
        <p:nvSpPr>
          <p:cNvPr id="3" name="Cloud 2">
            <a:extLst>
              <a:ext uri="{FF2B5EF4-FFF2-40B4-BE49-F238E27FC236}">
                <a16:creationId xmlns:a16="http://schemas.microsoft.com/office/drawing/2014/main" id="{2A2D2FF1-4D13-0920-87A1-E39CA715AA52}"/>
              </a:ext>
            </a:extLst>
          </p:cNvPr>
          <p:cNvSpPr/>
          <p:nvPr/>
        </p:nvSpPr>
        <p:spPr>
          <a:xfrm>
            <a:off x="4388010" y="2243782"/>
            <a:ext cx="3415980" cy="1965109"/>
          </a:xfrm>
          <a:prstGeom prst="cloud">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Right Arrow 8">
            <a:extLst>
              <a:ext uri="{FF2B5EF4-FFF2-40B4-BE49-F238E27FC236}">
                <a16:creationId xmlns:a16="http://schemas.microsoft.com/office/drawing/2014/main" id="{14DCF45B-D52B-1A77-2E0E-AA3A06660D8E}"/>
              </a:ext>
            </a:extLst>
          </p:cNvPr>
          <p:cNvSpPr/>
          <p:nvPr/>
        </p:nvSpPr>
        <p:spPr>
          <a:xfrm>
            <a:off x="5255110" y="2997225"/>
            <a:ext cx="365761" cy="2291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Diamond 9">
            <a:extLst>
              <a:ext uri="{FF2B5EF4-FFF2-40B4-BE49-F238E27FC236}">
                <a16:creationId xmlns:a16="http://schemas.microsoft.com/office/drawing/2014/main" id="{B8A8B042-6CA9-7E95-A5B9-229E18F642A0}"/>
              </a:ext>
            </a:extLst>
          </p:cNvPr>
          <p:cNvSpPr/>
          <p:nvPr/>
        </p:nvSpPr>
        <p:spPr>
          <a:xfrm>
            <a:off x="5667272" y="2824910"/>
            <a:ext cx="573741" cy="573741"/>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a:t>
            </a:r>
          </a:p>
        </p:txBody>
      </p:sp>
      <p:grpSp>
        <p:nvGrpSpPr>
          <p:cNvPr id="20" name="Group 19">
            <a:extLst>
              <a:ext uri="{FF2B5EF4-FFF2-40B4-BE49-F238E27FC236}">
                <a16:creationId xmlns:a16="http://schemas.microsoft.com/office/drawing/2014/main" id="{869033E9-A1B3-29E7-4A84-7ED762ACF6D6}"/>
              </a:ext>
            </a:extLst>
          </p:cNvPr>
          <p:cNvGrpSpPr/>
          <p:nvPr/>
        </p:nvGrpSpPr>
        <p:grpSpPr>
          <a:xfrm>
            <a:off x="6534372" y="2600791"/>
            <a:ext cx="1021977" cy="1021977"/>
            <a:chOff x="1532964" y="3566991"/>
            <a:chExt cx="1021977" cy="1021977"/>
          </a:xfrm>
        </p:grpSpPr>
        <p:sp>
          <p:nvSpPr>
            <p:cNvPr id="11" name="Rectangle 10">
              <a:extLst>
                <a:ext uri="{FF2B5EF4-FFF2-40B4-BE49-F238E27FC236}">
                  <a16:creationId xmlns:a16="http://schemas.microsoft.com/office/drawing/2014/main" id="{E5D3EC31-E5DD-09FF-BDCB-6FD8681DA729}"/>
                </a:ext>
              </a:extLst>
            </p:cNvPr>
            <p:cNvSpPr/>
            <p:nvPr/>
          </p:nvSpPr>
          <p:spPr>
            <a:xfrm>
              <a:off x="1532964" y="3566991"/>
              <a:ext cx="340659" cy="34065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Rectangle 11">
              <a:extLst>
                <a:ext uri="{FF2B5EF4-FFF2-40B4-BE49-F238E27FC236}">
                  <a16:creationId xmlns:a16="http://schemas.microsoft.com/office/drawing/2014/main" id="{EBE0F590-1D3E-6672-50A4-52E4CD75B0B4}"/>
                </a:ext>
              </a:extLst>
            </p:cNvPr>
            <p:cNvSpPr/>
            <p:nvPr/>
          </p:nvSpPr>
          <p:spPr>
            <a:xfrm>
              <a:off x="1873623" y="3566991"/>
              <a:ext cx="340659" cy="34065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Rectangle 12">
              <a:extLst>
                <a:ext uri="{FF2B5EF4-FFF2-40B4-BE49-F238E27FC236}">
                  <a16:creationId xmlns:a16="http://schemas.microsoft.com/office/drawing/2014/main" id="{30F0BBC3-1B04-5C2A-2091-E06EBC23C3FD}"/>
                </a:ext>
              </a:extLst>
            </p:cNvPr>
            <p:cNvSpPr/>
            <p:nvPr/>
          </p:nvSpPr>
          <p:spPr>
            <a:xfrm>
              <a:off x="2214282" y="3566991"/>
              <a:ext cx="340659" cy="34065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 name="Rectangle 13">
              <a:extLst>
                <a:ext uri="{FF2B5EF4-FFF2-40B4-BE49-F238E27FC236}">
                  <a16:creationId xmlns:a16="http://schemas.microsoft.com/office/drawing/2014/main" id="{68951A93-72D6-4603-D2CA-3617DB96E761}"/>
                </a:ext>
              </a:extLst>
            </p:cNvPr>
            <p:cNvSpPr/>
            <p:nvPr/>
          </p:nvSpPr>
          <p:spPr>
            <a:xfrm>
              <a:off x="1532964" y="3907650"/>
              <a:ext cx="340659" cy="34065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Rectangle 14">
              <a:extLst>
                <a:ext uri="{FF2B5EF4-FFF2-40B4-BE49-F238E27FC236}">
                  <a16:creationId xmlns:a16="http://schemas.microsoft.com/office/drawing/2014/main" id="{0636799A-1A6A-9CA8-F2B5-7D6E4D200967}"/>
                </a:ext>
              </a:extLst>
            </p:cNvPr>
            <p:cNvSpPr/>
            <p:nvPr/>
          </p:nvSpPr>
          <p:spPr>
            <a:xfrm>
              <a:off x="1873623" y="3907650"/>
              <a:ext cx="340659" cy="34065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Rectangle 15">
              <a:extLst>
                <a:ext uri="{FF2B5EF4-FFF2-40B4-BE49-F238E27FC236}">
                  <a16:creationId xmlns:a16="http://schemas.microsoft.com/office/drawing/2014/main" id="{52B385E8-C755-A1BB-841B-25C324C790DF}"/>
                </a:ext>
              </a:extLst>
            </p:cNvPr>
            <p:cNvSpPr/>
            <p:nvPr/>
          </p:nvSpPr>
          <p:spPr>
            <a:xfrm>
              <a:off x="2214282" y="3907650"/>
              <a:ext cx="340659" cy="34065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 name="Rectangle 16">
              <a:extLst>
                <a:ext uri="{FF2B5EF4-FFF2-40B4-BE49-F238E27FC236}">
                  <a16:creationId xmlns:a16="http://schemas.microsoft.com/office/drawing/2014/main" id="{EBBC111E-E150-A51C-62C5-6A914AEB839F}"/>
                </a:ext>
              </a:extLst>
            </p:cNvPr>
            <p:cNvSpPr/>
            <p:nvPr/>
          </p:nvSpPr>
          <p:spPr>
            <a:xfrm>
              <a:off x="1532964" y="4248309"/>
              <a:ext cx="340659" cy="34065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8" name="Rectangle 17">
              <a:extLst>
                <a:ext uri="{FF2B5EF4-FFF2-40B4-BE49-F238E27FC236}">
                  <a16:creationId xmlns:a16="http://schemas.microsoft.com/office/drawing/2014/main" id="{7FB6C69F-3D4A-10EF-DD69-AF28AC85D168}"/>
                </a:ext>
              </a:extLst>
            </p:cNvPr>
            <p:cNvSpPr/>
            <p:nvPr/>
          </p:nvSpPr>
          <p:spPr>
            <a:xfrm>
              <a:off x="1873623" y="4248309"/>
              <a:ext cx="340659" cy="34065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9" name="Rectangle 18">
              <a:extLst>
                <a:ext uri="{FF2B5EF4-FFF2-40B4-BE49-F238E27FC236}">
                  <a16:creationId xmlns:a16="http://schemas.microsoft.com/office/drawing/2014/main" id="{1AEFE967-94D9-5329-A838-9FA65C5393B8}"/>
                </a:ext>
              </a:extLst>
            </p:cNvPr>
            <p:cNvSpPr/>
            <p:nvPr/>
          </p:nvSpPr>
          <p:spPr>
            <a:xfrm>
              <a:off x="2214282" y="4248309"/>
              <a:ext cx="340659" cy="34065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
        <p:nvSpPr>
          <p:cNvPr id="21" name="Oval 20">
            <a:extLst>
              <a:ext uri="{FF2B5EF4-FFF2-40B4-BE49-F238E27FC236}">
                <a16:creationId xmlns:a16="http://schemas.microsoft.com/office/drawing/2014/main" id="{FACF5B17-7B8E-FF1A-8701-2A3BA1E8D526}"/>
              </a:ext>
            </a:extLst>
          </p:cNvPr>
          <p:cNvSpPr/>
          <p:nvPr/>
        </p:nvSpPr>
        <p:spPr>
          <a:xfrm>
            <a:off x="6627390" y="2696643"/>
            <a:ext cx="147772" cy="148953"/>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s-ES_tradnl"/>
          </a:p>
        </p:txBody>
      </p:sp>
      <p:grpSp>
        <p:nvGrpSpPr>
          <p:cNvPr id="22" name="Group 21">
            <a:extLst>
              <a:ext uri="{FF2B5EF4-FFF2-40B4-BE49-F238E27FC236}">
                <a16:creationId xmlns:a16="http://schemas.microsoft.com/office/drawing/2014/main" id="{89C2896F-BFBD-B3FF-7C50-BF73EE46D437}"/>
              </a:ext>
            </a:extLst>
          </p:cNvPr>
          <p:cNvGrpSpPr/>
          <p:nvPr/>
        </p:nvGrpSpPr>
        <p:grpSpPr>
          <a:xfrm>
            <a:off x="9588593" y="3544768"/>
            <a:ext cx="1021977" cy="1021977"/>
            <a:chOff x="1532964" y="3566991"/>
            <a:chExt cx="1021977" cy="1021977"/>
          </a:xfrm>
        </p:grpSpPr>
        <p:sp>
          <p:nvSpPr>
            <p:cNvPr id="23" name="Rectangle 22">
              <a:extLst>
                <a:ext uri="{FF2B5EF4-FFF2-40B4-BE49-F238E27FC236}">
                  <a16:creationId xmlns:a16="http://schemas.microsoft.com/office/drawing/2014/main" id="{28DDD61C-F8D2-57DA-93A5-18F422E90B0E}"/>
                </a:ext>
              </a:extLst>
            </p:cNvPr>
            <p:cNvSpPr/>
            <p:nvPr/>
          </p:nvSpPr>
          <p:spPr>
            <a:xfrm>
              <a:off x="1532964" y="3566991"/>
              <a:ext cx="340659" cy="34065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4" name="Rectangle 23">
              <a:extLst>
                <a:ext uri="{FF2B5EF4-FFF2-40B4-BE49-F238E27FC236}">
                  <a16:creationId xmlns:a16="http://schemas.microsoft.com/office/drawing/2014/main" id="{C4866078-AFCB-7486-CFD0-21924446F0D1}"/>
                </a:ext>
              </a:extLst>
            </p:cNvPr>
            <p:cNvSpPr/>
            <p:nvPr/>
          </p:nvSpPr>
          <p:spPr>
            <a:xfrm>
              <a:off x="1873623" y="3566991"/>
              <a:ext cx="340659" cy="34065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5" name="Rectangle 24">
              <a:extLst>
                <a:ext uri="{FF2B5EF4-FFF2-40B4-BE49-F238E27FC236}">
                  <a16:creationId xmlns:a16="http://schemas.microsoft.com/office/drawing/2014/main" id="{222E527F-1159-F314-137A-38AF36075C65}"/>
                </a:ext>
              </a:extLst>
            </p:cNvPr>
            <p:cNvSpPr/>
            <p:nvPr/>
          </p:nvSpPr>
          <p:spPr>
            <a:xfrm>
              <a:off x="2214282" y="3566991"/>
              <a:ext cx="340659" cy="34065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6" name="Rectangle 25">
              <a:extLst>
                <a:ext uri="{FF2B5EF4-FFF2-40B4-BE49-F238E27FC236}">
                  <a16:creationId xmlns:a16="http://schemas.microsoft.com/office/drawing/2014/main" id="{FF4C2B60-C4D8-E932-2DEF-C8792970C287}"/>
                </a:ext>
              </a:extLst>
            </p:cNvPr>
            <p:cNvSpPr/>
            <p:nvPr/>
          </p:nvSpPr>
          <p:spPr>
            <a:xfrm>
              <a:off x="1532964" y="3907650"/>
              <a:ext cx="340659" cy="34065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7" name="Rectangle 26">
              <a:extLst>
                <a:ext uri="{FF2B5EF4-FFF2-40B4-BE49-F238E27FC236}">
                  <a16:creationId xmlns:a16="http://schemas.microsoft.com/office/drawing/2014/main" id="{F1241B17-8FE5-72DA-2185-ED85FCAE01D1}"/>
                </a:ext>
              </a:extLst>
            </p:cNvPr>
            <p:cNvSpPr/>
            <p:nvPr/>
          </p:nvSpPr>
          <p:spPr>
            <a:xfrm>
              <a:off x="1873623" y="3907650"/>
              <a:ext cx="340659" cy="34065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8" name="Rectangle 27">
              <a:extLst>
                <a:ext uri="{FF2B5EF4-FFF2-40B4-BE49-F238E27FC236}">
                  <a16:creationId xmlns:a16="http://schemas.microsoft.com/office/drawing/2014/main" id="{6129387C-82F6-0B01-B2AE-846D9B54E69B}"/>
                </a:ext>
              </a:extLst>
            </p:cNvPr>
            <p:cNvSpPr/>
            <p:nvPr/>
          </p:nvSpPr>
          <p:spPr>
            <a:xfrm>
              <a:off x="2214282" y="3907650"/>
              <a:ext cx="340659" cy="34065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9" name="Rectangle 28">
              <a:extLst>
                <a:ext uri="{FF2B5EF4-FFF2-40B4-BE49-F238E27FC236}">
                  <a16:creationId xmlns:a16="http://schemas.microsoft.com/office/drawing/2014/main" id="{AC9E2CE4-9106-782C-F204-71CB674152BC}"/>
                </a:ext>
              </a:extLst>
            </p:cNvPr>
            <p:cNvSpPr/>
            <p:nvPr/>
          </p:nvSpPr>
          <p:spPr>
            <a:xfrm>
              <a:off x="1532964" y="4248309"/>
              <a:ext cx="340659" cy="34065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0" name="Rectangle 29">
              <a:extLst>
                <a:ext uri="{FF2B5EF4-FFF2-40B4-BE49-F238E27FC236}">
                  <a16:creationId xmlns:a16="http://schemas.microsoft.com/office/drawing/2014/main" id="{C3492723-3F0A-362F-893C-BE4898CF4A43}"/>
                </a:ext>
              </a:extLst>
            </p:cNvPr>
            <p:cNvSpPr/>
            <p:nvPr/>
          </p:nvSpPr>
          <p:spPr>
            <a:xfrm>
              <a:off x="1873623" y="4248309"/>
              <a:ext cx="340659" cy="34065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1" name="Rectangle 30">
              <a:extLst>
                <a:ext uri="{FF2B5EF4-FFF2-40B4-BE49-F238E27FC236}">
                  <a16:creationId xmlns:a16="http://schemas.microsoft.com/office/drawing/2014/main" id="{C14E090D-4345-170C-0E63-A692B71E1053}"/>
                </a:ext>
              </a:extLst>
            </p:cNvPr>
            <p:cNvSpPr/>
            <p:nvPr/>
          </p:nvSpPr>
          <p:spPr>
            <a:xfrm>
              <a:off x="2214282" y="4248309"/>
              <a:ext cx="340659" cy="34065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
        <p:nvSpPr>
          <p:cNvPr id="32" name="Oval 31">
            <a:extLst>
              <a:ext uri="{FF2B5EF4-FFF2-40B4-BE49-F238E27FC236}">
                <a16:creationId xmlns:a16="http://schemas.microsoft.com/office/drawing/2014/main" id="{16EBC7B8-710A-218F-5E5A-516C765904B9}"/>
              </a:ext>
            </a:extLst>
          </p:cNvPr>
          <p:cNvSpPr/>
          <p:nvPr/>
        </p:nvSpPr>
        <p:spPr>
          <a:xfrm>
            <a:off x="9681611" y="3640620"/>
            <a:ext cx="147772" cy="148953"/>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s-ES_tradnl"/>
          </a:p>
        </p:txBody>
      </p:sp>
      <p:sp>
        <p:nvSpPr>
          <p:cNvPr id="33" name="Multiply 32">
            <a:extLst>
              <a:ext uri="{FF2B5EF4-FFF2-40B4-BE49-F238E27FC236}">
                <a16:creationId xmlns:a16="http://schemas.microsoft.com/office/drawing/2014/main" id="{8933E2FD-A6A6-02EB-A888-1FB0830EA8EA}"/>
              </a:ext>
            </a:extLst>
          </p:cNvPr>
          <p:cNvSpPr/>
          <p:nvPr/>
        </p:nvSpPr>
        <p:spPr>
          <a:xfrm>
            <a:off x="10269910" y="3556475"/>
            <a:ext cx="340659" cy="317241"/>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6" name="Rectangle 35">
            <a:extLst>
              <a:ext uri="{FF2B5EF4-FFF2-40B4-BE49-F238E27FC236}">
                <a16:creationId xmlns:a16="http://schemas.microsoft.com/office/drawing/2014/main" id="{60B12FA6-D191-752B-6625-26DB0B223A00}"/>
              </a:ext>
            </a:extLst>
          </p:cNvPr>
          <p:cNvSpPr/>
          <p:nvPr/>
        </p:nvSpPr>
        <p:spPr>
          <a:xfrm>
            <a:off x="5217101" y="4740675"/>
            <a:ext cx="1998589" cy="111847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37" name="Graphic 36" descr="Gears with solid fill">
            <a:extLst>
              <a:ext uri="{FF2B5EF4-FFF2-40B4-BE49-F238E27FC236}">
                <a16:creationId xmlns:a16="http://schemas.microsoft.com/office/drawing/2014/main" id="{C7CDCC7F-B0E8-3FC0-CB78-FECF32688C2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59195" y="4842714"/>
            <a:ext cx="914400" cy="914400"/>
          </a:xfrm>
          <a:prstGeom prst="rect">
            <a:avLst/>
          </a:prstGeom>
        </p:spPr>
      </p:pic>
      <p:grpSp>
        <p:nvGrpSpPr>
          <p:cNvPr id="38" name="Group 37">
            <a:extLst>
              <a:ext uri="{FF2B5EF4-FFF2-40B4-BE49-F238E27FC236}">
                <a16:creationId xmlns:a16="http://schemas.microsoft.com/office/drawing/2014/main" id="{E156A5ED-8295-9C9D-342B-40981FE09BA3}"/>
              </a:ext>
            </a:extLst>
          </p:cNvPr>
          <p:cNvGrpSpPr/>
          <p:nvPr/>
        </p:nvGrpSpPr>
        <p:grpSpPr>
          <a:xfrm>
            <a:off x="1884749" y="3858947"/>
            <a:ext cx="1021977" cy="1021977"/>
            <a:chOff x="1532964" y="3566991"/>
            <a:chExt cx="1021977" cy="1021977"/>
          </a:xfrm>
        </p:grpSpPr>
        <p:sp>
          <p:nvSpPr>
            <p:cNvPr id="39" name="Rectangle 38">
              <a:extLst>
                <a:ext uri="{FF2B5EF4-FFF2-40B4-BE49-F238E27FC236}">
                  <a16:creationId xmlns:a16="http://schemas.microsoft.com/office/drawing/2014/main" id="{9E046247-C635-C78A-16BD-433237F7E1E0}"/>
                </a:ext>
              </a:extLst>
            </p:cNvPr>
            <p:cNvSpPr/>
            <p:nvPr/>
          </p:nvSpPr>
          <p:spPr>
            <a:xfrm>
              <a:off x="1532964" y="3566991"/>
              <a:ext cx="340659" cy="34065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0" name="Rectangle 39">
              <a:extLst>
                <a:ext uri="{FF2B5EF4-FFF2-40B4-BE49-F238E27FC236}">
                  <a16:creationId xmlns:a16="http://schemas.microsoft.com/office/drawing/2014/main" id="{10A7B97A-0B51-29A6-8532-1254626260EE}"/>
                </a:ext>
              </a:extLst>
            </p:cNvPr>
            <p:cNvSpPr/>
            <p:nvPr/>
          </p:nvSpPr>
          <p:spPr>
            <a:xfrm>
              <a:off x="1873623" y="3566991"/>
              <a:ext cx="340659" cy="34065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1" name="Rectangle 40">
              <a:extLst>
                <a:ext uri="{FF2B5EF4-FFF2-40B4-BE49-F238E27FC236}">
                  <a16:creationId xmlns:a16="http://schemas.microsoft.com/office/drawing/2014/main" id="{811461E2-D935-D900-A75B-07744FF3440F}"/>
                </a:ext>
              </a:extLst>
            </p:cNvPr>
            <p:cNvSpPr/>
            <p:nvPr/>
          </p:nvSpPr>
          <p:spPr>
            <a:xfrm>
              <a:off x="2214282" y="3566991"/>
              <a:ext cx="340659" cy="34065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2" name="Rectangle 41">
              <a:extLst>
                <a:ext uri="{FF2B5EF4-FFF2-40B4-BE49-F238E27FC236}">
                  <a16:creationId xmlns:a16="http://schemas.microsoft.com/office/drawing/2014/main" id="{3A7E1194-4823-0FD2-F9BC-E44C5688E219}"/>
                </a:ext>
              </a:extLst>
            </p:cNvPr>
            <p:cNvSpPr/>
            <p:nvPr/>
          </p:nvSpPr>
          <p:spPr>
            <a:xfrm>
              <a:off x="1532964" y="3907650"/>
              <a:ext cx="340659" cy="34065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3" name="Rectangle 42">
              <a:extLst>
                <a:ext uri="{FF2B5EF4-FFF2-40B4-BE49-F238E27FC236}">
                  <a16:creationId xmlns:a16="http://schemas.microsoft.com/office/drawing/2014/main" id="{6649AF24-2A58-7FC2-E767-2989EE296B69}"/>
                </a:ext>
              </a:extLst>
            </p:cNvPr>
            <p:cNvSpPr/>
            <p:nvPr/>
          </p:nvSpPr>
          <p:spPr>
            <a:xfrm>
              <a:off x="1873623" y="3907650"/>
              <a:ext cx="340659" cy="34065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4" name="Rectangle 43">
              <a:extLst>
                <a:ext uri="{FF2B5EF4-FFF2-40B4-BE49-F238E27FC236}">
                  <a16:creationId xmlns:a16="http://schemas.microsoft.com/office/drawing/2014/main" id="{B390C530-F67D-9EBC-53B8-E2D15373E568}"/>
                </a:ext>
              </a:extLst>
            </p:cNvPr>
            <p:cNvSpPr/>
            <p:nvPr/>
          </p:nvSpPr>
          <p:spPr>
            <a:xfrm>
              <a:off x="2214282" y="3907650"/>
              <a:ext cx="340659" cy="34065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5" name="Rectangle 44">
              <a:extLst>
                <a:ext uri="{FF2B5EF4-FFF2-40B4-BE49-F238E27FC236}">
                  <a16:creationId xmlns:a16="http://schemas.microsoft.com/office/drawing/2014/main" id="{4B2DCA03-4256-3CC9-44D6-9ED6DC49FFE9}"/>
                </a:ext>
              </a:extLst>
            </p:cNvPr>
            <p:cNvSpPr/>
            <p:nvPr/>
          </p:nvSpPr>
          <p:spPr>
            <a:xfrm>
              <a:off x="1532964" y="4248309"/>
              <a:ext cx="340659" cy="34065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6" name="Rectangle 45">
              <a:extLst>
                <a:ext uri="{FF2B5EF4-FFF2-40B4-BE49-F238E27FC236}">
                  <a16:creationId xmlns:a16="http://schemas.microsoft.com/office/drawing/2014/main" id="{28EDC488-CB2A-B369-3D73-63AB4BCD5CD3}"/>
                </a:ext>
              </a:extLst>
            </p:cNvPr>
            <p:cNvSpPr/>
            <p:nvPr/>
          </p:nvSpPr>
          <p:spPr>
            <a:xfrm>
              <a:off x="1873623" y="4248309"/>
              <a:ext cx="340659" cy="34065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7" name="Rectangle 46">
              <a:extLst>
                <a:ext uri="{FF2B5EF4-FFF2-40B4-BE49-F238E27FC236}">
                  <a16:creationId xmlns:a16="http://schemas.microsoft.com/office/drawing/2014/main" id="{C419E2C1-A92B-B71E-FED4-4BFC4F96D1DA}"/>
                </a:ext>
              </a:extLst>
            </p:cNvPr>
            <p:cNvSpPr/>
            <p:nvPr/>
          </p:nvSpPr>
          <p:spPr>
            <a:xfrm>
              <a:off x="2214282" y="4248309"/>
              <a:ext cx="340659" cy="34065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
        <p:nvSpPr>
          <p:cNvPr id="48" name="Oval 47">
            <a:extLst>
              <a:ext uri="{FF2B5EF4-FFF2-40B4-BE49-F238E27FC236}">
                <a16:creationId xmlns:a16="http://schemas.microsoft.com/office/drawing/2014/main" id="{411EA522-AE45-FF5B-5C25-1415433414BA}"/>
              </a:ext>
            </a:extLst>
          </p:cNvPr>
          <p:cNvSpPr/>
          <p:nvPr/>
        </p:nvSpPr>
        <p:spPr>
          <a:xfrm>
            <a:off x="1977767" y="3954799"/>
            <a:ext cx="147772" cy="148953"/>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s-ES_tradnl"/>
          </a:p>
        </p:txBody>
      </p:sp>
      <p:sp>
        <p:nvSpPr>
          <p:cNvPr id="49" name="Multiply 48">
            <a:extLst>
              <a:ext uri="{FF2B5EF4-FFF2-40B4-BE49-F238E27FC236}">
                <a16:creationId xmlns:a16="http://schemas.microsoft.com/office/drawing/2014/main" id="{91E9DD2A-C781-728A-6A90-17A592B12961}"/>
              </a:ext>
            </a:extLst>
          </p:cNvPr>
          <p:cNvSpPr/>
          <p:nvPr/>
        </p:nvSpPr>
        <p:spPr>
          <a:xfrm>
            <a:off x="2566066" y="3870654"/>
            <a:ext cx="340659" cy="317241"/>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0" name="Oval 49">
            <a:extLst>
              <a:ext uri="{FF2B5EF4-FFF2-40B4-BE49-F238E27FC236}">
                <a16:creationId xmlns:a16="http://schemas.microsoft.com/office/drawing/2014/main" id="{AD663DD4-1B96-2B90-388B-AC009D59CE36}"/>
              </a:ext>
            </a:extLst>
          </p:cNvPr>
          <p:cNvSpPr/>
          <p:nvPr/>
        </p:nvSpPr>
        <p:spPr>
          <a:xfrm>
            <a:off x="1977767" y="4634857"/>
            <a:ext cx="147772" cy="148953"/>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s-ES_tradnl"/>
          </a:p>
        </p:txBody>
      </p:sp>
      <p:grpSp>
        <p:nvGrpSpPr>
          <p:cNvPr id="51" name="Group 50">
            <a:extLst>
              <a:ext uri="{FF2B5EF4-FFF2-40B4-BE49-F238E27FC236}">
                <a16:creationId xmlns:a16="http://schemas.microsoft.com/office/drawing/2014/main" id="{1C136986-ED38-84DC-0BE1-9B617E0F1E56}"/>
              </a:ext>
            </a:extLst>
          </p:cNvPr>
          <p:cNvGrpSpPr/>
          <p:nvPr/>
        </p:nvGrpSpPr>
        <p:grpSpPr>
          <a:xfrm>
            <a:off x="700635" y="2363825"/>
            <a:ext cx="1021977" cy="1021977"/>
            <a:chOff x="1532964" y="3566991"/>
            <a:chExt cx="1021977" cy="1021977"/>
          </a:xfrm>
        </p:grpSpPr>
        <p:sp>
          <p:nvSpPr>
            <p:cNvPr id="52" name="Rectangle 51">
              <a:extLst>
                <a:ext uri="{FF2B5EF4-FFF2-40B4-BE49-F238E27FC236}">
                  <a16:creationId xmlns:a16="http://schemas.microsoft.com/office/drawing/2014/main" id="{1BE3D031-1E21-69A4-1E2A-6D132A50C3FF}"/>
                </a:ext>
              </a:extLst>
            </p:cNvPr>
            <p:cNvSpPr/>
            <p:nvPr/>
          </p:nvSpPr>
          <p:spPr>
            <a:xfrm>
              <a:off x="1532964" y="3566991"/>
              <a:ext cx="340659" cy="34065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3" name="Rectangle 52">
              <a:extLst>
                <a:ext uri="{FF2B5EF4-FFF2-40B4-BE49-F238E27FC236}">
                  <a16:creationId xmlns:a16="http://schemas.microsoft.com/office/drawing/2014/main" id="{ECE1E603-F2D6-71AB-F6AA-A1390EF5DBDD}"/>
                </a:ext>
              </a:extLst>
            </p:cNvPr>
            <p:cNvSpPr/>
            <p:nvPr/>
          </p:nvSpPr>
          <p:spPr>
            <a:xfrm>
              <a:off x="1873623" y="3566991"/>
              <a:ext cx="340659" cy="34065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4" name="Rectangle 53">
              <a:extLst>
                <a:ext uri="{FF2B5EF4-FFF2-40B4-BE49-F238E27FC236}">
                  <a16:creationId xmlns:a16="http://schemas.microsoft.com/office/drawing/2014/main" id="{D2DCC271-7003-C478-46D8-EB5B4FCAF2DC}"/>
                </a:ext>
              </a:extLst>
            </p:cNvPr>
            <p:cNvSpPr/>
            <p:nvPr/>
          </p:nvSpPr>
          <p:spPr>
            <a:xfrm>
              <a:off x="2214282" y="3566991"/>
              <a:ext cx="340659" cy="34065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5" name="Rectangle 54">
              <a:extLst>
                <a:ext uri="{FF2B5EF4-FFF2-40B4-BE49-F238E27FC236}">
                  <a16:creationId xmlns:a16="http://schemas.microsoft.com/office/drawing/2014/main" id="{798156D1-DD3D-0CB7-28E6-9132DD036ADA}"/>
                </a:ext>
              </a:extLst>
            </p:cNvPr>
            <p:cNvSpPr/>
            <p:nvPr/>
          </p:nvSpPr>
          <p:spPr>
            <a:xfrm>
              <a:off x="1532964" y="3907650"/>
              <a:ext cx="340659" cy="34065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6" name="Rectangle 55">
              <a:extLst>
                <a:ext uri="{FF2B5EF4-FFF2-40B4-BE49-F238E27FC236}">
                  <a16:creationId xmlns:a16="http://schemas.microsoft.com/office/drawing/2014/main" id="{FB4BB700-FF35-833A-782C-66908E72F73B}"/>
                </a:ext>
              </a:extLst>
            </p:cNvPr>
            <p:cNvSpPr/>
            <p:nvPr/>
          </p:nvSpPr>
          <p:spPr>
            <a:xfrm>
              <a:off x="1873623" y="3907650"/>
              <a:ext cx="340659" cy="34065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7" name="Rectangle 56">
              <a:extLst>
                <a:ext uri="{FF2B5EF4-FFF2-40B4-BE49-F238E27FC236}">
                  <a16:creationId xmlns:a16="http://schemas.microsoft.com/office/drawing/2014/main" id="{D14E6268-B6E8-20B9-95D7-8A279E2E0479}"/>
                </a:ext>
              </a:extLst>
            </p:cNvPr>
            <p:cNvSpPr/>
            <p:nvPr/>
          </p:nvSpPr>
          <p:spPr>
            <a:xfrm>
              <a:off x="2214282" y="3907650"/>
              <a:ext cx="340659" cy="34065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8" name="Rectangle 57">
              <a:extLst>
                <a:ext uri="{FF2B5EF4-FFF2-40B4-BE49-F238E27FC236}">
                  <a16:creationId xmlns:a16="http://schemas.microsoft.com/office/drawing/2014/main" id="{20B9C708-0BF4-4959-285B-E350820F933B}"/>
                </a:ext>
              </a:extLst>
            </p:cNvPr>
            <p:cNvSpPr/>
            <p:nvPr/>
          </p:nvSpPr>
          <p:spPr>
            <a:xfrm>
              <a:off x="1532964" y="4248309"/>
              <a:ext cx="340659" cy="34065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59" name="Rectangle 58">
              <a:extLst>
                <a:ext uri="{FF2B5EF4-FFF2-40B4-BE49-F238E27FC236}">
                  <a16:creationId xmlns:a16="http://schemas.microsoft.com/office/drawing/2014/main" id="{1FAA835F-11B5-AEF6-F704-E0D3F20F5C63}"/>
                </a:ext>
              </a:extLst>
            </p:cNvPr>
            <p:cNvSpPr/>
            <p:nvPr/>
          </p:nvSpPr>
          <p:spPr>
            <a:xfrm>
              <a:off x="1873623" y="4248309"/>
              <a:ext cx="340659" cy="34065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0" name="Rectangle 59">
              <a:extLst>
                <a:ext uri="{FF2B5EF4-FFF2-40B4-BE49-F238E27FC236}">
                  <a16:creationId xmlns:a16="http://schemas.microsoft.com/office/drawing/2014/main" id="{D55591C4-716A-F0AF-65C5-B62F8756DBD2}"/>
                </a:ext>
              </a:extLst>
            </p:cNvPr>
            <p:cNvSpPr/>
            <p:nvPr/>
          </p:nvSpPr>
          <p:spPr>
            <a:xfrm>
              <a:off x="2214282" y="4248309"/>
              <a:ext cx="340659" cy="34065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
        <p:nvSpPr>
          <p:cNvPr id="61" name="Oval 60">
            <a:extLst>
              <a:ext uri="{FF2B5EF4-FFF2-40B4-BE49-F238E27FC236}">
                <a16:creationId xmlns:a16="http://schemas.microsoft.com/office/drawing/2014/main" id="{17DB85F6-1F13-C335-FB87-2AA4ECD426DC}"/>
              </a:ext>
            </a:extLst>
          </p:cNvPr>
          <p:cNvSpPr/>
          <p:nvPr/>
        </p:nvSpPr>
        <p:spPr>
          <a:xfrm>
            <a:off x="793653" y="2459677"/>
            <a:ext cx="147772" cy="148953"/>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s-ES_tradnl"/>
          </a:p>
        </p:txBody>
      </p:sp>
      <p:sp>
        <p:nvSpPr>
          <p:cNvPr id="64" name="TextBox 63">
            <a:extLst>
              <a:ext uri="{FF2B5EF4-FFF2-40B4-BE49-F238E27FC236}">
                <a16:creationId xmlns:a16="http://schemas.microsoft.com/office/drawing/2014/main" id="{3C44C770-1B6D-4743-C58D-78838857D556}"/>
              </a:ext>
            </a:extLst>
          </p:cNvPr>
          <p:cNvSpPr txBox="1"/>
          <p:nvPr/>
        </p:nvSpPr>
        <p:spPr>
          <a:xfrm>
            <a:off x="3216204" y="4170933"/>
            <a:ext cx="1172116" cy="369332"/>
          </a:xfrm>
          <a:prstGeom prst="rect">
            <a:avLst/>
          </a:prstGeom>
          <a:noFill/>
        </p:spPr>
        <p:txBody>
          <a:bodyPr wrap="none" rtlCol="0">
            <a:spAutoFit/>
          </a:bodyPr>
          <a:lstStyle/>
          <a:p>
            <a:r>
              <a:rPr lang="es-ES_tradnl" dirty="0"/>
              <a:t>+0 puntos</a:t>
            </a:r>
          </a:p>
        </p:txBody>
      </p:sp>
      <p:sp>
        <p:nvSpPr>
          <p:cNvPr id="65" name="Right Arrow 64">
            <a:extLst>
              <a:ext uri="{FF2B5EF4-FFF2-40B4-BE49-F238E27FC236}">
                <a16:creationId xmlns:a16="http://schemas.microsoft.com/office/drawing/2014/main" id="{B5D0B481-EC0C-797D-9BE6-4968B8E92CEE}"/>
              </a:ext>
            </a:extLst>
          </p:cNvPr>
          <p:cNvSpPr/>
          <p:nvPr/>
        </p:nvSpPr>
        <p:spPr>
          <a:xfrm>
            <a:off x="1952558" y="2425646"/>
            <a:ext cx="2335583" cy="175145"/>
          </a:xfrm>
          <a:prstGeom prst="rightArrow">
            <a:avLst/>
          </a:prstGeom>
          <a:solidFill>
            <a:schemeClr val="tx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6" name="Multiply 65">
            <a:extLst>
              <a:ext uri="{FF2B5EF4-FFF2-40B4-BE49-F238E27FC236}">
                <a16:creationId xmlns:a16="http://schemas.microsoft.com/office/drawing/2014/main" id="{37365BC3-95D0-5233-8483-910C058F8D5C}"/>
              </a:ext>
            </a:extLst>
          </p:cNvPr>
          <p:cNvSpPr/>
          <p:nvPr/>
        </p:nvSpPr>
        <p:spPr>
          <a:xfrm>
            <a:off x="4861014" y="2953158"/>
            <a:ext cx="340659" cy="317241"/>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8" name="Bent-Up Arrow 67">
            <a:extLst>
              <a:ext uri="{FF2B5EF4-FFF2-40B4-BE49-F238E27FC236}">
                <a16:creationId xmlns:a16="http://schemas.microsoft.com/office/drawing/2014/main" id="{796B2699-2C29-A152-45C3-001609D724F3}"/>
              </a:ext>
            </a:extLst>
          </p:cNvPr>
          <p:cNvSpPr/>
          <p:nvPr/>
        </p:nvSpPr>
        <p:spPr>
          <a:xfrm flipV="1">
            <a:off x="8013225" y="2853028"/>
            <a:ext cx="2185134" cy="532774"/>
          </a:xfrm>
          <a:prstGeom prst="bentUpArrow">
            <a:avLst>
              <a:gd name="adj1" fmla="val 13442"/>
              <a:gd name="adj2" fmla="val 18870"/>
              <a:gd name="adj3" fmla="val 25000"/>
            </a:avLst>
          </a:prstGeom>
          <a:solidFill>
            <a:schemeClr val="tx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69" name="Bent-Up Arrow 68">
            <a:extLst>
              <a:ext uri="{FF2B5EF4-FFF2-40B4-BE49-F238E27FC236}">
                <a16:creationId xmlns:a16="http://schemas.microsoft.com/office/drawing/2014/main" id="{E903B941-69AC-37EC-2D49-8981F1C45674}"/>
              </a:ext>
            </a:extLst>
          </p:cNvPr>
          <p:cNvSpPr/>
          <p:nvPr/>
        </p:nvSpPr>
        <p:spPr>
          <a:xfrm rot="5400000" flipV="1">
            <a:off x="8336051" y="3642688"/>
            <a:ext cx="766881" cy="2827239"/>
          </a:xfrm>
          <a:prstGeom prst="bentUpArrow">
            <a:avLst>
              <a:gd name="adj1" fmla="val 9792"/>
              <a:gd name="adj2" fmla="val 12178"/>
              <a:gd name="adj3" fmla="val 16483"/>
            </a:avLst>
          </a:prstGeom>
          <a:solidFill>
            <a:schemeClr val="tx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70" name="Bent-Up Arrow 69">
            <a:extLst>
              <a:ext uri="{FF2B5EF4-FFF2-40B4-BE49-F238E27FC236}">
                <a16:creationId xmlns:a16="http://schemas.microsoft.com/office/drawing/2014/main" id="{00A3B6D8-3A7C-CBCD-9C35-1063303FBBA9}"/>
              </a:ext>
            </a:extLst>
          </p:cNvPr>
          <p:cNvSpPr/>
          <p:nvPr/>
        </p:nvSpPr>
        <p:spPr>
          <a:xfrm rot="10800000" flipV="1">
            <a:off x="2332653" y="4951937"/>
            <a:ext cx="2764550" cy="396420"/>
          </a:xfrm>
          <a:prstGeom prst="bentUpArrow">
            <a:avLst>
              <a:gd name="adj1" fmla="val 19898"/>
              <a:gd name="adj2" fmla="val 19757"/>
              <a:gd name="adj3" fmla="val 24062"/>
            </a:avLst>
          </a:prstGeom>
          <a:solidFill>
            <a:schemeClr val="tx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71" name="Right Arrow 70">
            <a:extLst>
              <a:ext uri="{FF2B5EF4-FFF2-40B4-BE49-F238E27FC236}">
                <a16:creationId xmlns:a16="http://schemas.microsoft.com/office/drawing/2014/main" id="{40DEBAED-D63F-2BD9-615E-ED0554353409}"/>
              </a:ext>
            </a:extLst>
          </p:cNvPr>
          <p:cNvSpPr/>
          <p:nvPr/>
        </p:nvSpPr>
        <p:spPr>
          <a:xfrm rot="16200000">
            <a:off x="3465973" y="4831847"/>
            <a:ext cx="731278" cy="148111"/>
          </a:xfrm>
          <a:prstGeom prst="rightArrow">
            <a:avLst/>
          </a:prstGeom>
          <a:solidFill>
            <a:schemeClr val="tx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2" name="Bent-Up Arrow 71">
            <a:extLst>
              <a:ext uri="{FF2B5EF4-FFF2-40B4-BE49-F238E27FC236}">
                <a16:creationId xmlns:a16="http://schemas.microsoft.com/office/drawing/2014/main" id="{53990EBF-AD06-892F-C816-23E4E8391DD0}"/>
              </a:ext>
            </a:extLst>
          </p:cNvPr>
          <p:cNvSpPr/>
          <p:nvPr/>
        </p:nvSpPr>
        <p:spPr>
          <a:xfrm rot="16200000" flipV="1">
            <a:off x="2922442" y="2393333"/>
            <a:ext cx="805874" cy="1925524"/>
          </a:xfrm>
          <a:prstGeom prst="bentUpArrow">
            <a:avLst>
              <a:gd name="adj1" fmla="val 9969"/>
              <a:gd name="adj2" fmla="val 10765"/>
              <a:gd name="adj3" fmla="val 19211"/>
            </a:avLst>
          </a:prstGeom>
          <a:solidFill>
            <a:schemeClr val="tx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dirty="0"/>
          </a:p>
        </p:txBody>
      </p:sp>
      <p:cxnSp>
        <p:nvCxnSpPr>
          <p:cNvPr id="74" name="Straight Arrow Connector 73">
            <a:extLst>
              <a:ext uri="{FF2B5EF4-FFF2-40B4-BE49-F238E27FC236}">
                <a16:creationId xmlns:a16="http://schemas.microsoft.com/office/drawing/2014/main" id="{AA60541F-D1F4-07EF-2B0A-72386EBF34A1}"/>
              </a:ext>
            </a:extLst>
          </p:cNvPr>
          <p:cNvCxnSpPr/>
          <p:nvPr/>
        </p:nvCxnSpPr>
        <p:spPr>
          <a:xfrm flipV="1">
            <a:off x="6241013" y="2824910"/>
            <a:ext cx="1148832" cy="17231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E724D1A0-0885-904F-4372-9DFFAA80BEF8}"/>
              </a:ext>
            </a:extLst>
          </p:cNvPr>
          <p:cNvCxnSpPr>
            <a:cxnSpLocks/>
          </p:cNvCxnSpPr>
          <p:nvPr/>
        </p:nvCxnSpPr>
        <p:spPr>
          <a:xfrm flipV="1">
            <a:off x="6328083" y="3142891"/>
            <a:ext cx="678372" cy="29894"/>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1D2056AC-0FA2-3695-4CA9-8C502A39CA55}"/>
              </a:ext>
            </a:extLst>
          </p:cNvPr>
          <p:cNvCxnSpPr>
            <a:cxnSpLocks/>
          </p:cNvCxnSpPr>
          <p:nvPr/>
        </p:nvCxnSpPr>
        <p:spPr>
          <a:xfrm>
            <a:off x="6241013" y="3293456"/>
            <a:ext cx="460263" cy="179778"/>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3204492E-EC58-DBC6-949D-9DE173D2C4C7}"/>
              </a:ext>
            </a:extLst>
          </p:cNvPr>
          <p:cNvCxnSpPr>
            <a:cxnSpLocks/>
          </p:cNvCxnSpPr>
          <p:nvPr/>
        </p:nvCxnSpPr>
        <p:spPr>
          <a:xfrm>
            <a:off x="6254306" y="3237681"/>
            <a:ext cx="1135139" cy="235553"/>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sp>
        <p:nvSpPr>
          <p:cNvPr id="84" name="Oval 83">
            <a:extLst>
              <a:ext uri="{FF2B5EF4-FFF2-40B4-BE49-F238E27FC236}">
                <a16:creationId xmlns:a16="http://schemas.microsoft.com/office/drawing/2014/main" id="{55349334-84F6-B0C1-AD27-3B1639E12169}"/>
              </a:ext>
            </a:extLst>
          </p:cNvPr>
          <p:cNvSpPr/>
          <p:nvPr/>
        </p:nvSpPr>
        <p:spPr>
          <a:xfrm>
            <a:off x="1894957" y="2600791"/>
            <a:ext cx="419038" cy="396421"/>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dirty="0"/>
              <a:t>1</a:t>
            </a:r>
          </a:p>
        </p:txBody>
      </p:sp>
      <p:sp>
        <p:nvSpPr>
          <p:cNvPr id="85" name="Oval 84">
            <a:extLst>
              <a:ext uri="{FF2B5EF4-FFF2-40B4-BE49-F238E27FC236}">
                <a16:creationId xmlns:a16="http://schemas.microsoft.com/office/drawing/2014/main" id="{6F10CDC8-00EB-9262-38C5-C951EB3A23C3}"/>
              </a:ext>
            </a:extLst>
          </p:cNvPr>
          <p:cNvSpPr/>
          <p:nvPr/>
        </p:nvSpPr>
        <p:spPr>
          <a:xfrm>
            <a:off x="5320897" y="2398750"/>
            <a:ext cx="419038" cy="396421"/>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dirty="0"/>
              <a:t>2</a:t>
            </a:r>
          </a:p>
        </p:txBody>
      </p:sp>
      <p:sp>
        <p:nvSpPr>
          <p:cNvPr id="86" name="Oval 85">
            <a:extLst>
              <a:ext uri="{FF2B5EF4-FFF2-40B4-BE49-F238E27FC236}">
                <a16:creationId xmlns:a16="http://schemas.microsoft.com/office/drawing/2014/main" id="{F52A740C-CEAE-CB08-9EED-BF1A8B572A7F}"/>
              </a:ext>
            </a:extLst>
          </p:cNvPr>
          <p:cNvSpPr/>
          <p:nvPr/>
        </p:nvSpPr>
        <p:spPr>
          <a:xfrm>
            <a:off x="9038415" y="3839031"/>
            <a:ext cx="419038" cy="396421"/>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dirty="0"/>
              <a:t>3</a:t>
            </a:r>
          </a:p>
        </p:txBody>
      </p:sp>
      <p:sp>
        <p:nvSpPr>
          <p:cNvPr id="87" name="Oval 86">
            <a:extLst>
              <a:ext uri="{FF2B5EF4-FFF2-40B4-BE49-F238E27FC236}">
                <a16:creationId xmlns:a16="http://schemas.microsoft.com/office/drawing/2014/main" id="{8D115B38-565B-E0D1-B280-E5B4C6ED11C8}"/>
              </a:ext>
            </a:extLst>
          </p:cNvPr>
          <p:cNvSpPr/>
          <p:nvPr/>
        </p:nvSpPr>
        <p:spPr>
          <a:xfrm>
            <a:off x="2917609" y="5462732"/>
            <a:ext cx="419038" cy="396421"/>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dirty="0"/>
              <a:t>4</a:t>
            </a:r>
          </a:p>
        </p:txBody>
      </p:sp>
      <p:sp>
        <p:nvSpPr>
          <p:cNvPr id="88" name="Oval 87">
            <a:extLst>
              <a:ext uri="{FF2B5EF4-FFF2-40B4-BE49-F238E27FC236}">
                <a16:creationId xmlns:a16="http://schemas.microsoft.com/office/drawing/2014/main" id="{90A10910-4126-08FB-25A2-E9DBA8B80987}"/>
              </a:ext>
            </a:extLst>
          </p:cNvPr>
          <p:cNvSpPr/>
          <p:nvPr/>
        </p:nvSpPr>
        <p:spPr>
          <a:xfrm>
            <a:off x="3006634" y="3270399"/>
            <a:ext cx="419038" cy="396421"/>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dirty="0"/>
              <a:t>5</a:t>
            </a:r>
          </a:p>
        </p:txBody>
      </p:sp>
    </p:spTree>
    <p:extLst>
      <p:ext uri="{BB962C8B-B14F-4D97-AF65-F5344CB8AC3E}">
        <p14:creationId xmlns:p14="http://schemas.microsoft.com/office/powerpoint/2010/main" val="2252113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Proceso de decisión de Márkov</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18</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1730188"/>
            <a:ext cx="10691265" cy="4354925"/>
          </a:xfrm>
        </p:spPr>
        <p:txBody>
          <a:bodyPr>
            <a:normAutofit/>
          </a:bodyPr>
          <a:lstStyle/>
          <a:p>
            <a:pPr marL="0" indent="0">
              <a:buNone/>
            </a:pPr>
            <a:r>
              <a:rPr lang="es-ES" sz="2400" dirty="0"/>
              <a:t>La ejecución de un MDP puede ser descrita como una secuencia de ocurrencias en términos de estado, acción y recompensa sobre una secuencia de pasos temporales.</a:t>
            </a:r>
          </a:p>
          <a:p>
            <a:pPr marL="0" indent="0">
              <a:buNone/>
            </a:pPr>
            <a:r>
              <a:rPr lang="es-ES" sz="2400" dirty="0"/>
              <a:t>En tareas que tienen un final, la secuencia es episódica. En un juego de tatetí, un episodio es cada partida que se juega. </a:t>
            </a:r>
            <a:r>
              <a:rPr lang="es-ES" sz="2400" b="1" dirty="0">
                <a:solidFill>
                  <a:srgbClr val="92D050"/>
                </a:solidFill>
              </a:rPr>
              <a:t>Cada episodio es independiente del siguiente</a:t>
            </a:r>
            <a:r>
              <a:rPr lang="es-ES" sz="2400" dirty="0"/>
              <a:t>. Por lo que el funcionamiento de Aprendizaje por refuerzo (AR) se repite en episodios, donde cada episodio, se repite varios pasos de tiempo.</a:t>
            </a:r>
          </a:p>
          <a:p>
            <a:pPr marL="0" indent="0">
              <a:buNone/>
            </a:pPr>
            <a:r>
              <a:rPr lang="es-ES" sz="2400" dirty="0"/>
              <a:t>Por otro lado, las tareas de AR no tienen fin se conocen como </a:t>
            </a:r>
            <a:r>
              <a:rPr lang="es-ES" sz="2400" b="1" i="1" dirty="0">
                <a:solidFill>
                  <a:schemeClr val="accent4"/>
                </a:solidFill>
              </a:rPr>
              <a:t>Tareas Continuas </a:t>
            </a:r>
            <a:r>
              <a:rPr lang="es-ES" sz="2400" dirty="0"/>
              <a:t>y pueden continuar para siempre.</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3"/>
              </a:rPr>
              <a:t>vectorjuice</a:t>
            </a:r>
          </a:p>
        </p:txBody>
      </p:sp>
    </p:spTree>
    <p:extLst>
      <p:ext uri="{BB962C8B-B14F-4D97-AF65-F5344CB8AC3E}">
        <p14:creationId xmlns:p14="http://schemas.microsoft.com/office/powerpoint/2010/main" val="1891092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Proceso de decisión de Márkov</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19</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1730188"/>
            <a:ext cx="10691265" cy="4354925"/>
          </a:xfrm>
        </p:spPr>
        <p:txBody>
          <a:bodyPr>
            <a:normAutofit/>
          </a:bodyPr>
          <a:lstStyle/>
          <a:p>
            <a:pPr marL="0" indent="0">
              <a:buNone/>
            </a:pPr>
            <a:r>
              <a:rPr lang="es-ES" sz="2400" dirty="0"/>
              <a:t>El </a:t>
            </a:r>
            <a:r>
              <a:rPr lang="es-ES" sz="2400" b="1" dirty="0">
                <a:solidFill>
                  <a:schemeClr val="accent3"/>
                </a:solidFill>
              </a:rPr>
              <a:t>agente</a:t>
            </a:r>
            <a:r>
              <a:rPr lang="es-ES" sz="2400" dirty="0"/>
              <a:t> y el </a:t>
            </a:r>
            <a:r>
              <a:rPr lang="es-ES" sz="2400" b="1" dirty="0">
                <a:solidFill>
                  <a:srgbClr val="00B050"/>
                </a:solidFill>
              </a:rPr>
              <a:t>entorno</a:t>
            </a:r>
            <a:r>
              <a:rPr lang="es-ES" sz="2400" dirty="0"/>
              <a:t> controlan las transiciones estado-acción:</a:t>
            </a:r>
          </a:p>
          <a:p>
            <a:pPr marL="0" indent="0">
              <a:buNone/>
            </a:pPr>
            <a:r>
              <a:rPr lang="es-ES" sz="2400" dirty="0"/>
              <a:t>El MDP opera alternando entre el </a:t>
            </a:r>
            <a:r>
              <a:rPr lang="es-ES" sz="2400" b="1" dirty="0">
                <a:solidFill>
                  <a:schemeClr val="accent3"/>
                </a:solidFill>
              </a:rPr>
              <a:t>agente</a:t>
            </a:r>
            <a:r>
              <a:rPr lang="es-ES" sz="2400" dirty="0"/>
              <a:t> realizando una acción y luego el </a:t>
            </a:r>
            <a:r>
              <a:rPr lang="es-ES" sz="2400" b="1" dirty="0">
                <a:solidFill>
                  <a:srgbClr val="00B050"/>
                </a:solidFill>
              </a:rPr>
              <a:t>entorno</a:t>
            </a:r>
            <a:r>
              <a:rPr lang="es-ES" sz="2400" dirty="0"/>
              <a:t> haciendo algo. En cada paso de tiempo:</a:t>
            </a:r>
          </a:p>
          <a:p>
            <a:r>
              <a:rPr lang="es-ES" sz="2400" dirty="0"/>
              <a:t>Dado el estado actual, la siguiente acción la decide el </a:t>
            </a:r>
            <a:r>
              <a:rPr lang="es-ES" sz="2400" b="1" dirty="0">
                <a:solidFill>
                  <a:schemeClr val="accent3"/>
                </a:solidFill>
              </a:rPr>
              <a:t>agente</a:t>
            </a:r>
            <a:r>
              <a:rPr lang="es-ES" sz="2400" dirty="0"/>
              <a:t> de un grupo de posibles acciones.</a:t>
            </a:r>
          </a:p>
          <a:p>
            <a:r>
              <a:rPr lang="es-ES" sz="2400" dirty="0"/>
              <a:t>Dado el estado actual y la siguiente acción elegida por el agente, la transición al siguiente estado y la recompensa están controladas por el </a:t>
            </a:r>
            <a:r>
              <a:rPr lang="es-ES" sz="2400" b="1" dirty="0">
                <a:solidFill>
                  <a:srgbClr val="00B050"/>
                </a:solidFill>
              </a:rPr>
              <a:t>entorno</a:t>
            </a:r>
            <a:r>
              <a:rPr lang="es-ES" sz="2400" dirty="0"/>
              <a:t>. Esta parte del entorno tomando una decisión es lo que el agente ve como que sus acciones son probabilísticas.</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3"/>
              </a:rPr>
              <a:t>vectorjuice</a:t>
            </a:r>
          </a:p>
        </p:txBody>
      </p:sp>
    </p:spTree>
    <p:extLst>
      <p:ext uri="{BB962C8B-B14F-4D97-AF65-F5344CB8AC3E}">
        <p14:creationId xmlns:p14="http://schemas.microsoft.com/office/powerpoint/2010/main" val="4046833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Clasificación</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1730188"/>
            <a:ext cx="6851631" cy="4354925"/>
          </a:xfrm>
        </p:spPr>
        <p:txBody>
          <a:bodyPr>
            <a:normAutofit/>
          </a:bodyPr>
          <a:lstStyle/>
          <a:p>
            <a:pPr marL="0" indent="0">
              <a:buNone/>
            </a:pPr>
            <a:r>
              <a:rPr lang="es-ES" sz="2400" dirty="0">
                <a:hlinkClick r:id="rId3"/>
              </a:rPr>
              <a:t>https://towardsdatascience.com/reinforcement-learning-made-simple-part-2-solution-approaches-7e37cbf2334e</a:t>
            </a:r>
            <a:endParaRPr lang="es-ES" sz="2400" dirty="0"/>
          </a:p>
          <a:p>
            <a:pPr marL="0" indent="0">
              <a:buNone/>
            </a:pPr>
            <a:r>
              <a:rPr lang="es-ES" sz="2400" dirty="0">
                <a:hlinkClick r:id="rId4"/>
              </a:rPr>
              <a:t>https://towardsdatascience.com/reinforcement-learning-explained-visually-part-3-model-free-solutions-step-by-step-c4bbb2b72dcf</a:t>
            </a:r>
            <a:endParaRPr lang="es-ES" sz="2400" dirty="0"/>
          </a:p>
          <a:p>
            <a:pPr marL="0" indent="0">
              <a:buNone/>
            </a:pPr>
            <a:r>
              <a:rPr lang="es-ES" sz="2400" dirty="0"/>
              <a:t>https://</a:t>
            </a:r>
            <a:r>
              <a:rPr lang="es-ES" sz="2400" dirty="0" err="1"/>
              <a:t>towardsdatascience.com</a:t>
            </a:r>
            <a:r>
              <a:rPr lang="es-ES" sz="2400" dirty="0"/>
              <a:t>/reinforcement-learning-explained-visually-part-4-q-learning-step-by-step-b65efb731d3e</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5"/>
              </a:rPr>
              <a:t>vectorjuice</a:t>
            </a:r>
          </a:p>
        </p:txBody>
      </p:sp>
    </p:spTree>
    <p:extLst>
      <p:ext uri="{BB962C8B-B14F-4D97-AF65-F5344CB8AC3E}">
        <p14:creationId xmlns:p14="http://schemas.microsoft.com/office/powerpoint/2010/main" val="2830125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Proceso de decisión de Márkov</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20</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2146041"/>
            <a:ext cx="10691265" cy="3939072"/>
          </a:xfrm>
        </p:spPr>
        <p:txBody>
          <a:bodyPr>
            <a:normAutofit/>
          </a:bodyPr>
          <a:lstStyle/>
          <a:p>
            <a:pPr marL="0" indent="0">
              <a:buNone/>
            </a:pPr>
            <a:r>
              <a:rPr lang="es-ES" sz="2400" dirty="0"/>
              <a:t>Este es precisamente el problema de aprendizaje por refuerzo que queremos resolver. Para ello se utiliza tres conceptos:</a:t>
            </a:r>
          </a:p>
          <a:p>
            <a:r>
              <a:rPr lang="es-ES" sz="2400" b="1" dirty="0">
                <a:solidFill>
                  <a:schemeClr val="accent4"/>
                </a:solidFill>
              </a:rPr>
              <a:t>Retorno</a:t>
            </a:r>
            <a:r>
              <a:rPr lang="es-ES" sz="2400" dirty="0"/>
              <a:t>: A medida que el agente ejecuta pasos de tiempo, acumula recompensas en cada paso de tiempo. La recompensa acumulada es lo que se llama retorno.</a:t>
            </a:r>
          </a:p>
          <a:p>
            <a:r>
              <a:rPr lang="es-ES" sz="2400" b="1" dirty="0">
                <a:solidFill>
                  <a:schemeClr val="accent5"/>
                </a:solidFill>
              </a:rPr>
              <a:t>Política</a:t>
            </a:r>
            <a:r>
              <a:rPr lang="es-ES" sz="2400" dirty="0"/>
              <a:t>: La política es la estrategia que se sigue para elegir una acción.</a:t>
            </a:r>
          </a:p>
          <a:p>
            <a:r>
              <a:rPr lang="es-ES" sz="2400" b="1" dirty="0">
                <a:solidFill>
                  <a:schemeClr val="accent1"/>
                </a:solidFill>
              </a:rPr>
              <a:t>Valor</a:t>
            </a:r>
            <a:r>
              <a:rPr lang="es-ES" sz="2400" dirty="0"/>
              <a:t>: Indica el Retorno esperado siguiendo alguna Política</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3"/>
              </a:rPr>
              <a:t>vectorjuice</a:t>
            </a:r>
          </a:p>
        </p:txBody>
      </p:sp>
      <p:sp>
        <p:nvSpPr>
          <p:cNvPr id="3" name="TextBox 2">
            <a:extLst>
              <a:ext uri="{FF2B5EF4-FFF2-40B4-BE49-F238E27FC236}">
                <a16:creationId xmlns:a16="http://schemas.microsoft.com/office/drawing/2014/main" id="{2A5B1660-85AD-E723-52DF-E5E8FCCF4D0E}"/>
              </a:ext>
            </a:extLst>
          </p:cNvPr>
          <p:cNvSpPr txBox="1"/>
          <p:nvPr/>
        </p:nvSpPr>
        <p:spPr>
          <a:xfrm>
            <a:off x="700634" y="1681324"/>
            <a:ext cx="7689561" cy="461665"/>
          </a:xfrm>
          <a:prstGeom prst="rect">
            <a:avLst/>
          </a:prstGeom>
          <a:noFill/>
        </p:spPr>
        <p:txBody>
          <a:bodyPr wrap="square" rtlCol="0">
            <a:spAutoFit/>
          </a:bodyPr>
          <a:lstStyle/>
          <a:p>
            <a:r>
              <a:rPr lang="es-ES_tradnl" sz="2400" dirty="0">
                <a:latin typeface="+mj-lt"/>
              </a:rPr>
              <a:t>¿Cómo el agente toma una decisión?</a:t>
            </a:r>
          </a:p>
        </p:txBody>
      </p:sp>
    </p:spTree>
    <p:extLst>
      <p:ext uri="{BB962C8B-B14F-4D97-AF65-F5344CB8AC3E}">
        <p14:creationId xmlns:p14="http://schemas.microsoft.com/office/powerpoint/2010/main" val="3179270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Proceso de decisión de Márkov</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21</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2146041"/>
                <a:ext cx="10691265" cy="3939072"/>
              </a:xfrm>
            </p:spPr>
            <p:txBody>
              <a:bodyPr>
                <a:normAutofit/>
              </a:bodyPr>
              <a:lstStyle/>
              <a:p>
                <a:pPr marL="0" indent="0">
                  <a:buNone/>
                </a:pPr>
                <a:r>
                  <a:rPr lang="es-ES_tradnl" sz="2400" dirty="0"/>
                  <a:t>Cuando se calcula el retorno, en lugar de sumar todas las recompensas, se aplica un factor de descuento </a:t>
                </a:r>
                <a:r>
                  <a:rPr lang="es-ES_tradnl" sz="2400" dirty="0" err="1"/>
                  <a:t>γ</a:t>
                </a:r>
                <a:r>
                  <a:rPr lang="es-ES_tradnl" sz="2400" dirty="0"/>
                  <a:t> para ponderar las recompensas posteriores a lo largo del tiempo (</a:t>
                </a:r>
                <a:r>
                  <a:rPr lang="es-ES_tradnl" sz="2400" dirty="0" err="1"/>
                  <a:t>γ</a:t>
                </a:r>
                <a:r>
                  <a:rPr lang="es-ES_tradnl" sz="2400" dirty="0"/>
                  <a:t> está entre 0 y 1). Estos se conocen como recompensas con descuento:</a:t>
                </a:r>
              </a:p>
              <a:p>
                <a:pPr marL="0" indent="0">
                  <a:buNone/>
                </a:pPr>
                <a:endParaRPr lang="es-ES_tradnl" sz="2400" dirty="0"/>
              </a:p>
              <a:p>
                <a:pPr marL="0" indent="0">
                  <a:buNone/>
                </a:pPr>
                <a14:m>
                  <m:oMathPara xmlns:m="http://schemas.openxmlformats.org/officeDocument/2006/math">
                    <m:oMathParaPr>
                      <m:jc m:val="centerGroup"/>
                    </m:oMathParaPr>
                    <m:oMath xmlns:m="http://schemas.openxmlformats.org/officeDocument/2006/math">
                      <m:r>
                        <a:rPr lang="es-ES_tradnl" sz="2400" b="0" i="1" smtClean="0">
                          <a:latin typeface="Cambria Math" panose="02040503050406030204" pitchFamily="18" charset="0"/>
                        </a:rPr>
                        <m:t>𝑅𝑒𝑡𝑢𝑟𝑛</m:t>
                      </m:r>
                      <m:r>
                        <a:rPr lang="es-ES_tradnl" sz="2400" b="0" i="1" smtClean="0">
                          <a:latin typeface="Cambria Math" panose="02040503050406030204" pitchFamily="18" charset="0"/>
                        </a:rPr>
                        <m:t>= </m:t>
                      </m:r>
                      <m:sSub>
                        <m:sSubPr>
                          <m:ctrlPr>
                            <a:rPr lang="es-ES_tradnl" sz="2400" b="0" i="1" smtClean="0">
                              <a:latin typeface="Cambria Math" panose="02040503050406030204" pitchFamily="18" charset="0"/>
                            </a:rPr>
                          </m:ctrlPr>
                        </m:sSubPr>
                        <m:e>
                          <m:r>
                            <a:rPr lang="es-ES_tradnl" sz="2400" b="0" i="1" smtClean="0">
                              <a:latin typeface="Cambria Math" panose="02040503050406030204" pitchFamily="18" charset="0"/>
                            </a:rPr>
                            <m:t>𝑟</m:t>
                          </m:r>
                        </m:e>
                        <m:sub>
                          <m:r>
                            <a:rPr lang="es-ES_tradnl" sz="2400" b="0" i="1" smtClean="0">
                              <a:latin typeface="Cambria Math" panose="02040503050406030204" pitchFamily="18" charset="0"/>
                            </a:rPr>
                            <m:t>0</m:t>
                          </m:r>
                        </m:sub>
                      </m:sSub>
                      <m:r>
                        <a:rPr lang="es-ES_tradnl" sz="2400" b="0" i="1" smtClean="0">
                          <a:latin typeface="Cambria Math" panose="02040503050406030204" pitchFamily="18" charset="0"/>
                        </a:rPr>
                        <m:t>+</m:t>
                      </m:r>
                      <m:r>
                        <a:rPr lang="es-ES_tradnl" sz="2400" i="1" smtClean="0">
                          <a:latin typeface="Cambria Math" panose="02040503050406030204" pitchFamily="18" charset="0"/>
                          <a:ea typeface="Cambria Math" panose="02040503050406030204" pitchFamily="18" charset="0"/>
                        </a:rPr>
                        <m:t>𝛾</m:t>
                      </m:r>
                      <m:sSub>
                        <m:sSubPr>
                          <m:ctrlPr>
                            <a:rPr lang="es-ES_tradnl" sz="2400" i="1" smtClean="0">
                              <a:latin typeface="Cambria Math" panose="02040503050406030204" pitchFamily="18" charset="0"/>
                            </a:rPr>
                          </m:ctrlPr>
                        </m:sSubPr>
                        <m:e>
                          <m:r>
                            <a:rPr lang="es-ES_tradnl" sz="2400" i="1" smtClean="0">
                              <a:latin typeface="Cambria Math" panose="02040503050406030204" pitchFamily="18" charset="0"/>
                            </a:rPr>
                            <m:t>𝑟</m:t>
                          </m:r>
                        </m:e>
                        <m:sub>
                          <m:r>
                            <a:rPr lang="es-ES_tradnl" sz="2400" b="0" i="1" smtClean="0">
                              <a:latin typeface="Cambria Math" panose="02040503050406030204" pitchFamily="18" charset="0"/>
                            </a:rPr>
                            <m:t>1</m:t>
                          </m:r>
                        </m:sub>
                      </m:sSub>
                      <m:r>
                        <a:rPr lang="es-ES_tradnl" sz="2400" b="0" i="1" smtClean="0">
                          <a:latin typeface="Cambria Math" panose="02040503050406030204" pitchFamily="18" charset="0"/>
                        </a:rPr>
                        <m:t>+</m:t>
                      </m:r>
                      <m:sSup>
                        <m:sSupPr>
                          <m:ctrlPr>
                            <a:rPr lang="es-ES_tradnl" sz="2400" b="0" i="1" smtClean="0">
                              <a:latin typeface="Cambria Math" panose="02040503050406030204" pitchFamily="18" charset="0"/>
                            </a:rPr>
                          </m:ctrlPr>
                        </m:sSupPr>
                        <m:e>
                          <m:r>
                            <a:rPr lang="es-ES_tradnl" sz="2400" i="1" smtClean="0">
                              <a:latin typeface="Cambria Math" panose="02040503050406030204" pitchFamily="18" charset="0"/>
                              <a:ea typeface="Cambria Math" panose="02040503050406030204" pitchFamily="18" charset="0"/>
                            </a:rPr>
                            <m:t>𝛾</m:t>
                          </m:r>
                        </m:e>
                        <m:sup>
                          <m:r>
                            <a:rPr lang="es-ES_tradnl" sz="2400" b="0" i="1" smtClean="0">
                              <a:latin typeface="Cambria Math" panose="02040503050406030204" pitchFamily="18" charset="0"/>
                            </a:rPr>
                            <m:t>2</m:t>
                          </m:r>
                        </m:sup>
                      </m:sSup>
                      <m:sSub>
                        <m:sSubPr>
                          <m:ctrlPr>
                            <a:rPr lang="es-ES_tradnl" sz="2400" i="1" smtClean="0">
                              <a:latin typeface="Cambria Math" panose="02040503050406030204" pitchFamily="18" charset="0"/>
                            </a:rPr>
                          </m:ctrlPr>
                        </m:sSubPr>
                        <m:e>
                          <m:r>
                            <a:rPr lang="es-ES_tradnl" sz="2400" i="1" smtClean="0">
                              <a:latin typeface="Cambria Math" panose="02040503050406030204" pitchFamily="18" charset="0"/>
                            </a:rPr>
                            <m:t>𝑟</m:t>
                          </m:r>
                        </m:e>
                        <m:sub>
                          <m:r>
                            <a:rPr lang="es-ES_tradnl" sz="2400" b="0" i="1" smtClean="0">
                              <a:latin typeface="Cambria Math" panose="02040503050406030204" pitchFamily="18" charset="0"/>
                            </a:rPr>
                            <m:t>2</m:t>
                          </m:r>
                        </m:sub>
                      </m:sSub>
                      <m:r>
                        <a:rPr lang="es-ES_tradnl" sz="2400" b="0" i="1" smtClean="0">
                          <a:latin typeface="Cambria Math" panose="02040503050406030204" pitchFamily="18" charset="0"/>
                        </a:rPr>
                        <m:t>+…+</m:t>
                      </m:r>
                      <m:sSup>
                        <m:sSupPr>
                          <m:ctrlPr>
                            <a:rPr lang="es-ES_tradnl" sz="2400" i="1" smtClean="0">
                              <a:latin typeface="Cambria Math" panose="02040503050406030204" pitchFamily="18" charset="0"/>
                            </a:rPr>
                          </m:ctrlPr>
                        </m:sSupPr>
                        <m:e>
                          <m:r>
                            <a:rPr lang="es-ES_tradnl" sz="2400" i="1" smtClean="0">
                              <a:latin typeface="Cambria Math" panose="02040503050406030204" pitchFamily="18" charset="0"/>
                              <a:ea typeface="Cambria Math" panose="02040503050406030204" pitchFamily="18" charset="0"/>
                            </a:rPr>
                            <m:t>𝛾</m:t>
                          </m:r>
                        </m:e>
                        <m:sup>
                          <m:r>
                            <a:rPr lang="es-ES_tradnl" sz="2400" b="0" i="1" smtClean="0">
                              <a:latin typeface="Cambria Math" panose="02040503050406030204" pitchFamily="18" charset="0"/>
                              <a:ea typeface="Cambria Math" panose="02040503050406030204" pitchFamily="18" charset="0"/>
                            </a:rPr>
                            <m:t>𝑛</m:t>
                          </m:r>
                        </m:sup>
                      </m:sSup>
                      <m:sSub>
                        <m:sSubPr>
                          <m:ctrlPr>
                            <a:rPr lang="es-ES_tradnl" sz="2400" i="1" smtClean="0">
                              <a:latin typeface="Cambria Math" panose="02040503050406030204" pitchFamily="18" charset="0"/>
                            </a:rPr>
                          </m:ctrlPr>
                        </m:sSubPr>
                        <m:e>
                          <m:r>
                            <a:rPr lang="es-ES_tradnl" sz="2400" i="1" smtClean="0">
                              <a:latin typeface="Cambria Math" panose="02040503050406030204" pitchFamily="18" charset="0"/>
                            </a:rPr>
                            <m:t>𝑟</m:t>
                          </m:r>
                        </m:e>
                        <m:sub>
                          <m:r>
                            <a:rPr lang="es-ES_tradnl" sz="2400" b="0" i="1" smtClean="0">
                              <a:latin typeface="Cambria Math" panose="02040503050406030204" pitchFamily="18" charset="0"/>
                            </a:rPr>
                            <m:t>𝑛</m:t>
                          </m:r>
                        </m:sub>
                      </m:sSub>
                    </m:oMath>
                  </m:oMathPara>
                </a14:m>
                <a:endParaRPr lang="es-ES_tradnl" sz="2400" dirty="0"/>
              </a:p>
              <a:p>
                <a:pPr marL="0" indent="0">
                  <a:buNone/>
                </a:pPr>
                <a:endParaRPr lang="es-ES_tradnl" sz="2400" dirty="0"/>
              </a:p>
              <a:p>
                <a:pPr marL="0" indent="0">
                  <a:buNone/>
                </a:pPr>
                <a:r>
                  <a:rPr lang="es-ES_tradnl" sz="2400" dirty="0"/>
                  <a:t>De esta manera, las recompensas acumulativas no crecen infinitamente a medida que el número de pasos de tiempo se vuelve muy grande. </a:t>
                </a:r>
              </a:p>
            </p:txBody>
          </p:sp>
        </mc:Choice>
        <mc:Fallback xmlns="">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5" y="2146041"/>
                <a:ext cx="10691265" cy="3939072"/>
              </a:xfrm>
              <a:blipFill>
                <a:blip r:embed="rId3"/>
                <a:stretch>
                  <a:fillRect l="-949" t="-641" r="-712"/>
                </a:stretch>
              </a:blipFill>
            </p:spPr>
            <p:txBody>
              <a:bodyPr/>
              <a:lstStyle/>
              <a:p>
                <a:r>
                  <a:rPr lang="es-ES_tradnl">
                    <a:noFill/>
                  </a:rPr>
                  <a:t> </a:t>
                </a:r>
              </a:p>
            </p:txBody>
          </p:sp>
        </mc:Fallback>
      </mc:AlternateContent>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4"/>
              </a:rPr>
              <a:t>vectorjuice</a:t>
            </a:r>
          </a:p>
        </p:txBody>
      </p:sp>
      <p:sp>
        <p:nvSpPr>
          <p:cNvPr id="3" name="TextBox 2">
            <a:extLst>
              <a:ext uri="{FF2B5EF4-FFF2-40B4-BE49-F238E27FC236}">
                <a16:creationId xmlns:a16="http://schemas.microsoft.com/office/drawing/2014/main" id="{2A5B1660-85AD-E723-52DF-E5E8FCCF4D0E}"/>
              </a:ext>
            </a:extLst>
          </p:cNvPr>
          <p:cNvSpPr txBox="1"/>
          <p:nvPr/>
        </p:nvSpPr>
        <p:spPr>
          <a:xfrm>
            <a:off x="700634" y="1681324"/>
            <a:ext cx="7689561" cy="461665"/>
          </a:xfrm>
          <a:prstGeom prst="rect">
            <a:avLst/>
          </a:prstGeom>
          <a:noFill/>
        </p:spPr>
        <p:txBody>
          <a:bodyPr wrap="square" rtlCol="0">
            <a:spAutoFit/>
          </a:bodyPr>
          <a:lstStyle/>
          <a:p>
            <a:r>
              <a:rPr lang="es-ES_tradnl" sz="2400" dirty="0">
                <a:latin typeface="+mj-lt"/>
              </a:rPr>
              <a:t>Retorno</a:t>
            </a:r>
          </a:p>
        </p:txBody>
      </p:sp>
    </p:spTree>
    <p:extLst>
      <p:ext uri="{BB962C8B-B14F-4D97-AF65-F5344CB8AC3E}">
        <p14:creationId xmlns:p14="http://schemas.microsoft.com/office/powerpoint/2010/main" val="202404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Proceso de decisión de Márkov</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22</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2146041"/>
            <a:ext cx="10691265" cy="3939072"/>
          </a:xfrm>
        </p:spPr>
        <p:txBody>
          <a:bodyPr>
            <a:normAutofit/>
          </a:bodyPr>
          <a:lstStyle/>
          <a:p>
            <a:pPr marL="0" indent="0">
              <a:buNone/>
            </a:pPr>
            <a:r>
              <a:rPr lang="es-ES" sz="2400" dirty="0"/>
              <a:t>La recompensa inmediata es más valiosa que la recompensa posterior:</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3"/>
              </a:rPr>
              <a:t>vectorjuice</a:t>
            </a:r>
          </a:p>
        </p:txBody>
      </p:sp>
      <p:sp>
        <p:nvSpPr>
          <p:cNvPr id="3" name="TextBox 2">
            <a:extLst>
              <a:ext uri="{FF2B5EF4-FFF2-40B4-BE49-F238E27FC236}">
                <a16:creationId xmlns:a16="http://schemas.microsoft.com/office/drawing/2014/main" id="{2A5B1660-85AD-E723-52DF-E5E8FCCF4D0E}"/>
              </a:ext>
            </a:extLst>
          </p:cNvPr>
          <p:cNvSpPr txBox="1"/>
          <p:nvPr/>
        </p:nvSpPr>
        <p:spPr>
          <a:xfrm>
            <a:off x="700634" y="1681324"/>
            <a:ext cx="7689561" cy="461665"/>
          </a:xfrm>
          <a:prstGeom prst="rect">
            <a:avLst/>
          </a:prstGeom>
          <a:noFill/>
        </p:spPr>
        <p:txBody>
          <a:bodyPr wrap="square" rtlCol="0">
            <a:spAutoFit/>
          </a:bodyPr>
          <a:lstStyle/>
          <a:p>
            <a:r>
              <a:rPr lang="es-ES_tradnl" sz="2400" dirty="0">
                <a:latin typeface="+mj-lt"/>
              </a:rPr>
              <a:t>Retorno</a:t>
            </a:r>
          </a:p>
        </p:txBody>
      </p:sp>
      <p:sp>
        <p:nvSpPr>
          <p:cNvPr id="8" name="Oval 7">
            <a:extLst>
              <a:ext uri="{FF2B5EF4-FFF2-40B4-BE49-F238E27FC236}">
                <a16:creationId xmlns:a16="http://schemas.microsoft.com/office/drawing/2014/main" id="{7C4BF1F8-CE07-A25B-8B8E-45A584E229FF}"/>
              </a:ext>
            </a:extLst>
          </p:cNvPr>
          <p:cNvSpPr/>
          <p:nvPr/>
        </p:nvSpPr>
        <p:spPr>
          <a:xfrm>
            <a:off x="4545414" y="3119673"/>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Oval 8">
            <a:extLst>
              <a:ext uri="{FF2B5EF4-FFF2-40B4-BE49-F238E27FC236}">
                <a16:creationId xmlns:a16="http://schemas.microsoft.com/office/drawing/2014/main" id="{4574D5CB-6548-E603-2366-3810CFFF3BA2}"/>
              </a:ext>
            </a:extLst>
          </p:cNvPr>
          <p:cNvSpPr/>
          <p:nvPr/>
        </p:nvSpPr>
        <p:spPr>
          <a:xfrm>
            <a:off x="6046267" y="3119673"/>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Oval 9">
            <a:extLst>
              <a:ext uri="{FF2B5EF4-FFF2-40B4-BE49-F238E27FC236}">
                <a16:creationId xmlns:a16="http://schemas.microsoft.com/office/drawing/2014/main" id="{CFBDA9B1-73B5-39D3-B31F-07BB34F648D1}"/>
              </a:ext>
            </a:extLst>
          </p:cNvPr>
          <p:cNvSpPr/>
          <p:nvPr/>
        </p:nvSpPr>
        <p:spPr>
          <a:xfrm>
            <a:off x="7547120" y="3119673"/>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12" name="Straight Arrow Connector 11">
            <a:extLst>
              <a:ext uri="{FF2B5EF4-FFF2-40B4-BE49-F238E27FC236}">
                <a16:creationId xmlns:a16="http://schemas.microsoft.com/office/drawing/2014/main" id="{BB1B10D5-D708-5063-CEA1-08D6712F88A1}"/>
              </a:ext>
            </a:extLst>
          </p:cNvPr>
          <p:cNvCxnSpPr>
            <a:stCxn id="8" idx="6"/>
            <a:endCxn id="9" idx="2"/>
          </p:cNvCxnSpPr>
          <p:nvPr/>
        </p:nvCxnSpPr>
        <p:spPr>
          <a:xfrm>
            <a:off x="5039936" y="3366934"/>
            <a:ext cx="10063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1B075FD-C783-1C56-103B-8EBA7EBC51FA}"/>
              </a:ext>
            </a:extLst>
          </p:cNvPr>
          <p:cNvCxnSpPr>
            <a:cxnSpLocks/>
            <a:stCxn id="9" idx="6"/>
            <a:endCxn id="10" idx="2"/>
          </p:cNvCxnSpPr>
          <p:nvPr/>
        </p:nvCxnSpPr>
        <p:spPr>
          <a:xfrm>
            <a:off x="6540789" y="3366934"/>
            <a:ext cx="10063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37DB3E2C-0CAB-69F2-95F3-10EB200665E3}"/>
              </a:ext>
            </a:extLst>
          </p:cNvPr>
          <p:cNvSpPr/>
          <p:nvPr/>
        </p:nvSpPr>
        <p:spPr>
          <a:xfrm>
            <a:off x="4545414" y="4564875"/>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 name="Oval 16">
            <a:extLst>
              <a:ext uri="{FF2B5EF4-FFF2-40B4-BE49-F238E27FC236}">
                <a16:creationId xmlns:a16="http://schemas.microsoft.com/office/drawing/2014/main" id="{725F4815-B188-4773-7577-7DE0957BE3B8}"/>
              </a:ext>
            </a:extLst>
          </p:cNvPr>
          <p:cNvSpPr/>
          <p:nvPr/>
        </p:nvSpPr>
        <p:spPr>
          <a:xfrm>
            <a:off x="6046267" y="4564875"/>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8" name="Oval 17">
            <a:extLst>
              <a:ext uri="{FF2B5EF4-FFF2-40B4-BE49-F238E27FC236}">
                <a16:creationId xmlns:a16="http://schemas.microsoft.com/office/drawing/2014/main" id="{8086CA43-003C-154A-24CE-98B72B4B12DF}"/>
              </a:ext>
            </a:extLst>
          </p:cNvPr>
          <p:cNvSpPr/>
          <p:nvPr/>
        </p:nvSpPr>
        <p:spPr>
          <a:xfrm>
            <a:off x="7547120" y="4564875"/>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19" name="Straight Arrow Connector 18">
            <a:extLst>
              <a:ext uri="{FF2B5EF4-FFF2-40B4-BE49-F238E27FC236}">
                <a16:creationId xmlns:a16="http://schemas.microsoft.com/office/drawing/2014/main" id="{EABA35C5-D87E-3B1A-688D-3CFD7FBFE200}"/>
              </a:ext>
            </a:extLst>
          </p:cNvPr>
          <p:cNvCxnSpPr>
            <a:stCxn id="16" idx="6"/>
            <a:endCxn id="17" idx="2"/>
          </p:cNvCxnSpPr>
          <p:nvPr/>
        </p:nvCxnSpPr>
        <p:spPr>
          <a:xfrm>
            <a:off x="5039936" y="4812136"/>
            <a:ext cx="10063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64AFC05-8CDC-EF35-62A0-49B9EFCB63E3}"/>
              </a:ext>
            </a:extLst>
          </p:cNvPr>
          <p:cNvCxnSpPr>
            <a:cxnSpLocks/>
            <a:stCxn id="17" idx="6"/>
            <a:endCxn id="18" idx="2"/>
          </p:cNvCxnSpPr>
          <p:nvPr/>
        </p:nvCxnSpPr>
        <p:spPr>
          <a:xfrm>
            <a:off x="6540789" y="4812136"/>
            <a:ext cx="10063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53E18D7-E5E1-2D58-D274-D041328D60F9}"/>
              </a:ext>
            </a:extLst>
          </p:cNvPr>
          <p:cNvSpPr txBox="1"/>
          <p:nvPr/>
        </p:nvSpPr>
        <p:spPr>
          <a:xfrm>
            <a:off x="5157913" y="3366934"/>
            <a:ext cx="662361" cy="369332"/>
          </a:xfrm>
          <a:prstGeom prst="rect">
            <a:avLst/>
          </a:prstGeom>
          <a:noFill/>
        </p:spPr>
        <p:txBody>
          <a:bodyPr wrap="none" rtlCol="0">
            <a:spAutoFit/>
          </a:bodyPr>
          <a:lstStyle/>
          <a:p>
            <a:r>
              <a:rPr lang="es-ES_tradnl" b="1" dirty="0">
                <a:solidFill>
                  <a:schemeClr val="accent4"/>
                </a:solidFill>
              </a:rPr>
              <a:t>r = 2</a:t>
            </a:r>
          </a:p>
        </p:txBody>
      </p:sp>
      <p:sp>
        <p:nvSpPr>
          <p:cNvPr id="22" name="TextBox 21">
            <a:extLst>
              <a:ext uri="{FF2B5EF4-FFF2-40B4-BE49-F238E27FC236}">
                <a16:creationId xmlns:a16="http://schemas.microsoft.com/office/drawing/2014/main" id="{39782ACF-1283-3406-25F1-AF5E98947435}"/>
              </a:ext>
            </a:extLst>
          </p:cNvPr>
          <p:cNvSpPr txBox="1"/>
          <p:nvPr/>
        </p:nvSpPr>
        <p:spPr>
          <a:xfrm>
            <a:off x="6700279" y="3387159"/>
            <a:ext cx="662361" cy="369332"/>
          </a:xfrm>
          <a:prstGeom prst="rect">
            <a:avLst/>
          </a:prstGeom>
          <a:noFill/>
        </p:spPr>
        <p:txBody>
          <a:bodyPr wrap="none" rtlCol="0">
            <a:spAutoFit/>
          </a:bodyPr>
          <a:lstStyle/>
          <a:p>
            <a:r>
              <a:rPr lang="es-ES_tradnl" dirty="0"/>
              <a:t>r = 0</a:t>
            </a:r>
          </a:p>
        </p:txBody>
      </p:sp>
      <p:sp>
        <p:nvSpPr>
          <p:cNvPr id="23" name="TextBox 22">
            <a:extLst>
              <a:ext uri="{FF2B5EF4-FFF2-40B4-BE49-F238E27FC236}">
                <a16:creationId xmlns:a16="http://schemas.microsoft.com/office/drawing/2014/main" id="{9FC4BFDB-DD52-3598-31AC-7516D12E9111}"/>
              </a:ext>
            </a:extLst>
          </p:cNvPr>
          <p:cNvSpPr txBox="1"/>
          <p:nvPr/>
        </p:nvSpPr>
        <p:spPr>
          <a:xfrm>
            <a:off x="5157255" y="4442804"/>
            <a:ext cx="662361" cy="369332"/>
          </a:xfrm>
          <a:prstGeom prst="rect">
            <a:avLst/>
          </a:prstGeom>
          <a:noFill/>
        </p:spPr>
        <p:txBody>
          <a:bodyPr wrap="none" rtlCol="0">
            <a:spAutoFit/>
          </a:bodyPr>
          <a:lstStyle/>
          <a:p>
            <a:r>
              <a:rPr lang="es-ES_tradnl" dirty="0"/>
              <a:t>r = 0</a:t>
            </a:r>
          </a:p>
        </p:txBody>
      </p:sp>
      <p:sp>
        <p:nvSpPr>
          <p:cNvPr id="24" name="TextBox 23">
            <a:extLst>
              <a:ext uri="{FF2B5EF4-FFF2-40B4-BE49-F238E27FC236}">
                <a16:creationId xmlns:a16="http://schemas.microsoft.com/office/drawing/2014/main" id="{A990F09D-5614-9B7E-0485-538C5465EFE6}"/>
              </a:ext>
            </a:extLst>
          </p:cNvPr>
          <p:cNvSpPr txBox="1"/>
          <p:nvPr/>
        </p:nvSpPr>
        <p:spPr>
          <a:xfrm>
            <a:off x="6709697" y="4442804"/>
            <a:ext cx="655949" cy="369332"/>
          </a:xfrm>
          <a:prstGeom prst="rect">
            <a:avLst/>
          </a:prstGeom>
          <a:noFill/>
        </p:spPr>
        <p:txBody>
          <a:bodyPr wrap="none" rtlCol="0">
            <a:spAutoFit/>
          </a:bodyPr>
          <a:lstStyle/>
          <a:p>
            <a:r>
              <a:rPr lang="es-ES_tradnl" dirty="0"/>
              <a:t>r = 2</a:t>
            </a:r>
          </a:p>
        </p:txBody>
      </p:sp>
      <p:sp>
        <p:nvSpPr>
          <p:cNvPr id="25" name="Right Arrow 24">
            <a:extLst>
              <a:ext uri="{FF2B5EF4-FFF2-40B4-BE49-F238E27FC236}">
                <a16:creationId xmlns:a16="http://schemas.microsoft.com/office/drawing/2014/main" id="{609E39D5-8B46-B6CF-71F3-FF82F56E3F52}"/>
              </a:ext>
            </a:extLst>
          </p:cNvPr>
          <p:cNvSpPr/>
          <p:nvPr/>
        </p:nvSpPr>
        <p:spPr>
          <a:xfrm>
            <a:off x="3702368" y="3263528"/>
            <a:ext cx="662473" cy="247261"/>
          </a:xfrm>
          <a:prstGeom prst="rightArrow">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2382455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Proceso de decisión de Márkov</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23</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2146041"/>
            <a:ext cx="10691265" cy="3939072"/>
          </a:xfrm>
        </p:spPr>
        <p:txBody>
          <a:bodyPr>
            <a:normAutofit/>
          </a:bodyPr>
          <a:lstStyle/>
          <a:p>
            <a:pPr marL="0" indent="0">
              <a:buNone/>
            </a:pPr>
            <a:r>
              <a:rPr lang="es-ES" sz="1800" dirty="0"/>
              <a:t>Si el agente tiene que elegir entre obtener alguna recompensa ahora u obtener una recompensa mucho mayor más adelante, lo más probable es que la recompensa mayor sea preferible. Esto se debe a que queremos que el agente mire los rendimientos totales en lugar de las recompensas individuales.</a:t>
            </a:r>
          </a:p>
          <a:p>
            <a:pPr marL="0" indent="0">
              <a:buNone/>
            </a:pPr>
            <a:endParaRPr lang="es-ES" sz="2400" dirty="0"/>
          </a:p>
          <a:p>
            <a:pPr marL="0" indent="0">
              <a:buNone/>
            </a:pPr>
            <a:endParaRPr lang="es-ES" sz="2400" dirty="0"/>
          </a:p>
          <a:p>
            <a:pPr marL="0" indent="0">
              <a:buNone/>
            </a:pPr>
            <a:endParaRPr lang="es-ES" sz="2400" dirty="0"/>
          </a:p>
          <a:p>
            <a:pPr marL="0" indent="0">
              <a:buNone/>
            </a:pPr>
            <a:endParaRPr lang="es-ES" sz="2400" dirty="0"/>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3"/>
              </a:rPr>
              <a:t>vectorjuice</a:t>
            </a:r>
          </a:p>
        </p:txBody>
      </p:sp>
      <p:sp>
        <p:nvSpPr>
          <p:cNvPr id="3" name="TextBox 2">
            <a:extLst>
              <a:ext uri="{FF2B5EF4-FFF2-40B4-BE49-F238E27FC236}">
                <a16:creationId xmlns:a16="http://schemas.microsoft.com/office/drawing/2014/main" id="{2A5B1660-85AD-E723-52DF-E5E8FCCF4D0E}"/>
              </a:ext>
            </a:extLst>
          </p:cNvPr>
          <p:cNvSpPr txBox="1"/>
          <p:nvPr/>
        </p:nvSpPr>
        <p:spPr>
          <a:xfrm>
            <a:off x="700634" y="1681324"/>
            <a:ext cx="7689561" cy="461665"/>
          </a:xfrm>
          <a:prstGeom prst="rect">
            <a:avLst/>
          </a:prstGeom>
          <a:noFill/>
        </p:spPr>
        <p:txBody>
          <a:bodyPr wrap="square" rtlCol="0">
            <a:spAutoFit/>
          </a:bodyPr>
          <a:lstStyle/>
          <a:p>
            <a:r>
              <a:rPr lang="es-ES_tradnl" sz="2400" dirty="0">
                <a:latin typeface="+mj-lt"/>
              </a:rPr>
              <a:t>Retorno</a:t>
            </a:r>
          </a:p>
        </p:txBody>
      </p:sp>
      <p:sp>
        <p:nvSpPr>
          <p:cNvPr id="25" name="Right Arrow 24">
            <a:extLst>
              <a:ext uri="{FF2B5EF4-FFF2-40B4-BE49-F238E27FC236}">
                <a16:creationId xmlns:a16="http://schemas.microsoft.com/office/drawing/2014/main" id="{609E39D5-8B46-B6CF-71F3-FF82F56E3F52}"/>
              </a:ext>
            </a:extLst>
          </p:cNvPr>
          <p:cNvSpPr/>
          <p:nvPr/>
        </p:nvSpPr>
        <p:spPr>
          <a:xfrm>
            <a:off x="1575226" y="5434954"/>
            <a:ext cx="662473" cy="247261"/>
          </a:xfrm>
          <a:prstGeom prst="rightArrow">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Oval 10">
            <a:extLst>
              <a:ext uri="{FF2B5EF4-FFF2-40B4-BE49-F238E27FC236}">
                <a16:creationId xmlns:a16="http://schemas.microsoft.com/office/drawing/2014/main" id="{55068CA9-9FAD-A98F-B8E9-83ADF45184CF}"/>
              </a:ext>
            </a:extLst>
          </p:cNvPr>
          <p:cNvSpPr/>
          <p:nvPr/>
        </p:nvSpPr>
        <p:spPr>
          <a:xfrm>
            <a:off x="2373779" y="5282295"/>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 name="Oval 13">
            <a:extLst>
              <a:ext uri="{FF2B5EF4-FFF2-40B4-BE49-F238E27FC236}">
                <a16:creationId xmlns:a16="http://schemas.microsoft.com/office/drawing/2014/main" id="{B7AF372E-5E74-CE80-7427-D2176FBAD0B5}"/>
              </a:ext>
            </a:extLst>
          </p:cNvPr>
          <p:cNvSpPr/>
          <p:nvPr/>
        </p:nvSpPr>
        <p:spPr>
          <a:xfrm>
            <a:off x="3874632" y="5282295"/>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Oval 14">
            <a:extLst>
              <a:ext uri="{FF2B5EF4-FFF2-40B4-BE49-F238E27FC236}">
                <a16:creationId xmlns:a16="http://schemas.microsoft.com/office/drawing/2014/main" id="{2F91F999-6B08-8D36-ED58-17E80F97AFBB}"/>
              </a:ext>
            </a:extLst>
          </p:cNvPr>
          <p:cNvSpPr/>
          <p:nvPr/>
        </p:nvSpPr>
        <p:spPr>
          <a:xfrm>
            <a:off x="5375485" y="5282295"/>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26" name="Straight Arrow Connector 25">
            <a:extLst>
              <a:ext uri="{FF2B5EF4-FFF2-40B4-BE49-F238E27FC236}">
                <a16:creationId xmlns:a16="http://schemas.microsoft.com/office/drawing/2014/main" id="{1499FE19-10A3-97B8-ECC4-DC6FA1FD9803}"/>
              </a:ext>
            </a:extLst>
          </p:cNvPr>
          <p:cNvCxnSpPr>
            <a:stCxn id="11" idx="6"/>
            <a:endCxn id="14" idx="2"/>
          </p:cNvCxnSpPr>
          <p:nvPr/>
        </p:nvCxnSpPr>
        <p:spPr>
          <a:xfrm>
            <a:off x="2868301" y="5529556"/>
            <a:ext cx="10063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AAFBB4D-7088-FA0B-8A36-078FC6CB8C99}"/>
              </a:ext>
            </a:extLst>
          </p:cNvPr>
          <p:cNvCxnSpPr>
            <a:cxnSpLocks/>
            <a:stCxn id="14" idx="6"/>
            <a:endCxn id="15" idx="2"/>
          </p:cNvCxnSpPr>
          <p:nvPr/>
        </p:nvCxnSpPr>
        <p:spPr>
          <a:xfrm>
            <a:off x="4369154" y="5529556"/>
            <a:ext cx="10063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15D36290-4B04-DFD9-09BC-784745F03CEE}"/>
              </a:ext>
            </a:extLst>
          </p:cNvPr>
          <p:cNvSpPr/>
          <p:nvPr/>
        </p:nvSpPr>
        <p:spPr>
          <a:xfrm>
            <a:off x="6876338" y="5282295"/>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32" name="Straight Arrow Connector 31">
            <a:extLst>
              <a:ext uri="{FF2B5EF4-FFF2-40B4-BE49-F238E27FC236}">
                <a16:creationId xmlns:a16="http://schemas.microsoft.com/office/drawing/2014/main" id="{B2623A59-EABB-B79E-F29D-B6B295D2F0C3}"/>
              </a:ext>
            </a:extLst>
          </p:cNvPr>
          <p:cNvCxnSpPr>
            <a:endCxn id="30" idx="2"/>
          </p:cNvCxnSpPr>
          <p:nvPr/>
        </p:nvCxnSpPr>
        <p:spPr>
          <a:xfrm>
            <a:off x="5870007" y="5529556"/>
            <a:ext cx="10063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45AEDB3-AB7B-D760-B991-E1EDA516552C}"/>
              </a:ext>
            </a:extLst>
          </p:cNvPr>
          <p:cNvCxnSpPr>
            <a:cxnSpLocks/>
            <a:stCxn id="30" idx="6"/>
          </p:cNvCxnSpPr>
          <p:nvPr/>
        </p:nvCxnSpPr>
        <p:spPr>
          <a:xfrm>
            <a:off x="7370860" y="5529556"/>
            <a:ext cx="10063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5F841C34-CE17-02D9-556A-CF5B5CC01E6D}"/>
              </a:ext>
            </a:extLst>
          </p:cNvPr>
          <p:cNvSpPr/>
          <p:nvPr/>
        </p:nvSpPr>
        <p:spPr>
          <a:xfrm>
            <a:off x="10044872" y="5282295"/>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37" name="Straight Arrow Connector 36">
            <a:extLst>
              <a:ext uri="{FF2B5EF4-FFF2-40B4-BE49-F238E27FC236}">
                <a16:creationId xmlns:a16="http://schemas.microsoft.com/office/drawing/2014/main" id="{0FB2C44A-2F21-714B-DFAA-29FBCF7283BF}"/>
              </a:ext>
            </a:extLst>
          </p:cNvPr>
          <p:cNvCxnSpPr>
            <a:endCxn id="36" idx="2"/>
          </p:cNvCxnSpPr>
          <p:nvPr/>
        </p:nvCxnSpPr>
        <p:spPr>
          <a:xfrm>
            <a:off x="9038541" y="5529556"/>
            <a:ext cx="10063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46C85E5-F869-A838-68BD-AFE1653AB4B0}"/>
              </a:ext>
            </a:extLst>
          </p:cNvPr>
          <p:cNvSpPr txBox="1"/>
          <p:nvPr/>
        </p:nvSpPr>
        <p:spPr>
          <a:xfrm>
            <a:off x="9044798" y="5160224"/>
            <a:ext cx="889987" cy="369332"/>
          </a:xfrm>
          <a:prstGeom prst="rect">
            <a:avLst/>
          </a:prstGeom>
          <a:noFill/>
        </p:spPr>
        <p:txBody>
          <a:bodyPr wrap="none" rtlCol="0">
            <a:spAutoFit/>
          </a:bodyPr>
          <a:lstStyle/>
          <a:p>
            <a:r>
              <a:rPr lang="es-ES_tradnl" b="1" dirty="0">
                <a:solidFill>
                  <a:schemeClr val="accent4"/>
                </a:solidFill>
              </a:rPr>
              <a:t>r = 120</a:t>
            </a:r>
          </a:p>
        </p:txBody>
      </p:sp>
      <p:sp>
        <p:nvSpPr>
          <p:cNvPr id="39" name="TextBox 38">
            <a:extLst>
              <a:ext uri="{FF2B5EF4-FFF2-40B4-BE49-F238E27FC236}">
                <a16:creationId xmlns:a16="http://schemas.microsoft.com/office/drawing/2014/main" id="{AB483265-A5A3-D54E-55F8-178B46AAA6A1}"/>
              </a:ext>
            </a:extLst>
          </p:cNvPr>
          <p:cNvSpPr txBox="1"/>
          <p:nvPr/>
        </p:nvSpPr>
        <p:spPr>
          <a:xfrm>
            <a:off x="8473954" y="5282295"/>
            <a:ext cx="415498" cy="369332"/>
          </a:xfrm>
          <a:prstGeom prst="rect">
            <a:avLst/>
          </a:prstGeom>
          <a:noFill/>
        </p:spPr>
        <p:txBody>
          <a:bodyPr wrap="none" rtlCol="0">
            <a:spAutoFit/>
          </a:bodyPr>
          <a:lstStyle/>
          <a:p>
            <a:r>
              <a:rPr lang="es-ES_tradnl" dirty="0"/>
              <a:t>…</a:t>
            </a:r>
          </a:p>
        </p:txBody>
      </p:sp>
      <p:sp>
        <p:nvSpPr>
          <p:cNvPr id="41" name="Oval 40">
            <a:extLst>
              <a:ext uri="{FF2B5EF4-FFF2-40B4-BE49-F238E27FC236}">
                <a16:creationId xmlns:a16="http://schemas.microsoft.com/office/drawing/2014/main" id="{E5339A13-81B9-54B7-0FC0-1A5356D764C6}"/>
              </a:ext>
            </a:extLst>
          </p:cNvPr>
          <p:cNvSpPr/>
          <p:nvPr/>
        </p:nvSpPr>
        <p:spPr>
          <a:xfrm>
            <a:off x="2373779" y="3783923"/>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2" name="Oval 41">
            <a:extLst>
              <a:ext uri="{FF2B5EF4-FFF2-40B4-BE49-F238E27FC236}">
                <a16:creationId xmlns:a16="http://schemas.microsoft.com/office/drawing/2014/main" id="{1AC314BD-2F63-1D9E-FFA2-B855FAAC1347}"/>
              </a:ext>
            </a:extLst>
          </p:cNvPr>
          <p:cNvSpPr/>
          <p:nvPr/>
        </p:nvSpPr>
        <p:spPr>
          <a:xfrm>
            <a:off x="3874632" y="3783923"/>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3" name="Oval 42">
            <a:extLst>
              <a:ext uri="{FF2B5EF4-FFF2-40B4-BE49-F238E27FC236}">
                <a16:creationId xmlns:a16="http://schemas.microsoft.com/office/drawing/2014/main" id="{1D278A4E-62F4-81C0-4FA6-15FCFFE4FDBC}"/>
              </a:ext>
            </a:extLst>
          </p:cNvPr>
          <p:cNvSpPr/>
          <p:nvPr/>
        </p:nvSpPr>
        <p:spPr>
          <a:xfrm>
            <a:off x="5375485" y="3783923"/>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44" name="Straight Arrow Connector 43">
            <a:extLst>
              <a:ext uri="{FF2B5EF4-FFF2-40B4-BE49-F238E27FC236}">
                <a16:creationId xmlns:a16="http://schemas.microsoft.com/office/drawing/2014/main" id="{0EC00538-E362-D0FB-D92E-4101AAB4FE2D}"/>
              </a:ext>
            </a:extLst>
          </p:cNvPr>
          <p:cNvCxnSpPr>
            <a:stCxn id="41" idx="6"/>
            <a:endCxn id="42" idx="2"/>
          </p:cNvCxnSpPr>
          <p:nvPr/>
        </p:nvCxnSpPr>
        <p:spPr>
          <a:xfrm>
            <a:off x="2868301" y="4031184"/>
            <a:ext cx="10063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BE3E016-5E17-2F76-685B-EF379E8EA110}"/>
              </a:ext>
            </a:extLst>
          </p:cNvPr>
          <p:cNvCxnSpPr>
            <a:cxnSpLocks/>
            <a:stCxn id="42" idx="6"/>
            <a:endCxn id="43" idx="2"/>
          </p:cNvCxnSpPr>
          <p:nvPr/>
        </p:nvCxnSpPr>
        <p:spPr>
          <a:xfrm>
            <a:off x="4369154" y="4031184"/>
            <a:ext cx="10063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37E958E2-1EB0-B671-AB60-DFA995D4317D}"/>
              </a:ext>
            </a:extLst>
          </p:cNvPr>
          <p:cNvSpPr/>
          <p:nvPr/>
        </p:nvSpPr>
        <p:spPr>
          <a:xfrm>
            <a:off x="6876338" y="3783923"/>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47" name="Straight Arrow Connector 46">
            <a:extLst>
              <a:ext uri="{FF2B5EF4-FFF2-40B4-BE49-F238E27FC236}">
                <a16:creationId xmlns:a16="http://schemas.microsoft.com/office/drawing/2014/main" id="{64547FCB-A59E-EFF4-49AA-D00FEE08E556}"/>
              </a:ext>
            </a:extLst>
          </p:cNvPr>
          <p:cNvCxnSpPr>
            <a:endCxn id="46" idx="2"/>
          </p:cNvCxnSpPr>
          <p:nvPr/>
        </p:nvCxnSpPr>
        <p:spPr>
          <a:xfrm>
            <a:off x="5870007" y="4031184"/>
            <a:ext cx="10063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F7035E5-3C85-67F0-2396-C4B03DDC9EA3}"/>
              </a:ext>
            </a:extLst>
          </p:cNvPr>
          <p:cNvCxnSpPr>
            <a:cxnSpLocks/>
            <a:stCxn id="46" idx="6"/>
          </p:cNvCxnSpPr>
          <p:nvPr/>
        </p:nvCxnSpPr>
        <p:spPr>
          <a:xfrm>
            <a:off x="7370860" y="4031184"/>
            <a:ext cx="10063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762C047D-51DF-5701-42B1-39DC003560AE}"/>
              </a:ext>
            </a:extLst>
          </p:cNvPr>
          <p:cNvSpPr/>
          <p:nvPr/>
        </p:nvSpPr>
        <p:spPr>
          <a:xfrm>
            <a:off x="10044872" y="3783923"/>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50" name="Straight Arrow Connector 49">
            <a:extLst>
              <a:ext uri="{FF2B5EF4-FFF2-40B4-BE49-F238E27FC236}">
                <a16:creationId xmlns:a16="http://schemas.microsoft.com/office/drawing/2014/main" id="{4D0A706E-3866-8D48-F5F0-9922F7D2D262}"/>
              </a:ext>
            </a:extLst>
          </p:cNvPr>
          <p:cNvCxnSpPr>
            <a:endCxn id="49" idx="2"/>
          </p:cNvCxnSpPr>
          <p:nvPr/>
        </p:nvCxnSpPr>
        <p:spPr>
          <a:xfrm>
            <a:off x="9038541" y="4031184"/>
            <a:ext cx="10063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9D3A2046-F813-24C1-C2E8-B06F152A9D7D}"/>
              </a:ext>
            </a:extLst>
          </p:cNvPr>
          <p:cNvSpPr txBox="1"/>
          <p:nvPr/>
        </p:nvSpPr>
        <p:spPr>
          <a:xfrm>
            <a:off x="8473954" y="3783923"/>
            <a:ext cx="415498" cy="369332"/>
          </a:xfrm>
          <a:prstGeom prst="rect">
            <a:avLst/>
          </a:prstGeom>
          <a:noFill/>
        </p:spPr>
        <p:txBody>
          <a:bodyPr wrap="none" rtlCol="0">
            <a:spAutoFit/>
          </a:bodyPr>
          <a:lstStyle/>
          <a:p>
            <a:r>
              <a:rPr lang="es-ES_tradnl" dirty="0"/>
              <a:t>…</a:t>
            </a:r>
          </a:p>
        </p:txBody>
      </p:sp>
      <p:sp>
        <p:nvSpPr>
          <p:cNvPr id="53" name="TextBox 52">
            <a:extLst>
              <a:ext uri="{FF2B5EF4-FFF2-40B4-BE49-F238E27FC236}">
                <a16:creationId xmlns:a16="http://schemas.microsoft.com/office/drawing/2014/main" id="{2A8E52AA-5251-7AD7-4E15-285916630AAC}"/>
              </a:ext>
            </a:extLst>
          </p:cNvPr>
          <p:cNvSpPr txBox="1"/>
          <p:nvPr/>
        </p:nvSpPr>
        <p:spPr>
          <a:xfrm>
            <a:off x="2933395" y="3661852"/>
            <a:ext cx="779381" cy="369332"/>
          </a:xfrm>
          <a:prstGeom prst="rect">
            <a:avLst/>
          </a:prstGeom>
          <a:noFill/>
        </p:spPr>
        <p:txBody>
          <a:bodyPr wrap="none" rtlCol="0">
            <a:spAutoFit/>
          </a:bodyPr>
          <a:lstStyle/>
          <a:p>
            <a:r>
              <a:rPr lang="es-ES_tradnl" dirty="0"/>
              <a:t>r = 20</a:t>
            </a:r>
          </a:p>
        </p:txBody>
      </p:sp>
    </p:spTree>
    <p:extLst>
      <p:ext uri="{BB962C8B-B14F-4D97-AF65-F5344CB8AC3E}">
        <p14:creationId xmlns:p14="http://schemas.microsoft.com/office/powerpoint/2010/main" val="2025288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Proceso de decisión de Márkov</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24</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2146041"/>
            <a:ext cx="10691265" cy="3939072"/>
          </a:xfrm>
        </p:spPr>
        <p:txBody>
          <a:bodyPr>
            <a:normAutofit/>
          </a:bodyPr>
          <a:lstStyle/>
          <a:p>
            <a:pPr marL="0" indent="0">
              <a:buNone/>
            </a:pPr>
            <a:r>
              <a:rPr lang="es-ES" sz="2400" dirty="0"/>
              <a:t>Esto es básicamente que define el modelo, es la acción que va a tomar dado un estado que se encuentre. </a:t>
            </a:r>
          </a:p>
          <a:p>
            <a:pPr marL="0" indent="0">
              <a:buNone/>
            </a:pPr>
            <a:r>
              <a:rPr lang="es-ES" sz="2400" dirty="0"/>
              <a:t>La forma más trivial es volver a la tabla de estado-acción que vimos en la clase 2.</a:t>
            </a:r>
          </a:p>
          <a:p>
            <a:pPr marL="0" indent="0">
              <a:buNone/>
            </a:pPr>
            <a:endParaRPr lang="es-ES" sz="2400" dirty="0"/>
          </a:p>
          <a:p>
            <a:pPr marL="0" indent="0">
              <a:buNone/>
            </a:pPr>
            <a:endParaRPr lang="es-ES" sz="2400" dirty="0"/>
          </a:p>
          <a:p>
            <a:pPr marL="0" indent="0">
              <a:buNone/>
            </a:pPr>
            <a:endParaRPr lang="es-ES" sz="2400" dirty="0"/>
          </a:p>
          <a:p>
            <a:pPr marL="0" indent="0">
              <a:buNone/>
            </a:pPr>
            <a:endParaRPr lang="es-ES" sz="2400" dirty="0"/>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3"/>
              </a:rPr>
              <a:t>vectorjuice</a:t>
            </a:r>
          </a:p>
        </p:txBody>
      </p:sp>
      <p:sp>
        <p:nvSpPr>
          <p:cNvPr id="3" name="TextBox 2">
            <a:extLst>
              <a:ext uri="{FF2B5EF4-FFF2-40B4-BE49-F238E27FC236}">
                <a16:creationId xmlns:a16="http://schemas.microsoft.com/office/drawing/2014/main" id="{2A5B1660-85AD-E723-52DF-E5E8FCCF4D0E}"/>
              </a:ext>
            </a:extLst>
          </p:cNvPr>
          <p:cNvSpPr txBox="1"/>
          <p:nvPr/>
        </p:nvSpPr>
        <p:spPr>
          <a:xfrm>
            <a:off x="700634" y="1681324"/>
            <a:ext cx="7689561" cy="461665"/>
          </a:xfrm>
          <a:prstGeom prst="rect">
            <a:avLst/>
          </a:prstGeom>
          <a:noFill/>
        </p:spPr>
        <p:txBody>
          <a:bodyPr wrap="square" rtlCol="0">
            <a:spAutoFit/>
          </a:bodyPr>
          <a:lstStyle/>
          <a:p>
            <a:r>
              <a:rPr lang="es-ES_tradnl" sz="2400" dirty="0">
                <a:latin typeface="+mj-lt"/>
              </a:rPr>
              <a:t>Política</a:t>
            </a:r>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3931587D-8179-B62D-E7FF-AECC63E77DD7}"/>
                  </a:ext>
                </a:extLst>
              </p:cNvPr>
              <p:cNvGraphicFramePr>
                <a:graphicFrameLocks noGrp="1"/>
              </p:cNvGraphicFramePr>
              <p:nvPr>
                <p:extLst>
                  <p:ext uri="{D42A27DB-BD31-4B8C-83A1-F6EECF244321}">
                    <p14:modId xmlns:p14="http://schemas.microsoft.com/office/powerpoint/2010/main" val="465372879"/>
                  </p:ext>
                </p:extLst>
              </p:nvPr>
            </p:nvGraphicFramePr>
            <p:xfrm>
              <a:off x="3116423" y="4081704"/>
              <a:ext cx="6390432" cy="1854200"/>
            </p:xfrm>
            <a:graphic>
              <a:graphicData uri="http://schemas.openxmlformats.org/drawingml/2006/table">
                <a:tbl>
                  <a:tblPr firstRow="1" bandRow="1">
                    <a:tableStyleId>{5C22544A-7EE6-4342-B048-85BDC9FD1C3A}</a:tableStyleId>
                  </a:tblPr>
                  <a:tblGrid>
                    <a:gridCol w="1597608">
                      <a:extLst>
                        <a:ext uri="{9D8B030D-6E8A-4147-A177-3AD203B41FA5}">
                          <a16:colId xmlns:a16="http://schemas.microsoft.com/office/drawing/2014/main" val="3243885932"/>
                        </a:ext>
                      </a:extLst>
                    </a:gridCol>
                    <a:gridCol w="1597608">
                      <a:extLst>
                        <a:ext uri="{9D8B030D-6E8A-4147-A177-3AD203B41FA5}">
                          <a16:colId xmlns:a16="http://schemas.microsoft.com/office/drawing/2014/main" val="2451977212"/>
                        </a:ext>
                      </a:extLst>
                    </a:gridCol>
                    <a:gridCol w="1597608">
                      <a:extLst>
                        <a:ext uri="{9D8B030D-6E8A-4147-A177-3AD203B41FA5}">
                          <a16:colId xmlns:a16="http://schemas.microsoft.com/office/drawing/2014/main" val="2421219030"/>
                        </a:ext>
                      </a:extLst>
                    </a:gridCol>
                    <a:gridCol w="1597608">
                      <a:extLst>
                        <a:ext uri="{9D8B030D-6E8A-4147-A177-3AD203B41FA5}">
                          <a16:colId xmlns:a16="http://schemas.microsoft.com/office/drawing/2014/main" val="2992476764"/>
                        </a:ext>
                      </a:extLst>
                    </a:gridCol>
                  </a:tblGrid>
                  <a:tr h="370840">
                    <a:tc>
                      <a:txBody>
                        <a:bodyPr/>
                        <a:lstStyle/>
                        <a:p>
                          <a:endParaRPr lang="es-ES_tradnl" dirty="0"/>
                        </a:p>
                      </a:txBody>
                      <a:tcPr/>
                    </a:tc>
                    <a:tc>
                      <a:txBody>
                        <a:bodyPr/>
                        <a:lstStyle/>
                        <a:p>
                          <a:pPr algn="ctr"/>
                          <a:r>
                            <a:rPr lang="es-ES_tradnl" dirty="0"/>
                            <a:t>a1</a:t>
                          </a:r>
                        </a:p>
                      </a:txBody>
                      <a:tcPr/>
                    </a:tc>
                    <a:tc>
                      <a:txBody>
                        <a:bodyPr/>
                        <a:lstStyle/>
                        <a:p>
                          <a:pPr algn="ctr"/>
                          <a:r>
                            <a:rPr lang="es-ES_tradnl" dirty="0"/>
                            <a:t>a2</a:t>
                          </a:r>
                        </a:p>
                      </a:txBody>
                      <a:tcPr/>
                    </a:tc>
                    <a:tc>
                      <a:txBody>
                        <a:bodyPr/>
                        <a:lstStyle/>
                        <a:p>
                          <a:pPr algn="ctr"/>
                          <a:r>
                            <a:rPr lang="es-ES_tradnl" dirty="0"/>
                            <a:t>a3</a:t>
                          </a:r>
                        </a:p>
                      </a:txBody>
                      <a:tcPr/>
                    </a:tc>
                    <a:extLst>
                      <a:ext uri="{0D108BD9-81ED-4DB2-BD59-A6C34878D82A}">
                        <a16:rowId xmlns:a16="http://schemas.microsoft.com/office/drawing/2014/main" val="3045422639"/>
                      </a:ext>
                    </a:extLst>
                  </a:tr>
                  <a:tr h="370840">
                    <a:tc>
                      <a:txBody>
                        <a:bodyPr/>
                        <a:lstStyle/>
                        <a:p>
                          <a:r>
                            <a:rPr lang="es-ES_tradnl" dirty="0"/>
                            <a:t>s1</a:t>
                          </a:r>
                        </a:p>
                      </a:txBody>
                      <a:tcPr/>
                    </a:tc>
                    <a:tc>
                      <a: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oMath>
                            </m:oMathPara>
                          </a14:m>
                          <a:endParaRPr lang="es-ES_tradnl" dirty="0"/>
                        </a:p>
                      </a:txBody>
                      <a:tcPr/>
                    </a:tc>
                    <a:tc>
                      <a:txBody>
                        <a:bodyPr/>
                        <a:lstStyle/>
                        <a:p>
                          <a:pPr algn="ctr"/>
                          <a:r>
                            <a:rPr lang="es-ES_tradnl"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dirty="0"/>
                            <a:t>…</a:t>
                          </a:r>
                        </a:p>
                      </a:txBody>
                      <a:tcPr/>
                    </a:tc>
                    <a:extLst>
                      <a:ext uri="{0D108BD9-81ED-4DB2-BD59-A6C34878D82A}">
                        <a16:rowId xmlns:a16="http://schemas.microsoft.com/office/drawing/2014/main" val="2623591404"/>
                      </a:ext>
                    </a:extLst>
                  </a:tr>
                  <a:tr h="370840">
                    <a:tc>
                      <a:txBody>
                        <a:bodyPr/>
                        <a:lstStyle/>
                        <a:p>
                          <a:r>
                            <a:rPr lang="es-ES_tradnl" dirty="0"/>
                            <a:t>s2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dirty="0"/>
                            <a:t>…</a:t>
                          </a:r>
                        </a:p>
                      </a:txBody>
                      <a:tcPr/>
                    </a:tc>
                    <a:extLst>
                      <a:ext uri="{0D108BD9-81ED-4DB2-BD59-A6C34878D82A}">
                        <a16:rowId xmlns:a16="http://schemas.microsoft.com/office/drawing/2014/main" val="631501757"/>
                      </a:ext>
                    </a:extLst>
                  </a:tr>
                  <a:tr h="370840">
                    <a:tc>
                      <a:txBody>
                        <a:bodyPr/>
                        <a:lstStyle/>
                        <a:p>
                          <a:r>
                            <a:rPr lang="es-ES_tradnl" dirty="0"/>
                            <a:t>s3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dirty="0"/>
                            <a:t>…</a:t>
                          </a:r>
                        </a:p>
                      </a:txBody>
                      <a:tcPr/>
                    </a:tc>
                    <a:extLst>
                      <a:ext uri="{0D108BD9-81ED-4DB2-BD59-A6C34878D82A}">
                        <a16:rowId xmlns:a16="http://schemas.microsoft.com/office/drawing/2014/main" val="3184158567"/>
                      </a:ext>
                    </a:extLst>
                  </a:tr>
                  <a:tr h="370840">
                    <a:tc>
                      <a:txBody>
                        <a:bodyPr/>
                        <a:lstStyle/>
                        <a:p>
                          <a:r>
                            <a:rPr lang="es-ES_tradnl" dirty="0"/>
                            <a:t>s4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4</m:t>
                                    </m:r>
                                  </m:sub>
                                </m:sSub>
                                <m:r>
                                  <a:rPr lang="en-US" b="0" i="1" smtClean="0">
                                    <a:latin typeface="Cambria Math" panose="02040503050406030204" pitchFamily="18" charset="0"/>
                                    <a:ea typeface="Cambria Math" panose="02040503050406030204" pitchFamily="18" charset="0"/>
                                  </a:rPr>
                                  <m:t>)</m:t>
                                </m:r>
                              </m:oMath>
                            </m:oMathPara>
                          </a14:m>
                          <a:endParaRPr lang="es-ES_tradnl" dirty="0"/>
                        </a:p>
                      </a:txBody>
                      <a:tcPr/>
                    </a:tc>
                    <a:extLst>
                      <a:ext uri="{0D108BD9-81ED-4DB2-BD59-A6C34878D82A}">
                        <a16:rowId xmlns:a16="http://schemas.microsoft.com/office/drawing/2014/main" val="693886389"/>
                      </a:ext>
                    </a:extLst>
                  </a:tr>
                </a:tbl>
              </a:graphicData>
            </a:graphic>
          </p:graphicFrame>
        </mc:Choice>
        <mc:Fallback xmlns="">
          <p:graphicFrame>
            <p:nvGraphicFramePr>
              <p:cNvPr id="8" name="Table 7">
                <a:extLst>
                  <a:ext uri="{FF2B5EF4-FFF2-40B4-BE49-F238E27FC236}">
                    <a16:creationId xmlns:a16="http://schemas.microsoft.com/office/drawing/2014/main" id="{3931587D-8179-B62D-E7FF-AECC63E77DD7}"/>
                  </a:ext>
                </a:extLst>
              </p:cNvPr>
              <p:cNvGraphicFramePr>
                <a:graphicFrameLocks noGrp="1"/>
              </p:cNvGraphicFramePr>
              <p:nvPr>
                <p:extLst>
                  <p:ext uri="{D42A27DB-BD31-4B8C-83A1-F6EECF244321}">
                    <p14:modId xmlns:p14="http://schemas.microsoft.com/office/powerpoint/2010/main" val="465372879"/>
                  </p:ext>
                </p:extLst>
              </p:nvPr>
            </p:nvGraphicFramePr>
            <p:xfrm>
              <a:off x="3116423" y="4081704"/>
              <a:ext cx="6390432" cy="1854200"/>
            </p:xfrm>
            <a:graphic>
              <a:graphicData uri="http://schemas.openxmlformats.org/drawingml/2006/table">
                <a:tbl>
                  <a:tblPr firstRow="1" bandRow="1">
                    <a:tableStyleId>{5C22544A-7EE6-4342-B048-85BDC9FD1C3A}</a:tableStyleId>
                  </a:tblPr>
                  <a:tblGrid>
                    <a:gridCol w="1597608">
                      <a:extLst>
                        <a:ext uri="{9D8B030D-6E8A-4147-A177-3AD203B41FA5}">
                          <a16:colId xmlns:a16="http://schemas.microsoft.com/office/drawing/2014/main" val="3243885932"/>
                        </a:ext>
                      </a:extLst>
                    </a:gridCol>
                    <a:gridCol w="1597608">
                      <a:extLst>
                        <a:ext uri="{9D8B030D-6E8A-4147-A177-3AD203B41FA5}">
                          <a16:colId xmlns:a16="http://schemas.microsoft.com/office/drawing/2014/main" val="2451977212"/>
                        </a:ext>
                      </a:extLst>
                    </a:gridCol>
                    <a:gridCol w="1597608">
                      <a:extLst>
                        <a:ext uri="{9D8B030D-6E8A-4147-A177-3AD203B41FA5}">
                          <a16:colId xmlns:a16="http://schemas.microsoft.com/office/drawing/2014/main" val="2421219030"/>
                        </a:ext>
                      </a:extLst>
                    </a:gridCol>
                    <a:gridCol w="1597608">
                      <a:extLst>
                        <a:ext uri="{9D8B030D-6E8A-4147-A177-3AD203B41FA5}">
                          <a16:colId xmlns:a16="http://schemas.microsoft.com/office/drawing/2014/main" val="2992476764"/>
                        </a:ext>
                      </a:extLst>
                    </a:gridCol>
                  </a:tblGrid>
                  <a:tr h="370840">
                    <a:tc>
                      <a:txBody>
                        <a:bodyPr/>
                        <a:lstStyle/>
                        <a:p>
                          <a:endParaRPr lang="es-ES_tradnl" dirty="0"/>
                        </a:p>
                      </a:txBody>
                      <a:tcPr/>
                    </a:tc>
                    <a:tc>
                      <a:txBody>
                        <a:bodyPr/>
                        <a:lstStyle/>
                        <a:p>
                          <a:pPr algn="ctr"/>
                          <a:r>
                            <a:rPr lang="es-ES_tradnl" dirty="0"/>
                            <a:t>a1</a:t>
                          </a:r>
                        </a:p>
                      </a:txBody>
                      <a:tcPr/>
                    </a:tc>
                    <a:tc>
                      <a:txBody>
                        <a:bodyPr/>
                        <a:lstStyle/>
                        <a:p>
                          <a:pPr algn="ctr"/>
                          <a:r>
                            <a:rPr lang="es-ES_tradnl" dirty="0"/>
                            <a:t>a2</a:t>
                          </a:r>
                        </a:p>
                      </a:txBody>
                      <a:tcPr/>
                    </a:tc>
                    <a:tc>
                      <a:txBody>
                        <a:bodyPr/>
                        <a:lstStyle/>
                        <a:p>
                          <a:pPr algn="ctr"/>
                          <a:r>
                            <a:rPr lang="es-ES_tradnl" dirty="0"/>
                            <a:t>a3</a:t>
                          </a:r>
                        </a:p>
                      </a:txBody>
                      <a:tcPr/>
                    </a:tc>
                    <a:extLst>
                      <a:ext uri="{0D108BD9-81ED-4DB2-BD59-A6C34878D82A}">
                        <a16:rowId xmlns:a16="http://schemas.microsoft.com/office/drawing/2014/main" val="3045422639"/>
                      </a:ext>
                    </a:extLst>
                  </a:tr>
                  <a:tr h="370840">
                    <a:tc>
                      <a:txBody>
                        <a:bodyPr/>
                        <a:lstStyle/>
                        <a:p>
                          <a:r>
                            <a:rPr lang="es-ES_tradnl" dirty="0"/>
                            <a:t>s1</a:t>
                          </a:r>
                        </a:p>
                      </a:txBody>
                      <a:tcPr/>
                    </a:tc>
                    <a:tc>
                      <a:txBody>
                        <a:bodyPr/>
                        <a:lstStyle/>
                        <a:p>
                          <a:endParaRPr lang="en-AR"/>
                        </a:p>
                      </a:txBody>
                      <a:tcPr>
                        <a:blipFill>
                          <a:blip r:embed="rId4"/>
                          <a:stretch>
                            <a:fillRect l="-100794" t="-103333" r="-201587" b="-316667"/>
                          </a:stretch>
                        </a:blipFill>
                      </a:tcPr>
                    </a:tc>
                    <a:tc>
                      <a:txBody>
                        <a:bodyPr/>
                        <a:lstStyle/>
                        <a:p>
                          <a:pPr algn="ctr"/>
                          <a:r>
                            <a:rPr lang="es-ES_tradnl"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dirty="0"/>
                            <a:t>…</a:t>
                          </a:r>
                        </a:p>
                      </a:txBody>
                      <a:tcPr/>
                    </a:tc>
                    <a:extLst>
                      <a:ext uri="{0D108BD9-81ED-4DB2-BD59-A6C34878D82A}">
                        <a16:rowId xmlns:a16="http://schemas.microsoft.com/office/drawing/2014/main" val="2623591404"/>
                      </a:ext>
                    </a:extLst>
                  </a:tr>
                  <a:tr h="370840">
                    <a:tc>
                      <a:txBody>
                        <a:bodyPr/>
                        <a:lstStyle/>
                        <a:p>
                          <a:r>
                            <a:rPr lang="es-ES_tradnl" dirty="0"/>
                            <a:t>s2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dirty="0"/>
                            <a:t>…</a:t>
                          </a:r>
                        </a:p>
                      </a:txBody>
                      <a:tcPr/>
                    </a:tc>
                    <a:extLst>
                      <a:ext uri="{0D108BD9-81ED-4DB2-BD59-A6C34878D82A}">
                        <a16:rowId xmlns:a16="http://schemas.microsoft.com/office/drawing/2014/main" val="631501757"/>
                      </a:ext>
                    </a:extLst>
                  </a:tr>
                  <a:tr h="370840">
                    <a:tc>
                      <a:txBody>
                        <a:bodyPr/>
                        <a:lstStyle/>
                        <a:p>
                          <a:r>
                            <a:rPr lang="es-ES_tradnl" dirty="0"/>
                            <a:t>s3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dirty="0"/>
                            <a:t>…</a:t>
                          </a:r>
                        </a:p>
                      </a:txBody>
                      <a:tcPr/>
                    </a:tc>
                    <a:extLst>
                      <a:ext uri="{0D108BD9-81ED-4DB2-BD59-A6C34878D82A}">
                        <a16:rowId xmlns:a16="http://schemas.microsoft.com/office/drawing/2014/main" val="3184158567"/>
                      </a:ext>
                    </a:extLst>
                  </a:tr>
                  <a:tr h="370840">
                    <a:tc>
                      <a:txBody>
                        <a:bodyPr/>
                        <a:lstStyle/>
                        <a:p>
                          <a:r>
                            <a:rPr lang="es-ES_tradnl" dirty="0"/>
                            <a:t>s4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dirty="0"/>
                            <a:t>…</a:t>
                          </a:r>
                        </a:p>
                      </a:txBody>
                      <a:tcPr/>
                    </a:tc>
                    <a:tc>
                      <a:txBody>
                        <a:bodyPr/>
                        <a:lstStyle/>
                        <a:p>
                          <a:endParaRPr lang="en-AR"/>
                        </a:p>
                      </a:txBody>
                      <a:tcPr>
                        <a:blipFill>
                          <a:blip r:embed="rId4"/>
                          <a:stretch>
                            <a:fillRect l="-300794" t="-413793" r="-1587" b="-24138"/>
                          </a:stretch>
                        </a:blipFill>
                      </a:tcPr>
                    </a:tc>
                    <a:extLst>
                      <a:ext uri="{0D108BD9-81ED-4DB2-BD59-A6C34878D82A}">
                        <a16:rowId xmlns:a16="http://schemas.microsoft.com/office/drawing/2014/main" val="693886389"/>
                      </a:ext>
                    </a:extLst>
                  </a:tr>
                </a:tbl>
              </a:graphicData>
            </a:graphic>
          </p:graphicFrame>
        </mc:Fallback>
      </mc:AlternateContent>
      <p:cxnSp>
        <p:nvCxnSpPr>
          <p:cNvPr id="10" name="Straight Arrow Connector 9">
            <a:extLst>
              <a:ext uri="{FF2B5EF4-FFF2-40B4-BE49-F238E27FC236}">
                <a16:creationId xmlns:a16="http://schemas.microsoft.com/office/drawing/2014/main" id="{8DF4C583-2FDB-1241-FF30-D09F41D8D7CB}"/>
              </a:ext>
            </a:extLst>
          </p:cNvPr>
          <p:cNvCxnSpPr>
            <a:cxnSpLocks/>
          </p:cNvCxnSpPr>
          <p:nvPr/>
        </p:nvCxnSpPr>
        <p:spPr>
          <a:xfrm flipV="1">
            <a:off x="9171992" y="4861249"/>
            <a:ext cx="951722" cy="850599"/>
          </a:xfrm>
          <a:prstGeom prst="straightConnector1">
            <a:avLst/>
          </a:prstGeom>
          <a:ln w="19050">
            <a:tailEnd type="triangle"/>
          </a:ln>
        </p:spPr>
        <p:style>
          <a:lnRef idx="1">
            <a:schemeClr val="accent3"/>
          </a:lnRef>
          <a:fillRef idx="0">
            <a:schemeClr val="accent3"/>
          </a:fillRef>
          <a:effectRef idx="0">
            <a:schemeClr val="accent3"/>
          </a:effectRef>
          <a:fontRef idx="minor">
            <a:schemeClr val="tx1"/>
          </a:fontRef>
        </p:style>
      </p:cxnSp>
      <p:sp>
        <p:nvSpPr>
          <p:cNvPr id="13" name="TextBox 12">
            <a:extLst>
              <a:ext uri="{FF2B5EF4-FFF2-40B4-BE49-F238E27FC236}">
                <a16:creationId xmlns:a16="http://schemas.microsoft.com/office/drawing/2014/main" id="{9AD0E6F7-9A91-A5C5-25C2-B32B400CFCC8}"/>
              </a:ext>
            </a:extLst>
          </p:cNvPr>
          <p:cNvSpPr txBox="1"/>
          <p:nvPr/>
        </p:nvSpPr>
        <p:spPr>
          <a:xfrm>
            <a:off x="10123714" y="4286811"/>
            <a:ext cx="1576874" cy="1754326"/>
          </a:xfrm>
          <a:prstGeom prst="rect">
            <a:avLst/>
          </a:prstGeom>
          <a:noFill/>
        </p:spPr>
        <p:txBody>
          <a:bodyPr wrap="square" rtlCol="0">
            <a:spAutoFit/>
          </a:bodyPr>
          <a:lstStyle/>
          <a:p>
            <a:r>
              <a:rPr lang="es-ES_tradnl" dirty="0"/>
              <a:t>Probabilidad de realizar la acción a</a:t>
            </a:r>
            <a:r>
              <a:rPr lang="es-ES_tradnl" baseline="-25000" dirty="0"/>
              <a:t>3</a:t>
            </a:r>
            <a:r>
              <a:rPr lang="es-ES_tradnl" dirty="0"/>
              <a:t> cuando se encuentra en el estado s</a:t>
            </a:r>
            <a:r>
              <a:rPr lang="es-ES_tradnl" baseline="-25000" dirty="0"/>
              <a:t>4</a:t>
            </a:r>
          </a:p>
        </p:txBody>
      </p:sp>
    </p:spTree>
    <p:extLst>
      <p:ext uri="{BB962C8B-B14F-4D97-AF65-F5344CB8AC3E}">
        <p14:creationId xmlns:p14="http://schemas.microsoft.com/office/powerpoint/2010/main" val="2165893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Proceso de decisión de Márkov</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25</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2146041"/>
            <a:ext cx="10691265" cy="3939072"/>
          </a:xfrm>
        </p:spPr>
        <p:txBody>
          <a:bodyPr>
            <a:normAutofit/>
          </a:bodyPr>
          <a:lstStyle/>
          <a:p>
            <a:pPr marL="0" indent="0">
              <a:buNone/>
            </a:pPr>
            <a:r>
              <a:rPr lang="es-ES" sz="2400" dirty="0"/>
              <a:t>Las políticas pueden ser:</a:t>
            </a:r>
          </a:p>
          <a:p>
            <a:r>
              <a:rPr lang="es-ES" sz="2400" b="1" dirty="0">
                <a:solidFill>
                  <a:schemeClr val="accent4"/>
                </a:solidFill>
              </a:rPr>
              <a:t>Deterministas</a:t>
            </a:r>
            <a:r>
              <a:rPr lang="es-ES" sz="2400" dirty="0"/>
              <a:t>: Una política determinista es una política en la que el agente siempre elige la misma acción fija cuando alcanza un estado particular.</a:t>
            </a:r>
          </a:p>
          <a:p>
            <a:r>
              <a:rPr lang="es-ES" sz="2400" b="1" dirty="0">
                <a:solidFill>
                  <a:schemeClr val="accent2"/>
                </a:solidFill>
              </a:rPr>
              <a:t>Estocásticas</a:t>
            </a:r>
            <a:r>
              <a:rPr lang="es-ES" sz="2400" dirty="0"/>
              <a:t>: La política estocástica es una política en la que el agente varía las acciones que elige para un estado, en función de cierta probabilidad para cada acción. Podría hacer esto mientras juega, por ejemplo, para que no se vuelva completamente predecible. </a:t>
            </a:r>
          </a:p>
          <a:p>
            <a:pPr marL="0" indent="0">
              <a:buNone/>
            </a:pPr>
            <a:endParaRPr lang="es-ES" sz="2400" dirty="0"/>
          </a:p>
          <a:p>
            <a:pPr marL="0" indent="0">
              <a:buNone/>
            </a:pPr>
            <a:endParaRPr lang="es-ES" sz="2400" dirty="0"/>
          </a:p>
          <a:p>
            <a:pPr marL="0" indent="0">
              <a:buNone/>
            </a:pPr>
            <a:endParaRPr lang="es-ES" sz="2400" dirty="0"/>
          </a:p>
          <a:p>
            <a:pPr marL="0" indent="0">
              <a:buNone/>
            </a:pPr>
            <a:endParaRPr lang="es-ES" sz="2400" dirty="0"/>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3"/>
              </a:rPr>
              <a:t>vectorjuice</a:t>
            </a:r>
          </a:p>
        </p:txBody>
      </p:sp>
      <p:sp>
        <p:nvSpPr>
          <p:cNvPr id="3" name="TextBox 2">
            <a:extLst>
              <a:ext uri="{FF2B5EF4-FFF2-40B4-BE49-F238E27FC236}">
                <a16:creationId xmlns:a16="http://schemas.microsoft.com/office/drawing/2014/main" id="{2A5B1660-85AD-E723-52DF-E5E8FCCF4D0E}"/>
              </a:ext>
            </a:extLst>
          </p:cNvPr>
          <p:cNvSpPr txBox="1"/>
          <p:nvPr/>
        </p:nvSpPr>
        <p:spPr>
          <a:xfrm>
            <a:off x="700634" y="1681324"/>
            <a:ext cx="7689561" cy="461665"/>
          </a:xfrm>
          <a:prstGeom prst="rect">
            <a:avLst/>
          </a:prstGeom>
          <a:noFill/>
        </p:spPr>
        <p:txBody>
          <a:bodyPr wrap="square" rtlCol="0">
            <a:spAutoFit/>
          </a:bodyPr>
          <a:lstStyle/>
          <a:p>
            <a:r>
              <a:rPr lang="es-ES_tradnl" sz="2400" dirty="0">
                <a:latin typeface="+mj-lt"/>
              </a:rPr>
              <a:t>Política</a:t>
            </a:r>
          </a:p>
        </p:txBody>
      </p:sp>
    </p:spTree>
    <p:extLst>
      <p:ext uri="{BB962C8B-B14F-4D97-AF65-F5344CB8AC3E}">
        <p14:creationId xmlns:p14="http://schemas.microsoft.com/office/powerpoint/2010/main" val="1126450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Proceso de decisión de Márkov</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26</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2146041"/>
            <a:ext cx="10691265" cy="3939072"/>
          </a:xfrm>
        </p:spPr>
        <p:txBody>
          <a:bodyPr>
            <a:normAutofit/>
          </a:bodyPr>
          <a:lstStyle/>
          <a:p>
            <a:pPr marL="0" indent="0">
              <a:buNone/>
            </a:pPr>
            <a:r>
              <a:rPr lang="es-ES" sz="2400" dirty="0"/>
              <a:t>El agente realmente no tiene una política útil cuando comienza y no tiene idea de qué acción debe tomar en un estado determinado. Luego, al utilizar el algoritmo de aprendizaje por refuerzo, aprende lentamente una política útil que puede utilizar.</a:t>
            </a:r>
          </a:p>
          <a:p>
            <a:pPr marL="0" indent="0">
              <a:buNone/>
            </a:pPr>
            <a:r>
              <a:rPr lang="es-ES" sz="2400" dirty="0"/>
              <a:t>Hay tantas Políticas posibles, ¿cuál debería utilizar el Agente?</a:t>
            </a:r>
          </a:p>
          <a:p>
            <a:pPr marL="0" indent="0">
              <a:buNone/>
            </a:pPr>
            <a:r>
              <a:rPr lang="es-ES" sz="2400" i="1" dirty="0">
                <a:solidFill>
                  <a:schemeClr val="accent4"/>
                </a:solidFill>
              </a:rPr>
              <a:t>El objetivo del agente es seguir una Política que maximice su Retorno</a:t>
            </a:r>
            <a:r>
              <a:rPr lang="es-ES" sz="2400" dirty="0"/>
              <a:t>. Entonces, de todas las políticas que el agente podría seguir, quiere elegir la mejor, es decir. el que le da mayor retorno.</a:t>
            </a:r>
          </a:p>
          <a:p>
            <a:pPr marL="0" indent="0">
              <a:buNone/>
            </a:pPr>
            <a:endParaRPr lang="es-ES" sz="2400" dirty="0"/>
          </a:p>
          <a:p>
            <a:pPr marL="0" indent="0">
              <a:buNone/>
            </a:pPr>
            <a:endParaRPr lang="es-ES" sz="2400" dirty="0"/>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3"/>
              </a:rPr>
              <a:t>vectorjuice</a:t>
            </a:r>
          </a:p>
        </p:txBody>
      </p:sp>
      <p:sp>
        <p:nvSpPr>
          <p:cNvPr id="3" name="TextBox 2">
            <a:extLst>
              <a:ext uri="{FF2B5EF4-FFF2-40B4-BE49-F238E27FC236}">
                <a16:creationId xmlns:a16="http://schemas.microsoft.com/office/drawing/2014/main" id="{2A5B1660-85AD-E723-52DF-E5E8FCCF4D0E}"/>
              </a:ext>
            </a:extLst>
          </p:cNvPr>
          <p:cNvSpPr txBox="1"/>
          <p:nvPr/>
        </p:nvSpPr>
        <p:spPr>
          <a:xfrm>
            <a:off x="700634" y="1681324"/>
            <a:ext cx="7689561" cy="461665"/>
          </a:xfrm>
          <a:prstGeom prst="rect">
            <a:avLst/>
          </a:prstGeom>
          <a:noFill/>
        </p:spPr>
        <p:txBody>
          <a:bodyPr wrap="square" rtlCol="0">
            <a:spAutoFit/>
          </a:bodyPr>
          <a:lstStyle/>
          <a:p>
            <a:r>
              <a:rPr lang="es-ES_tradnl" sz="2400" dirty="0">
                <a:latin typeface="+mj-lt"/>
              </a:rPr>
              <a:t>Política</a:t>
            </a:r>
          </a:p>
        </p:txBody>
      </p:sp>
    </p:spTree>
    <p:extLst>
      <p:ext uri="{BB962C8B-B14F-4D97-AF65-F5344CB8AC3E}">
        <p14:creationId xmlns:p14="http://schemas.microsoft.com/office/powerpoint/2010/main" val="4220904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Proceso de decisión de Márkov</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27</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2146041"/>
            <a:ext cx="10691265" cy="3939072"/>
          </a:xfrm>
        </p:spPr>
        <p:txBody>
          <a:bodyPr>
            <a:normAutofit/>
          </a:bodyPr>
          <a:lstStyle/>
          <a:p>
            <a:pPr marL="0" indent="0">
              <a:buNone/>
            </a:pPr>
            <a:r>
              <a:rPr lang="es-ES" sz="2400" dirty="0"/>
              <a:t>Digamos que el agente se encuentra en un estado particular. Además, digamos que al agente se le ha dado de alguna manera una política, </a:t>
            </a:r>
            <a:r>
              <a:rPr lang="el-GR" sz="2400" dirty="0"/>
              <a:t>π. </a:t>
            </a:r>
            <a:endParaRPr lang="en-US" sz="2400" dirty="0"/>
          </a:p>
          <a:p>
            <a:pPr marL="0" indent="0">
              <a:buNone/>
            </a:pPr>
            <a:r>
              <a:rPr lang="es-ES" sz="2400" dirty="0"/>
              <a:t>Si parte de ese estado y siempre elige acciones basadas en esa política, ¿cuál es el rendimiento que podría esperar obtener?</a:t>
            </a:r>
          </a:p>
          <a:p>
            <a:pPr marL="0" indent="0">
              <a:buNone/>
            </a:pPr>
            <a:r>
              <a:rPr lang="es-ES" sz="2400" dirty="0"/>
              <a:t>Este rendimiento promedio a largo plazo, o rendimiento esperado, se conoce como </a:t>
            </a:r>
            <a:r>
              <a:rPr lang="es-ES" sz="2400" b="1" dirty="0">
                <a:solidFill>
                  <a:srgbClr val="00B050"/>
                </a:solidFill>
              </a:rPr>
              <a:t>valor</a:t>
            </a:r>
            <a:r>
              <a:rPr lang="es-ES" sz="2400" dirty="0"/>
              <a:t> de ese estado en particular según la política </a:t>
            </a:r>
            <a:r>
              <a:rPr lang="el-GR" sz="2400" dirty="0"/>
              <a:t>π.</a:t>
            </a:r>
            <a:endParaRPr lang="en-US" sz="2400" dirty="0"/>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3"/>
              </a:rPr>
              <a:t>vectorjuice</a:t>
            </a:r>
          </a:p>
        </p:txBody>
      </p:sp>
      <p:sp>
        <p:nvSpPr>
          <p:cNvPr id="3" name="TextBox 2">
            <a:extLst>
              <a:ext uri="{FF2B5EF4-FFF2-40B4-BE49-F238E27FC236}">
                <a16:creationId xmlns:a16="http://schemas.microsoft.com/office/drawing/2014/main" id="{2A5B1660-85AD-E723-52DF-E5E8FCCF4D0E}"/>
              </a:ext>
            </a:extLst>
          </p:cNvPr>
          <p:cNvSpPr txBox="1"/>
          <p:nvPr/>
        </p:nvSpPr>
        <p:spPr>
          <a:xfrm>
            <a:off x="700634" y="1681324"/>
            <a:ext cx="7689561" cy="461665"/>
          </a:xfrm>
          <a:prstGeom prst="rect">
            <a:avLst/>
          </a:prstGeom>
          <a:noFill/>
        </p:spPr>
        <p:txBody>
          <a:bodyPr wrap="square" rtlCol="0">
            <a:spAutoFit/>
          </a:bodyPr>
          <a:lstStyle/>
          <a:p>
            <a:r>
              <a:rPr lang="es-ES_tradnl" sz="2400" dirty="0">
                <a:latin typeface="+mj-lt"/>
              </a:rPr>
              <a:t>Valor</a:t>
            </a:r>
          </a:p>
        </p:txBody>
      </p:sp>
    </p:spTree>
    <p:extLst>
      <p:ext uri="{BB962C8B-B14F-4D97-AF65-F5344CB8AC3E}">
        <p14:creationId xmlns:p14="http://schemas.microsoft.com/office/powerpoint/2010/main" val="4149492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Proceso de decisión de Márkov</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28</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2146041"/>
            <a:ext cx="10691265" cy="3939072"/>
          </a:xfrm>
        </p:spPr>
        <p:txBody>
          <a:bodyPr>
            <a:normAutofit/>
          </a:bodyPr>
          <a:lstStyle/>
          <a:p>
            <a:pPr marL="0" indent="0">
              <a:buNone/>
            </a:pPr>
            <a:r>
              <a:rPr lang="es-ES_tradnl" sz="2400" dirty="0"/>
              <a:t>Tenemos dos tipos de Valores:</a:t>
            </a:r>
          </a:p>
          <a:p>
            <a:r>
              <a:rPr lang="es-ES_tradnl" sz="2400" b="1" dirty="0">
                <a:solidFill>
                  <a:schemeClr val="accent4"/>
                </a:solidFill>
              </a:rPr>
              <a:t>Valor de Estado: </a:t>
            </a:r>
            <a:r>
              <a:rPr lang="es-ES_tradnl" sz="2400" dirty="0"/>
              <a:t>el rendimiento esperado de un estado determinado, mediante la ejecución de acciones basadas en una política determinada π desde ese estado en adelante.</a:t>
            </a:r>
          </a:p>
          <a:p>
            <a:r>
              <a:rPr lang="es-ES_tradnl" sz="2400" b="1" dirty="0">
                <a:solidFill>
                  <a:schemeClr val="accent2"/>
                </a:solidFill>
              </a:rPr>
              <a:t>Valor de Estado-Acción (valor Q): </a:t>
            </a:r>
            <a:r>
              <a:rPr lang="es-ES_tradnl" sz="2400" dirty="0"/>
              <a:t>el rendimiento esperado al realizar una acción determinada desde un estado determinado y luego ejecutar acciones basadas en una política determinada </a:t>
            </a:r>
            <a:r>
              <a:rPr lang="el-GR" sz="2400" dirty="0"/>
              <a:t>π </a:t>
            </a:r>
            <a:r>
              <a:rPr lang="es-ES_tradnl" sz="2400" dirty="0"/>
              <a:t>después de eso.</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3"/>
              </a:rPr>
              <a:t>vectorjuice</a:t>
            </a:r>
          </a:p>
        </p:txBody>
      </p:sp>
      <p:sp>
        <p:nvSpPr>
          <p:cNvPr id="3" name="TextBox 2">
            <a:extLst>
              <a:ext uri="{FF2B5EF4-FFF2-40B4-BE49-F238E27FC236}">
                <a16:creationId xmlns:a16="http://schemas.microsoft.com/office/drawing/2014/main" id="{2A5B1660-85AD-E723-52DF-E5E8FCCF4D0E}"/>
              </a:ext>
            </a:extLst>
          </p:cNvPr>
          <p:cNvSpPr txBox="1"/>
          <p:nvPr/>
        </p:nvSpPr>
        <p:spPr>
          <a:xfrm>
            <a:off x="700634" y="1681324"/>
            <a:ext cx="7689561" cy="461665"/>
          </a:xfrm>
          <a:prstGeom prst="rect">
            <a:avLst/>
          </a:prstGeom>
          <a:noFill/>
        </p:spPr>
        <p:txBody>
          <a:bodyPr wrap="square" rtlCol="0">
            <a:spAutoFit/>
          </a:bodyPr>
          <a:lstStyle/>
          <a:p>
            <a:r>
              <a:rPr lang="es-ES_tradnl" sz="2400" dirty="0">
                <a:latin typeface="+mj-lt"/>
              </a:rPr>
              <a:t>Valor</a:t>
            </a:r>
          </a:p>
        </p:txBody>
      </p:sp>
    </p:spTree>
    <p:extLst>
      <p:ext uri="{BB962C8B-B14F-4D97-AF65-F5344CB8AC3E}">
        <p14:creationId xmlns:p14="http://schemas.microsoft.com/office/powerpoint/2010/main" val="1188507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Proceso de decisión de Márkov</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29</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2146041"/>
            <a:ext cx="10691265" cy="3939072"/>
          </a:xfrm>
        </p:spPr>
        <p:txBody>
          <a:bodyPr>
            <a:normAutofit fontScale="85000" lnSpcReduction="10000"/>
          </a:bodyPr>
          <a:lstStyle/>
          <a:p>
            <a:r>
              <a:rPr lang="es-ES_tradnl" sz="2400" dirty="0"/>
              <a:t>La </a:t>
            </a:r>
            <a:r>
              <a:rPr lang="es-ES_tradnl" sz="2400" b="1" dirty="0">
                <a:solidFill>
                  <a:schemeClr val="accent2"/>
                </a:solidFill>
              </a:rPr>
              <a:t>Recompensa</a:t>
            </a:r>
            <a:r>
              <a:rPr lang="es-ES_tradnl" sz="2400" dirty="0"/>
              <a:t> es la recompensa inmediata obtenida por una sola acción.</a:t>
            </a:r>
          </a:p>
          <a:p>
            <a:r>
              <a:rPr lang="es-ES_tradnl" sz="2400" dirty="0"/>
              <a:t>El </a:t>
            </a:r>
            <a:r>
              <a:rPr lang="es-ES" sz="2400" b="1" dirty="0">
                <a:solidFill>
                  <a:schemeClr val="accent4"/>
                </a:solidFill>
              </a:rPr>
              <a:t>Retorno</a:t>
            </a:r>
            <a:r>
              <a:rPr lang="es-ES_tradnl" sz="2400" dirty="0"/>
              <a:t> es el total de todas las recompensas con descuento obtenidas hasta el final de ese episodio.</a:t>
            </a:r>
          </a:p>
          <a:p>
            <a:r>
              <a:rPr lang="es-ES_tradnl" sz="2400" dirty="0"/>
              <a:t>El </a:t>
            </a:r>
            <a:r>
              <a:rPr lang="es-ES" sz="2400" b="1" dirty="0">
                <a:solidFill>
                  <a:schemeClr val="accent1"/>
                </a:solidFill>
              </a:rPr>
              <a:t>Valor</a:t>
            </a:r>
            <a:r>
              <a:rPr lang="es-ES_tradnl" sz="2400" dirty="0"/>
              <a:t> es el rendimiento medio (también conocido como rendimiento esperado) de muchos episodios.</a:t>
            </a:r>
          </a:p>
          <a:p>
            <a:pPr marL="0" indent="0">
              <a:buNone/>
            </a:pPr>
            <a:r>
              <a:rPr lang="es-ES_tradnl" sz="2400" dirty="0"/>
              <a:t>Se puede pensar en el </a:t>
            </a:r>
            <a:r>
              <a:rPr lang="es-ES" sz="2400" b="1" dirty="0">
                <a:solidFill>
                  <a:schemeClr val="accent1"/>
                </a:solidFill>
              </a:rPr>
              <a:t>Valor</a:t>
            </a:r>
            <a:r>
              <a:rPr lang="es-ES_tradnl" sz="2400" dirty="0"/>
              <a:t> de la siguiente manera. El agente aprende de la experiencia. A medida que interactúa con el entorno y completa episodios, obtiene los retornos de cada episodio.</a:t>
            </a:r>
          </a:p>
          <a:p>
            <a:pPr marL="0" indent="0">
              <a:buNone/>
            </a:pPr>
            <a:r>
              <a:rPr lang="es-ES_tradnl" sz="2400" dirty="0"/>
              <a:t>A medida que acumula más experiencia (es decir, obtiene retornos por más y más episodios), tiene una idea de qué estados y qué acciones en esos estados producen el mayor retorno.</a:t>
            </a:r>
          </a:p>
          <a:p>
            <a:pPr marL="0" indent="0">
              <a:buNone/>
            </a:pPr>
            <a:r>
              <a:rPr lang="es-ES_tradnl" sz="2400" dirty="0"/>
              <a:t>Almacena esta </a:t>
            </a:r>
            <a:r>
              <a:rPr lang="es-ES_tradnl" sz="2400" i="1" dirty="0">
                <a:solidFill>
                  <a:schemeClr val="accent2"/>
                </a:solidFill>
              </a:rPr>
              <a:t>experiencia</a:t>
            </a:r>
            <a:r>
              <a:rPr lang="es-ES_tradnl" sz="2400" dirty="0"/>
              <a:t> como </a:t>
            </a:r>
            <a:r>
              <a:rPr lang="es-ES" sz="2400" b="1" dirty="0">
                <a:solidFill>
                  <a:schemeClr val="accent1"/>
                </a:solidFill>
              </a:rPr>
              <a:t>Valor</a:t>
            </a:r>
            <a:endParaRPr lang="es-ES_tradnl" sz="2400" dirty="0"/>
          </a:p>
          <a:p>
            <a:pPr marL="0" indent="0">
              <a:buNone/>
            </a:pPr>
            <a:endParaRPr lang="es-ES_tradnl" sz="2400" dirty="0"/>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3"/>
              </a:rPr>
              <a:t>vectorjuice</a:t>
            </a:r>
          </a:p>
        </p:txBody>
      </p:sp>
      <p:sp>
        <p:nvSpPr>
          <p:cNvPr id="3" name="TextBox 2">
            <a:extLst>
              <a:ext uri="{FF2B5EF4-FFF2-40B4-BE49-F238E27FC236}">
                <a16:creationId xmlns:a16="http://schemas.microsoft.com/office/drawing/2014/main" id="{2A5B1660-85AD-E723-52DF-E5E8FCCF4D0E}"/>
              </a:ext>
            </a:extLst>
          </p:cNvPr>
          <p:cNvSpPr txBox="1"/>
          <p:nvPr/>
        </p:nvSpPr>
        <p:spPr>
          <a:xfrm>
            <a:off x="700634" y="1681324"/>
            <a:ext cx="7689561" cy="461665"/>
          </a:xfrm>
          <a:prstGeom prst="rect">
            <a:avLst/>
          </a:prstGeom>
          <a:noFill/>
        </p:spPr>
        <p:txBody>
          <a:bodyPr wrap="square" rtlCol="0">
            <a:spAutoFit/>
          </a:bodyPr>
          <a:lstStyle/>
          <a:p>
            <a:r>
              <a:rPr lang="es-ES_tradnl" sz="2400" dirty="0">
                <a:latin typeface="+mj-lt"/>
              </a:rPr>
              <a:t>Relación entre los tres:</a:t>
            </a:r>
          </a:p>
        </p:txBody>
      </p:sp>
    </p:spTree>
    <p:extLst>
      <p:ext uri="{BB962C8B-B14F-4D97-AF65-F5344CB8AC3E}">
        <p14:creationId xmlns:p14="http://schemas.microsoft.com/office/powerpoint/2010/main" val="1864725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4BECB4-F27B-1CC7-39C4-7E93D59BFB2D}"/>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C30665E-D592-446F-98EB-15F172A2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A098BD5-C827-C457-D003-604C728F26B0}"/>
              </a:ext>
            </a:extLst>
          </p:cNvPr>
          <p:cNvSpPr>
            <a:spLocks noGrp="1"/>
          </p:cNvSpPr>
          <p:nvPr>
            <p:ph type="ctrTitle"/>
          </p:nvPr>
        </p:nvSpPr>
        <p:spPr>
          <a:xfrm>
            <a:off x="703400" y="4702835"/>
            <a:ext cx="10801350" cy="978772"/>
          </a:xfrm>
        </p:spPr>
        <p:txBody>
          <a:bodyPr>
            <a:normAutofit fontScale="90000"/>
          </a:bodyPr>
          <a:lstStyle/>
          <a:p>
            <a:r>
              <a:rPr lang="es-ES_tradnl" dirty="0">
                <a:solidFill>
                  <a:schemeClr val="bg1"/>
                </a:solidFill>
              </a:rPr>
              <a:t>Lo que vimos la clase anterior…</a:t>
            </a:r>
          </a:p>
        </p:txBody>
      </p:sp>
      <p:pic>
        <p:nvPicPr>
          <p:cNvPr id="4" name="Picture 3" descr="Vector background of vibrant colors splashing">
            <a:extLst>
              <a:ext uri="{FF2B5EF4-FFF2-40B4-BE49-F238E27FC236}">
                <a16:creationId xmlns:a16="http://schemas.microsoft.com/office/drawing/2014/main" id="{201C4C40-33AE-980F-4F65-F2AAF88182E6}"/>
              </a:ext>
            </a:extLst>
          </p:cNvPr>
          <p:cNvPicPr>
            <a:picLocks noChangeAspect="1"/>
          </p:cNvPicPr>
          <p:nvPr/>
        </p:nvPicPr>
        <p:blipFill rotWithShape="1">
          <a:blip r:embed="rId2"/>
          <a:srcRect t="34398" r="2" b="17120"/>
          <a:stretch/>
        </p:blipFill>
        <p:spPr>
          <a:xfrm>
            <a:off x="800100" y="712916"/>
            <a:ext cx="10591800" cy="3491895"/>
          </a:xfrm>
          <a:prstGeom prst="rect">
            <a:avLst/>
          </a:prstGeom>
        </p:spPr>
      </p:pic>
    </p:spTree>
    <p:extLst>
      <p:ext uri="{BB962C8B-B14F-4D97-AF65-F5344CB8AC3E}">
        <p14:creationId xmlns:p14="http://schemas.microsoft.com/office/powerpoint/2010/main" val="373914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Proceso de decisión de Márkov</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30</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2146041"/>
            <a:ext cx="10691265" cy="3939072"/>
          </a:xfrm>
        </p:spPr>
        <p:txBody>
          <a:bodyPr>
            <a:normAutofit/>
          </a:bodyPr>
          <a:lstStyle/>
          <a:p>
            <a:pPr marL="0" indent="0">
              <a:buNone/>
            </a:pPr>
            <a:r>
              <a:rPr lang="es-ES_tradnl" dirty="0"/>
              <a:t>Dadas dos políticas, podemos determinar las funciones Estado-Valor o Estado-Acción-Valor correspondientes para cada una de esas políticas, siguiendo la política y evaluando los rendimientos.</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3"/>
              </a:rPr>
              <a:t>vectorjuice</a:t>
            </a:r>
          </a:p>
        </p:txBody>
      </p:sp>
      <p:sp>
        <p:nvSpPr>
          <p:cNvPr id="3" name="TextBox 2">
            <a:extLst>
              <a:ext uri="{FF2B5EF4-FFF2-40B4-BE49-F238E27FC236}">
                <a16:creationId xmlns:a16="http://schemas.microsoft.com/office/drawing/2014/main" id="{2A5B1660-85AD-E723-52DF-E5E8FCCF4D0E}"/>
              </a:ext>
            </a:extLst>
          </p:cNvPr>
          <p:cNvSpPr txBox="1"/>
          <p:nvPr/>
        </p:nvSpPr>
        <p:spPr>
          <a:xfrm>
            <a:off x="700634" y="1681324"/>
            <a:ext cx="7689561" cy="461665"/>
          </a:xfrm>
          <a:prstGeom prst="rect">
            <a:avLst/>
          </a:prstGeom>
          <a:noFill/>
        </p:spPr>
        <p:txBody>
          <a:bodyPr wrap="square" rtlCol="0">
            <a:spAutoFit/>
          </a:bodyPr>
          <a:lstStyle/>
          <a:p>
            <a:r>
              <a:rPr lang="es-ES_tradnl" sz="2400" dirty="0">
                <a:latin typeface="+mj-lt"/>
              </a:rPr>
              <a:t>Utilizando la función de Valor para comparar políticas</a:t>
            </a:r>
          </a:p>
        </p:txBody>
      </p:sp>
      <p:sp>
        <p:nvSpPr>
          <p:cNvPr id="8" name="Oval 7">
            <a:extLst>
              <a:ext uri="{FF2B5EF4-FFF2-40B4-BE49-F238E27FC236}">
                <a16:creationId xmlns:a16="http://schemas.microsoft.com/office/drawing/2014/main" id="{0BEA983A-72F1-BDD2-BEF8-68199FDB9607}"/>
              </a:ext>
            </a:extLst>
          </p:cNvPr>
          <p:cNvSpPr/>
          <p:nvPr/>
        </p:nvSpPr>
        <p:spPr>
          <a:xfrm>
            <a:off x="3193497" y="3694597"/>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s</a:t>
            </a:r>
            <a:r>
              <a:rPr lang="es-ES_tradnl" baseline="-25000" dirty="0"/>
              <a:t>1</a:t>
            </a:r>
          </a:p>
        </p:txBody>
      </p:sp>
      <p:sp>
        <p:nvSpPr>
          <p:cNvPr id="9" name="Oval 8">
            <a:extLst>
              <a:ext uri="{FF2B5EF4-FFF2-40B4-BE49-F238E27FC236}">
                <a16:creationId xmlns:a16="http://schemas.microsoft.com/office/drawing/2014/main" id="{64811A41-BFEF-1252-9797-99D4C5FB17AA}"/>
              </a:ext>
            </a:extLst>
          </p:cNvPr>
          <p:cNvSpPr/>
          <p:nvPr/>
        </p:nvSpPr>
        <p:spPr>
          <a:xfrm>
            <a:off x="2412837" y="4666345"/>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a</a:t>
            </a:r>
            <a:r>
              <a:rPr lang="es-ES_tradnl" sz="1400" baseline="-25000" dirty="0"/>
              <a:t>1</a:t>
            </a:r>
          </a:p>
        </p:txBody>
      </p:sp>
      <p:sp>
        <p:nvSpPr>
          <p:cNvPr id="10" name="Oval 9">
            <a:extLst>
              <a:ext uri="{FF2B5EF4-FFF2-40B4-BE49-F238E27FC236}">
                <a16:creationId xmlns:a16="http://schemas.microsoft.com/office/drawing/2014/main" id="{7AF1EED0-9371-99A6-3523-45E5321D0917}"/>
              </a:ext>
            </a:extLst>
          </p:cNvPr>
          <p:cNvSpPr/>
          <p:nvPr/>
        </p:nvSpPr>
        <p:spPr>
          <a:xfrm>
            <a:off x="3949128" y="4666345"/>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a</a:t>
            </a:r>
            <a:r>
              <a:rPr lang="es-ES_tradnl" sz="1400" baseline="-25000" dirty="0"/>
              <a:t>2</a:t>
            </a:r>
            <a:endParaRPr lang="es-ES_tradnl" sz="1400" dirty="0"/>
          </a:p>
        </p:txBody>
      </p:sp>
      <p:cxnSp>
        <p:nvCxnSpPr>
          <p:cNvPr id="12" name="Straight Arrow Connector 11">
            <a:extLst>
              <a:ext uri="{FF2B5EF4-FFF2-40B4-BE49-F238E27FC236}">
                <a16:creationId xmlns:a16="http://schemas.microsoft.com/office/drawing/2014/main" id="{F44A3A10-93DA-D575-4831-0FD8E8294BE6}"/>
              </a:ext>
            </a:extLst>
          </p:cNvPr>
          <p:cNvCxnSpPr>
            <a:stCxn id="8" idx="3"/>
            <a:endCxn id="9" idx="7"/>
          </p:cNvCxnSpPr>
          <p:nvPr/>
        </p:nvCxnSpPr>
        <p:spPr>
          <a:xfrm flipH="1">
            <a:off x="2834938" y="4116698"/>
            <a:ext cx="430980" cy="6220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E5FE435-8891-FE96-FCD5-5883594A07BD}"/>
              </a:ext>
            </a:extLst>
          </p:cNvPr>
          <p:cNvCxnSpPr>
            <a:cxnSpLocks/>
            <a:stCxn id="8" idx="5"/>
            <a:endCxn id="10" idx="1"/>
          </p:cNvCxnSpPr>
          <p:nvPr/>
        </p:nvCxnSpPr>
        <p:spPr>
          <a:xfrm>
            <a:off x="3615598" y="4116698"/>
            <a:ext cx="405951" cy="6220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A468D90-253C-4794-E280-1FAB12F388D0}"/>
                  </a:ext>
                </a:extLst>
              </p:cNvPr>
              <p:cNvSpPr txBox="1"/>
              <p:nvPr/>
            </p:nvSpPr>
            <p:spPr>
              <a:xfrm>
                <a:off x="2059323" y="4146876"/>
                <a:ext cx="9911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_tradnl"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=0.7</m:t>
                      </m:r>
                    </m:oMath>
                  </m:oMathPara>
                </a14:m>
                <a:endParaRPr lang="es-ES_tradnl" dirty="0"/>
              </a:p>
            </p:txBody>
          </p:sp>
        </mc:Choice>
        <mc:Fallback xmlns="">
          <p:sp>
            <p:nvSpPr>
              <p:cNvPr id="17" name="TextBox 16">
                <a:extLst>
                  <a:ext uri="{FF2B5EF4-FFF2-40B4-BE49-F238E27FC236}">
                    <a16:creationId xmlns:a16="http://schemas.microsoft.com/office/drawing/2014/main" id="{DA468D90-253C-4794-E280-1FAB12F388D0}"/>
                  </a:ext>
                </a:extLst>
              </p:cNvPr>
              <p:cNvSpPr txBox="1">
                <a:spLocks noRot="1" noChangeAspect="1" noMove="1" noResize="1" noEditPoints="1" noAdjustHandles="1" noChangeArrowheads="1" noChangeShapeType="1" noTextEdit="1"/>
              </p:cNvSpPr>
              <p:nvPr/>
            </p:nvSpPr>
            <p:spPr>
              <a:xfrm>
                <a:off x="2059323" y="4146876"/>
                <a:ext cx="991105" cy="369332"/>
              </a:xfrm>
              <a:prstGeom prst="rect">
                <a:avLst/>
              </a:prstGeom>
              <a:blipFill>
                <a:blip r:embed="rId4"/>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29DF5A0-95C7-9A61-7CE0-C3C4F3F427AB}"/>
                  </a:ext>
                </a:extLst>
              </p:cNvPr>
              <p:cNvSpPr txBox="1"/>
              <p:nvPr/>
            </p:nvSpPr>
            <p:spPr>
              <a:xfrm>
                <a:off x="3875676" y="4110821"/>
                <a:ext cx="9911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_tradnl"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=0.3</m:t>
                      </m:r>
                    </m:oMath>
                  </m:oMathPara>
                </a14:m>
                <a:endParaRPr lang="es-ES_tradnl" dirty="0"/>
              </a:p>
            </p:txBody>
          </p:sp>
        </mc:Choice>
        <mc:Fallback xmlns="">
          <p:sp>
            <p:nvSpPr>
              <p:cNvPr id="18" name="TextBox 17">
                <a:extLst>
                  <a:ext uri="{FF2B5EF4-FFF2-40B4-BE49-F238E27FC236}">
                    <a16:creationId xmlns:a16="http://schemas.microsoft.com/office/drawing/2014/main" id="{729DF5A0-95C7-9A61-7CE0-C3C4F3F427AB}"/>
                  </a:ext>
                </a:extLst>
              </p:cNvPr>
              <p:cNvSpPr txBox="1">
                <a:spLocks noRot="1" noChangeAspect="1" noMove="1" noResize="1" noEditPoints="1" noAdjustHandles="1" noChangeArrowheads="1" noChangeShapeType="1" noTextEdit="1"/>
              </p:cNvSpPr>
              <p:nvPr/>
            </p:nvSpPr>
            <p:spPr>
              <a:xfrm>
                <a:off x="3875676" y="4110821"/>
                <a:ext cx="991105" cy="369332"/>
              </a:xfrm>
              <a:prstGeom prst="rect">
                <a:avLst/>
              </a:prstGeom>
              <a:blipFill>
                <a:blip r:embed="rId5"/>
                <a:stretch>
                  <a:fillRect/>
                </a:stretch>
              </a:blipFill>
            </p:spPr>
            <p:txBody>
              <a:bodyPr/>
              <a:lstStyle/>
              <a:p>
                <a:r>
                  <a:rPr lang="es-ES_tradnl">
                    <a:noFill/>
                  </a:rPr>
                  <a:t> </a:t>
                </a:r>
              </a:p>
            </p:txBody>
          </p:sp>
        </mc:Fallback>
      </mc:AlternateContent>
      <p:sp>
        <p:nvSpPr>
          <p:cNvPr id="26" name="Oval 25">
            <a:extLst>
              <a:ext uri="{FF2B5EF4-FFF2-40B4-BE49-F238E27FC236}">
                <a16:creationId xmlns:a16="http://schemas.microsoft.com/office/drawing/2014/main" id="{5122CB83-1475-EC58-0F4F-2CC93F6CDD9E}"/>
              </a:ext>
            </a:extLst>
          </p:cNvPr>
          <p:cNvSpPr/>
          <p:nvPr/>
        </p:nvSpPr>
        <p:spPr>
          <a:xfrm>
            <a:off x="7648220" y="3652354"/>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s</a:t>
            </a:r>
            <a:r>
              <a:rPr lang="es-ES_tradnl" baseline="-25000" dirty="0"/>
              <a:t>1</a:t>
            </a:r>
          </a:p>
        </p:txBody>
      </p:sp>
      <p:sp>
        <p:nvSpPr>
          <p:cNvPr id="27" name="Oval 26">
            <a:extLst>
              <a:ext uri="{FF2B5EF4-FFF2-40B4-BE49-F238E27FC236}">
                <a16:creationId xmlns:a16="http://schemas.microsoft.com/office/drawing/2014/main" id="{98FD1CCA-ED77-2923-3142-254CC25BA265}"/>
              </a:ext>
            </a:extLst>
          </p:cNvPr>
          <p:cNvSpPr/>
          <p:nvPr/>
        </p:nvSpPr>
        <p:spPr>
          <a:xfrm>
            <a:off x="6867560" y="4624102"/>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a</a:t>
            </a:r>
            <a:r>
              <a:rPr lang="es-ES_tradnl" sz="1400" baseline="-25000" dirty="0"/>
              <a:t>1</a:t>
            </a:r>
          </a:p>
        </p:txBody>
      </p:sp>
      <p:sp>
        <p:nvSpPr>
          <p:cNvPr id="28" name="Oval 27">
            <a:extLst>
              <a:ext uri="{FF2B5EF4-FFF2-40B4-BE49-F238E27FC236}">
                <a16:creationId xmlns:a16="http://schemas.microsoft.com/office/drawing/2014/main" id="{BC825CA1-B9AA-DCA2-B4AB-9D672D2B202C}"/>
              </a:ext>
            </a:extLst>
          </p:cNvPr>
          <p:cNvSpPr/>
          <p:nvPr/>
        </p:nvSpPr>
        <p:spPr>
          <a:xfrm>
            <a:off x="8403851" y="4624102"/>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a</a:t>
            </a:r>
            <a:r>
              <a:rPr lang="es-ES_tradnl" sz="1400" baseline="-25000" dirty="0"/>
              <a:t>2</a:t>
            </a:r>
            <a:endParaRPr lang="es-ES_tradnl" sz="1400" dirty="0"/>
          </a:p>
        </p:txBody>
      </p:sp>
      <p:cxnSp>
        <p:nvCxnSpPr>
          <p:cNvPr id="29" name="Straight Arrow Connector 28">
            <a:extLst>
              <a:ext uri="{FF2B5EF4-FFF2-40B4-BE49-F238E27FC236}">
                <a16:creationId xmlns:a16="http://schemas.microsoft.com/office/drawing/2014/main" id="{05B15230-C5EC-28F3-E2A9-C95DE3CEF82F}"/>
              </a:ext>
            </a:extLst>
          </p:cNvPr>
          <p:cNvCxnSpPr>
            <a:stCxn id="26" idx="3"/>
            <a:endCxn id="27" idx="7"/>
          </p:cNvCxnSpPr>
          <p:nvPr/>
        </p:nvCxnSpPr>
        <p:spPr>
          <a:xfrm flipH="1">
            <a:off x="7289661" y="4074455"/>
            <a:ext cx="430980" cy="6220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74E1867-989F-410A-0B34-8696F305206E}"/>
              </a:ext>
            </a:extLst>
          </p:cNvPr>
          <p:cNvCxnSpPr>
            <a:cxnSpLocks/>
            <a:stCxn id="26" idx="5"/>
            <a:endCxn id="28" idx="1"/>
          </p:cNvCxnSpPr>
          <p:nvPr/>
        </p:nvCxnSpPr>
        <p:spPr>
          <a:xfrm>
            <a:off x="8070321" y="4074455"/>
            <a:ext cx="405951" cy="6220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7235C70-E7FB-0BB0-5098-13D0C6640B59}"/>
                  </a:ext>
                </a:extLst>
              </p:cNvPr>
              <p:cNvSpPr txBox="1"/>
              <p:nvPr/>
            </p:nvSpPr>
            <p:spPr>
              <a:xfrm>
                <a:off x="8115651" y="3461811"/>
                <a:ext cx="10655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ES_tradnl"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=3.2</m:t>
                      </m:r>
                    </m:oMath>
                  </m:oMathPara>
                </a14:m>
                <a:endParaRPr lang="es-ES_tradnl" dirty="0"/>
              </a:p>
            </p:txBody>
          </p:sp>
        </mc:Choice>
        <mc:Fallback xmlns="">
          <p:sp>
            <p:nvSpPr>
              <p:cNvPr id="31" name="TextBox 30">
                <a:extLst>
                  <a:ext uri="{FF2B5EF4-FFF2-40B4-BE49-F238E27FC236}">
                    <a16:creationId xmlns:a16="http://schemas.microsoft.com/office/drawing/2014/main" id="{57235C70-E7FB-0BB0-5098-13D0C6640B59}"/>
                  </a:ext>
                </a:extLst>
              </p:cNvPr>
              <p:cNvSpPr txBox="1">
                <a:spLocks noRot="1" noChangeAspect="1" noMove="1" noResize="1" noEditPoints="1" noAdjustHandles="1" noChangeArrowheads="1" noChangeShapeType="1" noTextEdit="1"/>
              </p:cNvSpPr>
              <p:nvPr/>
            </p:nvSpPr>
            <p:spPr>
              <a:xfrm>
                <a:off x="8115651" y="3461811"/>
                <a:ext cx="1065548" cy="369332"/>
              </a:xfrm>
              <a:prstGeom prst="rect">
                <a:avLst/>
              </a:prstGeom>
              <a:blipFill>
                <a:blip r:embed="rId6"/>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5A48929-2108-3341-F776-A8BCE9F0315E}"/>
                  </a:ext>
                </a:extLst>
              </p:cNvPr>
              <p:cNvSpPr txBox="1"/>
              <p:nvPr/>
            </p:nvSpPr>
            <p:spPr>
              <a:xfrm>
                <a:off x="6056622" y="4178887"/>
                <a:ext cx="11978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ES_tradnl"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𝑄</m:t>
                          </m:r>
                        </m:e>
                        <m:sub>
                          <m:r>
                            <a:rPr lang="en-US" b="0" i="1" smtClean="0">
                              <a:latin typeface="Cambria Math" panose="02040503050406030204" pitchFamily="18" charset="0"/>
                              <a:ea typeface="Cambria Math" panose="02040503050406030204" pitchFamily="18" charset="0"/>
                            </a:rPr>
                            <m:t>11</m:t>
                          </m:r>
                        </m:sub>
                      </m:sSub>
                      <m:r>
                        <a:rPr lang="en-US" b="0" i="1" smtClean="0">
                          <a:latin typeface="Cambria Math" panose="02040503050406030204" pitchFamily="18" charset="0"/>
                          <a:ea typeface="Cambria Math" panose="02040503050406030204" pitchFamily="18" charset="0"/>
                        </a:rPr>
                        <m:t>=2.4</m:t>
                      </m:r>
                    </m:oMath>
                  </m:oMathPara>
                </a14:m>
                <a:endParaRPr lang="es-ES_tradnl" dirty="0"/>
              </a:p>
            </p:txBody>
          </p:sp>
        </mc:Choice>
        <mc:Fallback xmlns="">
          <p:sp>
            <p:nvSpPr>
              <p:cNvPr id="33" name="TextBox 32">
                <a:extLst>
                  <a:ext uri="{FF2B5EF4-FFF2-40B4-BE49-F238E27FC236}">
                    <a16:creationId xmlns:a16="http://schemas.microsoft.com/office/drawing/2014/main" id="{E5A48929-2108-3341-F776-A8BCE9F0315E}"/>
                  </a:ext>
                </a:extLst>
              </p:cNvPr>
              <p:cNvSpPr txBox="1">
                <a:spLocks noRot="1" noChangeAspect="1" noMove="1" noResize="1" noEditPoints="1" noAdjustHandles="1" noChangeArrowheads="1" noChangeShapeType="1" noTextEdit="1"/>
              </p:cNvSpPr>
              <p:nvPr/>
            </p:nvSpPr>
            <p:spPr>
              <a:xfrm>
                <a:off x="6056622" y="4178887"/>
                <a:ext cx="1197892" cy="369332"/>
              </a:xfrm>
              <a:prstGeom prst="rect">
                <a:avLst/>
              </a:prstGeom>
              <a:blipFill>
                <a:blip r:embed="rId7"/>
                <a:stretch>
                  <a:fillRect b="-6667"/>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D27E061-99F9-1F08-5EBC-B44F8DD1A6D5}"/>
                  </a:ext>
                </a:extLst>
              </p:cNvPr>
              <p:cNvSpPr txBox="1"/>
              <p:nvPr/>
            </p:nvSpPr>
            <p:spPr>
              <a:xfrm>
                <a:off x="8479502" y="4200343"/>
                <a:ext cx="11978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ES_tradnl"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𝑄</m:t>
                          </m:r>
                        </m:e>
                        <m:sub>
                          <m:r>
                            <a:rPr lang="en-US" b="0" i="1" smtClean="0">
                              <a:latin typeface="Cambria Math" panose="02040503050406030204" pitchFamily="18" charset="0"/>
                              <a:ea typeface="Cambria Math" panose="02040503050406030204" pitchFamily="18" charset="0"/>
                            </a:rPr>
                            <m:t>12</m:t>
                          </m:r>
                        </m:sub>
                      </m:sSub>
                      <m:r>
                        <a:rPr lang="en-US" b="0" i="1" smtClean="0">
                          <a:latin typeface="Cambria Math" panose="02040503050406030204" pitchFamily="18" charset="0"/>
                          <a:ea typeface="Cambria Math" panose="02040503050406030204" pitchFamily="18" charset="0"/>
                        </a:rPr>
                        <m:t>=1.9</m:t>
                      </m:r>
                    </m:oMath>
                  </m:oMathPara>
                </a14:m>
                <a:endParaRPr lang="es-ES_tradnl" dirty="0"/>
              </a:p>
            </p:txBody>
          </p:sp>
        </mc:Choice>
        <mc:Fallback xmlns="">
          <p:sp>
            <p:nvSpPr>
              <p:cNvPr id="34" name="TextBox 33">
                <a:extLst>
                  <a:ext uri="{FF2B5EF4-FFF2-40B4-BE49-F238E27FC236}">
                    <a16:creationId xmlns:a16="http://schemas.microsoft.com/office/drawing/2014/main" id="{5D27E061-99F9-1F08-5EBC-B44F8DD1A6D5}"/>
                  </a:ext>
                </a:extLst>
              </p:cNvPr>
              <p:cNvSpPr txBox="1">
                <a:spLocks noRot="1" noChangeAspect="1" noMove="1" noResize="1" noEditPoints="1" noAdjustHandles="1" noChangeArrowheads="1" noChangeShapeType="1" noTextEdit="1"/>
              </p:cNvSpPr>
              <p:nvPr/>
            </p:nvSpPr>
            <p:spPr>
              <a:xfrm>
                <a:off x="8479502" y="4200343"/>
                <a:ext cx="1197892" cy="369332"/>
              </a:xfrm>
              <a:prstGeom prst="rect">
                <a:avLst/>
              </a:prstGeom>
              <a:blipFill>
                <a:blip r:embed="rId8"/>
                <a:stretch>
                  <a:fillRect b="-6667"/>
                </a:stretch>
              </a:blipFill>
            </p:spPr>
            <p:txBody>
              <a:bodyPr/>
              <a:lstStyle/>
              <a:p>
                <a:r>
                  <a:rPr lang="es-ES_tradnl">
                    <a:noFill/>
                  </a:rPr>
                  <a:t> </a:t>
                </a:r>
              </a:p>
            </p:txBody>
          </p:sp>
        </mc:Fallback>
      </mc:AlternateContent>
    </p:spTree>
    <p:extLst>
      <p:ext uri="{BB962C8B-B14F-4D97-AF65-F5344CB8AC3E}">
        <p14:creationId xmlns:p14="http://schemas.microsoft.com/office/powerpoint/2010/main" val="18824140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Proceso de decisión de Márkov</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31</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2146041"/>
            <a:ext cx="10691265" cy="3939072"/>
          </a:xfrm>
        </p:spPr>
        <p:txBody>
          <a:bodyPr>
            <a:normAutofit/>
          </a:bodyPr>
          <a:lstStyle/>
          <a:p>
            <a:pPr marL="0" indent="0">
              <a:buNone/>
            </a:pPr>
            <a:r>
              <a:rPr lang="es-ES_tradnl" dirty="0"/>
              <a:t>Dado que podemos comparar políticas para determinar cuáles son </a:t>
            </a:r>
            <a:r>
              <a:rPr lang="es-ES_tradnl" i="1" dirty="0"/>
              <a:t>buenas</a:t>
            </a:r>
            <a:r>
              <a:rPr lang="es-ES_tradnl" dirty="0"/>
              <a:t> y cuáles son </a:t>
            </a:r>
            <a:r>
              <a:rPr lang="es-ES_tradnl" i="1" dirty="0"/>
              <a:t>malas</a:t>
            </a:r>
            <a:r>
              <a:rPr lang="es-ES_tradnl" dirty="0"/>
              <a:t>, también podemos utilizar eso para encontrar la </a:t>
            </a:r>
            <a:r>
              <a:rPr lang="es-ES_tradnl" i="1" dirty="0"/>
              <a:t>mejor</a:t>
            </a:r>
            <a:r>
              <a:rPr lang="es-ES_tradnl" dirty="0"/>
              <a:t> política. Esto se conoce como </a:t>
            </a:r>
            <a:r>
              <a:rPr lang="es-ES_tradnl" b="1" dirty="0">
                <a:solidFill>
                  <a:schemeClr val="accent2"/>
                </a:solidFill>
              </a:rPr>
              <a:t>Política Óptima</a:t>
            </a:r>
            <a:r>
              <a:rPr lang="es-ES_tradnl" dirty="0"/>
              <a:t>.</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3"/>
              </a:rPr>
              <a:t>vectorjuice</a:t>
            </a:r>
          </a:p>
        </p:txBody>
      </p:sp>
      <p:sp>
        <p:nvSpPr>
          <p:cNvPr id="3" name="TextBox 2">
            <a:extLst>
              <a:ext uri="{FF2B5EF4-FFF2-40B4-BE49-F238E27FC236}">
                <a16:creationId xmlns:a16="http://schemas.microsoft.com/office/drawing/2014/main" id="{2A5B1660-85AD-E723-52DF-E5E8FCCF4D0E}"/>
              </a:ext>
            </a:extLst>
          </p:cNvPr>
          <p:cNvSpPr txBox="1"/>
          <p:nvPr/>
        </p:nvSpPr>
        <p:spPr>
          <a:xfrm>
            <a:off x="700634" y="1681324"/>
            <a:ext cx="7689561" cy="461665"/>
          </a:xfrm>
          <a:prstGeom prst="rect">
            <a:avLst/>
          </a:prstGeom>
          <a:noFill/>
        </p:spPr>
        <p:txBody>
          <a:bodyPr wrap="square" rtlCol="0">
            <a:spAutoFit/>
          </a:bodyPr>
          <a:lstStyle/>
          <a:p>
            <a:r>
              <a:rPr lang="es-ES_tradnl" sz="2400" dirty="0">
                <a:latin typeface="+mj-lt"/>
              </a:rPr>
              <a:t>Utilizando la función de Valor para comparar políticas</a:t>
            </a:r>
          </a:p>
        </p:txBody>
      </p:sp>
    </p:spTree>
    <p:extLst>
      <p:ext uri="{BB962C8B-B14F-4D97-AF65-F5344CB8AC3E}">
        <p14:creationId xmlns:p14="http://schemas.microsoft.com/office/powerpoint/2010/main" val="2530559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Proceso de decisión de Márkov</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32</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2146041"/>
            <a:ext cx="10691265" cy="3939072"/>
          </a:xfrm>
        </p:spPr>
        <p:txBody>
          <a:bodyPr>
            <a:normAutofit/>
          </a:bodyPr>
          <a:lstStyle/>
          <a:p>
            <a:pPr marL="0" indent="0">
              <a:buNone/>
            </a:pPr>
            <a:r>
              <a:rPr lang="es-ES_tradnl" dirty="0"/>
              <a:t>Entonces, podemos entender como entrenar un agente usando Aprendizaje por Refuerzo, usando MDP. Lo que se busca encontrar la </a:t>
            </a:r>
            <a:r>
              <a:rPr lang="es-ES_tradnl" b="1" dirty="0">
                <a:solidFill>
                  <a:schemeClr val="accent1"/>
                </a:solidFill>
              </a:rPr>
              <a:t>Política Óptima </a:t>
            </a:r>
            <a:r>
              <a:rPr lang="es-ES_tradnl" dirty="0"/>
              <a:t>para el agente. Una vez que tiene la Política Óptima, simplemente usa esa política para elegir acciones de cualquier estado.</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3"/>
              </a:rPr>
              <a:t>vectorjuice</a:t>
            </a:r>
          </a:p>
        </p:txBody>
      </p:sp>
      <p:sp>
        <p:nvSpPr>
          <p:cNvPr id="3" name="TextBox 2">
            <a:extLst>
              <a:ext uri="{FF2B5EF4-FFF2-40B4-BE49-F238E27FC236}">
                <a16:creationId xmlns:a16="http://schemas.microsoft.com/office/drawing/2014/main" id="{2A5B1660-85AD-E723-52DF-E5E8FCCF4D0E}"/>
              </a:ext>
            </a:extLst>
          </p:cNvPr>
          <p:cNvSpPr txBox="1"/>
          <p:nvPr/>
        </p:nvSpPr>
        <p:spPr>
          <a:xfrm>
            <a:off x="700634" y="1681324"/>
            <a:ext cx="10962631" cy="461665"/>
          </a:xfrm>
          <a:prstGeom prst="rect">
            <a:avLst/>
          </a:prstGeom>
          <a:noFill/>
        </p:spPr>
        <p:txBody>
          <a:bodyPr wrap="square" rtlCol="0">
            <a:spAutoFit/>
          </a:bodyPr>
          <a:lstStyle/>
          <a:p>
            <a:r>
              <a:rPr lang="es-ES_tradnl" sz="2400" dirty="0">
                <a:latin typeface="+mj-lt"/>
              </a:rPr>
              <a:t>Resolviendo el problema de Aprendizaje por Refuerzo encontrando la política óptima</a:t>
            </a:r>
          </a:p>
        </p:txBody>
      </p:sp>
      <p:sp>
        <p:nvSpPr>
          <p:cNvPr id="8" name="Rectangle 7">
            <a:extLst>
              <a:ext uri="{FF2B5EF4-FFF2-40B4-BE49-F238E27FC236}">
                <a16:creationId xmlns:a16="http://schemas.microsoft.com/office/drawing/2014/main" id="{2D412A76-606F-7298-42E1-73AAC90D961D}"/>
              </a:ext>
            </a:extLst>
          </p:cNvPr>
          <p:cNvSpPr/>
          <p:nvPr/>
        </p:nvSpPr>
        <p:spPr>
          <a:xfrm>
            <a:off x="1931437" y="3429000"/>
            <a:ext cx="2575249" cy="247727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ES_tradnl" dirty="0"/>
          </a:p>
          <a:p>
            <a:pPr algn="ctr"/>
            <a:endParaRPr lang="es-ES_tradnl" dirty="0"/>
          </a:p>
          <a:p>
            <a:pPr algn="ctr"/>
            <a:endParaRPr lang="es-ES_tradnl" dirty="0"/>
          </a:p>
          <a:p>
            <a:pPr algn="ctr"/>
            <a:endParaRPr lang="es-ES_tradnl" dirty="0"/>
          </a:p>
          <a:p>
            <a:pPr algn="ctr"/>
            <a:endParaRPr lang="es-ES_tradnl" dirty="0"/>
          </a:p>
          <a:p>
            <a:pPr algn="ctr"/>
            <a:endParaRPr lang="es-ES_tradnl" dirty="0"/>
          </a:p>
          <a:p>
            <a:pPr algn="ctr"/>
            <a:endParaRPr lang="es-ES_tradnl" dirty="0"/>
          </a:p>
          <a:p>
            <a:pPr algn="ctr"/>
            <a:r>
              <a:rPr lang="es-ES_tradnl" dirty="0"/>
              <a:t>Estructurar problema como MDP</a:t>
            </a:r>
          </a:p>
        </p:txBody>
      </p:sp>
      <p:sp>
        <p:nvSpPr>
          <p:cNvPr id="9" name="Rectangle 8">
            <a:extLst>
              <a:ext uri="{FF2B5EF4-FFF2-40B4-BE49-F238E27FC236}">
                <a16:creationId xmlns:a16="http://schemas.microsoft.com/office/drawing/2014/main" id="{1FB77C69-D1A4-E526-1D33-835A95FBFDFA}"/>
              </a:ext>
            </a:extLst>
          </p:cNvPr>
          <p:cNvSpPr/>
          <p:nvPr/>
        </p:nvSpPr>
        <p:spPr>
          <a:xfrm>
            <a:off x="2052735" y="3566882"/>
            <a:ext cx="2332652" cy="42920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_tradnl" dirty="0"/>
              <a:t>Definir estados</a:t>
            </a:r>
          </a:p>
        </p:txBody>
      </p:sp>
      <p:sp>
        <p:nvSpPr>
          <p:cNvPr id="10" name="Rectangle 9">
            <a:extLst>
              <a:ext uri="{FF2B5EF4-FFF2-40B4-BE49-F238E27FC236}">
                <a16:creationId xmlns:a16="http://schemas.microsoft.com/office/drawing/2014/main" id="{C3CC6B39-2FD5-A0A4-A05A-0C617887CEB0}"/>
              </a:ext>
            </a:extLst>
          </p:cNvPr>
          <p:cNvSpPr/>
          <p:nvPr/>
        </p:nvSpPr>
        <p:spPr>
          <a:xfrm>
            <a:off x="2052735" y="4115577"/>
            <a:ext cx="2332652" cy="42920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_tradnl" dirty="0"/>
              <a:t>Definir Acciones</a:t>
            </a:r>
          </a:p>
        </p:txBody>
      </p:sp>
      <p:sp>
        <p:nvSpPr>
          <p:cNvPr id="11" name="Rectangle 10">
            <a:extLst>
              <a:ext uri="{FF2B5EF4-FFF2-40B4-BE49-F238E27FC236}">
                <a16:creationId xmlns:a16="http://schemas.microsoft.com/office/drawing/2014/main" id="{7E94ABD9-7E4B-15C4-D651-67F69F0E08E9}"/>
              </a:ext>
            </a:extLst>
          </p:cNvPr>
          <p:cNvSpPr/>
          <p:nvPr/>
        </p:nvSpPr>
        <p:spPr>
          <a:xfrm>
            <a:off x="2052735" y="4664272"/>
            <a:ext cx="2332652" cy="42920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_tradnl" dirty="0"/>
              <a:t>Definir Recompensas</a:t>
            </a:r>
          </a:p>
        </p:txBody>
      </p:sp>
      <p:sp>
        <p:nvSpPr>
          <p:cNvPr id="12" name="Rectangle 11">
            <a:extLst>
              <a:ext uri="{FF2B5EF4-FFF2-40B4-BE49-F238E27FC236}">
                <a16:creationId xmlns:a16="http://schemas.microsoft.com/office/drawing/2014/main" id="{3405AE8B-9CEA-5D7F-8B0F-19C2395086F1}"/>
              </a:ext>
            </a:extLst>
          </p:cNvPr>
          <p:cNvSpPr/>
          <p:nvPr/>
        </p:nvSpPr>
        <p:spPr>
          <a:xfrm>
            <a:off x="5616641" y="4202278"/>
            <a:ext cx="2332652" cy="92398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s-ES_tradnl" dirty="0"/>
              <a:t>Aplicar un algoritmo de Aprendizaje por Refuerzo</a:t>
            </a:r>
          </a:p>
        </p:txBody>
      </p:sp>
      <p:sp>
        <p:nvSpPr>
          <p:cNvPr id="13" name="Rectangle 12">
            <a:extLst>
              <a:ext uri="{FF2B5EF4-FFF2-40B4-BE49-F238E27FC236}">
                <a16:creationId xmlns:a16="http://schemas.microsoft.com/office/drawing/2014/main" id="{8E6A59E8-522A-86D4-23A1-B85669DAA6DA}"/>
              </a:ext>
            </a:extLst>
          </p:cNvPr>
          <p:cNvSpPr/>
          <p:nvPr/>
        </p:nvSpPr>
        <p:spPr>
          <a:xfrm>
            <a:off x="8972939" y="4210574"/>
            <a:ext cx="2332652" cy="923987"/>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ES_tradnl" dirty="0"/>
              <a:t>Agente entrenado con una Política Optima</a:t>
            </a:r>
          </a:p>
        </p:txBody>
      </p:sp>
      <p:cxnSp>
        <p:nvCxnSpPr>
          <p:cNvPr id="15" name="Straight Arrow Connector 14">
            <a:extLst>
              <a:ext uri="{FF2B5EF4-FFF2-40B4-BE49-F238E27FC236}">
                <a16:creationId xmlns:a16="http://schemas.microsoft.com/office/drawing/2014/main" id="{2FA88FF5-ACDE-1360-3CBA-8D6CE91B6CDC}"/>
              </a:ext>
            </a:extLst>
          </p:cNvPr>
          <p:cNvCxnSpPr>
            <a:stCxn id="8" idx="3"/>
            <a:endCxn id="12" idx="1"/>
          </p:cNvCxnSpPr>
          <p:nvPr/>
        </p:nvCxnSpPr>
        <p:spPr>
          <a:xfrm flipV="1">
            <a:off x="4506686" y="4664272"/>
            <a:ext cx="1109955" cy="33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F4C8107-C053-4AA2-89FB-0742EFE28D20}"/>
              </a:ext>
            </a:extLst>
          </p:cNvPr>
          <p:cNvCxnSpPr>
            <a:cxnSpLocks/>
            <a:stCxn id="12" idx="3"/>
            <a:endCxn id="13" idx="1"/>
          </p:cNvCxnSpPr>
          <p:nvPr/>
        </p:nvCxnSpPr>
        <p:spPr>
          <a:xfrm>
            <a:off x="7949293" y="4664272"/>
            <a:ext cx="1023646" cy="829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660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55D83A-3E78-1C54-7B88-7D255FD1281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2B9850-18CF-39AB-CF5B-6EA792F87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6E04B37-0C03-78AA-825F-28DE139C0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19B06CA-BCFE-73E9-610F-74BBE2CC7D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897ADEF-CD68-32F5-AB23-38D1529991BD}"/>
              </a:ext>
            </a:extLst>
          </p:cNvPr>
          <p:cNvSpPr>
            <a:spLocks noGrp="1"/>
          </p:cNvSpPr>
          <p:nvPr>
            <p:ph type="ctrTitle"/>
          </p:nvPr>
        </p:nvSpPr>
        <p:spPr>
          <a:xfrm>
            <a:off x="703400" y="4702835"/>
            <a:ext cx="10801350" cy="978772"/>
          </a:xfrm>
        </p:spPr>
        <p:txBody>
          <a:bodyPr>
            <a:normAutofit/>
          </a:bodyPr>
          <a:lstStyle/>
          <a:p>
            <a:r>
              <a:rPr lang="es-ES_tradnl" dirty="0">
                <a:solidFill>
                  <a:schemeClr val="bg1"/>
                </a:solidFill>
              </a:rPr>
              <a:t>Categorías de soluciones</a:t>
            </a:r>
          </a:p>
        </p:txBody>
      </p:sp>
      <p:pic>
        <p:nvPicPr>
          <p:cNvPr id="4" name="Picture 3" descr="Vector background of vibrant colors splashing">
            <a:extLst>
              <a:ext uri="{FF2B5EF4-FFF2-40B4-BE49-F238E27FC236}">
                <a16:creationId xmlns:a16="http://schemas.microsoft.com/office/drawing/2014/main" id="{ABBB9616-A221-0745-02A5-112F773D46CB}"/>
              </a:ext>
            </a:extLst>
          </p:cNvPr>
          <p:cNvPicPr>
            <a:picLocks noChangeAspect="1"/>
          </p:cNvPicPr>
          <p:nvPr/>
        </p:nvPicPr>
        <p:blipFill rotWithShape="1">
          <a:blip r:embed="rId3"/>
          <a:srcRect t="34398" r="2" b="17120"/>
          <a:stretch/>
        </p:blipFill>
        <p:spPr>
          <a:xfrm>
            <a:off x="800100" y="712916"/>
            <a:ext cx="10591800" cy="3491895"/>
          </a:xfrm>
          <a:prstGeom prst="rect">
            <a:avLst/>
          </a:prstGeom>
        </p:spPr>
      </p:pic>
    </p:spTree>
    <p:extLst>
      <p:ext uri="{BB962C8B-B14F-4D97-AF65-F5344CB8AC3E}">
        <p14:creationId xmlns:p14="http://schemas.microsoft.com/office/powerpoint/2010/main" val="791095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Categorías de soluciones</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34</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2214281"/>
            <a:ext cx="10691265" cy="3870831"/>
          </a:xfrm>
        </p:spPr>
        <p:txBody>
          <a:bodyPr>
            <a:normAutofit/>
          </a:bodyPr>
          <a:lstStyle/>
          <a:p>
            <a:pPr marL="0" indent="0">
              <a:buNone/>
            </a:pPr>
            <a:r>
              <a:rPr lang="es-ES_tradnl" sz="2400" dirty="0"/>
              <a:t>Los problemas se pueden dividir en dos tipos:</a:t>
            </a:r>
          </a:p>
          <a:p>
            <a:r>
              <a:rPr lang="es-ES_tradnl" sz="2400" b="1" dirty="0">
                <a:solidFill>
                  <a:schemeClr val="accent3"/>
                </a:solidFill>
              </a:rPr>
              <a:t>Problemas de predicción: </a:t>
            </a:r>
            <a:r>
              <a:rPr lang="es-ES_tradnl" sz="2400" dirty="0"/>
              <a:t>Se proporciona una política como entrada y el objetivo es generar la función de Valor. No es necesario que sea la Política Óptima.</a:t>
            </a:r>
          </a:p>
          <a:p>
            <a:r>
              <a:rPr lang="es-ES_tradnl" sz="2400" b="1" dirty="0">
                <a:solidFill>
                  <a:schemeClr val="accent4"/>
                </a:solidFill>
              </a:rPr>
              <a:t>Problemas de control: </a:t>
            </a:r>
            <a:r>
              <a:rPr lang="es-ES_tradnl" sz="2400" dirty="0"/>
              <a:t>No se proporciona información y el objetivo es explorar el espacio de políticas y encontrar la Política Óptima.</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3"/>
              </a:rPr>
              <a:t>vectorjuice</a:t>
            </a:r>
          </a:p>
        </p:txBody>
      </p:sp>
      <p:sp>
        <p:nvSpPr>
          <p:cNvPr id="3" name="TextBox 2">
            <a:extLst>
              <a:ext uri="{FF2B5EF4-FFF2-40B4-BE49-F238E27FC236}">
                <a16:creationId xmlns:a16="http://schemas.microsoft.com/office/drawing/2014/main" id="{618DEC84-26FD-7A3F-05C6-4C0A20BB87CB}"/>
              </a:ext>
            </a:extLst>
          </p:cNvPr>
          <p:cNvSpPr txBox="1"/>
          <p:nvPr/>
        </p:nvSpPr>
        <p:spPr>
          <a:xfrm>
            <a:off x="700634" y="1681324"/>
            <a:ext cx="10962631" cy="461665"/>
          </a:xfrm>
          <a:prstGeom prst="rect">
            <a:avLst/>
          </a:prstGeom>
          <a:noFill/>
        </p:spPr>
        <p:txBody>
          <a:bodyPr wrap="square" rtlCol="0">
            <a:spAutoFit/>
          </a:bodyPr>
          <a:lstStyle/>
          <a:p>
            <a:r>
              <a:rPr lang="es-ES_tradnl" sz="2400" dirty="0">
                <a:latin typeface="+mj-lt"/>
              </a:rPr>
              <a:t>Predicción vs Control</a:t>
            </a:r>
          </a:p>
        </p:txBody>
      </p:sp>
    </p:spTree>
    <p:extLst>
      <p:ext uri="{BB962C8B-B14F-4D97-AF65-F5344CB8AC3E}">
        <p14:creationId xmlns:p14="http://schemas.microsoft.com/office/powerpoint/2010/main" val="7034963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Categorías de soluciones</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35</a:t>
            </a:fld>
            <a:endParaRPr lang="en-US" dirty="0"/>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1748118"/>
            <a:ext cx="10691265" cy="4336995"/>
          </a:xfrm>
        </p:spPr>
        <p:txBody>
          <a:bodyPr>
            <a:normAutofit/>
          </a:bodyPr>
          <a:lstStyle/>
          <a:p>
            <a:pPr marL="0" indent="0">
              <a:buNone/>
            </a:pPr>
            <a:r>
              <a:rPr lang="es-ES_tradnl" sz="2400" dirty="0"/>
              <a:t>Hay muchos algoritmos que buscan encontrar la </a:t>
            </a:r>
            <a:r>
              <a:rPr lang="es-ES_tradnl" sz="2400" b="1" dirty="0">
                <a:solidFill>
                  <a:schemeClr val="accent1"/>
                </a:solidFill>
              </a:rPr>
              <a:t>Política Óptima </a:t>
            </a:r>
            <a:r>
              <a:rPr lang="es-ES_tradnl" sz="2400" dirty="0"/>
              <a:t>para el agente. Hay dos grandes categorías:</a:t>
            </a:r>
          </a:p>
          <a:p>
            <a:r>
              <a:rPr lang="es-ES_tradnl" sz="2400" dirty="0"/>
              <a:t>Basado en modelo</a:t>
            </a:r>
          </a:p>
          <a:p>
            <a:r>
              <a:rPr lang="es-ES_tradnl" sz="2400" dirty="0"/>
              <a:t>Sin modelo</a:t>
            </a:r>
          </a:p>
          <a:p>
            <a:endParaRPr lang="es-ES_tradnl" dirty="0"/>
          </a:p>
          <a:p>
            <a:endParaRPr lang="es-ES_tradnl" dirty="0"/>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3"/>
              </a:rPr>
              <a:t>vectorjuice</a:t>
            </a:r>
          </a:p>
        </p:txBody>
      </p:sp>
    </p:spTree>
    <p:extLst>
      <p:ext uri="{BB962C8B-B14F-4D97-AF65-F5344CB8AC3E}">
        <p14:creationId xmlns:p14="http://schemas.microsoft.com/office/powerpoint/2010/main" val="5064185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Categorías de soluciones</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36</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2214281"/>
            <a:ext cx="6336659" cy="3870831"/>
          </a:xfrm>
        </p:spPr>
        <p:txBody>
          <a:bodyPr>
            <a:normAutofit fontScale="92500"/>
          </a:bodyPr>
          <a:lstStyle/>
          <a:p>
            <a:pPr marL="0" indent="0">
              <a:buNone/>
            </a:pPr>
            <a:r>
              <a:rPr lang="es-ES_tradnl" sz="2400" dirty="0"/>
              <a:t>Los enfoques basados en modelos se utilizan cuando se conoce el funcionamiento interno del entorno. Podemos decir de manera confiable qué próximo estado y recompensa generará el entorno cuando se realice alguna acción desde algún estado actual.</a:t>
            </a:r>
          </a:p>
          <a:p>
            <a:pPr marL="0" indent="0">
              <a:buNone/>
            </a:pPr>
            <a:r>
              <a:rPr lang="es-ES_tradnl" sz="2400" dirty="0"/>
              <a:t>Estos modelos son los que se conocen como planificación. Son aquellos que ya vimos en clase 2 y 3 (y que hay más avanzados). No es AR.</a:t>
            </a:r>
            <a:endParaRPr lang="es-ES_tradnl" dirty="0"/>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3"/>
              </a:rPr>
              <a:t>vectorjuice</a:t>
            </a:r>
          </a:p>
        </p:txBody>
      </p:sp>
      <p:sp>
        <p:nvSpPr>
          <p:cNvPr id="3" name="TextBox 2">
            <a:extLst>
              <a:ext uri="{FF2B5EF4-FFF2-40B4-BE49-F238E27FC236}">
                <a16:creationId xmlns:a16="http://schemas.microsoft.com/office/drawing/2014/main" id="{618DEC84-26FD-7A3F-05C6-4C0A20BB87CB}"/>
              </a:ext>
            </a:extLst>
          </p:cNvPr>
          <p:cNvSpPr txBox="1"/>
          <p:nvPr/>
        </p:nvSpPr>
        <p:spPr>
          <a:xfrm>
            <a:off x="700634" y="1681324"/>
            <a:ext cx="10962631" cy="461665"/>
          </a:xfrm>
          <a:prstGeom prst="rect">
            <a:avLst/>
          </a:prstGeom>
          <a:noFill/>
        </p:spPr>
        <p:txBody>
          <a:bodyPr wrap="square" rtlCol="0">
            <a:spAutoFit/>
          </a:bodyPr>
          <a:lstStyle/>
          <a:p>
            <a:r>
              <a:rPr lang="es-ES_tradnl" sz="2400" dirty="0">
                <a:latin typeface="+mj-lt"/>
              </a:rPr>
              <a:t>Basado en modelo</a:t>
            </a:r>
          </a:p>
        </p:txBody>
      </p:sp>
      <p:sp>
        <p:nvSpPr>
          <p:cNvPr id="15" name="Oval 14">
            <a:extLst>
              <a:ext uri="{FF2B5EF4-FFF2-40B4-BE49-F238E27FC236}">
                <a16:creationId xmlns:a16="http://schemas.microsoft.com/office/drawing/2014/main" id="{52297497-960B-DF3A-206C-EC1295AE3A22}"/>
              </a:ext>
            </a:extLst>
          </p:cNvPr>
          <p:cNvSpPr/>
          <p:nvPr/>
        </p:nvSpPr>
        <p:spPr>
          <a:xfrm>
            <a:off x="9038485" y="2236975"/>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s</a:t>
            </a:r>
            <a:r>
              <a:rPr lang="es-ES_tradnl" baseline="-25000" dirty="0"/>
              <a:t>1</a:t>
            </a:r>
          </a:p>
        </p:txBody>
      </p:sp>
      <p:sp>
        <p:nvSpPr>
          <p:cNvPr id="16" name="Oval 15">
            <a:extLst>
              <a:ext uri="{FF2B5EF4-FFF2-40B4-BE49-F238E27FC236}">
                <a16:creationId xmlns:a16="http://schemas.microsoft.com/office/drawing/2014/main" id="{C94DA503-D00B-28BF-F9B1-CACBFA54108B}"/>
              </a:ext>
            </a:extLst>
          </p:cNvPr>
          <p:cNvSpPr/>
          <p:nvPr/>
        </p:nvSpPr>
        <p:spPr>
          <a:xfrm>
            <a:off x="8257825" y="3208723"/>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a</a:t>
            </a:r>
            <a:r>
              <a:rPr lang="es-ES_tradnl" sz="1400" baseline="-25000" dirty="0"/>
              <a:t>1</a:t>
            </a:r>
          </a:p>
        </p:txBody>
      </p:sp>
      <p:sp>
        <p:nvSpPr>
          <p:cNvPr id="17" name="Oval 16">
            <a:extLst>
              <a:ext uri="{FF2B5EF4-FFF2-40B4-BE49-F238E27FC236}">
                <a16:creationId xmlns:a16="http://schemas.microsoft.com/office/drawing/2014/main" id="{C8479E31-80CE-A429-E758-AE2F2AEF4015}"/>
              </a:ext>
            </a:extLst>
          </p:cNvPr>
          <p:cNvSpPr/>
          <p:nvPr/>
        </p:nvSpPr>
        <p:spPr>
          <a:xfrm>
            <a:off x="9794116" y="3208723"/>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a</a:t>
            </a:r>
            <a:r>
              <a:rPr lang="es-ES_tradnl" sz="1400" baseline="-25000" dirty="0"/>
              <a:t>2</a:t>
            </a:r>
            <a:endParaRPr lang="es-ES_tradnl" sz="1400" dirty="0"/>
          </a:p>
        </p:txBody>
      </p:sp>
      <p:cxnSp>
        <p:nvCxnSpPr>
          <p:cNvPr id="18" name="Straight Arrow Connector 17">
            <a:extLst>
              <a:ext uri="{FF2B5EF4-FFF2-40B4-BE49-F238E27FC236}">
                <a16:creationId xmlns:a16="http://schemas.microsoft.com/office/drawing/2014/main" id="{8048B9C5-55D1-26A1-1D46-DFE3E9D50227}"/>
              </a:ext>
            </a:extLst>
          </p:cNvPr>
          <p:cNvCxnSpPr>
            <a:stCxn id="15" idx="3"/>
            <a:endCxn id="16" idx="7"/>
          </p:cNvCxnSpPr>
          <p:nvPr/>
        </p:nvCxnSpPr>
        <p:spPr>
          <a:xfrm flipH="1">
            <a:off x="8679926" y="2659076"/>
            <a:ext cx="430980" cy="6220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BC33EB3-E07A-5C51-8CC6-9350AD414689}"/>
              </a:ext>
            </a:extLst>
          </p:cNvPr>
          <p:cNvCxnSpPr>
            <a:cxnSpLocks/>
            <a:stCxn id="15" idx="5"/>
            <a:endCxn id="17" idx="1"/>
          </p:cNvCxnSpPr>
          <p:nvPr/>
        </p:nvCxnSpPr>
        <p:spPr>
          <a:xfrm>
            <a:off x="9460586" y="2659076"/>
            <a:ext cx="405951" cy="6220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941ADA1-6868-0FE3-E4C0-4A06503D9C97}"/>
                  </a:ext>
                </a:extLst>
              </p:cNvPr>
              <p:cNvSpPr txBox="1"/>
              <p:nvPr/>
            </p:nvSpPr>
            <p:spPr>
              <a:xfrm>
                <a:off x="8736845" y="3281144"/>
                <a:ext cx="5196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𝑅</m:t>
                      </m:r>
                      <m:r>
                        <a:rPr lang="en-US" b="0" i="1" smtClean="0">
                          <a:latin typeface="Cambria Math" panose="02040503050406030204" pitchFamily="18" charset="0"/>
                          <a:ea typeface="Cambria Math" panose="02040503050406030204" pitchFamily="18" charset="0"/>
                        </a:rPr>
                        <m:t>1</m:t>
                      </m:r>
                    </m:oMath>
                  </m:oMathPara>
                </a14:m>
                <a:endParaRPr lang="es-ES_tradnl" dirty="0"/>
              </a:p>
            </p:txBody>
          </p:sp>
        </mc:Choice>
        <mc:Fallback xmlns="">
          <p:sp>
            <p:nvSpPr>
              <p:cNvPr id="20" name="TextBox 19">
                <a:extLst>
                  <a:ext uri="{FF2B5EF4-FFF2-40B4-BE49-F238E27FC236}">
                    <a16:creationId xmlns:a16="http://schemas.microsoft.com/office/drawing/2014/main" id="{3941ADA1-6868-0FE3-E4C0-4A06503D9C97}"/>
                  </a:ext>
                </a:extLst>
              </p:cNvPr>
              <p:cNvSpPr txBox="1">
                <a:spLocks noRot="1" noChangeAspect="1" noMove="1" noResize="1" noEditPoints="1" noAdjustHandles="1" noChangeArrowheads="1" noChangeShapeType="1" noTextEdit="1"/>
              </p:cNvSpPr>
              <p:nvPr/>
            </p:nvSpPr>
            <p:spPr>
              <a:xfrm>
                <a:off x="8736845" y="3281144"/>
                <a:ext cx="519694" cy="369332"/>
              </a:xfrm>
              <a:prstGeom prst="rect">
                <a:avLst/>
              </a:prstGeom>
              <a:blipFill>
                <a:blip r:embed="rId4"/>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4E38A83B-1C68-35B9-FBC9-9EDFC6E7F2FD}"/>
                  </a:ext>
                </a:extLst>
              </p:cNvPr>
              <p:cNvSpPr txBox="1"/>
              <p:nvPr/>
            </p:nvSpPr>
            <p:spPr>
              <a:xfrm>
                <a:off x="10306521" y="3271318"/>
                <a:ext cx="5196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𝑅</m:t>
                      </m:r>
                      <m:r>
                        <a:rPr lang="en-US" b="0" i="1" smtClean="0">
                          <a:latin typeface="Cambria Math" panose="02040503050406030204" pitchFamily="18" charset="0"/>
                          <a:ea typeface="Cambria Math" panose="02040503050406030204" pitchFamily="18" charset="0"/>
                        </a:rPr>
                        <m:t>2</m:t>
                      </m:r>
                    </m:oMath>
                  </m:oMathPara>
                </a14:m>
                <a:endParaRPr lang="es-ES_tradnl" dirty="0"/>
              </a:p>
            </p:txBody>
          </p:sp>
        </mc:Choice>
        <mc:Fallback xmlns="">
          <p:sp>
            <p:nvSpPr>
              <p:cNvPr id="22" name="TextBox 21">
                <a:extLst>
                  <a:ext uri="{FF2B5EF4-FFF2-40B4-BE49-F238E27FC236}">
                    <a16:creationId xmlns:a16="http://schemas.microsoft.com/office/drawing/2014/main" id="{4E38A83B-1C68-35B9-FBC9-9EDFC6E7F2FD}"/>
                  </a:ext>
                </a:extLst>
              </p:cNvPr>
              <p:cNvSpPr txBox="1">
                <a:spLocks noRot="1" noChangeAspect="1" noMove="1" noResize="1" noEditPoints="1" noAdjustHandles="1" noChangeArrowheads="1" noChangeShapeType="1" noTextEdit="1"/>
              </p:cNvSpPr>
              <p:nvPr/>
            </p:nvSpPr>
            <p:spPr>
              <a:xfrm>
                <a:off x="10306521" y="3271318"/>
                <a:ext cx="519694" cy="369332"/>
              </a:xfrm>
              <a:prstGeom prst="rect">
                <a:avLst/>
              </a:prstGeom>
              <a:blipFill>
                <a:blip r:embed="rId5"/>
                <a:stretch>
                  <a:fillRect/>
                </a:stretch>
              </a:blipFill>
            </p:spPr>
            <p:txBody>
              <a:bodyPr/>
              <a:lstStyle/>
              <a:p>
                <a:r>
                  <a:rPr lang="es-ES_tradnl">
                    <a:noFill/>
                  </a:rPr>
                  <a:t> </a:t>
                </a:r>
              </a:p>
            </p:txBody>
          </p:sp>
        </mc:Fallback>
      </mc:AlternateContent>
      <p:sp>
        <p:nvSpPr>
          <p:cNvPr id="23" name="Oval 22">
            <a:extLst>
              <a:ext uri="{FF2B5EF4-FFF2-40B4-BE49-F238E27FC236}">
                <a16:creationId xmlns:a16="http://schemas.microsoft.com/office/drawing/2014/main" id="{943DF9D8-F068-1748-6B33-959A9F1B3E70}"/>
              </a:ext>
            </a:extLst>
          </p:cNvPr>
          <p:cNvSpPr/>
          <p:nvPr/>
        </p:nvSpPr>
        <p:spPr>
          <a:xfrm>
            <a:off x="7696412" y="4285104"/>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s</a:t>
            </a:r>
            <a:r>
              <a:rPr lang="es-ES_tradnl" sz="1400" baseline="-25000" dirty="0"/>
              <a:t>2</a:t>
            </a:r>
          </a:p>
        </p:txBody>
      </p:sp>
      <p:sp>
        <p:nvSpPr>
          <p:cNvPr id="24" name="Oval 23">
            <a:extLst>
              <a:ext uri="{FF2B5EF4-FFF2-40B4-BE49-F238E27FC236}">
                <a16:creationId xmlns:a16="http://schemas.microsoft.com/office/drawing/2014/main" id="{CC3550A3-E6D5-356A-E681-770306D1F38C}"/>
              </a:ext>
            </a:extLst>
          </p:cNvPr>
          <p:cNvSpPr/>
          <p:nvPr/>
        </p:nvSpPr>
        <p:spPr>
          <a:xfrm>
            <a:off x="8720075" y="4301446"/>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s</a:t>
            </a:r>
            <a:r>
              <a:rPr lang="es-ES_tradnl" sz="1400" baseline="-25000" dirty="0"/>
              <a:t>3</a:t>
            </a:r>
          </a:p>
        </p:txBody>
      </p:sp>
      <p:sp>
        <p:nvSpPr>
          <p:cNvPr id="25" name="Oval 24">
            <a:extLst>
              <a:ext uri="{FF2B5EF4-FFF2-40B4-BE49-F238E27FC236}">
                <a16:creationId xmlns:a16="http://schemas.microsoft.com/office/drawing/2014/main" id="{DDFB7BC9-63C9-C419-54BA-79C6CE3D7985}"/>
              </a:ext>
            </a:extLst>
          </p:cNvPr>
          <p:cNvSpPr/>
          <p:nvPr/>
        </p:nvSpPr>
        <p:spPr>
          <a:xfrm>
            <a:off x="9410152" y="4290468"/>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s</a:t>
            </a:r>
            <a:r>
              <a:rPr lang="es-ES_tradnl" sz="1400" baseline="-25000" dirty="0"/>
              <a:t>4</a:t>
            </a:r>
          </a:p>
        </p:txBody>
      </p:sp>
      <p:sp>
        <p:nvSpPr>
          <p:cNvPr id="26" name="Oval 25">
            <a:extLst>
              <a:ext uri="{FF2B5EF4-FFF2-40B4-BE49-F238E27FC236}">
                <a16:creationId xmlns:a16="http://schemas.microsoft.com/office/drawing/2014/main" id="{07577A5F-11CD-8A74-8DDA-2B3604E60612}"/>
              </a:ext>
            </a:extLst>
          </p:cNvPr>
          <p:cNvSpPr/>
          <p:nvPr/>
        </p:nvSpPr>
        <p:spPr>
          <a:xfrm>
            <a:off x="10312981" y="4285104"/>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s</a:t>
            </a:r>
            <a:r>
              <a:rPr lang="es-ES_tradnl" sz="1400" baseline="-25000" dirty="0"/>
              <a:t>5</a:t>
            </a:r>
          </a:p>
        </p:txBody>
      </p:sp>
      <p:cxnSp>
        <p:nvCxnSpPr>
          <p:cNvPr id="27" name="Straight Arrow Connector 26">
            <a:extLst>
              <a:ext uri="{FF2B5EF4-FFF2-40B4-BE49-F238E27FC236}">
                <a16:creationId xmlns:a16="http://schemas.microsoft.com/office/drawing/2014/main" id="{E2AAA2EC-DCC2-4350-E050-8359F85F39D1}"/>
              </a:ext>
            </a:extLst>
          </p:cNvPr>
          <p:cNvCxnSpPr>
            <a:cxnSpLocks/>
            <a:stCxn id="16" idx="3"/>
            <a:endCxn id="23" idx="0"/>
          </p:cNvCxnSpPr>
          <p:nvPr/>
        </p:nvCxnSpPr>
        <p:spPr>
          <a:xfrm flipH="1">
            <a:off x="7943673" y="3630824"/>
            <a:ext cx="386573" cy="6542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58298B4-5251-8AD8-8E41-15FBDA12773D}"/>
              </a:ext>
            </a:extLst>
          </p:cNvPr>
          <p:cNvCxnSpPr>
            <a:cxnSpLocks/>
            <a:stCxn id="16" idx="5"/>
            <a:endCxn id="24" idx="0"/>
          </p:cNvCxnSpPr>
          <p:nvPr/>
        </p:nvCxnSpPr>
        <p:spPr>
          <a:xfrm>
            <a:off x="8679926" y="3630824"/>
            <a:ext cx="287410" cy="6706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EAA4F50-78ED-BC0A-9875-B08246DD5AFB}"/>
              </a:ext>
            </a:extLst>
          </p:cNvPr>
          <p:cNvCxnSpPr>
            <a:cxnSpLocks/>
            <a:stCxn id="17" idx="3"/>
            <a:endCxn id="25" idx="0"/>
          </p:cNvCxnSpPr>
          <p:nvPr/>
        </p:nvCxnSpPr>
        <p:spPr>
          <a:xfrm flipH="1">
            <a:off x="9657413" y="3630824"/>
            <a:ext cx="209124" cy="6596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2F95AB3-BF5A-230F-5399-EA2F3225BE04}"/>
              </a:ext>
            </a:extLst>
          </p:cNvPr>
          <p:cNvCxnSpPr>
            <a:cxnSpLocks/>
            <a:stCxn id="17" idx="5"/>
            <a:endCxn id="26" idx="0"/>
          </p:cNvCxnSpPr>
          <p:nvPr/>
        </p:nvCxnSpPr>
        <p:spPr>
          <a:xfrm>
            <a:off x="10216217" y="3630824"/>
            <a:ext cx="344025" cy="6542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528D68EF-7731-4E32-544E-5B75A5FED4AB}"/>
                  </a:ext>
                </a:extLst>
              </p:cNvPr>
              <p:cNvSpPr txBox="1"/>
              <p:nvPr/>
            </p:nvSpPr>
            <p:spPr>
              <a:xfrm>
                <a:off x="8031960" y="3880337"/>
                <a:ext cx="5196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2</m:t>
                      </m:r>
                    </m:oMath>
                  </m:oMathPara>
                </a14:m>
                <a:endParaRPr lang="es-ES_tradnl" dirty="0"/>
              </a:p>
            </p:txBody>
          </p:sp>
        </mc:Choice>
        <mc:Fallback xmlns="">
          <p:sp>
            <p:nvSpPr>
              <p:cNvPr id="49" name="TextBox 48">
                <a:extLst>
                  <a:ext uri="{FF2B5EF4-FFF2-40B4-BE49-F238E27FC236}">
                    <a16:creationId xmlns:a16="http://schemas.microsoft.com/office/drawing/2014/main" id="{528D68EF-7731-4E32-544E-5B75A5FED4AB}"/>
                  </a:ext>
                </a:extLst>
              </p:cNvPr>
              <p:cNvSpPr txBox="1">
                <a:spLocks noRot="1" noChangeAspect="1" noMove="1" noResize="1" noEditPoints="1" noAdjustHandles="1" noChangeArrowheads="1" noChangeShapeType="1" noTextEdit="1"/>
              </p:cNvSpPr>
              <p:nvPr/>
            </p:nvSpPr>
            <p:spPr>
              <a:xfrm>
                <a:off x="8031960" y="3880337"/>
                <a:ext cx="519694" cy="369332"/>
              </a:xfrm>
              <a:prstGeom prst="rect">
                <a:avLst/>
              </a:prstGeom>
              <a:blipFill>
                <a:blip r:embed="rId6"/>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99125AA0-B67D-2583-ED75-D811195673E7}"/>
                  </a:ext>
                </a:extLst>
              </p:cNvPr>
              <p:cNvSpPr txBox="1"/>
              <p:nvPr/>
            </p:nvSpPr>
            <p:spPr>
              <a:xfrm>
                <a:off x="8840476" y="3807421"/>
                <a:ext cx="5196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3</m:t>
                      </m:r>
                    </m:oMath>
                  </m:oMathPara>
                </a14:m>
                <a:endParaRPr lang="es-ES_tradnl" dirty="0"/>
              </a:p>
            </p:txBody>
          </p:sp>
        </mc:Choice>
        <mc:Fallback xmlns="">
          <p:sp>
            <p:nvSpPr>
              <p:cNvPr id="50" name="TextBox 49">
                <a:extLst>
                  <a:ext uri="{FF2B5EF4-FFF2-40B4-BE49-F238E27FC236}">
                    <a16:creationId xmlns:a16="http://schemas.microsoft.com/office/drawing/2014/main" id="{99125AA0-B67D-2583-ED75-D811195673E7}"/>
                  </a:ext>
                </a:extLst>
              </p:cNvPr>
              <p:cNvSpPr txBox="1">
                <a:spLocks noRot="1" noChangeAspect="1" noMove="1" noResize="1" noEditPoints="1" noAdjustHandles="1" noChangeArrowheads="1" noChangeShapeType="1" noTextEdit="1"/>
              </p:cNvSpPr>
              <p:nvPr/>
            </p:nvSpPr>
            <p:spPr>
              <a:xfrm>
                <a:off x="8840476" y="3807421"/>
                <a:ext cx="519694" cy="369332"/>
              </a:xfrm>
              <a:prstGeom prst="rect">
                <a:avLst/>
              </a:prstGeom>
              <a:blipFill>
                <a:blip r:embed="rId7"/>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CA22CEF0-3C8F-B0B7-622B-C261C23AA377}"/>
                  </a:ext>
                </a:extLst>
              </p:cNvPr>
              <p:cNvSpPr txBox="1"/>
              <p:nvPr/>
            </p:nvSpPr>
            <p:spPr>
              <a:xfrm>
                <a:off x="9696523" y="3836595"/>
                <a:ext cx="5196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4</m:t>
                      </m:r>
                    </m:oMath>
                  </m:oMathPara>
                </a14:m>
                <a:endParaRPr lang="es-ES_tradnl" dirty="0"/>
              </a:p>
            </p:txBody>
          </p:sp>
        </mc:Choice>
        <mc:Fallback xmlns="">
          <p:sp>
            <p:nvSpPr>
              <p:cNvPr id="51" name="TextBox 50">
                <a:extLst>
                  <a:ext uri="{FF2B5EF4-FFF2-40B4-BE49-F238E27FC236}">
                    <a16:creationId xmlns:a16="http://schemas.microsoft.com/office/drawing/2014/main" id="{CA22CEF0-3C8F-B0B7-622B-C261C23AA377}"/>
                  </a:ext>
                </a:extLst>
              </p:cNvPr>
              <p:cNvSpPr txBox="1">
                <a:spLocks noRot="1" noChangeAspect="1" noMove="1" noResize="1" noEditPoints="1" noAdjustHandles="1" noChangeArrowheads="1" noChangeShapeType="1" noTextEdit="1"/>
              </p:cNvSpPr>
              <p:nvPr/>
            </p:nvSpPr>
            <p:spPr>
              <a:xfrm>
                <a:off x="9696523" y="3836595"/>
                <a:ext cx="519694" cy="369332"/>
              </a:xfrm>
              <a:prstGeom prst="rect">
                <a:avLst/>
              </a:prstGeom>
              <a:blipFill>
                <a:blip r:embed="rId8"/>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920DCE77-F279-5F31-C1A5-C9C0355028BD}"/>
                  </a:ext>
                </a:extLst>
              </p:cNvPr>
              <p:cNvSpPr txBox="1"/>
              <p:nvPr/>
            </p:nvSpPr>
            <p:spPr>
              <a:xfrm>
                <a:off x="10433382" y="3833672"/>
                <a:ext cx="5196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5</m:t>
                      </m:r>
                    </m:oMath>
                  </m:oMathPara>
                </a14:m>
                <a:endParaRPr lang="es-ES_tradnl" dirty="0"/>
              </a:p>
            </p:txBody>
          </p:sp>
        </mc:Choice>
        <mc:Fallback xmlns="">
          <p:sp>
            <p:nvSpPr>
              <p:cNvPr id="52" name="TextBox 51">
                <a:extLst>
                  <a:ext uri="{FF2B5EF4-FFF2-40B4-BE49-F238E27FC236}">
                    <a16:creationId xmlns:a16="http://schemas.microsoft.com/office/drawing/2014/main" id="{920DCE77-F279-5F31-C1A5-C9C0355028BD}"/>
                  </a:ext>
                </a:extLst>
              </p:cNvPr>
              <p:cNvSpPr txBox="1">
                <a:spLocks noRot="1" noChangeAspect="1" noMove="1" noResize="1" noEditPoints="1" noAdjustHandles="1" noChangeArrowheads="1" noChangeShapeType="1" noTextEdit="1"/>
              </p:cNvSpPr>
              <p:nvPr/>
            </p:nvSpPr>
            <p:spPr>
              <a:xfrm>
                <a:off x="10433382" y="3833672"/>
                <a:ext cx="519694" cy="369332"/>
              </a:xfrm>
              <a:prstGeom prst="rect">
                <a:avLst/>
              </a:prstGeom>
              <a:blipFill>
                <a:blip r:embed="rId9"/>
                <a:stretch>
                  <a:fillRect/>
                </a:stretch>
              </a:blipFill>
            </p:spPr>
            <p:txBody>
              <a:bodyPr/>
              <a:lstStyle/>
              <a:p>
                <a:r>
                  <a:rPr lang="es-ES_tradnl">
                    <a:noFill/>
                  </a:rPr>
                  <a:t> </a:t>
                </a:r>
              </a:p>
            </p:txBody>
          </p:sp>
        </mc:Fallback>
      </mc:AlternateContent>
    </p:spTree>
    <p:extLst>
      <p:ext uri="{BB962C8B-B14F-4D97-AF65-F5344CB8AC3E}">
        <p14:creationId xmlns:p14="http://schemas.microsoft.com/office/powerpoint/2010/main" val="2601739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9" name="Rounded Rectangle 8">
            <a:extLst>
              <a:ext uri="{FF2B5EF4-FFF2-40B4-BE49-F238E27FC236}">
                <a16:creationId xmlns:a16="http://schemas.microsoft.com/office/drawing/2014/main" id="{1FE4D606-DAB2-89FA-B031-A3F80135C783}"/>
              </a:ext>
            </a:extLst>
          </p:cNvPr>
          <p:cNvSpPr/>
          <p:nvPr/>
        </p:nvSpPr>
        <p:spPr>
          <a:xfrm>
            <a:off x="8021466" y="3815490"/>
            <a:ext cx="2897546" cy="446571"/>
          </a:xfrm>
          <a:prstGeom prst="roundRect">
            <a:avLst/>
          </a:prstGeom>
          <a:solidFill>
            <a:schemeClr val="tx1">
              <a:lumMod val="65000"/>
              <a:lumOff val="3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ES_tradnl"/>
          </a:p>
        </p:txBody>
      </p:sp>
      <p:sp>
        <p:nvSpPr>
          <p:cNvPr id="8" name="Rounded Rectangle 7">
            <a:extLst>
              <a:ext uri="{FF2B5EF4-FFF2-40B4-BE49-F238E27FC236}">
                <a16:creationId xmlns:a16="http://schemas.microsoft.com/office/drawing/2014/main" id="{F537C418-32F8-55D9-7201-6E0D5539B724}"/>
              </a:ext>
            </a:extLst>
          </p:cNvPr>
          <p:cNvSpPr/>
          <p:nvPr/>
        </p:nvSpPr>
        <p:spPr>
          <a:xfrm>
            <a:off x="9345724" y="3227176"/>
            <a:ext cx="325989" cy="523381"/>
          </a:xfrm>
          <a:prstGeom prst="roundRect">
            <a:avLst/>
          </a:prstGeom>
          <a:solidFill>
            <a:schemeClr val="tx1">
              <a:lumMod val="65000"/>
              <a:lumOff val="3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ES_tradnl"/>
          </a:p>
        </p:txBody>
      </p:sp>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Categorías de soluciones</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37</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2214281"/>
            <a:ext cx="6336659" cy="3870831"/>
          </a:xfrm>
        </p:spPr>
        <p:txBody>
          <a:bodyPr>
            <a:normAutofit/>
          </a:bodyPr>
          <a:lstStyle/>
          <a:p>
            <a:pPr marL="0" indent="0">
              <a:buNone/>
            </a:pPr>
            <a:r>
              <a:rPr lang="es-ES_tradnl" sz="2400" dirty="0"/>
              <a:t>Dado que el funcionamiento interno del entorno es invisible para el agente, </a:t>
            </a:r>
          </a:p>
          <a:p>
            <a:pPr marL="0" indent="0">
              <a:buNone/>
            </a:pPr>
            <a:r>
              <a:rPr lang="es-ES_tradnl" sz="2400" i="1" dirty="0">
                <a:solidFill>
                  <a:schemeClr val="accent1"/>
                </a:solidFill>
              </a:rPr>
              <a:t>¿Cómo observa el algoritmo el comportamiento del entorno? </a:t>
            </a:r>
            <a:r>
              <a:rPr lang="es-ES_tradnl" sz="2400" dirty="0"/>
              <a:t>De la interacción con el mismo.</a:t>
            </a:r>
          </a:p>
          <a:p>
            <a:pPr marL="0" indent="0">
              <a:buNone/>
            </a:pPr>
            <a:r>
              <a:rPr lang="es-ES_tradnl" sz="2400" dirty="0"/>
              <a:t>El famoso prueba y error. Intenta pasos y recibe comentarios positivos o negativos. Esto es muy parecido al aprendizaje de seres biológicos.</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3"/>
              </a:rPr>
              <a:t>vectorjuice</a:t>
            </a:r>
          </a:p>
        </p:txBody>
      </p:sp>
      <p:sp>
        <p:nvSpPr>
          <p:cNvPr id="3" name="TextBox 2">
            <a:extLst>
              <a:ext uri="{FF2B5EF4-FFF2-40B4-BE49-F238E27FC236}">
                <a16:creationId xmlns:a16="http://schemas.microsoft.com/office/drawing/2014/main" id="{618DEC84-26FD-7A3F-05C6-4C0A20BB87CB}"/>
              </a:ext>
            </a:extLst>
          </p:cNvPr>
          <p:cNvSpPr txBox="1"/>
          <p:nvPr/>
        </p:nvSpPr>
        <p:spPr>
          <a:xfrm>
            <a:off x="700634" y="1681324"/>
            <a:ext cx="10962631" cy="461665"/>
          </a:xfrm>
          <a:prstGeom prst="rect">
            <a:avLst/>
          </a:prstGeom>
          <a:noFill/>
        </p:spPr>
        <p:txBody>
          <a:bodyPr wrap="square" rtlCol="0">
            <a:spAutoFit/>
          </a:bodyPr>
          <a:lstStyle/>
          <a:p>
            <a:r>
              <a:rPr lang="es-ES_tradnl" sz="2400" dirty="0">
                <a:latin typeface="+mj-lt"/>
              </a:rPr>
              <a:t>Libre de modelos</a:t>
            </a:r>
          </a:p>
        </p:txBody>
      </p:sp>
      <p:sp>
        <p:nvSpPr>
          <p:cNvPr id="15" name="Oval 14">
            <a:extLst>
              <a:ext uri="{FF2B5EF4-FFF2-40B4-BE49-F238E27FC236}">
                <a16:creationId xmlns:a16="http://schemas.microsoft.com/office/drawing/2014/main" id="{52297497-960B-DF3A-206C-EC1295AE3A22}"/>
              </a:ext>
            </a:extLst>
          </p:cNvPr>
          <p:cNvSpPr/>
          <p:nvPr/>
        </p:nvSpPr>
        <p:spPr>
          <a:xfrm>
            <a:off x="9038485" y="2236975"/>
            <a:ext cx="494522" cy="494522"/>
          </a:xfrm>
          <a:prstGeom prst="ellipse">
            <a:avLst/>
          </a:prstGeom>
          <a:solidFill>
            <a:schemeClr val="accent6">
              <a:lumMod val="40000"/>
              <a:lumOff val="60000"/>
            </a:schemeClr>
          </a:solidFill>
          <a:ln>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s</a:t>
            </a:r>
            <a:r>
              <a:rPr lang="es-ES_tradnl" baseline="-25000" dirty="0"/>
              <a:t>1</a:t>
            </a:r>
          </a:p>
        </p:txBody>
      </p:sp>
      <p:sp>
        <p:nvSpPr>
          <p:cNvPr id="16" name="Oval 15">
            <a:extLst>
              <a:ext uri="{FF2B5EF4-FFF2-40B4-BE49-F238E27FC236}">
                <a16:creationId xmlns:a16="http://schemas.microsoft.com/office/drawing/2014/main" id="{C94DA503-D00B-28BF-F9B1-CACBFA54108B}"/>
              </a:ext>
            </a:extLst>
          </p:cNvPr>
          <p:cNvSpPr/>
          <p:nvPr/>
        </p:nvSpPr>
        <p:spPr>
          <a:xfrm>
            <a:off x="8257825" y="3208723"/>
            <a:ext cx="494522" cy="494522"/>
          </a:xfrm>
          <a:prstGeom prst="ellipse">
            <a:avLst/>
          </a:prstGeom>
          <a:solidFill>
            <a:schemeClr val="accent6">
              <a:lumMod val="40000"/>
              <a:lumOff val="60000"/>
            </a:schemeClr>
          </a:solidFill>
          <a:ln>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a</a:t>
            </a:r>
            <a:r>
              <a:rPr lang="es-ES_tradnl" sz="1400" baseline="-25000" dirty="0"/>
              <a:t>1</a:t>
            </a:r>
          </a:p>
        </p:txBody>
      </p:sp>
      <p:sp>
        <p:nvSpPr>
          <p:cNvPr id="17" name="Oval 16">
            <a:extLst>
              <a:ext uri="{FF2B5EF4-FFF2-40B4-BE49-F238E27FC236}">
                <a16:creationId xmlns:a16="http://schemas.microsoft.com/office/drawing/2014/main" id="{C8479E31-80CE-A429-E758-AE2F2AEF4015}"/>
              </a:ext>
            </a:extLst>
          </p:cNvPr>
          <p:cNvSpPr/>
          <p:nvPr/>
        </p:nvSpPr>
        <p:spPr>
          <a:xfrm>
            <a:off x="9794116" y="3208723"/>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a</a:t>
            </a:r>
            <a:r>
              <a:rPr lang="es-ES_tradnl" sz="1400" baseline="-25000" dirty="0"/>
              <a:t>2</a:t>
            </a:r>
            <a:endParaRPr lang="es-ES_tradnl" sz="1400" dirty="0"/>
          </a:p>
        </p:txBody>
      </p:sp>
      <p:cxnSp>
        <p:nvCxnSpPr>
          <p:cNvPr id="18" name="Straight Arrow Connector 17">
            <a:extLst>
              <a:ext uri="{FF2B5EF4-FFF2-40B4-BE49-F238E27FC236}">
                <a16:creationId xmlns:a16="http://schemas.microsoft.com/office/drawing/2014/main" id="{8048B9C5-55D1-26A1-1D46-DFE3E9D50227}"/>
              </a:ext>
            </a:extLst>
          </p:cNvPr>
          <p:cNvCxnSpPr>
            <a:stCxn id="15" idx="3"/>
            <a:endCxn id="16" idx="7"/>
          </p:cNvCxnSpPr>
          <p:nvPr/>
        </p:nvCxnSpPr>
        <p:spPr>
          <a:xfrm flipH="1">
            <a:off x="8679926" y="2659076"/>
            <a:ext cx="430980" cy="622068"/>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BC33EB3-E07A-5C51-8CC6-9350AD414689}"/>
              </a:ext>
            </a:extLst>
          </p:cNvPr>
          <p:cNvCxnSpPr>
            <a:cxnSpLocks/>
            <a:stCxn id="15" idx="5"/>
            <a:endCxn id="17" idx="1"/>
          </p:cNvCxnSpPr>
          <p:nvPr/>
        </p:nvCxnSpPr>
        <p:spPr>
          <a:xfrm>
            <a:off x="9460586" y="2659076"/>
            <a:ext cx="405951" cy="6220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941ADA1-6868-0FE3-E4C0-4A06503D9C97}"/>
                  </a:ext>
                </a:extLst>
              </p:cNvPr>
              <p:cNvSpPr txBox="1"/>
              <p:nvPr/>
            </p:nvSpPr>
            <p:spPr>
              <a:xfrm>
                <a:off x="8765095" y="3271318"/>
                <a:ext cx="5196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FF"/>
                          </a:solidFill>
                          <a:latin typeface="Cambria Math" panose="02040503050406030204" pitchFamily="18" charset="0"/>
                          <a:ea typeface="Cambria Math" panose="02040503050406030204" pitchFamily="18" charset="0"/>
                        </a:rPr>
                        <m:t>𝑹</m:t>
                      </m:r>
                      <m:r>
                        <a:rPr lang="en-US" b="1" i="1" smtClean="0">
                          <a:solidFill>
                            <a:srgbClr val="FF00FF"/>
                          </a:solidFill>
                          <a:latin typeface="Cambria Math" panose="02040503050406030204" pitchFamily="18" charset="0"/>
                          <a:ea typeface="Cambria Math" panose="02040503050406030204" pitchFamily="18" charset="0"/>
                        </a:rPr>
                        <m:t>𝟏</m:t>
                      </m:r>
                    </m:oMath>
                  </m:oMathPara>
                </a14:m>
                <a:endParaRPr lang="es-ES_tradnl" b="1" dirty="0">
                  <a:solidFill>
                    <a:srgbClr val="FFC000"/>
                  </a:solidFill>
                </a:endParaRPr>
              </a:p>
            </p:txBody>
          </p:sp>
        </mc:Choice>
        <mc:Fallback xmlns="">
          <p:sp>
            <p:nvSpPr>
              <p:cNvPr id="20" name="TextBox 19">
                <a:extLst>
                  <a:ext uri="{FF2B5EF4-FFF2-40B4-BE49-F238E27FC236}">
                    <a16:creationId xmlns:a16="http://schemas.microsoft.com/office/drawing/2014/main" id="{3941ADA1-6868-0FE3-E4C0-4A06503D9C97}"/>
                  </a:ext>
                </a:extLst>
              </p:cNvPr>
              <p:cNvSpPr txBox="1">
                <a:spLocks noRot="1" noChangeAspect="1" noMove="1" noResize="1" noEditPoints="1" noAdjustHandles="1" noChangeArrowheads="1" noChangeShapeType="1" noTextEdit="1"/>
              </p:cNvSpPr>
              <p:nvPr/>
            </p:nvSpPr>
            <p:spPr>
              <a:xfrm>
                <a:off x="8765095" y="3271318"/>
                <a:ext cx="519694" cy="369332"/>
              </a:xfrm>
              <a:prstGeom prst="rect">
                <a:avLst/>
              </a:prstGeom>
              <a:blipFill>
                <a:blip r:embed="rId4"/>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4E38A83B-1C68-35B9-FBC9-9EDFC6E7F2FD}"/>
                  </a:ext>
                </a:extLst>
              </p:cNvPr>
              <p:cNvSpPr txBox="1"/>
              <p:nvPr/>
            </p:nvSpPr>
            <p:spPr>
              <a:xfrm>
                <a:off x="9231367" y="3271318"/>
                <a:ext cx="5196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𝑅</m:t>
                      </m:r>
                      <m:r>
                        <a:rPr lang="en-US" b="0" i="1" smtClean="0">
                          <a:latin typeface="Cambria Math" panose="02040503050406030204" pitchFamily="18" charset="0"/>
                          <a:ea typeface="Cambria Math" panose="02040503050406030204" pitchFamily="18" charset="0"/>
                        </a:rPr>
                        <m:t>2</m:t>
                      </m:r>
                    </m:oMath>
                  </m:oMathPara>
                </a14:m>
                <a:endParaRPr lang="es-ES_tradnl" dirty="0"/>
              </a:p>
            </p:txBody>
          </p:sp>
        </mc:Choice>
        <mc:Fallback xmlns="">
          <p:sp>
            <p:nvSpPr>
              <p:cNvPr id="22" name="TextBox 21">
                <a:extLst>
                  <a:ext uri="{FF2B5EF4-FFF2-40B4-BE49-F238E27FC236}">
                    <a16:creationId xmlns:a16="http://schemas.microsoft.com/office/drawing/2014/main" id="{4E38A83B-1C68-35B9-FBC9-9EDFC6E7F2FD}"/>
                  </a:ext>
                </a:extLst>
              </p:cNvPr>
              <p:cNvSpPr txBox="1">
                <a:spLocks noRot="1" noChangeAspect="1" noMove="1" noResize="1" noEditPoints="1" noAdjustHandles="1" noChangeArrowheads="1" noChangeShapeType="1" noTextEdit="1"/>
              </p:cNvSpPr>
              <p:nvPr/>
            </p:nvSpPr>
            <p:spPr>
              <a:xfrm>
                <a:off x="9231367" y="3271318"/>
                <a:ext cx="519694" cy="369332"/>
              </a:xfrm>
              <a:prstGeom prst="rect">
                <a:avLst/>
              </a:prstGeom>
              <a:blipFill>
                <a:blip r:embed="rId5"/>
                <a:stretch>
                  <a:fillRect/>
                </a:stretch>
              </a:blipFill>
            </p:spPr>
            <p:txBody>
              <a:bodyPr/>
              <a:lstStyle/>
              <a:p>
                <a:r>
                  <a:rPr lang="es-ES_tradnl">
                    <a:noFill/>
                  </a:rPr>
                  <a:t> </a:t>
                </a:r>
              </a:p>
            </p:txBody>
          </p:sp>
        </mc:Fallback>
      </mc:AlternateContent>
      <p:sp>
        <p:nvSpPr>
          <p:cNvPr id="23" name="Oval 22">
            <a:extLst>
              <a:ext uri="{FF2B5EF4-FFF2-40B4-BE49-F238E27FC236}">
                <a16:creationId xmlns:a16="http://schemas.microsoft.com/office/drawing/2014/main" id="{943DF9D8-F068-1748-6B33-959A9F1B3E70}"/>
              </a:ext>
            </a:extLst>
          </p:cNvPr>
          <p:cNvSpPr/>
          <p:nvPr/>
        </p:nvSpPr>
        <p:spPr>
          <a:xfrm>
            <a:off x="7696412" y="4285104"/>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s</a:t>
            </a:r>
            <a:r>
              <a:rPr lang="es-ES_tradnl" sz="1400" baseline="-25000" dirty="0"/>
              <a:t>2</a:t>
            </a:r>
          </a:p>
        </p:txBody>
      </p:sp>
      <p:sp>
        <p:nvSpPr>
          <p:cNvPr id="24" name="Oval 23">
            <a:extLst>
              <a:ext uri="{FF2B5EF4-FFF2-40B4-BE49-F238E27FC236}">
                <a16:creationId xmlns:a16="http://schemas.microsoft.com/office/drawing/2014/main" id="{CC3550A3-E6D5-356A-E681-770306D1F38C}"/>
              </a:ext>
            </a:extLst>
          </p:cNvPr>
          <p:cNvSpPr/>
          <p:nvPr/>
        </p:nvSpPr>
        <p:spPr>
          <a:xfrm>
            <a:off x="8720075" y="4301446"/>
            <a:ext cx="494522" cy="494522"/>
          </a:xfrm>
          <a:prstGeom prst="ellipse">
            <a:avLst/>
          </a:prstGeom>
          <a:solidFill>
            <a:schemeClr val="accent6">
              <a:lumMod val="40000"/>
              <a:lumOff val="60000"/>
            </a:schemeClr>
          </a:solidFill>
          <a:ln>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s</a:t>
            </a:r>
            <a:r>
              <a:rPr lang="es-ES_tradnl" sz="1400" baseline="-25000" dirty="0"/>
              <a:t>3</a:t>
            </a:r>
          </a:p>
        </p:txBody>
      </p:sp>
      <p:sp>
        <p:nvSpPr>
          <p:cNvPr id="25" name="Oval 24">
            <a:extLst>
              <a:ext uri="{FF2B5EF4-FFF2-40B4-BE49-F238E27FC236}">
                <a16:creationId xmlns:a16="http://schemas.microsoft.com/office/drawing/2014/main" id="{DDFB7BC9-63C9-C419-54BA-79C6CE3D7985}"/>
              </a:ext>
            </a:extLst>
          </p:cNvPr>
          <p:cNvSpPr/>
          <p:nvPr/>
        </p:nvSpPr>
        <p:spPr>
          <a:xfrm>
            <a:off x="9410152" y="4290468"/>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s</a:t>
            </a:r>
            <a:r>
              <a:rPr lang="es-ES_tradnl" sz="1400" baseline="-25000" dirty="0"/>
              <a:t>4</a:t>
            </a:r>
          </a:p>
        </p:txBody>
      </p:sp>
      <p:sp>
        <p:nvSpPr>
          <p:cNvPr id="26" name="Oval 25">
            <a:extLst>
              <a:ext uri="{FF2B5EF4-FFF2-40B4-BE49-F238E27FC236}">
                <a16:creationId xmlns:a16="http://schemas.microsoft.com/office/drawing/2014/main" id="{07577A5F-11CD-8A74-8DDA-2B3604E60612}"/>
              </a:ext>
            </a:extLst>
          </p:cNvPr>
          <p:cNvSpPr/>
          <p:nvPr/>
        </p:nvSpPr>
        <p:spPr>
          <a:xfrm>
            <a:off x="10312981" y="4285104"/>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s</a:t>
            </a:r>
            <a:r>
              <a:rPr lang="es-ES_tradnl" sz="1400" baseline="-25000" dirty="0"/>
              <a:t>5</a:t>
            </a:r>
          </a:p>
        </p:txBody>
      </p:sp>
      <p:cxnSp>
        <p:nvCxnSpPr>
          <p:cNvPr id="27" name="Straight Arrow Connector 26">
            <a:extLst>
              <a:ext uri="{FF2B5EF4-FFF2-40B4-BE49-F238E27FC236}">
                <a16:creationId xmlns:a16="http://schemas.microsoft.com/office/drawing/2014/main" id="{E2AAA2EC-DCC2-4350-E050-8359F85F39D1}"/>
              </a:ext>
            </a:extLst>
          </p:cNvPr>
          <p:cNvCxnSpPr>
            <a:cxnSpLocks/>
            <a:stCxn id="16" idx="3"/>
            <a:endCxn id="23" idx="0"/>
          </p:cNvCxnSpPr>
          <p:nvPr/>
        </p:nvCxnSpPr>
        <p:spPr>
          <a:xfrm flipH="1">
            <a:off x="7943673" y="3630824"/>
            <a:ext cx="386573" cy="6542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58298B4-5251-8AD8-8E41-15FBDA12773D}"/>
              </a:ext>
            </a:extLst>
          </p:cNvPr>
          <p:cNvCxnSpPr>
            <a:cxnSpLocks/>
            <a:stCxn id="16" idx="5"/>
            <a:endCxn id="24" idx="0"/>
          </p:cNvCxnSpPr>
          <p:nvPr/>
        </p:nvCxnSpPr>
        <p:spPr>
          <a:xfrm>
            <a:off x="8679926" y="3630824"/>
            <a:ext cx="287410" cy="670622"/>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EAA4F50-78ED-BC0A-9875-B08246DD5AFB}"/>
              </a:ext>
            </a:extLst>
          </p:cNvPr>
          <p:cNvCxnSpPr>
            <a:cxnSpLocks/>
            <a:stCxn id="17" idx="3"/>
            <a:endCxn id="25" idx="0"/>
          </p:cNvCxnSpPr>
          <p:nvPr/>
        </p:nvCxnSpPr>
        <p:spPr>
          <a:xfrm flipH="1">
            <a:off x="9657413" y="3630824"/>
            <a:ext cx="209124" cy="6596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2F95AB3-BF5A-230F-5399-EA2F3225BE04}"/>
              </a:ext>
            </a:extLst>
          </p:cNvPr>
          <p:cNvCxnSpPr>
            <a:cxnSpLocks/>
            <a:stCxn id="17" idx="5"/>
            <a:endCxn id="26" idx="0"/>
          </p:cNvCxnSpPr>
          <p:nvPr/>
        </p:nvCxnSpPr>
        <p:spPr>
          <a:xfrm>
            <a:off x="10216217" y="3630824"/>
            <a:ext cx="344025" cy="6542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528D68EF-7731-4E32-544E-5B75A5FED4AB}"/>
                  </a:ext>
                </a:extLst>
              </p:cNvPr>
              <p:cNvSpPr txBox="1"/>
              <p:nvPr/>
            </p:nvSpPr>
            <p:spPr>
              <a:xfrm>
                <a:off x="8031960" y="3880337"/>
                <a:ext cx="5196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2</m:t>
                      </m:r>
                    </m:oMath>
                  </m:oMathPara>
                </a14:m>
                <a:endParaRPr lang="es-ES_tradnl" dirty="0"/>
              </a:p>
            </p:txBody>
          </p:sp>
        </mc:Choice>
        <mc:Fallback xmlns="">
          <p:sp>
            <p:nvSpPr>
              <p:cNvPr id="49" name="TextBox 48">
                <a:extLst>
                  <a:ext uri="{FF2B5EF4-FFF2-40B4-BE49-F238E27FC236}">
                    <a16:creationId xmlns:a16="http://schemas.microsoft.com/office/drawing/2014/main" id="{528D68EF-7731-4E32-544E-5B75A5FED4AB}"/>
                  </a:ext>
                </a:extLst>
              </p:cNvPr>
              <p:cNvSpPr txBox="1">
                <a:spLocks noRot="1" noChangeAspect="1" noMove="1" noResize="1" noEditPoints="1" noAdjustHandles="1" noChangeArrowheads="1" noChangeShapeType="1" noTextEdit="1"/>
              </p:cNvSpPr>
              <p:nvPr/>
            </p:nvSpPr>
            <p:spPr>
              <a:xfrm>
                <a:off x="8031960" y="3880337"/>
                <a:ext cx="519694" cy="369332"/>
              </a:xfrm>
              <a:prstGeom prst="rect">
                <a:avLst/>
              </a:prstGeom>
              <a:blipFill>
                <a:blip r:embed="rId6"/>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99125AA0-B67D-2583-ED75-D811195673E7}"/>
                  </a:ext>
                </a:extLst>
              </p:cNvPr>
              <p:cNvSpPr txBox="1"/>
              <p:nvPr/>
            </p:nvSpPr>
            <p:spPr>
              <a:xfrm>
                <a:off x="8840476" y="3807421"/>
                <a:ext cx="5196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3</m:t>
                      </m:r>
                    </m:oMath>
                  </m:oMathPara>
                </a14:m>
                <a:endParaRPr lang="es-ES_tradnl" dirty="0"/>
              </a:p>
            </p:txBody>
          </p:sp>
        </mc:Choice>
        <mc:Fallback xmlns="">
          <p:sp>
            <p:nvSpPr>
              <p:cNvPr id="50" name="TextBox 49">
                <a:extLst>
                  <a:ext uri="{FF2B5EF4-FFF2-40B4-BE49-F238E27FC236}">
                    <a16:creationId xmlns:a16="http://schemas.microsoft.com/office/drawing/2014/main" id="{99125AA0-B67D-2583-ED75-D811195673E7}"/>
                  </a:ext>
                </a:extLst>
              </p:cNvPr>
              <p:cNvSpPr txBox="1">
                <a:spLocks noRot="1" noChangeAspect="1" noMove="1" noResize="1" noEditPoints="1" noAdjustHandles="1" noChangeArrowheads="1" noChangeShapeType="1" noTextEdit="1"/>
              </p:cNvSpPr>
              <p:nvPr/>
            </p:nvSpPr>
            <p:spPr>
              <a:xfrm>
                <a:off x="8840476" y="3807421"/>
                <a:ext cx="519694" cy="369332"/>
              </a:xfrm>
              <a:prstGeom prst="rect">
                <a:avLst/>
              </a:prstGeom>
              <a:blipFill>
                <a:blip r:embed="rId7"/>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CA22CEF0-3C8F-B0B7-622B-C261C23AA377}"/>
                  </a:ext>
                </a:extLst>
              </p:cNvPr>
              <p:cNvSpPr txBox="1"/>
              <p:nvPr/>
            </p:nvSpPr>
            <p:spPr>
              <a:xfrm>
                <a:off x="9696523" y="3836595"/>
                <a:ext cx="5196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4</m:t>
                      </m:r>
                    </m:oMath>
                  </m:oMathPara>
                </a14:m>
                <a:endParaRPr lang="es-ES_tradnl" dirty="0"/>
              </a:p>
            </p:txBody>
          </p:sp>
        </mc:Choice>
        <mc:Fallback xmlns="">
          <p:sp>
            <p:nvSpPr>
              <p:cNvPr id="51" name="TextBox 50">
                <a:extLst>
                  <a:ext uri="{FF2B5EF4-FFF2-40B4-BE49-F238E27FC236}">
                    <a16:creationId xmlns:a16="http://schemas.microsoft.com/office/drawing/2014/main" id="{CA22CEF0-3C8F-B0B7-622B-C261C23AA377}"/>
                  </a:ext>
                </a:extLst>
              </p:cNvPr>
              <p:cNvSpPr txBox="1">
                <a:spLocks noRot="1" noChangeAspect="1" noMove="1" noResize="1" noEditPoints="1" noAdjustHandles="1" noChangeArrowheads="1" noChangeShapeType="1" noTextEdit="1"/>
              </p:cNvSpPr>
              <p:nvPr/>
            </p:nvSpPr>
            <p:spPr>
              <a:xfrm>
                <a:off x="9696523" y="3836595"/>
                <a:ext cx="519694" cy="369332"/>
              </a:xfrm>
              <a:prstGeom prst="rect">
                <a:avLst/>
              </a:prstGeom>
              <a:blipFill>
                <a:blip r:embed="rId8"/>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920DCE77-F279-5F31-C1A5-C9C0355028BD}"/>
                  </a:ext>
                </a:extLst>
              </p:cNvPr>
              <p:cNvSpPr txBox="1"/>
              <p:nvPr/>
            </p:nvSpPr>
            <p:spPr>
              <a:xfrm>
                <a:off x="10433382" y="3833672"/>
                <a:ext cx="5196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5</m:t>
                      </m:r>
                    </m:oMath>
                  </m:oMathPara>
                </a14:m>
                <a:endParaRPr lang="es-ES_tradnl" dirty="0"/>
              </a:p>
            </p:txBody>
          </p:sp>
        </mc:Choice>
        <mc:Fallback xmlns="">
          <p:sp>
            <p:nvSpPr>
              <p:cNvPr id="52" name="TextBox 51">
                <a:extLst>
                  <a:ext uri="{FF2B5EF4-FFF2-40B4-BE49-F238E27FC236}">
                    <a16:creationId xmlns:a16="http://schemas.microsoft.com/office/drawing/2014/main" id="{920DCE77-F279-5F31-C1A5-C9C0355028BD}"/>
                  </a:ext>
                </a:extLst>
              </p:cNvPr>
              <p:cNvSpPr txBox="1">
                <a:spLocks noRot="1" noChangeAspect="1" noMove="1" noResize="1" noEditPoints="1" noAdjustHandles="1" noChangeArrowheads="1" noChangeShapeType="1" noTextEdit="1"/>
              </p:cNvSpPr>
              <p:nvPr/>
            </p:nvSpPr>
            <p:spPr>
              <a:xfrm>
                <a:off x="10433382" y="3833672"/>
                <a:ext cx="519694" cy="369332"/>
              </a:xfrm>
              <a:prstGeom prst="rect">
                <a:avLst/>
              </a:prstGeom>
              <a:blipFill>
                <a:blip r:embed="rId9"/>
                <a:stretch>
                  <a:fillRect/>
                </a:stretch>
              </a:blipFill>
            </p:spPr>
            <p:txBody>
              <a:bodyPr/>
              <a:lstStyle/>
              <a:p>
                <a:r>
                  <a:rPr lang="es-ES_tradnl">
                    <a:noFill/>
                  </a:rPr>
                  <a:t> </a:t>
                </a:r>
              </a:p>
            </p:txBody>
          </p:sp>
        </mc:Fallback>
      </mc:AlternateContent>
    </p:spTree>
    <p:extLst>
      <p:ext uri="{BB962C8B-B14F-4D97-AF65-F5344CB8AC3E}">
        <p14:creationId xmlns:p14="http://schemas.microsoft.com/office/powerpoint/2010/main" val="23841511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Categorías de soluciones</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38</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2214281"/>
            <a:ext cx="10691265" cy="3870831"/>
          </a:xfrm>
        </p:spPr>
        <p:txBody>
          <a:bodyPr>
            <a:normAutofit/>
          </a:bodyPr>
          <a:lstStyle/>
          <a:p>
            <a:pPr marL="0" indent="0">
              <a:buNone/>
            </a:pPr>
            <a:r>
              <a:rPr lang="es-ES_tradnl" sz="2400" dirty="0"/>
              <a:t>A medida que el agente da cada paso, sigue un camino. La trayectoria del agente se convierte en los "datos de entrenamiento" del algoritmo.</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3"/>
              </a:rPr>
              <a:t>vectorjuice</a:t>
            </a:r>
          </a:p>
        </p:txBody>
      </p:sp>
      <p:sp>
        <p:nvSpPr>
          <p:cNvPr id="3" name="TextBox 2">
            <a:extLst>
              <a:ext uri="{FF2B5EF4-FFF2-40B4-BE49-F238E27FC236}">
                <a16:creationId xmlns:a16="http://schemas.microsoft.com/office/drawing/2014/main" id="{618DEC84-26FD-7A3F-05C6-4C0A20BB87CB}"/>
              </a:ext>
            </a:extLst>
          </p:cNvPr>
          <p:cNvSpPr txBox="1"/>
          <p:nvPr/>
        </p:nvSpPr>
        <p:spPr>
          <a:xfrm>
            <a:off x="700634" y="1681324"/>
            <a:ext cx="10962631" cy="461665"/>
          </a:xfrm>
          <a:prstGeom prst="rect">
            <a:avLst/>
          </a:prstGeom>
          <a:noFill/>
        </p:spPr>
        <p:txBody>
          <a:bodyPr wrap="square" rtlCol="0">
            <a:spAutoFit/>
          </a:bodyPr>
          <a:lstStyle/>
          <a:p>
            <a:r>
              <a:rPr lang="es-ES_tradnl" sz="2400" dirty="0">
                <a:latin typeface="+mj-lt"/>
              </a:rPr>
              <a:t>Libre de modelos</a:t>
            </a:r>
          </a:p>
        </p:txBody>
      </p:sp>
      <p:sp>
        <p:nvSpPr>
          <p:cNvPr id="11" name="Oval 10">
            <a:extLst>
              <a:ext uri="{FF2B5EF4-FFF2-40B4-BE49-F238E27FC236}">
                <a16:creationId xmlns:a16="http://schemas.microsoft.com/office/drawing/2014/main" id="{D14AA68C-467A-7D58-A433-8B4902BE0C8B}"/>
              </a:ext>
            </a:extLst>
          </p:cNvPr>
          <p:cNvSpPr/>
          <p:nvPr/>
        </p:nvSpPr>
        <p:spPr>
          <a:xfrm>
            <a:off x="2737985" y="3844249"/>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s</a:t>
            </a:r>
            <a:r>
              <a:rPr lang="es-ES_tradnl" baseline="-25000" dirty="0"/>
              <a:t>1</a:t>
            </a:r>
          </a:p>
        </p:txBody>
      </p:sp>
      <p:sp>
        <p:nvSpPr>
          <p:cNvPr id="12" name="Oval 11">
            <a:extLst>
              <a:ext uri="{FF2B5EF4-FFF2-40B4-BE49-F238E27FC236}">
                <a16:creationId xmlns:a16="http://schemas.microsoft.com/office/drawing/2014/main" id="{A1BE835F-F3B1-83DB-5571-D5D24846FCB5}"/>
              </a:ext>
            </a:extLst>
          </p:cNvPr>
          <p:cNvSpPr/>
          <p:nvPr/>
        </p:nvSpPr>
        <p:spPr>
          <a:xfrm>
            <a:off x="3777160" y="3844249"/>
            <a:ext cx="494522" cy="494522"/>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_tradnl" sz="1400" dirty="0"/>
              <a:t>a</a:t>
            </a:r>
            <a:r>
              <a:rPr lang="es-ES_tradnl" sz="1400" baseline="-25000" dirty="0"/>
              <a:t>1</a:t>
            </a:r>
          </a:p>
        </p:txBody>
      </p:sp>
      <p:sp>
        <p:nvSpPr>
          <p:cNvPr id="13" name="Oval 12">
            <a:extLst>
              <a:ext uri="{FF2B5EF4-FFF2-40B4-BE49-F238E27FC236}">
                <a16:creationId xmlns:a16="http://schemas.microsoft.com/office/drawing/2014/main" id="{0CEEC5F0-54EB-43FA-AF4A-661D77FC805E}"/>
              </a:ext>
            </a:extLst>
          </p:cNvPr>
          <p:cNvSpPr/>
          <p:nvPr/>
        </p:nvSpPr>
        <p:spPr>
          <a:xfrm>
            <a:off x="4816335" y="3844249"/>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s</a:t>
            </a:r>
            <a:r>
              <a:rPr lang="es-ES_tradnl" baseline="-25000" dirty="0"/>
              <a:t>3</a:t>
            </a:r>
          </a:p>
        </p:txBody>
      </p:sp>
      <p:sp>
        <p:nvSpPr>
          <p:cNvPr id="14" name="Oval 13">
            <a:extLst>
              <a:ext uri="{FF2B5EF4-FFF2-40B4-BE49-F238E27FC236}">
                <a16:creationId xmlns:a16="http://schemas.microsoft.com/office/drawing/2014/main" id="{D25C2B16-28B9-89F6-9420-F2142FF05F81}"/>
              </a:ext>
            </a:extLst>
          </p:cNvPr>
          <p:cNvSpPr/>
          <p:nvPr/>
        </p:nvSpPr>
        <p:spPr>
          <a:xfrm>
            <a:off x="5855510" y="3844249"/>
            <a:ext cx="494522" cy="494522"/>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_tradnl" sz="1400" dirty="0"/>
              <a:t>a</a:t>
            </a:r>
            <a:r>
              <a:rPr lang="es-ES_tradnl" sz="1400" baseline="-25000" dirty="0"/>
              <a:t>3</a:t>
            </a:r>
          </a:p>
        </p:txBody>
      </p:sp>
      <p:sp>
        <p:nvSpPr>
          <p:cNvPr id="21" name="Oval 20">
            <a:extLst>
              <a:ext uri="{FF2B5EF4-FFF2-40B4-BE49-F238E27FC236}">
                <a16:creationId xmlns:a16="http://schemas.microsoft.com/office/drawing/2014/main" id="{5738C0B9-CECC-343A-2C55-A0438EFB78B8}"/>
              </a:ext>
            </a:extLst>
          </p:cNvPr>
          <p:cNvSpPr/>
          <p:nvPr/>
        </p:nvSpPr>
        <p:spPr>
          <a:xfrm>
            <a:off x="6894685" y="3844249"/>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s</a:t>
            </a:r>
            <a:r>
              <a:rPr lang="es-ES_tradnl" baseline="-25000" dirty="0"/>
              <a:t>6</a:t>
            </a:r>
          </a:p>
        </p:txBody>
      </p:sp>
      <p:sp>
        <p:nvSpPr>
          <p:cNvPr id="31" name="Oval 30">
            <a:extLst>
              <a:ext uri="{FF2B5EF4-FFF2-40B4-BE49-F238E27FC236}">
                <a16:creationId xmlns:a16="http://schemas.microsoft.com/office/drawing/2014/main" id="{5EE62011-93C1-178A-7862-8459B4CC4FD9}"/>
              </a:ext>
            </a:extLst>
          </p:cNvPr>
          <p:cNvSpPr/>
          <p:nvPr/>
        </p:nvSpPr>
        <p:spPr>
          <a:xfrm>
            <a:off x="7933860" y="3844249"/>
            <a:ext cx="494522" cy="494522"/>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_tradnl" sz="1400" dirty="0"/>
              <a:t>a</a:t>
            </a:r>
            <a:r>
              <a:rPr lang="es-ES_tradnl" sz="1400" baseline="-25000" dirty="0"/>
              <a:t>6</a:t>
            </a:r>
          </a:p>
        </p:txBody>
      </p:sp>
      <p:sp>
        <p:nvSpPr>
          <p:cNvPr id="32" name="Rectangle 31">
            <a:extLst>
              <a:ext uri="{FF2B5EF4-FFF2-40B4-BE49-F238E27FC236}">
                <a16:creationId xmlns:a16="http://schemas.microsoft.com/office/drawing/2014/main" id="{3C7DCD7B-6005-06B9-38CE-8A41F6D1322B}"/>
              </a:ext>
            </a:extLst>
          </p:cNvPr>
          <p:cNvSpPr/>
          <p:nvPr/>
        </p:nvSpPr>
        <p:spPr>
          <a:xfrm>
            <a:off x="8973035" y="3844249"/>
            <a:ext cx="493059" cy="494522"/>
          </a:xfrm>
          <a:prstGeom prst="rect">
            <a:avLst/>
          </a:prstGeom>
          <a:solidFill>
            <a:schemeClr val="accent2">
              <a:lumMod val="60000"/>
              <a:lumOff val="40000"/>
            </a:schemeClr>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solidFill>
                  <a:sysClr val="windowText" lastClr="000000"/>
                </a:solidFill>
              </a:rPr>
              <a:t>s</a:t>
            </a:r>
            <a:r>
              <a:rPr lang="es-ES_tradnl" baseline="-25000" dirty="0">
                <a:solidFill>
                  <a:sysClr val="windowText" lastClr="000000"/>
                </a:solidFill>
              </a:rPr>
              <a:t>7</a:t>
            </a:r>
            <a:endParaRPr lang="es-ES_tradnl" dirty="0">
              <a:solidFill>
                <a:sysClr val="windowText" lastClr="000000"/>
              </a:solidFill>
            </a:endParaRPr>
          </a:p>
        </p:txBody>
      </p:sp>
      <p:cxnSp>
        <p:nvCxnSpPr>
          <p:cNvPr id="33" name="Straight Arrow Connector 32">
            <a:extLst>
              <a:ext uri="{FF2B5EF4-FFF2-40B4-BE49-F238E27FC236}">
                <a16:creationId xmlns:a16="http://schemas.microsoft.com/office/drawing/2014/main" id="{925C56D5-3CF6-63DC-B85E-08F7EE760AB3}"/>
              </a:ext>
            </a:extLst>
          </p:cNvPr>
          <p:cNvCxnSpPr>
            <a:cxnSpLocks/>
            <a:stCxn id="11" idx="6"/>
            <a:endCxn id="12" idx="2"/>
          </p:cNvCxnSpPr>
          <p:nvPr/>
        </p:nvCxnSpPr>
        <p:spPr>
          <a:xfrm>
            <a:off x="3232507" y="4091510"/>
            <a:ext cx="54465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D9FA8F3-C7C6-1CC0-7E21-8220669EE71E}"/>
              </a:ext>
            </a:extLst>
          </p:cNvPr>
          <p:cNvCxnSpPr>
            <a:cxnSpLocks/>
            <a:stCxn id="12" idx="6"/>
            <a:endCxn id="13" idx="2"/>
          </p:cNvCxnSpPr>
          <p:nvPr/>
        </p:nvCxnSpPr>
        <p:spPr>
          <a:xfrm>
            <a:off x="4271682" y="4091510"/>
            <a:ext cx="54465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8F964F4-61D2-79D5-57DB-A0F88E391EFF}"/>
              </a:ext>
            </a:extLst>
          </p:cNvPr>
          <p:cNvCxnSpPr>
            <a:cxnSpLocks/>
            <a:stCxn id="13" idx="6"/>
            <a:endCxn id="14" idx="2"/>
          </p:cNvCxnSpPr>
          <p:nvPr/>
        </p:nvCxnSpPr>
        <p:spPr>
          <a:xfrm>
            <a:off x="5310857" y="4091510"/>
            <a:ext cx="54465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7887478-A4B0-73EF-DD4C-3AD63CB93E25}"/>
              </a:ext>
            </a:extLst>
          </p:cNvPr>
          <p:cNvCxnSpPr>
            <a:cxnSpLocks/>
            <a:endCxn id="21" idx="2"/>
          </p:cNvCxnSpPr>
          <p:nvPr/>
        </p:nvCxnSpPr>
        <p:spPr>
          <a:xfrm>
            <a:off x="6350032" y="4091510"/>
            <a:ext cx="54465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2492ABC-037E-80AC-0206-9B00CC2769B7}"/>
              </a:ext>
            </a:extLst>
          </p:cNvPr>
          <p:cNvCxnSpPr>
            <a:cxnSpLocks/>
            <a:stCxn id="21" idx="6"/>
            <a:endCxn id="31" idx="2"/>
          </p:cNvCxnSpPr>
          <p:nvPr/>
        </p:nvCxnSpPr>
        <p:spPr>
          <a:xfrm>
            <a:off x="7389207" y="4091510"/>
            <a:ext cx="54465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F7CA1DA-34B7-4291-6D2C-9B0F34D38595}"/>
              </a:ext>
            </a:extLst>
          </p:cNvPr>
          <p:cNvCxnSpPr>
            <a:cxnSpLocks/>
            <a:stCxn id="31" idx="6"/>
            <a:endCxn id="32" idx="1"/>
          </p:cNvCxnSpPr>
          <p:nvPr/>
        </p:nvCxnSpPr>
        <p:spPr>
          <a:xfrm>
            <a:off x="8428382" y="4091510"/>
            <a:ext cx="54465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2F0B753A-DCB0-8A20-7F8A-70EA86ACDF29}"/>
                  </a:ext>
                </a:extLst>
              </p:cNvPr>
              <p:cNvSpPr txBox="1"/>
              <p:nvPr/>
            </p:nvSpPr>
            <p:spPr>
              <a:xfrm>
                <a:off x="4235349" y="3722178"/>
                <a:ext cx="5196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𝑅</m:t>
                      </m:r>
                      <m:r>
                        <a:rPr lang="en-US" b="0" i="1" smtClean="0">
                          <a:solidFill>
                            <a:schemeClr val="tx1"/>
                          </a:solidFill>
                          <a:latin typeface="Cambria Math" panose="02040503050406030204" pitchFamily="18" charset="0"/>
                          <a:ea typeface="Cambria Math" panose="02040503050406030204" pitchFamily="18" charset="0"/>
                        </a:rPr>
                        <m:t>1</m:t>
                      </m:r>
                    </m:oMath>
                  </m:oMathPara>
                </a14:m>
                <a:endParaRPr lang="es-ES_tradnl" dirty="0">
                  <a:solidFill>
                    <a:srgbClr val="FFC000"/>
                  </a:solidFill>
                </a:endParaRPr>
              </a:p>
            </p:txBody>
          </p:sp>
        </mc:Choice>
        <mc:Fallback xmlns="">
          <p:sp>
            <p:nvSpPr>
              <p:cNvPr id="55" name="TextBox 54">
                <a:extLst>
                  <a:ext uri="{FF2B5EF4-FFF2-40B4-BE49-F238E27FC236}">
                    <a16:creationId xmlns:a16="http://schemas.microsoft.com/office/drawing/2014/main" id="{2F0B753A-DCB0-8A20-7F8A-70EA86ACDF29}"/>
                  </a:ext>
                </a:extLst>
              </p:cNvPr>
              <p:cNvSpPr txBox="1">
                <a:spLocks noRot="1" noChangeAspect="1" noMove="1" noResize="1" noEditPoints="1" noAdjustHandles="1" noChangeArrowheads="1" noChangeShapeType="1" noTextEdit="1"/>
              </p:cNvSpPr>
              <p:nvPr/>
            </p:nvSpPr>
            <p:spPr>
              <a:xfrm>
                <a:off x="4235349" y="3722178"/>
                <a:ext cx="519694" cy="369332"/>
              </a:xfrm>
              <a:prstGeom prst="rect">
                <a:avLst/>
              </a:prstGeom>
              <a:blipFill>
                <a:blip r:embed="rId4"/>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D466A563-CF6A-70C5-6153-9BFD6465DCF3}"/>
                  </a:ext>
                </a:extLst>
              </p:cNvPr>
              <p:cNvSpPr txBox="1"/>
              <p:nvPr/>
            </p:nvSpPr>
            <p:spPr>
              <a:xfrm>
                <a:off x="6309279" y="3722178"/>
                <a:ext cx="5196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𝑅</m:t>
                      </m:r>
                      <m:r>
                        <a:rPr lang="en-US" b="0" i="1" smtClean="0">
                          <a:solidFill>
                            <a:schemeClr val="tx1"/>
                          </a:solidFill>
                          <a:latin typeface="Cambria Math" panose="02040503050406030204" pitchFamily="18" charset="0"/>
                          <a:ea typeface="Cambria Math" panose="02040503050406030204" pitchFamily="18" charset="0"/>
                        </a:rPr>
                        <m:t>3</m:t>
                      </m:r>
                    </m:oMath>
                  </m:oMathPara>
                </a14:m>
                <a:endParaRPr lang="es-ES_tradnl" dirty="0">
                  <a:solidFill>
                    <a:srgbClr val="FFC000"/>
                  </a:solidFill>
                </a:endParaRPr>
              </a:p>
            </p:txBody>
          </p:sp>
        </mc:Choice>
        <mc:Fallback xmlns="">
          <p:sp>
            <p:nvSpPr>
              <p:cNvPr id="56" name="TextBox 55">
                <a:extLst>
                  <a:ext uri="{FF2B5EF4-FFF2-40B4-BE49-F238E27FC236}">
                    <a16:creationId xmlns:a16="http://schemas.microsoft.com/office/drawing/2014/main" id="{D466A563-CF6A-70C5-6153-9BFD6465DCF3}"/>
                  </a:ext>
                </a:extLst>
              </p:cNvPr>
              <p:cNvSpPr txBox="1">
                <a:spLocks noRot="1" noChangeAspect="1" noMove="1" noResize="1" noEditPoints="1" noAdjustHandles="1" noChangeArrowheads="1" noChangeShapeType="1" noTextEdit="1"/>
              </p:cNvSpPr>
              <p:nvPr/>
            </p:nvSpPr>
            <p:spPr>
              <a:xfrm>
                <a:off x="6309279" y="3722178"/>
                <a:ext cx="519694" cy="369332"/>
              </a:xfrm>
              <a:prstGeom prst="rect">
                <a:avLst/>
              </a:prstGeom>
              <a:blipFill>
                <a:blip r:embed="rId5"/>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C63EEF5D-2D85-0737-34D5-F877CB77A3FC}"/>
                  </a:ext>
                </a:extLst>
              </p:cNvPr>
              <p:cNvSpPr txBox="1"/>
              <p:nvPr/>
            </p:nvSpPr>
            <p:spPr>
              <a:xfrm>
                <a:off x="8411773" y="3722178"/>
                <a:ext cx="5196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𝑅</m:t>
                      </m:r>
                      <m:r>
                        <a:rPr lang="en-US" b="0" i="1" smtClean="0">
                          <a:solidFill>
                            <a:schemeClr val="tx1"/>
                          </a:solidFill>
                          <a:latin typeface="Cambria Math" panose="02040503050406030204" pitchFamily="18" charset="0"/>
                          <a:ea typeface="Cambria Math" panose="02040503050406030204" pitchFamily="18" charset="0"/>
                        </a:rPr>
                        <m:t>6</m:t>
                      </m:r>
                    </m:oMath>
                  </m:oMathPara>
                </a14:m>
                <a:endParaRPr lang="es-ES_tradnl" dirty="0">
                  <a:solidFill>
                    <a:srgbClr val="FFC000"/>
                  </a:solidFill>
                </a:endParaRPr>
              </a:p>
            </p:txBody>
          </p:sp>
        </mc:Choice>
        <mc:Fallback xmlns="">
          <p:sp>
            <p:nvSpPr>
              <p:cNvPr id="57" name="TextBox 56">
                <a:extLst>
                  <a:ext uri="{FF2B5EF4-FFF2-40B4-BE49-F238E27FC236}">
                    <a16:creationId xmlns:a16="http://schemas.microsoft.com/office/drawing/2014/main" id="{C63EEF5D-2D85-0737-34D5-F877CB77A3FC}"/>
                  </a:ext>
                </a:extLst>
              </p:cNvPr>
              <p:cNvSpPr txBox="1">
                <a:spLocks noRot="1" noChangeAspect="1" noMove="1" noResize="1" noEditPoints="1" noAdjustHandles="1" noChangeArrowheads="1" noChangeShapeType="1" noTextEdit="1"/>
              </p:cNvSpPr>
              <p:nvPr/>
            </p:nvSpPr>
            <p:spPr>
              <a:xfrm>
                <a:off x="8411773" y="3722178"/>
                <a:ext cx="519694" cy="369332"/>
              </a:xfrm>
              <a:prstGeom prst="rect">
                <a:avLst/>
              </a:prstGeom>
              <a:blipFill>
                <a:blip r:embed="rId6"/>
                <a:stretch>
                  <a:fillRect/>
                </a:stretch>
              </a:blipFill>
            </p:spPr>
            <p:txBody>
              <a:bodyPr/>
              <a:lstStyle/>
              <a:p>
                <a:r>
                  <a:rPr lang="es-ES_tradnl">
                    <a:noFill/>
                  </a:rPr>
                  <a:t> </a:t>
                </a:r>
              </a:p>
            </p:txBody>
          </p:sp>
        </mc:Fallback>
      </mc:AlternateContent>
    </p:spTree>
    <p:extLst>
      <p:ext uri="{BB962C8B-B14F-4D97-AF65-F5344CB8AC3E}">
        <p14:creationId xmlns:p14="http://schemas.microsoft.com/office/powerpoint/2010/main" val="34770965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55D83A-3E78-1C54-7B88-7D255FD1281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2B9850-18CF-39AB-CF5B-6EA792F87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6E04B37-0C03-78AA-825F-28DE139C0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19B06CA-BCFE-73E9-610F-74BBE2CC7D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897ADEF-CD68-32F5-AB23-38D1529991BD}"/>
              </a:ext>
            </a:extLst>
          </p:cNvPr>
          <p:cNvSpPr>
            <a:spLocks noGrp="1"/>
          </p:cNvSpPr>
          <p:nvPr>
            <p:ph type="ctrTitle"/>
          </p:nvPr>
        </p:nvSpPr>
        <p:spPr>
          <a:xfrm>
            <a:off x="703400" y="4702835"/>
            <a:ext cx="10801350" cy="978772"/>
          </a:xfrm>
        </p:spPr>
        <p:txBody>
          <a:bodyPr>
            <a:normAutofit/>
          </a:bodyPr>
          <a:lstStyle/>
          <a:p>
            <a:r>
              <a:rPr lang="es-ES_tradnl" dirty="0">
                <a:solidFill>
                  <a:schemeClr val="bg1"/>
                </a:solidFill>
              </a:rPr>
              <a:t>Ecuación de </a:t>
            </a:r>
            <a:r>
              <a:rPr lang="es-ES_tradnl" dirty="0" err="1">
                <a:solidFill>
                  <a:schemeClr val="bg1"/>
                </a:solidFill>
              </a:rPr>
              <a:t>bellman</a:t>
            </a:r>
            <a:endParaRPr lang="es-ES_tradnl" dirty="0">
              <a:solidFill>
                <a:schemeClr val="bg1"/>
              </a:solidFill>
            </a:endParaRPr>
          </a:p>
        </p:txBody>
      </p:sp>
      <p:pic>
        <p:nvPicPr>
          <p:cNvPr id="4" name="Picture 3" descr="Vector background of vibrant colors splashing">
            <a:extLst>
              <a:ext uri="{FF2B5EF4-FFF2-40B4-BE49-F238E27FC236}">
                <a16:creationId xmlns:a16="http://schemas.microsoft.com/office/drawing/2014/main" id="{ABBB9616-A221-0745-02A5-112F773D46CB}"/>
              </a:ext>
            </a:extLst>
          </p:cNvPr>
          <p:cNvPicPr>
            <a:picLocks noChangeAspect="1"/>
          </p:cNvPicPr>
          <p:nvPr/>
        </p:nvPicPr>
        <p:blipFill rotWithShape="1">
          <a:blip r:embed="rId3"/>
          <a:srcRect t="34398" r="2" b="17120"/>
          <a:stretch/>
        </p:blipFill>
        <p:spPr>
          <a:xfrm>
            <a:off x="800100" y="712916"/>
            <a:ext cx="10591800" cy="3491895"/>
          </a:xfrm>
          <a:prstGeom prst="rect">
            <a:avLst/>
          </a:prstGeom>
        </p:spPr>
      </p:pic>
    </p:spTree>
    <p:extLst>
      <p:ext uri="{BB962C8B-B14F-4D97-AF65-F5344CB8AC3E}">
        <p14:creationId xmlns:p14="http://schemas.microsoft.com/office/powerpoint/2010/main" val="176314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Clasificación</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4</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1730188"/>
            <a:ext cx="6851631" cy="4354925"/>
          </a:xfrm>
        </p:spPr>
        <p:txBody>
          <a:bodyPr>
            <a:normAutofit fontScale="85000" lnSpcReduction="10000"/>
          </a:bodyPr>
          <a:lstStyle/>
          <a:p>
            <a:pPr marL="0" indent="0">
              <a:buNone/>
            </a:pPr>
            <a:r>
              <a:rPr lang="es-ES" sz="2400" dirty="0"/>
              <a:t>Es más común encontrarnos con problema de clasificación que de regresión:</a:t>
            </a:r>
          </a:p>
          <a:p>
            <a:r>
              <a:rPr lang="es-ES" sz="2400" dirty="0"/>
              <a:t>Una persona llega a una guardia con un set de síntomas atribuidos a una de tres condiciones médicas.</a:t>
            </a:r>
          </a:p>
          <a:p>
            <a:r>
              <a:rPr lang="es-ES" sz="2400" dirty="0"/>
              <a:t>Un servicio de banca online debe determinar si una transacción en el sitio es fraudulenta o no, usando como base la dirección IP, historia de transacciones, etc.</a:t>
            </a:r>
          </a:p>
          <a:p>
            <a:r>
              <a:rPr lang="es-ES" sz="2400" dirty="0"/>
              <a:t>En base a la secuencia de ADN de un número de pacientes con y sin una enfermedad dada, un genetista debe determinar que mutaciones de ADN genera un efecto nocivo relacionado a la enfermedad o no. </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3"/>
              </a:rPr>
              <a:t>vectorjuice</a:t>
            </a:r>
          </a:p>
        </p:txBody>
      </p:sp>
      <p:pic>
        <p:nvPicPr>
          <p:cNvPr id="3" name="Picture 2" descr="A red and blue dots on a black background&#10;&#10;Description automatically generated">
            <a:extLst>
              <a:ext uri="{FF2B5EF4-FFF2-40B4-BE49-F238E27FC236}">
                <a16:creationId xmlns:a16="http://schemas.microsoft.com/office/drawing/2014/main" id="{12239632-90CA-91F0-EDFF-6363838D3CE3}"/>
              </a:ext>
            </a:extLst>
          </p:cNvPr>
          <p:cNvPicPr>
            <a:picLocks noChangeAspect="1"/>
          </p:cNvPicPr>
          <p:nvPr/>
        </p:nvPicPr>
        <p:blipFill>
          <a:blip r:embed="rId4"/>
          <a:stretch>
            <a:fillRect/>
          </a:stretch>
        </p:blipFill>
        <p:spPr>
          <a:xfrm>
            <a:off x="7731966" y="2293126"/>
            <a:ext cx="3480233" cy="3351335"/>
          </a:xfrm>
          <a:prstGeom prst="rect">
            <a:avLst/>
          </a:prstGeom>
        </p:spPr>
      </p:pic>
    </p:spTree>
    <p:extLst>
      <p:ext uri="{BB962C8B-B14F-4D97-AF65-F5344CB8AC3E}">
        <p14:creationId xmlns:p14="http://schemas.microsoft.com/office/powerpoint/2010/main" val="10139529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928552"/>
          </a:xfrm>
        </p:spPr>
        <p:txBody>
          <a:bodyPr/>
          <a:lstStyle/>
          <a:p>
            <a:r>
              <a:rPr lang="es-ES_tradnl" dirty="0"/>
              <a:t>Ecuación de </a:t>
            </a:r>
            <a:r>
              <a:rPr lang="es-ES_tradnl" dirty="0" err="1"/>
              <a:t>bellman</a:t>
            </a:r>
            <a:endParaRPr lang="es-ES_tradnl" dirty="0"/>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40</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1748119"/>
            <a:ext cx="10691265" cy="4336994"/>
          </a:xfrm>
        </p:spPr>
        <p:txBody>
          <a:bodyPr>
            <a:normAutofit/>
          </a:bodyPr>
          <a:lstStyle/>
          <a:p>
            <a:pPr marL="0" indent="0">
              <a:buNone/>
            </a:pPr>
            <a:r>
              <a:rPr lang="es-ES_tradnl" sz="2400" dirty="0"/>
              <a:t>La ecuación de </a:t>
            </a:r>
            <a:r>
              <a:rPr lang="es-ES_tradnl" sz="2400" dirty="0" err="1"/>
              <a:t>Bellman</a:t>
            </a:r>
            <a:r>
              <a:rPr lang="es-ES_tradnl" sz="2400" dirty="0"/>
              <a:t> es un concepto fundamental en el campo del Aprendizaje por Refuerzo. Esencialmente, describe cómo el valor de estar en un estado particular bajo una política específica se relaciona con el valor de estar en el próximo estado y las recompensas esperadas. </a:t>
            </a:r>
          </a:p>
          <a:p>
            <a:pPr marL="0" indent="0">
              <a:buNone/>
            </a:pPr>
            <a:r>
              <a:rPr lang="es-ES_tradnl" sz="2400" dirty="0"/>
              <a:t>Vayamos paso a paso para crear una intuición de esto.</a:t>
            </a:r>
          </a:p>
          <a:p>
            <a:pPr marL="0" indent="0">
              <a:buNone/>
            </a:pPr>
            <a:r>
              <a:rPr lang="es-ES_tradnl" sz="2400" dirty="0"/>
              <a:t>Consideremos la recompensa al realizar una acción desde un estado para alcanzar un estado terminal:</a:t>
            </a:r>
          </a:p>
          <a:p>
            <a:pPr marL="0" indent="0">
              <a:buNone/>
            </a:pPr>
            <a:endParaRPr lang="es-ES_tradnl" sz="2400" dirty="0"/>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3"/>
              </a:rPr>
              <a:t>vectorjuice</a:t>
            </a:r>
          </a:p>
        </p:txBody>
      </p:sp>
      <p:sp>
        <p:nvSpPr>
          <p:cNvPr id="8" name="Oval 7">
            <a:extLst>
              <a:ext uri="{FF2B5EF4-FFF2-40B4-BE49-F238E27FC236}">
                <a16:creationId xmlns:a16="http://schemas.microsoft.com/office/drawing/2014/main" id="{F7B58903-1A08-82C2-4D99-0D3F5C6E31E6}"/>
              </a:ext>
            </a:extLst>
          </p:cNvPr>
          <p:cNvSpPr/>
          <p:nvPr/>
        </p:nvSpPr>
        <p:spPr>
          <a:xfrm>
            <a:off x="5255110" y="5251708"/>
            <a:ext cx="494522" cy="494522"/>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_tradnl" sz="1400" dirty="0"/>
              <a:t>s</a:t>
            </a:r>
            <a:r>
              <a:rPr lang="es-ES_tradnl" sz="1400" baseline="-25000" dirty="0"/>
              <a:t>7</a:t>
            </a:r>
          </a:p>
        </p:txBody>
      </p:sp>
      <p:sp>
        <p:nvSpPr>
          <p:cNvPr id="9" name="Rectangle 8">
            <a:extLst>
              <a:ext uri="{FF2B5EF4-FFF2-40B4-BE49-F238E27FC236}">
                <a16:creationId xmlns:a16="http://schemas.microsoft.com/office/drawing/2014/main" id="{873B366B-FF2A-0F28-CD1B-ECE6C4BC50A3}"/>
              </a:ext>
            </a:extLst>
          </p:cNvPr>
          <p:cNvSpPr/>
          <p:nvPr/>
        </p:nvSpPr>
        <p:spPr>
          <a:xfrm>
            <a:off x="7119038" y="5260526"/>
            <a:ext cx="493059" cy="494522"/>
          </a:xfrm>
          <a:prstGeom prst="rect">
            <a:avLst/>
          </a:prstGeom>
          <a:solidFill>
            <a:schemeClr val="accent2">
              <a:lumMod val="60000"/>
              <a:lumOff val="40000"/>
            </a:schemeClr>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solidFill>
                  <a:sysClr val="windowText" lastClr="000000"/>
                </a:solidFill>
              </a:rPr>
              <a:t>s</a:t>
            </a:r>
            <a:r>
              <a:rPr lang="es-ES_tradnl" baseline="-25000" dirty="0">
                <a:solidFill>
                  <a:sysClr val="windowText" lastClr="000000"/>
                </a:solidFill>
              </a:rPr>
              <a:t>8</a:t>
            </a:r>
            <a:endParaRPr lang="es-ES_tradnl" dirty="0">
              <a:solidFill>
                <a:sysClr val="windowText" lastClr="000000"/>
              </a:solidFill>
            </a:endParaRPr>
          </a:p>
        </p:txBody>
      </p:sp>
      <p:cxnSp>
        <p:nvCxnSpPr>
          <p:cNvPr id="10" name="Straight Arrow Connector 9">
            <a:extLst>
              <a:ext uri="{FF2B5EF4-FFF2-40B4-BE49-F238E27FC236}">
                <a16:creationId xmlns:a16="http://schemas.microsoft.com/office/drawing/2014/main" id="{A2A2AA0D-9D50-81CD-9BBC-3AD06F50365D}"/>
              </a:ext>
            </a:extLst>
          </p:cNvPr>
          <p:cNvCxnSpPr>
            <a:cxnSpLocks/>
            <a:stCxn id="8" idx="6"/>
            <a:endCxn id="9" idx="1"/>
          </p:cNvCxnSpPr>
          <p:nvPr/>
        </p:nvCxnSpPr>
        <p:spPr>
          <a:xfrm>
            <a:off x="5749632" y="5498969"/>
            <a:ext cx="1369406" cy="88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4D7FA9D-B5DB-A104-18F2-4FCED8F35EB6}"/>
                  </a:ext>
                </a:extLst>
              </p:cNvPr>
              <p:cNvSpPr txBox="1"/>
              <p:nvPr/>
            </p:nvSpPr>
            <p:spPr>
              <a:xfrm>
                <a:off x="6096000" y="5089408"/>
                <a:ext cx="5196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𝑅</m:t>
                      </m:r>
                      <m:r>
                        <a:rPr lang="en-US" b="0" i="1" smtClean="0">
                          <a:solidFill>
                            <a:schemeClr val="tx1"/>
                          </a:solidFill>
                          <a:latin typeface="Cambria Math" panose="02040503050406030204" pitchFamily="18" charset="0"/>
                          <a:ea typeface="Cambria Math" panose="02040503050406030204" pitchFamily="18" charset="0"/>
                        </a:rPr>
                        <m:t>8</m:t>
                      </m:r>
                    </m:oMath>
                  </m:oMathPara>
                </a14:m>
                <a:endParaRPr lang="es-ES_tradnl" dirty="0">
                  <a:solidFill>
                    <a:srgbClr val="FFC000"/>
                  </a:solidFill>
                </a:endParaRPr>
              </a:p>
            </p:txBody>
          </p:sp>
        </mc:Choice>
        <mc:Fallback xmlns="">
          <p:sp>
            <p:nvSpPr>
              <p:cNvPr id="15" name="TextBox 14">
                <a:extLst>
                  <a:ext uri="{FF2B5EF4-FFF2-40B4-BE49-F238E27FC236}">
                    <a16:creationId xmlns:a16="http://schemas.microsoft.com/office/drawing/2014/main" id="{84D7FA9D-B5DB-A104-18F2-4FCED8F35EB6}"/>
                  </a:ext>
                </a:extLst>
              </p:cNvPr>
              <p:cNvSpPr txBox="1">
                <a:spLocks noRot="1" noChangeAspect="1" noMove="1" noResize="1" noEditPoints="1" noAdjustHandles="1" noChangeArrowheads="1" noChangeShapeType="1" noTextEdit="1"/>
              </p:cNvSpPr>
              <p:nvPr/>
            </p:nvSpPr>
            <p:spPr>
              <a:xfrm>
                <a:off x="6096000" y="5089408"/>
                <a:ext cx="519694" cy="369332"/>
              </a:xfrm>
              <a:prstGeom prst="rect">
                <a:avLst/>
              </a:prstGeom>
              <a:blipFill>
                <a:blip r:embed="rId4"/>
                <a:stretch>
                  <a:fillRect/>
                </a:stretch>
              </a:blipFill>
            </p:spPr>
            <p:txBody>
              <a:bodyPr/>
              <a:lstStyle/>
              <a:p>
                <a:r>
                  <a:rPr lang="es-ES_tradnl">
                    <a:noFill/>
                  </a:rPr>
                  <a:t> </a:t>
                </a:r>
              </a:p>
            </p:txBody>
          </p:sp>
        </mc:Fallback>
      </mc:AlternateContent>
    </p:spTree>
    <p:extLst>
      <p:ext uri="{BB962C8B-B14F-4D97-AF65-F5344CB8AC3E}">
        <p14:creationId xmlns:p14="http://schemas.microsoft.com/office/powerpoint/2010/main" val="38442303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928552"/>
          </a:xfrm>
        </p:spPr>
        <p:txBody>
          <a:bodyPr/>
          <a:lstStyle/>
          <a:p>
            <a:r>
              <a:rPr lang="es-ES_tradnl" dirty="0"/>
              <a:t>Ecuación de </a:t>
            </a:r>
            <a:r>
              <a:rPr lang="es-ES_tradnl" dirty="0" err="1"/>
              <a:t>bellman</a:t>
            </a:r>
            <a:endParaRPr lang="es-ES_tradnl" dirty="0"/>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41</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1748119"/>
            <a:ext cx="10691265" cy="4336994"/>
          </a:xfrm>
        </p:spPr>
        <p:txBody>
          <a:bodyPr>
            <a:normAutofit/>
          </a:bodyPr>
          <a:lstStyle/>
          <a:p>
            <a:pPr marL="0" indent="0">
              <a:buNone/>
            </a:pPr>
            <a:r>
              <a:rPr lang="es-ES_tradnl" sz="2400" dirty="0"/>
              <a:t>El Retorno de estado es igual a la Recompensa obtenida por tomar esa acción. </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3"/>
              </a:rPr>
              <a:t>vectorjuice</a:t>
            </a:r>
          </a:p>
        </p:txBody>
      </p:sp>
      <p:sp>
        <p:nvSpPr>
          <p:cNvPr id="8" name="Oval 7">
            <a:extLst>
              <a:ext uri="{FF2B5EF4-FFF2-40B4-BE49-F238E27FC236}">
                <a16:creationId xmlns:a16="http://schemas.microsoft.com/office/drawing/2014/main" id="{F7B58903-1A08-82C2-4D99-0D3F5C6E31E6}"/>
              </a:ext>
            </a:extLst>
          </p:cNvPr>
          <p:cNvSpPr/>
          <p:nvPr/>
        </p:nvSpPr>
        <p:spPr>
          <a:xfrm>
            <a:off x="4986169" y="3131720"/>
            <a:ext cx="494522" cy="494522"/>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_tradnl" sz="1400" dirty="0"/>
              <a:t>s</a:t>
            </a:r>
            <a:r>
              <a:rPr lang="es-ES_tradnl" sz="1400" baseline="-25000" dirty="0"/>
              <a:t>7</a:t>
            </a:r>
          </a:p>
        </p:txBody>
      </p:sp>
      <p:sp>
        <p:nvSpPr>
          <p:cNvPr id="9" name="Rectangle 8">
            <a:extLst>
              <a:ext uri="{FF2B5EF4-FFF2-40B4-BE49-F238E27FC236}">
                <a16:creationId xmlns:a16="http://schemas.microsoft.com/office/drawing/2014/main" id="{873B366B-FF2A-0F28-CD1B-ECE6C4BC50A3}"/>
              </a:ext>
            </a:extLst>
          </p:cNvPr>
          <p:cNvSpPr/>
          <p:nvPr/>
        </p:nvSpPr>
        <p:spPr>
          <a:xfrm>
            <a:off x="6850097" y="3140538"/>
            <a:ext cx="493059" cy="494522"/>
          </a:xfrm>
          <a:prstGeom prst="rect">
            <a:avLst/>
          </a:prstGeom>
          <a:solidFill>
            <a:schemeClr val="accent2">
              <a:lumMod val="60000"/>
              <a:lumOff val="40000"/>
            </a:schemeClr>
          </a:solid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solidFill>
                  <a:sysClr val="windowText" lastClr="000000"/>
                </a:solidFill>
              </a:rPr>
              <a:t>s</a:t>
            </a:r>
            <a:r>
              <a:rPr lang="es-ES_tradnl" baseline="-25000" dirty="0">
                <a:solidFill>
                  <a:sysClr val="windowText" lastClr="000000"/>
                </a:solidFill>
              </a:rPr>
              <a:t>8</a:t>
            </a:r>
            <a:endParaRPr lang="es-ES_tradnl" dirty="0">
              <a:solidFill>
                <a:sysClr val="windowText" lastClr="000000"/>
              </a:solidFill>
            </a:endParaRPr>
          </a:p>
        </p:txBody>
      </p:sp>
      <p:cxnSp>
        <p:nvCxnSpPr>
          <p:cNvPr id="10" name="Straight Arrow Connector 9">
            <a:extLst>
              <a:ext uri="{FF2B5EF4-FFF2-40B4-BE49-F238E27FC236}">
                <a16:creationId xmlns:a16="http://schemas.microsoft.com/office/drawing/2014/main" id="{A2A2AA0D-9D50-81CD-9BBC-3AD06F50365D}"/>
              </a:ext>
            </a:extLst>
          </p:cNvPr>
          <p:cNvCxnSpPr>
            <a:cxnSpLocks/>
            <a:stCxn id="8" idx="6"/>
            <a:endCxn id="9" idx="1"/>
          </p:cNvCxnSpPr>
          <p:nvPr/>
        </p:nvCxnSpPr>
        <p:spPr>
          <a:xfrm>
            <a:off x="5480691" y="3378981"/>
            <a:ext cx="1369406" cy="88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4D7FA9D-B5DB-A104-18F2-4FCED8F35EB6}"/>
                  </a:ext>
                </a:extLst>
              </p:cNvPr>
              <p:cNvSpPr txBox="1"/>
              <p:nvPr/>
            </p:nvSpPr>
            <p:spPr>
              <a:xfrm>
                <a:off x="5827059" y="2969420"/>
                <a:ext cx="5196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𝑅</m:t>
                      </m:r>
                      <m:r>
                        <a:rPr lang="en-US" b="0" i="1" smtClean="0">
                          <a:solidFill>
                            <a:schemeClr val="tx1"/>
                          </a:solidFill>
                          <a:latin typeface="Cambria Math" panose="02040503050406030204" pitchFamily="18" charset="0"/>
                          <a:ea typeface="Cambria Math" panose="02040503050406030204" pitchFamily="18" charset="0"/>
                        </a:rPr>
                        <m:t>8</m:t>
                      </m:r>
                    </m:oMath>
                  </m:oMathPara>
                </a14:m>
                <a:endParaRPr lang="es-ES_tradnl" dirty="0">
                  <a:solidFill>
                    <a:srgbClr val="FFC000"/>
                  </a:solidFill>
                </a:endParaRPr>
              </a:p>
            </p:txBody>
          </p:sp>
        </mc:Choice>
        <mc:Fallback xmlns="">
          <p:sp>
            <p:nvSpPr>
              <p:cNvPr id="15" name="TextBox 14">
                <a:extLst>
                  <a:ext uri="{FF2B5EF4-FFF2-40B4-BE49-F238E27FC236}">
                    <a16:creationId xmlns:a16="http://schemas.microsoft.com/office/drawing/2014/main" id="{84D7FA9D-B5DB-A104-18F2-4FCED8F35EB6}"/>
                  </a:ext>
                </a:extLst>
              </p:cNvPr>
              <p:cNvSpPr txBox="1">
                <a:spLocks noRot="1" noChangeAspect="1" noMove="1" noResize="1" noEditPoints="1" noAdjustHandles="1" noChangeArrowheads="1" noChangeShapeType="1" noTextEdit="1"/>
              </p:cNvSpPr>
              <p:nvPr/>
            </p:nvSpPr>
            <p:spPr>
              <a:xfrm>
                <a:off x="5827059" y="2969420"/>
                <a:ext cx="519694" cy="369332"/>
              </a:xfrm>
              <a:prstGeom prst="rect">
                <a:avLst/>
              </a:prstGeom>
              <a:blipFill>
                <a:blip r:embed="rId4"/>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67D1B94-2E99-A1EA-2562-46FF6053A3C5}"/>
                  </a:ext>
                </a:extLst>
              </p:cNvPr>
              <p:cNvSpPr txBox="1"/>
              <p:nvPr/>
            </p:nvSpPr>
            <p:spPr>
              <a:xfrm>
                <a:off x="4986169" y="3680019"/>
                <a:ext cx="5196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i="1" smtClean="0">
                          <a:latin typeface="Cambria Math" panose="02040503050406030204" pitchFamily="18" charset="0"/>
                          <a:ea typeface="Cambria Math" panose="02040503050406030204" pitchFamily="18" charset="0"/>
                        </a:rPr>
                        <m:t>G</m:t>
                      </m:r>
                      <m:r>
                        <a:rPr lang="en-US" b="0" i="1" smtClean="0">
                          <a:latin typeface="Cambria Math" panose="02040503050406030204" pitchFamily="18" charset="0"/>
                          <a:ea typeface="Cambria Math" panose="02040503050406030204" pitchFamily="18" charset="0"/>
                        </a:rPr>
                        <m:t>7</m:t>
                      </m:r>
                    </m:oMath>
                  </m:oMathPara>
                </a14:m>
                <a:endParaRPr lang="es-ES_tradnl" dirty="0">
                  <a:solidFill>
                    <a:srgbClr val="FFC000"/>
                  </a:solidFill>
                </a:endParaRPr>
              </a:p>
            </p:txBody>
          </p:sp>
        </mc:Choice>
        <mc:Fallback xmlns="">
          <p:sp>
            <p:nvSpPr>
              <p:cNvPr id="3" name="TextBox 2">
                <a:extLst>
                  <a:ext uri="{FF2B5EF4-FFF2-40B4-BE49-F238E27FC236}">
                    <a16:creationId xmlns:a16="http://schemas.microsoft.com/office/drawing/2014/main" id="{967D1B94-2E99-A1EA-2562-46FF6053A3C5}"/>
                  </a:ext>
                </a:extLst>
              </p:cNvPr>
              <p:cNvSpPr txBox="1">
                <a:spLocks noRot="1" noChangeAspect="1" noMove="1" noResize="1" noEditPoints="1" noAdjustHandles="1" noChangeArrowheads="1" noChangeShapeType="1" noTextEdit="1"/>
              </p:cNvSpPr>
              <p:nvPr/>
            </p:nvSpPr>
            <p:spPr>
              <a:xfrm>
                <a:off x="4986169" y="3680019"/>
                <a:ext cx="519694" cy="369332"/>
              </a:xfrm>
              <a:prstGeom prst="rect">
                <a:avLst/>
              </a:prstGeom>
              <a:blipFill>
                <a:blip r:embed="rId5"/>
                <a:stretch>
                  <a:fillRect/>
                </a:stretch>
              </a:blipFill>
            </p:spPr>
            <p:txBody>
              <a:bodyPr/>
              <a:lstStyle/>
              <a:p>
                <a:r>
                  <a:rPr lang="es-ES_tradnl">
                    <a:noFill/>
                  </a:rPr>
                  <a:t> </a:t>
                </a:r>
              </a:p>
            </p:txBody>
          </p:sp>
        </mc:Fallback>
      </mc:AlternateContent>
      <p:sp>
        <p:nvSpPr>
          <p:cNvPr id="11" name="TextBox 10">
            <a:extLst>
              <a:ext uri="{FF2B5EF4-FFF2-40B4-BE49-F238E27FC236}">
                <a16:creationId xmlns:a16="http://schemas.microsoft.com/office/drawing/2014/main" id="{83387051-CCA3-38A7-B2E1-1DAC03F448A3}"/>
              </a:ext>
            </a:extLst>
          </p:cNvPr>
          <p:cNvSpPr txBox="1"/>
          <p:nvPr/>
        </p:nvSpPr>
        <p:spPr>
          <a:xfrm>
            <a:off x="4962188" y="4049351"/>
            <a:ext cx="5956824" cy="369332"/>
          </a:xfrm>
          <a:prstGeom prst="rect">
            <a:avLst/>
          </a:prstGeom>
          <a:noFill/>
        </p:spPr>
        <p:txBody>
          <a:bodyPr wrap="none" rtlCol="0">
            <a:spAutoFit/>
          </a:bodyPr>
          <a:lstStyle/>
          <a:p>
            <a:r>
              <a:rPr lang="es-ES_tradnl" dirty="0"/>
              <a:t>Retorno de s</a:t>
            </a:r>
            <a:r>
              <a:rPr lang="es-ES_tradnl" baseline="-25000" dirty="0"/>
              <a:t>7</a:t>
            </a:r>
            <a:r>
              <a:rPr lang="es-ES_tradnl" dirty="0"/>
              <a:t> = Recompensa de la acción tomada desde s</a:t>
            </a:r>
            <a:r>
              <a:rPr lang="es-ES_tradnl" baseline="-25000" dirty="0"/>
              <a:t>7</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8D61C6C-89B7-EE51-CC65-CAAD8C43447B}"/>
                  </a:ext>
                </a:extLst>
              </p:cNvPr>
              <p:cNvSpPr txBox="1"/>
              <p:nvPr/>
            </p:nvSpPr>
            <p:spPr>
              <a:xfrm>
                <a:off x="4962188" y="4369636"/>
                <a:ext cx="1010213" cy="369332"/>
              </a:xfrm>
              <a:prstGeom prst="rect">
                <a:avLst/>
              </a:prstGeom>
              <a:noFill/>
            </p:spPr>
            <p:txBody>
              <a:bodyPr wrap="none" rtlCol="0">
                <a:spAutoFit/>
              </a:bodyPr>
              <a:lstStyle/>
              <a:p>
                <a14:m>
                  <m:oMath xmlns:m="http://schemas.openxmlformats.org/officeDocument/2006/math">
                    <m:r>
                      <m:rPr>
                        <m:sty m:val="p"/>
                      </m:rPr>
                      <a:rPr lang="en-US" i="1" smtClean="0">
                        <a:latin typeface="Cambria Math" panose="02040503050406030204" pitchFamily="18" charset="0"/>
                        <a:ea typeface="Cambria Math" panose="02040503050406030204" pitchFamily="18" charset="0"/>
                      </a:rPr>
                      <m:t>G</m:t>
                    </m:r>
                    <m:r>
                      <a:rPr lang="en-US" b="0" i="1" smtClean="0">
                        <a:latin typeface="Cambria Math" panose="02040503050406030204" pitchFamily="18" charset="0"/>
                        <a:ea typeface="Cambria Math" panose="02040503050406030204" pitchFamily="18" charset="0"/>
                      </a:rPr>
                      <m:t>7</m:t>
                    </m:r>
                  </m:oMath>
                </a14:m>
                <a:r>
                  <a:rPr lang="es-ES_tradnl" dirty="0"/>
                  <a:t> = R8</a:t>
                </a:r>
              </a:p>
            </p:txBody>
          </p:sp>
        </mc:Choice>
        <mc:Fallback xmlns="">
          <p:sp>
            <p:nvSpPr>
              <p:cNvPr id="12" name="TextBox 11">
                <a:extLst>
                  <a:ext uri="{FF2B5EF4-FFF2-40B4-BE49-F238E27FC236}">
                    <a16:creationId xmlns:a16="http://schemas.microsoft.com/office/drawing/2014/main" id="{E8D61C6C-89B7-EE51-CC65-CAAD8C43447B}"/>
                  </a:ext>
                </a:extLst>
              </p:cNvPr>
              <p:cNvSpPr txBox="1">
                <a:spLocks noRot="1" noChangeAspect="1" noMove="1" noResize="1" noEditPoints="1" noAdjustHandles="1" noChangeArrowheads="1" noChangeShapeType="1" noTextEdit="1"/>
              </p:cNvSpPr>
              <p:nvPr/>
            </p:nvSpPr>
            <p:spPr>
              <a:xfrm>
                <a:off x="4962188" y="4369636"/>
                <a:ext cx="1010213" cy="369332"/>
              </a:xfrm>
              <a:prstGeom prst="rect">
                <a:avLst/>
              </a:prstGeom>
              <a:blipFill>
                <a:blip r:embed="rId6"/>
                <a:stretch>
                  <a:fillRect t="-10345" r="-3704" b="-24138"/>
                </a:stretch>
              </a:blipFill>
            </p:spPr>
            <p:txBody>
              <a:bodyPr/>
              <a:lstStyle/>
              <a:p>
                <a:r>
                  <a:rPr lang="es-ES_tradnl">
                    <a:noFill/>
                  </a:rPr>
                  <a:t> </a:t>
                </a:r>
              </a:p>
            </p:txBody>
          </p:sp>
        </mc:Fallback>
      </mc:AlternateContent>
    </p:spTree>
    <p:extLst>
      <p:ext uri="{BB962C8B-B14F-4D97-AF65-F5344CB8AC3E}">
        <p14:creationId xmlns:p14="http://schemas.microsoft.com/office/powerpoint/2010/main" val="18186615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17" name="Cloud 16">
            <a:extLst>
              <a:ext uri="{FF2B5EF4-FFF2-40B4-BE49-F238E27FC236}">
                <a16:creationId xmlns:a16="http://schemas.microsoft.com/office/drawing/2014/main" id="{7AD8C11E-23D0-63D4-78B7-74B13021ED1A}"/>
              </a:ext>
            </a:extLst>
          </p:cNvPr>
          <p:cNvSpPr/>
          <p:nvPr/>
        </p:nvSpPr>
        <p:spPr>
          <a:xfrm>
            <a:off x="6973010" y="4112126"/>
            <a:ext cx="1488141" cy="748693"/>
          </a:xfrm>
          <a:prstGeom prst="clou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ES_tradnl"/>
          </a:p>
        </p:txBody>
      </p:sp>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928552"/>
          </a:xfrm>
        </p:spPr>
        <p:txBody>
          <a:bodyPr/>
          <a:lstStyle/>
          <a:p>
            <a:r>
              <a:rPr lang="es-ES_tradnl" dirty="0"/>
              <a:t>Ecuación de </a:t>
            </a:r>
            <a:r>
              <a:rPr lang="es-ES_tradnl" dirty="0" err="1"/>
              <a:t>bellman</a:t>
            </a:r>
            <a:endParaRPr lang="es-ES_tradnl" dirty="0"/>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42</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1748119"/>
            <a:ext cx="10691265" cy="4336994"/>
          </a:xfrm>
        </p:spPr>
        <p:txBody>
          <a:bodyPr>
            <a:normAutofit/>
          </a:bodyPr>
          <a:lstStyle/>
          <a:p>
            <a:pPr marL="0" indent="0">
              <a:buNone/>
            </a:pPr>
            <a:r>
              <a:rPr lang="es-ES_tradnl" sz="2400" dirty="0"/>
              <a:t>Veamos ahora el estado anterior S</a:t>
            </a:r>
            <a:r>
              <a:rPr lang="es-ES_tradnl" sz="2400" baseline="-25000" dirty="0"/>
              <a:t>6</a:t>
            </a:r>
            <a:r>
              <a:rPr lang="es-ES_tradnl" sz="2400" dirty="0"/>
              <a:t>. El retorno de S</a:t>
            </a:r>
            <a:r>
              <a:rPr lang="es-ES_tradnl" sz="2400" baseline="-25000" dirty="0"/>
              <a:t>6</a:t>
            </a:r>
            <a:r>
              <a:rPr lang="es-ES_tradnl" sz="2400" dirty="0"/>
              <a:t> es la recompensa obtenida al realizar la acción para llegar a S</a:t>
            </a:r>
            <a:r>
              <a:rPr lang="es-ES_tradnl" sz="2400" baseline="-25000" dirty="0"/>
              <a:t>7</a:t>
            </a:r>
            <a:r>
              <a:rPr lang="es-ES_tradnl" sz="2400" dirty="0"/>
              <a:t> más cualquier retorno con descuento que obtendríamos de S</a:t>
            </a:r>
            <a:r>
              <a:rPr lang="es-ES_tradnl" sz="2400" baseline="-25000" dirty="0"/>
              <a:t>7</a:t>
            </a:r>
            <a:r>
              <a:rPr lang="es-ES_tradnl" sz="2400" dirty="0"/>
              <a:t>. </a:t>
            </a:r>
          </a:p>
          <a:p>
            <a:pPr marL="0" indent="0">
              <a:buNone/>
            </a:pPr>
            <a:r>
              <a:rPr lang="es-ES_tradnl" sz="2400" dirty="0"/>
              <a:t>Lo importante es que ya no se necesita conocer los detalles de los pasos individuales realizados más allá del S</a:t>
            </a:r>
            <a:r>
              <a:rPr lang="es-ES_tradnl" sz="2400" baseline="-25000" dirty="0"/>
              <a:t>7</a:t>
            </a:r>
            <a:r>
              <a:rPr lang="es-ES_tradnl" sz="2400" dirty="0"/>
              <a:t>.</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3"/>
              </a:rPr>
              <a:t>vectorjuice</a:t>
            </a:r>
          </a:p>
        </p:txBody>
      </p:sp>
      <p:sp>
        <p:nvSpPr>
          <p:cNvPr id="8" name="Oval 7">
            <a:extLst>
              <a:ext uri="{FF2B5EF4-FFF2-40B4-BE49-F238E27FC236}">
                <a16:creationId xmlns:a16="http://schemas.microsoft.com/office/drawing/2014/main" id="{F7B58903-1A08-82C2-4D99-0D3F5C6E31E6}"/>
              </a:ext>
            </a:extLst>
          </p:cNvPr>
          <p:cNvSpPr/>
          <p:nvPr/>
        </p:nvSpPr>
        <p:spPr>
          <a:xfrm>
            <a:off x="5434404" y="4220572"/>
            <a:ext cx="494522" cy="494522"/>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_tradnl" sz="1400" dirty="0"/>
              <a:t>s</a:t>
            </a:r>
            <a:r>
              <a:rPr lang="es-ES_tradnl" sz="1400" baseline="-25000" dirty="0"/>
              <a:t>7</a:t>
            </a:r>
          </a:p>
        </p:txBody>
      </p:sp>
      <p:cxnSp>
        <p:nvCxnSpPr>
          <p:cNvPr id="10" name="Straight Arrow Connector 9">
            <a:extLst>
              <a:ext uri="{FF2B5EF4-FFF2-40B4-BE49-F238E27FC236}">
                <a16:creationId xmlns:a16="http://schemas.microsoft.com/office/drawing/2014/main" id="{A2A2AA0D-9D50-81CD-9BBC-3AD06F50365D}"/>
              </a:ext>
            </a:extLst>
          </p:cNvPr>
          <p:cNvCxnSpPr>
            <a:cxnSpLocks/>
            <a:stCxn id="8" idx="6"/>
          </p:cNvCxnSpPr>
          <p:nvPr/>
        </p:nvCxnSpPr>
        <p:spPr>
          <a:xfrm>
            <a:off x="5928926" y="4467833"/>
            <a:ext cx="1369406" cy="88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4D7FA9D-B5DB-A104-18F2-4FCED8F35EB6}"/>
                  </a:ext>
                </a:extLst>
              </p:cNvPr>
              <p:cNvSpPr txBox="1"/>
              <p:nvPr/>
            </p:nvSpPr>
            <p:spPr>
              <a:xfrm>
                <a:off x="4312152" y="4035906"/>
                <a:ext cx="5196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𝑅</m:t>
                      </m:r>
                      <m:r>
                        <a:rPr lang="en-US" b="0" i="1" smtClean="0">
                          <a:solidFill>
                            <a:schemeClr val="tx1"/>
                          </a:solidFill>
                          <a:latin typeface="Cambria Math" panose="02040503050406030204" pitchFamily="18" charset="0"/>
                          <a:ea typeface="Cambria Math" panose="02040503050406030204" pitchFamily="18" charset="0"/>
                        </a:rPr>
                        <m:t>6</m:t>
                      </m:r>
                    </m:oMath>
                  </m:oMathPara>
                </a14:m>
                <a:endParaRPr lang="es-ES_tradnl" dirty="0">
                  <a:solidFill>
                    <a:srgbClr val="FFC000"/>
                  </a:solidFill>
                </a:endParaRPr>
              </a:p>
            </p:txBody>
          </p:sp>
        </mc:Choice>
        <mc:Fallback xmlns="">
          <p:sp>
            <p:nvSpPr>
              <p:cNvPr id="15" name="TextBox 14">
                <a:extLst>
                  <a:ext uri="{FF2B5EF4-FFF2-40B4-BE49-F238E27FC236}">
                    <a16:creationId xmlns:a16="http://schemas.microsoft.com/office/drawing/2014/main" id="{84D7FA9D-B5DB-A104-18F2-4FCED8F35EB6}"/>
                  </a:ext>
                </a:extLst>
              </p:cNvPr>
              <p:cNvSpPr txBox="1">
                <a:spLocks noRot="1" noChangeAspect="1" noMove="1" noResize="1" noEditPoints="1" noAdjustHandles="1" noChangeArrowheads="1" noChangeShapeType="1" noTextEdit="1"/>
              </p:cNvSpPr>
              <p:nvPr/>
            </p:nvSpPr>
            <p:spPr>
              <a:xfrm>
                <a:off x="4312152" y="4035906"/>
                <a:ext cx="519694" cy="369332"/>
              </a:xfrm>
              <a:prstGeom prst="rect">
                <a:avLst/>
              </a:prstGeom>
              <a:blipFill>
                <a:blip r:embed="rId4"/>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67D1B94-2E99-A1EA-2562-46FF6053A3C5}"/>
                  </a:ext>
                </a:extLst>
              </p:cNvPr>
              <p:cNvSpPr txBox="1"/>
              <p:nvPr/>
            </p:nvSpPr>
            <p:spPr>
              <a:xfrm>
                <a:off x="5434404" y="4768871"/>
                <a:ext cx="5196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i="1" smtClean="0">
                          <a:latin typeface="Cambria Math" panose="02040503050406030204" pitchFamily="18" charset="0"/>
                          <a:ea typeface="Cambria Math" panose="02040503050406030204" pitchFamily="18" charset="0"/>
                        </a:rPr>
                        <m:t>G</m:t>
                      </m:r>
                      <m:r>
                        <a:rPr lang="en-US" b="0" i="1" smtClean="0">
                          <a:latin typeface="Cambria Math" panose="02040503050406030204" pitchFamily="18" charset="0"/>
                          <a:ea typeface="Cambria Math" panose="02040503050406030204" pitchFamily="18" charset="0"/>
                        </a:rPr>
                        <m:t>7</m:t>
                      </m:r>
                    </m:oMath>
                  </m:oMathPara>
                </a14:m>
                <a:endParaRPr lang="es-ES_tradnl" dirty="0">
                  <a:solidFill>
                    <a:srgbClr val="FFC000"/>
                  </a:solidFill>
                </a:endParaRPr>
              </a:p>
            </p:txBody>
          </p:sp>
        </mc:Choice>
        <mc:Fallback xmlns="">
          <p:sp>
            <p:nvSpPr>
              <p:cNvPr id="3" name="TextBox 2">
                <a:extLst>
                  <a:ext uri="{FF2B5EF4-FFF2-40B4-BE49-F238E27FC236}">
                    <a16:creationId xmlns:a16="http://schemas.microsoft.com/office/drawing/2014/main" id="{967D1B94-2E99-A1EA-2562-46FF6053A3C5}"/>
                  </a:ext>
                </a:extLst>
              </p:cNvPr>
              <p:cNvSpPr txBox="1">
                <a:spLocks noRot="1" noChangeAspect="1" noMove="1" noResize="1" noEditPoints="1" noAdjustHandles="1" noChangeArrowheads="1" noChangeShapeType="1" noTextEdit="1"/>
              </p:cNvSpPr>
              <p:nvPr/>
            </p:nvSpPr>
            <p:spPr>
              <a:xfrm>
                <a:off x="5434404" y="4768871"/>
                <a:ext cx="519694" cy="369332"/>
              </a:xfrm>
              <a:prstGeom prst="rect">
                <a:avLst/>
              </a:prstGeom>
              <a:blipFill>
                <a:blip r:embed="rId5"/>
                <a:stretch>
                  <a:fillRect/>
                </a:stretch>
              </a:blipFill>
            </p:spPr>
            <p:txBody>
              <a:bodyPr/>
              <a:lstStyle/>
              <a:p>
                <a:r>
                  <a:rPr lang="es-ES_tradnl">
                    <a:noFill/>
                  </a:rPr>
                  <a:t> </a:t>
                </a:r>
              </a:p>
            </p:txBody>
          </p:sp>
        </mc:Fallback>
      </mc:AlternateContent>
      <p:sp>
        <p:nvSpPr>
          <p:cNvPr id="11" name="TextBox 10">
            <a:extLst>
              <a:ext uri="{FF2B5EF4-FFF2-40B4-BE49-F238E27FC236}">
                <a16:creationId xmlns:a16="http://schemas.microsoft.com/office/drawing/2014/main" id="{83387051-CCA3-38A7-B2E1-1DAC03F448A3}"/>
              </a:ext>
            </a:extLst>
          </p:cNvPr>
          <p:cNvSpPr txBox="1"/>
          <p:nvPr/>
        </p:nvSpPr>
        <p:spPr>
          <a:xfrm>
            <a:off x="3546495" y="5132056"/>
            <a:ext cx="7672037" cy="369332"/>
          </a:xfrm>
          <a:prstGeom prst="rect">
            <a:avLst/>
          </a:prstGeom>
          <a:noFill/>
        </p:spPr>
        <p:txBody>
          <a:bodyPr wrap="none" rtlCol="0">
            <a:spAutoFit/>
          </a:bodyPr>
          <a:lstStyle/>
          <a:p>
            <a:r>
              <a:rPr lang="es-ES_tradnl" dirty="0"/>
              <a:t>Retorno de s</a:t>
            </a:r>
            <a:r>
              <a:rPr lang="es-ES_tradnl" baseline="-25000" dirty="0"/>
              <a:t>6</a:t>
            </a:r>
            <a:r>
              <a:rPr lang="es-ES_tradnl" dirty="0"/>
              <a:t> = Recompensa de s</a:t>
            </a:r>
            <a:r>
              <a:rPr lang="es-ES_tradnl" baseline="-25000" dirty="0"/>
              <a:t>7 </a:t>
            </a:r>
            <a:r>
              <a:rPr lang="es-ES_tradnl" dirty="0"/>
              <a:t>+ Retorno (descontado) de s</a:t>
            </a:r>
            <a:r>
              <a:rPr lang="es-ES_tradnl" baseline="-25000" dirty="0"/>
              <a:t>7</a:t>
            </a:r>
            <a:r>
              <a:rPr lang="es-ES_tradnl" dirty="0"/>
              <a:t> en adelante</a:t>
            </a:r>
            <a:endParaRPr lang="es-ES_tradnl" baseline="-25000"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8D61C6C-89B7-EE51-CC65-CAAD8C43447B}"/>
                  </a:ext>
                </a:extLst>
              </p:cNvPr>
              <p:cNvSpPr txBox="1"/>
              <p:nvPr/>
            </p:nvSpPr>
            <p:spPr>
              <a:xfrm>
                <a:off x="3546495" y="5464511"/>
                <a:ext cx="17826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i="1" smtClean="0">
                          <a:latin typeface="Cambria Math" panose="02040503050406030204" pitchFamily="18" charset="0"/>
                          <a:ea typeface="Cambria Math" panose="02040503050406030204" pitchFamily="18" charset="0"/>
                        </a:rPr>
                        <m:t>G</m:t>
                      </m:r>
                      <m:r>
                        <a:rPr lang="en-US" b="0" i="1" smtClean="0">
                          <a:latin typeface="Cambria Math" panose="02040503050406030204" pitchFamily="18" charset="0"/>
                          <a:ea typeface="Cambria Math" panose="02040503050406030204" pitchFamily="18" charset="0"/>
                        </a:rPr>
                        <m:t>6</m:t>
                      </m:r>
                      <m:r>
                        <m:rPr>
                          <m:nor/>
                        </m:rPr>
                        <a:rPr lang="en-US" b="0" i="0" smtClean="0">
                          <a:latin typeface="Cambria Math" panose="02040503050406030204" pitchFamily="18" charset="0"/>
                          <a:ea typeface="Cambria Math" panose="02040503050406030204" pitchFamily="18" charset="0"/>
                        </a:rPr>
                        <m:t> = </m:t>
                      </m:r>
                      <m:r>
                        <m:rPr>
                          <m:nor/>
                        </m:rPr>
                        <a:rPr lang="es-ES_tradnl" dirty="0"/>
                        <m:t>R</m:t>
                      </m:r>
                      <m:r>
                        <m:rPr>
                          <m:nor/>
                        </m:rPr>
                        <a:rPr lang="es-ES_tradnl" dirty="0"/>
                        <m:t>6 + </m:t>
                      </m:r>
                      <m:r>
                        <a:rPr lang="es-ES_tradnl" i="1">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 </m:t>
                      </m:r>
                      <m:r>
                        <m:rPr>
                          <m:sty m:val="p"/>
                        </m:rPr>
                        <a:rPr lang="en-US" i="1">
                          <a:latin typeface="Cambria Math" panose="02040503050406030204" pitchFamily="18" charset="0"/>
                          <a:ea typeface="Cambria Math" panose="02040503050406030204" pitchFamily="18" charset="0"/>
                        </a:rPr>
                        <m:t>G</m:t>
                      </m:r>
                      <m:r>
                        <m:rPr>
                          <m:nor/>
                        </m:rPr>
                        <a:rPr lang="es-ES_tradnl" dirty="0"/>
                        <m:t>7</m:t>
                      </m:r>
                    </m:oMath>
                  </m:oMathPara>
                </a14:m>
                <a:endParaRPr lang="es-ES_tradnl" dirty="0"/>
              </a:p>
            </p:txBody>
          </p:sp>
        </mc:Choice>
        <mc:Fallback xmlns="">
          <p:sp>
            <p:nvSpPr>
              <p:cNvPr id="12" name="TextBox 11">
                <a:extLst>
                  <a:ext uri="{FF2B5EF4-FFF2-40B4-BE49-F238E27FC236}">
                    <a16:creationId xmlns:a16="http://schemas.microsoft.com/office/drawing/2014/main" id="{E8D61C6C-89B7-EE51-CC65-CAAD8C43447B}"/>
                  </a:ext>
                </a:extLst>
              </p:cNvPr>
              <p:cNvSpPr txBox="1">
                <a:spLocks noRot="1" noChangeAspect="1" noMove="1" noResize="1" noEditPoints="1" noAdjustHandles="1" noChangeArrowheads="1" noChangeShapeType="1" noTextEdit="1"/>
              </p:cNvSpPr>
              <p:nvPr/>
            </p:nvSpPr>
            <p:spPr>
              <a:xfrm>
                <a:off x="3546495" y="5464511"/>
                <a:ext cx="1782667" cy="369332"/>
              </a:xfrm>
              <a:prstGeom prst="rect">
                <a:avLst/>
              </a:prstGeom>
              <a:blipFill>
                <a:blip r:embed="rId6"/>
                <a:stretch>
                  <a:fillRect t="-3333" b="-16667"/>
                </a:stretch>
              </a:blipFill>
            </p:spPr>
            <p:txBody>
              <a:bodyPr/>
              <a:lstStyle/>
              <a:p>
                <a:r>
                  <a:rPr lang="es-ES_tradnl">
                    <a:noFill/>
                  </a:rPr>
                  <a:t> </a:t>
                </a:r>
              </a:p>
            </p:txBody>
          </p:sp>
        </mc:Fallback>
      </mc:AlternateContent>
      <p:sp>
        <p:nvSpPr>
          <p:cNvPr id="13" name="Oval 12">
            <a:extLst>
              <a:ext uri="{FF2B5EF4-FFF2-40B4-BE49-F238E27FC236}">
                <a16:creationId xmlns:a16="http://schemas.microsoft.com/office/drawing/2014/main" id="{8F7A60F3-FA7D-F513-C85A-0C55774E5901}"/>
              </a:ext>
            </a:extLst>
          </p:cNvPr>
          <p:cNvSpPr/>
          <p:nvPr/>
        </p:nvSpPr>
        <p:spPr>
          <a:xfrm>
            <a:off x="3546495" y="4220572"/>
            <a:ext cx="494522" cy="494522"/>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_tradnl" sz="1400" dirty="0"/>
              <a:t>s</a:t>
            </a:r>
            <a:r>
              <a:rPr lang="es-ES_tradnl" sz="1400" baseline="-25000" dirty="0"/>
              <a:t>6</a:t>
            </a:r>
          </a:p>
        </p:txBody>
      </p:sp>
      <p:cxnSp>
        <p:nvCxnSpPr>
          <p:cNvPr id="14" name="Straight Arrow Connector 13">
            <a:extLst>
              <a:ext uri="{FF2B5EF4-FFF2-40B4-BE49-F238E27FC236}">
                <a16:creationId xmlns:a16="http://schemas.microsoft.com/office/drawing/2014/main" id="{1F14B2AE-84E9-2BE6-5761-2A4401108BC3}"/>
              </a:ext>
            </a:extLst>
          </p:cNvPr>
          <p:cNvCxnSpPr>
            <a:cxnSpLocks/>
            <a:stCxn id="13" idx="6"/>
          </p:cNvCxnSpPr>
          <p:nvPr/>
        </p:nvCxnSpPr>
        <p:spPr>
          <a:xfrm>
            <a:off x="4041017" y="4467833"/>
            <a:ext cx="1369406" cy="88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5324F5C-5E70-5DE6-BA6D-6269F5307F7D}"/>
                  </a:ext>
                </a:extLst>
              </p:cNvPr>
              <p:cNvSpPr txBox="1"/>
              <p:nvPr/>
            </p:nvSpPr>
            <p:spPr>
              <a:xfrm>
                <a:off x="3521323" y="4766493"/>
                <a:ext cx="5196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i="1" smtClean="0">
                          <a:latin typeface="Cambria Math" panose="02040503050406030204" pitchFamily="18" charset="0"/>
                          <a:ea typeface="Cambria Math" panose="02040503050406030204" pitchFamily="18" charset="0"/>
                        </a:rPr>
                        <m:t>G</m:t>
                      </m:r>
                      <m:r>
                        <a:rPr lang="en-US" b="0" i="1" smtClean="0">
                          <a:latin typeface="Cambria Math" panose="02040503050406030204" pitchFamily="18" charset="0"/>
                          <a:ea typeface="Cambria Math" panose="02040503050406030204" pitchFamily="18" charset="0"/>
                        </a:rPr>
                        <m:t>6</m:t>
                      </m:r>
                    </m:oMath>
                  </m:oMathPara>
                </a14:m>
                <a:endParaRPr lang="es-ES_tradnl" dirty="0">
                  <a:solidFill>
                    <a:srgbClr val="FFC000"/>
                  </a:solidFill>
                </a:endParaRPr>
              </a:p>
            </p:txBody>
          </p:sp>
        </mc:Choice>
        <mc:Fallback xmlns="">
          <p:sp>
            <p:nvSpPr>
              <p:cNvPr id="16" name="TextBox 15">
                <a:extLst>
                  <a:ext uri="{FF2B5EF4-FFF2-40B4-BE49-F238E27FC236}">
                    <a16:creationId xmlns:a16="http://schemas.microsoft.com/office/drawing/2014/main" id="{A5324F5C-5E70-5DE6-BA6D-6269F5307F7D}"/>
                  </a:ext>
                </a:extLst>
              </p:cNvPr>
              <p:cNvSpPr txBox="1">
                <a:spLocks noRot="1" noChangeAspect="1" noMove="1" noResize="1" noEditPoints="1" noAdjustHandles="1" noChangeArrowheads="1" noChangeShapeType="1" noTextEdit="1"/>
              </p:cNvSpPr>
              <p:nvPr/>
            </p:nvSpPr>
            <p:spPr>
              <a:xfrm>
                <a:off x="3521323" y="4766493"/>
                <a:ext cx="519694" cy="369332"/>
              </a:xfrm>
              <a:prstGeom prst="rect">
                <a:avLst/>
              </a:prstGeom>
              <a:blipFill>
                <a:blip r:embed="rId7"/>
                <a:stretch>
                  <a:fillRect/>
                </a:stretch>
              </a:blipFill>
            </p:spPr>
            <p:txBody>
              <a:bodyPr/>
              <a:lstStyle/>
              <a:p>
                <a:r>
                  <a:rPr lang="es-ES_tradnl">
                    <a:noFill/>
                  </a:rPr>
                  <a:t> </a:t>
                </a:r>
              </a:p>
            </p:txBody>
          </p:sp>
        </mc:Fallback>
      </mc:AlternateContent>
    </p:spTree>
    <p:extLst>
      <p:ext uri="{BB962C8B-B14F-4D97-AF65-F5344CB8AC3E}">
        <p14:creationId xmlns:p14="http://schemas.microsoft.com/office/powerpoint/2010/main" val="10266788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17" name="Cloud 16">
            <a:extLst>
              <a:ext uri="{FF2B5EF4-FFF2-40B4-BE49-F238E27FC236}">
                <a16:creationId xmlns:a16="http://schemas.microsoft.com/office/drawing/2014/main" id="{7AD8C11E-23D0-63D4-78B7-74B13021ED1A}"/>
              </a:ext>
            </a:extLst>
          </p:cNvPr>
          <p:cNvSpPr/>
          <p:nvPr/>
        </p:nvSpPr>
        <p:spPr>
          <a:xfrm>
            <a:off x="7026799" y="4404385"/>
            <a:ext cx="1488141" cy="748693"/>
          </a:xfrm>
          <a:prstGeom prst="clou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ES_tradnl"/>
          </a:p>
        </p:txBody>
      </p:sp>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928552"/>
          </a:xfrm>
        </p:spPr>
        <p:txBody>
          <a:bodyPr/>
          <a:lstStyle/>
          <a:p>
            <a:r>
              <a:rPr lang="es-ES_tradnl" dirty="0"/>
              <a:t>Ecuación de </a:t>
            </a:r>
            <a:r>
              <a:rPr lang="es-ES_tradnl" dirty="0" err="1"/>
              <a:t>bellman</a:t>
            </a:r>
            <a:endParaRPr lang="es-ES_tradnl" dirty="0"/>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1748119"/>
            <a:ext cx="10691265" cy="4336994"/>
          </a:xfrm>
        </p:spPr>
        <p:txBody>
          <a:bodyPr>
            <a:normAutofit/>
          </a:bodyPr>
          <a:lstStyle/>
          <a:p>
            <a:pPr marL="0" indent="0">
              <a:buNone/>
            </a:pPr>
            <a:r>
              <a:rPr lang="es-ES_tradnl" sz="2400" dirty="0"/>
              <a:t>En general, el retorno de cualquier estado se puede descomponer en dos partes:</a:t>
            </a:r>
          </a:p>
          <a:p>
            <a:r>
              <a:rPr lang="es-ES_tradnl" sz="2400" dirty="0"/>
              <a:t>La recompensa inmediata de la acción para llegar al siguiente estado</a:t>
            </a:r>
          </a:p>
          <a:p>
            <a:r>
              <a:rPr lang="es-ES_tradnl" sz="2400" dirty="0"/>
              <a:t>Más el retorno descontado del siguiente estado siguiendo la misma política para todos los pasos posteriores.</a:t>
            </a:r>
          </a:p>
          <a:p>
            <a:pPr marL="0" indent="0">
              <a:buNone/>
            </a:pPr>
            <a:r>
              <a:rPr lang="es-ES_tradnl" sz="2400" dirty="0"/>
              <a:t>Esta es la </a:t>
            </a:r>
            <a:r>
              <a:rPr lang="es-ES_tradnl" sz="2400" b="1" i="1" dirty="0">
                <a:solidFill>
                  <a:schemeClr val="accent6">
                    <a:lumMod val="60000"/>
                    <a:lumOff val="40000"/>
                  </a:schemeClr>
                </a:solidFill>
              </a:rPr>
              <a:t>ecuación de </a:t>
            </a:r>
            <a:r>
              <a:rPr lang="es-ES_tradnl" sz="2400" b="1" i="1" dirty="0" err="1">
                <a:solidFill>
                  <a:schemeClr val="accent6">
                    <a:lumMod val="60000"/>
                    <a:lumOff val="40000"/>
                  </a:schemeClr>
                </a:solidFill>
              </a:rPr>
              <a:t>Bellman</a:t>
            </a:r>
            <a:r>
              <a:rPr lang="es-ES_tradnl" sz="2400" dirty="0"/>
              <a:t>.</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3"/>
              </a:rPr>
              <a:t>vectorjuice</a:t>
            </a:r>
          </a:p>
        </p:txBody>
      </p:sp>
      <p:sp>
        <p:nvSpPr>
          <p:cNvPr id="8" name="Oval 7">
            <a:extLst>
              <a:ext uri="{FF2B5EF4-FFF2-40B4-BE49-F238E27FC236}">
                <a16:creationId xmlns:a16="http://schemas.microsoft.com/office/drawing/2014/main" id="{F7B58903-1A08-82C2-4D99-0D3F5C6E31E6}"/>
              </a:ext>
            </a:extLst>
          </p:cNvPr>
          <p:cNvSpPr/>
          <p:nvPr/>
        </p:nvSpPr>
        <p:spPr>
          <a:xfrm>
            <a:off x="5488193" y="4512831"/>
            <a:ext cx="494522" cy="494522"/>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_tradnl" sz="1400" dirty="0"/>
              <a:t>s</a:t>
            </a:r>
            <a:r>
              <a:rPr lang="es-ES_tradnl" sz="1400" baseline="-25000" dirty="0"/>
              <a:t>2</a:t>
            </a:r>
          </a:p>
        </p:txBody>
      </p:sp>
      <p:cxnSp>
        <p:nvCxnSpPr>
          <p:cNvPr id="10" name="Straight Arrow Connector 9">
            <a:extLst>
              <a:ext uri="{FF2B5EF4-FFF2-40B4-BE49-F238E27FC236}">
                <a16:creationId xmlns:a16="http://schemas.microsoft.com/office/drawing/2014/main" id="{A2A2AA0D-9D50-81CD-9BBC-3AD06F50365D}"/>
              </a:ext>
            </a:extLst>
          </p:cNvPr>
          <p:cNvCxnSpPr>
            <a:cxnSpLocks/>
            <a:stCxn id="8" idx="6"/>
          </p:cNvCxnSpPr>
          <p:nvPr/>
        </p:nvCxnSpPr>
        <p:spPr>
          <a:xfrm>
            <a:off x="5982715" y="4760092"/>
            <a:ext cx="1369406" cy="88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4D7FA9D-B5DB-A104-18F2-4FCED8F35EB6}"/>
                  </a:ext>
                </a:extLst>
              </p:cNvPr>
              <p:cNvSpPr txBox="1"/>
              <p:nvPr/>
            </p:nvSpPr>
            <p:spPr>
              <a:xfrm>
                <a:off x="4905355" y="4313396"/>
                <a:ext cx="5196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𝑅</m:t>
                      </m:r>
                      <m:r>
                        <a:rPr lang="en-US" b="0" i="1" smtClean="0">
                          <a:solidFill>
                            <a:schemeClr val="tx1"/>
                          </a:solidFill>
                          <a:latin typeface="Cambria Math" panose="02040503050406030204" pitchFamily="18" charset="0"/>
                          <a:ea typeface="Cambria Math" panose="02040503050406030204" pitchFamily="18" charset="0"/>
                        </a:rPr>
                        <m:t>1</m:t>
                      </m:r>
                    </m:oMath>
                  </m:oMathPara>
                </a14:m>
                <a:endParaRPr lang="es-ES_tradnl" dirty="0">
                  <a:solidFill>
                    <a:srgbClr val="FFC000"/>
                  </a:solidFill>
                </a:endParaRPr>
              </a:p>
            </p:txBody>
          </p:sp>
        </mc:Choice>
        <mc:Fallback xmlns="">
          <p:sp>
            <p:nvSpPr>
              <p:cNvPr id="15" name="TextBox 14">
                <a:extLst>
                  <a:ext uri="{FF2B5EF4-FFF2-40B4-BE49-F238E27FC236}">
                    <a16:creationId xmlns:a16="http://schemas.microsoft.com/office/drawing/2014/main" id="{84D7FA9D-B5DB-A104-18F2-4FCED8F35EB6}"/>
                  </a:ext>
                </a:extLst>
              </p:cNvPr>
              <p:cNvSpPr txBox="1">
                <a:spLocks noRot="1" noChangeAspect="1" noMove="1" noResize="1" noEditPoints="1" noAdjustHandles="1" noChangeArrowheads="1" noChangeShapeType="1" noTextEdit="1"/>
              </p:cNvSpPr>
              <p:nvPr/>
            </p:nvSpPr>
            <p:spPr>
              <a:xfrm>
                <a:off x="4905355" y="4313396"/>
                <a:ext cx="519694" cy="369332"/>
              </a:xfrm>
              <a:prstGeom prst="rect">
                <a:avLst/>
              </a:prstGeom>
              <a:blipFill>
                <a:blip r:embed="rId4"/>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67D1B94-2E99-A1EA-2562-46FF6053A3C5}"/>
                  </a:ext>
                </a:extLst>
              </p:cNvPr>
              <p:cNvSpPr txBox="1"/>
              <p:nvPr/>
            </p:nvSpPr>
            <p:spPr>
              <a:xfrm>
                <a:off x="6209287" y="4826638"/>
                <a:ext cx="5196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i="1" smtClean="0">
                          <a:latin typeface="Cambria Math" panose="02040503050406030204" pitchFamily="18" charset="0"/>
                          <a:ea typeface="Cambria Math" panose="02040503050406030204" pitchFamily="18" charset="0"/>
                        </a:rPr>
                        <m:t>G</m:t>
                      </m:r>
                      <m:r>
                        <a:rPr lang="en-US" b="0" i="1" smtClean="0">
                          <a:latin typeface="Cambria Math" panose="02040503050406030204" pitchFamily="18" charset="0"/>
                          <a:ea typeface="Cambria Math" panose="02040503050406030204" pitchFamily="18" charset="0"/>
                        </a:rPr>
                        <m:t>2</m:t>
                      </m:r>
                    </m:oMath>
                  </m:oMathPara>
                </a14:m>
                <a:endParaRPr lang="es-ES_tradnl" dirty="0">
                  <a:solidFill>
                    <a:srgbClr val="FFC000"/>
                  </a:solidFill>
                </a:endParaRPr>
              </a:p>
            </p:txBody>
          </p:sp>
        </mc:Choice>
        <mc:Fallback xmlns="">
          <p:sp>
            <p:nvSpPr>
              <p:cNvPr id="3" name="TextBox 2">
                <a:extLst>
                  <a:ext uri="{FF2B5EF4-FFF2-40B4-BE49-F238E27FC236}">
                    <a16:creationId xmlns:a16="http://schemas.microsoft.com/office/drawing/2014/main" id="{967D1B94-2E99-A1EA-2562-46FF6053A3C5}"/>
                  </a:ext>
                </a:extLst>
              </p:cNvPr>
              <p:cNvSpPr txBox="1">
                <a:spLocks noRot="1" noChangeAspect="1" noMove="1" noResize="1" noEditPoints="1" noAdjustHandles="1" noChangeArrowheads="1" noChangeShapeType="1" noTextEdit="1"/>
              </p:cNvSpPr>
              <p:nvPr/>
            </p:nvSpPr>
            <p:spPr>
              <a:xfrm>
                <a:off x="6209287" y="4826638"/>
                <a:ext cx="519694" cy="369332"/>
              </a:xfrm>
              <a:prstGeom prst="rect">
                <a:avLst/>
              </a:prstGeom>
              <a:blipFill>
                <a:blip r:embed="rId5"/>
                <a:stretch>
                  <a:fillRect/>
                </a:stretch>
              </a:blipFill>
            </p:spPr>
            <p:txBody>
              <a:bodyPr/>
              <a:lstStyle/>
              <a:p>
                <a:r>
                  <a:rPr lang="es-ES_tradnl">
                    <a:noFill/>
                  </a:rPr>
                  <a:t> </a:t>
                </a:r>
              </a:p>
            </p:txBody>
          </p:sp>
        </mc:Fallback>
      </mc:AlternateContent>
      <p:sp>
        <p:nvSpPr>
          <p:cNvPr id="11" name="TextBox 10">
            <a:extLst>
              <a:ext uri="{FF2B5EF4-FFF2-40B4-BE49-F238E27FC236}">
                <a16:creationId xmlns:a16="http://schemas.microsoft.com/office/drawing/2014/main" id="{83387051-CCA3-38A7-B2E1-1DAC03F448A3}"/>
              </a:ext>
            </a:extLst>
          </p:cNvPr>
          <p:cNvSpPr txBox="1"/>
          <p:nvPr/>
        </p:nvSpPr>
        <p:spPr>
          <a:xfrm>
            <a:off x="3600284" y="5424315"/>
            <a:ext cx="6548331" cy="369332"/>
          </a:xfrm>
          <a:prstGeom prst="rect">
            <a:avLst/>
          </a:prstGeom>
          <a:noFill/>
        </p:spPr>
        <p:txBody>
          <a:bodyPr wrap="none" rtlCol="0">
            <a:spAutoFit/>
          </a:bodyPr>
          <a:lstStyle/>
          <a:p>
            <a:r>
              <a:rPr lang="es-ES_tradnl" dirty="0"/>
              <a:t>Retorno de s</a:t>
            </a:r>
            <a:r>
              <a:rPr lang="es-ES_tradnl" baseline="-25000" dirty="0"/>
              <a:t>1</a:t>
            </a:r>
            <a:r>
              <a:rPr lang="es-ES_tradnl" dirty="0"/>
              <a:t> = Recompensa de s</a:t>
            </a:r>
            <a:r>
              <a:rPr lang="es-ES_tradnl" baseline="-25000" dirty="0"/>
              <a:t>1 </a:t>
            </a:r>
            <a:r>
              <a:rPr lang="es-ES_tradnl" dirty="0"/>
              <a:t>+ Retorno (descontado) de s</a:t>
            </a:r>
            <a:r>
              <a:rPr lang="es-ES_tradnl" baseline="-25000" dirty="0"/>
              <a:t>2</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8D61C6C-89B7-EE51-CC65-CAAD8C43447B}"/>
                  </a:ext>
                </a:extLst>
              </p:cNvPr>
              <p:cNvSpPr txBox="1"/>
              <p:nvPr/>
            </p:nvSpPr>
            <p:spPr>
              <a:xfrm>
                <a:off x="3600284" y="5756770"/>
                <a:ext cx="17826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i="1" smtClean="0">
                          <a:latin typeface="Cambria Math" panose="02040503050406030204" pitchFamily="18" charset="0"/>
                          <a:ea typeface="Cambria Math" panose="02040503050406030204" pitchFamily="18" charset="0"/>
                        </a:rPr>
                        <m:t>G</m:t>
                      </m:r>
                      <m:r>
                        <a:rPr lang="en-US" b="0" i="1" smtClean="0">
                          <a:latin typeface="Cambria Math" panose="02040503050406030204" pitchFamily="18" charset="0"/>
                          <a:ea typeface="Cambria Math" panose="02040503050406030204" pitchFamily="18" charset="0"/>
                        </a:rPr>
                        <m:t>1</m:t>
                      </m:r>
                      <m:r>
                        <m:rPr>
                          <m:nor/>
                        </m:rPr>
                        <a:rPr lang="en-US" b="0" i="0" smtClean="0">
                          <a:latin typeface="Cambria Math" panose="02040503050406030204" pitchFamily="18" charset="0"/>
                          <a:ea typeface="Cambria Math" panose="02040503050406030204" pitchFamily="18" charset="0"/>
                        </a:rPr>
                        <m:t> = </m:t>
                      </m:r>
                      <m:r>
                        <m:rPr>
                          <m:nor/>
                        </m:rPr>
                        <a:rPr lang="es-ES_tradnl" dirty="0"/>
                        <m:t>R</m:t>
                      </m:r>
                      <m:r>
                        <m:rPr>
                          <m:nor/>
                        </m:rPr>
                        <a:rPr lang="en-US" b="0" i="0" dirty="0" smtClean="0"/>
                        <m:t>1</m:t>
                      </m:r>
                      <m:r>
                        <m:rPr>
                          <m:nor/>
                        </m:rPr>
                        <a:rPr lang="es-ES_tradnl" dirty="0"/>
                        <m:t> + </m:t>
                      </m:r>
                      <m:r>
                        <a:rPr lang="es-ES_tradnl" i="1">
                          <a:latin typeface="Cambria Math" panose="02040503050406030204" pitchFamily="18" charset="0"/>
                          <a:ea typeface="Cambria Math" panose="02040503050406030204" pitchFamily="18" charset="0"/>
                        </a:rPr>
                        <m:t>𝛾</m:t>
                      </m:r>
                      <m:r>
                        <a:rPr lang="en-US" b="0" i="1" smtClean="0">
                          <a:latin typeface="Cambria Math" panose="02040503050406030204" pitchFamily="18" charset="0"/>
                          <a:ea typeface="Cambria Math" panose="02040503050406030204" pitchFamily="18" charset="0"/>
                        </a:rPr>
                        <m:t> </m:t>
                      </m:r>
                      <m:r>
                        <m:rPr>
                          <m:sty m:val="p"/>
                        </m:rPr>
                        <a:rPr lang="en-US" i="1">
                          <a:latin typeface="Cambria Math" panose="02040503050406030204" pitchFamily="18" charset="0"/>
                          <a:ea typeface="Cambria Math" panose="02040503050406030204" pitchFamily="18" charset="0"/>
                        </a:rPr>
                        <m:t>G</m:t>
                      </m:r>
                      <m:r>
                        <m:rPr>
                          <m:nor/>
                        </m:rPr>
                        <a:rPr lang="en-US" b="0" i="0" dirty="0" smtClean="0"/>
                        <m:t>2</m:t>
                      </m:r>
                    </m:oMath>
                  </m:oMathPara>
                </a14:m>
                <a:endParaRPr lang="es-ES_tradnl" dirty="0"/>
              </a:p>
            </p:txBody>
          </p:sp>
        </mc:Choice>
        <mc:Fallback xmlns="">
          <p:sp>
            <p:nvSpPr>
              <p:cNvPr id="12" name="TextBox 11">
                <a:extLst>
                  <a:ext uri="{FF2B5EF4-FFF2-40B4-BE49-F238E27FC236}">
                    <a16:creationId xmlns:a16="http://schemas.microsoft.com/office/drawing/2014/main" id="{E8D61C6C-89B7-EE51-CC65-CAAD8C43447B}"/>
                  </a:ext>
                </a:extLst>
              </p:cNvPr>
              <p:cNvSpPr txBox="1">
                <a:spLocks noRot="1" noChangeAspect="1" noMove="1" noResize="1" noEditPoints="1" noAdjustHandles="1" noChangeArrowheads="1" noChangeShapeType="1" noTextEdit="1"/>
              </p:cNvSpPr>
              <p:nvPr/>
            </p:nvSpPr>
            <p:spPr>
              <a:xfrm>
                <a:off x="3600284" y="5756770"/>
                <a:ext cx="1782667" cy="369332"/>
              </a:xfrm>
              <a:prstGeom prst="rect">
                <a:avLst/>
              </a:prstGeom>
              <a:blipFill>
                <a:blip r:embed="rId6"/>
                <a:stretch>
                  <a:fillRect t="-3333" b="-16667"/>
                </a:stretch>
              </a:blipFill>
            </p:spPr>
            <p:txBody>
              <a:bodyPr/>
              <a:lstStyle/>
              <a:p>
                <a:r>
                  <a:rPr lang="es-ES_tradnl">
                    <a:noFill/>
                  </a:rPr>
                  <a:t> </a:t>
                </a:r>
              </a:p>
            </p:txBody>
          </p:sp>
        </mc:Fallback>
      </mc:AlternateContent>
      <p:sp>
        <p:nvSpPr>
          <p:cNvPr id="13" name="Oval 12">
            <a:extLst>
              <a:ext uri="{FF2B5EF4-FFF2-40B4-BE49-F238E27FC236}">
                <a16:creationId xmlns:a16="http://schemas.microsoft.com/office/drawing/2014/main" id="{8F7A60F3-FA7D-F513-C85A-0C55774E5901}"/>
              </a:ext>
            </a:extLst>
          </p:cNvPr>
          <p:cNvSpPr/>
          <p:nvPr/>
        </p:nvSpPr>
        <p:spPr>
          <a:xfrm>
            <a:off x="3600284" y="4512831"/>
            <a:ext cx="494522" cy="494522"/>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_tradnl" sz="1400" dirty="0"/>
              <a:t>s</a:t>
            </a:r>
            <a:r>
              <a:rPr lang="es-ES_tradnl" sz="1400" baseline="-25000" dirty="0"/>
              <a:t>1</a:t>
            </a:r>
          </a:p>
        </p:txBody>
      </p:sp>
      <p:cxnSp>
        <p:nvCxnSpPr>
          <p:cNvPr id="14" name="Straight Arrow Connector 13">
            <a:extLst>
              <a:ext uri="{FF2B5EF4-FFF2-40B4-BE49-F238E27FC236}">
                <a16:creationId xmlns:a16="http://schemas.microsoft.com/office/drawing/2014/main" id="{1F14B2AE-84E9-2BE6-5761-2A4401108BC3}"/>
              </a:ext>
            </a:extLst>
          </p:cNvPr>
          <p:cNvCxnSpPr>
            <a:cxnSpLocks/>
            <a:stCxn id="13" idx="6"/>
          </p:cNvCxnSpPr>
          <p:nvPr/>
        </p:nvCxnSpPr>
        <p:spPr>
          <a:xfrm>
            <a:off x="4094806" y="4760092"/>
            <a:ext cx="1369406" cy="88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5324F5C-5E70-5DE6-BA6D-6269F5307F7D}"/>
                  </a:ext>
                </a:extLst>
              </p:cNvPr>
              <p:cNvSpPr txBox="1"/>
              <p:nvPr/>
            </p:nvSpPr>
            <p:spPr>
              <a:xfrm>
                <a:off x="3575112" y="5058752"/>
                <a:ext cx="5196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i="1" smtClean="0">
                          <a:latin typeface="Cambria Math" panose="02040503050406030204" pitchFamily="18" charset="0"/>
                          <a:ea typeface="Cambria Math" panose="02040503050406030204" pitchFamily="18" charset="0"/>
                        </a:rPr>
                        <m:t>G</m:t>
                      </m:r>
                      <m:r>
                        <a:rPr lang="en-US" b="0" i="1" smtClean="0">
                          <a:latin typeface="Cambria Math" panose="02040503050406030204" pitchFamily="18" charset="0"/>
                          <a:ea typeface="Cambria Math" panose="02040503050406030204" pitchFamily="18" charset="0"/>
                        </a:rPr>
                        <m:t>1</m:t>
                      </m:r>
                    </m:oMath>
                  </m:oMathPara>
                </a14:m>
                <a:endParaRPr lang="es-ES_tradnl" dirty="0">
                  <a:solidFill>
                    <a:srgbClr val="FFC000"/>
                  </a:solidFill>
                </a:endParaRPr>
              </a:p>
            </p:txBody>
          </p:sp>
        </mc:Choice>
        <mc:Fallback xmlns="">
          <p:sp>
            <p:nvSpPr>
              <p:cNvPr id="16" name="TextBox 15">
                <a:extLst>
                  <a:ext uri="{FF2B5EF4-FFF2-40B4-BE49-F238E27FC236}">
                    <a16:creationId xmlns:a16="http://schemas.microsoft.com/office/drawing/2014/main" id="{A5324F5C-5E70-5DE6-BA6D-6269F5307F7D}"/>
                  </a:ext>
                </a:extLst>
              </p:cNvPr>
              <p:cNvSpPr txBox="1">
                <a:spLocks noRot="1" noChangeAspect="1" noMove="1" noResize="1" noEditPoints="1" noAdjustHandles="1" noChangeArrowheads="1" noChangeShapeType="1" noTextEdit="1"/>
              </p:cNvSpPr>
              <p:nvPr/>
            </p:nvSpPr>
            <p:spPr>
              <a:xfrm>
                <a:off x="3575112" y="5058752"/>
                <a:ext cx="519694" cy="369332"/>
              </a:xfrm>
              <a:prstGeom prst="rect">
                <a:avLst/>
              </a:prstGeom>
              <a:blipFill>
                <a:blip r:embed="rId7"/>
                <a:stretch>
                  <a:fillRect/>
                </a:stretch>
              </a:blipFill>
            </p:spPr>
            <p:txBody>
              <a:bodyPr/>
              <a:lstStyle/>
              <a:p>
                <a:r>
                  <a:rPr lang="es-ES_tradnl">
                    <a:noFill/>
                  </a:rPr>
                  <a:t> </a:t>
                </a:r>
              </a:p>
            </p:txBody>
          </p:sp>
        </mc:Fallback>
      </mc:AlternateContent>
      <p:sp>
        <p:nvSpPr>
          <p:cNvPr id="9" name="Oval 8">
            <a:extLst>
              <a:ext uri="{FF2B5EF4-FFF2-40B4-BE49-F238E27FC236}">
                <a16:creationId xmlns:a16="http://schemas.microsoft.com/office/drawing/2014/main" id="{79208B32-FDDF-6B54-0625-06ED4F93BE0F}"/>
              </a:ext>
            </a:extLst>
          </p:cNvPr>
          <p:cNvSpPr/>
          <p:nvPr/>
        </p:nvSpPr>
        <p:spPr>
          <a:xfrm>
            <a:off x="4491617" y="4521649"/>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a</a:t>
            </a:r>
            <a:r>
              <a:rPr lang="es-ES_tradnl" sz="1400" baseline="-25000" dirty="0"/>
              <a:t>1</a:t>
            </a:r>
          </a:p>
        </p:txBody>
      </p:sp>
      <p:sp>
        <p:nvSpPr>
          <p:cNvPr id="18" name="Slide Number Placeholder 5">
            <a:extLst>
              <a:ext uri="{FF2B5EF4-FFF2-40B4-BE49-F238E27FC236}">
                <a16:creationId xmlns:a16="http://schemas.microsoft.com/office/drawing/2014/main" id="{40990C77-9F9D-084C-E1B4-CA2795D52B5E}"/>
              </a:ext>
            </a:extLst>
          </p:cNvPr>
          <p:cNvSpPr>
            <a:spLocks noGrp="1"/>
          </p:cNvSpPr>
          <p:nvPr>
            <p:ph type="sldNum" sz="quarter" idx="12"/>
          </p:nvPr>
        </p:nvSpPr>
        <p:spPr>
          <a:xfrm>
            <a:off x="10919012" y="6356350"/>
            <a:ext cx="672354" cy="365125"/>
          </a:xfrm>
        </p:spPr>
        <p:txBody>
          <a:bodyPr/>
          <a:lstStyle/>
          <a:p>
            <a:fld id="{87E7843D-FF13-4365-9478-9625B70A2705}" type="slidenum">
              <a:rPr lang="en-US" smtClean="0"/>
              <a:t>43</a:t>
            </a:fld>
            <a:endParaRPr lang="en-US" dirty="0"/>
          </a:p>
        </p:txBody>
      </p:sp>
    </p:spTree>
    <p:extLst>
      <p:ext uri="{BB962C8B-B14F-4D97-AF65-F5344CB8AC3E}">
        <p14:creationId xmlns:p14="http://schemas.microsoft.com/office/powerpoint/2010/main" val="2902347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928552"/>
          </a:xfrm>
        </p:spPr>
        <p:txBody>
          <a:bodyPr/>
          <a:lstStyle/>
          <a:p>
            <a:r>
              <a:rPr lang="es-ES_tradnl" dirty="0"/>
              <a:t>Ecuación de </a:t>
            </a:r>
            <a:r>
              <a:rPr lang="es-ES_tradnl" dirty="0" err="1"/>
              <a:t>bellman</a:t>
            </a:r>
            <a:endParaRPr lang="es-ES_tradnl" dirty="0"/>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1748119"/>
            <a:ext cx="10691265" cy="4336994"/>
          </a:xfrm>
        </p:spPr>
        <p:txBody>
          <a:bodyPr>
            <a:normAutofit/>
          </a:bodyPr>
          <a:lstStyle/>
          <a:p>
            <a:pPr marL="0" indent="0">
              <a:buNone/>
            </a:pPr>
            <a:r>
              <a:rPr lang="es-ES_tradnl" sz="2400" dirty="0"/>
              <a:t>En general, el retorno de cualquier estado se puede descomponer en dos partes:</a:t>
            </a:r>
          </a:p>
          <a:p>
            <a:r>
              <a:rPr lang="es-ES_tradnl" sz="2400" dirty="0"/>
              <a:t>La recompensa inmediata de la acción para llegar al siguiente estado</a:t>
            </a:r>
          </a:p>
          <a:p>
            <a:r>
              <a:rPr lang="es-ES_tradnl" sz="2400" dirty="0"/>
              <a:t>Más el retorno descontado del siguiente estado siguiendo la misma política para todos los pasos posteriores.</a:t>
            </a:r>
          </a:p>
          <a:p>
            <a:pPr marL="0" indent="0">
              <a:buNone/>
            </a:pPr>
            <a:r>
              <a:rPr lang="es-ES_tradnl" sz="2400" dirty="0"/>
              <a:t>Esta es la </a:t>
            </a:r>
            <a:r>
              <a:rPr lang="es-ES_tradnl" sz="2400" b="1" i="1" dirty="0">
                <a:solidFill>
                  <a:schemeClr val="accent6">
                    <a:lumMod val="60000"/>
                    <a:lumOff val="40000"/>
                  </a:schemeClr>
                </a:solidFill>
              </a:rPr>
              <a:t>ecuación de </a:t>
            </a:r>
            <a:r>
              <a:rPr lang="es-ES_tradnl" sz="2400" b="1" i="1" dirty="0" err="1">
                <a:solidFill>
                  <a:schemeClr val="accent6">
                    <a:lumMod val="60000"/>
                    <a:lumOff val="40000"/>
                  </a:schemeClr>
                </a:solidFill>
              </a:rPr>
              <a:t>Bellman</a:t>
            </a:r>
            <a:r>
              <a:rPr lang="es-ES_tradnl" sz="2400" dirty="0"/>
              <a:t>.</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3"/>
              </a:rPr>
              <a:t>vectorjuice</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F7895F9-DA00-93F9-B97B-E399D3F850F2}"/>
                  </a:ext>
                </a:extLst>
              </p:cNvPr>
              <p:cNvSpPr txBox="1"/>
              <p:nvPr/>
            </p:nvSpPr>
            <p:spPr>
              <a:xfrm>
                <a:off x="4888746" y="4367241"/>
                <a:ext cx="2414507" cy="4867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𝐺</m:t>
                          </m:r>
                        </m:e>
                        <m:sub>
                          <m:r>
                            <m:rPr>
                              <m:nor/>
                            </m:rPr>
                            <a:rPr lang="en-US" sz="2400">
                              <a:latin typeface="Cambria Math" panose="02040503050406030204" pitchFamily="18" charset="0"/>
                              <a:ea typeface="Cambria Math" panose="02040503050406030204" pitchFamily="18" charset="0"/>
                            </a:rPr>
                            <m:t>t</m:t>
                          </m:r>
                        </m:sub>
                      </m:sSub>
                      <m:r>
                        <m:rPr>
                          <m:nor/>
                        </m:rPr>
                        <a:rPr lang="en-US" sz="2400" b="0" i="0"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𝑅</m:t>
                          </m:r>
                        </m:e>
                        <m:sub>
                          <m:r>
                            <m:rPr>
                              <m:nor/>
                            </m:rPr>
                            <a:rPr lang="en-US" sz="2400">
                              <a:latin typeface="Cambria Math" panose="02040503050406030204" pitchFamily="18" charset="0"/>
                              <a:ea typeface="Cambria Math" panose="02040503050406030204" pitchFamily="18" charset="0"/>
                            </a:rPr>
                            <m:t>t</m:t>
                          </m:r>
                        </m:sub>
                      </m:sSub>
                      <m:r>
                        <m:rPr>
                          <m:nor/>
                        </m:rPr>
                        <a:rPr lang="es-ES_tradnl" sz="2400" dirty="0"/>
                        <m:t>+ </m:t>
                      </m:r>
                      <m:r>
                        <a:rPr lang="es-ES_tradnl" sz="2400" i="1">
                          <a:latin typeface="Cambria Math" panose="02040503050406030204" pitchFamily="18" charset="0"/>
                          <a:ea typeface="Cambria Math" panose="02040503050406030204" pitchFamily="18" charset="0"/>
                        </a:rPr>
                        <m:t>𝛾</m:t>
                      </m:r>
                      <m:r>
                        <a:rPr lang="en-US" sz="2400" b="0" i="1" smtClean="0">
                          <a:latin typeface="Cambria Math" panose="02040503050406030204" pitchFamily="18" charset="0"/>
                          <a:ea typeface="Cambria Math" panose="02040503050406030204" pitchFamily="18" charset="0"/>
                        </a:rPr>
                        <m:t> </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𝐺</m:t>
                          </m:r>
                        </m:e>
                        <m:sub>
                          <m:r>
                            <m:rPr>
                              <m:nor/>
                            </m:rPr>
                            <a:rPr lang="en-US" sz="2400">
                              <a:latin typeface="Cambria Math" panose="02040503050406030204" pitchFamily="18" charset="0"/>
                              <a:ea typeface="Cambria Math" panose="02040503050406030204" pitchFamily="18" charset="0"/>
                            </a:rPr>
                            <m:t>t</m:t>
                          </m:r>
                          <m:r>
                            <m:rPr>
                              <m:nor/>
                            </m:rPr>
                            <a:rPr lang="en-US" sz="2400">
                              <a:latin typeface="Cambria Math" panose="02040503050406030204" pitchFamily="18" charset="0"/>
                              <a:ea typeface="Cambria Math" panose="02040503050406030204" pitchFamily="18" charset="0"/>
                            </a:rPr>
                            <m:t>+1</m:t>
                          </m:r>
                        </m:sub>
                      </m:sSub>
                    </m:oMath>
                  </m:oMathPara>
                </a14:m>
                <a:endParaRPr lang="es-ES_tradnl" sz="2400" dirty="0"/>
              </a:p>
            </p:txBody>
          </p:sp>
        </mc:Choice>
        <mc:Fallback xmlns="">
          <p:sp>
            <p:nvSpPr>
              <p:cNvPr id="18" name="TextBox 17">
                <a:extLst>
                  <a:ext uri="{FF2B5EF4-FFF2-40B4-BE49-F238E27FC236}">
                    <a16:creationId xmlns:a16="http://schemas.microsoft.com/office/drawing/2014/main" id="{DF7895F9-DA00-93F9-B97B-E399D3F850F2}"/>
                  </a:ext>
                </a:extLst>
              </p:cNvPr>
              <p:cNvSpPr txBox="1">
                <a:spLocks noRot="1" noChangeAspect="1" noMove="1" noResize="1" noEditPoints="1" noAdjustHandles="1" noChangeArrowheads="1" noChangeShapeType="1" noTextEdit="1"/>
              </p:cNvSpPr>
              <p:nvPr/>
            </p:nvSpPr>
            <p:spPr>
              <a:xfrm>
                <a:off x="4888746" y="4367241"/>
                <a:ext cx="2414507" cy="486736"/>
              </a:xfrm>
              <a:prstGeom prst="rect">
                <a:avLst/>
              </a:prstGeom>
              <a:blipFill>
                <a:blip r:embed="rId4"/>
                <a:stretch>
                  <a:fillRect t="-2500" b="-15000"/>
                </a:stretch>
              </a:blipFill>
            </p:spPr>
            <p:txBody>
              <a:bodyPr/>
              <a:lstStyle/>
              <a:p>
                <a:r>
                  <a:rPr lang="es-ES_tradnl">
                    <a:noFill/>
                  </a:rPr>
                  <a:t> </a:t>
                </a:r>
              </a:p>
            </p:txBody>
          </p:sp>
        </mc:Fallback>
      </mc:AlternateContent>
      <p:sp>
        <p:nvSpPr>
          <p:cNvPr id="19" name="Slide Number Placeholder 5">
            <a:extLst>
              <a:ext uri="{FF2B5EF4-FFF2-40B4-BE49-F238E27FC236}">
                <a16:creationId xmlns:a16="http://schemas.microsoft.com/office/drawing/2014/main" id="{2F29019E-023C-66DB-3B42-B61A7C5555C1}"/>
              </a:ext>
            </a:extLst>
          </p:cNvPr>
          <p:cNvSpPr>
            <a:spLocks noGrp="1"/>
          </p:cNvSpPr>
          <p:nvPr>
            <p:ph type="sldNum" sz="quarter" idx="12"/>
          </p:nvPr>
        </p:nvSpPr>
        <p:spPr>
          <a:xfrm>
            <a:off x="10919012" y="6356350"/>
            <a:ext cx="672354" cy="365125"/>
          </a:xfrm>
        </p:spPr>
        <p:txBody>
          <a:bodyPr/>
          <a:lstStyle/>
          <a:p>
            <a:fld id="{87E7843D-FF13-4365-9478-9625B70A2705}" type="slidenum">
              <a:rPr lang="en-US" smtClean="0"/>
              <a:t>44</a:t>
            </a:fld>
            <a:endParaRPr lang="en-US" dirty="0"/>
          </a:p>
        </p:txBody>
      </p:sp>
    </p:spTree>
    <p:extLst>
      <p:ext uri="{BB962C8B-B14F-4D97-AF65-F5344CB8AC3E}">
        <p14:creationId xmlns:p14="http://schemas.microsoft.com/office/powerpoint/2010/main" val="32599741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928552"/>
          </a:xfrm>
        </p:spPr>
        <p:txBody>
          <a:bodyPr/>
          <a:lstStyle/>
          <a:p>
            <a:r>
              <a:rPr lang="es-ES_tradnl" dirty="0"/>
              <a:t>Ecuación de </a:t>
            </a:r>
            <a:r>
              <a:rPr lang="es-ES_tradnl" dirty="0" err="1"/>
              <a:t>bellman</a:t>
            </a:r>
            <a:endParaRPr lang="es-ES_tradnl" dirty="0"/>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2124635"/>
            <a:ext cx="10691265" cy="3960478"/>
          </a:xfrm>
        </p:spPr>
        <p:txBody>
          <a:bodyPr>
            <a:normAutofit/>
          </a:bodyPr>
          <a:lstStyle/>
          <a:p>
            <a:pPr marL="0" indent="0">
              <a:buNone/>
            </a:pPr>
            <a:r>
              <a:rPr lang="es-ES_tradnl" sz="1800" dirty="0"/>
              <a:t>El retorno es la recompensa con descuento por un solo camino. El </a:t>
            </a:r>
            <a:r>
              <a:rPr lang="es-ES_tradnl" sz="1800" b="1" dirty="0">
                <a:solidFill>
                  <a:schemeClr val="accent4"/>
                </a:solidFill>
              </a:rPr>
              <a:t>Valor de Estado</a:t>
            </a:r>
            <a:r>
              <a:rPr lang="es-ES_tradnl" sz="1800" dirty="0">
                <a:solidFill>
                  <a:schemeClr val="accent6">
                    <a:lumMod val="60000"/>
                    <a:lumOff val="40000"/>
                  </a:schemeClr>
                </a:solidFill>
              </a:rPr>
              <a:t> </a:t>
            </a:r>
            <a:r>
              <a:rPr lang="es-ES_tradnl" sz="1800" dirty="0"/>
              <a:t>se obtiene tomando </a:t>
            </a:r>
            <a:r>
              <a:rPr lang="es-ES_tradnl" sz="1800" i="1" dirty="0"/>
              <a:t>el promedio del rendimiento a lo largo de muchos caminos </a:t>
            </a:r>
            <a:r>
              <a:rPr lang="es-ES_tradnl" sz="1800" dirty="0"/>
              <a:t>(la expectativa de rendimiento). </a:t>
            </a:r>
          </a:p>
          <a:p>
            <a:pPr marL="0" indent="0">
              <a:buNone/>
            </a:pPr>
            <a:r>
              <a:rPr lang="es-ES_tradnl" sz="1800" dirty="0"/>
              <a:t>El </a:t>
            </a:r>
            <a:r>
              <a:rPr lang="es-ES_tradnl" sz="1800" b="1" dirty="0">
                <a:solidFill>
                  <a:schemeClr val="accent4"/>
                </a:solidFill>
              </a:rPr>
              <a:t>Valor de Estado </a:t>
            </a:r>
            <a:r>
              <a:rPr lang="es-ES_tradnl" sz="1800" dirty="0"/>
              <a:t>se puede descomponer en dos partes: </a:t>
            </a:r>
          </a:p>
          <a:p>
            <a:r>
              <a:rPr lang="es-ES_tradnl" sz="1800" dirty="0"/>
              <a:t>La recompensa inmediata de la siguiente acción para llegar al siguiente estado</a:t>
            </a:r>
          </a:p>
          <a:p>
            <a:r>
              <a:rPr lang="es-ES_tradnl" sz="1800" dirty="0"/>
              <a:t>El </a:t>
            </a:r>
            <a:r>
              <a:rPr lang="es-ES_tradnl" sz="1800" b="1" dirty="0">
                <a:solidFill>
                  <a:schemeClr val="accent4"/>
                </a:solidFill>
              </a:rPr>
              <a:t>Valor</a:t>
            </a:r>
            <a:r>
              <a:rPr lang="es-ES_tradnl" sz="1800" dirty="0"/>
              <a:t> descontado de ese siguiente estado siguiendo la política para todos los pasos posteriores.</a:t>
            </a:r>
          </a:p>
          <a:p>
            <a:pPr marL="0" indent="0">
              <a:buNone/>
            </a:pPr>
            <a:endParaRPr lang="es-ES_tradnl" sz="2400" dirty="0"/>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3"/>
              </a:rPr>
              <a:t>vectorjuice</a:t>
            </a:r>
          </a:p>
        </p:txBody>
      </p:sp>
      <p:sp>
        <p:nvSpPr>
          <p:cNvPr id="3" name="TextBox 2">
            <a:extLst>
              <a:ext uri="{FF2B5EF4-FFF2-40B4-BE49-F238E27FC236}">
                <a16:creationId xmlns:a16="http://schemas.microsoft.com/office/drawing/2014/main" id="{0B0F71FB-AA3A-A522-4252-D36A8BBFE745}"/>
              </a:ext>
            </a:extLst>
          </p:cNvPr>
          <p:cNvSpPr txBox="1"/>
          <p:nvPr/>
        </p:nvSpPr>
        <p:spPr>
          <a:xfrm>
            <a:off x="700635" y="1619815"/>
            <a:ext cx="10962631" cy="461665"/>
          </a:xfrm>
          <a:prstGeom prst="rect">
            <a:avLst/>
          </a:prstGeom>
          <a:noFill/>
        </p:spPr>
        <p:txBody>
          <a:bodyPr wrap="square" rtlCol="0">
            <a:spAutoFit/>
          </a:bodyPr>
          <a:lstStyle/>
          <a:p>
            <a:r>
              <a:rPr lang="es-ES_tradnl" sz="2400" dirty="0">
                <a:latin typeface="+mj-lt"/>
              </a:rPr>
              <a:t>Ecuación para Valor de estado</a:t>
            </a:r>
          </a:p>
        </p:txBody>
      </p:sp>
      <p:sp>
        <p:nvSpPr>
          <p:cNvPr id="8" name="Cloud 7">
            <a:extLst>
              <a:ext uri="{FF2B5EF4-FFF2-40B4-BE49-F238E27FC236}">
                <a16:creationId xmlns:a16="http://schemas.microsoft.com/office/drawing/2014/main" id="{DF80A858-0725-BEE3-678D-172E6583E8AA}"/>
              </a:ext>
            </a:extLst>
          </p:cNvPr>
          <p:cNvSpPr/>
          <p:nvPr/>
        </p:nvSpPr>
        <p:spPr>
          <a:xfrm>
            <a:off x="6928188" y="4214187"/>
            <a:ext cx="1488141" cy="748693"/>
          </a:xfrm>
          <a:prstGeom prst="clou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ES_tradnl"/>
          </a:p>
        </p:txBody>
      </p:sp>
      <p:sp>
        <p:nvSpPr>
          <p:cNvPr id="9" name="Oval 8">
            <a:extLst>
              <a:ext uri="{FF2B5EF4-FFF2-40B4-BE49-F238E27FC236}">
                <a16:creationId xmlns:a16="http://schemas.microsoft.com/office/drawing/2014/main" id="{65E375FA-C9B2-5D3F-9D7C-1BC01E45BA24}"/>
              </a:ext>
            </a:extLst>
          </p:cNvPr>
          <p:cNvSpPr/>
          <p:nvPr/>
        </p:nvSpPr>
        <p:spPr>
          <a:xfrm>
            <a:off x="5389582" y="4322633"/>
            <a:ext cx="494522" cy="494522"/>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_tradnl" sz="1400" dirty="0"/>
              <a:t>s</a:t>
            </a:r>
            <a:r>
              <a:rPr lang="es-ES_tradnl" sz="1400" baseline="-25000" dirty="0"/>
              <a:t>2</a:t>
            </a:r>
          </a:p>
        </p:txBody>
      </p:sp>
      <p:cxnSp>
        <p:nvCxnSpPr>
          <p:cNvPr id="10" name="Straight Arrow Connector 9">
            <a:extLst>
              <a:ext uri="{FF2B5EF4-FFF2-40B4-BE49-F238E27FC236}">
                <a16:creationId xmlns:a16="http://schemas.microsoft.com/office/drawing/2014/main" id="{FC079D9E-CE6C-EB93-C157-5F8B102ED24D}"/>
              </a:ext>
            </a:extLst>
          </p:cNvPr>
          <p:cNvCxnSpPr>
            <a:cxnSpLocks/>
            <a:stCxn id="9" idx="6"/>
          </p:cNvCxnSpPr>
          <p:nvPr/>
        </p:nvCxnSpPr>
        <p:spPr>
          <a:xfrm>
            <a:off x="5884104" y="4569894"/>
            <a:ext cx="1369406" cy="88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880B9DB-3347-5069-064C-216C640578D8}"/>
                  </a:ext>
                </a:extLst>
              </p:cNvPr>
              <p:cNvSpPr txBox="1"/>
              <p:nvPr/>
            </p:nvSpPr>
            <p:spPr>
              <a:xfrm>
                <a:off x="4806744" y="4123198"/>
                <a:ext cx="5196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𝑅</m:t>
                      </m:r>
                      <m:r>
                        <a:rPr lang="en-US" b="0" i="1" smtClean="0">
                          <a:solidFill>
                            <a:schemeClr val="tx1"/>
                          </a:solidFill>
                          <a:latin typeface="Cambria Math" panose="02040503050406030204" pitchFamily="18" charset="0"/>
                          <a:ea typeface="Cambria Math" panose="02040503050406030204" pitchFamily="18" charset="0"/>
                        </a:rPr>
                        <m:t>1</m:t>
                      </m:r>
                    </m:oMath>
                  </m:oMathPara>
                </a14:m>
                <a:endParaRPr lang="es-ES_tradnl" dirty="0">
                  <a:solidFill>
                    <a:srgbClr val="FFC000"/>
                  </a:solidFill>
                </a:endParaRPr>
              </a:p>
            </p:txBody>
          </p:sp>
        </mc:Choice>
        <mc:Fallback xmlns="">
          <p:sp>
            <p:nvSpPr>
              <p:cNvPr id="11" name="TextBox 10">
                <a:extLst>
                  <a:ext uri="{FF2B5EF4-FFF2-40B4-BE49-F238E27FC236}">
                    <a16:creationId xmlns:a16="http://schemas.microsoft.com/office/drawing/2014/main" id="{E880B9DB-3347-5069-064C-216C640578D8}"/>
                  </a:ext>
                </a:extLst>
              </p:cNvPr>
              <p:cNvSpPr txBox="1">
                <a:spLocks noRot="1" noChangeAspect="1" noMove="1" noResize="1" noEditPoints="1" noAdjustHandles="1" noChangeArrowheads="1" noChangeShapeType="1" noTextEdit="1"/>
              </p:cNvSpPr>
              <p:nvPr/>
            </p:nvSpPr>
            <p:spPr>
              <a:xfrm>
                <a:off x="4806744" y="4123198"/>
                <a:ext cx="519694" cy="369332"/>
              </a:xfrm>
              <a:prstGeom prst="rect">
                <a:avLst/>
              </a:prstGeom>
              <a:blipFill>
                <a:blip r:embed="rId4"/>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48D7BF2-1381-76D4-C4AF-4CD96D77AEB8}"/>
                  </a:ext>
                </a:extLst>
              </p:cNvPr>
              <p:cNvSpPr txBox="1"/>
              <p:nvPr/>
            </p:nvSpPr>
            <p:spPr>
              <a:xfrm>
                <a:off x="6110676" y="4636440"/>
                <a:ext cx="5196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i="1">
                          <a:latin typeface="Cambria Math" panose="02040503050406030204" pitchFamily="18" charset="0"/>
                          <a:ea typeface="Cambria Math" panose="02040503050406030204" pitchFamily="18" charset="0"/>
                        </a:rPr>
                        <m:t>V</m:t>
                      </m:r>
                      <m:r>
                        <a:rPr lang="en-US" b="0" i="1" smtClean="0">
                          <a:latin typeface="Cambria Math" panose="02040503050406030204" pitchFamily="18" charset="0"/>
                          <a:ea typeface="Cambria Math" panose="02040503050406030204" pitchFamily="18" charset="0"/>
                        </a:rPr>
                        <m:t>2</m:t>
                      </m:r>
                    </m:oMath>
                  </m:oMathPara>
                </a14:m>
                <a:endParaRPr lang="es-ES_tradnl" dirty="0">
                  <a:solidFill>
                    <a:srgbClr val="FFC000"/>
                  </a:solidFill>
                </a:endParaRPr>
              </a:p>
            </p:txBody>
          </p:sp>
        </mc:Choice>
        <mc:Fallback xmlns="">
          <p:sp>
            <p:nvSpPr>
              <p:cNvPr id="12" name="TextBox 11">
                <a:extLst>
                  <a:ext uri="{FF2B5EF4-FFF2-40B4-BE49-F238E27FC236}">
                    <a16:creationId xmlns:a16="http://schemas.microsoft.com/office/drawing/2014/main" id="{F48D7BF2-1381-76D4-C4AF-4CD96D77AEB8}"/>
                  </a:ext>
                </a:extLst>
              </p:cNvPr>
              <p:cNvSpPr txBox="1">
                <a:spLocks noRot="1" noChangeAspect="1" noMove="1" noResize="1" noEditPoints="1" noAdjustHandles="1" noChangeArrowheads="1" noChangeShapeType="1" noTextEdit="1"/>
              </p:cNvSpPr>
              <p:nvPr/>
            </p:nvSpPr>
            <p:spPr>
              <a:xfrm>
                <a:off x="6110676" y="4636440"/>
                <a:ext cx="519694" cy="369332"/>
              </a:xfrm>
              <a:prstGeom prst="rect">
                <a:avLst/>
              </a:prstGeom>
              <a:blipFill>
                <a:blip r:embed="rId5"/>
                <a:stretch>
                  <a:fillRect/>
                </a:stretch>
              </a:blipFill>
            </p:spPr>
            <p:txBody>
              <a:bodyPr/>
              <a:lstStyle/>
              <a:p>
                <a:r>
                  <a:rPr lang="es-ES_tradnl">
                    <a:noFill/>
                  </a:rPr>
                  <a:t> </a:t>
                </a:r>
              </a:p>
            </p:txBody>
          </p:sp>
        </mc:Fallback>
      </mc:AlternateContent>
      <p:sp>
        <p:nvSpPr>
          <p:cNvPr id="13" name="TextBox 12">
            <a:extLst>
              <a:ext uri="{FF2B5EF4-FFF2-40B4-BE49-F238E27FC236}">
                <a16:creationId xmlns:a16="http://schemas.microsoft.com/office/drawing/2014/main" id="{C50CC32E-5313-A6BB-356A-95BFA495AFB8}"/>
              </a:ext>
            </a:extLst>
          </p:cNvPr>
          <p:cNvSpPr txBox="1"/>
          <p:nvPr/>
        </p:nvSpPr>
        <p:spPr>
          <a:xfrm>
            <a:off x="3501673" y="5234117"/>
            <a:ext cx="6002028" cy="369332"/>
          </a:xfrm>
          <a:prstGeom prst="rect">
            <a:avLst/>
          </a:prstGeom>
          <a:noFill/>
        </p:spPr>
        <p:txBody>
          <a:bodyPr wrap="none" rtlCol="0">
            <a:spAutoFit/>
          </a:bodyPr>
          <a:lstStyle/>
          <a:p>
            <a:r>
              <a:rPr lang="es-ES_tradnl" dirty="0"/>
              <a:t>Valor de s</a:t>
            </a:r>
            <a:r>
              <a:rPr lang="es-ES_tradnl" baseline="-25000" dirty="0"/>
              <a:t>1</a:t>
            </a:r>
            <a:r>
              <a:rPr lang="es-ES_tradnl" dirty="0"/>
              <a:t> = Recompensa de s</a:t>
            </a:r>
            <a:r>
              <a:rPr lang="es-ES_tradnl" baseline="-25000" dirty="0"/>
              <a:t>1 </a:t>
            </a:r>
            <a:r>
              <a:rPr lang="es-ES_tradnl" dirty="0"/>
              <a:t>+ Valor (descontado) de s</a:t>
            </a:r>
            <a:r>
              <a:rPr lang="es-ES_tradnl" baseline="-25000" dirty="0"/>
              <a:t>2</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2E8F466-1D00-EFB6-2716-A998EBC9AA7F}"/>
                  </a:ext>
                </a:extLst>
              </p:cNvPr>
              <p:cNvSpPr txBox="1"/>
              <p:nvPr/>
            </p:nvSpPr>
            <p:spPr>
              <a:xfrm>
                <a:off x="3501673" y="5566572"/>
                <a:ext cx="27603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i="1" smtClean="0">
                          <a:latin typeface="Cambria Math" panose="02040503050406030204" pitchFamily="18" charset="0"/>
                          <a:ea typeface="Cambria Math" panose="02040503050406030204" pitchFamily="18" charset="0"/>
                        </a:rPr>
                        <m:t>V</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1</m:t>
                              </m:r>
                            </m:sub>
                          </m:sSub>
                        </m:e>
                      </m:d>
                      <m:r>
                        <m:rPr>
                          <m:nor/>
                        </m:rPr>
                        <a:rPr lang="en-US" b="0" i="0" smtClean="0">
                          <a:latin typeface="Cambria Math" panose="02040503050406030204" pitchFamily="18" charset="0"/>
                          <a:ea typeface="Cambria Math" panose="02040503050406030204" pitchFamily="18" charset="0"/>
                        </a:rPr>
                        <m:t> = </m:t>
                      </m:r>
                      <m:r>
                        <a:rPr lang="en-US" i="1" dirty="0" smtClean="0">
                          <a:latin typeface="Cambria Math" panose="02040503050406030204" pitchFamily="18" charset="0"/>
                        </a:rPr>
                        <m:t>𝐸</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1 </m:t>
                          </m:r>
                        </m:sub>
                      </m:sSub>
                      <m:r>
                        <a:rPr lang="en-US" b="0" i="1" dirty="0" smtClean="0">
                          <a:latin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𝛾</m:t>
                      </m:r>
                      <m:r>
                        <a:rPr lang="en-US" b="0" i="1" dirty="0" smtClean="0">
                          <a:latin typeface="Cambria Math" panose="02040503050406030204" pitchFamily="18" charset="0"/>
                          <a:ea typeface="Cambria Math" panose="02040503050406030204" pitchFamily="18" charset="0"/>
                        </a:rPr>
                        <m:t> </m:t>
                      </m:r>
                      <m:r>
                        <m:rPr>
                          <m:sty m:val="p"/>
                        </m:rPr>
                        <a:rPr lang="en-US" i="1">
                          <a:latin typeface="Cambria Math" panose="02040503050406030204" pitchFamily="18" charset="0"/>
                          <a:ea typeface="Cambria Math" panose="02040503050406030204" pitchFamily="18" charset="0"/>
                        </a:rPr>
                        <m:t>V</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2</m:t>
                              </m:r>
                            </m:sub>
                          </m:sSub>
                        </m:e>
                      </m:d>
                      <m:r>
                        <a:rPr lang="en-US" b="0" i="1" dirty="0" smtClean="0">
                          <a:latin typeface="Cambria Math" panose="02040503050406030204" pitchFamily="18" charset="0"/>
                        </a:rPr>
                        <m:t>]</m:t>
                      </m:r>
                    </m:oMath>
                  </m:oMathPara>
                </a14:m>
                <a:endParaRPr lang="es-ES_tradnl" dirty="0"/>
              </a:p>
            </p:txBody>
          </p:sp>
        </mc:Choice>
        <mc:Fallback xmlns="">
          <p:sp>
            <p:nvSpPr>
              <p:cNvPr id="14" name="TextBox 13">
                <a:extLst>
                  <a:ext uri="{FF2B5EF4-FFF2-40B4-BE49-F238E27FC236}">
                    <a16:creationId xmlns:a16="http://schemas.microsoft.com/office/drawing/2014/main" id="{52E8F466-1D00-EFB6-2716-A998EBC9AA7F}"/>
                  </a:ext>
                </a:extLst>
              </p:cNvPr>
              <p:cNvSpPr txBox="1">
                <a:spLocks noRot="1" noChangeAspect="1" noMove="1" noResize="1" noEditPoints="1" noAdjustHandles="1" noChangeArrowheads="1" noChangeShapeType="1" noTextEdit="1"/>
              </p:cNvSpPr>
              <p:nvPr/>
            </p:nvSpPr>
            <p:spPr>
              <a:xfrm>
                <a:off x="3501673" y="5566572"/>
                <a:ext cx="2760371" cy="369332"/>
              </a:xfrm>
              <a:prstGeom prst="rect">
                <a:avLst/>
              </a:prstGeom>
              <a:blipFill>
                <a:blip r:embed="rId6"/>
                <a:stretch>
                  <a:fillRect b="-16667"/>
                </a:stretch>
              </a:blipFill>
            </p:spPr>
            <p:txBody>
              <a:bodyPr/>
              <a:lstStyle/>
              <a:p>
                <a:r>
                  <a:rPr lang="es-ES_tradnl">
                    <a:noFill/>
                  </a:rPr>
                  <a:t> </a:t>
                </a:r>
              </a:p>
            </p:txBody>
          </p:sp>
        </mc:Fallback>
      </mc:AlternateContent>
      <p:sp>
        <p:nvSpPr>
          <p:cNvPr id="15" name="Oval 14">
            <a:extLst>
              <a:ext uri="{FF2B5EF4-FFF2-40B4-BE49-F238E27FC236}">
                <a16:creationId xmlns:a16="http://schemas.microsoft.com/office/drawing/2014/main" id="{32F7D76C-9E3D-ECA4-61A3-C6CD4F33124C}"/>
              </a:ext>
            </a:extLst>
          </p:cNvPr>
          <p:cNvSpPr/>
          <p:nvPr/>
        </p:nvSpPr>
        <p:spPr>
          <a:xfrm>
            <a:off x="3501673" y="4322633"/>
            <a:ext cx="494522" cy="494522"/>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_tradnl" sz="1400" dirty="0"/>
              <a:t>s</a:t>
            </a:r>
            <a:r>
              <a:rPr lang="es-ES_tradnl" sz="1400" baseline="-25000" dirty="0"/>
              <a:t>1</a:t>
            </a:r>
          </a:p>
        </p:txBody>
      </p:sp>
      <p:cxnSp>
        <p:nvCxnSpPr>
          <p:cNvPr id="16" name="Straight Arrow Connector 15">
            <a:extLst>
              <a:ext uri="{FF2B5EF4-FFF2-40B4-BE49-F238E27FC236}">
                <a16:creationId xmlns:a16="http://schemas.microsoft.com/office/drawing/2014/main" id="{F4D661A6-8015-42F1-4807-EA5E790FDE1B}"/>
              </a:ext>
            </a:extLst>
          </p:cNvPr>
          <p:cNvCxnSpPr>
            <a:cxnSpLocks/>
            <a:stCxn id="15" idx="6"/>
          </p:cNvCxnSpPr>
          <p:nvPr/>
        </p:nvCxnSpPr>
        <p:spPr>
          <a:xfrm>
            <a:off x="3996195" y="4569894"/>
            <a:ext cx="1369406" cy="88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9A4FE81-BCD2-E9C8-F7A1-A7B14B6FB79F}"/>
                  </a:ext>
                </a:extLst>
              </p:cNvPr>
              <p:cNvSpPr txBox="1"/>
              <p:nvPr/>
            </p:nvSpPr>
            <p:spPr>
              <a:xfrm>
                <a:off x="3476501" y="4868554"/>
                <a:ext cx="5196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i="1">
                          <a:latin typeface="Cambria Math" panose="02040503050406030204" pitchFamily="18" charset="0"/>
                          <a:ea typeface="Cambria Math" panose="02040503050406030204" pitchFamily="18" charset="0"/>
                        </a:rPr>
                        <m:t>V</m:t>
                      </m:r>
                      <m:r>
                        <a:rPr lang="en-US" b="0" i="1" smtClean="0">
                          <a:latin typeface="Cambria Math" panose="02040503050406030204" pitchFamily="18" charset="0"/>
                          <a:ea typeface="Cambria Math" panose="02040503050406030204" pitchFamily="18" charset="0"/>
                        </a:rPr>
                        <m:t>1</m:t>
                      </m:r>
                    </m:oMath>
                  </m:oMathPara>
                </a14:m>
                <a:endParaRPr lang="es-ES_tradnl" dirty="0">
                  <a:solidFill>
                    <a:srgbClr val="FFC000"/>
                  </a:solidFill>
                </a:endParaRPr>
              </a:p>
            </p:txBody>
          </p:sp>
        </mc:Choice>
        <mc:Fallback xmlns="">
          <p:sp>
            <p:nvSpPr>
              <p:cNvPr id="17" name="TextBox 16">
                <a:extLst>
                  <a:ext uri="{FF2B5EF4-FFF2-40B4-BE49-F238E27FC236}">
                    <a16:creationId xmlns:a16="http://schemas.microsoft.com/office/drawing/2014/main" id="{59A4FE81-BCD2-E9C8-F7A1-A7B14B6FB79F}"/>
                  </a:ext>
                </a:extLst>
              </p:cNvPr>
              <p:cNvSpPr txBox="1">
                <a:spLocks noRot="1" noChangeAspect="1" noMove="1" noResize="1" noEditPoints="1" noAdjustHandles="1" noChangeArrowheads="1" noChangeShapeType="1" noTextEdit="1"/>
              </p:cNvSpPr>
              <p:nvPr/>
            </p:nvSpPr>
            <p:spPr>
              <a:xfrm>
                <a:off x="3476501" y="4868554"/>
                <a:ext cx="519694" cy="369332"/>
              </a:xfrm>
              <a:prstGeom prst="rect">
                <a:avLst/>
              </a:prstGeom>
              <a:blipFill>
                <a:blip r:embed="rId7"/>
                <a:stretch>
                  <a:fillRect/>
                </a:stretch>
              </a:blipFill>
            </p:spPr>
            <p:txBody>
              <a:bodyPr/>
              <a:lstStyle/>
              <a:p>
                <a:r>
                  <a:rPr lang="es-ES_tradnl">
                    <a:noFill/>
                  </a:rPr>
                  <a:t> </a:t>
                </a:r>
              </a:p>
            </p:txBody>
          </p:sp>
        </mc:Fallback>
      </mc:AlternateContent>
      <p:sp>
        <p:nvSpPr>
          <p:cNvPr id="19" name="Oval 18">
            <a:extLst>
              <a:ext uri="{FF2B5EF4-FFF2-40B4-BE49-F238E27FC236}">
                <a16:creationId xmlns:a16="http://schemas.microsoft.com/office/drawing/2014/main" id="{5384BD18-981D-083F-A4B0-E65E693B3D24}"/>
              </a:ext>
            </a:extLst>
          </p:cNvPr>
          <p:cNvSpPr/>
          <p:nvPr/>
        </p:nvSpPr>
        <p:spPr>
          <a:xfrm>
            <a:off x="4393006" y="4331451"/>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a</a:t>
            </a:r>
            <a:r>
              <a:rPr lang="es-ES_tradnl" sz="1400" baseline="-25000" dirty="0"/>
              <a:t>1</a:t>
            </a:r>
          </a:p>
        </p:txBody>
      </p:sp>
      <p:sp>
        <p:nvSpPr>
          <p:cNvPr id="20" name="Slide Number Placeholder 5">
            <a:extLst>
              <a:ext uri="{FF2B5EF4-FFF2-40B4-BE49-F238E27FC236}">
                <a16:creationId xmlns:a16="http://schemas.microsoft.com/office/drawing/2014/main" id="{4E392082-01B7-D555-B0F4-3DB93C415A6A}"/>
              </a:ext>
            </a:extLst>
          </p:cNvPr>
          <p:cNvSpPr>
            <a:spLocks noGrp="1"/>
          </p:cNvSpPr>
          <p:nvPr>
            <p:ph type="sldNum" sz="quarter" idx="12"/>
          </p:nvPr>
        </p:nvSpPr>
        <p:spPr>
          <a:xfrm>
            <a:off x="10919012" y="6356350"/>
            <a:ext cx="672354" cy="365125"/>
          </a:xfrm>
        </p:spPr>
        <p:txBody>
          <a:bodyPr/>
          <a:lstStyle/>
          <a:p>
            <a:fld id="{87E7843D-FF13-4365-9478-9625B70A2705}" type="slidenum">
              <a:rPr lang="en-US" smtClean="0"/>
              <a:t>45</a:t>
            </a:fld>
            <a:endParaRPr lang="en-US" dirty="0"/>
          </a:p>
        </p:txBody>
      </p:sp>
    </p:spTree>
    <p:extLst>
      <p:ext uri="{BB962C8B-B14F-4D97-AF65-F5344CB8AC3E}">
        <p14:creationId xmlns:p14="http://schemas.microsoft.com/office/powerpoint/2010/main" val="33790093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928552"/>
          </a:xfrm>
        </p:spPr>
        <p:txBody>
          <a:bodyPr/>
          <a:lstStyle/>
          <a:p>
            <a:r>
              <a:rPr lang="es-ES_tradnl" dirty="0"/>
              <a:t>Ecuación de </a:t>
            </a:r>
            <a:r>
              <a:rPr lang="es-ES_tradnl" dirty="0" err="1"/>
              <a:t>bellman</a:t>
            </a:r>
            <a:endParaRPr lang="es-ES_tradnl" dirty="0"/>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2124635"/>
            <a:ext cx="10691265" cy="3960478"/>
          </a:xfrm>
        </p:spPr>
        <p:txBody>
          <a:bodyPr>
            <a:normAutofit/>
          </a:bodyPr>
          <a:lstStyle/>
          <a:p>
            <a:pPr marL="0" indent="0">
              <a:buNone/>
            </a:pPr>
            <a:r>
              <a:rPr lang="es-ES_tradnl" sz="1800" dirty="0"/>
              <a:t>El retorno es la recompensa con descuento por un solo camino. El </a:t>
            </a:r>
            <a:r>
              <a:rPr lang="es-ES_tradnl" sz="1800" b="1" dirty="0">
                <a:solidFill>
                  <a:schemeClr val="accent4"/>
                </a:solidFill>
              </a:rPr>
              <a:t>Valor de Estado</a:t>
            </a:r>
            <a:r>
              <a:rPr lang="es-ES_tradnl" sz="1800" dirty="0">
                <a:solidFill>
                  <a:schemeClr val="accent6">
                    <a:lumMod val="60000"/>
                    <a:lumOff val="40000"/>
                  </a:schemeClr>
                </a:solidFill>
              </a:rPr>
              <a:t> </a:t>
            </a:r>
            <a:r>
              <a:rPr lang="es-ES_tradnl" sz="1800" dirty="0"/>
              <a:t>se obtiene tomando </a:t>
            </a:r>
            <a:r>
              <a:rPr lang="es-ES_tradnl" sz="1800" i="1" dirty="0"/>
              <a:t>el promedio del rendimiento a lo largo de muchos caminos </a:t>
            </a:r>
            <a:r>
              <a:rPr lang="es-ES_tradnl" sz="1800" dirty="0"/>
              <a:t>(la expectativa de rendimiento). </a:t>
            </a:r>
          </a:p>
          <a:p>
            <a:pPr marL="0" indent="0">
              <a:buNone/>
            </a:pPr>
            <a:r>
              <a:rPr lang="es-ES_tradnl" sz="1800" dirty="0"/>
              <a:t>El </a:t>
            </a:r>
            <a:r>
              <a:rPr lang="es-ES_tradnl" sz="1800" b="1" dirty="0">
                <a:solidFill>
                  <a:schemeClr val="accent4"/>
                </a:solidFill>
              </a:rPr>
              <a:t>Valor de Estado </a:t>
            </a:r>
            <a:r>
              <a:rPr lang="es-ES_tradnl" sz="1800" dirty="0"/>
              <a:t>se puede descomponer en dos partes: </a:t>
            </a:r>
          </a:p>
          <a:p>
            <a:r>
              <a:rPr lang="es-ES_tradnl" sz="1800" dirty="0"/>
              <a:t>La recompensa inmediata de la siguiente acción para llegar al siguiente estado</a:t>
            </a:r>
          </a:p>
          <a:p>
            <a:r>
              <a:rPr lang="es-ES_tradnl" sz="1800" dirty="0"/>
              <a:t>El </a:t>
            </a:r>
            <a:r>
              <a:rPr lang="es-ES_tradnl" sz="1800" b="1" dirty="0">
                <a:solidFill>
                  <a:schemeClr val="accent4"/>
                </a:solidFill>
              </a:rPr>
              <a:t>Valor</a:t>
            </a:r>
            <a:r>
              <a:rPr lang="es-ES_tradnl" sz="1800" dirty="0"/>
              <a:t> descontado de ese siguiente estado siguiendo la política para todos los pasos posteriores.</a:t>
            </a:r>
          </a:p>
          <a:p>
            <a:pPr marL="0" indent="0">
              <a:buNone/>
            </a:pPr>
            <a:endParaRPr lang="es-ES_tradnl" sz="2400" dirty="0"/>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3"/>
              </a:rPr>
              <a:t>vectorjuice</a:t>
            </a:r>
          </a:p>
        </p:txBody>
      </p:sp>
      <p:sp>
        <p:nvSpPr>
          <p:cNvPr id="3" name="TextBox 2">
            <a:extLst>
              <a:ext uri="{FF2B5EF4-FFF2-40B4-BE49-F238E27FC236}">
                <a16:creationId xmlns:a16="http://schemas.microsoft.com/office/drawing/2014/main" id="{0B0F71FB-AA3A-A522-4252-D36A8BBFE745}"/>
              </a:ext>
            </a:extLst>
          </p:cNvPr>
          <p:cNvSpPr txBox="1"/>
          <p:nvPr/>
        </p:nvSpPr>
        <p:spPr>
          <a:xfrm>
            <a:off x="700635" y="1619815"/>
            <a:ext cx="10962631" cy="461665"/>
          </a:xfrm>
          <a:prstGeom prst="rect">
            <a:avLst/>
          </a:prstGeom>
          <a:noFill/>
        </p:spPr>
        <p:txBody>
          <a:bodyPr wrap="square" rtlCol="0">
            <a:spAutoFit/>
          </a:bodyPr>
          <a:lstStyle/>
          <a:p>
            <a:r>
              <a:rPr lang="es-ES_tradnl" sz="2400" dirty="0">
                <a:latin typeface="+mj-lt"/>
              </a:rPr>
              <a:t>Ecuación para Valor de estado</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E8727A2-E76A-78B7-5DF8-9E97A849352A}"/>
                  </a:ext>
                </a:extLst>
              </p:cNvPr>
              <p:cNvSpPr txBox="1"/>
              <p:nvPr/>
            </p:nvSpPr>
            <p:spPr>
              <a:xfrm>
                <a:off x="4302846" y="4463913"/>
                <a:ext cx="375820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400" i="1" smtClean="0">
                          <a:latin typeface="Cambria Math" panose="02040503050406030204" pitchFamily="18" charset="0"/>
                          <a:ea typeface="Cambria Math" panose="02040503050406030204" pitchFamily="18" charset="0"/>
                        </a:rPr>
                        <m:t>V</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𝑠</m:t>
                              </m:r>
                            </m:e>
                            <m:sub>
                              <m:r>
                                <a:rPr lang="en-US" sz="2400" b="0" i="1" smtClean="0">
                                  <a:latin typeface="Cambria Math" panose="02040503050406030204" pitchFamily="18" charset="0"/>
                                  <a:ea typeface="Cambria Math" panose="02040503050406030204" pitchFamily="18" charset="0"/>
                                </a:rPr>
                                <m:t>𝑡</m:t>
                              </m:r>
                            </m:sub>
                          </m:sSub>
                        </m:e>
                      </m:d>
                      <m:r>
                        <m:rPr>
                          <m:nor/>
                        </m:rPr>
                        <a:rPr lang="en-US" sz="2400" b="0" i="0" smtClean="0">
                          <a:latin typeface="Cambria Math" panose="02040503050406030204" pitchFamily="18" charset="0"/>
                          <a:ea typeface="Cambria Math" panose="02040503050406030204" pitchFamily="18" charset="0"/>
                        </a:rPr>
                        <m:t> = </m:t>
                      </m:r>
                      <m:r>
                        <a:rPr lang="en-US" sz="2400" i="1" dirty="0" smtClean="0">
                          <a:latin typeface="Cambria Math" panose="02040503050406030204" pitchFamily="18" charset="0"/>
                        </a:rPr>
                        <m:t>𝐸</m:t>
                      </m:r>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𝑅</m:t>
                          </m:r>
                        </m:e>
                        <m:sub>
                          <m:r>
                            <a:rPr lang="en-US" sz="2400" b="0" i="1" dirty="0" smtClean="0">
                              <a:latin typeface="Cambria Math" panose="02040503050406030204" pitchFamily="18" charset="0"/>
                            </a:rPr>
                            <m:t>𝑡</m:t>
                          </m:r>
                          <m:r>
                            <a:rPr lang="en-US" sz="2400" b="0" i="1" dirty="0" smtClean="0">
                              <a:latin typeface="Cambria Math" panose="02040503050406030204" pitchFamily="18" charset="0"/>
                            </a:rPr>
                            <m:t> </m:t>
                          </m:r>
                        </m:sub>
                      </m:sSub>
                      <m:r>
                        <a:rPr lang="en-US" sz="2400" b="0" i="1" dirty="0" smtClean="0">
                          <a:latin typeface="Cambria Math" panose="02040503050406030204" pitchFamily="18" charset="0"/>
                        </a:rPr>
                        <m:t>+ </m:t>
                      </m:r>
                      <m:r>
                        <a:rPr lang="en-US" sz="2400" b="0" i="1" dirty="0" smtClean="0">
                          <a:latin typeface="Cambria Math" panose="02040503050406030204" pitchFamily="18" charset="0"/>
                          <a:ea typeface="Cambria Math" panose="02040503050406030204" pitchFamily="18" charset="0"/>
                        </a:rPr>
                        <m:t>𝛾</m:t>
                      </m:r>
                      <m:r>
                        <a:rPr lang="en-US" sz="2400" b="0" i="1" dirty="0" smtClean="0">
                          <a:latin typeface="Cambria Math" panose="02040503050406030204" pitchFamily="18" charset="0"/>
                          <a:ea typeface="Cambria Math" panose="02040503050406030204" pitchFamily="18" charset="0"/>
                        </a:rPr>
                        <m:t> </m:t>
                      </m:r>
                      <m:r>
                        <m:rPr>
                          <m:sty m:val="p"/>
                        </m:rPr>
                        <a:rPr lang="en-US" sz="2400" i="1">
                          <a:latin typeface="Cambria Math" panose="02040503050406030204" pitchFamily="18" charset="0"/>
                          <a:ea typeface="Cambria Math" panose="02040503050406030204" pitchFamily="18" charset="0"/>
                        </a:rPr>
                        <m:t>V</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𝑠</m:t>
                              </m:r>
                            </m:e>
                            <m:sub>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+1</m:t>
                              </m:r>
                            </m:sub>
                          </m:sSub>
                        </m:e>
                      </m:d>
                      <m:r>
                        <a:rPr lang="en-US" sz="2400" b="0" i="1" dirty="0" smtClean="0">
                          <a:latin typeface="Cambria Math" panose="02040503050406030204" pitchFamily="18" charset="0"/>
                        </a:rPr>
                        <m:t>]</m:t>
                      </m:r>
                    </m:oMath>
                  </m:oMathPara>
                </a14:m>
                <a:endParaRPr lang="es-ES_tradnl" sz="2400" dirty="0"/>
              </a:p>
            </p:txBody>
          </p:sp>
        </mc:Choice>
        <mc:Fallback xmlns="">
          <p:sp>
            <p:nvSpPr>
              <p:cNvPr id="18" name="TextBox 17">
                <a:extLst>
                  <a:ext uri="{FF2B5EF4-FFF2-40B4-BE49-F238E27FC236}">
                    <a16:creationId xmlns:a16="http://schemas.microsoft.com/office/drawing/2014/main" id="{DE8727A2-E76A-78B7-5DF8-9E97A849352A}"/>
                  </a:ext>
                </a:extLst>
              </p:cNvPr>
              <p:cNvSpPr txBox="1">
                <a:spLocks noRot="1" noChangeAspect="1" noMove="1" noResize="1" noEditPoints="1" noAdjustHandles="1" noChangeArrowheads="1" noChangeShapeType="1" noTextEdit="1"/>
              </p:cNvSpPr>
              <p:nvPr/>
            </p:nvSpPr>
            <p:spPr>
              <a:xfrm>
                <a:off x="4302846" y="4463913"/>
                <a:ext cx="3758208" cy="461665"/>
              </a:xfrm>
              <a:prstGeom prst="rect">
                <a:avLst/>
              </a:prstGeom>
              <a:blipFill>
                <a:blip r:embed="rId4"/>
                <a:stretch>
                  <a:fillRect b="-21622"/>
                </a:stretch>
              </a:blipFill>
            </p:spPr>
            <p:txBody>
              <a:bodyPr/>
              <a:lstStyle/>
              <a:p>
                <a:r>
                  <a:rPr lang="es-ES_tradnl">
                    <a:noFill/>
                  </a:rPr>
                  <a:t> </a:t>
                </a:r>
              </a:p>
            </p:txBody>
          </p:sp>
        </mc:Fallback>
      </mc:AlternateContent>
      <p:sp>
        <p:nvSpPr>
          <p:cNvPr id="21" name="Slide Number Placeholder 5">
            <a:extLst>
              <a:ext uri="{FF2B5EF4-FFF2-40B4-BE49-F238E27FC236}">
                <a16:creationId xmlns:a16="http://schemas.microsoft.com/office/drawing/2014/main" id="{F636C486-758E-B193-3B66-72CD6D4E47EA}"/>
              </a:ext>
            </a:extLst>
          </p:cNvPr>
          <p:cNvSpPr>
            <a:spLocks noGrp="1"/>
          </p:cNvSpPr>
          <p:nvPr>
            <p:ph type="sldNum" sz="quarter" idx="12"/>
          </p:nvPr>
        </p:nvSpPr>
        <p:spPr>
          <a:xfrm>
            <a:off x="10919012" y="6356350"/>
            <a:ext cx="672354" cy="365125"/>
          </a:xfrm>
        </p:spPr>
        <p:txBody>
          <a:bodyPr/>
          <a:lstStyle/>
          <a:p>
            <a:fld id="{87E7843D-FF13-4365-9478-9625B70A2705}" type="slidenum">
              <a:rPr lang="en-US" smtClean="0"/>
              <a:t>46</a:t>
            </a:fld>
            <a:endParaRPr lang="en-US" dirty="0"/>
          </a:p>
        </p:txBody>
      </p:sp>
    </p:spTree>
    <p:extLst>
      <p:ext uri="{BB962C8B-B14F-4D97-AF65-F5344CB8AC3E}">
        <p14:creationId xmlns:p14="http://schemas.microsoft.com/office/powerpoint/2010/main" val="16932720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928552"/>
          </a:xfrm>
        </p:spPr>
        <p:txBody>
          <a:bodyPr/>
          <a:lstStyle/>
          <a:p>
            <a:r>
              <a:rPr lang="es-ES_tradnl" dirty="0"/>
              <a:t>Ecuación de </a:t>
            </a:r>
            <a:r>
              <a:rPr lang="es-ES_tradnl" dirty="0" err="1"/>
              <a:t>bellman</a:t>
            </a:r>
            <a:endParaRPr lang="es-ES_tradnl" dirty="0"/>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2124635"/>
            <a:ext cx="10691265" cy="3960478"/>
          </a:xfrm>
        </p:spPr>
        <p:txBody>
          <a:bodyPr>
            <a:normAutofit/>
          </a:bodyPr>
          <a:lstStyle/>
          <a:p>
            <a:pPr marL="0" indent="0">
              <a:buNone/>
            </a:pPr>
            <a:r>
              <a:rPr lang="es-ES_tradnl" sz="1800" dirty="0"/>
              <a:t>El </a:t>
            </a:r>
            <a:r>
              <a:rPr lang="es-ES_tradnl" sz="1800" b="1" dirty="0">
                <a:solidFill>
                  <a:schemeClr val="accent2"/>
                </a:solidFill>
              </a:rPr>
              <a:t>Valor de Estado-Acción </a:t>
            </a:r>
            <a:r>
              <a:rPr lang="es-ES_tradnl" sz="1800" dirty="0"/>
              <a:t>también se puede descomponer en dos partes: </a:t>
            </a:r>
          </a:p>
          <a:p>
            <a:r>
              <a:rPr lang="es-ES_tradnl" sz="1800" dirty="0"/>
              <a:t>La recompensa inmediata de la siguiente acción para llegar al siguiente estado</a:t>
            </a:r>
          </a:p>
          <a:p>
            <a:r>
              <a:rPr lang="es-ES_tradnl" sz="1800" dirty="0"/>
              <a:t>El </a:t>
            </a:r>
            <a:r>
              <a:rPr lang="es-ES_tradnl" sz="1800" b="1" dirty="0">
                <a:solidFill>
                  <a:schemeClr val="accent2"/>
                </a:solidFill>
              </a:rPr>
              <a:t>Valor</a:t>
            </a:r>
            <a:r>
              <a:rPr lang="es-ES_tradnl" sz="1800" dirty="0"/>
              <a:t> descontado de ese siguiente estado siguiendo la política para todos los pasos posteriores.</a:t>
            </a:r>
          </a:p>
          <a:p>
            <a:pPr marL="0" indent="0">
              <a:buNone/>
            </a:pPr>
            <a:endParaRPr lang="es-ES_tradnl" sz="2400" dirty="0"/>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3"/>
              </a:rPr>
              <a:t>vectorjuice</a:t>
            </a:r>
          </a:p>
        </p:txBody>
      </p:sp>
      <p:sp>
        <p:nvSpPr>
          <p:cNvPr id="3" name="TextBox 2">
            <a:extLst>
              <a:ext uri="{FF2B5EF4-FFF2-40B4-BE49-F238E27FC236}">
                <a16:creationId xmlns:a16="http://schemas.microsoft.com/office/drawing/2014/main" id="{0B0F71FB-AA3A-A522-4252-D36A8BBFE745}"/>
              </a:ext>
            </a:extLst>
          </p:cNvPr>
          <p:cNvSpPr txBox="1"/>
          <p:nvPr/>
        </p:nvSpPr>
        <p:spPr>
          <a:xfrm>
            <a:off x="700635" y="1619815"/>
            <a:ext cx="10962631" cy="461665"/>
          </a:xfrm>
          <a:prstGeom prst="rect">
            <a:avLst/>
          </a:prstGeom>
          <a:noFill/>
        </p:spPr>
        <p:txBody>
          <a:bodyPr wrap="square" rtlCol="0">
            <a:spAutoFit/>
          </a:bodyPr>
          <a:lstStyle/>
          <a:p>
            <a:r>
              <a:rPr lang="es-ES_tradnl" sz="2400" dirty="0">
                <a:latin typeface="+mj-lt"/>
              </a:rPr>
              <a:t>Ecuación para Valor de estado-acción</a:t>
            </a:r>
          </a:p>
        </p:txBody>
      </p:sp>
      <p:sp>
        <p:nvSpPr>
          <p:cNvPr id="8" name="Cloud 7">
            <a:extLst>
              <a:ext uri="{FF2B5EF4-FFF2-40B4-BE49-F238E27FC236}">
                <a16:creationId xmlns:a16="http://schemas.microsoft.com/office/drawing/2014/main" id="{1F669698-3AA2-EF3C-1C68-A20739232431}"/>
              </a:ext>
            </a:extLst>
          </p:cNvPr>
          <p:cNvSpPr/>
          <p:nvPr/>
        </p:nvSpPr>
        <p:spPr>
          <a:xfrm>
            <a:off x="6973012" y="3549680"/>
            <a:ext cx="1488141" cy="748693"/>
          </a:xfrm>
          <a:prstGeom prst="cloud">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ES_tradnl"/>
          </a:p>
        </p:txBody>
      </p:sp>
      <p:sp>
        <p:nvSpPr>
          <p:cNvPr id="9" name="Oval 8">
            <a:extLst>
              <a:ext uri="{FF2B5EF4-FFF2-40B4-BE49-F238E27FC236}">
                <a16:creationId xmlns:a16="http://schemas.microsoft.com/office/drawing/2014/main" id="{CB53DF08-8FFD-1C0D-C1D9-4D4903A86FAC}"/>
              </a:ext>
            </a:extLst>
          </p:cNvPr>
          <p:cNvSpPr/>
          <p:nvPr/>
        </p:nvSpPr>
        <p:spPr>
          <a:xfrm>
            <a:off x="5434406" y="3658126"/>
            <a:ext cx="494522" cy="494522"/>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_tradnl" sz="1400" dirty="0"/>
              <a:t>s</a:t>
            </a:r>
            <a:r>
              <a:rPr lang="es-ES_tradnl" sz="1400" baseline="-25000" dirty="0"/>
              <a:t>2</a:t>
            </a:r>
          </a:p>
        </p:txBody>
      </p:sp>
      <p:cxnSp>
        <p:nvCxnSpPr>
          <p:cNvPr id="10" name="Straight Arrow Connector 9">
            <a:extLst>
              <a:ext uri="{FF2B5EF4-FFF2-40B4-BE49-F238E27FC236}">
                <a16:creationId xmlns:a16="http://schemas.microsoft.com/office/drawing/2014/main" id="{D74F6F6B-3D76-AD69-D60E-A1D5DF0F145B}"/>
              </a:ext>
            </a:extLst>
          </p:cNvPr>
          <p:cNvCxnSpPr>
            <a:cxnSpLocks/>
            <a:stCxn id="9" idx="6"/>
          </p:cNvCxnSpPr>
          <p:nvPr/>
        </p:nvCxnSpPr>
        <p:spPr>
          <a:xfrm>
            <a:off x="5928928" y="3905387"/>
            <a:ext cx="1369406" cy="88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807E7CF-5B6C-E141-B6FA-0AB4D770F4A6}"/>
                  </a:ext>
                </a:extLst>
              </p:cNvPr>
              <p:cNvSpPr txBox="1"/>
              <p:nvPr/>
            </p:nvSpPr>
            <p:spPr>
              <a:xfrm>
                <a:off x="4851568" y="3458691"/>
                <a:ext cx="5196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𝑅</m:t>
                      </m:r>
                      <m:r>
                        <a:rPr lang="en-US" b="0" i="1" smtClean="0">
                          <a:solidFill>
                            <a:schemeClr val="tx1"/>
                          </a:solidFill>
                          <a:latin typeface="Cambria Math" panose="02040503050406030204" pitchFamily="18" charset="0"/>
                          <a:ea typeface="Cambria Math" panose="02040503050406030204" pitchFamily="18" charset="0"/>
                        </a:rPr>
                        <m:t>1</m:t>
                      </m:r>
                    </m:oMath>
                  </m:oMathPara>
                </a14:m>
                <a:endParaRPr lang="es-ES_tradnl" dirty="0">
                  <a:solidFill>
                    <a:srgbClr val="FFC000"/>
                  </a:solidFill>
                </a:endParaRPr>
              </a:p>
            </p:txBody>
          </p:sp>
        </mc:Choice>
        <mc:Fallback xmlns="">
          <p:sp>
            <p:nvSpPr>
              <p:cNvPr id="11" name="TextBox 10">
                <a:extLst>
                  <a:ext uri="{FF2B5EF4-FFF2-40B4-BE49-F238E27FC236}">
                    <a16:creationId xmlns:a16="http://schemas.microsoft.com/office/drawing/2014/main" id="{B807E7CF-5B6C-E141-B6FA-0AB4D770F4A6}"/>
                  </a:ext>
                </a:extLst>
              </p:cNvPr>
              <p:cNvSpPr txBox="1">
                <a:spLocks noRot="1" noChangeAspect="1" noMove="1" noResize="1" noEditPoints="1" noAdjustHandles="1" noChangeArrowheads="1" noChangeShapeType="1" noTextEdit="1"/>
              </p:cNvSpPr>
              <p:nvPr/>
            </p:nvSpPr>
            <p:spPr>
              <a:xfrm>
                <a:off x="4851568" y="3458691"/>
                <a:ext cx="519694" cy="369332"/>
              </a:xfrm>
              <a:prstGeom prst="rect">
                <a:avLst/>
              </a:prstGeom>
              <a:blipFill>
                <a:blip r:embed="rId4"/>
                <a:stretch>
                  <a:fillRect/>
                </a:stretch>
              </a:blipFill>
            </p:spPr>
            <p:txBody>
              <a:bodyPr/>
              <a:lstStyle/>
              <a:p>
                <a:r>
                  <a:rPr lang="es-ES_tradnl">
                    <a:noFill/>
                  </a:rPr>
                  <a:t> </a:t>
                </a:r>
              </a:p>
            </p:txBody>
          </p:sp>
        </mc:Fallback>
      </mc:AlternateContent>
      <p:sp>
        <p:nvSpPr>
          <p:cNvPr id="13" name="TextBox 12">
            <a:extLst>
              <a:ext uri="{FF2B5EF4-FFF2-40B4-BE49-F238E27FC236}">
                <a16:creationId xmlns:a16="http://schemas.microsoft.com/office/drawing/2014/main" id="{80A59FA4-7287-1BFD-5D6C-B47A8F4DE349}"/>
              </a:ext>
            </a:extLst>
          </p:cNvPr>
          <p:cNvSpPr txBox="1"/>
          <p:nvPr/>
        </p:nvSpPr>
        <p:spPr>
          <a:xfrm>
            <a:off x="2876822" y="4569610"/>
            <a:ext cx="8897051" cy="369332"/>
          </a:xfrm>
          <a:prstGeom prst="rect">
            <a:avLst/>
          </a:prstGeom>
          <a:noFill/>
        </p:spPr>
        <p:txBody>
          <a:bodyPr wrap="none" rtlCol="0">
            <a:spAutoFit/>
          </a:bodyPr>
          <a:lstStyle/>
          <a:p>
            <a:r>
              <a:rPr lang="es-ES_tradnl" dirty="0"/>
              <a:t>Valor de s</a:t>
            </a:r>
            <a:r>
              <a:rPr lang="es-ES_tradnl" baseline="-25000" dirty="0"/>
              <a:t>1</a:t>
            </a:r>
            <a:r>
              <a:rPr lang="es-ES_tradnl" dirty="0"/>
              <a:t>: a</a:t>
            </a:r>
            <a:r>
              <a:rPr lang="es-ES_tradnl" baseline="-25000" dirty="0"/>
              <a:t>1 </a:t>
            </a:r>
            <a:r>
              <a:rPr lang="es-ES_tradnl" dirty="0"/>
              <a:t>= Recompensa de aplicar la siguiente acción + Valor (descontado) de s</a:t>
            </a:r>
            <a:r>
              <a:rPr lang="es-ES_tradnl" baseline="-25000" dirty="0"/>
              <a:t>2</a:t>
            </a:r>
            <a:r>
              <a:rPr lang="es-ES_tradnl" dirty="0"/>
              <a:t>: a</a:t>
            </a:r>
            <a:r>
              <a:rPr lang="es-ES_tradnl" baseline="-25000" dirty="0"/>
              <a:t>2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9CB6C45-4B72-A80F-6971-27BF9F58D11C}"/>
                  </a:ext>
                </a:extLst>
              </p:cNvPr>
              <p:cNvSpPr txBox="1"/>
              <p:nvPr/>
            </p:nvSpPr>
            <p:spPr>
              <a:xfrm>
                <a:off x="4808227" y="5023152"/>
                <a:ext cx="34111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𝑄</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1</m:t>
                              </m:r>
                            </m:sub>
                          </m:sSub>
                        </m:e>
                      </m:d>
                      <m:r>
                        <m:rPr>
                          <m:nor/>
                        </m:rPr>
                        <a:rPr lang="en-US" b="0" i="0" smtClean="0">
                          <a:latin typeface="Cambria Math" panose="02040503050406030204" pitchFamily="18" charset="0"/>
                          <a:ea typeface="Cambria Math" panose="02040503050406030204" pitchFamily="18" charset="0"/>
                        </a:rPr>
                        <m:t> = </m:t>
                      </m:r>
                      <m:r>
                        <a:rPr lang="en-US" i="1" dirty="0" smtClean="0">
                          <a:latin typeface="Cambria Math" panose="02040503050406030204" pitchFamily="18" charset="0"/>
                        </a:rPr>
                        <m:t>𝐸</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1 </m:t>
                          </m:r>
                        </m:sub>
                      </m:sSub>
                      <m:r>
                        <a:rPr lang="en-US" b="0" i="1" dirty="0" smtClean="0">
                          <a:latin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𝛾</m:t>
                      </m:r>
                      <m:r>
                        <a:rPr lang="en-US" i="1">
                          <a:latin typeface="Cambria Math" panose="02040503050406030204" pitchFamily="18" charset="0"/>
                          <a:ea typeface="Cambria Math" panose="02040503050406030204" pitchFamily="18" charset="0"/>
                        </a:rPr>
                        <m:t>𝑄</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2</m:t>
                              </m:r>
                            </m:sub>
                          </m:sSub>
                        </m:e>
                      </m:d>
                      <m:r>
                        <a:rPr lang="en-US" b="0" i="1" dirty="0" smtClean="0">
                          <a:latin typeface="Cambria Math" panose="02040503050406030204" pitchFamily="18" charset="0"/>
                        </a:rPr>
                        <m:t>]</m:t>
                      </m:r>
                    </m:oMath>
                  </m:oMathPara>
                </a14:m>
                <a:endParaRPr lang="es-ES_tradnl" dirty="0"/>
              </a:p>
            </p:txBody>
          </p:sp>
        </mc:Choice>
        <mc:Fallback xmlns="">
          <p:sp>
            <p:nvSpPr>
              <p:cNvPr id="14" name="TextBox 13">
                <a:extLst>
                  <a:ext uri="{FF2B5EF4-FFF2-40B4-BE49-F238E27FC236}">
                    <a16:creationId xmlns:a16="http://schemas.microsoft.com/office/drawing/2014/main" id="{69CB6C45-4B72-A80F-6971-27BF9F58D11C}"/>
                  </a:ext>
                </a:extLst>
              </p:cNvPr>
              <p:cNvSpPr txBox="1">
                <a:spLocks noRot="1" noChangeAspect="1" noMove="1" noResize="1" noEditPoints="1" noAdjustHandles="1" noChangeArrowheads="1" noChangeShapeType="1" noTextEdit="1"/>
              </p:cNvSpPr>
              <p:nvPr/>
            </p:nvSpPr>
            <p:spPr>
              <a:xfrm>
                <a:off x="4808227" y="5023152"/>
                <a:ext cx="3411127" cy="369332"/>
              </a:xfrm>
              <a:prstGeom prst="rect">
                <a:avLst/>
              </a:prstGeom>
              <a:blipFill>
                <a:blip r:embed="rId5"/>
                <a:stretch>
                  <a:fillRect b="-16667"/>
                </a:stretch>
              </a:blipFill>
            </p:spPr>
            <p:txBody>
              <a:bodyPr/>
              <a:lstStyle/>
              <a:p>
                <a:r>
                  <a:rPr lang="es-ES_tradnl">
                    <a:noFill/>
                  </a:rPr>
                  <a:t> </a:t>
                </a:r>
              </a:p>
            </p:txBody>
          </p:sp>
        </mc:Fallback>
      </mc:AlternateContent>
      <p:sp>
        <p:nvSpPr>
          <p:cNvPr id="15" name="Oval 14">
            <a:extLst>
              <a:ext uri="{FF2B5EF4-FFF2-40B4-BE49-F238E27FC236}">
                <a16:creationId xmlns:a16="http://schemas.microsoft.com/office/drawing/2014/main" id="{B385A3D7-634A-DE75-48F7-4871D2FE562D}"/>
              </a:ext>
            </a:extLst>
          </p:cNvPr>
          <p:cNvSpPr/>
          <p:nvPr/>
        </p:nvSpPr>
        <p:spPr>
          <a:xfrm>
            <a:off x="3546497" y="3658126"/>
            <a:ext cx="494522" cy="494522"/>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_tradnl" sz="1400" dirty="0"/>
              <a:t>s</a:t>
            </a:r>
            <a:r>
              <a:rPr lang="es-ES_tradnl" sz="1400" baseline="-25000" dirty="0"/>
              <a:t>1</a:t>
            </a:r>
          </a:p>
        </p:txBody>
      </p:sp>
      <p:cxnSp>
        <p:nvCxnSpPr>
          <p:cNvPr id="16" name="Straight Arrow Connector 15">
            <a:extLst>
              <a:ext uri="{FF2B5EF4-FFF2-40B4-BE49-F238E27FC236}">
                <a16:creationId xmlns:a16="http://schemas.microsoft.com/office/drawing/2014/main" id="{F948FCB6-6F5F-3643-F9D2-1952F548D56B}"/>
              </a:ext>
            </a:extLst>
          </p:cNvPr>
          <p:cNvCxnSpPr>
            <a:cxnSpLocks/>
            <a:stCxn id="15" idx="6"/>
          </p:cNvCxnSpPr>
          <p:nvPr/>
        </p:nvCxnSpPr>
        <p:spPr>
          <a:xfrm>
            <a:off x="4041019" y="3905387"/>
            <a:ext cx="1369406" cy="88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3E02941-5D30-0E75-AA31-4FFB9FFA7422}"/>
                  </a:ext>
                </a:extLst>
              </p:cNvPr>
              <p:cNvSpPr txBox="1"/>
              <p:nvPr/>
            </p:nvSpPr>
            <p:spPr>
              <a:xfrm>
                <a:off x="4425244" y="4123513"/>
                <a:ext cx="5196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1</m:t>
                      </m:r>
                    </m:oMath>
                  </m:oMathPara>
                </a14:m>
                <a:endParaRPr lang="es-ES_tradnl" dirty="0">
                  <a:solidFill>
                    <a:srgbClr val="FFC000"/>
                  </a:solidFill>
                </a:endParaRPr>
              </a:p>
            </p:txBody>
          </p:sp>
        </mc:Choice>
        <mc:Fallback xmlns="">
          <p:sp>
            <p:nvSpPr>
              <p:cNvPr id="17" name="TextBox 16">
                <a:extLst>
                  <a:ext uri="{FF2B5EF4-FFF2-40B4-BE49-F238E27FC236}">
                    <a16:creationId xmlns:a16="http://schemas.microsoft.com/office/drawing/2014/main" id="{73E02941-5D30-0E75-AA31-4FFB9FFA7422}"/>
                  </a:ext>
                </a:extLst>
              </p:cNvPr>
              <p:cNvSpPr txBox="1">
                <a:spLocks noRot="1" noChangeAspect="1" noMove="1" noResize="1" noEditPoints="1" noAdjustHandles="1" noChangeArrowheads="1" noChangeShapeType="1" noTextEdit="1"/>
              </p:cNvSpPr>
              <p:nvPr/>
            </p:nvSpPr>
            <p:spPr>
              <a:xfrm>
                <a:off x="4425244" y="4123513"/>
                <a:ext cx="519694" cy="369332"/>
              </a:xfrm>
              <a:prstGeom prst="rect">
                <a:avLst/>
              </a:prstGeom>
              <a:blipFill>
                <a:blip r:embed="rId6"/>
                <a:stretch>
                  <a:fillRect b="-10000"/>
                </a:stretch>
              </a:blipFill>
            </p:spPr>
            <p:txBody>
              <a:bodyPr/>
              <a:lstStyle/>
              <a:p>
                <a:r>
                  <a:rPr lang="es-ES_tradnl">
                    <a:noFill/>
                  </a:rPr>
                  <a:t> </a:t>
                </a:r>
              </a:p>
            </p:txBody>
          </p:sp>
        </mc:Fallback>
      </mc:AlternateContent>
      <p:sp>
        <p:nvSpPr>
          <p:cNvPr id="19" name="Oval 18">
            <a:extLst>
              <a:ext uri="{FF2B5EF4-FFF2-40B4-BE49-F238E27FC236}">
                <a16:creationId xmlns:a16="http://schemas.microsoft.com/office/drawing/2014/main" id="{687B797E-4314-95BF-8B38-53E7936B6E08}"/>
              </a:ext>
            </a:extLst>
          </p:cNvPr>
          <p:cNvSpPr/>
          <p:nvPr/>
        </p:nvSpPr>
        <p:spPr>
          <a:xfrm>
            <a:off x="4437830" y="3666944"/>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a</a:t>
            </a:r>
            <a:r>
              <a:rPr lang="es-ES_tradnl" sz="1400" baseline="-25000" dirty="0"/>
              <a:t>1</a:t>
            </a:r>
          </a:p>
        </p:txBody>
      </p:sp>
      <p:sp>
        <p:nvSpPr>
          <p:cNvPr id="20" name="Oval 19">
            <a:extLst>
              <a:ext uri="{FF2B5EF4-FFF2-40B4-BE49-F238E27FC236}">
                <a16:creationId xmlns:a16="http://schemas.microsoft.com/office/drawing/2014/main" id="{F8AD5074-2584-5E4E-113C-005EEED301D9}"/>
              </a:ext>
            </a:extLst>
          </p:cNvPr>
          <p:cNvSpPr/>
          <p:nvPr/>
        </p:nvSpPr>
        <p:spPr>
          <a:xfrm>
            <a:off x="6266530" y="3666944"/>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a</a:t>
            </a:r>
            <a:r>
              <a:rPr lang="es-ES_tradnl" sz="1400" baseline="-25000" dirty="0"/>
              <a:t>1</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1147EAA-F6D0-A2D7-8815-B3A0E36EC772}"/>
                  </a:ext>
                </a:extLst>
              </p:cNvPr>
              <p:cNvSpPr txBox="1"/>
              <p:nvPr/>
            </p:nvSpPr>
            <p:spPr>
              <a:xfrm>
                <a:off x="6253944" y="4143028"/>
                <a:ext cx="5196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2</m:t>
                      </m:r>
                    </m:oMath>
                  </m:oMathPara>
                </a14:m>
                <a:endParaRPr lang="es-ES_tradnl" dirty="0">
                  <a:solidFill>
                    <a:srgbClr val="FFC000"/>
                  </a:solidFill>
                </a:endParaRPr>
              </a:p>
            </p:txBody>
          </p:sp>
        </mc:Choice>
        <mc:Fallback xmlns="">
          <p:sp>
            <p:nvSpPr>
              <p:cNvPr id="21" name="TextBox 20">
                <a:extLst>
                  <a:ext uri="{FF2B5EF4-FFF2-40B4-BE49-F238E27FC236}">
                    <a16:creationId xmlns:a16="http://schemas.microsoft.com/office/drawing/2014/main" id="{D1147EAA-F6D0-A2D7-8815-B3A0E36EC772}"/>
                  </a:ext>
                </a:extLst>
              </p:cNvPr>
              <p:cNvSpPr txBox="1">
                <a:spLocks noRot="1" noChangeAspect="1" noMove="1" noResize="1" noEditPoints="1" noAdjustHandles="1" noChangeArrowheads="1" noChangeShapeType="1" noTextEdit="1"/>
              </p:cNvSpPr>
              <p:nvPr/>
            </p:nvSpPr>
            <p:spPr>
              <a:xfrm>
                <a:off x="6253944" y="4143028"/>
                <a:ext cx="519694" cy="369332"/>
              </a:xfrm>
              <a:prstGeom prst="rect">
                <a:avLst/>
              </a:prstGeom>
              <a:blipFill>
                <a:blip r:embed="rId7"/>
                <a:stretch>
                  <a:fillRect b="-6667"/>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C96253F-8F3B-A527-2826-83F4E1600B6B}"/>
                  </a:ext>
                </a:extLst>
              </p:cNvPr>
              <p:cNvSpPr txBox="1"/>
              <p:nvPr/>
            </p:nvSpPr>
            <p:spPr>
              <a:xfrm>
                <a:off x="3887687" y="5484396"/>
                <a:ext cx="577190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𝑄</m:t>
                      </m:r>
                      <m:d>
                        <m:dPr>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𝑠</m:t>
                              </m:r>
                            </m:e>
                            <m:sub>
                              <m:r>
                                <a:rPr lang="en-US" sz="2800" b="0" i="1" smtClean="0">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𝑎</m:t>
                              </m:r>
                            </m:e>
                            <m:sub>
                              <m:r>
                                <a:rPr lang="en-US" sz="2800" b="0" i="1" smtClean="0">
                                  <a:latin typeface="Cambria Math" panose="02040503050406030204" pitchFamily="18" charset="0"/>
                                  <a:ea typeface="Cambria Math" panose="02040503050406030204" pitchFamily="18" charset="0"/>
                                </a:rPr>
                                <m:t>𝑡</m:t>
                              </m:r>
                            </m:sub>
                          </m:sSub>
                        </m:e>
                      </m:d>
                      <m:r>
                        <m:rPr>
                          <m:nor/>
                        </m:rPr>
                        <a:rPr lang="en-US" sz="2800" b="0" i="0" smtClean="0">
                          <a:latin typeface="Cambria Math" panose="02040503050406030204" pitchFamily="18" charset="0"/>
                          <a:ea typeface="Cambria Math" panose="02040503050406030204" pitchFamily="18" charset="0"/>
                        </a:rPr>
                        <m:t> = </m:t>
                      </m:r>
                      <m:r>
                        <a:rPr lang="en-US" sz="2800" i="1" dirty="0" smtClean="0">
                          <a:latin typeface="Cambria Math" panose="02040503050406030204" pitchFamily="18" charset="0"/>
                        </a:rPr>
                        <m:t>𝐸</m:t>
                      </m:r>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𝑅</m:t>
                          </m:r>
                        </m:e>
                        <m:sub>
                          <m:r>
                            <a:rPr lang="en-US" sz="2800" b="0" i="1" dirty="0" smtClean="0">
                              <a:latin typeface="Cambria Math" panose="02040503050406030204" pitchFamily="18" charset="0"/>
                            </a:rPr>
                            <m:t>𝑡</m:t>
                          </m:r>
                          <m:r>
                            <a:rPr lang="en-US" sz="2800" b="0" i="1" dirty="0" smtClean="0">
                              <a:latin typeface="Cambria Math" panose="02040503050406030204" pitchFamily="18" charset="0"/>
                            </a:rPr>
                            <m:t> </m:t>
                          </m:r>
                        </m:sub>
                      </m:sSub>
                      <m:r>
                        <a:rPr lang="en-US" sz="2800" b="0" i="1" dirty="0" smtClean="0">
                          <a:latin typeface="Cambria Math" panose="02040503050406030204" pitchFamily="18" charset="0"/>
                        </a:rPr>
                        <m:t>+ </m:t>
                      </m:r>
                      <m:r>
                        <a:rPr lang="en-US" sz="2800" b="0" i="1" dirty="0" smtClean="0">
                          <a:latin typeface="Cambria Math" panose="02040503050406030204" pitchFamily="18" charset="0"/>
                          <a:ea typeface="Cambria Math" panose="02040503050406030204" pitchFamily="18" charset="0"/>
                        </a:rPr>
                        <m:t>𝛾</m:t>
                      </m:r>
                      <m:r>
                        <a:rPr lang="en-US" sz="2800" i="1">
                          <a:latin typeface="Cambria Math" panose="02040503050406030204" pitchFamily="18" charset="0"/>
                          <a:ea typeface="Cambria Math" panose="02040503050406030204" pitchFamily="18" charset="0"/>
                        </a:rPr>
                        <m:t>𝑄</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𝑠</m:t>
                              </m:r>
                            </m:e>
                            <m:sub>
                              <m:r>
                                <a:rPr lang="en-US" sz="2800" b="0" i="1" smtClean="0">
                                  <a:latin typeface="Cambria Math" panose="02040503050406030204" pitchFamily="18" charset="0"/>
                                  <a:ea typeface="Cambria Math" panose="02040503050406030204" pitchFamily="18" charset="0"/>
                                </a:rPr>
                                <m:t>𝑡</m:t>
                              </m:r>
                              <m:r>
                                <a:rPr lang="en-US" sz="2800" b="0" i="1" smtClean="0">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𝑎</m:t>
                              </m:r>
                            </m:e>
                            <m:sub>
                              <m:r>
                                <a:rPr lang="en-US" sz="2800" b="0" i="1" smtClean="0">
                                  <a:latin typeface="Cambria Math" panose="02040503050406030204" pitchFamily="18" charset="0"/>
                                  <a:ea typeface="Cambria Math" panose="02040503050406030204" pitchFamily="18" charset="0"/>
                                </a:rPr>
                                <m:t>𝑡</m:t>
                              </m:r>
                              <m:r>
                                <a:rPr lang="en-US" sz="2800" b="0" i="1" smtClean="0">
                                  <a:latin typeface="Cambria Math" panose="02040503050406030204" pitchFamily="18" charset="0"/>
                                  <a:ea typeface="Cambria Math" panose="02040503050406030204" pitchFamily="18" charset="0"/>
                                </a:rPr>
                                <m:t>+1</m:t>
                              </m:r>
                            </m:sub>
                          </m:sSub>
                        </m:e>
                      </m:d>
                      <m:r>
                        <a:rPr lang="en-US" sz="2800" b="0" i="1" dirty="0" smtClean="0">
                          <a:latin typeface="Cambria Math" panose="02040503050406030204" pitchFamily="18" charset="0"/>
                        </a:rPr>
                        <m:t>]</m:t>
                      </m:r>
                    </m:oMath>
                  </m:oMathPara>
                </a14:m>
                <a:endParaRPr lang="es-ES_tradnl" sz="2800" dirty="0"/>
              </a:p>
            </p:txBody>
          </p:sp>
        </mc:Choice>
        <mc:Fallback xmlns="">
          <p:sp>
            <p:nvSpPr>
              <p:cNvPr id="22" name="TextBox 21">
                <a:extLst>
                  <a:ext uri="{FF2B5EF4-FFF2-40B4-BE49-F238E27FC236}">
                    <a16:creationId xmlns:a16="http://schemas.microsoft.com/office/drawing/2014/main" id="{CC96253F-8F3B-A527-2826-83F4E1600B6B}"/>
                  </a:ext>
                </a:extLst>
              </p:cNvPr>
              <p:cNvSpPr txBox="1">
                <a:spLocks noRot="1" noChangeAspect="1" noMove="1" noResize="1" noEditPoints="1" noAdjustHandles="1" noChangeArrowheads="1" noChangeShapeType="1" noTextEdit="1"/>
              </p:cNvSpPr>
              <p:nvPr/>
            </p:nvSpPr>
            <p:spPr>
              <a:xfrm>
                <a:off x="3887687" y="5484396"/>
                <a:ext cx="5771901" cy="523220"/>
              </a:xfrm>
              <a:prstGeom prst="rect">
                <a:avLst/>
              </a:prstGeom>
              <a:blipFill>
                <a:blip r:embed="rId8"/>
                <a:stretch>
                  <a:fillRect b="-21429"/>
                </a:stretch>
              </a:blipFill>
            </p:spPr>
            <p:txBody>
              <a:bodyPr/>
              <a:lstStyle/>
              <a:p>
                <a:r>
                  <a:rPr lang="es-ES_tradnl">
                    <a:noFill/>
                  </a:rPr>
                  <a:t> </a:t>
                </a:r>
              </a:p>
            </p:txBody>
          </p:sp>
        </mc:Fallback>
      </mc:AlternateContent>
      <p:sp>
        <p:nvSpPr>
          <p:cNvPr id="23" name="Slide Number Placeholder 5">
            <a:extLst>
              <a:ext uri="{FF2B5EF4-FFF2-40B4-BE49-F238E27FC236}">
                <a16:creationId xmlns:a16="http://schemas.microsoft.com/office/drawing/2014/main" id="{CC02C4E2-77CB-CE0E-2441-BB2BC1C7BE54}"/>
              </a:ext>
            </a:extLst>
          </p:cNvPr>
          <p:cNvSpPr>
            <a:spLocks noGrp="1"/>
          </p:cNvSpPr>
          <p:nvPr>
            <p:ph type="sldNum" sz="quarter" idx="12"/>
          </p:nvPr>
        </p:nvSpPr>
        <p:spPr>
          <a:xfrm>
            <a:off x="10919012" y="6356350"/>
            <a:ext cx="672354" cy="365125"/>
          </a:xfrm>
        </p:spPr>
        <p:txBody>
          <a:bodyPr/>
          <a:lstStyle/>
          <a:p>
            <a:fld id="{87E7843D-FF13-4365-9478-9625B70A2705}" type="slidenum">
              <a:rPr lang="en-US" smtClean="0"/>
              <a:t>47</a:t>
            </a:fld>
            <a:endParaRPr lang="en-US" dirty="0"/>
          </a:p>
        </p:txBody>
      </p:sp>
    </p:spTree>
    <p:extLst>
      <p:ext uri="{BB962C8B-B14F-4D97-AF65-F5344CB8AC3E}">
        <p14:creationId xmlns:p14="http://schemas.microsoft.com/office/powerpoint/2010/main" val="3177042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928552"/>
          </a:xfrm>
        </p:spPr>
        <p:txBody>
          <a:bodyPr/>
          <a:lstStyle/>
          <a:p>
            <a:r>
              <a:rPr lang="es-ES_tradnl" dirty="0"/>
              <a:t>Ecuación de </a:t>
            </a:r>
            <a:r>
              <a:rPr lang="es-ES_tradnl" dirty="0" err="1"/>
              <a:t>bellman</a:t>
            </a:r>
            <a:endParaRPr lang="es-ES_tradnl" dirty="0"/>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2124635"/>
            <a:ext cx="10691265" cy="3960478"/>
          </a:xfrm>
        </p:spPr>
        <p:txBody>
          <a:bodyPr>
            <a:normAutofit fontScale="92500" lnSpcReduction="20000"/>
          </a:bodyPr>
          <a:lstStyle/>
          <a:p>
            <a:r>
              <a:rPr lang="es-ES_tradnl" b="1" dirty="0">
                <a:solidFill>
                  <a:schemeClr val="accent4"/>
                </a:solidFill>
              </a:rPr>
              <a:t>El retorno se puede calcular de forma recursiva sin llegar al final del episodio</a:t>
            </a:r>
            <a:r>
              <a:rPr lang="es-ES_tradnl" dirty="0">
                <a:solidFill>
                  <a:schemeClr val="accent4"/>
                </a:solidFill>
              </a:rPr>
              <a:t>:</a:t>
            </a:r>
            <a:r>
              <a:rPr lang="es-ES_tradnl" dirty="0"/>
              <a:t> Los episodios pueden ser muy largos (y costosos de recorrer) o pueden ser interminables. En cambio, podemos utilizar esta relación recursiva. Si conocemos el retorno del siguiente paso, entonces podemos usar para inmediatamente atrás.</a:t>
            </a:r>
          </a:p>
          <a:p>
            <a:r>
              <a:rPr lang="es-ES_tradnl" b="1" dirty="0">
                <a:solidFill>
                  <a:schemeClr val="accent2"/>
                </a:solidFill>
              </a:rPr>
              <a:t>Podemos trabajar con estimaciones, en lugar de valores exactos: </a:t>
            </a:r>
            <a:r>
              <a:rPr lang="es-ES_tradnl" dirty="0"/>
              <a:t>Hay dos formas de calcular lo mismo:</a:t>
            </a:r>
          </a:p>
          <a:p>
            <a:pPr lvl="1"/>
            <a:r>
              <a:rPr lang="es-ES_tradnl" sz="2000" dirty="0"/>
              <a:t>Una es el retorno del estado actual</a:t>
            </a:r>
          </a:p>
          <a:p>
            <a:pPr lvl="1"/>
            <a:r>
              <a:rPr lang="es-ES_tradnl" sz="2000" dirty="0"/>
              <a:t>Otra es la recompensa de un paso más el retorno del siguiente paso.</a:t>
            </a:r>
          </a:p>
          <a:p>
            <a:pPr marL="0" indent="0">
              <a:buNone/>
            </a:pPr>
            <a:r>
              <a:rPr lang="es-ES_tradnl" dirty="0"/>
              <a:t>Dado que es muy costoso medir el retorno real desde algún estado (hasta el final del episodio), se usa retornos estimados. Se calcula las estimaciones de las dos maneras mencionadas y se  comprueba qué tan correctas son estas estimaciones comparando los dos resultados. La diferencia nos dice cuánto</a:t>
            </a:r>
            <a:r>
              <a:rPr lang="es-ES_tradnl" b="1" dirty="0"/>
              <a:t> </a:t>
            </a:r>
            <a:r>
              <a:rPr lang="es-ES_tradnl" b="1" dirty="0">
                <a:solidFill>
                  <a:schemeClr val="accent6">
                    <a:lumMod val="60000"/>
                    <a:lumOff val="40000"/>
                  </a:schemeClr>
                </a:solidFill>
              </a:rPr>
              <a:t>error cometimos en las estimaciones. </a:t>
            </a:r>
            <a:r>
              <a:rPr lang="es-ES_tradnl" dirty="0"/>
              <a:t>Esto ayuda a mejorar las estimaciones revisándolas de una manera que reduzca ese error (aprendizaje).</a:t>
            </a:r>
          </a:p>
          <a:p>
            <a:pPr marL="0" indent="0">
              <a:buNone/>
            </a:pPr>
            <a:endParaRPr lang="es-ES_tradnl" sz="1800" dirty="0"/>
          </a:p>
          <a:p>
            <a:pPr marL="0" indent="0">
              <a:buNone/>
            </a:pPr>
            <a:endParaRPr lang="es-ES_tradnl" sz="2400" dirty="0"/>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3"/>
              </a:rPr>
              <a:t>vectorjuice</a:t>
            </a:r>
          </a:p>
        </p:txBody>
      </p:sp>
      <p:sp>
        <p:nvSpPr>
          <p:cNvPr id="3" name="TextBox 2">
            <a:extLst>
              <a:ext uri="{FF2B5EF4-FFF2-40B4-BE49-F238E27FC236}">
                <a16:creationId xmlns:a16="http://schemas.microsoft.com/office/drawing/2014/main" id="{0B0F71FB-AA3A-A522-4252-D36A8BBFE745}"/>
              </a:ext>
            </a:extLst>
          </p:cNvPr>
          <p:cNvSpPr txBox="1"/>
          <p:nvPr/>
        </p:nvSpPr>
        <p:spPr>
          <a:xfrm>
            <a:off x="700635" y="1619815"/>
            <a:ext cx="10962631" cy="461665"/>
          </a:xfrm>
          <a:prstGeom prst="rect">
            <a:avLst/>
          </a:prstGeom>
          <a:noFill/>
        </p:spPr>
        <p:txBody>
          <a:bodyPr wrap="square" rtlCol="0">
            <a:spAutoFit/>
          </a:bodyPr>
          <a:lstStyle/>
          <a:p>
            <a:r>
              <a:rPr lang="es-ES_tradnl" sz="2400" dirty="0">
                <a:latin typeface="+mj-lt"/>
              </a:rPr>
              <a:t>¿Por qué es útil la ecuación de </a:t>
            </a:r>
            <a:r>
              <a:rPr lang="es-ES_tradnl" sz="2400" dirty="0" err="1">
                <a:latin typeface="+mj-lt"/>
              </a:rPr>
              <a:t>Bellman</a:t>
            </a:r>
            <a:r>
              <a:rPr lang="es-ES_tradnl" sz="2400" dirty="0">
                <a:latin typeface="+mj-lt"/>
              </a:rPr>
              <a:t>?</a:t>
            </a:r>
          </a:p>
        </p:txBody>
      </p:sp>
      <p:sp>
        <p:nvSpPr>
          <p:cNvPr id="12" name="Slide Number Placeholder 5">
            <a:extLst>
              <a:ext uri="{FF2B5EF4-FFF2-40B4-BE49-F238E27FC236}">
                <a16:creationId xmlns:a16="http://schemas.microsoft.com/office/drawing/2014/main" id="{D6DA75E6-D9AA-6498-D288-ABE73804F840}"/>
              </a:ext>
            </a:extLst>
          </p:cNvPr>
          <p:cNvSpPr>
            <a:spLocks noGrp="1"/>
          </p:cNvSpPr>
          <p:nvPr>
            <p:ph type="sldNum" sz="quarter" idx="12"/>
          </p:nvPr>
        </p:nvSpPr>
        <p:spPr>
          <a:xfrm>
            <a:off x="10919012" y="6356350"/>
            <a:ext cx="672354" cy="365125"/>
          </a:xfrm>
        </p:spPr>
        <p:txBody>
          <a:bodyPr/>
          <a:lstStyle/>
          <a:p>
            <a:fld id="{87E7843D-FF13-4365-9478-9625B70A2705}" type="slidenum">
              <a:rPr lang="en-US" smtClean="0"/>
              <a:t>48</a:t>
            </a:fld>
            <a:endParaRPr lang="en-US" dirty="0"/>
          </a:p>
        </p:txBody>
      </p:sp>
    </p:spTree>
    <p:extLst>
      <p:ext uri="{BB962C8B-B14F-4D97-AF65-F5344CB8AC3E}">
        <p14:creationId xmlns:p14="http://schemas.microsoft.com/office/powerpoint/2010/main" val="3867071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928552"/>
          </a:xfrm>
        </p:spPr>
        <p:txBody>
          <a:bodyPr/>
          <a:lstStyle/>
          <a:p>
            <a:r>
              <a:rPr lang="es-ES_tradnl" dirty="0"/>
              <a:t>Ecuación de </a:t>
            </a:r>
            <a:r>
              <a:rPr lang="es-ES_tradnl" dirty="0" err="1"/>
              <a:t>bellman</a:t>
            </a:r>
            <a:endParaRPr lang="es-ES_tradnl" dirty="0"/>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2124635"/>
            <a:ext cx="10691265" cy="3960478"/>
          </a:xfrm>
        </p:spPr>
        <p:txBody>
          <a:bodyPr>
            <a:normAutofit fontScale="92500" lnSpcReduction="20000"/>
          </a:bodyPr>
          <a:lstStyle/>
          <a:p>
            <a:r>
              <a:rPr lang="es-ES_tradnl" b="1" dirty="0">
                <a:solidFill>
                  <a:schemeClr val="accent4"/>
                </a:solidFill>
              </a:rPr>
              <a:t>El retorno se puede calcular de forma recursiva sin llegar al final del episodio</a:t>
            </a:r>
            <a:r>
              <a:rPr lang="es-ES_tradnl" dirty="0">
                <a:solidFill>
                  <a:schemeClr val="accent4"/>
                </a:solidFill>
              </a:rPr>
              <a:t>:</a:t>
            </a:r>
            <a:r>
              <a:rPr lang="es-ES_tradnl" dirty="0"/>
              <a:t> Los episodios pueden ser muy largos (y costosos de recorrer) o pueden ser interminables. En cambio, podemos utilizar esta relación recursiva. Si conocemos el retorno del siguiente paso, entonces podemos usar para inmediatamente atrás.</a:t>
            </a:r>
          </a:p>
          <a:p>
            <a:r>
              <a:rPr lang="es-ES_tradnl" b="1" dirty="0">
                <a:solidFill>
                  <a:schemeClr val="accent2"/>
                </a:solidFill>
              </a:rPr>
              <a:t>Podemos trabajar con estimaciones, en lugar de valores exactos: </a:t>
            </a:r>
            <a:r>
              <a:rPr lang="es-ES_tradnl" dirty="0"/>
              <a:t>Hay dos formas de calcular lo mismo:</a:t>
            </a:r>
          </a:p>
          <a:p>
            <a:pPr lvl="1"/>
            <a:r>
              <a:rPr lang="es-ES_tradnl" sz="2000" dirty="0"/>
              <a:t>Una es el retorno del estado actual</a:t>
            </a:r>
          </a:p>
          <a:p>
            <a:pPr lvl="1"/>
            <a:r>
              <a:rPr lang="es-ES_tradnl" sz="2000" dirty="0"/>
              <a:t>Otra es la recompensa de un paso más el retorno del siguiente paso.</a:t>
            </a:r>
          </a:p>
          <a:p>
            <a:pPr marL="0" indent="0">
              <a:buNone/>
            </a:pPr>
            <a:r>
              <a:rPr lang="es-ES_tradnl" dirty="0"/>
              <a:t>Dado que es muy costoso medir el retorno real desde algún estado (hasta el final del episodio), se usa retornos estimados. Se calcula las estimaciones de las dos maneras mencionadas y se  comprueba qué tan correctas son estas estimaciones comparando los dos resultados. La diferencia nos dice cuánto</a:t>
            </a:r>
            <a:r>
              <a:rPr lang="es-ES_tradnl" b="1" dirty="0"/>
              <a:t> </a:t>
            </a:r>
            <a:r>
              <a:rPr lang="es-ES_tradnl" b="1" dirty="0">
                <a:solidFill>
                  <a:schemeClr val="accent6">
                    <a:lumMod val="60000"/>
                    <a:lumOff val="40000"/>
                  </a:schemeClr>
                </a:solidFill>
              </a:rPr>
              <a:t>error cometimos en las estimaciones. </a:t>
            </a:r>
            <a:r>
              <a:rPr lang="es-ES_tradnl" dirty="0"/>
              <a:t>Esto ayuda a mejorar las estimaciones revisándolas de una manera que reduzca ese error (aprendizaje).</a:t>
            </a:r>
          </a:p>
          <a:p>
            <a:pPr marL="0" indent="0">
              <a:buNone/>
            </a:pPr>
            <a:endParaRPr lang="es-ES_tradnl" sz="1800" dirty="0"/>
          </a:p>
          <a:p>
            <a:pPr marL="0" indent="0">
              <a:buNone/>
            </a:pPr>
            <a:endParaRPr lang="es-ES_tradnl" sz="2400" dirty="0"/>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3"/>
              </a:rPr>
              <a:t>vectorjuice</a:t>
            </a:r>
          </a:p>
        </p:txBody>
      </p:sp>
      <p:sp>
        <p:nvSpPr>
          <p:cNvPr id="3" name="TextBox 2">
            <a:extLst>
              <a:ext uri="{FF2B5EF4-FFF2-40B4-BE49-F238E27FC236}">
                <a16:creationId xmlns:a16="http://schemas.microsoft.com/office/drawing/2014/main" id="{0B0F71FB-AA3A-A522-4252-D36A8BBFE745}"/>
              </a:ext>
            </a:extLst>
          </p:cNvPr>
          <p:cNvSpPr txBox="1"/>
          <p:nvPr/>
        </p:nvSpPr>
        <p:spPr>
          <a:xfrm>
            <a:off x="700635" y="1619815"/>
            <a:ext cx="10962631" cy="461665"/>
          </a:xfrm>
          <a:prstGeom prst="rect">
            <a:avLst/>
          </a:prstGeom>
          <a:noFill/>
        </p:spPr>
        <p:txBody>
          <a:bodyPr wrap="square" rtlCol="0">
            <a:spAutoFit/>
          </a:bodyPr>
          <a:lstStyle/>
          <a:p>
            <a:r>
              <a:rPr lang="es-ES_tradnl" sz="2400" dirty="0">
                <a:latin typeface="+mj-lt"/>
              </a:rPr>
              <a:t>¿Por qué es útil la ecuación de </a:t>
            </a:r>
            <a:r>
              <a:rPr lang="es-ES_tradnl" sz="2400" dirty="0" err="1">
                <a:latin typeface="+mj-lt"/>
              </a:rPr>
              <a:t>Bellman</a:t>
            </a:r>
            <a:r>
              <a:rPr lang="es-ES_tradnl" sz="2400" dirty="0">
                <a:latin typeface="+mj-lt"/>
              </a:rPr>
              <a:t>?</a:t>
            </a:r>
          </a:p>
        </p:txBody>
      </p:sp>
      <p:sp>
        <p:nvSpPr>
          <p:cNvPr id="8" name="Slide Number Placeholder 5">
            <a:extLst>
              <a:ext uri="{FF2B5EF4-FFF2-40B4-BE49-F238E27FC236}">
                <a16:creationId xmlns:a16="http://schemas.microsoft.com/office/drawing/2014/main" id="{2384B560-EEE2-C1DF-F850-8A9DEBA9BE67}"/>
              </a:ext>
            </a:extLst>
          </p:cNvPr>
          <p:cNvSpPr>
            <a:spLocks noGrp="1"/>
          </p:cNvSpPr>
          <p:nvPr>
            <p:ph type="sldNum" sz="quarter" idx="12"/>
          </p:nvPr>
        </p:nvSpPr>
        <p:spPr>
          <a:xfrm>
            <a:off x="10919012" y="6356350"/>
            <a:ext cx="672354" cy="365125"/>
          </a:xfrm>
        </p:spPr>
        <p:txBody>
          <a:bodyPr/>
          <a:lstStyle/>
          <a:p>
            <a:fld id="{87E7843D-FF13-4365-9478-9625B70A2705}" type="slidenum">
              <a:rPr lang="en-US" smtClean="0"/>
              <a:t>49</a:t>
            </a:fld>
            <a:endParaRPr lang="en-US" dirty="0"/>
          </a:p>
        </p:txBody>
      </p:sp>
    </p:spTree>
    <p:extLst>
      <p:ext uri="{BB962C8B-B14F-4D97-AF65-F5344CB8AC3E}">
        <p14:creationId xmlns:p14="http://schemas.microsoft.com/office/powerpoint/2010/main" val="3431912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Logística</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5</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buNone/>
                </a:pPr>
                <a:r>
                  <a:rPr lang="es-ES_tradnl" sz="2400" dirty="0"/>
                  <a:t>Para clasificar, en vez de modelar la salida, modelamos la probabilidad de que una observación es de una clase u otra. Para ello, podemos modelar a la probabilidad usando una función que nos asegure que siempre tendremos valores entre 0 y 1.</a:t>
                </a:r>
              </a:p>
              <a:p>
                <a:pPr marL="0" indent="0">
                  <a:buNone/>
                </a:pPr>
                <a:r>
                  <a:rPr lang="es-ES_tradnl" sz="2400" dirty="0"/>
                  <a:t>En regresión logística, esto lo resolvemos usando una función sigmoide:</a:t>
                </a:r>
              </a:p>
              <a:p>
                <a:pPr marL="0" indent="0" algn="ctr">
                  <a:buNone/>
                </a:pPr>
                <a14:m>
                  <m:oMathPara xmlns:m="http://schemas.openxmlformats.org/officeDocument/2006/math">
                    <m:oMathParaPr>
                      <m:jc m:val="centerGroup"/>
                    </m:oMathParaPr>
                    <m:oMath xmlns:m="http://schemas.openxmlformats.org/officeDocument/2006/math">
                      <m:r>
                        <a:rPr lang="es-ES_tradnl" sz="2400" b="0" i="1" smtClean="0">
                          <a:latin typeface="Cambria Math" panose="02040503050406030204" pitchFamily="18" charset="0"/>
                        </a:rPr>
                        <m:t>𝑝</m:t>
                      </m:r>
                      <m:d>
                        <m:dPr>
                          <m:ctrlPr>
                            <a:rPr lang="es-ES_tradnl" sz="2400" b="0" i="1" smtClean="0">
                              <a:latin typeface="Cambria Math" panose="02040503050406030204" pitchFamily="18" charset="0"/>
                            </a:rPr>
                          </m:ctrlPr>
                        </m:dPr>
                        <m:e>
                          <m:r>
                            <a:rPr lang="es-ES_tradnl" sz="2400" b="0" i="1" smtClean="0">
                              <a:latin typeface="Cambria Math" panose="02040503050406030204" pitchFamily="18" charset="0"/>
                            </a:rPr>
                            <m:t>𝑥</m:t>
                          </m:r>
                        </m:e>
                      </m:d>
                      <m:r>
                        <a:rPr lang="es-ES_tradnl" sz="2400" b="0" i="1" smtClean="0">
                          <a:latin typeface="Cambria Math" panose="02040503050406030204" pitchFamily="18" charset="0"/>
                        </a:rPr>
                        <m:t>=</m:t>
                      </m:r>
                      <m:f>
                        <m:fPr>
                          <m:ctrlPr>
                            <a:rPr lang="es-ES_tradnl" sz="2400" b="0" i="1" smtClean="0">
                              <a:latin typeface="Cambria Math" panose="02040503050406030204" pitchFamily="18" charset="0"/>
                            </a:rPr>
                          </m:ctrlPr>
                        </m:fPr>
                        <m:num>
                          <m:sSup>
                            <m:sSupPr>
                              <m:ctrlPr>
                                <a:rPr lang="es-ES_tradnl" sz="2400" b="0" i="1" smtClean="0">
                                  <a:latin typeface="Cambria Math" panose="02040503050406030204" pitchFamily="18" charset="0"/>
                                </a:rPr>
                              </m:ctrlPr>
                            </m:sSupPr>
                            <m:e>
                              <m:r>
                                <a:rPr lang="es-ES_tradnl" sz="2400" b="0" i="1" smtClean="0">
                                  <a:latin typeface="Cambria Math" panose="02040503050406030204" pitchFamily="18" charset="0"/>
                                </a:rPr>
                                <m:t>𝑒</m:t>
                              </m:r>
                            </m:e>
                            <m:sup>
                              <m:r>
                                <a:rPr lang="es-ES_tradnl" sz="2400" i="1" smtClean="0">
                                  <a:latin typeface="Cambria Math" panose="02040503050406030204" pitchFamily="18" charset="0"/>
                                </a:rPr>
                                <m:t>𝑏</m:t>
                              </m:r>
                              <m:r>
                                <a:rPr lang="es-ES_tradnl" sz="2400" i="1" smtClean="0">
                                  <a:latin typeface="Cambria Math" panose="02040503050406030204" pitchFamily="18" charset="0"/>
                                </a:rPr>
                                <m:t>+</m:t>
                              </m:r>
                              <m:sSub>
                                <m:sSubPr>
                                  <m:ctrlPr>
                                    <a:rPr lang="es-ES_tradnl" sz="2400" i="1" smtClean="0">
                                      <a:latin typeface="Cambria Math" panose="02040503050406030204" pitchFamily="18" charset="0"/>
                                    </a:rPr>
                                  </m:ctrlPr>
                                </m:sSubPr>
                                <m:e>
                                  <m:r>
                                    <a:rPr lang="es-ES_tradnl" sz="2400" i="1" smtClean="0">
                                      <a:latin typeface="Cambria Math" panose="02040503050406030204" pitchFamily="18" charset="0"/>
                                    </a:rPr>
                                    <m:t>𝑤</m:t>
                                  </m:r>
                                </m:e>
                                <m:sub>
                                  <m:r>
                                    <a:rPr lang="es-ES_tradnl" sz="2400" i="1" smtClean="0">
                                      <a:latin typeface="Cambria Math" panose="02040503050406030204" pitchFamily="18" charset="0"/>
                                    </a:rPr>
                                    <m:t>0</m:t>
                                  </m:r>
                                </m:sub>
                              </m:sSub>
                              <m:r>
                                <a:rPr lang="es-ES_tradnl" sz="2400" i="1" smtClean="0">
                                  <a:latin typeface="Cambria Math" panose="02040503050406030204" pitchFamily="18" charset="0"/>
                                </a:rPr>
                                <m:t>𝑥</m:t>
                              </m:r>
                            </m:sup>
                          </m:sSup>
                        </m:num>
                        <m:den>
                          <m:r>
                            <a:rPr lang="es-ES_tradnl" sz="2400" b="0" i="1" smtClean="0">
                              <a:latin typeface="Cambria Math" panose="02040503050406030204" pitchFamily="18" charset="0"/>
                            </a:rPr>
                            <m:t>1+</m:t>
                          </m:r>
                          <m:sSup>
                            <m:sSupPr>
                              <m:ctrlPr>
                                <a:rPr lang="es-ES_tradnl" sz="2400" i="1" smtClean="0">
                                  <a:latin typeface="Cambria Math" panose="02040503050406030204" pitchFamily="18" charset="0"/>
                                </a:rPr>
                              </m:ctrlPr>
                            </m:sSupPr>
                            <m:e>
                              <m:r>
                                <a:rPr lang="es-ES_tradnl" sz="2400" i="1" smtClean="0">
                                  <a:latin typeface="Cambria Math" panose="02040503050406030204" pitchFamily="18" charset="0"/>
                                </a:rPr>
                                <m:t>𝑒</m:t>
                              </m:r>
                            </m:e>
                            <m:sup>
                              <m:r>
                                <a:rPr lang="es-ES_tradnl" sz="2400" i="1" smtClean="0">
                                  <a:latin typeface="Cambria Math" panose="02040503050406030204" pitchFamily="18" charset="0"/>
                                </a:rPr>
                                <m:t>𝑏</m:t>
                              </m:r>
                              <m:r>
                                <a:rPr lang="es-ES_tradnl" sz="2400" i="1" smtClean="0">
                                  <a:latin typeface="Cambria Math" panose="02040503050406030204" pitchFamily="18" charset="0"/>
                                </a:rPr>
                                <m:t>+</m:t>
                              </m:r>
                              <m:sSub>
                                <m:sSubPr>
                                  <m:ctrlPr>
                                    <a:rPr lang="es-ES_tradnl" sz="2400" i="1" smtClean="0">
                                      <a:latin typeface="Cambria Math" panose="02040503050406030204" pitchFamily="18" charset="0"/>
                                    </a:rPr>
                                  </m:ctrlPr>
                                </m:sSubPr>
                                <m:e>
                                  <m:r>
                                    <a:rPr lang="es-ES_tradnl" sz="2400" i="1" smtClean="0">
                                      <a:latin typeface="Cambria Math" panose="02040503050406030204" pitchFamily="18" charset="0"/>
                                    </a:rPr>
                                    <m:t>𝑤</m:t>
                                  </m:r>
                                </m:e>
                                <m:sub>
                                  <m:r>
                                    <a:rPr lang="es-ES_tradnl" sz="2400" i="1" smtClean="0">
                                      <a:latin typeface="Cambria Math" panose="02040503050406030204" pitchFamily="18" charset="0"/>
                                    </a:rPr>
                                    <m:t>0</m:t>
                                  </m:r>
                                </m:sub>
                              </m:sSub>
                              <m:r>
                                <a:rPr lang="es-ES_tradnl" sz="2400" i="1" smtClean="0">
                                  <a:latin typeface="Cambria Math" panose="02040503050406030204" pitchFamily="18" charset="0"/>
                                </a:rPr>
                                <m:t>𝑥</m:t>
                              </m:r>
                            </m:sup>
                          </m:sSup>
                        </m:den>
                      </m:f>
                      <m:r>
                        <a:rPr lang="en-US" sz="2400" b="0" i="1" smtClean="0">
                          <a:latin typeface="Cambria Math" panose="02040503050406030204" pitchFamily="18" charset="0"/>
                        </a:rPr>
                        <m:t>=</m:t>
                      </m:r>
                      <m:f>
                        <m:fPr>
                          <m:ctrlPr>
                            <a:rPr lang="es-ES_tradnl" sz="2400" i="1">
                              <a:latin typeface="Cambria Math" panose="02040503050406030204" pitchFamily="18" charset="0"/>
                            </a:rPr>
                          </m:ctrlPr>
                        </m:fPr>
                        <m:num>
                          <m:r>
                            <a:rPr lang="en-US" sz="2400" b="0" i="1" smtClean="0">
                              <a:latin typeface="Cambria Math" panose="02040503050406030204" pitchFamily="18" charset="0"/>
                            </a:rPr>
                            <m:t>1</m:t>
                          </m:r>
                        </m:num>
                        <m:den>
                          <m:r>
                            <a:rPr lang="es-ES_tradnl" sz="2400" i="1">
                              <a:latin typeface="Cambria Math" panose="02040503050406030204" pitchFamily="18" charset="0"/>
                            </a:rPr>
                            <m:t>1+</m:t>
                          </m:r>
                          <m:sSup>
                            <m:sSupPr>
                              <m:ctrlPr>
                                <a:rPr lang="es-ES_tradnl" sz="2400" i="1">
                                  <a:latin typeface="Cambria Math" panose="02040503050406030204" pitchFamily="18" charset="0"/>
                                </a:rPr>
                              </m:ctrlPr>
                            </m:sSupPr>
                            <m:e>
                              <m:r>
                                <a:rPr lang="es-ES_tradnl" sz="2400" i="1">
                                  <a:latin typeface="Cambria Math" panose="02040503050406030204" pitchFamily="18" charset="0"/>
                                </a:rPr>
                                <m:t>𝑒</m:t>
                              </m:r>
                            </m:e>
                            <m:sup>
                              <m:r>
                                <a:rPr lang="en-US" sz="2400" b="0" i="1" smtClean="0">
                                  <a:latin typeface="Cambria Math" panose="02040503050406030204" pitchFamily="18" charset="0"/>
                                </a:rPr>
                                <m:t>−(</m:t>
                              </m:r>
                              <m:r>
                                <a:rPr lang="es-ES_tradnl" sz="2400" i="1">
                                  <a:latin typeface="Cambria Math" panose="02040503050406030204" pitchFamily="18" charset="0"/>
                                </a:rPr>
                                <m:t>𝑏</m:t>
                              </m:r>
                              <m:r>
                                <a:rPr lang="es-ES_tradnl"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rPr>
                                    <m:t>𝑤</m:t>
                                  </m:r>
                                </m:e>
                                <m:sub>
                                  <m:r>
                                    <a:rPr lang="es-ES_tradnl" sz="2400" i="1">
                                      <a:latin typeface="Cambria Math" panose="02040503050406030204" pitchFamily="18" charset="0"/>
                                    </a:rPr>
                                    <m:t>0</m:t>
                                  </m:r>
                                </m:sub>
                              </m:sSub>
                              <m:r>
                                <a:rPr lang="en-US" sz="2400" b="0" i="1" smtClean="0">
                                  <a:latin typeface="Cambria Math" panose="02040503050406030204" pitchFamily="18" charset="0"/>
                                </a:rPr>
                                <m:t>𝑥</m:t>
                              </m:r>
                              <m:r>
                                <a:rPr lang="en-US" sz="2400" b="0" i="1" smtClean="0">
                                  <a:latin typeface="Cambria Math" panose="02040503050406030204" pitchFamily="18" charset="0"/>
                                </a:rPr>
                                <m:t>)</m:t>
                              </m:r>
                            </m:sup>
                          </m:sSup>
                        </m:den>
                      </m:f>
                    </m:oMath>
                  </m:oMathPara>
                </a14:m>
                <a:endParaRPr lang="es-ES_tradnl" sz="2400" dirty="0"/>
              </a:p>
            </p:txBody>
          </p:sp>
        </mc:Choice>
        <mc:Fallback xmlns="">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959428"/>
                <a:ext cx="10691264" cy="3969785"/>
              </a:xfrm>
              <a:blipFill>
                <a:blip r:embed="rId3"/>
                <a:stretch>
                  <a:fillRect l="-949" t="-955" r="-830"/>
                </a:stretch>
              </a:blipFill>
            </p:spPr>
            <p:txBody>
              <a:bodyPr/>
              <a:lstStyle/>
              <a:p>
                <a:r>
                  <a:rPr lang="es-ES_tradnl">
                    <a:noFill/>
                  </a:rPr>
                  <a:t> </a:t>
                </a:r>
              </a:p>
            </p:txBody>
          </p:sp>
        </mc:Fallback>
      </mc:AlternateContent>
    </p:spTree>
    <p:extLst>
      <p:ext uri="{BB962C8B-B14F-4D97-AF65-F5344CB8AC3E}">
        <p14:creationId xmlns:p14="http://schemas.microsoft.com/office/powerpoint/2010/main" val="19906549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55D83A-3E78-1C54-7B88-7D255FD1281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2B9850-18CF-39AB-CF5B-6EA792F87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6E04B37-0C03-78AA-825F-28DE139C0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19B06CA-BCFE-73E9-610F-74BBE2CC7D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897ADEF-CD68-32F5-AB23-38D1529991BD}"/>
              </a:ext>
            </a:extLst>
          </p:cNvPr>
          <p:cNvSpPr>
            <a:spLocks noGrp="1"/>
          </p:cNvSpPr>
          <p:nvPr>
            <p:ph type="ctrTitle"/>
          </p:nvPr>
        </p:nvSpPr>
        <p:spPr>
          <a:xfrm>
            <a:off x="703400" y="4702835"/>
            <a:ext cx="10801350" cy="978772"/>
          </a:xfrm>
        </p:spPr>
        <p:txBody>
          <a:bodyPr>
            <a:normAutofit fontScale="90000"/>
          </a:bodyPr>
          <a:lstStyle/>
          <a:p>
            <a:r>
              <a:rPr lang="es-ES_tradnl" dirty="0">
                <a:solidFill>
                  <a:schemeClr val="bg1"/>
                </a:solidFill>
              </a:rPr>
              <a:t>Algoritmos basados en política o en valor</a:t>
            </a:r>
          </a:p>
        </p:txBody>
      </p:sp>
      <p:pic>
        <p:nvPicPr>
          <p:cNvPr id="4" name="Picture 3" descr="Vector background of vibrant colors splashing">
            <a:extLst>
              <a:ext uri="{FF2B5EF4-FFF2-40B4-BE49-F238E27FC236}">
                <a16:creationId xmlns:a16="http://schemas.microsoft.com/office/drawing/2014/main" id="{ABBB9616-A221-0745-02A5-112F773D46CB}"/>
              </a:ext>
            </a:extLst>
          </p:cNvPr>
          <p:cNvPicPr>
            <a:picLocks noChangeAspect="1"/>
          </p:cNvPicPr>
          <p:nvPr/>
        </p:nvPicPr>
        <p:blipFill rotWithShape="1">
          <a:blip r:embed="rId3"/>
          <a:srcRect t="34398" r="2" b="17120"/>
          <a:stretch/>
        </p:blipFill>
        <p:spPr>
          <a:xfrm>
            <a:off x="800100" y="712916"/>
            <a:ext cx="10591800" cy="3491895"/>
          </a:xfrm>
          <a:prstGeom prst="rect">
            <a:avLst/>
          </a:prstGeom>
        </p:spPr>
      </p:pic>
    </p:spTree>
    <p:extLst>
      <p:ext uri="{BB962C8B-B14F-4D97-AF65-F5344CB8AC3E}">
        <p14:creationId xmlns:p14="http://schemas.microsoft.com/office/powerpoint/2010/main" val="126660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928552"/>
          </a:xfrm>
        </p:spPr>
        <p:txBody>
          <a:bodyPr/>
          <a:lstStyle/>
          <a:p>
            <a:r>
              <a:rPr lang="es-ES_tradnl" dirty="0"/>
              <a:t>Política o Valor</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1739153"/>
            <a:ext cx="10691265" cy="4345960"/>
          </a:xfrm>
        </p:spPr>
        <p:txBody>
          <a:bodyPr>
            <a:normAutofit/>
          </a:bodyPr>
          <a:lstStyle/>
          <a:p>
            <a:pPr marL="0" indent="0">
              <a:buNone/>
            </a:pPr>
            <a:r>
              <a:rPr lang="es-ES_tradnl" sz="2400" dirty="0"/>
              <a:t>Si usamos un algoritmo que se basa en valor para entrenarse:</a:t>
            </a:r>
          </a:p>
          <a:p>
            <a:r>
              <a:rPr lang="es-ES_tradnl" sz="2400" dirty="0"/>
              <a:t>Se dice la política Y es mejor que la política X si la </a:t>
            </a:r>
            <a:r>
              <a:rPr lang="es-ES_tradnl" sz="2400" b="1" dirty="0">
                <a:solidFill>
                  <a:schemeClr val="accent2"/>
                </a:solidFill>
              </a:rPr>
              <a:t>función de valor </a:t>
            </a:r>
            <a:r>
              <a:rPr lang="es-ES_tradnl" sz="2400" dirty="0"/>
              <a:t>de Y es mayor que la de X.</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3"/>
              </a:rPr>
              <a:t>vectorjuice</a:t>
            </a:r>
          </a:p>
        </p:txBody>
      </p:sp>
      <p:sp>
        <p:nvSpPr>
          <p:cNvPr id="8" name="Oval 7">
            <a:extLst>
              <a:ext uri="{FF2B5EF4-FFF2-40B4-BE49-F238E27FC236}">
                <a16:creationId xmlns:a16="http://schemas.microsoft.com/office/drawing/2014/main" id="{DE25D293-1BEF-6329-7B45-FA421DBE3B2F}"/>
              </a:ext>
            </a:extLst>
          </p:cNvPr>
          <p:cNvSpPr/>
          <p:nvPr/>
        </p:nvSpPr>
        <p:spPr>
          <a:xfrm>
            <a:off x="3340519" y="3303775"/>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s</a:t>
            </a:r>
            <a:r>
              <a:rPr lang="es-ES_tradnl" baseline="-25000" dirty="0"/>
              <a:t>1</a:t>
            </a:r>
          </a:p>
        </p:txBody>
      </p:sp>
      <p:sp>
        <p:nvSpPr>
          <p:cNvPr id="9" name="Oval 8">
            <a:extLst>
              <a:ext uri="{FF2B5EF4-FFF2-40B4-BE49-F238E27FC236}">
                <a16:creationId xmlns:a16="http://schemas.microsoft.com/office/drawing/2014/main" id="{F5B88B66-24E0-BF03-55A6-63A9253C4629}"/>
              </a:ext>
            </a:extLst>
          </p:cNvPr>
          <p:cNvSpPr/>
          <p:nvPr/>
        </p:nvSpPr>
        <p:spPr>
          <a:xfrm>
            <a:off x="2559859" y="4275523"/>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a</a:t>
            </a:r>
            <a:r>
              <a:rPr lang="es-ES_tradnl" sz="1400" baseline="-25000" dirty="0"/>
              <a:t>1</a:t>
            </a:r>
          </a:p>
        </p:txBody>
      </p:sp>
      <p:sp>
        <p:nvSpPr>
          <p:cNvPr id="10" name="Oval 9">
            <a:extLst>
              <a:ext uri="{FF2B5EF4-FFF2-40B4-BE49-F238E27FC236}">
                <a16:creationId xmlns:a16="http://schemas.microsoft.com/office/drawing/2014/main" id="{1B8FF627-CFC1-94EE-D069-0775F2E2B4B8}"/>
              </a:ext>
            </a:extLst>
          </p:cNvPr>
          <p:cNvSpPr/>
          <p:nvPr/>
        </p:nvSpPr>
        <p:spPr>
          <a:xfrm>
            <a:off x="4096150" y="4275523"/>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a</a:t>
            </a:r>
            <a:r>
              <a:rPr lang="es-ES_tradnl" sz="1400" baseline="-25000" dirty="0"/>
              <a:t>2</a:t>
            </a:r>
            <a:endParaRPr lang="es-ES_tradnl" sz="1400" dirty="0"/>
          </a:p>
        </p:txBody>
      </p:sp>
      <p:cxnSp>
        <p:nvCxnSpPr>
          <p:cNvPr id="11" name="Straight Arrow Connector 10">
            <a:extLst>
              <a:ext uri="{FF2B5EF4-FFF2-40B4-BE49-F238E27FC236}">
                <a16:creationId xmlns:a16="http://schemas.microsoft.com/office/drawing/2014/main" id="{9DFB3A09-181E-2D7C-3759-E7F0391B9172}"/>
              </a:ext>
            </a:extLst>
          </p:cNvPr>
          <p:cNvCxnSpPr>
            <a:stCxn id="8" idx="3"/>
            <a:endCxn id="9" idx="7"/>
          </p:cNvCxnSpPr>
          <p:nvPr/>
        </p:nvCxnSpPr>
        <p:spPr>
          <a:xfrm flipH="1">
            <a:off x="2981960" y="3725876"/>
            <a:ext cx="430980" cy="6220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728CFEE-C9EF-BF5A-62CC-385AB0AED542}"/>
              </a:ext>
            </a:extLst>
          </p:cNvPr>
          <p:cNvCxnSpPr>
            <a:cxnSpLocks/>
            <a:stCxn id="8" idx="5"/>
            <a:endCxn id="10" idx="1"/>
          </p:cNvCxnSpPr>
          <p:nvPr/>
        </p:nvCxnSpPr>
        <p:spPr>
          <a:xfrm>
            <a:off x="3762620" y="3725876"/>
            <a:ext cx="405951" cy="6220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A71064A-AEB7-E659-1AF8-5B6E384536C7}"/>
                  </a:ext>
                </a:extLst>
              </p:cNvPr>
              <p:cNvSpPr txBox="1"/>
              <p:nvPr/>
            </p:nvSpPr>
            <p:spPr>
              <a:xfrm>
                <a:off x="3835041" y="3321109"/>
                <a:ext cx="11296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1=1.6</m:t>
                      </m:r>
                    </m:oMath>
                  </m:oMathPara>
                </a14:m>
                <a:endParaRPr lang="es-ES_tradnl" dirty="0"/>
              </a:p>
            </p:txBody>
          </p:sp>
        </mc:Choice>
        <mc:Fallback xmlns="">
          <p:sp>
            <p:nvSpPr>
              <p:cNvPr id="13" name="TextBox 12">
                <a:extLst>
                  <a:ext uri="{FF2B5EF4-FFF2-40B4-BE49-F238E27FC236}">
                    <a16:creationId xmlns:a16="http://schemas.microsoft.com/office/drawing/2014/main" id="{CA71064A-AEB7-E659-1AF8-5B6E384536C7}"/>
                  </a:ext>
                </a:extLst>
              </p:cNvPr>
              <p:cNvSpPr txBox="1">
                <a:spLocks noRot="1" noChangeAspect="1" noMove="1" noResize="1" noEditPoints="1" noAdjustHandles="1" noChangeArrowheads="1" noChangeShapeType="1" noTextEdit="1"/>
              </p:cNvSpPr>
              <p:nvPr/>
            </p:nvSpPr>
            <p:spPr>
              <a:xfrm>
                <a:off x="3835041" y="3321109"/>
                <a:ext cx="1129692" cy="369332"/>
              </a:xfrm>
              <a:prstGeom prst="rect">
                <a:avLst/>
              </a:prstGeom>
              <a:blipFill>
                <a:blip r:embed="rId4"/>
                <a:stretch>
                  <a:fillRect/>
                </a:stretch>
              </a:blipFill>
            </p:spPr>
            <p:txBody>
              <a:bodyPr/>
              <a:lstStyle/>
              <a:p>
                <a:r>
                  <a:rPr lang="es-ES_tradnl">
                    <a:noFill/>
                  </a:rPr>
                  <a:t> </a:t>
                </a:r>
              </a:p>
            </p:txBody>
          </p:sp>
        </mc:Fallback>
      </mc:AlternateContent>
      <p:sp>
        <p:nvSpPr>
          <p:cNvPr id="15" name="Oval 14">
            <a:extLst>
              <a:ext uri="{FF2B5EF4-FFF2-40B4-BE49-F238E27FC236}">
                <a16:creationId xmlns:a16="http://schemas.microsoft.com/office/drawing/2014/main" id="{5A65D9DE-DD01-B274-5065-0AC7CEF6931A}"/>
              </a:ext>
            </a:extLst>
          </p:cNvPr>
          <p:cNvSpPr/>
          <p:nvPr/>
        </p:nvSpPr>
        <p:spPr>
          <a:xfrm>
            <a:off x="1998446" y="5351904"/>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s</a:t>
            </a:r>
            <a:r>
              <a:rPr lang="es-ES_tradnl" sz="1400" baseline="-25000" dirty="0"/>
              <a:t>2</a:t>
            </a:r>
          </a:p>
        </p:txBody>
      </p:sp>
      <p:sp>
        <p:nvSpPr>
          <p:cNvPr id="16" name="Oval 15">
            <a:extLst>
              <a:ext uri="{FF2B5EF4-FFF2-40B4-BE49-F238E27FC236}">
                <a16:creationId xmlns:a16="http://schemas.microsoft.com/office/drawing/2014/main" id="{7DD641DC-DEF4-FD5B-B0E1-824A4A5B3CA1}"/>
              </a:ext>
            </a:extLst>
          </p:cNvPr>
          <p:cNvSpPr/>
          <p:nvPr/>
        </p:nvSpPr>
        <p:spPr>
          <a:xfrm>
            <a:off x="3022109" y="5368246"/>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s</a:t>
            </a:r>
            <a:r>
              <a:rPr lang="es-ES_tradnl" sz="1400" baseline="-25000" dirty="0"/>
              <a:t>3</a:t>
            </a:r>
          </a:p>
        </p:txBody>
      </p:sp>
      <p:sp>
        <p:nvSpPr>
          <p:cNvPr id="17" name="Oval 16">
            <a:extLst>
              <a:ext uri="{FF2B5EF4-FFF2-40B4-BE49-F238E27FC236}">
                <a16:creationId xmlns:a16="http://schemas.microsoft.com/office/drawing/2014/main" id="{C376B288-4768-3E1E-8028-FFD77A1B1264}"/>
              </a:ext>
            </a:extLst>
          </p:cNvPr>
          <p:cNvSpPr/>
          <p:nvPr/>
        </p:nvSpPr>
        <p:spPr>
          <a:xfrm>
            <a:off x="3712186" y="5357268"/>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s</a:t>
            </a:r>
            <a:r>
              <a:rPr lang="es-ES_tradnl" sz="1400" baseline="-25000" dirty="0"/>
              <a:t>4</a:t>
            </a:r>
          </a:p>
        </p:txBody>
      </p:sp>
      <p:sp>
        <p:nvSpPr>
          <p:cNvPr id="18" name="Oval 17">
            <a:extLst>
              <a:ext uri="{FF2B5EF4-FFF2-40B4-BE49-F238E27FC236}">
                <a16:creationId xmlns:a16="http://schemas.microsoft.com/office/drawing/2014/main" id="{C11D4419-0E74-4BF0-84CB-AB8C8DD5039F}"/>
              </a:ext>
            </a:extLst>
          </p:cNvPr>
          <p:cNvSpPr/>
          <p:nvPr/>
        </p:nvSpPr>
        <p:spPr>
          <a:xfrm>
            <a:off x="4615015" y="5351904"/>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s</a:t>
            </a:r>
            <a:r>
              <a:rPr lang="es-ES_tradnl" sz="1400" baseline="-25000" dirty="0"/>
              <a:t>5</a:t>
            </a:r>
          </a:p>
        </p:txBody>
      </p:sp>
      <p:cxnSp>
        <p:nvCxnSpPr>
          <p:cNvPr id="19" name="Straight Arrow Connector 18">
            <a:extLst>
              <a:ext uri="{FF2B5EF4-FFF2-40B4-BE49-F238E27FC236}">
                <a16:creationId xmlns:a16="http://schemas.microsoft.com/office/drawing/2014/main" id="{5501ED27-46EA-DEAB-4862-6EE8FBAAD94B}"/>
              </a:ext>
            </a:extLst>
          </p:cNvPr>
          <p:cNvCxnSpPr>
            <a:cxnSpLocks/>
            <a:stCxn id="9" idx="3"/>
            <a:endCxn id="15" idx="0"/>
          </p:cNvCxnSpPr>
          <p:nvPr/>
        </p:nvCxnSpPr>
        <p:spPr>
          <a:xfrm flipH="1">
            <a:off x="2245707" y="4697624"/>
            <a:ext cx="386573" cy="6542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775B430-0775-662C-1A55-8C8FBDCB0BAD}"/>
              </a:ext>
            </a:extLst>
          </p:cNvPr>
          <p:cNvCxnSpPr>
            <a:cxnSpLocks/>
            <a:stCxn id="9" idx="5"/>
            <a:endCxn id="16" idx="0"/>
          </p:cNvCxnSpPr>
          <p:nvPr/>
        </p:nvCxnSpPr>
        <p:spPr>
          <a:xfrm>
            <a:off x="2981960" y="4697624"/>
            <a:ext cx="287410" cy="6706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0A5CAC1-CE47-DA44-8B79-0B5C1349E933}"/>
              </a:ext>
            </a:extLst>
          </p:cNvPr>
          <p:cNvCxnSpPr>
            <a:cxnSpLocks/>
            <a:stCxn id="10" idx="3"/>
            <a:endCxn id="17" idx="0"/>
          </p:cNvCxnSpPr>
          <p:nvPr/>
        </p:nvCxnSpPr>
        <p:spPr>
          <a:xfrm flipH="1">
            <a:off x="3959447" y="4697624"/>
            <a:ext cx="209124" cy="6596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154B5D8-2781-54ED-CB49-F11DCB1F0E14}"/>
              </a:ext>
            </a:extLst>
          </p:cNvPr>
          <p:cNvCxnSpPr>
            <a:cxnSpLocks/>
            <a:stCxn id="10" idx="5"/>
            <a:endCxn id="18" idx="0"/>
          </p:cNvCxnSpPr>
          <p:nvPr/>
        </p:nvCxnSpPr>
        <p:spPr>
          <a:xfrm>
            <a:off x="4518251" y="4697624"/>
            <a:ext cx="344025" cy="6542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1112483F-0F9E-328D-C2A6-5FF23188B303}"/>
              </a:ext>
            </a:extLst>
          </p:cNvPr>
          <p:cNvSpPr/>
          <p:nvPr/>
        </p:nvSpPr>
        <p:spPr>
          <a:xfrm>
            <a:off x="8405826" y="3268340"/>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s</a:t>
            </a:r>
            <a:r>
              <a:rPr lang="es-ES_tradnl" baseline="-25000" dirty="0"/>
              <a:t>1</a:t>
            </a:r>
          </a:p>
        </p:txBody>
      </p:sp>
      <p:sp>
        <p:nvSpPr>
          <p:cNvPr id="28" name="Oval 27">
            <a:extLst>
              <a:ext uri="{FF2B5EF4-FFF2-40B4-BE49-F238E27FC236}">
                <a16:creationId xmlns:a16="http://schemas.microsoft.com/office/drawing/2014/main" id="{81317882-044A-D271-61EF-C1A738CDB1D6}"/>
              </a:ext>
            </a:extLst>
          </p:cNvPr>
          <p:cNvSpPr/>
          <p:nvPr/>
        </p:nvSpPr>
        <p:spPr>
          <a:xfrm>
            <a:off x="7625166" y="4240088"/>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a</a:t>
            </a:r>
            <a:r>
              <a:rPr lang="es-ES_tradnl" sz="1400" baseline="-25000" dirty="0"/>
              <a:t>1</a:t>
            </a:r>
          </a:p>
        </p:txBody>
      </p:sp>
      <p:sp>
        <p:nvSpPr>
          <p:cNvPr id="29" name="Oval 28">
            <a:extLst>
              <a:ext uri="{FF2B5EF4-FFF2-40B4-BE49-F238E27FC236}">
                <a16:creationId xmlns:a16="http://schemas.microsoft.com/office/drawing/2014/main" id="{777CEA53-AAFE-F78F-433F-5B97EE27EB83}"/>
              </a:ext>
            </a:extLst>
          </p:cNvPr>
          <p:cNvSpPr/>
          <p:nvPr/>
        </p:nvSpPr>
        <p:spPr>
          <a:xfrm>
            <a:off x="9161457" y="4240088"/>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a</a:t>
            </a:r>
            <a:r>
              <a:rPr lang="es-ES_tradnl" sz="1400" baseline="-25000" dirty="0"/>
              <a:t>2</a:t>
            </a:r>
            <a:endParaRPr lang="es-ES_tradnl" sz="1400" dirty="0"/>
          </a:p>
        </p:txBody>
      </p:sp>
      <p:cxnSp>
        <p:nvCxnSpPr>
          <p:cNvPr id="30" name="Straight Arrow Connector 29">
            <a:extLst>
              <a:ext uri="{FF2B5EF4-FFF2-40B4-BE49-F238E27FC236}">
                <a16:creationId xmlns:a16="http://schemas.microsoft.com/office/drawing/2014/main" id="{4E3D2FD9-74D0-50D5-F5F8-C0337F0D1311}"/>
              </a:ext>
            </a:extLst>
          </p:cNvPr>
          <p:cNvCxnSpPr>
            <a:stCxn id="27" idx="3"/>
            <a:endCxn id="28" idx="7"/>
          </p:cNvCxnSpPr>
          <p:nvPr/>
        </p:nvCxnSpPr>
        <p:spPr>
          <a:xfrm flipH="1">
            <a:off x="8047267" y="3690441"/>
            <a:ext cx="430980" cy="6220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075E7E6-48C6-E163-329C-03D5FEFFC5AA}"/>
              </a:ext>
            </a:extLst>
          </p:cNvPr>
          <p:cNvCxnSpPr>
            <a:cxnSpLocks/>
            <a:stCxn id="27" idx="5"/>
            <a:endCxn id="29" idx="1"/>
          </p:cNvCxnSpPr>
          <p:nvPr/>
        </p:nvCxnSpPr>
        <p:spPr>
          <a:xfrm>
            <a:off x="8827927" y="3690441"/>
            <a:ext cx="405951" cy="6220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D6AC8606-A978-BFBE-3732-845B77F25EFA}"/>
              </a:ext>
            </a:extLst>
          </p:cNvPr>
          <p:cNvSpPr/>
          <p:nvPr/>
        </p:nvSpPr>
        <p:spPr>
          <a:xfrm>
            <a:off x="7063753" y="5316469"/>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s</a:t>
            </a:r>
            <a:r>
              <a:rPr lang="es-ES_tradnl" sz="1400" baseline="-25000" dirty="0"/>
              <a:t>2</a:t>
            </a:r>
          </a:p>
        </p:txBody>
      </p:sp>
      <p:sp>
        <p:nvSpPr>
          <p:cNvPr id="35" name="Oval 34">
            <a:extLst>
              <a:ext uri="{FF2B5EF4-FFF2-40B4-BE49-F238E27FC236}">
                <a16:creationId xmlns:a16="http://schemas.microsoft.com/office/drawing/2014/main" id="{B6BB712C-F0DB-626A-3F68-39613A69173A}"/>
              </a:ext>
            </a:extLst>
          </p:cNvPr>
          <p:cNvSpPr/>
          <p:nvPr/>
        </p:nvSpPr>
        <p:spPr>
          <a:xfrm>
            <a:off x="8087416" y="5332811"/>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s</a:t>
            </a:r>
            <a:r>
              <a:rPr lang="es-ES_tradnl" sz="1400" baseline="-25000" dirty="0"/>
              <a:t>3</a:t>
            </a:r>
          </a:p>
        </p:txBody>
      </p:sp>
      <p:sp>
        <p:nvSpPr>
          <p:cNvPr id="36" name="Oval 35">
            <a:extLst>
              <a:ext uri="{FF2B5EF4-FFF2-40B4-BE49-F238E27FC236}">
                <a16:creationId xmlns:a16="http://schemas.microsoft.com/office/drawing/2014/main" id="{D53EE4FB-9AEE-F24F-D6A3-8FC00E9904F3}"/>
              </a:ext>
            </a:extLst>
          </p:cNvPr>
          <p:cNvSpPr/>
          <p:nvPr/>
        </p:nvSpPr>
        <p:spPr>
          <a:xfrm>
            <a:off x="8777493" y="5321833"/>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s</a:t>
            </a:r>
            <a:r>
              <a:rPr lang="es-ES_tradnl" sz="1400" baseline="-25000" dirty="0"/>
              <a:t>4</a:t>
            </a:r>
          </a:p>
        </p:txBody>
      </p:sp>
      <p:sp>
        <p:nvSpPr>
          <p:cNvPr id="37" name="Oval 36">
            <a:extLst>
              <a:ext uri="{FF2B5EF4-FFF2-40B4-BE49-F238E27FC236}">
                <a16:creationId xmlns:a16="http://schemas.microsoft.com/office/drawing/2014/main" id="{504B3434-0ABB-2AEE-618F-1B65D649334C}"/>
              </a:ext>
            </a:extLst>
          </p:cNvPr>
          <p:cNvSpPr/>
          <p:nvPr/>
        </p:nvSpPr>
        <p:spPr>
          <a:xfrm>
            <a:off x="9680322" y="5316469"/>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s</a:t>
            </a:r>
            <a:r>
              <a:rPr lang="es-ES_tradnl" sz="1400" baseline="-25000" dirty="0"/>
              <a:t>5</a:t>
            </a:r>
          </a:p>
        </p:txBody>
      </p:sp>
      <p:cxnSp>
        <p:nvCxnSpPr>
          <p:cNvPr id="38" name="Straight Arrow Connector 37">
            <a:extLst>
              <a:ext uri="{FF2B5EF4-FFF2-40B4-BE49-F238E27FC236}">
                <a16:creationId xmlns:a16="http://schemas.microsoft.com/office/drawing/2014/main" id="{E331FDEE-9817-5F80-85ED-8BECB745D936}"/>
              </a:ext>
            </a:extLst>
          </p:cNvPr>
          <p:cNvCxnSpPr>
            <a:cxnSpLocks/>
            <a:stCxn id="28" idx="3"/>
            <a:endCxn id="34" idx="0"/>
          </p:cNvCxnSpPr>
          <p:nvPr/>
        </p:nvCxnSpPr>
        <p:spPr>
          <a:xfrm flipH="1">
            <a:off x="7311014" y="4662189"/>
            <a:ext cx="386573" cy="6542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AB1213D-82C1-1D73-AEEC-8C8BEEFAE28C}"/>
              </a:ext>
            </a:extLst>
          </p:cNvPr>
          <p:cNvCxnSpPr>
            <a:cxnSpLocks/>
            <a:stCxn id="28" idx="5"/>
            <a:endCxn id="35" idx="0"/>
          </p:cNvCxnSpPr>
          <p:nvPr/>
        </p:nvCxnSpPr>
        <p:spPr>
          <a:xfrm>
            <a:off x="8047267" y="4662189"/>
            <a:ext cx="287410" cy="6706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AACE9D6-57B1-5821-DFE3-AF938EFA67BB}"/>
              </a:ext>
            </a:extLst>
          </p:cNvPr>
          <p:cNvCxnSpPr>
            <a:cxnSpLocks/>
            <a:stCxn id="29" idx="3"/>
            <a:endCxn id="36" idx="0"/>
          </p:cNvCxnSpPr>
          <p:nvPr/>
        </p:nvCxnSpPr>
        <p:spPr>
          <a:xfrm flipH="1">
            <a:off x="9024754" y="4662189"/>
            <a:ext cx="209124" cy="6596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00F9D76-AE02-C6EF-8AF0-B2BBC1AA8829}"/>
              </a:ext>
            </a:extLst>
          </p:cNvPr>
          <p:cNvCxnSpPr>
            <a:cxnSpLocks/>
            <a:stCxn id="29" idx="5"/>
            <a:endCxn id="37" idx="0"/>
          </p:cNvCxnSpPr>
          <p:nvPr/>
        </p:nvCxnSpPr>
        <p:spPr>
          <a:xfrm>
            <a:off x="9583558" y="4662189"/>
            <a:ext cx="344025" cy="6542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7E24C5DA-5D11-13F3-A948-7ADB288A58A8}"/>
                  </a:ext>
                </a:extLst>
              </p:cNvPr>
              <p:cNvSpPr txBox="1"/>
              <p:nvPr/>
            </p:nvSpPr>
            <p:spPr>
              <a:xfrm>
                <a:off x="1589666" y="5812418"/>
                <a:ext cx="11296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2=1.4</m:t>
                      </m:r>
                    </m:oMath>
                  </m:oMathPara>
                </a14:m>
                <a:endParaRPr lang="es-ES_tradnl" dirty="0"/>
              </a:p>
            </p:txBody>
          </p:sp>
        </mc:Choice>
        <mc:Fallback xmlns="">
          <p:sp>
            <p:nvSpPr>
              <p:cNvPr id="46" name="TextBox 45">
                <a:extLst>
                  <a:ext uri="{FF2B5EF4-FFF2-40B4-BE49-F238E27FC236}">
                    <a16:creationId xmlns:a16="http://schemas.microsoft.com/office/drawing/2014/main" id="{7E24C5DA-5D11-13F3-A948-7ADB288A58A8}"/>
                  </a:ext>
                </a:extLst>
              </p:cNvPr>
              <p:cNvSpPr txBox="1">
                <a:spLocks noRot="1" noChangeAspect="1" noMove="1" noResize="1" noEditPoints="1" noAdjustHandles="1" noChangeArrowheads="1" noChangeShapeType="1" noTextEdit="1"/>
              </p:cNvSpPr>
              <p:nvPr/>
            </p:nvSpPr>
            <p:spPr>
              <a:xfrm>
                <a:off x="1589666" y="5812418"/>
                <a:ext cx="1129692" cy="369332"/>
              </a:xfrm>
              <a:prstGeom prst="rect">
                <a:avLst/>
              </a:prstGeom>
              <a:blipFill>
                <a:blip r:embed="rId5"/>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A213462-1F78-E3D5-33F7-598A8777FB2A}"/>
                  </a:ext>
                </a:extLst>
              </p:cNvPr>
              <p:cNvSpPr txBox="1"/>
              <p:nvPr/>
            </p:nvSpPr>
            <p:spPr>
              <a:xfrm>
                <a:off x="2624647" y="5812418"/>
                <a:ext cx="11296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3=1.7</m:t>
                      </m:r>
                    </m:oMath>
                  </m:oMathPara>
                </a14:m>
                <a:endParaRPr lang="es-ES_tradnl" dirty="0"/>
              </a:p>
            </p:txBody>
          </p:sp>
        </mc:Choice>
        <mc:Fallback xmlns="">
          <p:sp>
            <p:nvSpPr>
              <p:cNvPr id="47" name="TextBox 46">
                <a:extLst>
                  <a:ext uri="{FF2B5EF4-FFF2-40B4-BE49-F238E27FC236}">
                    <a16:creationId xmlns:a16="http://schemas.microsoft.com/office/drawing/2014/main" id="{7A213462-1F78-E3D5-33F7-598A8777FB2A}"/>
                  </a:ext>
                </a:extLst>
              </p:cNvPr>
              <p:cNvSpPr txBox="1">
                <a:spLocks noRot="1" noChangeAspect="1" noMove="1" noResize="1" noEditPoints="1" noAdjustHandles="1" noChangeArrowheads="1" noChangeShapeType="1" noTextEdit="1"/>
              </p:cNvSpPr>
              <p:nvPr/>
            </p:nvSpPr>
            <p:spPr>
              <a:xfrm>
                <a:off x="2624647" y="5812418"/>
                <a:ext cx="1129692" cy="369332"/>
              </a:xfrm>
              <a:prstGeom prst="rect">
                <a:avLst/>
              </a:prstGeom>
              <a:blipFill>
                <a:blip r:embed="rId6"/>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8A227FEC-E70A-5CB1-4018-727E8AC789D3}"/>
                  </a:ext>
                </a:extLst>
              </p:cNvPr>
              <p:cNvSpPr txBox="1"/>
              <p:nvPr/>
            </p:nvSpPr>
            <p:spPr>
              <a:xfrm>
                <a:off x="3571174" y="5804653"/>
                <a:ext cx="11296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4=2.3</m:t>
                      </m:r>
                    </m:oMath>
                  </m:oMathPara>
                </a14:m>
                <a:endParaRPr lang="es-ES_tradnl" dirty="0"/>
              </a:p>
            </p:txBody>
          </p:sp>
        </mc:Choice>
        <mc:Fallback xmlns="">
          <p:sp>
            <p:nvSpPr>
              <p:cNvPr id="48" name="TextBox 47">
                <a:extLst>
                  <a:ext uri="{FF2B5EF4-FFF2-40B4-BE49-F238E27FC236}">
                    <a16:creationId xmlns:a16="http://schemas.microsoft.com/office/drawing/2014/main" id="{8A227FEC-E70A-5CB1-4018-727E8AC789D3}"/>
                  </a:ext>
                </a:extLst>
              </p:cNvPr>
              <p:cNvSpPr txBox="1">
                <a:spLocks noRot="1" noChangeAspect="1" noMove="1" noResize="1" noEditPoints="1" noAdjustHandles="1" noChangeArrowheads="1" noChangeShapeType="1" noTextEdit="1"/>
              </p:cNvSpPr>
              <p:nvPr/>
            </p:nvSpPr>
            <p:spPr>
              <a:xfrm>
                <a:off x="3571174" y="5804653"/>
                <a:ext cx="1129692" cy="369332"/>
              </a:xfrm>
              <a:prstGeom prst="rect">
                <a:avLst/>
              </a:prstGeom>
              <a:blipFill>
                <a:blip r:embed="rId7"/>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1A331877-86A9-CC54-953C-0C31F7889E38}"/>
                  </a:ext>
                </a:extLst>
              </p:cNvPr>
              <p:cNvSpPr txBox="1"/>
              <p:nvPr/>
            </p:nvSpPr>
            <p:spPr>
              <a:xfrm>
                <a:off x="4549326" y="5804653"/>
                <a:ext cx="11296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5=0.9</m:t>
                      </m:r>
                    </m:oMath>
                  </m:oMathPara>
                </a14:m>
                <a:endParaRPr lang="es-ES_tradnl" dirty="0"/>
              </a:p>
            </p:txBody>
          </p:sp>
        </mc:Choice>
        <mc:Fallback xmlns="">
          <p:sp>
            <p:nvSpPr>
              <p:cNvPr id="49" name="TextBox 48">
                <a:extLst>
                  <a:ext uri="{FF2B5EF4-FFF2-40B4-BE49-F238E27FC236}">
                    <a16:creationId xmlns:a16="http://schemas.microsoft.com/office/drawing/2014/main" id="{1A331877-86A9-CC54-953C-0C31F7889E38}"/>
                  </a:ext>
                </a:extLst>
              </p:cNvPr>
              <p:cNvSpPr txBox="1">
                <a:spLocks noRot="1" noChangeAspect="1" noMove="1" noResize="1" noEditPoints="1" noAdjustHandles="1" noChangeArrowheads="1" noChangeShapeType="1" noTextEdit="1"/>
              </p:cNvSpPr>
              <p:nvPr/>
            </p:nvSpPr>
            <p:spPr>
              <a:xfrm>
                <a:off x="4549326" y="5804653"/>
                <a:ext cx="1129692" cy="369332"/>
              </a:xfrm>
              <a:prstGeom prst="rect">
                <a:avLst/>
              </a:prstGeom>
              <a:blipFill>
                <a:blip r:embed="rId8"/>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8279BBCF-1FE1-6F56-D2E2-D07163D0838F}"/>
                  </a:ext>
                </a:extLst>
              </p:cNvPr>
              <p:cNvSpPr txBox="1"/>
              <p:nvPr/>
            </p:nvSpPr>
            <p:spPr>
              <a:xfrm>
                <a:off x="6645760" y="5803827"/>
                <a:ext cx="11296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2=2.1</m:t>
                      </m:r>
                    </m:oMath>
                  </m:oMathPara>
                </a14:m>
                <a:endParaRPr lang="es-ES_tradnl" dirty="0"/>
              </a:p>
            </p:txBody>
          </p:sp>
        </mc:Choice>
        <mc:Fallback xmlns="">
          <p:sp>
            <p:nvSpPr>
              <p:cNvPr id="50" name="TextBox 49">
                <a:extLst>
                  <a:ext uri="{FF2B5EF4-FFF2-40B4-BE49-F238E27FC236}">
                    <a16:creationId xmlns:a16="http://schemas.microsoft.com/office/drawing/2014/main" id="{8279BBCF-1FE1-6F56-D2E2-D07163D0838F}"/>
                  </a:ext>
                </a:extLst>
              </p:cNvPr>
              <p:cNvSpPr txBox="1">
                <a:spLocks noRot="1" noChangeAspect="1" noMove="1" noResize="1" noEditPoints="1" noAdjustHandles="1" noChangeArrowheads="1" noChangeShapeType="1" noTextEdit="1"/>
              </p:cNvSpPr>
              <p:nvPr/>
            </p:nvSpPr>
            <p:spPr>
              <a:xfrm>
                <a:off x="6645760" y="5803827"/>
                <a:ext cx="1129692" cy="369332"/>
              </a:xfrm>
              <a:prstGeom prst="rect">
                <a:avLst/>
              </a:prstGeom>
              <a:blipFill>
                <a:blip r:embed="rId9"/>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E03CD3F5-E8C1-DF5B-3B91-6CEAE3D8BD9C}"/>
                  </a:ext>
                </a:extLst>
              </p:cNvPr>
              <p:cNvSpPr txBox="1"/>
              <p:nvPr/>
            </p:nvSpPr>
            <p:spPr>
              <a:xfrm>
                <a:off x="7680741" y="5803827"/>
                <a:ext cx="11296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3=2.5</m:t>
                      </m:r>
                    </m:oMath>
                  </m:oMathPara>
                </a14:m>
                <a:endParaRPr lang="es-ES_tradnl" dirty="0"/>
              </a:p>
            </p:txBody>
          </p:sp>
        </mc:Choice>
        <mc:Fallback xmlns="">
          <p:sp>
            <p:nvSpPr>
              <p:cNvPr id="51" name="TextBox 50">
                <a:extLst>
                  <a:ext uri="{FF2B5EF4-FFF2-40B4-BE49-F238E27FC236}">
                    <a16:creationId xmlns:a16="http://schemas.microsoft.com/office/drawing/2014/main" id="{E03CD3F5-E8C1-DF5B-3B91-6CEAE3D8BD9C}"/>
                  </a:ext>
                </a:extLst>
              </p:cNvPr>
              <p:cNvSpPr txBox="1">
                <a:spLocks noRot="1" noChangeAspect="1" noMove="1" noResize="1" noEditPoints="1" noAdjustHandles="1" noChangeArrowheads="1" noChangeShapeType="1" noTextEdit="1"/>
              </p:cNvSpPr>
              <p:nvPr/>
            </p:nvSpPr>
            <p:spPr>
              <a:xfrm>
                <a:off x="7680741" y="5803827"/>
                <a:ext cx="1129692" cy="369332"/>
              </a:xfrm>
              <a:prstGeom prst="rect">
                <a:avLst/>
              </a:prstGeom>
              <a:blipFill>
                <a:blip r:embed="rId10"/>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42B0D3F1-E20D-EBFA-875F-FD675ED0B5F7}"/>
                  </a:ext>
                </a:extLst>
              </p:cNvPr>
              <p:cNvSpPr txBox="1"/>
              <p:nvPr/>
            </p:nvSpPr>
            <p:spPr>
              <a:xfrm>
                <a:off x="8627268" y="5796062"/>
                <a:ext cx="11296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4=2.9</m:t>
                      </m:r>
                    </m:oMath>
                  </m:oMathPara>
                </a14:m>
                <a:endParaRPr lang="es-ES_tradnl" dirty="0"/>
              </a:p>
            </p:txBody>
          </p:sp>
        </mc:Choice>
        <mc:Fallback xmlns="">
          <p:sp>
            <p:nvSpPr>
              <p:cNvPr id="52" name="TextBox 51">
                <a:extLst>
                  <a:ext uri="{FF2B5EF4-FFF2-40B4-BE49-F238E27FC236}">
                    <a16:creationId xmlns:a16="http://schemas.microsoft.com/office/drawing/2014/main" id="{42B0D3F1-E20D-EBFA-875F-FD675ED0B5F7}"/>
                  </a:ext>
                </a:extLst>
              </p:cNvPr>
              <p:cNvSpPr txBox="1">
                <a:spLocks noRot="1" noChangeAspect="1" noMove="1" noResize="1" noEditPoints="1" noAdjustHandles="1" noChangeArrowheads="1" noChangeShapeType="1" noTextEdit="1"/>
              </p:cNvSpPr>
              <p:nvPr/>
            </p:nvSpPr>
            <p:spPr>
              <a:xfrm>
                <a:off x="8627268" y="5796062"/>
                <a:ext cx="1129692" cy="369332"/>
              </a:xfrm>
              <a:prstGeom prst="rect">
                <a:avLst/>
              </a:prstGeom>
              <a:blipFill>
                <a:blip r:embed="rId11"/>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3F88AD1F-FF50-549A-7F06-0C2404C31C5E}"/>
                  </a:ext>
                </a:extLst>
              </p:cNvPr>
              <p:cNvSpPr txBox="1"/>
              <p:nvPr/>
            </p:nvSpPr>
            <p:spPr>
              <a:xfrm>
                <a:off x="9605420" y="5796062"/>
                <a:ext cx="11296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5=1.9</m:t>
                      </m:r>
                    </m:oMath>
                  </m:oMathPara>
                </a14:m>
                <a:endParaRPr lang="es-ES_tradnl" dirty="0"/>
              </a:p>
            </p:txBody>
          </p:sp>
        </mc:Choice>
        <mc:Fallback xmlns="">
          <p:sp>
            <p:nvSpPr>
              <p:cNvPr id="53" name="TextBox 52">
                <a:extLst>
                  <a:ext uri="{FF2B5EF4-FFF2-40B4-BE49-F238E27FC236}">
                    <a16:creationId xmlns:a16="http://schemas.microsoft.com/office/drawing/2014/main" id="{3F88AD1F-FF50-549A-7F06-0C2404C31C5E}"/>
                  </a:ext>
                </a:extLst>
              </p:cNvPr>
              <p:cNvSpPr txBox="1">
                <a:spLocks noRot="1" noChangeAspect="1" noMove="1" noResize="1" noEditPoints="1" noAdjustHandles="1" noChangeArrowheads="1" noChangeShapeType="1" noTextEdit="1"/>
              </p:cNvSpPr>
              <p:nvPr/>
            </p:nvSpPr>
            <p:spPr>
              <a:xfrm>
                <a:off x="9605420" y="5796062"/>
                <a:ext cx="1129692" cy="369332"/>
              </a:xfrm>
              <a:prstGeom prst="rect">
                <a:avLst/>
              </a:prstGeom>
              <a:blipFill>
                <a:blip r:embed="rId12"/>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54B3C3CB-6E5E-A3D2-ABFB-354D442A36FA}"/>
                  </a:ext>
                </a:extLst>
              </p:cNvPr>
              <p:cNvSpPr txBox="1"/>
              <p:nvPr/>
            </p:nvSpPr>
            <p:spPr>
              <a:xfrm>
                <a:off x="8900348" y="3303775"/>
                <a:ext cx="112969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1=2.4</m:t>
                      </m:r>
                    </m:oMath>
                  </m:oMathPara>
                </a14:m>
                <a:endParaRPr lang="es-ES_tradnl" dirty="0"/>
              </a:p>
            </p:txBody>
          </p:sp>
        </mc:Choice>
        <mc:Fallback xmlns="">
          <p:sp>
            <p:nvSpPr>
              <p:cNvPr id="54" name="TextBox 53">
                <a:extLst>
                  <a:ext uri="{FF2B5EF4-FFF2-40B4-BE49-F238E27FC236}">
                    <a16:creationId xmlns:a16="http://schemas.microsoft.com/office/drawing/2014/main" id="{54B3C3CB-6E5E-A3D2-ABFB-354D442A36FA}"/>
                  </a:ext>
                </a:extLst>
              </p:cNvPr>
              <p:cNvSpPr txBox="1">
                <a:spLocks noRot="1" noChangeAspect="1" noMove="1" noResize="1" noEditPoints="1" noAdjustHandles="1" noChangeArrowheads="1" noChangeShapeType="1" noTextEdit="1"/>
              </p:cNvSpPr>
              <p:nvPr/>
            </p:nvSpPr>
            <p:spPr>
              <a:xfrm>
                <a:off x="8900348" y="3303775"/>
                <a:ext cx="1129692" cy="369332"/>
              </a:xfrm>
              <a:prstGeom prst="rect">
                <a:avLst/>
              </a:prstGeom>
              <a:blipFill>
                <a:blip r:embed="rId13"/>
                <a:stretch>
                  <a:fillRect/>
                </a:stretch>
              </a:blipFill>
            </p:spPr>
            <p:txBody>
              <a:bodyPr/>
              <a:lstStyle/>
              <a:p>
                <a:r>
                  <a:rPr lang="es-ES_tradnl">
                    <a:noFill/>
                  </a:rPr>
                  <a:t> </a:t>
                </a:r>
              </a:p>
            </p:txBody>
          </p:sp>
        </mc:Fallback>
      </mc:AlternateContent>
      <p:sp>
        <p:nvSpPr>
          <p:cNvPr id="55" name="TextBox 54">
            <a:extLst>
              <a:ext uri="{FF2B5EF4-FFF2-40B4-BE49-F238E27FC236}">
                <a16:creationId xmlns:a16="http://schemas.microsoft.com/office/drawing/2014/main" id="{CC4BF090-3495-2A0E-8A0B-EA77D2DB32C4}"/>
              </a:ext>
            </a:extLst>
          </p:cNvPr>
          <p:cNvSpPr txBox="1"/>
          <p:nvPr/>
        </p:nvSpPr>
        <p:spPr>
          <a:xfrm rot="16200000">
            <a:off x="1082495" y="4250467"/>
            <a:ext cx="1195840" cy="369332"/>
          </a:xfrm>
          <a:prstGeom prst="rect">
            <a:avLst/>
          </a:prstGeom>
          <a:noFill/>
        </p:spPr>
        <p:txBody>
          <a:bodyPr wrap="none" rtlCol="0">
            <a:spAutoFit/>
          </a:bodyPr>
          <a:lstStyle/>
          <a:p>
            <a:r>
              <a:rPr lang="es-ES_tradnl" b="1" dirty="0">
                <a:solidFill>
                  <a:schemeClr val="accent2"/>
                </a:solidFill>
              </a:rPr>
              <a:t>Política X</a:t>
            </a:r>
          </a:p>
        </p:txBody>
      </p:sp>
      <p:sp>
        <p:nvSpPr>
          <p:cNvPr id="56" name="TextBox 55">
            <a:extLst>
              <a:ext uri="{FF2B5EF4-FFF2-40B4-BE49-F238E27FC236}">
                <a16:creationId xmlns:a16="http://schemas.microsoft.com/office/drawing/2014/main" id="{D9824183-1A9A-1763-899E-28827D111278}"/>
              </a:ext>
            </a:extLst>
          </p:cNvPr>
          <p:cNvSpPr txBox="1"/>
          <p:nvPr/>
        </p:nvSpPr>
        <p:spPr>
          <a:xfrm rot="16200000">
            <a:off x="6478635" y="4183323"/>
            <a:ext cx="1195840" cy="369332"/>
          </a:xfrm>
          <a:prstGeom prst="rect">
            <a:avLst/>
          </a:prstGeom>
          <a:noFill/>
        </p:spPr>
        <p:txBody>
          <a:bodyPr wrap="none" rtlCol="0">
            <a:spAutoFit/>
          </a:bodyPr>
          <a:lstStyle/>
          <a:p>
            <a:r>
              <a:rPr lang="es-ES_tradnl" b="1" dirty="0">
                <a:solidFill>
                  <a:schemeClr val="accent2"/>
                </a:solidFill>
              </a:rPr>
              <a:t>Política Y</a:t>
            </a:r>
          </a:p>
        </p:txBody>
      </p:sp>
      <p:sp>
        <p:nvSpPr>
          <p:cNvPr id="57" name="Slide Number Placeholder 5">
            <a:extLst>
              <a:ext uri="{FF2B5EF4-FFF2-40B4-BE49-F238E27FC236}">
                <a16:creationId xmlns:a16="http://schemas.microsoft.com/office/drawing/2014/main" id="{8B1A9B3C-AD65-AD84-FC3E-F63FC5973918}"/>
              </a:ext>
            </a:extLst>
          </p:cNvPr>
          <p:cNvSpPr>
            <a:spLocks noGrp="1"/>
          </p:cNvSpPr>
          <p:nvPr>
            <p:ph type="sldNum" sz="quarter" idx="12"/>
          </p:nvPr>
        </p:nvSpPr>
        <p:spPr>
          <a:xfrm>
            <a:off x="10919012" y="6356350"/>
            <a:ext cx="672354" cy="365125"/>
          </a:xfrm>
        </p:spPr>
        <p:txBody>
          <a:bodyPr/>
          <a:lstStyle/>
          <a:p>
            <a:fld id="{87E7843D-FF13-4365-9478-9625B70A2705}" type="slidenum">
              <a:rPr lang="en-US" smtClean="0"/>
              <a:t>51</a:t>
            </a:fld>
            <a:endParaRPr lang="en-US" dirty="0"/>
          </a:p>
        </p:txBody>
      </p:sp>
    </p:spTree>
    <p:extLst>
      <p:ext uri="{BB962C8B-B14F-4D97-AF65-F5344CB8AC3E}">
        <p14:creationId xmlns:p14="http://schemas.microsoft.com/office/powerpoint/2010/main" val="35257390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928552"/>
          </a:xfrm>
        </p:spPr>
        <p:txBody>
          <a:bodyPr/>
          <a:lstStyle/>
          <a:p>
            <a:r>
              <a:rPr lang="es-ES_tradnl" dirty="0"/>
              <a:t>Política o Valor</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1739153"/>
            <a:ext cx="10691265" cy="4345960"/>
          </a:xfrm>
        </p:spPr>
        <p:txBody>
          <a:bodyPr>
            <a:normAutofit/>
          </a:bodyPr>
          <a:lstStyle/>
          <a:p>
            <a:pPr marL="0" indent="0">
              <a:buNone/>
            </a:pPr>
            <a:r>
              <a:rPr lang="es-ES_tradnl" sz="2400" dirty="0"/>
              <a:t>Si usamos un algoritmo que se basa en valor para entrenarse:</a:t>
            </a:r>
          </a:p>
          <a:p>
            <a:r>
              <a:rPr lang="es-ES_tradnl" sz="2400" dirty="0"/>
              <a:t>Si se sigue encontrando políticas cada vez mejores, eventualmente se será capaz de encontrar la mejor política, es decir la </a:t>
            </a:r>
            <a:r>
              <a:rPr lang="es-ES_tradnl" sz="2400" b="1" dirty="0">
                <a:solidFill>
                  <a:schemeClr val="accent2"/>
                </a:solidFill>
              </a:rPr>
              <a:t>Política Óptima</a:t>
            </a:r>
            <a:r>
              <a:rPr lang="es-ES_tradnl" sz="2400" dirty="0"/>
              <a:t>.</a:t>
            </a:r>
          </a:p>
          <a:p>
            <a:endParaRPr lang="es-ES_tradnl" sz="2400" dirty="0"/>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3"/>
              </a:rPr>
              <a:t>vectorjuice</a:t>
            </a:r>
          </a:p>
        </p:txBody>
      </p:sp>
      <p:sp>
        <p:nvSpPr>
          <p:cNvPr id="3" name="Slide Number Placeholder 5">
            <a:extLst>
              <a:ext uri="{FF2B5EF4-FFF2-40B4-BE49-F238E27FC236}">
                <a16:creationId xmlns:a16="http://schemas.microsoft.com/office/drawing/2014/main" id="{DB969FCD-AC8E-9C3C-6B97-EFC3CF4D6AB5}"/>
              </a:ext>
            </a:extLst>
          </p:cNvPr>
          <p:cNvSpPr>
            <a:spLocks noGrp="1"/>
          </p:cNvSpPr>
          <p:nvPr>
            <p:ph type="sldNum" sz="quarter" idx="12"/>
          </p:nvPr>
        </p:nvSpPr>
        <p:spPr>
          <a:xfrm>
            <a:off x="10919012" y="6356350"/>
            <a:ext cx="672354" cy="365125"/>
          </a:xfrm>
        </p:spPr>
        <p:txBody>
          <a:bodyPr/>
          <a:lstStyle/>
          <a:p>
            <a:fld id="{87E7843D-FF13-4365-9478-9625B70A2705}" type="slidenum">
              <a:rPr lang="en-US" smtClean="0"/>
              <a:t>52</a:t>
            </a:fld>
            <a:endParaRPr lang="en-US" dirty="0"/>
          </a:p>
        </p:txBody>
      </p:sp>
      <p:graphicFrame>
        <p:nvGraphicFramePr>
          <p:cNvPr id="14" name="Table 13">
            <a:extLst>
              <a:ext uri="{FF2B5EF4-FFF2-40B4-BE49-F238E27FC236}">
                <a16:creationId xmlns:a16="http://schemas.microsoft.com/office/drawing/2014/main" id="{6ED64985-2B8D-E0F1-8B9B-465732C3BDCD}"/>
              </a:ext>
            </a:extLst>
          </p:cNvPr>
          <p:cNvGraphicFramePr>
            <a:graphicFrameLocks noGrp="1"/>
          </p:cNvGraphicFramePr>
          <p:nvPr>
            <p:extLst>
              <p:ext uri="{D42A27DB-BD31-4B8C-83A1-F6EECF244321}">
                <p14:modId xmlns:p14="http://schemas.microsoft.com/office/powerpoint/2010/main" val="550510815"/>
              </p:ext>
            </p:extLst>
          </p:nvPr>
        </p:nvGraphicFramePr>
        <p:xfrm>
          <a:off x="3285405" y="3859803"/>
          <a:ext cx="1524000" cy="1854200"/>
        </p:xfrm>
        <a:graphic>
          <a:graphicData uri="http://schemas.openxmlformats.org/drawingml/2006/table">
            <a:tbl>
              <a:tblPr firstRow="1" bandRow="1">
                <a:tableStyleId>{F5AB1C69-6EDB-4FF4-983F-18BD219EF322}</a:tableStyleId>
              </a:tblPr>
              <a:tblGrid>
                <a:gridCol w="508000">
                  <a:extLst>
                    <a:ext uri="{9D8B030D-6E8A-4147-A177-3AD203B41FA5}">
                      <a16:colId xmlns:a16="http://schemas.microsoft.com/office/drawing/2014/main" val="1374007146"/>
                    </a:ext>
                  </a:extLst>
                </a:gridCol>
                <a:gridCol w="508000">
                  <a:extLst>
                    <a:ext uri="{9D8B030D-6E8A-4147-A177-3AD203B41FA5}">
                      <a16:colId xmlns:a16="http://schemas.microsoft.com/office/drawing/2014/main" val="2080095669"/>
                    </a:ext>
                  </a:extLst>
                </a:gridCol>
                <a:gridCol w="508000">
                  <a:extLst>
                    <a:ext uri="{9D8B030D-6E8A-4147-A177-3AD203B41FA5}">
                      <a16:colId xmlns:a16="http://schemas.microsoft.com/office/drawing/2014/main" val="1628204823"/>
                    </a:ext>
                  </a:extLst>
                </a:gridCol>
              </a:tblGrid>
              <a:tr h="370840">
                <a:tc>
                  <a:txBody>
                    <a:bodyPr/>
                    <a:lstStyle/>
                    <a:p>
                      <a:endParaRPr lang="es-ES_tradnl" dirty="0"/>
                    </a:p>
                  </a:txBody>
                  <a:tcPr/>
                </a:tc>
                <a:tc>
                  <a:txBody>
                    <a:bodyPr/>
                    <a:lstStyle/>
                    <a:p>
                      <a:pPr algn="ctr"/>
                      <a:r>
                        <a:rPr lang="es-ES_tradnl" dirty="0"/>
                        <a:t>a1</a:t>
                      </a:r>
                    </a:p>
                  </a:txBody>
                  <a:tcPr/>
                </a:tc>
                <a:tc>
                  <a:txBody>
                    <a:bodyPr/>
                    <a:lstStyle/>
                    <a:p>
                      <a:pPr algn="ctr"/>
                      <a:r>
                        <a:rPr lang="es-ES_tradnl" dirty="0"/>
                        <a:t>a2</a:t>
                      </a:r>
                    </a:p>
                  </a:txBody>
                  <a:tcPr/>
                </a:tc>
                <a:extLst>
                  <a:ext uri="{0D108BD9-81ED-4DB2-BD59-A6C34878D82A}">
                    <a16:rowId xmlns:a16="http://schemas.microsoft.com/office/drawing/2014/main" val="2397555726"/>
                  </a:ext>
                </a:extLst>
              </a:tr>
              <a:tr h="370840">
                <a:tc>
                  <a:txBody>
                    <a:bodyPr/>
                    <a:lstStyle/>
                    <a:p>
                      <a:r>
                        <a:rPr lang="es-ES_tradnl" dirty="0"/>
                        <a:t>s</a:t>
                      </a:r>
                      <a:r>
                        <a:rPr lang="es-ES_tradnl" baseline="-25000" dirty="0"/>
                        <a:t>1</a:t>
                      </a:r>
                    </a:p>
                  </a:txBody>
                  <a:tcPr/>
                </a:tc>
                <a:tc>
                  <a:txBody>
                    <a:bodyPr/>
                    <a:lstStyle/>
                    <a:p>
                      <a:pPr algn="ctr"/>
                      <a:r>
                        <a:rPr lang="es-ES_tradnl" dirty="0"/>
                        <a:t>1.8</a:t>
                      </a:r>
                    </a:p>
                  </a:txBody>
                  <a:tcPr/>
                </a:tc>
                <a:tc>
                  <a:txBody>
                    <a:bodyPr/>
                    <a:lstStyle/>
                    <a:p>
                      <a:pPr algn="ctr"/>
                      <a:r>
                        <a:rPr lang="es-ES_tradnl" dirty="0"/>
                        <a:t>1.2</a:t>
                      </a:r>
                    </a:p>
                  </a:txBody>
                  <a:tcPr/>
                </a:tc>
                <a:extLst>
                  <a:ext uri="{0D108BD9-81ED-4DB2-BD59-A6C34878D82A}">
                    <a16:rowId xmlns:a16="http://schemas.microsoft.com/office/drawing/2014/main" val="2314989511"/>
                  </a:ext>
                </a:extLst>
              </a:tr>
              <a:tr h="370840">
                <a:tc>
                  <a:txBody>
                    <a:bodyPr/>
                    <a:lstStyle/>
                    <a:p>
                      <a:r>
                        <a:rPr lang="es-ES_tradnl" dirty="0"/>
                        <a:t>s</a:t>
                      </a:r>
                      <a:r>
                        <a:rPr lang="es-ES_tradnl" baseline="-25000" dirty="0"/>
                        <a:t>2</a:t>
                      </a:r>
                    </a:p>
                  </a:txBody>
                  <a:tcPr/>
                </a:tc>
                <a:tc>
                  <a:txBody>
                    <a:bodyPr/>
                    <a:lstStyle/>
                    <a:p>
                      <a:pPr algn="ctr"/>
                      <a:r>
                        <a:rPr lang="es-ES_tradnl" dirty="0"/>
                        <a:t>1.5</a:t>
                      </a:r>
                    </a:p>
                  </a:txBody>
                  <a:tcPr/>
                </a:tc>
                <a:tc>
                  <a:txBody>
                    <a:bodyPr/>
                    <a:lstStyle/>
                    <a:p>
                      <a:pPr algn="ctr"/>
                      <a:r>
                        <a:rPr lang="es-ES_tradnl" dirty="0"/>
                        <a:t>1.3</a:t>
                      </a:r>
                    </a:p>
                  </a:txBody>
                  <a:tcPr/>
                </a:tc>
                <a:extLst>
                  <a:ext uri="{0D108BD9-81ED-4DB2-BD59-A6C34878D82A}">
                    <a16:rowId xmlns:a16="http://schemas.microsoft.com/office/drawing/2014/main" val="3878425263"/>
                  </a:ext>
                </a:extLst>
              </a:tr>
              <a:tr h="370840">
                <a:tc>
                  <a:txBody>
                    <a:bodyPr/>
                    <a:lstStyle/>
                    <a:p>
                      <a:r>
                        <a:rPr lang="es-ES_tradnl" dirty="0"/>
                        <a:t>s</a:t>
                      </a:r>
                      <a:r>
                        <a:rPr lang="es-ES_tradnl" baseline="-25000" dirty="0"/>
                        <a:t>3</a:t>
                      </a:r>
                    </a:p>
                  </a:txBody>
                  <a:tcPr/>
                </a:tc>
                <a:tc>
                  <a:txBody>
                    <a:bodyPr/>
                    <a:lstStyle/>
                    <a:p>
                      <a:pPr algn="ctr"/>
                      <a:r>
                        <a:rPr lang="es-ES_tradnl" dirty="0"/>
                        <a:t>1.2</a:t>
                      </a:r>
                    </a:p>
                  </a:txBody>
                  <a:tcPr/>
                </a:tc>
                <a:tc>
                  <a:txBody>
                    <a:bodyPr/>
                    <a:lstStyle/>
                    <a:p>
                      <a:pPr algn="ctr"/>
                      <a:r>
                        <a:rPr lang="es-ES_tradnl" dirty="0"/>
                        <a:t>1.6</a:t>
                      </a:r>
                    </a:p>
                  </a:txBody>
                  <a:tcPr/>
                </a:tc>
                <a:extLst>
                  <a:ext uri="{0D108BD9-81ED-4DB2-BD59-A6C34878D82A}">
                    <a16:rowId xmlns:a16="http://schemas.microsoft.com/office/drawing/2014/main" val="2097800826"/>
                  </a:ext>
                </a:extLst>
              </a:tr>
              <a:tr h="370840">
                <a:tc>
                  <a:txBody>
                    <a:bodyPr/>
                    <a:lstStyle/>
                    <a:p>
                      <a:r>
                        <a:rPr lang="es-ES_tradnl" dirty="0"/>
                        <a:t>s</a:t>
                      </a:r>
                      <a:r>
                        <a:rPr lang="es-ES_tradnl" baseline="-25000" dirty="0"/>
                        <a:t>4</a:t>
                      </a:r>
                    </a:p>
                  </a:txBody>
                  <a:tcPr/>
                </a:tc>
                <a:tc>
                  <a:txBody>
                    <a:bodyPr/>
                    <a:lstStyle/>
                    <a:p>
                      <a:pPr algn="ctr"/>
                      <a:r>
                        <a:rPr lang="es-ES_tradnl" dirty="0"/>
                        <a:t>0.8</a:t>
                      </a:r>
                    </a:p>
                  </a:txBody>
                  <a:tcPr/>
                </a:tc>
                <a:tc>
                  <a:txBody>
                    <a:bodyPr/>
                    <a:lstStyle/>
                    <a:p>
                      <a:pPr algn="ctr"/>
                      <a:r>
                        <a:rPr lang="es-ES_tradnl" dirty="0"/>
                        <a:t>1.8</a:t>
                      </a:r>
                    </a:p>
                  </a:txBody>
                  <a:tcPr/>
                </a:tc>
                <a:extLst>
                  <a:ext uri="{0D108BD9-81ED-4DB2-BD59-A6C34878D82A}">
                    <a16:rowId xmlns:a16="http://schemas.microsoft.com/office/drawing/2014/main" val="698262769"/>
                  </a:ext>
                </a:extLst>
              </a:tr>
            </a:tbl>
          </a:graphicData>
        </a:graphic>
      </p:graphicFrame>
      <p:graphicFrame>
        <p:nvGraphicFramePr>
          <p:cNvPr id="23" name="Table 22">
            <a:extLst>
              <a:ext uri="{FF2B5EF4-FFF2-40B4-BE49-F238E27FC236}">
                <a16:creationId xmlns:a16="http://schemas.microsoft.com/office/drawing/2014/main" id="{0328F637-F731-A1C3-3A38-F9C86B955B96}"/>
              </a:ext>
            </a:extLst>
          </p:cNvPr>
          <p:cNvGraphicFramePr>
            <a:graphicFrameLocks noGrp="1"/>
          </p:cNvGraphicFramePr>
          <p:nvPr>
            <p:extLst>
              <p:ext uri="{D42A27DB-BD31-4B8C-83A1-F6EECF244321}">
                <p14:modId xmlns:p14="http://schemas.microsoft.com/office/powerpoint/2010/main" val="1265977854"/>
              </p:ext>
            </p:extLst>
          </p:nvPr>
        </p:nvGraphicFramePr>
        <p:xfrm>
          <a:off x="5702220" y="3859803"/>
          <a:ext cx="1657803" cy="1854200"/>
        </p:xfrm>
        <a:graphic>
          <a:graphicData uri="http://schemas.openxmlformats.org/drawingml/2006/table">
            <a:tbl>
              <a:tblPr firstRow="1" bandRow="1">
                <a:tableStyleId>{7DF18680-E054-41AD-8BC1-D1AEF772440D}</a:tableStyleId>
              </a:tblPr>
              <a:tblGrid>
                <a:gridCol w="552601">
                  <a:extLst>
                    <a:ext uri="{9D8B030D-6E8A-4147-A177-3AD203B41FA5}">
                      <a16:colId xmlns:a16="http://schemas.microsoft.com/office/drawing/2014/main" val="1374007146"/>
                    </a:ext>
                  </a:extLst>
                </a:gridCol>
                <a:gridCol w="552601">
                  <a:extLst>
                    <a:ext uri="{9D8B030D-6E8A-4147-A177-3AD203B41FA5}">
                      <a16:colId xmlns:a16="http://schemas.microsoft.com/office/drawing/2014/main" val="2080095669"/>
                    </a:ext>
                  </a:extLst>
                </a:gridCol>
                <a:gridCol w="552601">
                  <a:extLst>
                    <a:ext uri="{9D8B030D-6E8A-4147-A177-3AD203B41FA5}">
                      <a16:colId xmlns:a16="http://schemas.microsoft.com/office/drawing/2014/main" val="3149486222"/>
                    </a:ext>
                  </a:extLst>
                </a:gridCol>
              </a:tblGrid>
              <a:tr h="370840">
                <a:tc>
                  <a:txBody>
                    <a:bodyPr/>
                    <a:lstStyle/>
                    <a:p>
                      <a:endParaRPr lang="es-ES_tradnl" dirty="0"/>
                    </a:p>
                  </a:txBody>
                  <a:tcPr/>
                </a:tc>
                <a:tc>
                  <a:txBody>
                    <a:bodyPr/>
                    <a:lstStyle/>
                    <a:p>
                      <a:pPr algn="ctr"/>
                      <a:r>
                        <a:rPr lang="es-ES_tradnl" dirty="0"/>
                        <a:t>a1</a:t>
                      </a:r>
                    </a:p>
                  </a:txBody>
                  <a:tcPr/>
                </a:tc>
                <a:tc>
                  <a:txBody>
                    <a:bodyPr/>
                    <a:lstStyle/>
                    <a:p>
                      <a:pPr algn="ctr"/>
                      <a:r>
                        <a:rPr lang="es-ES_tradnl" dirty="0"/>
                        <a:t>a2</a:t>
                      </a:r>
                    </a:p>
                  </a:txBody>
                  <a:tcPr/>
                </a:tc>
                <a:extLst>
                  <a:ext uri="{0D108BD9-81ED-4DB2-BD59-A6C34878D82A}">
                    <a16:rowId xmlns:a16="http://schemas.microsoft.com/office/drawing/2014/main" val="2397555726"/>
                  </a:ext>
                </a:extLst>
              </a:tr>
              <a:tr h="370840">
                <a:tc>
                  <a:txBody>
                    <a:bodyPr/>
                    <a:lstStyle/>
                    <a:p>
                      <a:r>
                        <a:rPr lang="es-ES_tradnl" dirty="0"/>
                        <a:t>s</a:t>
                      </a:r>
                      <a:r>
                        <a:rPr lang="es-ES_tradnl" baseline="-25000" dirty="0"/>
                        <a:t>1</a:t>
                      </a:r>
                    </a:p>
                  </a:txBody>
                  <a:tcPr/>
                </a:tc>
                <a:tc>
                  <a:txBody>
                    <a:bodyPr/>
                    <a:lstStyle/>
                    <a:p>
                      <a:pPr algn="ctr"/>
                      <a:r>
                        <a:rPr lang="es-ES_tradnl" dirty="0"/>
                        <a:t>2.8</a:t>
                      </a:r>
                    </a:p>
                  </a:txBody>
                  <a:tcPr/>
                </a:tc>
                <a:tc>
                  <a:txBody>
                    <a:bodyPr/>
                    <a:lstStyle/>
                    <a:p>
                      <a:pPr algn="ctr"/>
                      <a:r>
                        <a:rPr lang="es-ES_tradnl" dirty="0"/>
                        <a:t>2.2</a:t>
                      </a:r>
                    </a:p>
                  </a:txBody>
                  <a:tcPr/>
                </a:tc>
                <a:extLst>
                  <a:ext uri="{0D108BD9-81ED-4DB2-BD59-A6C34878D82A}">
                    <a16:rowId xmlns:a16="http://schemas.microsoft.com/office/drawing/2014/main" val="2314989511"/>
                  </a:ext>
                </a:extLst>
              </a:tr>
              <a:tr h="370840">
                <a:tc>
                  <a:txBody>
                    <a:bodyPr/>
                    <a:lstStyle/>
                    <a:p>
                      <a:r>
                        <a:rPr lang="es-ES_tradnl" dirty="0"/>
                        <a:t>s</a:t>
                      </a:r>
                      <a:r>
                        <a:rPr lang="es-ES_tradnl" baseline="-25000" dirty="0"/>
                        <a:t>2</a:t>
                      </a:r>
                    </a:p>
                  </a:txBody>
                  <a:tcPr/>
                </a:tc>
                <a:tc>
                  <a:txBody>
                    <a:bodyPr/>
                    <a:lstStyle/>
                    <a:p>
                      <a:pPr algn="ctr"/>
                      <a:r>
                        <a:rPr lang="es-ES_tradnl" dirty="0"/>
                        <a:t>2.5</a:t>
                      </a:r>
                    </a:p>
                  </a:txBody>
                  <a:tcPr/>
                </a:tc>
                <a:tc>
                  <a:txBody>
                    <a:bodyPr/>
                    <a:lstStyle/>
                    <a:p>
                      <a:pPr algn="ctr"/>
                      <a:r>
                        <a:rPr lang="es-ES_tradnl" dirty="0"/>
                        <a:t>1.9</a:t>
                      </a:r>
                    </a:p>
                  </a:txBody>
                  <a:tcPr/>
                </a:tc>
                <a:extLst>
                  <a:ext uri="{0D108BD9-81ED-4DB2-BD59-A6C34878D82A}">
                    <a16:rowId xmlns:a16="http://schemas.microsoft.com/office/drawing/2014/main" val="3878425263"/>
                  </a:ext>
                </a:extLst>
              </a:tr>
              <a:tr h="370840">
                <a:tc>
                  <a:txBody>
                    <a:bodyPr/>
                    <a:lstStyle/>
                    <a:p>
                      <a:r>
                        <a:rPr lang="es-ES_tradnl" dirty="0"/>
                        <a:t>s</a:t>
                      </a:r>
                      <a:r>
                        <a:rPr lang="es-ES_tradnl" baseline="-25000" dirty="0"/>
                        <a:t>3</a:t>
                      </a:r>
                    </a:p>
                  </a:txBody>
                  <a:tcPr/>
                </a:tc>
                <a:tc>
                  <a:txBody>
                    <a:bodyPr/>
                    <a:lstStyle/>
                    <a:p>
                      <a:pPr algn="ctr"/>
                      <a:r>
                        <a:rPr lang="es-ES_tradnl" dirty="0"/>
                        <a:t>2.3</a:t>
                      </a:r>
                    </a:p>
                  </a:txBody>
                  <a:tcPr/>
                </a:tc>
                <a:tc>
                  <a:txBody>
                    <a:bodyPr/>
                    <a:lstStyle/>
                    <a:p>
                      <a:pPr algn="ctr"/>
                      <a:r>
                        <a:rPr lang="es-ES_tradnl" dirty="0"/>
                        <a:t>1.8</a:t>
                      </a:r>
                    </a:p>
                  </a:txBody>
                  <a:tcPr/>
                </a:tc>
                <a:extLst>
                  <a:ext uri="{0D108BD9-81ED-4DB2-BD59-A6C34878D82A}">
                    <a16:rowId xmlns:a16="http://schemas.microsoft.com/office/drawing/2014/main" val="2097800826"/>
                  </a:ext>
                </a:extLst>
              </a:tr>
              <a:tr h="370840">
                <a:tc>
                  <a:txBody>
                    <a:bodyPr/>
                    <a:lstStyle/>
                    <a:p>
                      <a:r>
                        <a:rPr lang="es-ES_tradnl" dirty="0"/>
                        <a:t>s</a:t>
                      </a:r>
                      <a:r>
                        <a:rPr lang="es-ES_tradnl" baseline="-25000" dirty="0"/>
                        <a:t>4</a:t>
                      </a:r>
                    </a:p>
                  </a:txBody>
                  <a:tcPr/>
                </a:tc>
                <a:tc>
                  <a:txBody>
                    <a:bodyPr/>
                    <a:lstStyle/>
                    <a:p>
                      <a:pPr algn="ctr"/>
                      <a:r>
                        <a:rPr lang="es-ES_tradnl" dirty="0"/>
                        <a:t>2.7</a:t>
                      </a:r>
                    </a:p>
                  </a:txBody>
                  <a:tcPr/>
                </a:tc>
                <a:tc>
                  <a:txBody>
                    <a:bodyPr/>
                    <a:lstStyle/>
                    <a:p>
                      <a:pPr algn="ctr"/>
                      <a:r>
                        <a:rPr lang="es-ES_tradnl" dirty="0"/>
                        <a:t>3.0</a:t>
                      </a:r>
                    </a:p>
                  </a:txBody>
                  <a:tcPr/>
                </a:tc>
                <a:extLst>
                  <a:ext uri="{0D108BD9-81ED-4DB2-BD59-A6C34878D82A}">
                    <a16:rowId xmlns:a16="http://schemas.microsoft.com/office/drawing/2014/main" val="698262769"/>
                  </a:ext>
                </a:extLst>
              </a:tr>
            </a:tbl>
          </a:graphicData>
        </a:graphic>
      </p:graphicFrame>
      <p:graphicFrame>
        <p:nvGraphicFramePr>
          <p:cNvPr id="24" name="Table 23">
            <a:extLst>
              <a:ext uri="{FF2B5EF4-FFF2-40B4-BE49-F238E27FC236}">
                <a16:creationId xmlns:a16="http://schemas.microsoft.com/office/drawing/2014/main" id="{6D1D8858-5139-ADD8-2FFF-EA97E90C2D50}"/>
              </a:ext>
            </a:extLst>
          </p:cNvPr>
          <p:cNvGraphicFramePr>
            <a:graphicFrameLocks noGrp="1"/>
          </p:cNvGraphicFramePr>
          <p:nvPr>
            <p:extLst>
              <p:ext uri="{D42A27DB-BD31-4B8C-83A1-F6EECF244321}">
                <p14:modId xmlns:p14="http://schemas.microsoft.com/office/powerpoint/2010/main" val="2602013372"/>
              </p:ext>
            </p:extLst>
          </p:nvPr>
        </p:nvGraphicFramePr>
        <p:xfrm>
          <a:off x="8119035" y="3830419"/>
          <a:ext cx="1524000" cy="1854200"/>
        </p:xfrm>
        <a:graphic>
          <a:graphicData uri="http://schemas.openxmlformats.org/drawingml/2006/table">
            <a:tbl>
              <a:tblPr firstRow="1" bandRow="1">
                <a:tableStyleId>{93296810-A885-4BE3-A3E7-6D5BEEA58F35}</a:tableStyleId>
              </a:tblPr>
              <a:tblGrid>
                <a:gridCol w="508000">
                  <a:extLst>
                    <a:ext uri="{9D8B030D-6E8A-4147-A177-3AD203B41FA5}">
                      <a16:colId xmlns:a16="http://schemas.microsoft.com/office/drawing/2014/main" val="1374007146"/>
                    </a:ext>
                  </a:extLst>
                </a:gridCol>
                <a:gridCol w="508000">
                  <a:extLst>
                    <a:ext uri="{9D8B030D-6E8A-4147-A177-3AD203B41FA5}">
                      <a16:colId xmlns:a16="http://schemas.microsoft.com/office/drawing/2014/main" val="2080095669"/>
                    </a:ext>
                  </a:extLst>
                </a:gridCol>
                <a:gridCol w="508000">
                  <a:extLst>
                    <a:ext uri="{9D8B030D-6E8A-4147-A177-3AD203B41FA5}">
                      <a16:colId xmlns:a16="http://schemas.microsoft.com/office/drawing/2014/main" val="2676565725"/>
                    </a:ext>
                  </a:extLst>
                </a:gridCol>
              </a:tblGrid>
              <a:tr h="370840">
                <a:tc>
                  <a:txBody>
                    <a:bodyPr/>
                    <a:lstStyle/>
                    <a:p>
                      <a:endParaRPr lang="es-ES_tradnl" dirty="0"/>
                    </a:p>
                  </a:txBody>
                  <a:tcPr/>
                </a:tc>
                <a:tc>
                  <a:txBody>
                    <a:bodyPr/>
                    <a:lstStyle/>
                    <a:p>
                      <a:pPr algn="ctr"/>
                      <a:r>
                        <a:rPr lang="es-ES_tradnl" dirty="0"/>
                        <a:t>a1</a:t>
                      </a:r>
                    </a:p>
                  </a:txBody>
                  <a:tcPr/>
                </a:tc>
                <a:tc>
                  <a:txBody>
                    <a:bodyPr/>
                    <a:lstStyle/>
                    <a:p>
                      <a:pPr algn="ctr"/>
                      <a:r>
                        <a:rPr lang="es-ES_tradnl" dirty="0"/>
                        <a:t>a2</a:t>
                      </a:r>
                    </a:p>
                  </a:txBody>
                  <a:tcPr/>
                </a:tc>
                <a:extLst>
                  <a:ext uri="{0D108BD9-81ED-4DB2-BD59-A6C34878D82A}">
                    <a16:rowId xmlns:a16="http://schemas.microsoft.com/office/drawing/2014/main" val="2397555726"/>
                  </a:ext>
                </a:extLst>
              </a:tr>
              <a:tr h="370840">
                <a:tc>
                  <a:txBody>
                    <a:bodyPr/>
                    <a:lstStyle/>
                    <a:p>
                      <a:r>
                        <a:rPr lang="es-ES_tradnl" dirty="0"/>
                        <a:t>s</a:t>
                      </a:r>
                      <a:r>
                        <a:rPr lang="es-ES_tradnl" baseline="-25000" dirty="0"/>
                        <a:t>1</a:t>
                      </a:r>
                    </a:p>
                  </a:txBody>
                  <a:tcPr/>
                </a:tc>
                <a:tc>
                  <a:txBody>
                    <a:bodyPr/>
                    <a:lstStyle/>
                    <a:p>
                      <a:pPr algn="ctr"/>
                      <a:r>
                        <a:rPr lang="es-ES_tradnl" dirty="0"/>
                        <a:t>3.0</a:t>
                      </a:r>
                    </a:p>
                  </a:txBody>
                  <a:tcPr/>
                </a:tc>
                <a:tc>
                  <a:txBody>
                    <a:bodyPr/>
                    <a:lstStyle/>
                    <a:p>
                      <a:pPr algn="ctr"/>
                      <a:r>
                        <a:rPr lang="es-ES_tradnl" dirty="0"/>
                        <a:t>3.3</a:t>
                      </a:r>
                    </a:p>
                  </a:txBody>
                  <a:tcPr/>
                </a:tc>
                <a:extLst>
                  <a:ext uri="{0D108BD9-81ED-4DB2-BD59-A6C34878D82A}">
                    <a16:rowId xmlns:a16="http://schemas.microsoft.com/office/drawing/2014/main" val="2314989511"/>
                  </a:ext>
                </a:extLst>
              </a:tr>
              <a:tr h="370840">
                <a:tc>
                  <a:txBody>
                    <a:bodyPr/>
                    <a:lstStyle/>
                    <a:p>
                      <a:r>
                        <a:rPr lang="es-ES_tradnl" dirty="0"/>
                        <a:t>s</a:t>
                      </a:r>
                      <a:r>
                        <a:rPr lang="es-ES_tradnl" baseline="-25000" dirty="0"/>
                        <a:t>2</a:t>
                      </a:r>
                    </a:p>
                  </a:txBody>
                  <a:tcPr/>
                </a:tc>
                <a:tc>
                  <a:txBody>
                    <a:bodyPr/>
                    <a:lstStyle/>
                    <a:p>
                      <a:pPr algn="ctr"/>
                      <a:r>
                        <a:rPr lang="es-ES_tradnl" dirty="0"/>
                        <a:t>3.2</a:t>
                      </a:r>
                    </a:p>
                  </a:txBody>
                  <a:tcPr/>
                </a:tc>
                <a:tc>
                  <a:txBody>
                    <a:bodyPr/>
                    <a:lstStyle/>
                    <a:p>
                      <a:pPr algn="ctr"/>
                      <a:r>
                        <a:rPr lang="es-ES_tradnl" dirty="0"/>
                        <a:t>3.4</a:t>
                      </a:r>
                    </a:p>
                  </a:txBody>
                  <a:tcPr/>
                </a:tc>
                <a:extLst>
                  <a:ext uri="{0D108BD9-81ED-4DB2-BD59-A6C34878D82A}">
                    <a16:rowId xmlns:a16="http://schemas.microsoft.com/office/drawing/2014/main" val="3878425263"/>
                  </a:ext>
                </a:extLst>
              </a:tr>
              <a:tr h="370840">
                <a:tc>
                  <a:txBody>
                    <a:bodyPr/>
                    <a:lstStyle/>
                    <a:p>
                      <a:r>
                        <a:rPr lang="es-ES_tradnl" dirty="0"/>
                        <a:t>s</a:t>
                      </a:r>
                      <a:r>
                        <a:rPr lang="es-ES_tradnl" baseline="-25000" dirty="0"/>
                        <a:t>3</a:t>
                      </a:r>
                    </a:p>
                  </a:txBody>
                  <a:tcPr/>
                </a:tc>
                <a:tc>
                  <a:txBody>
                    <a:bodyPr/>
                    <a:lstStyle/>
                    <a:p>
                      <a:pPr algn="ctr"/>
                      <a:r>
                        <a:rPr lang="es-ES_tradnl" dirty="0"/>
                        <a:t>3.6</a:t>
                      </a:r>
                    </a:p>
                  </a:txBody>
                  <a:tcPr/>
                </a:tc>
                <a:tc>
                  <a:txBody>
                    <a:bodyPr/>
                    <a:lstStyle/>
                    <a:p>
                      <a:pPr algn="ctr"/>
                      <a:r>
                        <a:rPr lang="es-ES_tradnl" dirty="0"/>
                        <a:t>3.1</a:t>
                      </a:r>
                    </a:p>
                  </a:txBody>
                  <a:tcPr/>
                </a:tc>
                <a:extLst>
                  <a:ext uri="{0D108BD9-81ED-4DB2-BD59-A6C34878D82A}">
                    <a16:rowId xmlns:a16="http://schemas.microsoft.com/office/drawing/2014/main" val="2097800826"/>
                  </a:ext>
                </a:extLst>
              </a:tr>
              <a:tr h="370840">
                <a:tc>
                  <a:txBody>
                    <a:bodyPr/>
                    <a:lstStyle/>
                    <a:p>
                      <a:r>
                        <a:rPr lang="es-ES_tradnl" dirty="0"/>
                        <a:t>s</a:t>
                      </a:r>
                      <a:r>
                        <a:rPr lang="es-ES_tradnl" baseline="-25000" dirty="0"/>
                        <a:t>4</a:t>
                      </a:r>
                    </a:p>
                  </a:txBody>
                  <a:tcPr/>
                </a:tc>
                <a:tc>
                  <a:txBody>
                    <a:bodyPr/>
                    <a:lstStyle/>
                    <a:p>
                      <a:pPr algn="ctr"/>
                      <a:r>
                        <a:rPr lang="es-ES_tradnl" dirty="0"/>
                        <a:t>3.0</a:t>
                      </a:r>
                    </a:p>
                  </a:txBody>
                  <a:tcPr/>
                </a:tc>
                <a:tc>
                  <a:txBody>
                    <a:bodyPr/>
                    <a:lstStyle/>
                    <a:p>
                      <a:pPr algn="ctr"/>
                      <a:r>
                        <a:rPr lang="es-ES_tradnl" dirty="0"/>
                        <a:t>2.8</a:t>
                      </a:r>
                    </a:p>
                  </a:txBody>
                  <a:tcPr/>
                </a:tc>
                <a:extLst>
                  <a:ext uri="{0D108BD9-81ED-4DB2-BD59-A6C34878D82A}">
                    <a16:rowId xmlns:a16="http://schemas.microsoft.com/office/drawing/2014/main" val="698262769"/>
                  </a:ext>
                </a:extLst>
              </a:tr>
            </a:tbl>
          </a:graphicData>
        </a:graphic>
      </p:graphicFrame>
      <p:sp>
        <p:nvSpPr>
          <p:cNvPr id="25" name="TextBox 24">
            <a:extLst>
              <a:ext uri="{FF2B5EF4-FFF2-40B4-BE49-F238E27FC236}">
                <a16:creationId xmlns:a16="http://schemas.microsoft.com/office/drawing/2014/main" id="{EC6AE211-A751-BDC2-D0DB-1E198728E9B5}"/>
              </a:ext>
            </a:extLst>
          </p:cNvPr>
          <p:cNvSpPr txBox="1"/>
          <p:nvPr/>
        </p:nvSpPr>
        <p:spPr>
          <a:xfrm>
            <a:off x="3449485" y="3416919"/>
            <a:ext cx="1195840" cy="369332"/>
          </a:xfrm>
          <a:prstGeom prst="rect">
            <a:avLst/>
          </a:prstGeom>
          <a:noFill/>
        </p:spPr>
        <p:txBody>
          <a:bodyPr wrap="none" rtlCol="0">
            <a:spAutoFit/>
          </a:bodyPr>
          <a:lstStyle/>
          <a:p>
            <a:pPr algn="ctr"/>
            <a:r>
              <a:rPr lang="es-ES_tradnl" dirty="0"/>
              <a:t>Política X</a:t>
            </a:r>
          </a:p>
        </p:txBody>
      </p:sp>
      <p:sp>
        <p:nvSpPr>
          <p:cNvPr id="26" name="TextBox 25">
            <a:extLst>
              <a:ext uri="{FF2B5EF4-FFF2-40B4-BE49-F238E27FC236}">
                <a16:creationId xmlns:a16="http://schemas.microsoft.com/office/drawing/2014/main" id="{7D46EEC2-8715-7B1A-CCB8-CE32B4F286FB}"/>
              </a:ext>
            </a:extLst>
          </p:cNvPr>
          <p:cNvSpPr txBox="1"/>
          <p:nvPr/>
        </p:nvSpPr>
        <p:spPr>
          <a:xfrm>
            <a:off x="5936596" y="3436519"/>
            <a:ext cx="1195840" cy="369332"/>
          </a:xfrm>
          <a:prstGeom prst="rect">
            <a:avLst/>
          </a:prstGeom>
          <a:noFill/>
        </p:spPr>
        <p:txBody>
          <a:bodyPr wrap="none" rtlCol="0">
            <a:spAutoFit/>
          </a:bodyPr>
          <a:lstStyle/>
          <a:p>
            <a:pPr algn="ctr"/>
            <a:r>
              <a:rPr lang="es-ES_tradnl" dirty="0"/>
              <a:t>Política Y</a:t>
            </a:r>
          </a:p>
        </p:txBody>
      </p:sp>
      <p:sp>
        <p:nvSpPr>
          <p:cNvPr id="32" name="TextBox 31">
            <a:extLst>
              <a:ext uri="{FF2B5EF4-FFF2-40B4-BE49-F238E27FC236}">
                <a16:creationId xmlns:a16="http://schemas.microsoft.com/office/drawing/2014/main" id="{1131B97C-32CD-FD3D-EAF0-17CE702552D5}"/>
              </a:ext>
            </a:extLst>
          </p:cNvPr>
          <p:cNvSpPr txBox="1"/>
          <p:nvPr/>
        </p:nvSpPr>
        <p:spPr>
          <a:xfrm>
            <a:off x="8345056" y="3425530"/>
            <a:ext cx="1131720" cy="369332"/>
          </a:xfrm>
          <a:prstGeom prst="rect">
            <a:avLst/>
          </a:prstGeom>
          <a:noFill/>
        </p:spPr>
        <p:txBody>
          <a:bodyPr wrap="none" rtlCol="0">
            <a:spAutoFit/>
          </a:bodyPr>
          <a:lstStyle/>
          <a:p>
            <a:pPr algn="ctr"/>
            <a:r>
              <a:rPr lang="es-ES_tradnl" dirty="0"/>
              <a:t>Política Z</a:t>
            </a:r>
          </a:p>
        </p:txBody>
      </p:sp>
      <p:sp>
        <p:nvSpPr>
          <p:cNvPr id="33" name="Rounded Rectangle 32">
            <a:extLst>
              <a:ext uri="{FF2B5EF4-FFF2-40B4-BE49-F238E27FC236}">
                <a16:creationId xmlns:a16="http://schemas.microsoft.com/office/drawing/2014/main" id="{EE1F038F-A10F-0464-FABD-F57107AE772E}"/>
              </a:ext>
            </a:extLst>
          </p:cNvPr>
          <p:cNvSpPr/>
          <p:nvPr/>
        </p:nvSpPr>
        <p:spPr>
          <a:xfrm>
            <a:off x="7915834" y="3325906"/>
            <a:ext cx="1990165" cy="2563906"/>
          </a:xfrm>
          <a:prstGeom prst="roundRect">
            <a:avLst/>
          </a:prstGeom>
          <a:noFill/>
          <a:ln w="57150">
            <a:solidFill>
              <a:srgbClr val="00B050"/>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0286881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928552"/>
          </a:xfrm>
        </p:spPr>
        <p:txBody>
          <a:bodyPr/>
          <a:lstStyle/>
          <a:p>
            <a:r>
              <a:rPr lang="es-ES_tradnl" dirty="0"/>
              <a:t>Política o Valor</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1739153"/>
            <a:ext cx="10691265" cy="4345960"/>
          </a:xfrm>
        </p:spPr>
        <p:txBody>
          <a:bodyPr>
            <a:normAutofit/>
          </a:bodyPr>
          <a:lstStyle/>
          <a:p>
            <a:pPr marL="0" indent="0">
              <a:buNone/>
            </a:pPr>
            <a:r>
              <a:rPr lang="es-ES_tradnl" sz="2400" dirty="0"/>
              <a:t>Dado esta equivalencia de encontrar el Valor de Estado-Acción optimo es lo mismo que encontrar la Política Óptima, hay algoritmos de AR que:</a:t>
            </a:r>
          </a:p>
          <a:p>
            <a:endParaRPr lang="es-ES_tradnl" sz="2400" dirty="0"/>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3"/>
              </a:rPr>
              <a:t>vectorjuice</a:t>
            </a:r>
          </a:p>
        </p:txBody>
      </p:sp>
      <p:sp>
        <p:nvSpPr>
          <p:cNvPr id="3" name="Slide Number Placeholder 5">
            <a:extLst>
              <a:ext uri="{FF2B5EF4-FFF2-40B4-BE49-F238E27FC236}">
                <a16:creationId xmlns:a16="http://schemas.microsoft.com/office/drawing/2014/main" id="{DB969FCD-AC8E-9C3C-6B97-EFC3CF4D6AB5}"/>
              </a:ext>
            </a:extLst>
          </p:cNvPr>
          <p:cNvSpPr>
            <a:spLocks noGrp="1"/>
          </p:cNvSpPr>
          <p:nvPr>
            <p:ph type="sldNum" sz="quarter" idx="12"/>
          </p:nvPr>
        </p:nvSpPr>
        <p:spPr>
          <a:xfrm>
            <a:off x="10919012" y="6356350"/>
            <a:ext cx="672354" cy="365125"/>
          </a:xfrm>
        </p:spPr>
        <p:txBody>
          <a:bodyPr/>
          <a:lstStyle/>
          <a:p>
            <a:fld id="{87E7843D-FF13-4365-9478-9625B70A2705}" type="slidenum">
              <a:rPr lang="en-US" smtClean="0"/>
              <a:t>53</a:t>
            </a:fld>
            <a:endParaRPr lang="en-US" dirty="0"/>
          </a:p>
        </p:txBody>
      </p:sp>
      <p:sp>
        <p:nvSpPr>
          <p:cNvPr id="6" name="Rectangle 5">
            <a:extLst>
              <a:ext uri="{FF2B5EF4-FFF2-40B4-BE49-F238E27FC236}">
                <a16:creationId xmlns:a16="http://schemas.microsoft.com/office/drawing/2014/main" id="{E276725E-5CD3-6865-33D8-18CCDD01592B}"/>
              </a:ext>
            </a:extLst>
          </p:cNvPr>
          <p:cNvSpPr/>
          <p:nvPr/>
        </p:nvSpPr>
        <p:spPr>
          <a:xfrm>
            <a:off x="2644588" y="3299012"/>
            <a:ext cx="2196353" cy="11116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Algoritmo basado en valor</a:t>
            </a:r>
          </a:p>
        </p:txBody>
      </p:sp>
      <p:sp>
        <p:nvSpPr>
          <p:cNvPr id="8" name="Rectangle 7">
            <a:extLst>
              <a:ext uri="{FF2B5EF4-FFF2-40B4-BE49-F238E27FC236}">
                <a16:creationId xmlns:a16="http://schemas.microsoft.com/office/drawing/2014/main" id="{0C4A95EE-FEC9-DBEA-A796-D4F45135BFCF}"/>
              </a:ext>
            </a:extLst>
          </p:cNvPr>
          <p:cNvSpPr/>
          <p:nvPr/>
        </p:nvSpPr>
        <p:spPr>
          <a:xfrm>
            <a:off x="7351059" y="3299011"/>
            <a:ext cx="2196353" cy="11116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Algoritmo basado en política</a:t>
            </a:r>
          </a:p>
        </p:txBody>
      </p:sp>
      <p:sp>
        <p:nvSpPr>
          <p:cNvPr id="9" name="TextBox 8">
            <a:extLst>
              <a:ext uri="{FF2B5EF4-FFF2-40B4-BE49-F238E27FC236}">
                <a16:creationId xmlns:a16="http://schemas.microsoft.com/office/drawing/2014/main" id="{084ADBEE-5E43-375E-8259-51BC99A9214B}"/>
              </a:ext>
            </a:extLst>
          </p:cNvPr>
          <p:cNvSpPr txBox="1"/>
          <p:nvPr/>
        </p:nvSpPr>
        <p:spPr>
          <a:xfrm>
            <a:off x="2166371" y="4895487"/>
            <a:ext cx="3152786" cy="369332"/>
          </a:xfrm>
          <a:prstGeom prst="rect">
            <a:avLst/>
          </a:prstGeom>
          <a:noFill/>
        </p:spPr>
        <p:txBody>
          <a:bodyPr wrap="none" rtlCol="0">
            <a:spAutoFit/>
          </a:bodyPr>
          <a:lstStyle/>
          <a:p>
            <a:r>
              <a:rPr lang="es-ES_tradnl" dirty="0"/>
              <a:t>Valor de estado-acción optimo</a:t>
            </a:r>
          </a:p>
        </p:txBody>
      </p:sp>
      <p:sp>
        <p:nvSpPr>
          <p:cNvPr id="10" name="TextBox 9">
            <a:extLst>
              <a:ext uri="{FF2B5EF4-FFF2-40B4-BE49-F238E27FC236}">
                <a16:creationId xmlns:a16="http://schemas.microsoft.com/office/drawing/2014/main" id="{456FD006-0363-8D9B-04D2-FBC39AA13C37}"/>
              </a:ext>
            </a:extLst>
          </p:cNvPr>
          <p:cNvSpPr txBox="1"/>
          <p:nvPr/>
        </p:nvSpPr>
        <p:spPr>
          <a:xfrm>
            <a:off x="7585216" y="4896754"/>
            <a:ext cx="1728037" cy="369332"/>
          </a:xfrm>
          <a:prstGeom prst="rect">
            <a:avLst/>
          </a:prstGeom>
          <a:noFill/>
        </p:spPr>
        <p:txBody>
          <a:bodyPr wrap="none" rtlCol="0">
            <a:spAutoFit/>
          </a:bodyPr>
          <a:lstStyle/>
          <a:p>
            <a:r>
              <a:rPr lang="es-ES_tradnl" dirty="0"/>
              <a:t>Política Óptima</a:t>
            </a:r>
          </a:p>
        </p:txBody>
      </p:sp>
      <p:cxnSp>
        <p:nvCxnSpPr>
          <p:cNvPr id="12" name="Straight Arrow Connector 11">
            <a:extLst>
              <a:ext uri="{FF2B5EF4-FFF2-40B4-BE49-F238E27FC236}">
                <a16:creationId xmlns:a16="http://schemas.microsoft.com/office/drawing/2014/main" id="{1332E150-BA0D-C7DB-8BF7-01F28D6AB5E4}"/>
              </a:ext>
            </a:extLst>
          </p:cNvPr>
          <p:cNvCxnSpPr>
            <a:stCxn id="6" idx="2"/>
            <a:endCxn id="9" idx="0"/>
          </p:cNvCxnSpPr>
          <p:nvPr/>
        </p:nvCxnSpPr>
        <p:spPr>
          <a:xfrm flipH="1">
            <a:off x="3742764" y="4410635"/>
            <a:ext cx="1" cy="48485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28D42370-3FD4-3DAD-9050-137976FBF267}"/>
              </a:ext>
            </a:extLst>
          </p:cNvPr>
          <p:cNvCxnSpPr>
            <a:cxnSpLocks/>
            <a:stCxn id="8" idx="2"/>
            <a:endCxn id="10" idx="0"/>
          </p:cNvCxnSpPr>
          <p:nvPr/>
        </p:nvCxnSpPr>
        <p:spPr>
          <a:xfrm flipH="1">
            <a:off x="8449235" y="4410634"/>
            <a:ext cx="1" cy="4861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F73015AC-0620-507A-8CEA-08E86B42826C}"/>
              </a:ext>
            </a:extLst>
          </p:cNvPr>
          <p:cNvCxnSpPr/>
          <p:nvPr/>
        </p:nvCxnSpPr>
        <p:spPr>
          <a:xfrm flipH="1">
            <a:off x="3742763" y="5264819"/>
            <a:ext cx="1" cy="48485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7FA9C3D3-087D-0981-D2B6-7C4AF382656B}"/>
              </a:ext>
            </a:extLst>
          </p:cNvPr>
          <p:cNvSpPr txBox="1"/>
          <p:nvPr/>
        </p:nvSpPr>
        <p:spPr>
          <a:xfrm>
            <a:off x="2878744" y="5709882"/>
            <a:ext cx="1728037" cy="369332"/>
          </a:xfrm>
          <a:prstGeom prst="rect">
            <a:avLst/>
          </a:prstGeom>
          <a:noFill/>
        </p:spPr>
        <p:txBody>
          <a:bodyPr wrap="none" rtlCol="0">
            <a:spAutoFit/>
          </a:bodyPr>
          <a:lstStyle/>
          <a:p>
            <a:r>
              <a:rPr lang="es-ES_tradnl" dirty="0"/>
              <a:t>Política Óptima</a:t>
            </a:r>
          </a:p>
        </p:txBody>
      </p:sp>
    </p:spTree>
    <p:extLst>
      <p:ext uri="{BB962C8B-B14F-4D97-AF65-F5344CB8AC3E}">
        <p14:creationId xmlns:p14="http://schemas.microsoft.com/office/powerpoint/2010/main" val="4773642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928552"/>
          </a:xfrm>
        </p:spPr>
        <p:txBody>
          <a:bodyPr/>
          <a:lstStyle/>
          <a:p>
            <a:r>
              <a:rPr lang="es-ES_tradnl" dirty="0"/>
              <a:t>Política o Valor</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2081479"/>
            <a:ext cx="10691265" cy="4003633"/>
          </a:xfrm>
        </p:spPr>
        <p:txBody>
          <a:bodyPr>
            <a:normAutofit/>
          </a:bodyPr>
          <a:lstStyle/>
          <a:p>
            <a:pPr marL="0" indent="0">
              <a:buNone/>
            </a:pPr>
            <a:r>
              <a:rPr lang="es-ES_tradnl" sz="2400" dirty="0"/>
              <a:t>Una vez que se encuentra el Valor Óptimo de Estado-Acción, se puede obtener fácilmente la Política Óptima eligiendo la acción con el valor de Estado-Acción más alto.</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3"/>
              </a:rPr>
              <a:t>vectorjuice</a:t>
            </a:r>
          </a:p>
        </p:txBody>
      </p:sp>
      <p:sp>
        <p:nvSpPr>
          <p:cNvPr id="3" name="Slide Number Placeholder 5">
            <a:extLst>
              <a:ext uri="{FF2B5EF4-FFF2-40B4-BE49-F238E27FC236}">
                <a16:creationId xmlns:a16="http://schemas.microsoft.com/office/drawing/2014/main" id="{DB969FCD-AC8E-9C3C-6B97-EFC3CF4D6AB5}"/>
              </a:ext>
            </a:extLst>
          </p:cNvPr>
          <p:cNvSpPr>
            <a:spLocks noGrp="1"/>
          </p:cNvSpPr>
          <p:nvPr>
            <p:ph type="sldNum" sz="quarter" idx="12"/>
          </p:nvPr>
        </p:nvSpPr>
        <p:spPr>
          <a:xfrm>
            <a:off x="10919012" y="6356350"/>
            <a:ext cx="672354" cy="365125"/>
          </a:xfrm>
        </p:spPr>
        <p:txBody>
          <a:bodyPr/>
          <a:lstStyle/>
          <a:p>
            <a:fld id="{87E7843D-FF13-4365-9478-9625B70A2705}" type="slidenum">
              <a:rPr lang="en-US" smtClean="0"/>
              <a:t>54</a:t>
            </a:fld>
            <a:endParaRPr lang="en-US" dirty="0"/>
          </a:p>
        </p:txBody>
      </p:sp>
      <p:sp>
        <p:nvSpPr>
          <p:cNvPr id="11" name="TextBox 10">
            <a:extLst>
              <a:ext uri="{FF2B5EF4-FFF2-40B4-BE49-F238E27FC236}">
                <a16:creationId xmlns:a16="http://schemas.microsoft.com/office/drawing/2014/main" id="{4AB13714-FB71-333F-0C7A-2A3BC3C8CBDA}"/>
              </a:ext>
            </a:extLst>
          </p:cNvPr>
          <p:cNvSpPr txBox="1"/>
          <p:nvPr/>
        </p:nvSpPr>
        <p:spPr>
          <a:xfrm>
            <a:off x="700635" y="1619815"/>
            <a:ext cx="10962631" cy="461665"/>
          </a:xfrm>
          <a:prstGeom prst="rect">
            <a:avLst/>
          </a:prstGeom>
          <a:noFill/>
        </p:spPr>
        <p:txBody>
          <a:bodyPr wrap="square" rtlCol="0">
            <a:spAutoFit/>
          </a:bodyPr>
          <a:lstStyle/>
          <a:p>
            <a:r>
              <a:rPr lang="es-ES_tradnl" sz="2400" dirty="0">
                <a:latin typeface="+mj-lt"/>
              </a:rPr>
              <a:t>¿Pero, como hace para seleccionarse la política a raíz del valor?</a:t>
            </a:r>
          </a:p>
        </p:txBody>
      </p:sp>
      <p:sp>
        <p:nvSpPr>
          <p:cNvPr id="14" name="Oval 13">
            <a:extLst>
              <a:ext uri="{FF2B5EF4-FFF2-40B4-BE49-F238E27FC236}">
                <a16:creationId xmlns:a16="http://schemas.microsoft.com/office/drawing/2014/main" id="{FA56BB43-A73C-FDE2-4D94-928743CE21FC}"/>
              </a:ext>
            </a:extLst>
          </p:cNvPr>
          <p:cNvSpPr/>
          <p:nvPr/>
        </p:nvSpPr>
        <p:spPr>
          <a:xfrm>
            <a:off x="5945661" y="3635469"/>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s</a:t>
            </a:r>
            <a:r>
              <a:rPr lang="es-ES_tradnl" baseline="-25000" dirty="0"/>
              <a:t>1</a:t>
            </a:r>
          </a:p>
        </p:txBody>
      </p:sp>
      <p:sp>
        <p:nvSpPr>
          <p:cNvPr id="15" name="Oval 14">
            <a:extLst>
              <a:ext uri="{FF2B5EF4-FFF2-40B4-BE49-F238E27FC236}">
                <a16:creationId xmlns:a16="http://schemas.microsoft.com/office/drawing/2014/main" id="{DE51FD5A-1BFF-577F-8247-6E7FF2E1E6FC}"/>
              </a:ext>
            </a:extLst>
          </p:cNvPr>
          <p:cNvSpPr/>
          <p:nvPr/>
        </p:nvSpPr>
        <p:spPr>
          <a:xfrm>
            <a:off x="5165001" y="4607217"/>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a</a:t>
            </a:r>
            <a:r>
              <a:rPr lang="es-ES_tradnl" sz="1400" baseline="-25000" dirty="0"/>
              <a:t>1</a:t>
            </a:r>
          </a:p>
        </p:txBody>
      </p:sp>
      <p:sp>
        <p:nvSpPr>
          <p:cNvPr id="16" name="Oval 15">
            <a:extLst>
              <a:ext uri="{FF2B5EF4-FFF2-40B4-BE49-F238E27FC236}">
                <a16:creationId xmlns:a16="http://schemas.microsoft.com/office/drawing/2014/main" id="{B264F7D8-6D17-B7BF-83C1-05E3C09A58A5}"/>
              </a:ext>
            </a:extLst>
          </p:cNvPr>
          <p:cNvSpPr/>
          <p:nvPr/>
        </p:nvSpPr>
        <p:spPr>
          <a:xfrm>
            <a:off x="6701292" y="4607217"/>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a</a:t>
            </a:r>
            <a:r>
              <a:rPr lang="es-ES_tradnl" sz="1400" baseline="-25000" dirty="0"/>
              <a:t>2</a:t>
            </a:r>
            <a:endParaRPr lang="es-ES_tradnl" sz="1400" dirty="0"/>
          </a:p>
        </p:txBody>
      </p:sp>
      <p:cxnSp>
        <p:nvCxnSpPr>
          <p:cNvPr id="19" name="Straight Arrow Connector 18">
            <a:extLst>
              <a:ext uri="{FF2B5EF4-FFF2-40B4-BE49-F238E27FC236}">
                <a16:creationId xmlns:a16="http://schemas.microsoft.com/office/drawing/2014/main" id="{BB79A4BF-F0B9-4309-29F9-83D425DE3740}"/>
              </a:ext>
            </a:extLst>
          </p:cNvPr>
          <p:cNvCxnSpPr>
            <a:stCxn id="14" idx="3"/>
            <a:endCxn id="15" idx="7"/>
          </p:cNvCxnSpPr>
          <p:nvPr/>
        </p:nvCxnSpPr>
        <p:spPr>
          <a:xfrm flipH="1">
            <a:off x="5587102" y="4057570"/>
            <a:ext cx="430980" cy="6220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B248C3E-7ABC-56C3-3A09-98508E32BC73}"/>
              </a:ext>
            </a:extLst>
          </p:cNvPr>
          <p:cNvCxnSpPr>
            <a:cxnSpLocks/>
            <a:stCxn id="14" idx="5"/>
            <a:endCxn id="16" idx="1"/>
          </p:cNvCxnSpPr>
          <p:nvPr/>
        </p:nvCxnSpPr>
        <p:spPr>
          <a:xfrm>
            <a:off x="6367762" y="4057570"/>
            <a:ext cx="405951" cy="6220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D7360A37-A119-6049-C7B7-C8E7AD49D1CE}"/>
                  </a:ext>
                </a:extLst>
              </p:cNvPr>
              <p:cNvSpPr txBox="1"/>
              <p:nvPr/>
            </p:nvSpPr>
            <p:spPr>
              <a:xfrm>
                <a:off x="7177480" y="4679638"/>
                <a:ext cx="7037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m:t>
                          </m:r>
                        </m:sup>
                      </m:sSup>
                    </m:oMath>
                  </m:oMathPara>
                </a14:m>
                <a:endParaRPr lang="es-ES_tradnl" dirty="0"/>
              </a:p>
            </p:txBody>
          </p:sp>
        </mc:Choice>
        <mc:Fallback xmlns="">
          <p:sp>
            <p:nvSpPr>
              <p:cNvPr id="23" name="TextBox 22">
                <a:extLst>
                  <a:ext uri="{FF2B5EF4-FFF2-40B4-BE49-F238E27FC236}">
                    <a16:creationId xmlns:a16="http://schemas.microsoft.com/office/drawing/2014/main" id="{D7360A37-A119-6049-C7B7-C8E7AD49D1CE}"/>
                  </a:ext>
                </a:extLst>
              </p:cNvPr>
              <p:cNvSpPr txBox="1">
                <a:spLocks noRot="1" noChangeAspect="1" noMove="1" noResize="1" noEditPoints="1" noAdjustHandles="1" noChangeArrowheads="1" noChangeShapeType="1" noTextEdit="1"/>
              </p:cNvSpPr>
              <p:nvPr/>
            </p:nvSpPr>
            <p:spPr>
              <a:xfrm>
                <a:off x="7177480" y="4679638"/>
                <a:ext cx="703728" cy="369332"/>
              </a:xfrm>
              <a:prstGeom prst="rect">
                <a:avLst/>
              </a:prstGeom>
              <a:blipFill>
                <a:blip r:embed="rId4"/>
                <a:stretch>
                  <a:fillRect b="-6667"/>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06E8663-180B-AC00-968C-08C6ED28EF03}"/>
                  </a:ext>
                </a:extLst>
              </p:cNvPr>
              <p:cNvSpPr txBox="1"/>
              <p:nvPr/>
            </p:nvSpPr>
            <p:spPr>
              <a:xfrm>
                <a:off x="4541771" y="4690127"/>
                <a:ext cx="7037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1</m:t>
                          </m:r>
                        </m:e>
                        <m:sup>
                          <m:r>
                            <a:rPr lang="en-US" b="0" i="1" smtClean="0">
                              <a:latin typeface="Cambria Math" panose="02040503050406030204" pitchFamily="18" charset="0"/>
                              <a:ea typeface="Cambria Math" panose="02040503050406030204" pitchFamily="18" charset="0"/>
                            </a:rPr>
                            <m:t>∗</m:t>
                          </m:r>
                        </m:sup>
                      </m:sSup>
                    </m:oMath>
                  </m:oMathPara>
                </a14:m>
                <a:endParaRPr lang="es-ES_tradnl" dirty="0"/>
              </a:p>
            </p:txBody>
          </p:sp>
        </mc:Choice>
        <mc:Fallback xmlns="">
          <p:sp>
            <p:nvSpPr>
              <p:cNvPr id="24" name="TextBox 23">
                <a:extLst>
                  <a:ext uri="{FF2B5EF4-FFF2-40B4-BE49-F238E27FC236}">
                    <a16:creationId xmlns:a16="http://schemas.microsoft.com/office/drawing/2014/main" id="{406E8663-180B-AC00-968C-08C6ED28EF03}"/>
                  </a:ext>
                </a:extLst>
              </p:cNvPr>
              <p:cNvSpPr txBox="1">
                <a:spLocks noRot="1" noChangeAspect="1" noMove="1" noResize="1" noEditPoints="1" noAdjustHandles="1" noChangeArrowheads="1" noChangeShapeType="1" noTextEdit="1"/>
              </p:cNvSpPr>
              <p:nvPr/>
            </p:nvSpPr>
            <p:spPr>
              <a:xfrm>
                <a:off x="4541771" y="4690127"/>
                <a:ext cx="703728" cy="369332"/>
              </a:xfrm>
              <a:prstGeom prst="rect">
                <a:avLst/>
              </a:prstGeom>
              <a:blipFill>
                <a:blip r:embed="rId5"/>
                <a:stretch>
                  <a:fillRect b="-6667"/>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E0412B7-27CC-2675-DE32-501B0B3FF3F5}"/>
                  </a:ext>
                </a:extLst>
              </p:cNvPr>
              <p:cNvSpPr txBox="1"/>
              <p:nvPr/>
            </p:nvSpPr>
            <p:spPr>
              <a:xfrm>
                <a:off x="5229817" y="4057569"/>
                <a:ext cx="7037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1</m:t>
                          </m:r>
                        </m:e>
                        <m:sup>
                          <m:r>
                            <a:rPr lang="en-US" b="0" i="1" smtClean="0">
                              <a:latin typeface="Cambria Math" panose="02040503050406030204" pitchFamily="18" charset="0"/>
                              <a:ea typeface="Cambria Math" panose="02040503050406030204" pitchFamily="18" charset="0"/>
                            </a:rPr>
                            <m:t>∗</m:t>
                          </m:r>
                        </m:sup>
                      </m:sSup>
                    </m:oMath>
                  </m:oMathPara>
                </a14:m>
                <a:endParaRPr lang="es-ES_tradnl" dirty="0"/>
              </a:p>
            </p:txBody>
          </p:sp>
        </mc:Choice>
        <mc:Fallback xmlns="">
          <p:sp>
            <p:nvSpPr>
              <p:cNvPr id="25" name="TextBox 24">
                <a:extLst>
                  <a:ext uri="{FF2B5EF4-FFF2-40B4-BE49-F238E27FC236}">
                    <a16:creationId xmlns:a16="http://schemas.microsoft.com/office/drawing/2014/main" id="{1E0412B7-27CC-2675-DE32-501B0B3FF3F5}"/>
                  </a:ext>
                </a:extLst>
              </p:cNvPr>
              <p:cNvSpPr txBox="1">
                <a:spLocks noRot="1" noChangeAspect="1" noMove="1" noResize="1" noEditPoints="1" noAdjustHandles="1" noChangeArrowheads="1" noChangeShapeType="1" noTextEdit="1"/>
              </p:cNvSpPr>
              <p:nvPr/>
            </p:nvSpPr>
            <p:spPr>
              <a:xfrm>
                <a:off x="5229817" y="4057569"/>
                <a:ext cx="703728" cy="369332"/>
              </a:xfrm>
              <a:prstGeom prst="rect">
                <a:avLst/>
              </a:prstGeom>
              <a:blipFill>
                <a:blip r:embed="rId6"/>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2778146-0962-73BE-A136-F89B38882213}"/>
                  </a:ext>
                </a:extLst>
              </p:cNvPr>
              <p:cNvSpPr txBox="1"/>
              <p:nvPr/>
            </p:nvSpPr>
            <p:spPr>
              <a:xfrm>
                <a:off x="6570737" y="4057569"/>
                <a:ext cx="7037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m:t>
                          </m:r>
                        </m:sup>
                      </m:sSup>
                    </m:oMath>
                  </m:oMathPara>
                </a14:m>
                <a:endParaRPr lang="es-ES_tradnl" dirty="0"/>
              </a:p>
            </p:txBody>
          </p:sp>
        </mc:Choice>
        <mc:Fallback xmlns="">
          <p:sp>
            <p:nvSpPr>
              <p:cNvPr id="26" name="TextBox 25">
                <a:extLst>
                  <a:ext uri="{FF2B5EF4-FFF2-40B4-BE49-F238E27FC236}">
                    <a16:creationId xmlns:a16="http://schemas.microsoft.com/office/drawing/2014/main" id="{42778146-0962-73BE-A136-F89B38882213}"/>
                  </a:ext>
                </a:extLst>
              </p:cNvPr>
              <p:cNvSpPr txBox="1">
                <a:spLocks noRot="1" noChangeAspect="1" noMove="1" noResize="1" noEditPoints="1" noAdjustHandles="1" noChangeArrowheads="1" noChangeShapeType="1" noTextEdit="1"/>
              </p:cNvSpPr>
              <p:nvPr/>
            </p:nvSpPr>
            <p:spPr>
              <a:xfrm>
                <a:off x="6570737" y="4057569"/>
                <a:ext cx="703728" cy="369332"/>
              </a:xfrm>
              <a:prstGeom prst="rect">
                <a:avLst/>
              </a:prstGeom>
              <a:blipFill>
                <a:blip r:embed="rId7"/>
                <a:stretch>
                  <a:fillRect/>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CD14CCBA-A596-67FF-B331-4E81EEF29FA0}"/>
                  </a:ext>
                </a:extLst>
              </p:cNvPr>
              <p:cNvSpPr txBox="1"/>
              <p:nvPr/>
            </p:nvSpPr>
            <p:spPr>
              <a:xfrm>
                <a:off x="4189906" y="5238185"/>
                <a:ext cx="6881505" cy="369332"/>
              </a:xfrm>
              <a:prstGeom prst="rect">
                <a:avLst/>
              </a:prstGeom>
              <a:noFill/>
            </p:spPr>
            <p:txBody>
              <a:bodyPr wrap="square" rtlCol="0">
                <a:spAutoFit/>
              </a:bodyPr>
              <a:lstStyle/>
              <a:p>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𝜋</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=1 </m:t>
                    </m:r>
                  </m:oMath>
                </a14:m>
                <a:r>
                  <a:rPr lang="es-ES_tradnl" dirty="0"/>
                  <a:t>para la acción que corresponda al </a:t>
                </a:r>
                <a:r>
                  <a:rPr lang="es-ES_tradnl" dirty="0" err="1"/>
                  <a:t>max</a:t>
                </a:r>
                <a:r>
                  <a:rPr lang="es-ES_tradnl" dirty="0"/>
                  <a:t>(</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𝑄</m:t>
                        </m:r>
                        <m:r>
                          <a:rPr lang="en-US" i="1">
                            <a:latin typeface="Cambria Math" panose="02040503050406030204" pitchFamily="18" charset="0"/>
                            <a:ea typeface="Cambria Math" panose="02040503050406030204" pitchFamily="18" charset="0"/>
                          </a:rPr>
                          <m:t>1</m:t>
                        </m:r>
                      </m:e>
                      <m:sup>
                        <m:r>
                          <a:rPr lang="en-US" i="1">
                            <a:latin typeface="Cambria Math" panose="02040503050406030204" pitchFamily="18" charset="0"/>
                            <a:ea typeface="Cambria Math" panose="02040503050406030204" pitchFamily="18" charset="0"/>
                          </a:rPr>
                          <m:t>∗</m:t>
                        </m:r>
                      </m:sup>
                    </m:sSup>
                  </m:oMath>
                </a14:m>
                <a:r>
                  <a:rPr lang="es-ES_tradnl" dirty="0"/>
                  <a:t>,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2</m:t>
                        </m:r>
                      </m:e>
                      <m:sup>
                        <m:r>
                          <a:rPr lang="en-US" i="1">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oMath>
                </a14:m>
                <a:endParaRPr lang="es-ES_tradnl" dirty="0"/>
              </a:p>
            </p:txBody>
          </p:sp>
        </mc:Choice>
        <mc:Fallback xmlns="">
          <p:sp>
            <p:nvSpPr>
              <p:cNvPr id="27" name="TextBox 26">
                <a:extLst>
                  <a:ext uri="{FF2B5EF4-FFF2-40B4-BE49-F238E27FC236}">
                    <a16:creationId xmlns:a16="http://schemas.microsoft.com/office/drawing/2014/main" id="{CD14CCBA-A596-67FF-B331-4E81EEF29FA0}"/>
                  </a:ext>
                </a:extLst>
              </p:cNvPr>
              <p:cNvSpPr txBox="1">
                <a:spLocks noRot="1" noChangeAspect="1" noMove="1" noResize="1" noEditPoints="1" noAdjustHandles="1" noChangeArrowheads="1" noChangeShapeType="1" noTextEdit="1"/>
              </p:cNvSpPr>
              <p:nvPr/>
            </p:nvSpPr>
            <p:spPr>
              <a:xfrm>
                <a:off x="4189906" y="5238185"/>
                <a:ext cx="6881505" cy="369332"/>
              </a:xfrm>
              <a:prstGeom prst="rect">
                <a:avLst/>
              </a:prstGeom>
              <a:blipFill>
                <a:blip r:embed="rId8"/>
                <a:stretch>
                  <a:fillRect t="-6667" b="-23333"/>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846349F-5A80-FECD-7E04-FE4263DAA18F}"/>
                  </a:ext>
                </a:extLst>
              </p:cNvPr>
              <p:cNvSpPr txBox="1"/>
              <p:nvPr/>
            </p:nvSpPr>
            <p:spPr>
              <a:xfrm>
                <a:off x="4189905" y="5594948"/>
                <a:ext cx="6881505" cy="369332"/>
              </a:xfrm>
              <a:prstGeom prst="rect">
                <a:avLst/>
              </a:prstGeom>
              <a:noFill/>
            </p:spPr>
            <p:txBody>
              <a:bodyPr wrap="square" rtlCol="0">
                <a:spAutoFit/>
              </a:bodyPr>
              <a:lstStyle/>
              <a:p>
                <a14:m>
                  <m:oMath xmlns:m="http://schemas.openxmlformats.org/officeDocument/2006/math">
                    <m:sSup>
                      <m:sSupPr>
                        <m:ctrlPr>
                          <a:rPr lang="es-ES_tradnl" b="0" i="1" smtClean="0">
                            <a:latin typeface="Cambria Math" panose="02040503050406030204" pitchFamily="18" charset="0"/>
                            <a:ea typeface="Cambria Math" panose="02040503050406030204" pitchFamily="18" charset="0"/>
                          </a:rPr>
                        </m:ctrlPr>
                      </m:sSupPr>
                      <m:e>
                        <m:r>
                          <a:rPr lang="es-ES_tradnl" b="0" i="1" smtClean="0">
                            <a:latin typeface="Cambria Math" panose="02040503050406030204" pitchFamily="18" charset="0"/>
                            <a:ea typeface="Cambria Math" panose="02040503050406030204" pitchFamily="18" charset="0"/>
                          </a:rPr>
                          <m:t>𝜋</m:t>
                        </m:r>
                      </m:e>
                      <m:sup>
                        <m:r>
                          <a:rPr lang="es-ES_tradnl" b="0" i="1" smtClean="0">
                            <a:latin typeface="Cambria Math" panose="02040503050406030204" pitchFamily="18" charset="0"/>
                            <a:ea typeface="Cambria Math" panose="02040503050406030204" pitchFamily="18" charset="0"/>
                          </a:rPr>
                          <m:t>∗</m:t>
                        </m:r>
                      </m:sup>
                    </m:sSup>
                    <m:r>
                      <a:rPr lang="es-ES_tradnl" b="0" i="1" smtClean="0">
                        <a:latin typeface="Cambria Math" panose="02040503050406030204" pitchFamily="18" charset="0"/>
                        <a:ea typeface="Cambria Math" panose="02040503050406030204" pitchFamily="18" charset="0"/>
                      </a:rPr>
                      <m:t>=0 </m:t>
                    </m:r>
                  </m:oMath>
                </a14:m>
                <a:r>
                  <a:rPr lang="es-ES_tradnl" dirty="0"/>
                  <a:t>para las restantes</a:t>
                </a:r>
              </a:p>
            </p:txBody>
          </p:sp>
        </mc:Choice>
        <mc:Fallback xmlns="">
          <p:sp>
            <p:nvSpPr>
              <p:cNvPr id="28" name="TextBox 27">
                <a:extLst>
                  <a:ext uri="{FF2B5EF4-FFF2-40B4-BE49-F238E27FC236}">
                    <a16:creationId xmlns:a16="http://schemas.microsoft.com/office/drawing/2014/main" id="{3846349F-5A80-FECD-7E04-FE4263DAA18F}"/>
                  </a:ext>
                </a:extLst>
              </p:cNvPr>
              <p:cNvSpPr txBox="1">
                <a:spLocks noRot="1" noChangeAspect="1" noMove="1" noResize="1" noEditPoints="1" noAdjustHandles="1" noChangeArrowheads="1" noChangeShapeType="1" noTextEdit="1"/>
              </p:cNvSpPr>
              <p:nvPr/>
            </p:nvSpPr>
            <p:spPr>
              <a:xfrm>
                <a:off x="4189905" y="5594948"/>
                <a:ext cx="6881505" cy="369332"/>
              </a:xfrm>
              <a:prstGeom prst="rect">
                <a:avLst/>
              </a:prstGeom>
              <a:blipFill>
                <a:blip r:embed="rId9"/>
                <a:stretch>
                  <a:fillRect t="-6667" b="-23333"/>
                </a:stretch>
              </a:blipFill>
            </p:spPr>
            <p:txBody>
              <a:bodyPr/>
              <a:lstStyle/>
              <a:p>
                <a:r>
                  <a:rPr lang="es-ES_tradnl">
                    <a:noFill/>
                  </a:rPr>
                  <a:t> </a:t>
                </a:r>
              </a:p>
            </p:txBody>
          </p:sp>
        </mc:Fallback>
      </mc:AlternateContent>
    </p:spTree>
    <p:extLst>
      <p:ext uri="{BB962C8B-B14F-4D97-AF65-F5344CB8AC3E}">
        <p14:creationId xmlns:p14="http://schemas.microsoft.com/office/powerpoint/2010/main" val="16358780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928552"/>
          </a:xfrm>
        </p:spPr>
        <p:txBody>
          <a:bodyPr/>
          <a:lstStyle/>
          <a:p>
            <a:r>
              <a:rPr lang="es-ES_tradnl" dirty="0"/>
              <a:t>Política o Valor</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2081479"/>
            <a:ext cx="10691265" cy="4003633"/>
          </a:xfrm>
        </p:spPr>
        <p:txBody>
          <a:bodyPr>
            <a:normAutofit/>
          </a:bodyPr>
          <a:lstStyle/>
          <a:p>
            <a:pPr marL="0" indent="0">
              <a:buNone/>
            </a:pPr>
            <a:r>
              <a:rPr lang="es-ES_tradnl" sz="2400" dirty="0"/>
              <a:t>Generalmente, la Política Óptima es en este proceso </a:t>
            </a:r>
            <a:r>
              <a:rPr lang="es-ES_tradnl" sz="2400" b="1" dirty="0">
                <a:solidFill>
                  <a:schemeClr val="accent4"/>
                </a:solidFill>
              </a:rPr>
              <a:t>determinista</a:t>
            </a:r>
            <a:r>
              <a:rPr lang="es-ES_tradnl" sz="2400" dirty="0"/>
              <a:t> ya que siempre elige la mejor acción.</a:t>
            </a:r>
          </a:p>
          <a:p>
            <a:pPr marL="0" indent="0">
              <a:buNone/>
            </a:pPr>
            <a:r>
              <a:rPr lang="es-ES_tradnl" sz="2400" dirty="0"/>
              <a:t>Sin embargo, la Política Óptima puede ser estocástica si hay un empate entre dos valores Q. En ese caso, la Política Óptima elige cualquiera de las dos acciones correspondientes con igual probabilidad. </a:t>
            </a:r>
          </a:p>
          <a:p>
            <a:pPr marL="0" indent="0">
              <a:buNone/>
            </a:pPr>
            <a:r>
              <a:rPr lang="es-ES_tradnl" sz="2400" i="1" dirty="0">
                <a:solidFill>
                  <a:schemeClr val="accent1">
                    <a:lumMod val="75000"/>
                  </a:schemeClr>
                </a:solidFill>
              </a:rPr>
              <a:t>En juego con oponentes, una política óptima estocástica es necesaria porque una política determinista daría como resultado que el agente realice movimientos predecibles que su oponente podría derrotar fácilmente.</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3"/>
              </a:rPr>
              <a:t>vectorjuice</a:t>
            </a:r>
          </a:p>
        </p:txBody>
      </p:sp>
      <p:sp>
        <p:nvSpPr>
          <p:cNvPr id="3" name="Slide Number Placeholder 5">
            <a:extLst>
              <a:ext uri="{FF2B5EF4-FFF2-40B4-BE49-F238E27FC236}">
                <a16:creationId xmlns:a16="http://schemas.microsoft.com/office/drawing/2014/main" id="{DB969FCD-AC8E-9C3C-6B97-EFC3CF4D6AB5}"/>
              </a:ext>
            </a:extLst>
          </p:cNvPr>
          <p:cNvSpPr>
            <a:spLocks noGrp="1"/>
          </p:cNvSpPr>
          <p:nvPr>
            <p:ph type="sldNum" sz="quarter" idx="12"/>
          </p:nvPr>
        </p:nvSpPr>
        <p:spPr>
          <a:xfrm>
            <a:off x="10919012" y="6356350"/>
            <a:ext cx="672354" cy="365125"/>
          </a:xfrm>
        </p:spPr>
        <p:txBody>
          <a:bodyPr/>
          <a:lstStyle/>
          <a:p>
            <a:fld id="{87E7843D-FF13-4365-9478-9625B70A2705}" type="slidenum">
              <a:rPr lang="en-US" smtClean="0"/>
              <a:t>55</a:t>
            </a:fld>
            <a:endParaRPr lang="en-US" dirty="0"/>
          </a:p>
        </p:txBody>
      </p:sp>
      <p:sp>
        <p:nvSpPr>
          <p:cNvPr id="11" name="TextBox 10">
            <a:extLst>
              <a:ext uri="{FF2B5EF4-FFF2-40B4-BE49-F238E27FC236}">
                <a16:creationId xmlns:a16="http://schemas.microsoft.com/office/drawing/2014/main" id="{4AB13714-FB71-333F-0C7A-2A3BC3C8CBDA}"/>
              </a:ext>
            </a:extLst>
          </p:cNvPr>
          <p:cNvSpPr txBox="1"/>
          <p:nvPr/>
        </p:nvSpPr>
        <p:spPr>
          <a:xfrm>
            <a:off x="700635" y="1619815"/>
            <a:ext cx="10962631" cy="461665"/>
          </a:xfrm>
          <a:prstGeom prst="rect">
            <a:avLst/>
          </a:prstGeom>
          <a:noFill/>
        </p:spPr>
        <p:txBody>
          <a:bodyPr wrap="square" rtlCol="0">
            <a:spAutoFit/>
          </a:bodyPr>
          <a:lstStyle/>
          <a:p>
            <a:r>
              <a:rPr lang="es-ES_tradnl" sz="2400" dirty="0">
                <a:latin typeface="+mj-lt"/>
              </a:rPr>
              <a:t>¿Pero, como hace para seleccionarse la política a raíz del valor?</a:t>
            </a:r>
          </a:p>
        </p:txBody>
      </p:sp>
    </p:spTree>
    <p:extLst>
      <p:ext uri="{BB962C8B-B14F-4D97-AF65-F5344CB8AC3E}">
        <p14:creationId xmlns:p14="http://schemas.microsoft.com/office/powerpoint/2010/main" val="13942234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928552"/>
          </a:xfrm>
        </p:spPr>
        <p:txBody>
          <a:bodyPr/>
          <a:lstStyle/>
          <a:p>
            <a:r>
              <a:rPr lang="es-ES_tradnl" dirty="0"/>
              <a:t>Política o Valor</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2081479"/>
            <a:ext cx="10691265" cy="4003633"/>
          </a:xfrm>
        </p:spPr>
        <p:txBody>
          <a:bodyPr>
            <a:normAutofit/>
          </a:bodyPr>
          <a:lstStyle/>
          <a:p>
            <a:pPr marL="0" indent="0">
              <a:buNone/>
            </a:pPr>
            <a:r>
              <a:rPr lang="es-ES_tradnl" sz="2400" dirty="0"/>
              <a:t>Un punto importante que, para buscar la Política Óptima, necesitamos usar algoritmos basados en Valores de Estado-Acción, ya que el valor de Estado solo, no nos permite determinar que acciones. </a:t>
            </a:r>
          </a:p>
          <a:p>
            <a:pPr marL="0" indent="0">
              <a:buNone/>
            </a:pPr>
            <a:r>
              <a:rPr lang="es-ES_tradnl" sz="2400" i="1" dirty="0">
                <a:solidFill>
                  <a:schemeClr val="accent1">
                    <a:lumMod val="75000"/>
                  </a:schemeClr>
                </a:solidFill>
              </a:rPr>
              <a:t>Los algoritmos basados en Valor de Estado se usan en problemas de predicción, mientras que los primeros en problemas de control.</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3"/>
              </a:rPr>
              <a:t>vectorjuice</a:t>
            </a:r>
          </a:p>
        </p:txBody>
      </p:sp>
      <p:sp>
        <p:nvSpPr>
          <p:cNvPr id="3" name="Slide Number Placeholder 5">
            <a:extLst>
              <a:ext uri="{FF2B5EF4-FFF2-40B4-BE49-F238E27FC236}">
                <a16:creationId xmlns:a16="http://schemas.microsoft.com/office/drawing/2014/main" id="{DB969FCD-AC8E-9C3C-6B97-EFC3CF4D6AB5}"/>
              </a:ext>
            </a:extLst>
          </p:cNvPr>
          <p:cNvSpPr>
            <a:spLocks noGrp="1"/>
          </p:cNvSpPr>
          <p:nvPr>
            <p:ph type="sldNum" sz="quarter" idx="12"/>
          </p:nvPr>
        </p:nvSpPr>
        <p:spPr>
          <a:xfrm>
            <a:off x="10919012" y="6356350"/>
            <a:ext cx="672354" cy="365125"/>
          </a:xfrm>
        </p:spPr>
        <p:txBody>
          <a:bodyPr/>
          <a:lstStyle/>
          <a:p>
            <a:fld id="{87E7843D-FF13-4365-9478-9625B70A2705}" type="slidenum">
              <a:rPr lang="en-US" smtClean="0"/>
              <a:t>56</a:t>
            </a:fld>
            <a:endParaRPr lang="en-US" dirty="0"/>
          </a:p>
        </p:txBody>
      </p:sp>
      <p:sp>
        <p:nvSpPr>
          <p:cNvPr id="11" name="TextBox 10">
            <a:extLst>
              <a:ext uri="{FF2B5EF4-FFF2-40B4-BE49-F238E27FC236}">
                <a16:creationId xmlns:a16="http://schemas.microsoft.com/office/drawing/2014/main" id="{4AB13714-FB71-333F-0C7A-2A3BC3C8CBDA}"/>
              </a:ext>
            </a:extLst>
          </p:cNvPr>
          <p:cNvSpPr txBox="1"/>
          <p:nvPr/>
        </p:nvSpPr>
        <p:spPr>
          <a:xfrm>
            <a:off x="700635" y="1619815"/>
            <a:ext cx="10962631" cy="461665"/>
          </a:xfrm>
          <a:prstGeom prst="rect">
            <a:avLst/>
          </a:prstGeom>
          <a:noFill/>
        </p:spPr>
        <p:txBody>
          <a:bodyPr wrap="square" rtlCol="0">
            <a:spAutoFit/>
          </a:bodyPr>
          <a:lstStyle/>
          <a:p>
            <a:r>
              <a:rPr lang="es-ES_tradnl" sz="2400" dirty="0">
                <a:latin typeface="+mj-lt"/>
              </a:rPr>
              <a:t>¿Pero, como hace para seleccionarse la política a raíz del valor?</a:t>
            </a:r>
          </a:p>
        </p:txBody>
      </p:sp>
    </p:spTree>
    <p:extLst>
      <p:ext uri="{BB962C8B-B14F-4D97-AF65-F5344CB8AC3E}">
        <p14:creationId xmlns:p14="http://schemas.microsoft.com/office/powerpoint/2010/main" val="10189751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55D83A-3E78-1C54-7B88-7D255FD1281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2B9850-18CF-39AB-CF5B-6EA792F87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6E04B37-0C03-78AA-825F-28DE139C0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19B06CA-BCFE-73E9-610F-74BBE2CC7D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897ADEF-CD68-32F5-AB23-38D1529991BD}"/>
              </a:ext>
            </a:extLst>
          </p:cNvPr>
          <p:cNvSpPr>
            <a:spLocks noGrp="1"/>
          </p:cNvSpPr>
          <p:nvPr>
            <p:ph type="ctrTitle"/>
          </p:nvPr>
        </p:nvSpPr>
        <p:spPr>
          <a:xfrm>
            <a:off x="703400" y="4702835"/>
            <a:ext cx="10801350" cy="978772"/>
          </a:xfrm>
        </p:spPr>
        <p:txBody>
          <a:bodyPr>
            <a:normAutofit/>
          </a:bodyPr>
          <a:lstStyle/>
          <a:p>
            <a:r>
              <a:rPr lang="es-ES_tradnl" dirty="0">
                <a:solidFill>
                  <a:schemeClr val="bg1"/>
                </a:solidFill>
              </a:rPr>
              <a:t>Soluciones iterativas</a:t>
            </a:r>
          </a:p>
        </p:txBody>
      </p:sp>
      <p:pic>
        <p:nvPicPr>
          <p:cNvPr id="4" name="Picture 3" descr="Vector background of vibrant colors splashing">
            <a:extLst>
              <a:ext uri="{FF2B5EF4-FFF2-40B4-BE49-F238E27FC236}">
                <a16:creationId xmlns:a16="http://schemas.microsoft.com/office/drawing/2014/main" id="{ABBB9616-A221-0745-02A5-112F773D46CB}"/>
              </a:ext>
            </a:extLst>
          </p:cNvPr>
          <p:cNvPicPr>
            <a:picLocks noChangeAspect="1"/>
          </p:cNvPicPr>
          <p:nvPr/>
        </p:nvPicPr>
        <p:blipFill rotWithShape="1">
          <a:blip r:embed="rId3"/>
          <a:srcRect t="34398" r="2" b="17120"/>
          <a:stretch/>
        </p:blipFill>
        <p:spPr>
          <a:xfrm>
            <a:off x="800100" y="712916"/>
            <a:ext cx="10591800" cy="3491895"/>
          </a:xfrm>
          <a:prstGeom prst="rect">
            <a:avLst/>
          </a:prstGeom>
        </p:spPr>
      </p:pic>
    </p:spTree>
    <p:extLst>
      <p:ext uri="{BB962C8B-B14F-4D97-AF65-F5344CB8AC3E}">
        <p14:creationId xmlns:p14="http://schemas.microsoft.com/office/powerpoint/2010/main" val="340908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928552"/>
          </a:xfrm>
        </p:spPr>
        <p:txBody>
          <a:bodyPr/>
          <a:lstStyle/>
          <a:p>
            <a:r>
              <a:rPr lang="es-ES_tradnl" dirty="0"/>
              <a:t>Soluciones iterativas</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1703295"/>
            <a:ext cx="10691265" cy="4381818"/>
          </a:xfrm>
        </p:spPr>
        <p:txBody>
          <a:bodyPr>
            <a:normAutofit/>
          </a:bodyPr>
          <a:lstStyle/>
          <a:p>
            <a:pPr marL="0" indent="0">
              <a:buNone/>
            </a:pPr>
            <a:r>
              <a:rPr lang="es-ES_tradnl" sz="2400" dirty="0"/>
              <a:t>Existen varios algoritmos basados en valores y basados en políticas. Aunque podemos reducir a unos pocos principios esenciales que todos emplean.</a:t>
            </a:r>
          </a:p>
          <a:p>
            <a:pPr marL="0" indent="0">
              <a:buNone/>
            </a:pPr>
            <a:r>
              <a:rPr lang="es-ES_tradnl" sz="2400" dirty="0"/>
              <a:t>En un nivel alto, todos los algoritmos, tanto los basados en valores como los basados en políticas, arrancan con una estimación inicial que van ajustando en iteraciones posteriores. Para ello, realizan cuatro operaciones básicas:</a:t>
            </a:r>
          </a:p>
          <a:p>
            <a:pPr marL="457200" indent="-457200">
              <a:buFont typeface="+mj-lt"/>
              <a:buAutoNum type="arabicPeriod"/>
            </a:pPr>
            <a:r>
              <a:rPr lang="es-ES_tradnl" sz="2400" b="1" dirty="0">
                <a:solidFill>
                  <a:schemeClr val="accent6">
                    <a:lumMod val="60000"/>
                    <a:lumOff val="40000"/>
                  </a:schemeClr>
                </a:solidFill>
              </a:rPr>
              <a:t>Inicializan estimaciones</a:t>
            </a:r>
          </a:p>
          <a:p>
            <a:pPr marL="457200" indent="-457200">
              <a:buFont typeface="+mj-lt"/>
              <a:buAutoNum type="arabicPeriod"/>
            </a:pPr>
            <a:r>
              <a:rPr lang="es-ES_tradnl" sz="2400" b="1" dirty="0">
                <a:solidFill>
                  <a:schemeClr val="accent3">
                    <a:lumMod val="60000"/>
                    <a:lumOff val="40000"/>
                  </a:schemeClr>
                </a:solidFill>
              </a:rPr>
              <a:t>Toma una acción</a:t>
            </a:r>
          </a:p>
          <a:p>
            <a:pPr marL="457200" indent="-457200">
              <a:buFont typeface="+mj-lt"/>
              <a:buAutoNum type="arabicPeriod"/>
            </a:pPr>
            <a:r>
              <a:rPr lang="es-ES_tradnl" sz="2400" b="1" dirty="0">
                <a:solidFill>
                  <a:schemeClr val="accent1">
                    <a:lumMod val="60000"/>
                    <a:lumOff val="40000"/>
                  </a:schemeClr>
                </a:solidFill>
              </a:rPr>
              <a:t>Obtiene retroalimentación de ambiente</a:t>
            </a:r>
          </a:p>
          <a:p>
            <a:pPr marL="457200" indent="-457200">
              <a:buFont typeface="+mj-lt"/>
              <a:buAutoNum type="arabicPeriod"/>
            </a:pPr>
            <a:r>
              <a:rPr lang="es-ES_tradnl" sz="2400" b="1" dirty="0">
                <a:solidFill>
                  <a:schemeClr val="accent4">
                    <a:lumMod val="75000"/>
                  </a:schemeClr>
                </a:solidFill>
              </a:rPr>
              <a:t>Mejora la estimación</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3"/>
              </a:rPr>
              <a:t>vectorjuice</a:t>
            </a:r>
          </a:p>
        </p:txBody>
      </p:sp>
      <p:sp>
        <p:nvSpPr>
          <p:cNvPr id="3" name="Slide Number Placeholder 5">
            <a:extLst>
              <a:ext uri="{FF2B5EF4-FFF2-40B4-BE49-F238E27FC236}">
                <a16:creationId xmlns:a16="http://schemas.microsoft.com/office/drawing/2014/main" id="{DB969FCD-AC8E-9C3C-6B97-EFC3CF4D6AB5}"/>
              </a:ext>
            </a:extLst>
          </p:cNvPr>
          <p:cNvSpPr>
            <a:spLocks noGrp="1"/>
          </p:cNvSpPr>
          <p:nvPr>
            <p:ph type="sldNum" sz="quarter" idx="12"/>
          </p:nvPr>
        </p:nvSpPr>
        <p:spPr>
          <a:xfrm>
            <a:off x="10919012" y="6356350"/>
            <a:ext cx="672354" cy="365125"/>
          </a:xfrm>
        </p:spPr>
        <p:txBody>
          <a:bodyPr/>
          <a:lstStyle/>
          <a:p>
            <a:fld id="{87E7843D-FF13-4365-9478-9625B70A2705}" type="slidenum">
              <a:rPr lang="en-US" smtClean="0"/>
              <a:t>58</a:t>
            </a:fld>
            <a:endParaRPr lang="en-US" dirty="0"/>
          </a:p>
        </p:txBody>
      </p:sp>
    </p:spTree>
    <p:extLst>
      <p:ext uri="{BB962C8B-B14F-4D97-AF65-F5344CB8AC3E}">
        <p14:creationId xmlns:p14="http://schemas.microsoft.com/office/powerpoint/2010/main" val="778286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928552"/>
          </a:xfrm>
        </p:spPr>
        <p:txBody>
          <a:bodyPr/>
          <a:lstStyle/>
          <a:p>
            <a:r>
              <a:rPr lang="es-ES_tradnl" dirty="0"/>
              <a:t>Soluciones iterativas</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3"/>
              </a:rPr>
              <a:t>vectorjuice</a:t>
            </a:r>
          </a:p>
        </p:txBody>
      </p:sp>
      <p:sp>
        <p:nvSpPr>
          <p:cNvPr id="3" name="Slide Number Placeholder 5">
            <a:extLst>
              <a:ext uri="{FF2B5EF4-FFF2-40B4-BE49-F238E27FC236}">
                <a16:creationId xmlns:a16="http://schemas.microsoft.com/office/drawing/2014/main" id="{DB969FCD-AC8E-9C3C-6B97-EFC3CF4D6AB5}"/>
              </a:ext>
            </a:extLst>
          </p:cNvPr>
          <p:cNvSpPr>
            <a:spLocks noGrp="1"/>
          </p:cNvSpPr>
          <p:nvPr>
            <p:ph type="sldNum" sz="quarter" idx="12"/>
          </p:nvPr>
        </p:nvSpPr>
        <p:spPr>
          <a:xfrm>
            <a:off x="10919012" y="6356350"/>
            <a:ext cx="672354" cy="365125"/>
          </a:xfrm>
        </p:spPr>
        <p:txBody>
          <a:bodyPr/>
          <a:lstStyle/>
          <a:p>
            <a:fld id="{87E7843D-FF13-4365-9478-9625B70A2705}" type="slidenum">
              <a:rPr lang="en-US" smtClean="0"/>
              <a:t>59</a:t>
            </a:fld>
            <a:endParaRPr lang="en-US" dirty="0"/>
          </a:p>
        </p:txBody>
      </p:sp>
      <p:sp>
        <p:nvSpPr>
          <p:cNvPr id="10" name="Cloud 9">
            <a:extLst>
              <a:ext uri="{FF2B5EF4-FFF2-40B4-BE49-F238E27FC236}">
                <a16:creationId xmlns:a16="http://schemas.microsoft.com/office/drawing/2014/main" id="{7977152D-D7E8-5A78-4B83-550A31958372}"/>
              </a:ext>
            </a:extLst>
          </p:cNvPr>
          <p:cNvSpPr/>
          <p:nvPr/>
        </p:nvSpPr>
        <p:spPr>
          <a:xfrm>
            <a:off x="5255110" y="1850648"/>
            <a:ext cx="2079812" cy="1434353"/>
          </a:xfrm>
          <a:prstGeom prst="cloud">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_tradnl" dirty="0"/>
              <a:t>Ambiente</a:t>
            </a:r>
          </a:p>
        </p:txBody>
      </p:sp>
      <p:sp>
        <p:nvSpPr>
          <p:cNvPr id="11" name="Rectangle 10">
            <a:extLst>
              <a:ext uri="{FF2B5EF4-FFF2-40B4-BE49-F238E27FC236}">
                <a16:creationId xmlns:a16="http://schemas.microsoft.com/office/drawing/2014/main" id="{565F867D-6D32-BC0F-670F-23802E182EF2}"/>
              </a:ext>
            </a:extLst>
          </p:cNvPr>
          <p:cNvSpPr/>
          <p:nvPr/>
        </p:nvSpPr>
        <p:spPr>
          <a:xfrm>
            <a:off x="5165463" y="4213553"/>
            <a:ext cx="2259106" cy="95922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dirty="0"/>
              <a:t>Estimación del Valor de Acción-Valor</a:t>
            </a:r>
          </a:p>
        </p:txBody>
      </p:sp>
      <p:cxnSp>
        <p:nvCxnSpPr>
          <p:cNvPr id="13" name="Elbow Connector 12">
            <a:extLst>
              <a:ext uri="{FF2B5EF4-FFF2-40B4-BE49-F238E27FC236}">
                <a16:creationId xmlns:a16="http://schemas.microsoft.com/office/drawing/2014/main" id="{E6555BB0-60D2-3E37-64C9-0940185DE355}"/>
              </a:ext>
            </a:extLst>
          </p:cNvPr>
          <p:cNvCxnSpPr>
            <a:stCxn id="11" idx="3"/>
            <a:endCxn id="11" idx="2"/>
          </p:cNvCxnSpPr>
          <p:nvPr/>
        </p:nvCxnSpPr>
        <p:spPr>
          <a:xfrm flipH="1">
            <a:off x="6295016" y="4693165"/>
            <a:ext cx="1129553" cy="479612"/>
          </a:xfrm>
          <a:prstGeom prst="bentConnector4">
            <a:avLst>
              <a:gd name="adj1" fmla="val -42460"/>
              <a:gd name="adj2" fmla="val 183178"/>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FBC8B70-F20E-261F-5CF7-E010F04A4621}"/>
              </a:ext>
            </a:extLst>
          </p:cNvPr>
          <p:cNvCxnSpPr>
            <a:stCxn id="11" idx="0"/>
            <a:endCxn id="10" idx="1"/>
          </p:cNvCxnSpPr>
          <p:nvPr/>
        </p:nvCxnSpPr>
        <p:spPr>
          <a:xfrm flipV="1">
            <a:off x="6295016" y="3283474"/>
            <a:ext cx="0" cy="9300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0DB5065-DA93-7198-B94A-55314DB116C4}"/>
              </a:ext>
            </a:extLst>
          </p:cNvPr>
          <p:cNvCxnSpPr>
            <a:cxnSpLocks/>
          </p:cNvCxnSpPr>
          <p:nvPr/>
        </p:nvCxnSpPr>
        <p:spPr>
          <a:xfrm>
            <a:off x="6447416" y="3283474"/>
            <a:ext cx="0" cy="93007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B358375-423C-E83F-1B66-6B97F3EDBBFB}"/>
              </a:ext>
            </a:extLst>
          </p:cNvPr>
          <p:cNvCxnSpPr>
            <a:cxnSpLocks/>
            <a:endCxn id="11" idx="1"/>
          </p:cNvCxnSpPr>
          <p:nvPr/>
        </p:nvCxnSpPr>
        <p:spPr>
          <a:xfrm>
            <a:off x="4025153" y="4693165"/>
            <a:ext cx="114031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960F05C-6364-2832-6980-7E906B5D1EBC}"/>
              </a:ext>
            </a:extLst>
          </p:cNvPr>
          <p:cNvSpPr txBox="1"/>
          <p:nvPr/>
        </p:nvSpPr>
        <p:spPr>
          <a:xfrm>
            <a:off x="2617694" y="4046834"/>
            <a:ext cx="2274982" cy="646331"/>
          </a:xfrm>
          <a:prstGeom prst="rect">
            <a:avLst/>
          </a:prstGeom>
          <a:noFill/>
        </p:spPr>
        <p:txBody>
          <a:bodyPr wrap="none" rtlCol="0">
            <a:spAutoFit/>
          </a:bodyPr>
          <a:lstStyle/>
          <a:p>
            <a:r>
              <a:rPr lang="es-ES_tradnl" dirty="0"/>
              <a:t>1. Comienza con una</a:t>
            </a:r>
          </a:p>
          <a:p>
            <a:r>
              <a:rPr lang="es-ES_tradnl" dirty="0"/>
              <a:t>estimación</a:t>
            </a:r>
          </a:p>
        </p:txBody>
      </p:sp>
      <p:sp>
        <p:nvSpPr>
          <p:cNvPr id="31" name="TextBox 30">
            <a:extLst>
              <a:ext uri="{FF2B5EF4-FFF2-40B4-BE49-F238E27FC236}">
                <a16:creationId xmlns:a16="http://schemas.microsoft.com/office/drawing/2014/main" id="{EECD5DC6-538E-DAA7-01DA-DE133C70B80E}"/>
              </a:ext>
            </a:extLst>
          </p:cNvPr>
          <p:cNvSpPr txBox="1"/>
          <p:nvPr/>
        </p:nvSpPr>
        <p:spPr>
          <a:xfrm>
            <a:off x="4025153" y="3364610"/>
            <a:ext cx="2114105" cy="369332"/>
          </a:xfrm>
          <a:prstGeom prst="rect">
            <a:avLst/>
          </a:prstGeom>
          <a:noFill/>
        </p:spPr>
        <p:txBody>
          <a:bodyPr wrap="none" rtlCol="0">
            <a:spAutoFit/>
          </a:bodyPr>
          <a:lstStyle/>
          <a:p>
            <a:r>
              <a:rPr lang="es-ES_tradnl" dirty="0"/>
              <a:t>2. Toma una acción</a:t>
            </a:r>
          </a:p>
        </p:txBody>
      </p:sp>
      <p:sp>
        <p:nvSpPr>
          <p:cNvPr id="32" name="TextBox 31">
            <a:extLst>
              <a:ext uri="{FF2B5EF4-FFF2-40B4-BE49-F238E27FC236}">
                <a16:creationId xmlns:a16="http://schemas.microsoft.com/office/drawing/2014/main" id="{E889AAF2-6598-5D86-C13D-68B7A7E06F2D}"/>
              </a:ext>
            </a:extLst>
          </p:cNvPr>
          <p:cNvSpPr txBox="1"/>
          <p:nvPr/>
        </p:nvSpPr>
        <p:spPr>
          <a:xfrm>
            <a:off x="6640304" y="3364610"/>
            <a:ext cx="3390415" cy="369332"/>
          </a:xfrm>
          <a:prstGeom prst="rect">
            <a:avLst/>
          </a:prstGeom>
          <a:noFill/>
        </p:spPr>
        <p:txBody>
          <a:bodyPr wrap="none" rtlCol="0">
            <a:spAutoFit/>
          </a:bodyPr>
          <a:lstStyle/>
          <a:p>
            <a:r>
              <a:rPr lang="es-ES_tradnl" dirty="0"/>
              <a:t>3. Recibe una retroalimentación</a:t>
            </a:r>
          </a:p>
        </p:txBody>
      </p:sp>
      <p:sp>
        <p:nvSpPr>
          <p:cNvPr id="33" name="TextBox 32">
            <a:extLst>
              <a:ext uri="{FF2B5EF4-FFF2-40B4-BE49-F238E27FC236}">
                <a16:creationId xmlns:a16="http://schemas.microsoft.com/office/drawing/2014/main" id="{0FB749EF-937C-D02A-9FFF-8D3884898E76}"/>
              </a:ext>
            </a:extLst>
          </p:cNvPr>
          <p:cNvSpPr txBox="1"/>
          <p:nvPr/>
        </p:nvSpPr>
        <p:spPr>
          <a:xfrm>
            <a:off x="8001485" y="4932971"/>
            <a:ext cx="3321743" cy="646331"/>
          </a:xfrm>
          <a:prstGeom prst="rect">
            <a:avLst/>
          </a:prstGeom>
          <a:noFill/>
        </p:spPr>
        <p:txBody>
          <a:bodyPr wrap="none" rtlCol="0">
            <a:spAutoFit/>
          </a:bodyPr>
          <a:lstStyle/>
          <a:p>
            <a:r>
              <a:rPr lang="es-ES_tradnl" dirty="0"/>
              <a:t>4. Mejora la estimación en base </a:t>
            </a:r>
          </a:p>
          <a:p>
            <a:r>
              <a:rPr lang="es-ES_tradnl" dirty="0"/>
              <a:t>A la retroalimentación</a:t>
            </a:r>
          </a:p>
        </p:txBody>
      </p:sp>
    </p:spTree>
    <p:extLst>
      <p:ext uri="{BB962C8B-B14F-4D97-AF65-F5344CB8AC3E}">
        <p14:creationId xmlns:p14="http://schemas.microsoft.com/office/powerpoint/2010/main" val="724527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Logística</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6</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buNone/>
            </a:pPr>
            <a:r>
              <a:rPr lang="es-ES_tradnl" sz="2400" dirty="0"/>
              <a:t>Lo que visualmente se observa:</a:t>
            </a:r>
          </a:p>
        </p:txBody>
      </p:sp>
      <p:pic>
        <p:nvPicPr>
          <p:cNvPr id="3" name="rect2342.png" descr="rect2342.png">
            <a:extLst>
              <a:ext uri="{FF2B5EF4-FFF2-40B4-BE49-F238E27FC236}">
                <a16:creationId xmlns:a16="http://schemas.microsoft.com/office/drawing/2014/main" id="{6161515F-F364-1DA0-7835-2AD9B91EC32F}"/>
              </a:ext>
            </a:extLst>
          </p:cNvPr>
          <p:cNvPicPr>
            <a:picLocks noChangeAspect="1"/>
          </p:cNvPicPr>
          <p:nvPr/>
        </p:nvPicPr>
        <p:blipFill>
          <a:blip r:embed="rId3"/>
          <a:stretch>
            <a:fillRect/>
          </a:stretch>
        </p:blipFill>
        <p:spPr>
          <a:xfrm>
            <a:off x="3175987" y="2610396"/>
            <a:ext cx="5740560" cy="3318817"/>
          </a:xfrm>
          <a:prstGeom prst="rect">
            <a:avLst/>
          </a:prstGeom>
          <a:ln w="12700">
            <a:miter lim="400000"/>
          </a:ln>
        </p:spPr>
      </p:pic>
    </p:spTree>
    <p:extLst>
      <p:ext uri="{BB962C8B-B14F-4D97-AF65-F5344CB8AC3E}">
        <p14:creationId xmlns:p14="http://schemas.microsoft.com/office/powerpoint/2010/main" val="3234405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928552"/>
          </a:xfrm>
        </p:spPr>
        <p:txBody>
          <a:bodyPr/>
          <a:lstStyle/>
          <a:p>
            <a:r>
              <a:rPr lang="es-ES_tradnl" dirty="0"/>
              <a:t>Soluciones iterativas</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2081479"/>
            <a:ext cx="10691265" cy="4003633"/>
          </a:xfrm>
        </p:spPr>
        <p:txBody>
          <a:bodyPr>
            <a:normAutofit/>
          </a:bodyPr>
          <a:lstStyle/>
          <a:p>
            <a:pPr marL="0" indent="0">
              <a:buNone/>
            </a:pPr>
            <a:r>
              <a:rPr lang="es-ES_tradnl" sz="2400" dirty="0"/>
              <a:t>El algoritmo basado en </a:t>
            </a:r>
            <a:r>
              <a:rPr lang="es-ES_tradnl" sz="2400" b="1" dirty="0">
                <a:solidFill>
                  <a:schemeClr val="accent1">
                    <a:lumMod val="75000"/>
                  </a:schemeClr>
                </a:solidFill>
              </a:rPr>
              <a:t>valores</a:t>
            </a:r>
            <a:r>
              <a:rPr lang="es-ES_tradnl" sz="2400" dirty="0"/>
              <a:t> utiliza una tabla de </a:t>
            </a:r>
            <a:r>
              <a:rPr lang="es-ES_tradnl" sz="2400" b="1" dirty="0">
                <a:solidFill>
                  <a:schemeClr val="accent1">
                    <a:lumMod val="75000"/>
                  </a:schemeClr>
                </a:solidFill>
              </a:rPr>
              <a:t>valor de estado-acción óptimo estimado</a:t>
            </a:r>
            <a:r>
              <a:rPr lang="es-ES_tradnl" sz="2400" dirty="0"/>
              <a:t>, mientras que un algoritmo basado en </a:t>
            </a:r>
            <a:r>
              <a:rPr lang="es-ES_tradnl" sz="2400" b="1" dirty="0">
                <a:solidFill>
                  <a:schemeClr val="accent6">
                    <a:lumMod val="75000"/>
                  </a:schemeClr>
                </a:solidFill>
              </a:rPr>
              <a:t>políticas</a:t>
            </a:r>
            <a:r>
              <a:rPr lang="es-ES_tradnl" sz="2400" dirty="0"/>
              <a:t> utiliza una </a:t>
            </a:r>
            <a:r>
              <a:rPr lang="es-ES_tradnl" sz="2400" b="1" dirty="0">
                <a:solidFill>
                  <a:schemeClr val="accent6">
                    <a:lumMod val="75000"/>
                  </a:schemeClr>
                </a:solidFill>
              </a:rPr>
              <a:t>tabla de política óptima estimada </a:t>
            </a:r>
            <a:r>
              <a:rPr lang="es-ES_tradnl" sz="2400" dirty="0"/>
              <a:t>con probabilidades para cada acción en cada estado.</a:t>
            </a:r>
          </a:p>
          <a:p>
            <a:pPr marL="0" indent="0">
              <a:buNone/>
            </a:pPr>
            <a:endParaRPr lang="es-ES_tradnl" sz="2400" b="1" dirty="0">
              <a:solidFill>
                <a:schemeClr val="accent4">
                  <a:lumMod val="75000"/>
                </a:schemeClr>
              </a:solidFill>
            </a:endParaRP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3"/>
              </a:rPr>
              <a:t>vectorjuice</a:t>
            </a:r>
          </a:p>
        </p:txBody>
      </p:sp>
      <p:sp>
        <p:nvSpPr>
          <p:cNvPr id="3" name="Slide Number Placeholder 5">
            <a:extLst>
              <a:ext uri="{FF2B5EF4-FFF2-40B4-BE49-F238E27FC236}">
                <a16:creationId xmlns:a16="http://schemas.microsoft.com/office/drawing/2014/main" id="{DB969FCD-AC8E-9C3C-6B97-EFC3CF4D6AB5}"/>
              </a:ext>
            </a:extLst>
          </p:cNvPr>
          <p:cNvSpPr>
            <a:spLocks noGrp="1"/>
          </p:cNvSpPr>
          <p:nvPr>
            <p:ph type="sldNum" sz="quarter" idx="12"/>
          </p:nvPr>
        </p:nvSpPr>
        <p:spPr>
          <a:xfrm>
            <a:off x="10919012" y="6356350"/>
            <a:ext cx="672354" cy="365125"/>
          </a:xfrm>
        </p:spPr>
        <p:txBody>
          <a:bodyPr/>
          <a:lstStyle/>
          <a:p>
            <a:fld id="{87E7843D-FF13-4365-9478-9625B70A2705}" type="slidenum">
              <a:rPr lang="en-US" smtClean="0"/>
              <a:t>60</a:t>
            </a:fld>
            <a:endParaRPr lang="en-US" dirty="0"/>
          </a:p>
        </p:txBody>
      </p:sp>
      <p:sp>
        <p:nvSpPr>
          <p:cNvPr id="6" name="TextBox 5">
            <a:extLst>
              <a:ext uri="{FF2B5EF4-FFF2-40B4-BE49-F238E27FC236}">
                <a16:creationId xmlns:a16="http://schemas.microsoft.com/office/drawing/2014/main" id="{D09053A0-7B6C-24D2-D2A2-EFA6B5612395}"/>
              </a:ext>
            </a:extLst>
          </p:cNvPr>
          <p:cNvSpPr txBox="1"/>
          <p:nvPr/>
        </p:nvSpPr>
        <p:spPr>
          <a:xfrm>
            <a:off x="700635" y="1619815"/>
            <a:ext cx="10962631" cy="461665"/>
          </a:xfrm>
          <a:prstGeom prst="rect">
            <a:avLst/>
          </a:prstGeom>
          <a:noFill/>
        </p:spPr>
        <p:txBody>
          <a:bodyPr wrap="square" rtlCol="0">
            <a:spAutoFit/>
          </a:bodyPr>
          <a:lstStyle/>
          <a:p>
            <a:r>
              <a:rPr lang="es-ES_tradnl" sz="2400" dirty="0">
                <a:latin typeface="+mj-lt"/>
              </a:rPr>
              <a:t>Inicializa estimaciones</a:t>
            </a:r>
          </a:p>
        </p:txBody>
      </p:sp>
      <p:graphicFrame>
        <p:nvGraphicFramePr>
          <p:cNvPr id="8" name="Table 7">
            <a:extLst>
              <a:ext uri="{FF2B5EF4-FFF2-40B4-BE49-F238E27FC236}">
                <a16:creationId xmlns:a16="http://schemas.microsoft.com/office/drawing/2014/main" id="{D3568E35-86A4-6518-C574-99039B8F33F3}"/>
              </a:ext>
            </a:extLst>
          </p:cNvPr>
          <p:cNvGraphicFramePr>
            <a:graphicFrameLocks noGrp="1"/>
          </p:cNvGraphicFramePr>
          <p:nvPr>
            <p:extLst>
              <p:ext uri="{D42A27DB-BD31-4B8C-83A1-F6EECF244321}">
                <p14:modId xmlns:p14="http://schemas.microsoft.com/office/powerpoint/2010/main" val="2808297238"/>
              </p:ext>
            </p:extLst>
          </p:nvPr>
        </p:nvGraphicFramePr>
        <p:xfrm>
          <a:off x="5419950" y="3752226"/>
          <a:ext cx="1524000" cy="1854200"/>
        </p:xfrm>
        <a:graphic>
          <a:graphicData uri="http://schemas.openxmlformats.org/drawingml/2006/table">
            <a:tbl>
              <a:tblPr firstRow="1" bandRow="1">
                <a:tableStyleId>{F5AB1C69-6EDB-4FF4-983F-18BD219EF322}</a:tableStyleId>
              </a:tblPr>
              <a:tblGrid>
                <a:gridCol w="508000">
                  <a:extLst>
                    <a:ext uri="{9D8B030D-6E8A-4147-A177-3AD203B41FA5}">
                      <a16:colId xmlns:a16="http://schemas.microsoft.com/office/drawing/2014/main" val="1374007146"/>
                    </a:ext>
                  </a:extLst>
                </a:gridCol>
                <a:gridCol w="508000">
                  <a:extLst>
                    <a:ext uri="{9D8B030D-6E8A-4147-A177-3AD203B41FA5}">
                      <a16:colId xmlns:a16="http://schemas.microsoft.com/office/drawing/2014/main" val="2080095669"/>
                    </a:ext>
                  </a:extLst>
                </a:gridCol>
                <a:gridCol w="508000">
                  <a:extLst>
                    <a:ext uri="{9D8B030D-6E8A-4147-A177-3AD203B41FA5}">
                      <a16:colId xmlns:a16="http://schemas.microsoft.com/office/drawing/2014/main" val="1628204823"/>
                    </a:ext>
                  </a:extLst>
                </a:gridCol>
              </a:tblGrid>
              <a:tr h="370840">
                <a:tc>
                  <a:txBody>
                    <a:bodyPr/>
                    <a:lstStyle/>
                    <a:p>
                      <a:endParaRPr lang="es-ES_tradnl" dirty="0"/>
                    </a:p>
                  </a:txBody>
                  <a:tcPr/>
                </a:tc>
                <a:tc>
                  <a:txBody>
                    <a:bodyPr/>
                    <a:lstStyle/>
                    <a:p>
                      <a:pPr algn="ctr"/>
                      <a:r>
                        <a:rPr lang="es-ES_tradnl" dirty="0"/>
                        <a:t>a1</a:t>
                      </a:r>
                    </a:p>
                  </a:txBody>
                  <a:tcPr/>
                </a:tc>
                <a:tc>
                  <a:txBody>
                    <a:bodyPr/>
                    <a:lstStyle/>
                    <a:p>
                      <a:pPr algn="ctr"/>
                      <a:r>
                        <a:rPr lang="es-ES_tradnl" dirty="0"/>
                        <a:t>a2</a:t>
                      </a:r>
                    </a:p>
                  </a:txBody>
                  <a:tcPr/>
                </a:tc>
                <a:extLst>
                  <a:ext uri="{0D108BD9-81ED-4DB2-BD59-A6C34878D82A}">
                    <a16:rowId xmlns:a16="http://schemas.microsoft.com/office/drawing/2014/main" val="2397555726"/>
                  </a:ext>
                </a:extLst>
              </a:tr>
              <a:tr h="370840">
                <a:tc>
                  <a:txBody>
                    <a:bodyPr/>
                    <a:lstStyle/>
                    <a:p>
                      <a:r>
                        <a:rPr lang="es-ES_tradnl" dirty="0"/>
                        <a:t>s</a:t>
                      </a:r>
                      <a:r>
                        <a:rPr lang="es-ES_tradnl" baseline="-25000" dirty="0"/>
                        <a:t>1</a:t>
                      </a:r>
                    </a:p>
                  </a:txBody>
                  <a:tcPr/>
                </a:tc>
                <a:tc>
                  <a:txBody>
                    <a:bodyPr/>
                    <a:lstStyle/>
                    <a:p>
                      <a:pPr algn="ctr"/>
                      <a:r>
                        <a:rPr lang="es-ES_tradnl" dirty="0"/>
                        <a:t>0</a:t>
                      </a:r>
                    </a:p>
                  </a:txBody>
                  <a:tcPr/>
                </a:tc>
                <a:tc>
                  <a:txBody>
                    <a:bodyPr/>
                    <a:lstStyle/>
                    <a:p>
                      <a:pPr algn="ctr"/>
                      <a:r>
                        <a:rPr lang="es-ES_tradnl" dirty="0"/>
                        <a:t>0</a:t>
                      </a:r>
                    </a:p>
                  </a:txBody>
                  <a:tcPr/>
                </a:tc>
                <a:extLst>
                  <a:ext uri="{0D108BD9-81ED-4DB2-BD59-A6C34878D82A}">
                    <a16:rowId xmlns:a16="http://schemas.microsoft.com/office/drawing/2014/main" val="2314989511"/>
                  </a:ext>
                </a:extLst>
              </a:tr>
              <a:tr h="370840">
                <a:tc>
                  <a:txBody>
                    <a:bodyPr/>
                    <a:lstStyle/>
                    <a:p>
                      <a:r>
                        <a:rPr lang="es-ES_tradnl" dirty="0"/>
                        <a:t>s</a:t>
                      </a:r>
                      <a:r>
                        <a:rPr lang="es-ES_tradnl" baseline="-25000" dirty="0"/>
                        <a:t>2</a:t>
                      </a:r>
                    </a:p>
                  </a:txBody>
                  <a:tcPr/>
                </a:tc>
                <a:tc>
                  <a:txBody>
                    <a:bodyPr/>
                    <a:lstStyle/>
                    <a:p>
                      <a:pPr algn="ctr"/>
                      <a:r>
                        <a:rPr lang="es-ES_tradnl" dirty="0"/>
                        <a:t>0</a:t>
                      </a:r>
                    </a:p>
                  </a:txBody>
                  <a:tcPr/>
                </a:tc>
                <a:tc>
                  <a:txBody>
                    <a:bodyPr/>
                    <a:lstStyle/>
                    <a:p>
                      <a:pPr algn="ctr"/>
                      <a:r>
                        <a:rPr lang="es-ES_tradnl" dirty="0"/>
                        <a:t>0</a:t>
                      </a:r>
                    </a:p>
                  </a:txBody>
                  <a:tcPr/>
                </a:tc>
                <a:extLst>
                  <a:ext uri="{0D108BD9-81ED-4DB2-BD59-A6C34878D82A}">
                    <a16:rowId xmlns:a16="http://schemas.microsoft.com/office/drawing/2014/main" val="3878425263"/>
                  </a:ext>
                </a:extLst>
              </a:tr>
              <a:tr h="370840">
                <a:tc>
                  <a:txBody>
                    <a:bodyPr/>
                    <a:lstStyle/>
                    <a:p>
                      <a:r>
                        <a:rPr lang="es-ES_tradnl" dirty="0"/>
                        <a:t>s</a:t>
                      </a:r>
                      <a:r>
                        <a:rPr lang="es-ES_tradnl" baseline="-25000" dirty="0"/>
                        <a:t>3</a:t>
                      </a:r>
                    </a:p>
                  </a:txBody>
                  <a:tcPr/>
                </a:tc>
                <a:tc>
                  <a:txBody>
                    <a:bodyPr/>
                    <a:lstStyle/>
                    <a:p>
                      <a:pPr algn="ctr"/>
                      <a:r>
                        <a:rPr lang="es-ES_tradnl" dirty="0"/>
                        <a:t>0</a:t>
                      </a:r>
                    </a:p>
                  </a:txBody>
                  <a:tcPr/>
                </a:tc>
                <a:tc>
                  <a:txBody>
                    <a:bodyPr/>
                    <a:lstStyle/>
                    <a:p>
                      <a:pPr algn="ctr"/>
                      <a:r>
                        <a:rPr lang="es-ES_tradnl" dirty="0"/>
                        <a:t>0</a:t>
                      </a:r>
                    </a:p>
                  </a:txBody>
                  <a:tcPr/>
                </a:tc>
                <a:extLst>
                  <a:ext uri="{0D108BD9-81ED-4DB2-BD59-A6C34878D82A}">
                    <a16:rowId xmlns:a16="http://schemas.microsoft.com/office/drawing/2014/main" val="2097800826"/>
                  </a:ext>
                </a:extLst>
              </a:tr>
              <a:tr h="370840">
                <a:tc>
                  <a:txBody>
                    <a:bodyPr/>
                    <a:lstStyle/>
                    <a:p>
                      <a:r>
                        <a:rPr lang="es-ES_tradnl" dirty="0"/>
                        <a:t>s</a:t>
                      </a:r>
                      <a:r>
                        <a:rPr lang="es-ES_tradnl" baseline="-25000" dirty="0"/>
                        <a:t>4</a:t>
                      </a:r>
                    </a:p>
                  </a:txBody>
                  <a:tcPr/>
                </a:tc>
                <a:tc>
                  <a:txBody>
                    <a:bodyPr/>
                    <a:lstStyle/>
                    <a:p>
                      <a:pPr algn="ctr"/>
                      <a:r>
                        <a:rPr lang="es-ES_tradnl" dirty="0"/>
                        <a:t>0</a:t>
                      </a:r>
                    </a:p>
                  </a:txBody>
                  <a:tcPr/>
                </a:tc>
                <a:tc>
                  <a:txBody>
                    <a:bodyPr/>
                    <a:lstStyle/>
                    <a:p>
                      <a:pPr algn="ctr"/>
                      <a:r>
                        <a:rPr lang="es-ES_tradnl" dirty="0"/>
                        <a:t>0</a:t>
                      </a:r>
                    </a:p>
                  </a:txBody>
                  <a:tcPr/>
                </a:tc>
                <a:extLst>
                  <a:ext uri="{0D108BD9-81ED-4DB2-BD59-A6C34878D82A}">
                    <a16:rowId xmlns:a16="http://schemas.microsoft.com/office/drawing/2014/main" val="698262769"/>
                  </a:ext>
                </a:extLst>
              </a:tr>
            </a:tbl>
          </a:graphicData>
        </a:graphic>
      </p:graphicFrame>
      <p:sp>
        <p:nvSpPr>
          <p:cNvPr id="9" name="TextBox 8">
            <a:extLst>
              <a:ext uri="{FF2B5EF4-FFF2-40B4-BE49-F238E27FC236}">
                <a16:creationId xmlns:a16="http://schemas.microsoft.com/office/drawing/2014/main" id="{1DF6FB19-1502-8DD9-2C1D-C7618819F492}"/>
              </a:ext>
            </a:extLst>
          </p:cNvPr>
          <p:cNvSpPr txBox="1"/>
          <p:nvPr/>
        </p:nvSpPr>
        <p:spPr>
          <a:xfrm>
            <a:off x="4410635" y="5666733"/>
            <a:ext cx="3886962" cy="369332"/>
          </a:xfrm>
          <a:prstGeom prst="rect">
            <a:avLst/>
          </a:prstGeom>
          <a:noFill/>
        </p:spPr>
        <p:txBody>
          <a:bodyPr wrap="none" rtlCol="0">
            <a:spAutoFit/>
          </a:bodyPr>
          <a:lstStyle/>
          <a:p>
            <a:r>
              <a:rPr lang="es-ES_tradnl" dirty="0"/>
              <a:t>Por ejemplo, se inicializa todo en cero</a:t>
            </a:r>
          </a:p>
        </p:txBody>
      </p:sp>
    </p:spTree>
    <p:extLst>
      <p:ext uri="{BB962C8B-B14F-4D97-AF65-F5344CB8AC3E}">
        <p14:creationId xmlns:p14="http://schemas.microsoft.com/office/powerpoint/2010/main" val="14363385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928552"/>
          </a:xfrm>
        </p:spPr>
        <p:txBody>
          <a:bodyPr/>
          <a:lstStyle/>
          <a:p>
            <a:r>
              <a:rPr lang="es-ES_tradnl" dirty="0"/>
              <a:t>Soluciones iterativas</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2081479"/>
            <a:ext cx="10691265" cy="4003633"/>
          </a:xfrm>
        </p:spPr>
        <p:txBody>
          <a:bodyPr>
            <a:normAutofit/>
          </a:bodyPr>
          <a:lstStyle/>
          <a:p>
            <a:pPr marL="0" indent="0">
              <a:buNone/>
            </a:pPr>
            <a:r>
              <a:rPr lang="es-ES_tradnl" dirty="0"/>
              <a:t>El agente necesita encontrar el equilibrio adecuado entre </a:t>
            </a:r>
            <a:r>
              <a:rPr lang="es-ES_tradnl" b="1" dirty="0">
                <a:solidFill>
                  <a:schemeClr val="accent6"/>
                </a:solidFill>
              </a:rPr>
              <a:t>Exploración</a:t>
            </a:r>
            <a:r>
              <a:rPr lang="es-ES_tradnl" dirty="0"/>
              <a:t> y </a:t>
            </a:r>
            <a:r>
              <a:rPr lang="es-ES_tradnl" b="1" dirty="0">
                <a:solidFill>
                  <a:schemeClr val="accent3"/>
                </a:solidFill>
              </a:rPr>
              <a:t>Explotación</a:t>
            </a:r>
            <a:r>
              <a:rPr lang="es-ES_tradnl" dirty="0"/>
              <a:t>, para tomar una acción.</a:t>
            </a:r>
          </a:p>
          <a:p>
            <a:pPr marL="0" indent="0">
              <a:buNone/>
            </a:pPr>
            <a:r>
              <a:rPr lang="es-ES_tradnl" b="1" dirty="0">
                <a:solidFill>
                  <a:schemeClr val="accent6"/>
                </a:solidFill>
              </a:rPr>
              <a:t>Exploración</a:t>
            </a:r>
            <a:r>
              <a:rPr lang="es-ES_tradnl" dirty="0"/>
              <a:t>: cuando se comienza a aprender, no se tiene idea de qué acciones son </a:t>
            </a:r>
            <a:r>
              <a:rPr lang="es-ES_tradnl" i="1" dirty="0">
                <a:solidFill>
                  <a:srgbClr val="00B050"/>
                </a:solidFill>
              </a:rPr>
              <a:t>buenas</a:t>
            </a:r>
            <a:r>
              <a:rPr lang="es-ES_tradnl" dirty="0"/>
              <a:t> y cuáles son </a:t>
            </a:r>
            <a:r>
              <a:rPr lang="es-ES_tradnl" i="1" dirty="0">
                <a:solidFill>
                  <a:srgbClr val="C00000"/>
                </a:solidFill>
              </a:rPr>
              <a:t>malas</a:t>
            </a:r>
            <a:r>
              <a:rPr lang="es-ES_tradnl" dirty="0"/>
              <a:t>. Entonces se pasa por un proceso de descubrimiento en el que se prueba diferentes acciones al azar y se observa las recompensas.</a:t>
            </a:r>
          </a:p>
          <a:p>
            <a:pPr marL="0" indent="0">
              <a:buNone/>
            </a:pPr>
            <a:endParaRPr lang="es-ES_tradnl" sz="2400" b="1" dirty="0">
              <a:solidFill>
                <a:schemeClr val="accent4">
                  <a:lumMod val="75000"/>
                </a:schemeClr>
              </a:solidFill>
            </a:endParaRP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3"/>
              </a:rPr>
              <a:t>vectorjuice</a:t>
            </a:r>
          </a:p>
        </p:txBody>
      </p:sp>
      <p:sp>
        <p:nvSpPr>
          <p:cNvPr id="3" name="Slide Number Placeholder 5">
            <a:extLst>
              <a:ext uri="{FF2B5EF4-FFF2-40B4-BE49-F238E27FC236}">
                <a16:creationId xmlns:a16="http://schemas.microsoft.com/office/drawing/2014/main" id="{DB969FCD-AC8E-9C3C-6B97-EFC3CF4D6AB5}"/>
              </a:ext>
            </a:extLst>
          </p:cNvPr>
          <p:cNvSpPr>
            <a:spLocks noGrp="1"/>
          </p:cNvSpPr>
          <p:nvPr>
            <p:ph type="sldNum" sz="quarter" idx="12"/>
          </p:nvPr>
        </p:nvSpPr>
        <p:spPr>
          <a:xfrm>
            <a:off x="10919012" y="6356350"/>
            <a:ext cx="672354" cy="365125"/>
          </a:xfrm>
        </p:spPr>
        <p:txBody>
          <a:bodyPr/>
          <a:lstStyle/>
          <a:p>
            <a:fld id="{87E7843D-FF13-4365-9478-9625B70A2705}" type="slidenum">
              <a:rPr lang="en-US" smtClean="0"/>
              <a:t>61</a:t>
            </a:fld>
            <a:endParaRPr lang="en-US" dirty="0"/>
          </a:p>
        </p:txBody>
      </p:sp>
      <p:sp>
        <p:nvSpPr>
          <p:cNvPr id="6" name="TextBox 5">
            <a:extLst>
              <a:ext uri="{FF2B5EF4-FFF2-40B4-BE49-F238E27FC236}">
                <a16:creationId xmlns:a16="http://schemas.microsoft.com/office/drawing/2014/main" id="{D09053A0-7B6C-24D2-D2A2-EFA6B5612395}"/>
              </a:ext>
            </a:extLst>
          </p:cNvPr>
          <p:cNvSpPr txBox="1"/>
          <p:nvPr/>
        </p:nvSpPr>
        <p:spPr>
          <a:xfrm>
            <a:off x="700635" y="1619815"/>
            <a:ext cx="10962631" cy="461665"/>
          </a:xfrm>
          <a:prstGeom prst="rect">
            <a:avLst/>
          </a:prstGeom>
          <a:noFill/>
        </p:spPr>
        <p:txBody>
          <a:bodyPr wrap="square" rtlCol="0">
            <a:spAutoFit/>
          </a:bodyPr>
          <a:lstStyle/>
          <a:p>
            <a:r>
              <a:rPr lang="es-ES_tradnl" sz="2400" dirty="0">
                <a:latin typeface="+mj-lt"/>
              </a:rPr>
              <a:t>Toma una acción</a:t>
            </a:r>
          </a:p>
        </p:txBody>
      </p:sp>
      <p:sp>
        <p:nvSpPr>
          <p:cNvPr id="10" name="Oval 9">
            <a:extLst>
              <a:ext uri="{FF2B5EF4-FFF2-40B4-BE49-F238E27FC236}">
                <a16:creationId xmlns:a16="http://schemas.microsoft.com/office/drawing/2014/main" id="{82E6EBB9-2978-B49C-426B-5F736B8A6A75}"/>
              </a:ext>
            </a:extLst>
          </p:cNvPr>
          <p:cNvSpPr/>
          <p:nvPr/>
        </p:nvSpPr>
        <p:spPr>
          <a:xfrm>
            <a:off x="6035770" y="3863296"/>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s</a:t>
            </a:r>
            <a:r>
              <a:rPr lang="es-ES_tradnl" baseline="-25000" dirty="0"/>
              <a:t>1</a:t>
            </a:r>
          </a:p>
        </p:txBody>
      </p:sp>
      <p:sp>
        <p:nvSpPr>
          <p:cNvPr id="11" name="Oval 10">
            <a:extLst>
              <a:ext uri="{FF2B5EF4-FFF2-40B4-BE49-F238E27FC236}">
                <a16:creationId xmlns:a16="http://schemas.microsoft.com/office/drawing/2014/main" id="{79012257-3ED5-3341-8187-BF41161F3636}"/>
              </a:ext>
            </a:extLst>
          </p:cNvPr>
          <p:cNvSpPr/>
          <p:nvPr/>
        </p:nvSpPr>
        <p:spPr>
          <a:xfrm>
            <a:off x="5255110" y="4835044"/>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a</a:t>
            </a:r>
            <a:r>
              <a:rPr lang="es-ES_tradnl" sz="1400" baseline="-25000" dirty="0"/>
              <a:t>2</a:t>
            </a:r>
          </a:p>
        </p:txBody>
      </p:sp>
      <p:sp>
        <p:nvSpPr>
          <p:cNvPr id="12" name="Oval 11">
            <a:extLst>
              <a:ext uri="{FF2B5EF4-FFF2-40B4-BE49-F238E27FC236}">
                <a16:creationId xmlns:a16="http://schemas.microsoft.com/office/drawing/2014/main" id="{91BC033D-426D-B16C-E439-207C89CA5D07}"/>
              </a:ext>
            </a:extLst>
          </p:cNvPr>
          <p:cNvSpPr/>
          <p:nvPr/>
        </p:nvSpPr>
        <p:spPr>
          <a:xfrm>
            <a:off x="6791401" y="4835044"/>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a</a:t>
            </a:r>
            <a:r>
              <a:rPr lang="es-ES_tradnl" sz="1400" baseline="-25000" dirty="0"/>
              <a:t>3</a:t>
            </a:r>
            <a:endParaRPr lang="es-ES_tradnl" sz="1400" dirty="0"/>
          </a:p>
        </p:txBody>
      </p:sp>
      <p:cxnSp>
        <p:nvCxnSpPr>
          <p:cNvPr id="13" name="Straight Arrow Connector 12">
            <a:extLst>
              <a:ext uri="{FF2B5EF4-FFF2-40B4-BE49-F238E27FC236}">
                <a16:creationId xmlns:a16="http://schemas.microsoft.com/office/drawing/2014/main" id="{A6352216-EB7D-6A35-2A8A-C3A0C99FEF04}"/>
              </a:ext>
            </a:extLst>
          </p:cNvPr>
          <p:cNvCxnSpPr>
            <a:stCxn id="10" idx="3"/>
            <a:endCxn id="11" idx="7"/>
          </p:cNvCxnSpPr>
          <p:nvPr/>
        </p:nvCxnSpPr>
        <p:spPr>
          <a:xfrm flipH="1">
            <a:off x="5677211" y="4285397"/>
            <a:ext cx="430980" cy="6220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BA633DD-D561-D0DE-FA2E-0F0CC526BC10}"/>
              </a:ext>
            </a:extLst>
          </p:cNvPr>
          <p:cNvCxnSpPr>
            <a:cxnSpLocks/>
            <a:stCxn id="10" idx="5"/>
            <a:endCxn id="12" idx="1"/>
          </p:cNvCxnSpPr>
          <p:nvPr/>
        </p:nvCxnSpPr>
        <p:spPr>
          <a:xfrm>
            <a:off x="6457871" y="4285397"/>
            <a:ext cx="405951" cy="6220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2C5B277-2907-F7BA-A67D-DBF485252545}"/>
              </a:ext>
            </a:extLst>
          </p:cNvPr>
          <p:cNvSpPr/>
          <p:nvPr/>
        </p:nvSpPr>
        <p:spPr>
          <a:xfrm>
            <a:off x="4242099" y="4216479"/>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a</a:t>
            </a:r>
            <a:r>
              <a:rPr lang="es-ES_tradnl" sz="1400" baseline="-25000" dirty="0"/>
              <a:t>1</a:t>
            </a:r>
          </a:p>
        </p:txBody>
      </p:sp>
      <p:sp>
        <p:nvSpPr>
          <p:cNvPr id="16" name="Oval 15">
            <a:extLst>
              <a:ext uri="{FF2B5EF4-FFF2-40B4-BE49-F238E27FC236}">
                <a16:creationId xmlns:a16="http://schemas.microsoft.com/office/drawing/2014/main" id="{85262D87-1C1A-AABB-D396-14B2C1D2A67B}"/>
              </a:ext>
            </a:extLst>
          </p:cNvPr>
          <p:cNvSpPr/>
          <p:nvPr/>
        </p:nvSpPr>
        <p:spPr>
          <a:xfrm>
            <a:off x="7819753" y="4216479"/>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a</a:t>
            </a:r>
            <a:r>
              <a:rPr lang="es-ES_tradnl" sz="1400" baseline="-25000" dirty="0"/>
              <a:t>4</a:t>
            </a:r>
          </a:p>
        </p:txBody>
      </p:sp>
      <p:cxnSp>
        <p:nvCxnSpPr>
          <p:cNvPr id="17" name="Straight Arrow Connector 16">
            <a:extLst>
              <a:ext uri="{FF2B5EF4-FFF2-40B4-BE49-F238E27FC236}">
                <a16:creationId xmlns:a16="http://schemas.microsoft.com/office/drawing/2014/main" id="{12FE8624-15C4-38F2-E85A-19D61D961BBA}"/>
              </a:ext>
            </a:extLst>
          </p:cNvPr>
          <p:cNvCxnSpPr>
            <a:cxnSpLocks/>
            <a:stCxn id="10" idx="2"/>
            <a:endCxn id="15" idx="6"/>
          </p:cNvCxnSpPr>
          <p:nvPr/>
        </p:nvCxnSpPr>
        <p:spPr>
          <a:xfrm flipH="1">
            <a:off x="4736621" y="4110557"/>
            <a:ext cx="1299149" cy="3531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06A2237-12E3-432D-86D0-E51D576526B6}"/>
              </a:ext>
            </a:extLst>
          </p:cNvPr>
          <p:cNvCxnSpPr>
            <a:cxnSpLocks/>
            <a:stCxn id="10" idx="6"/>
            <a:endCxn id="16" idx="2"/>
          </p:cNvCxnSpPr>
          <p:nvPr/>
        </p:nvCxnSpPr>
        <p:spPr>
          <a:xfrm>
            <a:off x="6530292" y="4110557"/>
            <a:ext cx="1289461" cy="3531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AD4E7F1-8401-8F10-3BD9-783230AA715B}"/>
              </a:ext>
            </a:extLst>
          </p:cNvPr>
          <p:cNvSpPr txBox="1"/>
          <p:nvPr/>
        </p:nvSpPr>
        <p:spPr>
          <a:xfrm>
            <a:off x="3779719" y="4711001"/>
            <a:ext cx="1037258" cy="369332"/>
          </a:xfrm>
          <a:prstGeom prst="rect">
            <a:avLst/>
          </a:prstGeom>
          <a:noFill/>
        </p:spPr>
        <p:txBody>
          <a:bodyPr wrap="square" rtlCol="0">
            <a:spAutoFit/>
          </a:bodyPr>
          <a:lstStyle/>
          <a:p>
            <a:pPr/>
            <a:r>
              <a:rPr lang="es-ES_tradnl" dirty="0"/>
              <a:t>Q1=1.4</a:t>
            </a:r>
          </a:p>
        </p:txBody>
      </p:sp>
      <p:sp>
        <p:nvSpPr>
          <p:cNvPr id="24" name="TextBox 23">
            <a:extLst>
              <a:ext uri="{FF2B5EF4-FFF2-40B4-BE49-F238E27FC236}">
                <a16:creationId xmlns:a16="http://schemas.microsoft.com/office/drawing/2014/main" id="{72195B20-C07A-9A56-0748-0E492079D672}"/>
              </a:ext>
            </a:extLst>
          </p:cNvPr>
          <p:cNvSpPr txBox="1"/>
          <p:nvPr/>
        </p:nvSpPr>
        <p:spPr>
          <a:xfrm>
            <a:off x="4983742" y="5284763"/>
            <a:ext cx="1037258" cy="369332"/>
          </a:xfrm>
          <a:prstGeom prst="rect">
            <a:avLst/>
          </a:prstGeom>
          <a:noFill/>
        </p:spPr>
        <p:txBody>
          <a:bodyPr wrap="square" rtlCol="0">
            <a:spAutoFit/>
          </a:bodyPr>
          <a:lstStyle/>
          <a:p>
            <a:pPr/>
            <a:r>
              <a:rPr lang="es-ES_tradnl" dirty="0"/>
              <a:t>Q2=1.7</a:t>
            </a:r>
          </a:p>
        </p:txBody>
      </p:sp>
      <p:sp>
        <p:nvSpPr>
          <p:cNvPr id="25" name="TextBox 24">
            <a:extLst>
              <a:ext uri="{FF2B5EF4-FFF2-40B4-BE49-F238E27FC236}">
                <a16:creationId xmlns:a16="http://schemas.microsoft.com/office/drawing/2014/main" id="{A166C58A-AEB6-158F-6A49-003DA317A40C}"/>
              </a:ext>
            </a:extLst>
          </p:cNvPr>
          <p:cNvSpPr txBox="1"/>
          <p:nvPr/>
        </p:nvSpPr>
        <p:spPr>
          <a:xfrm>
            <a:off x="6623394" y="5338007"/>
            <a:ext cx="1037258" cy="369332"/>
          </a:xfrm>
          <a:prstGeom prst="rect">
            <a:avLst/>
          </a:prstGeom>
          <a:noFill/>
        </p:spPr>
        <p:txBody>
          <a:bodyPr wrap="square" rtlCol="0">
            <a:spAutoFit/>
          </a:bodyPr>
          <a:lstStyle/>
          <a:p>
            <a:pPr/>
            <a:r>
              <a:rPr lang="es-ES_tradnl" dirty="0"/>
              <a:t>Q3=0.9</a:t>
            </a:r>
          </a:p>
        </p:txBody>
      </p:sp>
      <p:sp>
        <p:nvSpPr>
          <p:cNvPr id="26" name="TextBox 25">
            <a:extLst>
              <a:ext uri="{FF2B5EF4-FFF2-40B4-BE49-F238E27FC236}">
                <a16:creationId xmlns:a16="http://schemas.microsoft.com/office/drawing/2014/main" id="{BB6C6AA9-8275-3A5C-FEE3-F1C209DAA3CB}"/>
              </a:ext>
            </a:extLst>
          </p:cNvPr>
          <p:cNvSpPr txBox="1"/>
          <p:nvPr/>
        </p:nvSpPr>
        <p:spPr>
          <a:xfrm>
            <a:off x="7660652" y="4697437"/>
            <a:ext cx="1037258" cy="369332"/>
          </a:xfrm>
          <a:prstGeom prst="rect">
            <a:avLst/>
          </a:prstGeom>
          <a:noFill/>
        </p:spPr>
        <p:txBody>
          <a:bodyPr wrap="square" rtlCol="0">
            <a:spAutoFit/>
          </a:bodyPr>
          <a:lstStyle/>
          <a:p>
            <a:pPr/>
            <a:r>
              <a:rPr lang="es-ES_tradnl" dirty="0"/>
              <a:t>Q4=1.2</a:t>
            </a:r>
          </a:p>
        </p:txBody>
      </p:sp>
      <p:sp>
        <p:nvSpPr>
          <p:cNvPr id="27" name="Rounded Rectangle 26">
            <a:extLst>
              <a:ext uri="{FF2B5EF4-FFF2-40B4-BE49-F238E27FC236}">
                <a16:creationId xmlns:a16="http://schemas.microsoft.com/office/drawing/2014/main" id="{E0587664-4DDE-BA02-E12E-D5CF5B0DBB19}"/>
              </a:ext>
            </a:extLst>
          </p:cNvPr>
          <p:cNvSpPr/>
          <p:nvPr/>
        </p:nvSpPr>
        <p:spPr>
          <a:xfrm>
            <a:off x="7566212" y="3962400"/>
            <a:ext cx="1037259" cy="1210235"/>
          </a:xfrm>
          <a:prstGeom prst="round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8" name="TextBox 27">
            <a:extLst>
              <a:ext uri="{FF2B5EF4-FFF2-40B4-BE49-F238E27FC236}">
                <a16:creationId xmlns:a16="http://schemas.microsoft.com/office/drawing/2014/main" id="{3136C56B-9777-D44A-947D-EBA4DCF66B95}"/>
              </a:ext>
            </a:extLst>
          </p:cNvPr>
          <p:cNvSpPr txBox="1"/>
          <p:nvPr/>
        </p:nvSpPr>
        <p:spPr>
          <a:xfrm>
            <a:off x="8687610" y="4377152"/>
            <a:ext cx="2448106" cy="369332"/>
          </a:xfrm>
          <a:prstGeom prst="rect">
            <a:avLst/>
          </a:prstGeom>
          <a:noFill/>
        </p:spPr>
        <p:txBody>
          <a:bodyPr wrap="none" rtlCol="0">
            <a:spAutoFit/>
          </a:bodyPr>
          <a:lstStyle/>
          <a:p>
            <a:r>
              <a:rPr lang="es-ES_tradnl" i="1" dirty="0">
                <a:solidFill>
                  <a:srgbClr val="C00000"/>
                </a:solidFill>
              </a:rPr>
              <a:t>Se elije al azar esta acción</a:t>
            </a:r>
          </a:p>
        </p:txBody>
      </p:sp>
    </p:spTree>
    <p:extLst>
      <p:ext uri="{BB962C8B-B14F-4D97-AF65-F5344CB8AC3E}">
        <p14:creationId xmlns:p14="http://schemas.microsoft.com/office/powerpoint/2010/main" val="26746643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928552"/>
          </a:xfrm>
        </p:spPr>
        <p:txBody>
          <a:bodyPr/>
          <a:lstStyle/>
          <a:p>
            <a:r>
              <a:rPr lang="es-ES_tradnl" dirty="0"/>
              <a:t>Soluciones iterativas</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2081479"/>
            <a:ext cx="10691265" cy="4003633"/>
          </a:xfrm>
        </p:spPr>
        <p:txBody>
          <a:bodyPr>
            <a:normAutofit/>
          </a:bodyPr>
          <a:lstStyle/>
          <a:p>
            <a:pPr marL="0" indent="0">
              <a:buNone/>
            </a:pPr>
            <a:r>
              <a:rPr lang="es-ES_tradnl" dirty="0"/>
              <a:t>El agente necesita encontrar el equilibrio adecuado entre </a:t>
            </a:r>
            <a:r>
              <a:rPr lang="es-ES_tradnl" b="1" dirty="0">
                <a:solidFill>
                  <a:schemeClr val="accent6"/>
                </a:solidFill>
              </a:rPr>
              <a:t>Exploración</a:t>
            </a:r>
            <a:r>
              <a:rPr lang="es-ES_tradnl" dirty="0"/>
              <a:t> y </a:t>
            </a:r>
            <a:r>
              <a:rPr lang="es-ES_tradnl" b="1" dirty="0">
                <a:solidFill>
                  <a:schemeClr val="accent3"/>
                </a:solidFill>
              </a:rPr>
              <a:t>Explotación</a:t>
            </a:r>
            <a:r>
              <a:rPr lang="es-ES_tradnl" dirty="0"/>
              <a:t>, para tomar una acción.</a:t>
            </a:r>
          </a:p>
          <a:p>
            <a:pPr marL="0" indent="0">
              <a:buNone/>
            </a:pPr>
            <a:r>
              <a:rPr lang="es-ES_tradnl" b="1" dirty="0">
                <a:solidFill>
                  <a:schemeClr val="accent3"/>
                </a:solidFill>
              </a:rPr>
              <a:t>Explotación</a:t>
            </a:r>
            <a:r>
              <a:rPr lang="es-ES_tradnl" dirty="0"/>
              <a:t>: en el otro extremo, cuando el modelo está completamente entrenado, ya se ha explorado todas las acciones posibles, por lo que se puede elegir las mejores acciones que producirán el máximo rendimiento.</a:t>
            </a:r>
            <a:endParaRPr lang="es-ES_tradnl" sz="2400" dirty="0"/>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3"/>
              </a:rPr>
              <a:t>vectorjuice</a:t>
            </a:r>
          </a:p>
        </p:txBody>
      </p:sp>
      <p:sp>
        <p:nvSpPr>
          <p:cNvPr id="3" name="Slide Number Placeholder 5">
            <a:extLst>
              <a:ext uri="{FF2B5EF4-FFF2-40B4-BE49-F238E27FC236}">
                <a16:creationId xmlns:a16="http://schemas.microsoft.com/office/drawing/2014/main" id="{DB969FCD-AC8E-9C3C-6B97-EFC3CF4D6AB5}"/>
              </a:ext>
            </a:extLst>
          </p:cNvPr>
          <p:cNvSpPr>
            <a:spLocks noGrp="1"/>
          </p:cNvSpPr>
          <p:nvPr>
            <p:ph type="sldNum" sz="quarter" idx="12"/>
          </p:nvPr>
        </p:nvSpPr>
        <p:spPr>
          <a:xfrm>
            <a:off x="10919012" y="6356350"/>
            <a:ext cx="672354" cy="365125"/>
          </a:xfrm>
        </p:spPr>
        <p:txBody>
          <a:bodyPr/>
          <a:lstStyle/>
          <a:p>
            <a:fld id="{87E7843D-FF13-4365-9478-9625B70A2705}" type="slidenum">
              <a:rPr lang="en-US" smtClean="0"/>
              <a:t>62</a:t>
            </a:fld>
            <a:endParaRPr lang="en-US" dirty="0"/>
          </a:p>
        </p:txBody>
      </p:sp>
      <p:sp>
        <p:nvSpPr>
          <p:cNvPr id="6" name="TextBox 5">
            <a:extLst>
              <a:ext uri="{FF2B5EF4-FFF2-40B4-BE49-F238E27FC236}">
                <a16:creationId xmlns:a16="http://schemas.microsoft.com/office/drawing/2014/main" id="{D09053A0-7B6C-24D2-D2A2-EFA6B5612395}"/>
              </a:ext>
            </a:extLst>
          </p:cNvPr>
          <p:cNvSpPr txBox="1"/>
          <p:nvPr/>
        </p:nvSpPr>
        <p:spPr>
          <a:xfrm>
            <a:off x="700635" y="1619815"/>
            <a:ext cx="10962631" cy="461665"/>
          </a:xfrm>
          <a:prstGeom prst="rect">
            <a:avLst/>
          </a:prstGeom>
          <a:noFill/>
        </p:spPr>
        <p:txBody>
          <a:bodyPr wrap="square" rtlCol="0">
            <a:spAutoFit/>
          </a:bodyPr>
          <a:lstStyle/>
          <a:p>
            <a:r>
              <a:rPr lang="es-ES_tradnl" sz="2400" dirty="0">
                <a:latin typeface="+mj-lt"/>
              </a:rPr>
              <a:t>Toma una acción</a:t>
            </a:r>
          </a:p>
        </p:txBody>
      </p:sp>
      <p:sp>
        <p:nvSpPr>
          <p:cNvPr id="10" name="Oval 9">
            <a:extLst>
              <a:ext uri="{FF2B5EF4-FFF2-40B4-BE49-F238E27FC236}">
                <a16:creationId xmlns:a16="http://schemas.microsoft.com/office/drawing/2014/main" id="{82E6EBB9-2978-B49C-426B-5F736B8A6A75}"/>
              </a:ext>
            </a:extLst>
          </p:cNvPr>
          <p:cNvSpPr/>
          <p:nvPr/>
        </p:nvSpPr>
        <p:spPr>
          <a:xfrm>
            <a:off x="6035770" y="3863296"/>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s</a:t>
            </a:r>
            <a:r>
              <a:rPr lang="es-ES_tradnl" baseline="-25000" dirty="0"/>
              <a:t>1</a:t>
            </a:r>
          </a:p>
        </p:txBody>
      </p:sp>
      <p:sp>
        <p:nvSpPr>
          <p:cNvPr id="11" name="Oval 10">
            <a:extLst>
              <a:ext uri="{FF2B5EF4-FFF2-40B4-BE49-F238E27FC236}">
                <a16:creationId xmlns:a16="http://schemas.microsoft.com/office/drawing/2014/main" id="{79012257-3ED5-3341-8187-BF41161F3636}"/>
              </a:ext>
            </a:extLst>
          </p:cNvPr>
          <p:cNvSpPr/>
          <p:nvPr/>
        </p:nvSpPr>
        <p:spPr>
          <a:xfrm>
            <a:off x="5255110" y="4835044"/>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a</a:t>
            </a:r>
            <a:r>
              <a:rPr lang="es-ES_tradnl" sz="1400" baseline="-25000" dirty="0"/>
              <a:t>2</a:t>
            </a:r>
          </a:p>
        </p:txBody>
      </p:sp>
      <p:sp>
        <p:nvSpPr>
          <p:cNvPr id="12" name="Oval 11">
            <a:extLst>
              <a:ext uri="{FF2B5EF4-FFF2-40B4-BE49-F238E27FC236}">
                <a16:creationId xmlns:a16="http://schemas.microsoft.com/office/drawing/2014/main" id="{91BC033D-426D-B16C-E439-207C89CA5D07}"/>
              </a:ext>
            </a:extLst>
          </p:cNvPr>
          <p:cNvSpPr/>
          <p:nvPr/>
        </p:nvSpPr>
        <p:spPr>
          <a:xfrm>
            <a:off x="6791401" y="4835044"/>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a</a:t>
            </a:r>
            <a:r>
              <a:rPr lang="es-ES_tradnl" sz="1400" baseline="-25000" dirty="0"/>
              <a:t>3</a:t>
            </a:r>
            <a:endParaRPr lang="es-ES_tradnl" sz="1400" dirty="0"/>
          </a:p>
        </p:txBody>
      </p:sp>
      <p:cxnSp>
        <p:nvCxnSpPr>
          <p:cNvPr id="13" name="Straight Arrow Connector 12">
            <a:extLst>
              <a:ext uri="{FF2B5EF4-FFF2-40B4-BE49-F238E27FC236}">
                <a16:creationId xmlns:a16="http://schemas.microsoft.com/office/drawing/2014/main" id="{A6352216-EB7D-6A35-2A8A-C3A0C99FEF04}"/>
              </a:ext>
            </a:extLst>
          </p:cNvPr>
          <p:cNvCxnSpPr>
            <a:stCxn id="10" idx="3"/>
            <a:endCxn id="11" idx="7"/>
          </p:cNvCxnSpPr>
          <p:nvPr/>
        </p:nvCxnSpPr>
        <p:spPr>
          <a:xfrm flipH="1">
            <a:off x="5677211" y="4285397"/>
            <a:ext cx="430980" cy="6220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BA633DD-D561-D0DE-FA2E-0F0CC526BC10}"/>
              </a:ext>
            </a:extLst>
          </p:cNvPr>
          <p:cNvCxnSpPr>
            <a:cxnSpLocks/>
            <a:stCxn id="10" idx="5"/>
            <a:endCxn id="12" idx="1"/>
          </p:cNvCxnSpPr>
          <p:nvPr/>
        </p:nvCxnSpPr>
        <p:spPr>
          <a:xfrm>
            <a:off x="6457871" y="4285397"/>
            <a:ext cx="405951" cy="6220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2C5B277-2907-F7BA-A67D-DBF485252545}"/>
              </a:ext>
            </a:extLst>
          </p:cNvPr>
          <p:cNvSpPr/>
          <p:nvPr/>
        </p:nvSpPr>
        <p:spPr>
          <a:xfrm>
            <a:off x="4242099" y="4216479"/>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a</a:t>
            </a:r>
            <a:r>
              <a:rPr lang="es-ES_tradnl" sz="1400" baseline="-25000" dirty="0"/>
              <a:t>1</a:t>
            </a:r>
          </a:p>
        </p:txBody>
      </p:sp>
      <p:sp>
        <p:nvSpPr>
          <p:cNvPr id="16" name="Oval 15">
            <a:extLst>
              <a:ext uri="{FF2B5EF4-FFF2-40B4-BE49-F238E27FC236}">
                <a16:creationId xmlns:a16="http://schemas.microsoft.com/office/drawing/2014/main" id="{85262D87-1C1A-AABB-D396-14B2C1D2A67B}"/>
              </a:ext>
            </a:extLst>
          </p:cNvPr>
          <p:cNvSpPr/>
          <p:nvPr/>
        </p:nvSpPr>
        <p:spPr>
          <a:xfrm>
            <a:off x="7819753" y="4216479"/>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a</a:t>
            </a:r>
            <a:r>
              <a:rPr lang="es-ES_tradnl" sz="1400" baseline="-25000" dirty="0"/>
              <a:t>4</a:t>
            </a:r>
          </a:p>
        </p:txBody>
      </p:sp>
      <p:cxnSp>
        <p:nvCxnSpPr>
          <p:cNvPr id="17" name="Straight Arrow Connector 16">
            <a:extLst>
              <a:ext uri="{FF2B5EF4-FFF2-40B4-BE49-F238E27FC236}">
                <a16:creationId xmlns:a16="http://schemas.microsoft.com/office/drawing/2014/main" id="{12FE8624-15C4-38F2-E85A-19D61D961BBA}"/>
              </a:ext>
            </a:extLst>
          </p:cNvPr>
          <p:cNvCxnSpPr>
            <a:cxnSpLocks/>
            <a:stCxn id="10" idx="2"/>
            <a:endCxn id="15" idx="6"/>
          </p:cNvCxnSpPr>
          <p:nvPr/>
        </p:nvCxnSpPr>
        <p:spPr>
          <a:xfrm flipH="1">
            <a:off x="4736621" y="4110557"/>
            <a:ext cx="1299149" cy="3531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06A2237-12E3-432D-86D0-E51D576526B6}"/>
              </a:ext>
            </a:extLst>
          </p:cNvPr>
          <p:cNvCxnSpPr>
            <a:cxnSpLocks/>
            <a:stCxn id="10" idx="6"/>
            <a:endCxn id="16" idx="2"/>
          </p:cNvCxnSpPr>
          <p:nvPr/>
        </p:nvCxnSpPr>
        <p:spPr>
          <a:xfrm>
            <a:off x="6530292" y="4110557"/>
            <a:ext cx="1289461" cy="3531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AD4E7F1-8401-8F10-3BD9-783230AA715B}"/>
              </a:ext>
            </a:extLst>
          </p:cNvPr>
          <p:cNvSpPr txBox="1"/>
          <p:nvPr/>
        </p:nvSpPr>
        <p:spPr>
          <a:xfrm>
            <a:off x="3779719" y="4711001"/>
            <a:ext cx="1037258" cy="369332"/>
          </a:xfrm>
          <a:prstGeom prst="rect">
            <a:avLst/>
          </a:prstGeom>
          <a:noFill/>
        </p:spPr>
        <p:txBody>
          <a:bodyPr wrap="square" rtlCol="0">
            <a:spAutoFit/>
          </a:bodyPr>
          <a:lstStyle/>
          <a:p>
            <a:r>
              <a:rPr lang="es-ES_tradnl" dirty="0"/>
              <a:t>Q1=1.4</a:t>
            </a:r>
          </a:p>
        </p:txBody>
      </p:sp>
      <p:sp>
        <p:nvSpPr>
          <p:cNvPr id="24" name="TextBox 23">
            <a:extLst>
              <a:ext uri="{FF2B5EF4-FFF2-40B4-BE49-F238E27FC236}">
                <a16:creationId xmlns:a16="http://schemas.microsoft.com/office/drawing/2014/main" id="{72195B20-C07A-9A56-0748-0E492079D672}"/>
              </a:ext>
            </a:extLst>
          </p:cNvPr>
          <p:cNvSpPr txBox="1"/>
          <p:nvPr/>
        </p:nvSpPr>
        <p:spPr>
          <a:xfrm>
            <a:off x="4983742" y="5284763"/>
            <a:ext cx="1037258" cy="369332"/>
          </a:xfrm>
          <a:prstGeom prst="rect">
            <a:avLst/>
          </a:prstGeom>
          <a:noFill/>
        </p:spPr>
        <p:txBody>
          <a:bodyPr wrap="square" rtlCol="0">
            <a:spAutoFit/>
          </a:bodyPr>
          <a:lstStyle/>
          <a:p>
            <a:r>
              <a:rPr lang="es-ES_tradnl" dirty="0"/>
              <a:t>Q2=1.7</a:t>
            </a:r>
          </a:p>
        </p:txBody>
      </p:sp>
      <p:sp>
        <p:nvSpPr>
          <p:cNvPr id="25" name="TextBox 24">
            <a:extLst>
              <a:ext uri="{FF2B5EF4-FFF2-40B4-BE49-F238E27FC236}">
                <a16:creationId xmlns:a16="http://schemas.microsoft.com/office/drawing/2014/main" id="{A166C58A-AEB6-158F-6A49-003DA317A40C}"/>
              </a:ext>
            </a:extLst>
          </p:cNvPr>
          <p:cNvSpPr txBox="1"/>
          <p:nvPr/>
        </p:nvSpPr>
        <p:spPr>
          <a:xfrm>
            <a:off x="6623394" y="5338007"/>
            <a:ext cx="1037258" cy="369332"/>
          </a:xfrm>
          <a:prstGeom prst="rect">
            <a:avLst/>
          </a:prstGeom>
          <a:noFill/>
        </p:spPr>
        <p:txBody>
          <a:bodyPr wrap="square" rtlCol="0">
            <a:spAutoFit/>
          </a:bodyPr>
          <a:lstStyle/>
          <a:p>
            <a:r>
              <a:rPr lang="es-ES_tradnl" dirty="0"/>
              <a:t>Q3=0.9</a:t>
            </a:r>
          </a:p>
        </p:txBody>
      </p:sp>
      <p:sp>
        <p:nvSpPr>
          <p:cNvPr id="26" name="TextBox 25">
            <a:extLst>
              <a:ext uri="{FF2B5EF4-FFF2-40B4-BE49-F238E27FC236}">
                <a16:creationId xmlns:a16="http://schemas.microsoft.com/office/drawing/2014/main" id="{BB6C6AA9-8275-3A5C-FEE3-F1C209DAA3CB}"/>
              </a:ext>
            </a:extLst>
          </p:cNvPr>
          <p:cNvSpPr txBox="1"/>
          <p:nvPr/>
        </p:nvSpPr>
        <p:spPr>
          <a:xfrm>
            <a:off x="7660652" y="4697437"/>
            <a:ext cx="1037258" cy="369332"/>
          </a:xfrm>
          <a:prstGeom prst="rect">
            <a:avLst/>
          </a:prstGeom>
          <a:noFill/>
        </p:spPr>
        <p:txBody>
          <a:bodyPr wrap="square" rtlCol="0">
            <a:spAutoFit/>
          </a:bodyPr>
          <a:lstStyle/>
          <a:p>
            <a:r>
              <a:rPr lang="es-ES_tradnl" dirty="0"/>
              <a:t>Q4=1.2</a:t>
            </a:r>
          </a:p>
        </p:txBody>
      </p:sp>
      <p:sp>
        <p:nvSpPr>
          <p:cNvPr id="28" name="TextBox 27">
            <a:extLst>
              <a:ext uri="{FF2B5EF4-FFF2-40B4-BE49-F238E27FC236}">
                <a16:creationId xmlns:a16="http://schemas.microsoft.com/office/drawing/2014/main" id="{3136C56B-9777-D44A-947D-EBA4DCF66B95}"/>
              </a:ext>
            </a:extLst>
          </p:cNvPr>
          <p:cNvSpPr txBox="1"/>
          <p:nvPr/>
        </p:nvSpPr>
        <p:spPr>
          <a:xfrm>
            <a:off x="4966662" y="5814022"/>
            <a:ext cx="1314784" cy="369332"/>
          </a:xfrm>
          <a:prstGeom prst="rect">
            <a:avLst/>
          </a:prstGeom>
          <a:noFill/>
        </p:spPr>
        <p:txBody>
          <a:bodyPr wrap="none" rtlCol="0">
            <a:spAutoFit/>
          </a:bodyPr>
          <a:lstStyle/>
          <a:p>
            <a:r>
              <a:rPr lang="es-ES_tradnl" i="1" dirty="0">
                <a:solidFill>
                  <a:srgbClr val="C00000"/>
                </a:solidFill>
              </a:rPr>
              <a:t>Mejor acción</a:t>
            </a:r>
          </a:p>
        </p:txBody>
      </p:sp>
      <p:sp>
        <p:nvSpPr>
          <p:cNvPr id="8" name="Rounded Rectangle 7">
            <a:extLst>
              <a:ext uri="{FF2B5EF4-FFF2-40B4-BE49-F238E27FC236}">
                <a16:creationId xmlns:a16="http://schemas.microsoft.com/office/drawing/2014/main" id="{60E8597E-B9E4-9A3F-0280-D41F0786165A}"/>
              </a:ext>
            </a:extLst>
          </p:cNvPr>
          <p:cNvSpPr/>
          <p:nvPr/>
        </p:nvSpPr>
        <p:spPr>
          <a:xfrm>
            <a:off x="4966662" y="4609926"/>
            <a:ext cx="1037259" cy="1210235"/>
          </a:xfrm>
          <a:prstGeom prst="round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32610559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928552"/>
          </a:xfrm>
        </p:spPr>
        <p:txBody>
          <a:bodyPr/>
          <a:lstStyle/>
          <a:p>
            <a:r>
              <a:rPr lang="es-ES_tradnl" dirty="0"/>
              <a:t>Soluciones iterativas</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2081479"/>
            <a:ext cx="6031859" cy="4003633"/>
          </a:xfrm>
        </p:spPr>
        <p:txBody>
          <a:bodyPr>
            <a:normAutofit lnSpcReduction="10000"/>
          </a:bodyPr>
          <a:lstStyle/>
          <a:p>
            <a:pPr marL="0" indent="0">
              <a:buNone/>
            </a:pPr>
            <a:r>
              <a:rPr lang="es-ES_tradnl" dirty="0"/>
              <a:t>Los agentes basados en políticas y los agentes basados en valores utilizan diferentes métodos para lograrlo.</a:t>
            </a:r>
          </a:p>
          <a:p>
            <a:pPr marL="0" indent="0">
              <a:buNone/>
            </a:pPr>
            <a:r>
              <a:rPr lang="es-ES_tradnl" b="1" dirty="0">
                <a:solidFill>
                  <a:schemeClr val="accent6">
                    <a:lumMod val="75000"/>
                  </a:schemeClr>
                </a:solidFill>
              </a:rPr>
              <a:t>Basado en política</a:t>
            </a:r>
            <a:r>
              <a:rPr lang="es-ES_tradnl" dirty="0"/>
              <a:t>: Utiliza sus propias estimaciones para elegir una acción. La tabla de políticas de un agente basado en políticas ya tiene una estimación continua de la política óptima, que le indica la probabilidad deseada de todas las acciones que puede realizar en cualquier estado determinado. </a:t>
            </a:r>
          </a:p>
          <a:p>
            <a:pPr marL="0" indent="0">
              <a:buNone/>
            </a:pPr>
            <a:r>
              <a:rPr lang="es-ES_tradnl" dirty="0"/>
              <a:t>Entonces simplemente elige una acción basada en las probabilidades de esa política óptima estimada. Cuanto mayor sea la probabilidad de una acción, más probabilidades habrá de que la elijan.</a:t>
            </a:r>
          </a:p>
          <a:p>
            <a:pPr marL="0" indent="0">
              <a:buNone/>
            </a:pPr>
            <a:endParaRPr lang="es-ES_tradnl" dirty="0"/>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3"/>
              </a:rPr>
              <a:t>vectorjuice</a:t>
            </a:r>
          </a:p>
        </p:txBody>
      </p:sp>
      <p:sp>
        <p:nvSpPr>
          <p:cNvPr id="3" name="Slide Number Placeholder 5">
            <a:extLst>
              <a:ext uri="{FF2B5EF4-FFF2-40B4-BE49-F238E27FC236}">
                <a16:creationId xmlns:a16="http://schemas.microsoft.com/office/drawing/2014/main" id="{DB969FCD-AC8E-9C3C-6B97-EFC3CF4D6AB5}"/>
              </a:ext>
            </a:extLst>
          </p:cNvPr>
          <p:cNvSpPr>
            <a:spLocks noGrp="1"/>
          </p:cNvSpPr>
          <p:nvPr>
            <p:ph type="sldNum" sz="quarter" idx="12"/>
          </p:nvPr>
        </p:nvSpPr>
        <p:spPr>
          <a:xfrm>
            <a:off x="10919012" y="6356350"/>
            <a:ext cx="672354" cy="365125"/>
          </a:xfrm>
        </p:spPr>
        <p:txBody>
          <a:bodyPr/>
          <a:lstStyle/>
          <a:p>
            <a:fld id="{87E7843D-FF13-4365-9478-9625B70A2705}" type="slidenum">
              <a:rPr lang="en-US" smtClean="0"/>
              <a:t>63</a:t>
            </a:fld>
            <a:endParaRPr lang="en-US" dirty="0"/>
          </a:p>
        </p:txBody>
      </p:sp>
      <p:sp>
        <p:nvSpPr>
          <p:cNvPr id="6" name="TextBox 5">
            <a:extLst>
              <a:ext uri="{FF2B5EF4-FFF2-40B4-BE49-F238E27FC236}">
                <a16:creationId xmlns:a16="http://schemas.microsoft.com/office/drawing/2014/main" id="{D09053A0-7B6C-24D2-D2A2-EFA6B5612395}"/>
              </a:ext>
            </a:extLst>
          </p:cNvPr>
          <p:cNvSpPr txBox="1"/>
          <p:nvPr/>
        </p:nvSpPr>
        <p:spPr>
          <a:xfrm>
            <a:off x="700635" y="1619815"/>
            <a:ext cx="10962631" cy="461665"/>
          </a:xfrm>
          <a:prstGeom prst="rect">
            <a:avLst/>
          </a:prstGeom>
          <a:noFill/>
        </p:spPr>
        <p:txBody>
          <a:bodyPr wrap="square" rtlCol="0">
            <a:spAutoFit/>
          </a:bodyPr>
          <a:lstStyle/>
          <a:p>
            <a:r>
              <a:rPr lang="es-ES_tradnl" sz="2400" dirty="0">
                <a:latin typeface="+mj-lt"/>
              </a:rPr>
              <a:t>Toma una acción</a:t>
            </a:r>
          </a:p>
        </p:txBody>
      </p:sp>
      <p:sp>
        <p:nvSpPr>
          <p:cNvPr id="9" name="Oval 8">
            <a:extLst>
              <a:ext uri="{FF2B5EF4-FFF2-40B4-BE49-F238E27FC236}">
                <a16:creationId xmlns:a16="http://schemas.microsoft.com/office/drawing/2014/main" id="{7943348A-298C-5D80-50C8-93538F765D40}"/>
              </a:ext>
            </a:extLst>
          </p:cNvPr>
          <p:cNvSpPr/>
          <p:nvPr/>
        </p:nvSpPr>
        <p:spPr>
          <a:xfrm>
            <a:off x="9289958" y="1693837"/>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s</a:t>
            </a:r>
            <a:r>
              <a:rPr lang="es-ES_tradnl" baseline="-25000" dirty="0"/>
              <a:t>1</a:t>
            </a:r>
          </a:p>
        </p:txBody>
      </p:sp>
      <p:sp>
        <p:nvSpPr>
          <p:cNvPr id="18" name="Oval 17">
            <a:extLst>
              <a:ext uri="{FF2B5EF4-FFF2-40B4-BE49-F238E27FC236}">
                <a16:creationId xmlns:a16="http://schemas.microsoft.com/office/drawing/2014/main" id="{EECBAA10-7AC4-209B-890B-63E8C4E0E069}"/>
              </a:ext>
            </a:extLst>
          </p:cNvPr>
          <p:cNvSpPr/>
          <p:nvPr/>
        </p:nvSpPr>
        <p:spPr>
          <a:xfrm>
            <a:off x="8509298" y="2665585"/>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a</a:t>
            </a:r>
            <a:r>
              <a:rPr lang="es-ES_tradnl" sz="1400" baseline="-25000" dirty="0"/>
              <a:t>2</a:t>
            </a:r>
          </a:p>
        </p:txBody>
      </p:sp>
      <p:sp>
        <p:nvSpPr>
          <p:cNvPr id="19" name="Oval 18">
            <a:extLst>
              <a:ext uri="{FF2B5EF4-FFF2-40B4-BE49-F238E27FC236}">
                <a16:creationId xmlns:a16="http://schemas.microsoft.com/office/drawing/2014/main" id="{8BB15262-3F73-AD37-71BB-BAB1E209F0B0}"/>
              </a:ext>
            </a:extLst>
          </p:cNvPr>
          <p:cNvSpPr/>
          <p:nvPr/>
        </p:nvSpPr>
        <p:spPr>
          <a:xfrm>
            <a:off x="10045589" y="2665585"/>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a</a:t>
            </a:r>
            <a:r>
              <a:rPr lang="es-ES_tradnl" sz="1400" baseline="-25000" dirty="0"/>
              <a:t>3</a:t>
            </a:r>
            <a:endParaRPr lang="es-ES_tradnl" sz="1400" dirty="0"/>
          </a:p>
        </p:txBody>
      </p:sp>
      <p:cxnSp>
        <p:nvCxnSpPr>
          <p:cNvPr id="21" name="Straight Arrow Connector 20">
            <a:extLst>
              <a:ext uri="{FF2B5EF4-FFF2-40B4-BE49-F238E27FC236}">
                <a16:creationId xmlns:a16="http://schemas.microsoft.com/office/drawing/2014/main" id="{84148529-8A15-8365-7CC0-A9C5DA79AC0B}"/>
              </a:ext>
            </a:extLst>
          </p:cNvPr>
          <p:cNvCxnSpPr>
            <a:stCxn id="9" idx="3"/>
            <a:endCxn id="18" idx="7"/>
          </p:cNvCxnSpPr>
          <p:nvPr/>
        </p:nvCxnSpPr>
        <p:spPr>
          <a:xfrm flipH="1">
            <a:off x="8931399" y="2115938"/>
            <a:ext cx="430980" cy="6220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39AFB3A-16AD-1BFA-F5F0-E8EF584B6B3D}"/>
              </a:ext>
            </a:extLst>
          </p:cNvPr>
          <p:cNvCxnSpPr>
            <a:cxnSpLocks/>
            <a:stCxn id="9" idx="5"/>
            <a:endCxn id="19" idx="1"/>
          </p:cNvCxnSpPr>
          <p:nvPr/>
        </p:nvCxnSpPr>
        <p:spPr>
          <a:xfrm>
            <a:off x="9712059" y="2115938"/>
            <a:ext cx="405951" cy="6220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F46638D8-AA3B-FC47-7640-3D2FA8E3B638}"/>
              </a:ext>
            </a:extLst>
          </p:cNvPr>
          <p:cNvSpPr/>
          <p:nvPr/>
        </p:nvSpPr>
        <p:spPr>
          <a:xfrm>
            <a:off x="7496287" y="2047020"/>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a</a:t>
            </a:r>
            <a:r>
              <a:rPr lang="es-ES_tradnl" sz="1400" baseline="-25000" dirty="0"/>
              <a:t>1</a:t>
            </a:r>
          </a:p>
        </p:txBody>
      </p:sp>
      <p:sp>
        <p:nvSpPr>
          <p:cNvPr id="29" name="Oval 28">
            <a:extLst>
              <a:ext uri="{FF2B5EF4-FFF2-40B4-BE49-F238E27FC236}">
                <a16:creationId xmlns:a16="http://schemas.microsoft.com/office/drawing/2014/main" id="{57899BE0-6211-6151-4D93-8CC5A2C1A12D}"/>
              </a:ext>
            </a:extLst>
          </p:cNvPr>
          <p:cNvSpPr/>
          <p:nvPr/>
        </p:nvSpPr>
        <p:spPr>
          <a:xfrm>
            <a:off x="11073941" y="2047020"/>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a</a:t>
            </a:r>
            <a:r>
              <a:rPr lang="es-ES_tradnl" sz="1400" baseline="-25000" dirty="0"/>
              <a:t>4</a:t>
            </a:r>
          </a:p>
        </p:txBody>
      </p:sp>
      <p:cxnSp>
        <p:nvCxnSpPr>
          <p:cNvPr id="30" name="Straight Arrow Connector 29">
            <a:extLst>
              <a:ext uri="{FF2B5EF4-FFF2-40B4-BE49-F238E27FC236}">
                <a16:creationId xmlns:a16="http://schemas.microsoft.com/office/drawing/2014/main" id="{0517C18A-CF63-DFE5-09BF-69ACF295E6B0}"/>
              </a:ext>
            </a:extLst>
          </p:cNvPr>
          <p:cNvCxnSpPr>
            <a:cxnSpLocks/>
            <a:stCxn id="9" idx="2"/>
            <a:endCxn id="27" idx="6"/>
          </p:cNvCxnSpPr>
          <p:nvPr/>
        </p:nvCxnSpPr>
        <p:spPr>
          <a:xfrm flipH="1">
            <a:off x="7990809" y="1941098"/>
            <a:ext cx="1299149" cy="3531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ABB1E1-8846-3230-100C-EBFF79960198}"/>
              </a:ext>
            </a:extLst>
          </p:cNvPr>
          <p:cNvCxnSpPr>
            <a:cxnSpLocks/>
            <a:stCxn id="9" idx="6"/>
            <a:endCxn id="29" idx="2"/>
          </p:cNvCxnSpPr>
          <p:nvPr/>
        </p:nvCxnSpPr>
        <p:spPr>
          <a:xfrm>
            <a:off x="9784480" y="1941098"/>
            <a:ext cx="1289461" cy="3531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7C678704-8E63-D4D3-2039-7AF1CCD70166}"/>
                  </a:ext>
                </a:extLst>
              </p:cNvPr>
              <p:cNvSpPr txBox="1"/>
              <p:nvPr/>
            </p:nvSpPr>
            <p:spPr>
              <a:xfrm>
                <a:off x="7981332" y="1700440"/>
                <a:ext cx="10372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_tradnl" i="1" smtClean="0">
                              <a:latin typeface="Cambria Math" panose="02040503050406030204" pitchFamily="18" charset="0"/>
                            </a:rPr>
                          </m:ctrlPr>
                        </m:sSubPr>
                        <m:e>
                          <m:r>
                            <a:rPr lang="es-ES_tradnl"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oMath>
                  </m:oMathPara>
                </a14:m>
                <a:endParaRPr lang="es-ES_tradnl" dirty="0"/>
              </a:p>
            </p:txBody>
          </p:sp>
        </mc:Choice>
        <mc:Fallback>
          <p:sp>
            <p:nvSpPr>
              <p:cNvPr id="32" name="TextBox 31">
                <a:extLst>
                  <a:ext uri="{FF2B5EF4-FFF2-40B4-BE49-F238E27FC236}">
                    <a16:creationId xmlns:a16="http://schemas.microsoft.com/office/drawing/2014/main" id="{7C678704-8E63-D4D3-2039-7AF1CCD70166}"/>
                  </a:ext>
                </a:extLst>
              </p:cNvPr>
              <p:cNvSpPr txBox="1">
                <a:spLocks noRot="1" noChangeAspect="1" noMove="1" noResize="1" noEditPoints="1" noAdjustHandles="1" noChangeArrowheads="1" noChangeShapeType="1" noTextEdit="1"/>
              </p:cNvSpPr>
              <p:nvPr/>
            </p:nvSpPr>
            <p:spPr>
              <a:xfrm>
                <a:off x="7981332" y="1700440"/>
                <a:ext cx="1037258" cy="369332"/>
              </a:xfrm>
              <a:prstGeom prst="rect">
                <a:avLst/>
              </a:prstGeom>
              <a:blipFill>
                <a:blip r:embed="rId4"/>
                <a:stretch>
                  <a:fillRect/>
                </a:stretch>
              </a:blipFill>
            </p:spPr>
            <p:txBody>
              <a:bodyPr/>
              <a:lstStyle/>
              <a:p>
                <a:r>
                  <a:rPr lang="es-ES_tradnl">
                    <a:noFill/>
                  </a:rPr>
                  <a:t> </a:t>
                </a:r>
              </a:p>
            </p:txBody>
          </p:sp>
        </mc:Fallback>
      </mc:AlternateContent>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B1B2225D-0BE8-4314-7AC9-B5D38A538D46}"/>
                  </a:ext>
                </a:extLst>
              </p:cNvPr>
              <p:cNvSpPr txBox="1"/>
              <p:nvPr/>
            </p:nvSpPr>
            <p:spPr>
              <a:xfrm>
                <a:off x="8411573" y="2158646"/>
                <a:ext cx="10372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_tradnl" i="1" smtClean="0">
                              <a:latin typeface="Cambria Math" panose="02040503050406030204" pitchFamily="18" charset="0"/>
                            </a:rPr>
                          </m:ctrlPr>
                        </m:sSubPr>
                        <m:e>
                          <m:r>
                            <a:rPr lang="es-ES_tradnl"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2</m:t>
                          </m:r>
                        </m:sub>
                      </m:sSub>
                    </m:oMath>
                  </m:oMathPara>
                </a14:m>
                <a:endParaRPr lang="es-ES_tradnl" dirty="0"/>
              </a:p>
            </p:txBody>
          </p:sp>
        </mc:Choice>
        <mc:Fallback>
          <p:sp>
            <p:nvSpPr>
              <p:cNvPr id="38" name="TextBox 37">
                <a:extLst>
                  <a:ext uri="{FF2B5EF4-FFF2-40B4-BE49-F238E27FC236}">
                    <a16:creationId xmlns:a16="http://schemas.microsoft.com/office/drawing/2014/main" id="{B1B2225D-0BE8-4314-7AC9-B5D38A538D46}"/>
                  </a:ext>
                </a:extLst>
              </p:cNvPr>
              <p:cNvSpPr txBox="1">
                <a:spLocks noRot="1" noChangeAspect="1" noMove="1" noResize="1" noEditPoints="1" noAdjustHandles="1" noChangeArrowheads="1" noChangeShapeType="1" noTextEdit="1"/>
              </p:cNvSpPr>
              <p:nvPr/>
            </p:nvSpPr>
            <p:spPr>
              <a:xfrm>
                <a:off x="8411573" y="2158646"/>
                <a:ext cx="1037258" cy="369332"/>
              </a:xfrm>
              <a:prstGeom prst="rect">
                <a:avLst/>
              </a:prstGeom>
              <a:blipFill>
                <a:blip r:embed="rId5"/>
                <a:stretch>
                  <a:fillRect/>
                </a:stretch>
              </a:blipFill>
            </p:spPr>
            <p:txBody>
              <a:bodyPr/>
              <a:lstStyle/>
              <a:p>
                <a:r>
                  <a:rPr lang="es-ES_tradnl">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BC676599-2452-D9A3-4CCD-6196C36DF9F9}"/>
                  </a:ext>
                </a:extLst>
              </p:cNvPr>
              <p:cNvSpPr txBox="1"/>
              <p:nvPr/>
            </p:nvSpPr>
            <p:spPr>
              <a:xfrm>
                <a:off x="9203099" y="2265525"/>
                <a:ext cx="10372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_tradnl" i="1" smtClean="0">
                              <a:latin typeface="Cambria Math" panose="02040503050406030204" pitchFamily="18" charset="0"/>
                            </a:rPr>
                          </m:ctrlPr>
                        </m:sSubPr>
                        <m:e>
                          <m:r>
                            <a:rPr lang="es-ES_tradnl"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3</m:t>
                          </m:r>
                        </m:sub>
                      </m:sSub>
                    </m:oMath>
                  </m:oMathPara>
                </a14:m>
                <a:endParaRPr lang="es-ES_tradnl" dirty="0"/>
              </a:p>
            </p:txBody>
          </p:sp>
        </mc:Choice>
        <mc:Fallback>
          <p:sp>
            <p:nvSpPr>
              <p:cNvPr id="39" name="TextBox 38">
                <a:extLst>
                  <a:ext uri="{FF2B5EF4-FFF2-40B4-BE49-F238E27FC236}">
                    <a16:creationId xmlns:a16="http://schemas.microsoft.com/office/drawing/2014/main" id="{BC676599-2452-D9A3-4CCD-6196C36DF9F9}"/>
                  </a:ext>
                </a:extLst>
              </p:cNvPr>
              <p:cNvSpPr txBox="1">
                <a:spLocks noRot="1" noChangeAspect="1" noMove="1" noResize="1" noEditPoints="1" noAdjustHandles="1" noChangeArrowheads="1" noChangeShapeType="1" noTextEdit="1"/>
              </p:cNvSpPr>
              <p:nvPr/>
            </p:nvSpPr>
            <p:spPr>
              <a:xfrm>
                <a:off x="9203099" y="2265525"/>
                <a:ext cx="1037258" cy="369332"/>
              </a:xfrm>
              <a:prstGeom prst="rect">
                <a:avLst/>
              </a:prstGeom>
              <a:blipFill>
                <a:blip r:embed="rId6"/>
                <a:stretch>
                  <a:fillRect/>
                </a:stretch>
              </a:blipFill>
            </p:spPr>
            <p:txBody>
              <a:bodyPr/>
              <a:lstStyle/>
              <a:p>
                <a:r>
                  <a:rPr lang="es-ES_tradnl">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ABA26391-9156-5E03-70EB-B284C632DD1D}"/>
                  </a:ext>
                </a:extLst>
              </p:cNvPr>
              <p:cNvSpPr txBox="1"/>
              <p:nvPr/>
            </p:nvSpPr>
            <p:spPr>
              <a:xfrm>
                <a:off x="9957133" y="2113061"/>
                <a:ext cx="10372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_tradnl" i="1" smtClean="0">
                              <a:latin typeface="Cambria Math" panose="02040503050406030204" pitchFamily="18" charset="0"/>
                            </a:rPr>
                          </m:ctrlPr>
                        </m:sSubPr>
                        <m:e>
                          <m:r>
                            <a:rPr lang="es-ES_tradnl"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4</m:t>
                          </m:r>
                        </m:sub>
                      </m:sSub>
                    </m:oMath>
                  </m:oMathPara>
                </a14:m>
                <a:endParaRPr lang="es-ES_tradnl" dirty="0"/>
              </a:p>
            </p:txBody>
          </p:sp>
        </mc:Choice>
        <mc:Fallback>
          <p:sp>
            <p:nvSpPr>
              <p:cNvPr id="40" name="TextBox 39">
                <a:extLst>
                  <a:ext uri="{FF2B5EF4-FFF2-40B4-BE49-F238E27FC236}">
                    <a16:creationId xmlns:a16="http://schemas.microsoft.com/office/drawing/2014/main" id="{ABA26391-9156-5E03-70EB-B284C632DD1D}"/>
                  </a:ext>
                </a:extLst>
              </p:cNvPr>
              <p:cNvSpPr txBox="1">
                <a:spLocks noRot="1" noChangeAspect="1" noMove="1" noResize="1" noEditPoints="1" noAdjustHandles="1" noChangeArrowheads="1" noChangeShapeType="1" noTextEdit="1"/>
              </p:cNvSpPr>
              <p:nvPr/>
            </p:nvSpPr>
            <p:spPr>
              <a:xfrm>
                <a:off x="9957133" y="2113061"/>
                <a:ext cx="1037258" cy="369332"/>
              </a:xfrm>
              <a:prstGeom prst="rect">
                <a:avLst/>
              </a:prstGeom>
              <a:blipFill>
                <a:blip r:embed="rId7"/>
                <a:stretch>
                  <a:fillRect/>
                </a:stretch>
              </a:blipFill>
            </p:spPr>
            <p:txBody>
              <a:bodyPr/>
              <a:lstStyle/>
              <a:p>
                <a:r>
                  <a:rPr lang="es-ES_tradnl">
                    <a:noFill/>
                  </a:rPr>
                  <a:t> </a:t>
                </a:r>
              </a:p>
            </p:txBody>
          </p:sp>
        </mc:Fallback>
      </mc:AlternateContent>
      <mc:AlternateContent xmlns:mc="http://schemas.openxmlformats.org/markup-compatibility/2006">
        <mc:Choice xmlns:a14="http://schemas.microsoft.com/office/drawing/2010/main" Requires="a14">
          <p:graphicFrame>
            <p:nvGraphicFramePr>
              <p:cNvPr id="41" name="Table 40">
                <a:extLst>
                  <a:ext uri="{FF2B5EF4-FFF2-40B4-BE49-F238E27FC236}">
                    <a16:creationId xmlns:a16="http://schemas.microsoft.com/office/drawing/2014/main" id="{C0C92BA9-0D4F-2429-907A-FFDB99A81B10}"/>
                  </a:ext>
                </a:extLst>
              </p:cNvPr>
              <p:cNvGraphicFramePr>
                <a:graphicFrameLocks noGrp="1"/>
              </p:cNvGraphicFramePr>
              <p:nvPr>
                <p:extLst>
                  <p:ext uri="{D42A27DB-BD31-4B8C-83A1-F6EECF244321}">
                    <p14:modId xmlns:p14="http://schemas.microsoft.com/office/powerpoint/2010/main" val="3154645901"/>
                  </p:ext>
                </p:extLst>
              </p:nvPr>
            </p:nvGraphicFramePr>
            <p:xfrm>
              <a:off x="8275974" y="3647618"/>
              <a:ext cx="2345713" cy="741680"/>
            </p:xfrm>
            <a:graphic>
              <a:graphicData uri="http://schemas.openxmlformats.org/drawingml/2006/table">
                <a:tbl>
                  <a:tblPr firstRow="1" bandRow="1">
                    <a:tableStyleId>{F5AB1C69-6EDB-4FF4-983F-18BD219EF322}</a:tableStyleId>
                  </a:tblPr>
                  <a:tblGrid>
                    <a:gridCol w="468477">
                      <a:extLst>
                        <a:ext uri="{9D8B030D-6E8A-4147-A177-3AD203B41FA5}">
                          <a16:colId xmlns:a16="http://schemas.microsoft.com/office/drawing/2014/main" val="1374007146"/>
                        </a:ext>
                      </a:extLst>
                    </a:gridCol>
                    <a:gridCol w="468477">
                      <a:extLst>
                        <a:ext uri="{9D8B030D-6E8A-4147-A177-3AD203B41FA5}">
                          <a16:colId xmlns:a16="http://schemas.microsoft.com/office/drawing/2014/main" val="2080095669"/>
                        </a:ext>
                      </a:extLst>
                    </a:gridCol>
                    <a:gridCol w="468477">
                      <a:extLst>
                        <a:ext uri="{9D8B030D-6E8A-4147-A177-3AD203B41FA5}">
                          <a16:colId xmlns:a16="http://schemas.microsoft.com/office/drawing/2014/main" val="1628204823"/>
                        </a:ext>
                      </a:extLst>
                    </a:gridCol>
                    <a:gridCol w="471805">
                      <a:extLst>
                        <a:ext uri="{9D8B030D-6E8A-4147-A177-3AD203B41FA5}">
                          <a16:colId xmlns:a16="http://schemas.microsoft.com/office/drawing/2014/main" val="3949122803"/>
                        </a:ext>
                      </a:extLst>
                    </a:gridCol>
                    <a:gridCol w="468477">
                      <a:extLst>
                        <a:ext uri="{9D8B030D-6E8A-4147-A177-3AD203B41FA5}">
                          <a16:colId xmlns:a16="http://schemas.microsoft.com/office/drawing/2014/main" val="3874909222"/>
                        </a:ext>
                      </a:extLst>
                    </a:gridCol>
                  </a:tblGrid>
                  <a:tr h="370840">
                    <a:tc>
                      <a:txBody>
                        <a:bodyPr/>
                        <a:lstStyle/>
                        <a:p>
                          <a:endParaRPr lang="es-ES_tradnl" dirty="0"/>
                        </a:p>
                      </a:txBody>
                      <a:tcPr/>
                    </a:tc>
                    <a:tc>
                      <a:txBody>
                        <a:bodyPr/>
                        <a:lstStyle/>
                        <a:p>
                          <a:pPr algn="ctr"/>
                          <a:r>
                            <a:rPr lang="es-ES_tradnl" dirty="0"/>
                            <a:t>a1</a:t>
                          </a:r>
                        </a:p>
                      </a:txBody>
                      <a:tcPr/>
                    </a:tc>
                    <a:tc>
                      <a:txBody>
                        <a:bodyPr/>
                        <a:lstStyle/>
                        <a:p>
                          <a:pPr algn="ctr"/>
                          <a:r>
                            <a:rPr lang="es-ES_tradnl" dirty="0"/>
                            <a:t>a2</a:t>
                          </a:r>
                        </a:p>
                      </a:txBody>
                      <a:tcPr/>
                    </a:tc>
                    <a:tc>
                      <a:txBody>
                        <a:bodyPr/>
                        <a:lstStyle/>
                        <a:p>
                          <a:pPr algn="ctr"/>
                          <a:r>
                            <a:rPr lang="es-ES_tradnl" dirty="0"/>
                            <a:t>a3</a:t>
                          </a:r>
                        </a:p>
                      </a:txBody>
                      <a:tcPr/>
                    </a:tc>
                    <a:tc>
                      <a:txBody>
                        <a:bodyPr/>
                        <a:lstStyle/>
                        <a:p>
                          <a:pPr algn="ctr"/>
                          <a:r>
                            <a:rPr lang="es-ES_tradnl" dirty="0"/>
                            <a:t>a4</a:t>
                          </a:r>
                        </a:p>
                      </a:txBody>
                      <a:tcPr/>
                    </a:tc>
                    <a:extLst>
                      <a:ext uri="{0D108BD9-81ED-4DB2-BD59-A6C34878D82A}">
                        <a16:rowId xmlns:a16="http://schemas.microsoft.com/office/drawing/2014/main" val="2397555726"/>
                      </a:ext>
                    </a:extLst>
                  </a:tr>
                  <a:tr h="370840">
                    <a:tc>
                      <a:txBody>
                        <a:bodyPr/>
                        <a:lstStyle/>
                        <a:p>
                          <a:r>
                            <a:rPr lang="es-ES_tradnl" dirty="0"/>
                            <a:t>s</a:t>
                          </a:r>
                          <a:r>
                            <a:rPr lang="es-ES_tradnl" baseline="-25000" dirty="0"/>
                            <a:t>1</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_tradnl" i="1" smtClean="0">
                                        <a:latin typeface="Cambria Math" panose="02040503050406030204" pitchFamily="18" charset="0"/>
                                      </a:rPr>
                                    </m:ctrlPr>
                                  </m:sSubPr>
                                  <m:e>
                                    <m:r>
                                      <a:rPr lang="es-ES_tradnl"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oMath>
                            </m:oMathPara>
                          </a14:m>
                          <a:endParaRPr lang="es-ES_tradnl"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_tradnl" i="1" smtClean="0">
                                        <a:latin typeface="Cambria Math" panose="02040503050406030204" pitchFamily="18" charset="0"/>
                                      </a:rPr>
                                    </m:ctrlPr>
                                  </m:sSubPr>
                                  <m:e>
                                    <m:r>
                                      <a:rPr lang="es-ES_tradnl"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2</m:t>
                                    </m:r>
                                  </m:sub>
                                </m:sSub>
                              </m:oMath>
                            </m:oMathPara>
                          </a14:m>
                          <a:endParaRPr lang="es-ES_tradnl"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_tradnl" i="1" smtClean="0">
                                        <a:latin typeface="Cambria Math" panose="02040503050406030204" pitchFamily="18" charset="0"/>
                                      </a:rPr>
                                    </m:ctrlPr>
                                  </m:sSubPr>
                                  <m:e>
                                    <m:r>
                                      <a:rPr lang="es-ES_tradnl"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3</m:t>
                                    </m:r>
                                  </m:sub>
                                </m:sSub>
                              </m:oMath>
                            </m:oMathPara>
                          </a14:m>
                          <a:endParaRPr lang="es-ES_tradnl"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_tradnl" i="1" smtClean="0">
                                        <a:latin typeface="Cambria Math" panose="02040503050406030204" pitchFamily="18" charset="0"/>
                                      </a:rPr>
                                    </m:ctrlPr>
                                  </m:sSubPr>
                                  <m:e>
                                    <m:r>
                                      <a:rPr lang="es-ES_tradnl"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4</m:t>
                                    </m:r>
                                  </m:sub>
                                </m:sSub>
                              </m:oMath>
                            </m:oMathPara>
                          </a14:m>
                          <a:endParaRPr lang="es-ES_tradnl" dirty="0"/>
                        </a:p>
                      </a:txBody>
                      <a:tcPr/>
                    </a:tc>
                    <a:extLst>
                      <a:ext uri="{0D108BD9-81ED-4DB2-BD59-A6C34878D82A}">
                        <a16:rowId xmlns:a16="http://schemas.microsoft.com/office/drawing/2014/main" val="2314989511"/>
                      </a:ext>
                    </a:extLst>
                  </a:tr>
                </a:tbl>
              </a:graphicData>
            </a:graphic>
          </p:graphicFrame>
        </mc:Choice>
        <mc:Fallback>
          <p:graphicFrame>
            <p:nvGraphicFramePr>
              <p:cNvPr id="41" name="Table 40">
                <a:extLst>
                  <a:ext uri="{FF2B5EF4-FFF2-40B4-BE49-F238E27FC236}">
                    <a16:creationId xmlns:a16="http://schemas.microsoft.com/office/drawing/2014/main" id="{C0C92BA9-0D4F-2429-907A-FFDB99A81B10}"/>
                  </a:ext>
                </a:extLst>
              </p:cNvPr>
              <p:cNvGraphicFramePr>
                <a:graphicFrameLocks noGrp="1"/>
              </p:cNvGraphicFramePr>
              <p:nvPr>
                <p:extLst>
                  <p:ext uri="{D42A27DB-BD31-4B8C-83A1-F6EECF244321}">
                    <p14:modId xmlns:p14="http://schemas.microsoft.com/office/powerpoint/2010/main" val="3154645901"/>
                  </p:ext>
                </p:extLst>
              </p:nvPr>
            </p:nvGraphicFramePr>
            <p:xfrm>
              <a:off x="8275974" y="3647618"/>
              <a:ext cx="2345713" cy="741680"/>
            </p:xfrm>
            <a:graphic>
              <a:graphicData uri="http://schemas.openxmlformats.org/drawingml/2006/table">
                <a:tbl>
                  <a:tblPr firstRow="1" bandRow="1">
                    <a:tableStyleId>{F5AB1C69-6EDB-4FF4-983F-18BD219EF322}</a:tableStyleId>
                  </a:tblPr>
                  <a:tblGrid>
                    <a:gridCol w="468477">
                      <a:extLst>
                        <a:ext uri="{9D8B030D-6E8A-4147-A177-3AD203B41FA5}">
                          <a16:colId xmlns:a16="http://schemas.microsoft.com/office/drawing/2014/main" val="1374007146"/>
                        </a:ext>
                      </a:extLst>
                    </a:gridCol>
                    <a:gridCol w="468477">
                      <a:extLst>
                        <a:ext uri="{9D8B030D-6E8A-4147-A177-3AD203B41FA5}">
                          <a16:colId xmlns:a16="http://schemas.microsoft.com/office/drawing/2014/main" val="2080095669"/>
                        </a:ext>
                      </a:extLst>
                    </a:gridCol>
                    <a:gridCol w="468477">
                      <a:extLst>
                        <a:ext uri="{9D8B030D-6E8A-4147-A177-3AD203B41FA5}">
                          <a16:colId xmlns:a16="http://schemas.microsoft.com/office/drawing/2014/main" val="1628204823"/>
                        </a:ext>
                      </a:extLst>
                    </a:gridCol>
                    <a:gridCol w="471805">
                      <a:extLst>
                        <a:ext uri="{9D8B030D-6E8A-4147-A177-3AD203B41FA5}">
                          <a16:colId xmlns:a16="http://schemas.microsoft.com/office/drawing/2014/main" val="3949122803"/>
                        </a:ext>
                      </a:extLst>
                    </a:gridCol>
                    <a:gridCol w="468477">
                      <a:extLst>
                        <a:ext uri="{9D8B030D-6E8A-4147-A177-3AD203B41FA5}">
                          <a16:colId xmlns:a16="http://schemas.microsoft.com/office/drawing/2014/main" val="3874909222"/>
                        </a:ext>
                      </a:extLst>
                    </a:gridCol>
                  </a:tblGrid>
                  <a:tr h="370840">
                    <a:tc>
                      <a:txBody>
                        <a:bodyPr/>
                        <a:lstStyle/>
                        <a:p>
                          <a:endParaRPr lang="es-ES_tradnl" dirty="0"/>
                        </a:p>
                      </a:txBody>
                      <a:tcPr/>
                    </a:tc>
                    <a:tc>
                      <a:txBody>
                        <a:bodyPr/>
                        <a:lstStyle/>
                        <a:p>
                          <a:pPr algn="ctr"/>
                          <a:r>
                            <a:rPr lang="es-ES_tradnl" dirty="0"/>
                            <a:t>a1</a:t>
                          </a:r>
                        </a:p>
                      </a:txBody>
                      <a:tcPr/>
                    </a:tc>
                    <a:tc>
                      <a:txBody>
                        <a:bodyPr/>
                        <a:lstStyle/>
                        <a:p>
                          <a:pPr algn="ctr"/>
                          <a:r>
                            <a:rPr lang="es-ES_tradnl" dirty="0"/>
                            <a:t>a2</a:t>
                          </a:r>
                        </a:p>
                      </a:txBody>
                      <a:tcPr/>
                    </a:tc>
                    <a:tc>
                      <a:txBody>
                        <a:bodyPr/>
                        <a:lstStyle/>
                        <a:p>
                          <a:pPr algn="ctr"/>
                          <a:r>
                            <a:rPr lang="es-ES_tradnl" dirty="0"/>
                            <a:t>a3</a:t>
                          </a:r>
                        </a:p>
                      </a:txBody>
                      <a:tcPr/>
                    </a:tc>
                    <a:tc>
                      <a:txBody>
                        <a:bodyPr/>
                        <a:lstStyle/>
                        <a:p>
                          <a:pPr algn="ctr"/>
                          <a:r>
                            <a:rPr lang="es-ES_tradnl" dirty="0"/>
                            <a:t>a4</a:t>
                          </a:r>
                        </a:p>
                      </a:txBody>
                      <a:tcPr/>
                    </a:tc>
                    <a:extLst>
                      <a:ext uri="{0D108BD9-81ED-4DB2-BD59-A6C34878D82A}">
                        <a16:rowId xmlns:a16="http://schemas.microsoft.com/office/drawing/2014/main" val="2397555726"/>
                      </a:ext>
                    </a:extLst>
                  </a:tr>
                  <a:tr h="370840">
                    <a:tc>
                      <a:txBody>
                        <a:bodyPr/>
                        <a:lstStyle/>
                        <a:p>
                          <a:r>
                            <a:rPr lang="es-ES_tradnl" dirty="0"/>
                            <a:t>s</a:t>
                          </a:r>
                          <a:r>
                            <a:rPr lang="es-ES_tradnl" baseline="-25000" dirty="0"/>
                            <a:t>1</a:t>
                          </a:r>
                        </a:p>
                      </a:txBody>
                      <a:tcPr/>
                    </a:tc>
                    <a:tc>
                      <a:txBody>
                        <a:bodyPr/>
                        <a:lstStyle/>
                        <a:p>
                          <a:endParaRPr lang="en-AR"/>
                        </a:p>
                      </a:txBody>
                      <a:tcPr>
                        <a:blipFill>
                          <a:blip r:embed="rId8"/>
                          <a:stretch>
                            <a:fillRect l="-102703" t="-110345" r="-308108" b="-24138"/>
                          </a:stretch>
                        </a:blipFill>
                      </a:tcPr>
                    </a:tc>
                    <a:tc>
                      <a:txBody>
                        <a:bodyPr/>
                        <a:lstStyle/>
                        <a:p>
                          <a:endParaRPr lang="en-AR"/>
                        </a:p>
                      </a:txBody>
                      <a:tcPr>
                        <a:blipFill>
                          <a:blip r:embed="rId8"/>
                          <a:stretch>
                            <a:fillRect l="-202703" t="-110345" r="-208108" b="-24138"/>
                          </a:stretch>
                        </a:blipFill>
                      </a:tcPr>
                    </a:tc>
                    <a:tc>
                      <a:txBody>
                        <a:bodyPr/>
                        <a:lstStyle/>
                        <a:p>
                          <a:endParaRPr lang="en-AR"/>
                        </a:p>
                      </a:txBody>
                      <a:tcPr>
                        <a:blipFill>
                          <a:blip r:embed="rId8"/>
                          <a:stretch>
                            <a:fillRect l="-294737" t="-110345" r="-102632" b="-24138"/>
                          </a:stretch>
                        </a:blipFill>
                      </a:tcPr>
                    </a:tc>
                    <a:tc>
                      <a:txBody>
                        <a:bodyPr/>
                        <a:lstStyle/>
                        <a:p>
                          <a:endParaRPr lang="en-AR"/>
                        </a:p>
                      </a:txBody>
                      <a:tcPr>
                        <a:blipFill>
                          <a:blip r:embed="rId8"/>
                          <a:stretch>
                            <a:fillRect l="-405405" t="-110345" r="-5405" b="-24138"/>
                          </a:stretch>
                        </a:blipFill>
                      </a:tcPr>
                    </a:tc>
                    <a:extLst>
                      <a:ext uri="{0D108BD9-81ED-4DB2-BD59-A6C34878D82A}">
                        <a16:rowId xmlns:a16="http://schemas.microsoft.com/office/drawing/2014/main" val="2314989511"/>
                      </a:ext>
                    </a:extLst>
                  </a:tr>
                </a:tbl>
              </a:graphicData>
            </a:graphic>
          </p:graphicFrame>
        </mc:Fallback>
      </mc:AlternateContent>
      <p:sp>
        <p:nvSpPr>
          <p:cNvPr id="42" name="Oval 41">
            <a:extLst>
              <a:ext uri="{FF2B5EF4-FFF2-40B4-BE49-F238E27FC236}">
                <a16:creationId xmlns:a16="http://schemas.microsoft.com/office/drawing/2014/main" id="{D74858FA-F3A9-7D4B-CF88-59F0F2638486}"/>
              </a:ext>
            </a:extLst>
          </p:cNvPr>
          <p:cNvSpPr/>
          <p:nvPr/>
        </p:nvSpPr>
        <p:spPr>
          <a:xfrm>
            <a:off x="8130857" y="5026448"/>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s</a:t>
            </a:r>
            <a:r>
              <a:rPr lang="es-ES_tradnl" baseline="-25000" dirty="0"/>
              <a:t>1</a:t>
            </a:r>
          </a:p>
        </p:txBody>
      </p:sp>
      <p:sp>
        <p:nvSpPr>
          <p:cNvPr id="43" name="Oval 42">
            <a:extLst>
              <a:ext uri="{FF2B5EF4-FFF2-40B4-BE49-F238E27FC236}">
                <a16:creationId xmlns:a16="http://schemas.microsoft.com/office/drawing/2014/main" id="{90591C7C-2B1C-10DB-8681-4908A26D0A8D}"/>
              </a:ext>
            </a:extLst>
          </p:cNvPr>
          <p:cNvSpPr/>
          <p:nvPr/>
        </p:nvSpPr>
        <p:spPr>
          <a:xfrm>
            <a:off x="9362379" y="5026448"/>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a</a:t>
            </a:r>
            <a:r>
              <a:rPr lang="es-ES_tradnl" sz="1400" baseline="-25000" dirty="0"/>
              <a:t>1</a:t>
            </a:r>
          </a:p>
        </p:txBody>
      </p:sp>
      <p:cxnSp>
        <p:nvCxnSpPr>
          <p:cNvPr id="44" name="Straight Arrow Connector 43">
            <a:extLst>
              <a:ext uri="{FF2B5EF4-FFF2-40B4-BE49-F238E27FC236}">
                <a16:creationId xmlns:a16="http://schemas.microsoft.com/office/drawing/2014/main" id="{D3B9AFA3-DF90-3E8A-1904-8F533541158A}"/>
              </a:ext>
            </a:extLst>
          </p:cNvPr>
          <p:cNvCxnSpPr>
            <a:cxnSpLocks/>
            <a:stCxn id="42" idx="6"/>
            <a:endCxn id="43" idx="2"/>
          </p:cNvCxnSpPr>
          <p:nvPr/>
        </p:nvCxnSpPr>
        <p:spPr>
          <a:xfrm>
            <a:off x="8625379" y="5273709"/>
            <a:ext cx="737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ED75E14-034E-7CFA-004E-EF44A0555B61}"/>
              </a:ext>
            </a:extLst>
          </p:cNvPr>
          <p:cNvCxnSpPr>
            <a:cxnSpLocks/>
            <a:stCxn id="43" idx="6"/>
            <a:endCxn id="51" idx="2"/>
          </p:cNvCxnSpPr>
          <p:nvPr/>
        </p:nvCxnSpPr>
        <p:spPr>
          <a:xfrm flipV="1">
            <a:off x="9856901" y="5261677"/>
            <a:ext cx="722518" cy="120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45F4ED1E-3B98-EA5C-B78D-1F30B9060888}"/>
              </a:ext>
            </a:extLst>
          </p:cNvPr>
          <p:cNvSpPr/>
          <p:nvPr/>
        </p:nvSpPr>
        <p:spPr>
          <a:xfrm>
            <a:off x="10579419" y="5014416"/>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s</a:t>
            </a:r>
            <a:r>
              <a:rPr lang="es-ES_tradnl" baseline="-25000" dirty="0"/>
              <a:t>3</a:t>
            </a:r>
          </a:p>
        </p:txBody>
      </p:sp>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4504A6B8-436C-D451-B588-DC974100F321}"/>
                  </a:ext>
                </a:extLst>
              </p:cNvPr>
              <p:cNvSpPr txBox="1"/>
              <p:nvPr/>
            </p:nvSpPr>
            <p:spPr>
              <a:xfrm>
                <a:off x="8463764" y="4868853"/>
                <a:ext cx="10372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_tradnl" i="1" smtClean="0">
                              <a:latin typeface="Cambria Math" panose="02040503050406030204" pitchFamily="18" charset="0"/>
                            </a:rPr>
                          </m:ctrlPr>
                        </m:sSubPr>
                        <m:e>
                          <m:r>
                            <a:rPr lang="es-ES_tradnl"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rPr>
                            <m:t>1</m:t>
                          </m:r>
                        </m:sub>
                      </m:sSub>
                    </m:oMath>
                  </m:oMathPara>
                </a14:m>
                <a:endParaRPr lang="es-ES_tradnl" dirty="0"/>
              </a:p>
            </p:txBody>
          </p:sp>
        </mc:Choice>
        <mc:Fallback>
          <p:sp>
            <p:nvSpPr>
              <p:cNvPr id="56" name="TextBox 55">
                <a:extLst>
                  <a:ext uri="{FF2B5EF4-FFF2-40B4-BE49-F238E27FC236}">
                    <a16:creationId xmlns:a16="http://schemas.microsoft.com/office/drawing/2014/main" id="{4504A6B8-436C-D451-B588-DC974100F321}"/>
                  </a:ext>
                </a:extLst>
              </p:cNvPr>
              <p:cNvSpPr txBox="1">
                <a:spLocks noRot="1" noChangeAspect="1" noMove="1" noResize="1" noEditPoints="1" noAdjustHandles="1" noChangeArrowheads="1" noChangeShapeType="1" noTextEdit="1"/>
              </p:cNvSpPr>
              <p:nvPr/>
            </p:nvSpPr>
            <p:spPr>
              <a:xfrm>
                <a:off x="8463764" y="4868853"/>
                <a:ext cx="1037258" cy="369332"/>
              </a:xfrm>
              <a:prstGeom prst="rect">
                <a:avLst/>
              </a:prstGeom>
              <a:blipFill>
                <a:blip r:embed="rId9"/>
                <a:stretch>
                  <a:fillRect/>
                </a:stretch>
              </a:blipFill>
            </p:spPr>
            <p:txBody>
              <a:bodyPr/>
              <a:lstStyle/>
              <a:p>
                <a:r>
                  <a:rPr lang="es-ES_tradnl">
                    <a:noFill/>
                  </a:rPr>
                  <a:t> </a:t>
                </a:r>
              </a:p>
            </p:txBody>
          </p:sp>
        </mc:Fallback>
      </mc:AlternateContent>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306DC152-7DD3-412D-704E-477D543EE70C}"/>
                  </a:ext>
                </a:extLst>
              </p:cNvPr>
              <p:cNvSpPr txBox="1"/>
              <p:nvPr/>
            </p:nvSpPr>
            <p:spPr>
              <a:xfrm>
                <a:off x="9668370" y="4868853"/>
                <a:ext cx="10372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_tradnl"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m:oMathPara>
                </a14:m>
                <a:endParaRPr lang="es-ES_tradnl" dirty="0"/>
              </a:p>
            </p:txBody>
          </p:sp>
        </mc:Choice>
        <mc:Fallback>
          <p:sp>
            <p:nvSpPr>
              <p:cNvPr id="57" name="TextBox 56">
                <a:extLst>
                  <a:ext uri="{FF2B5EF4-FFF2-40B4-BE49-F238E27FC236}">
                    <a16:creationId xmlns:a16="http://schemas.microsoft.com/office/drawing/2014/main" id="{306DC152-7DD3-412D-704E-477D543EE70C}"/>
                  </a:ext>
                </a:extLst>
              </p:cNvPr>
              <p:cNvSpPr txBox="1">
                <a:spLocks noRot="1" noChangeAspect="1" noMove="1" noResize="1" noEditPoints="1" noAdjustHandles="1" noChangeArrowheads="1" noChangeShapeType="1" noTextEdit="1"/>
              </p:cNvSpPr>
              <p:nvPr/>
            </p:nvSpPr>
            <p:spPr>
              <a:xfrm>
                <a:off x="9668370" y="4868853"/>
                <a:ext cx="1037258" cy="369332"/>
              </a:xfrm>
              <a:prstGeom prst="rect">
                <a:avLst/>
              </a:prstGeom>
              <a:blipFill>
                <a:blip r:embed="rId10"/>
                <a:stretch>
                  <a:fillRect/>
                </a:stretch>
              </a:blipFill>
            </p:spPr>
            <p:txBody>
              <a:bodyPr/>
              <a:lstStyle/>
              <a:p>
                <a:r>
                  <a:rPr lang="es-ES_tradnl">
                    <a:noFill/>
                  </a:rPr>
                  <a:t> </a:t>
                </a:r>
              </a:p>
            </p:txBody>
          </p:sp>
        </mc:Fallback>
      </mc:AlternateContent>
    </p:spTree>
    <p:extLst>
      <p:ext uri="{BB962C8B-B14F-4D97-AF65-F5344CB8AC3E}">
        <p14:creationId xmlns:p14="http://schemas.microsoft.com/office/powerpoint/2010/main" val="22068923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928552"/>
          </a:xfrm>
        </p:spPr>
        <p:txBody>
          <a:bodyPr/>
          <a:lstStyle/>
          <a:p>
            <a:r>
              <a:rPr lang="es-ES_tradnl" dirty="0"/>
              <a:t>Soluciones iterativas</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2081479"/>
            <a:ext cx="6031859" cy="4003633"/>
          </a:xfrm>
        </p:spPr>
        <p:txBody>
          <a:bodyPr>
            <a:normAutofit/>
          </a:bodyPr>
          <a:lstStyle/>
          <a:p>
            <a:pPr marL="0" indent="0">
              <a:buNone/>
            </a:pPr>
            <a:r>
              <a:rPr lang="es-ES_tradnl" dirty="0"/>
              <a:t>Los agentes basados en políticas y los agentes basados en valores utilizan diferentes métodos para lograrlo.</a:t>
            </a:r>
          </a:p>
          <a:p>
            <a:pPr marL="0" indent="0">
              <a:buNone/>
            </a:pPr>
            <a:r>
              <a:rPr lang="es-ES_tradnl" b="1" dirty="0">
                <a:solidFill>
                  <a:schemeClr val="accent1"/>
                </a:solidFill>
              </a:rPr>
              <a:t>Basado en valores</a:t>
            </a:r>
            <a:r>
              <a:rPr lang="es-ES_tradnl" dirty="0">
                <a:solidFill>
                  <a:schemeClr val="accent1"/>
                </a:solidFill>
              </a:rPr>
              <a:t>: </a:t>
            </a:r>
            <a:r>
              <a:rPr lang="es-ES_tradnl" dirty="0"/>
              <a:t>Un agente basado en valor adopta una estrategia dinámica conocida como </a:t>
            </a:r>
            <a:r>
              <a:rPr lang="el-GR" dirty="0"/>
              <a:t>ε-</a:t>
            </a:r>
            <a:r>
              <a:rPr lang="es-ES_tradnl" dirty="0" err="1"/>
              <a:t>Greedy</a:t>
            </a:r>
            <a:r>
              <a:rPr lang="es-ES_tradnl" dirty="0"/>
              <a:t>. Utiliza una tasa de exploración </a:t>
            </a:r>
            <a:r>
              <a:rPr lang="el-GR" dirty="0"/>
              <a:t>ε </a:t>
            </a:r>
            <a:r>
              <a:rPr lang="es-ES_tradnl" dirty="0"/>
              <a:t>que se ajusta a medida que avanza el entrenamiento para garantizar una mayor exploración en las primeras etapas del entrenamiento y cambia hacia una mayor explotación en las etapas posteriores.</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3"/>
              </a:rPr>
              <a:t>vectorjuice</a:t>
            </a:r>
          </a:p>
        </p:txBody>
      </p:sp>
      <p:sp>
        <p:nvSpPr>
          <p:cNvPr id="3" name="Slide Number Placeholder 5">
            <a:extLst>
              <a:ext uri="{FF2B5EF4-FFF2-40B4-BE49-F238E27FC236}">
                <a16:creationId xmlns:a16="http://schemas.microsoft.com/office/drawing/2014/main" id="{DB969FCD-AC8E-9C3C-6B97-EFC3CF4D6AB5}"/>
              </a:ext>
            </a:extLst>
          </p:cNvPr>
          <p:cNvSpPr>
            <a:spLocks noGrp="1"/>
          </p:cNvSpPr>
          <p:nvPr>
            <p:ph type="sldNum" sz="quarter" idx="12"/>
          </p:nvPr>
        </p:nvSpPr>
        <p:spPr>
          <a:xfrm>
            <a:off x="10919012" y="6356350"/>
            <a:ext cx="672354" cy="365125"/>
          </a:xfrm>
        </p:spPr>
        <p:txBody>
          <a:bodyPr/>
          <a:lstStyle/>
          <a:p>
            <a:fld id="{87E7843D-FF13-4365-9478-9625B70A2705}" type="slidenum">
              <a:rPr lang="en-US" smtClean="0"/>
              <a:t>64</a:t>
            </a:fld>
            <a:endParaRPr lang="en-US" dirty="0"/>
          </a:p>
        </p:txBody>
      </p:sp>
      <p:sp>
        <p:nvSpPr>
          <p:cNvPr id="6" name="TextBox 5">
            <a:extLst>
              <a:ext uri="{FF2B5EF4-FFF2-40B4-BE49-F238E27FC236}">
                <a16:creationId xmlns:a16="http://schemas.microsoft.com/office/drawing/2014/main" id="{D09053A0-7B6C-24D2-D2A2-EFA6B5612395}"/>
              </a:ext>
            </a:extLst>
          </p:cNvPr>
          <p:cNvSpPr txBox="1"/>
          <p:nvPr/>
        </p:nvSpPr>
        <p:spPr>
          <a:xfrm>
            <a:off x="700635" y="1619815"/>
            <a:ext cx="10962631" cy="461665"/>
          </a:xfrm>
          <a:prstGeom prst="rect">
            <a:avLst/>
          </a:prstGeom>
          <a:noFill/>
        </p:spPr>
        <p:txBody>
          <a:bodyPr wrap="square" rtlCol="0">
            <a:spAutoFit/>
          </a:bodyPr>
          <a:lstStyle/>
          <a:p>
            <a:r>
              <a:rPr lang="es-ES_tradnl" sz="2400" dirty="0">
                <a:latin typeface="+mj-lt"/>
              </a:rPr>
              <a:t>Toma una acción</a:t>
            </a:r>
          </a:p>
        </p:txBody>
      </p:sp>
      <p:cxnSp>
        <p:nvCxnSpPr>
          <p:cNvPr id="11" name="Straight Arrow Connector 10">
            <a:extLst>
              <a:ext uri="{FF2B5EF4-FFF2-40B4-BE49-F238E27FC236}">
                <a16:creationId xmlns:a16="http://schemas.microsoft.com/office/drawing/2014/main" id="{54690A66-BC0F-80D6-791A-2EBD3A796205}"/>
              </a:ext>
            </a:extLst>
          </p:cNvPr>
          <p:cNvCxnSpPr/>
          <p:nvPr/>
        </p:nvCxnSpPr>
        <p:spPr>
          <a:xfrm flipV="1">
            <a:off x="7397433" y="1524000"/>
            <a:ext cx="0" cy="19050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EB43AA4B-953D-7FDD-47C3-F063307A23C7}"/>
              </a:ext>
            </a:extLst>
          </p:cNvPr>
          <p:cNvCxnSpPr>
            <a:cxnSpLocks/>
          </p:cNvCxnSpPr>
          <p:nvPr/>
        </p:nvCxnSpPr>
        <p:spPr>
          <a:xfrm>
            <a:off x="7397433" y="3429000"/>
            <a:ext cx="385775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F68D8A8D-8ED9-607F-DBB0-A44BC1B45CC0}"/>
              </a:ext>
            </a:extLst>
          </p:cNvPr>
          <p:cNvSpPr txBox="1"/>
          <p:nvPr/>
        </p:nvSpPr>
        <p:spPr>
          <a:xfrm>
            <a:off x="8031296" y="3407114"/>
            <a:ext cx="2712602" cy="338554"/>
          </a:xfrm>
          <a:prstGeom prst="rect">
            <a:avLst/>
          </a:prstGeom>
          <a:noFill/>
        </p:spPr>
        <p:txBody>
          <a:bodyPr wrap="none" rtlCol="0">
            <a:spAutoFit/>
          </a:bodyPr>
          <a:lstStyle/>
          <a:p>
            <a:r>
              <a:rPr lang="es-ES_tradnl" sz="1600" dirty="0"/>
              <a:t>Iteraciones de entrenamiento</a:t>
            </a:r>
          </a:p>
        </p:txBody>
      </p:sp>
      <p:sp>
        <p:nvSpPr>
          <p:cNvPr id="14" name="TextBox 13">
            <a:extLst>
              <a:ext uri="{FF2B5EF4-FFF2-40B4-BE49-F238E27FC236}">
                <a16:creationId xmlns:a16="http://schemas.microsoft.com/office/drawing/2014/main" id="{E170DA91-13DD-580C-14E1-F8146224B8A2}"/>
              </a:ext>
            </a:extLst>
          </p:cNvPr>
          <p:cNvSpPr txBox="1"/>
          <p:nvPr/>
        </p:nvSpPr>
        <p:spPr>
          <a:xfrm>
            <a:off x="7427107" y="1303148"/>
            <a:ext cx="287258" cy="369332"/>
          </a:xfrm>
          <a:prstGeom prst="rect">
            <a:avLst/>
          </a:prstGeom>
          <a:noFill/>
        </p:spPr>
        <p:txBody>
          <a:bodyPr wrap="none" rtlCol="0">
            <a:spAutoFit/>
          </a:bodyPr>
          <a:lstStyle/>
          <a:p>
            <a:r>
              <a:rPr lang="es-ES" dirty="0" err="1"/>
              <a:t>ε</a:t>
            </a:r>
            <a:endParaRPr lang="es-ES_tradnl" dirty="0"/>
          </a:p>
        </p:txBody>
      </p:sp>
      <p:sp>
        <p:nvSpPr>
          <p:cNvPr id="15" name="Arc 14">
            <a:extLst>
              <a:ext uri="{FF2B5EF4-FFF2-40B4-BE49-F238E27FC236}">
                <a16:creationId xmlns:a16="http://schemas.microsoft.com/office/drawing/2014/main" id="{2E01C547-D9FC-BEC1-5518-A0981EE6C2D9}"/>
              </a:ext>
            </a:extLst>
          </p:cNvPr>
          <p:cNvSpPr/>
          <p:nvPr/>
        </p:nvSpPr>
        <p:spPr>
          <a:xfrm rot="10800000">
            <a:off x="7427107" y="947719"/>
            <a:ext cx="5030925" cy="2423453"/>
          </a:xfrm>
          <a:prstGeom prst="arc">
            <a:avLst>
              <a:gd name="adj1" fmla="val 15342385"/>
              <a:gd name="adj2" fmla="val 21389497"/>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Tree>
    <p:extLst>
      <p:ext uri="{BB962C8B-B14F-4D97-AF65-F5344CB8AC3E}">
        <p14:creationId xmlns:p14="http://schemas.microsoft.com/office/powerpoint/2010/main" val="9731976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928552"/>
          </a:xfrm>
        </p:spPr>
        <p:txBody>
          <a:bodyPr/>
          <a:lstStyle/>
          <a:p>
            <a:r>
              <a:rPr lang="es-ES_tradnl" dirty="0"/>
              <a:t>Soluciones iterativas</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2081479"/>
            <a:ext cx="6031859" cy="4003633"/>
          </a:xfrm>
        </p:spPr>
        <p:txBody>
          <a:bodyPr>
            <a:normAutofit fontScale="92500" lnSpcReduction="20000"/>
          </a:bodyPr>
          <a:lstStyle/>
          <a:p>
            <a:pPr marL="0" indent="0">
              <a:buNone/>
            </a:pPr>
            <a:r>
              <a:rPr lang="es-ES_tradnl" dirty="0"/>
              <a:t>Los agentes basados en políticas y los agentes basados en valores utilizan diferentes métodos para lograrlo.</a:t>
            </a:r>
          </a:p>
          <a:p>
            <a:pPr marL="0" indent="0">
              <a:buNone/>
            </a:pPr>
            <a:r>
              <a:rPr lang="es-ES_tradnl" b="1" dirty="0">
                <a:solidFill>
                  <a:schemeClr val="accent1"/>
                </a:solidFill>
              </a:rPr>
              <a:t>Basado en valores</a:t>
            </a:r>
            <a:r>
              <a:rPr lang="es-ES_tradnl" dirty="0">
                <a:solidFill>
                  <a:schemeClr val="accent1"/>
                </a:solidFill>
              </a:rPr>
              <a:t>: </a:t>
            </a:r>
            <a:r>
              <a:rPr lang="es-ES_tradnl" dirty="0"/>
              <a:t>Se </a:t>
            </a:r>
            <a:r>
              <a:rPr lang="es-ES" dirty="0"/>
              <a:t>establecemos </a:t>
            </a:r>
            <a:r>
              <a:rPr lang="es-ES" dirty="0" err="1"/>
              <a:t>ε</a:t>
            </a:r>
            <a:r>
              <a:rPr lang="es-ES" dirty="0"/>
              <a:t> inicialmente en 1.</a:t>
            </a:r>
          </a:p>
          <a:p>
            <a:pPr marL="0" indent="0">
              <a:buNone/>
            </a:pPr>
            <a:r>
              <a:rPr lang="es-ES" dirty="0"/>
              <a:t>Luego, al comienzo de cada episodio, se reduce </a:t>
            </a:r>
            <a:r>
              <a:rPr lang="es-ES" dirty="0" err="1"/>
              <a:t>ε</a:t>
            </a:r>
            <a:r>
              <a:rPr lang="es-ES" dirty="0"/>
              <a:t> a cierta tasa. </a:t>
            </a:r>
          </a:p>
          <a:p>
            <a:pPr marL="0" indent="0">
              <a:buNone/>
            </a:pPr>
            <a:r>
              <a:rPr lang="es-ES" dirty="0"/>
              <a:t>Cada vez que elige una acción en cada estado, se explora con una probabilidad </a:t>
            </a:r>
            <a:r>
              <a:rPr lang="es-ES" dirty="0" err="1"/>
              <a:t>ε</a:t>
            </a:r>
            <a:r>
              <a:rPr lang="es-ES" dirty="0"/>
              <a:t>. Se explota con una probabilidad 1-ε. </a:t>
            </a:r>
          </a:p>
          <a:p>
            <a:pPr marL="0" indent="0">
              <a:buNone/>
            </a:pPr>
            <a:r>
              <a:rPr lang="es-ES" dirty="0"/>
              <a:t>Dado que </a:t>
            </a:r>
            <a:r>
              <a:rPr lang="es-ES" dirty="0" err="1"/>
              <a:t>ε</a:t>
            </a:r>
            <a:r>
              <a:rPr lang="es-ES" dirty="0"/>
              <a:t> es mayor en las primeras etapas, es más probable que el agente explore. A medida que </a:t>
            </a:r>
            <a:r>
              <a:rPr lang="es-ES" dirty="0" err="1"/>
              <a:t>ε</a:t>
            </a:r>
            <a:r>
              <a:rPr lang="es-ES" dirty="0"/>
              <a:t> disminuye, la probabilidad de exploración disminuye y el agente se vuelve </a:t>
            </a:r>
            <a:r>
              <a:rPr lang="es-ES" i="1" dirty="0"/>
              <a:t>codicioso</a:t>
            </a:r>
            <a:r>
              <a:rPr lang="es-ES" dirty="0"/>
              <a:t> al explotar cada vez más el entorno.</a:t>
            </a:r>
            <a:endParaRPr lang="es-ES_tradnl" dirty="0"/>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3"/>
              </a:rPr>
              <a:t>vectorjuice</a:t>
            </a:r>
          </a:p>
        </p:txBody>
      </p:sp>
      <p:sp>
        <p:nvSpPr>
          <p:cNvPr id="3" name="Slide Number Placeholder 5">
            <a:extLst>
              <a:ext uri="{FF2B5EF4-FFF2-40B4-BE49-F238E27FC236}">
                <a16:creationId xmlns:a16="http://schemas.microsoft.com/office/drawing/2014/main" id="{DB969FCD-AC8E-9C3C-6B97-EFC3CF4D6AB5}"/>
              </a:ext>
            </a:extLst>
          </p:cNvPr>
          <p:cNvSpPr>
            <a:spLocks noGrp="1"/>
          </p:cNvSpPr>
          <p:nvPr>
            <p:ph type="sldNum" sz="quarter" idx="12"/>
          </p:nvPr>
        </p:nvSpPr>
        <p:spPr>
          <a:xfrm>
            <a:off x="10919012" y="6356350"/>
            <a:ext cx="672354" cy="365125"/>
          </a:xfrm>
        </p:spPr>
        <p:txBody>
          <a:bodyPr/>
          <a:lstStyle/>
          <a:p>
            <a:fld id="{87E7843D-FF13-4365-9478-9625B70A2705}" type="slidenum">
              <a:rPr lang="en-US" smtClean="0"/>
              <a:t>65</a:t>
            </a:fld>
            <a:endParaRPr lang="en-US" dirty="0"/>
          </a:p>
        </p:txBody>
      </p:sp>
      <p:sp>
        <p:nvSpPr>
          <p:cNvPr id="6" name="TextBox 5">
            <a:extLst>
              <a:ext uri="{FF2B5EF4-FFF2-40B4-BE49-F238E27FC236}">
                <a16:creationId xmlns:a16="http://schemas.microsoft.com/office/drawing/2014/main" id="{D09053A0-7B6C-24D2-D2A2-EFA6B5612395}"/>
              </a:ext>
            </a:extLst>
          </p:cNvPr>
          <p:cNvSpPr txBox="1"/>
          <p:nvPr/>
        </p:nvSpPr>
        <p:spPr>
          <a:xfrm>
            <a:off x="700635" y="1619815"/>
            <a:ext cx="10962631" cy="461665"/>
          </a:xfrm>
          <a:prstGeom prst="rect">
            <a:avLst/>
          </a:prstGeom>
          <a:noFill/>
        </p:spPr>
        <p:txBody>
          <a:bodyPr wrap="square" rtlCol="0">
            <a:spAutoFit/>
          </a:bodyPr>
          <a:lstStyle/>
          <a:p>
            <a:r>
              <a:rPr lang="es-ES_tradnl" sz="2400" dirty="0">
                <a:latin typeface="+mj-lt"/>
              </a:rPr>
              <a:t>Toma una acción</a:t>
            </a:r>
          </a:p>
        </p:txBody>
      </p:sp>
      <mc:AlternateContent xmlns:mc="http://schemas.openxmlformats.org/markup-compatibility/2006">
        <mc:Choice xmlns:a14="http://schemas.microsoft.com/office/drawing/2010/main" Requires="a14">
          <p:graphicFrame>
            <p:nvGraphicFramePr>
              <p:cNvPr id="41" name="Table 40">
                <a:extLst>
                  <a:ext uri="{FF2B5EF4-FFF2-40B4-BE49-F238E27FC236}">
                    <a16:creationId xmlns:a16="http://schemas.microsoft.com/office/drawing/2014/main" id="{C0C92BA9-0D4F-2429-907A-FFDB99A81B10}"/>
                  </a:ext>
                </a:extLst>
              </p:cNvPr>
              <p:cNvGraphicFramePr>
                <a:graphicFrameLocks noGrp="1"/>
              </p:cNvGraphicFramePr>
              <p:nvPr>
                <p:extLst>
                  <p:ext uri="{D42A27DB-BD31-4B8C-83A1-F6EECF244321}">
                    <p14:modId xmlns:p14="http://schemas.microsoft.com/office/powerpoint/2010/main" val="4156349702"/>
                  </p:ext>
                </p:extLst>
              </p:nvPr>
            </p:nvGraphicFramePr>
            <p:xfrm>
              <a:off x="7397433" y="3904642"/>
              <a:ext cx="2203769" cy="628546"/>
            </p:xfrm>
            <a:graphic>
              <a:graphicData uri="http://schemas.openxmlformats.org/drawingml/2006/table">
                <a:tbl>
                  <a:tblPr firstRow="1" bandRow="1">
                    <a:tableStyleId>{F5AB1C69-6EDB-4FF4-983F-18BD219EF322}</a:tableStyleId>
                  </a:tblPr>
                  <a:tblGrid>
                    <a:gridCol w="427655">
                      <a:extLst>
                        <a:ext uri="{9D8B030D-6E8A-4147-A177-3AD203B41FA5}">
                          <a16:colId xmlns:a16="http://schemas.microsoft.com/office/drawing/2014/main" val="1374007146"/>
                        </a:ext>
                      </a:extLst>
                    </a:gridCol>
                    <a:gridCol w="490110">
                      <a:extLst>
                        <a:ext uri="{9D8B030D-6E8A-4147-A177-3AD203B41FA5}">
                          <a16:colId xmlns:a16="http://schemas.microsoft.com/office/drawing/2014/main" val="2080095669"/>
                        </a:ext>
                      </a:extLst>
                    </a:gridCol>
                    <a:gridCol w="427655">
                      <a:extLst>
                        <a:ext uri="{9D8B030D-6E8A-4147-A177-3AD203B41FA5}">
                          <a16:colId xmlns:a16="http://schemas.microsoft.com/office/drawing/2014/main" val="1628204823"/>
                        </a:ext>
                      </a:extLst>
                    </a:gridCol>
                    <a:gridCol w="430694">
                      <a:extLst>
                        <a:ext uri="{9D8B030D-6E8A-4147-A177-3AD203B41FA5}">
                          <a16:colId xmlns:a16="http://schemas.microsoft.com/office/drawing/2014/main" val="3949122803"/>
                        </a:ext>
                      </a:extLst>
                    </a:gridCol>
                    <a:gridCol w="427655">
                      <a:extLst>
                        <a:ext uri="{9D8B030D-6E8A-4147-A177-3AD203B41FA5}">
                          <a16:colId xmlns:a16="http://schemas.microsoft.com/office/drawing/2014/main" val="3874909222"/>
                        </a:ext>
                      </a:extLst>
                    </a:gridCol>
                  </a:tblGrid>
                  <a:tr h="314273">
                    <a:tc>
                      <a:txBody>
                        <a:bodyPr/>
                        <a:lstStyle/>
                        <a:p>
                          <a:endParaRPr lang="es-ES_tradnl" sz="1400" dirty="0"/>
                        </a:p>
                      </a:txBody>
                      <a:tcPr/>
                    </a:tc>
                    <a:tc>
                      <a:txBody>
                        <a:bodyPr/>
                        <a:lstStyle/>
                        <a:p>
                          <a:pPr algn="ctr"/>
                          <a:r>
                            <a:rPr lang="es-ES_tradnl" sz="1400" dirty="0"/>
                            <a:t>a1</a:t>
                          </a:r>
                        </a:p>
                      </a:txBody>
                      <a:tcPr/>
                    </a:tc>
                    <a:tc>
                      <a:txBody>
                        <a:bodyPr/>
                        <a:lstStyle/>
                        <a:p>
                          <a:pPr algn="ctr"/>
                          <a:r>
                            <a:rPr lang="es-ES_tradnl" sz="1400" dirty="0"/>
                            <a:t>a2</a:t>
                          </a:r>
                        </a:p>
                      </a:txBody>
                      <a:tcPr/>
                    </a:tc>
                    <a:tc>
                      <a:txBody>
                        <a:bodyPr/>
                        <a:lstStyle/>
                        <a:p>
                          <a:pPr algn="ctr"/>
                          <a:r>
                            <a:rPr lang="es-ES_tradnl" sz="1400" dirty="0"/>
                            <a:t>a3</a:t>
                          </a:r>
                        </a:p>
                      </a:txBody>
                      <a:tcPr/>
                    </a:tc>
                    <a:tc>
                      <a:txBody>
                        <a:bodyPr/>
                        <a:lstStyle/>
                        <a:p>
                          <a:pPr algn="ctr"/>
                          <a:r>
                            <a:rPr lang="es-ES_tradnl" sz="1400" dirty="0"/>
                            <a:t>a4</a:t>
                          </a:r>
                        </a:p>
                      </a:txBody>
                      <a:tcPr/>
                    </a:tc>
                    <a:extLst>
                      <a:ext uri="{0D108BD9-81ED-4DB2-BD59-A6C34878D82A}">
                        <a16:rowId xmlns:a16="http://schemas.microsoft.com/office/drawing/2014/main" val="2397555726"/>
                      </a:ext>
                    </a:extLst>
                  </a:tr>
                  <a:tr h="314273">
                    <a:tc>
                      <a:txBody>
                        <a:bodyPr/>
                        <a:lstStyle/>
                        <a:p>
                          <a:r>
                            <a:rPr lang="es-ES_tradnl" sz="1400" dirty="0"/>
                            <a:t>s</a:t>
                          </a:r>
                          <a:r>
                            <a:rPr lang="es-ES_tradnl" sz="1400" baseline="-25000" dirty="0"/>
                            <a:t>1</a:t>
                          </a:r>
                        </a:p>
                      </a:txBody>
                      <a:tcPr/>
                    </a:tc>
                    <a:tc>
                      <a:txBody>
                        <a:bodyPr/>
                        <a:lstStyle/>
                        <a:p>
                          <a:pPr algn="ctr"/>
                          <a:r>
                            <a:rPr lang="es-ES_tradnl" sz="1400" dirty="0"/>
                            <a:t>1.8</a:t>
                          </a:r>
                        </a:p>
                      </a:txBody>
                      <a:tcPr/>
                    </a:tc>
                    <a:tc>
                      <a:txBody>
                        <a:bodyPr/>
                        <a:lstStyle/>
                        <a:p>
                          <a:pPr algn="ct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1</m:t>
                                </m:r>
                                <m:r>
                                  <a:rPr lang="en-US" sz="1400" b="0" i="1" smtClean="0">
                                    <a:latin typeface="Cambria Math" panose="02040503050406030204" pitchFamily="18" charset="0"/>
                                  </a:rPr>
                                  <m:t>.2</m:t>
                                </m:r>
                              </m:oMath>
                            </m:oMathPara>
                          </a14:m>
                          <a:endParaRPr lang="es-ES_tradnl" sz="14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0</m:t>
                                </m:r>
                                <m:r>
                                  <a:rPr lang="en-US" sz="1400" b="0" i="1" smtClean="0">
                                    <a:latin typeface="Cambria Math" panose="02040503050406030204" pitchFamily="18" charset="0"/>
                                  </a:rPr>
                                  <m:t>.5</m:t>
                                </m:r>
                              </m:oMath>
                            </m:oMathPara>
                          </a14:m>
                          <a:endParaRPr lang="es-ES_tradnl" sz="14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0</m:t>
                                </m:r>
                                <m:r>
                                  <a:rPr lang="en-US" sz="1400" b="0" i="1" smtClean="0">
                                    <a:latin typeface="Cambria Math" panose="02040503050406030204" pitchFamily="18" charset="0"/>
                                  </a:rPr>
                                  <m:t>.9</m:t>
                                </m:r>
                              </m:oMath>
                            </m:oMathPara>
                          </a14:m>
                          <a:endParaRPr lang="es-ES_tradnl" sz="1400" dirty="0"/>
                        </a:p>
                      </a:txBody>
                      <a:tcPr/>
                    </a:tc>
                    <a:extLst>
                      <a:ext uri="{0D108BD9-81ED-4DB2-BD59-A6C34878D82A}">
                        <a16:rowId xmlns:a16="http://schemas.microsoft.com/office/drawing/2014/main" val="2314989511"/>
                      </a:ext>
                    </a:extLst>
                  </a:tr>
                </a:tbl>
              </a:graphicData>
            </a:graphic>
          </p:graphicFrame>
        </mc:Choice>
        <mc:Fallback>
          <p:graphicFrame>
            <p:nvGraphicFramePr>
              <p:cNvPr id="41" name="Table 40">
                <a:extLst>
                  <a:ext uri="{FF2B5EF4-FFF2-40B4-BE49-F238E27FC236}">
                    <a16:creationId xmlns:a16="http://schemas.microsoft.com/office/drawing/2014/main" id="{C0C92BA9-0D4F-2429-907A-FFDB99A81B10}"/>
                  </a:ext>
                </a:extLst>
              </p:cNvPr>
              <p:cNvGraphicFramePr>
                <a:graphicFrameLocks noGrp="1"/>
              </p:cNvGraphicFramePr>
              <p:nvPr>
                <p:extLst>
                  <p:ext uri="{D42A27DB-BD31-4B8C-83A1-F6EECF244321}">
                    <p14:modId xmlns:p14="http://schemas.microsoft.com/office/powerpoint/2010/main" val="4156349702"/>
                  </p:ext>
                </p:extLst>
              </p:nvPr>
            </p:nvGraphicFramePr>
            <p:xfrm>
              <a:off x="7397433" y="3904642"/>
              <a:ext cx="2203769" cy="628546"/>
            </p:xfrm>
            <a:graphic>
              <a:graphicData uri="http://schemas.openxmlformats.org/drawingml/2006/table">
                <a:tbl>
                  <a:tblPr firstRow="1" bandRow="1">
                    <a:tableStyleId>{F5AB1C69-6EDB-4FF4-983F-18BD219EF322}</a:tableStyleId>
                  </a:tblPr>
                  <a:tblGrid>
                    <a:gridCol w="427655">
                      <a:extLst>
                        <a:ext uri="{9D8B030D-6E8A-4147-A177-3AD203B41FA5}">
                          <a16:colId xmlns:a16="http://schemas.microsoft.com/office/drawing/2014/main" val="1374007146"/>
                        </a:ext>
                      </a:extLst>
                    </a:gridCol>
                    <a:gridCol w="490110">
                      <a:extLst>
                        <a:ext uri="{9D8B030D-6E8A-4147-A177-3AD203B41FA5}">
                          <a16:colId xmlns:a16="http://schemas.microsoft.com/office/drawing/2014/main" val="2080095669"/>
                        </a:ext>
                      </a:extLst>
                    </a:gridCol>
                    <a:gridCol w="427655">
                      <a:extLst>
                        <a:ext uri="{9D8B030D-6E8A-4147-A177-3AD203B41FA5}">
                          <a16:colId xmlns:a16="http://schemas.microsoft.com/office/drawing/2014/main" val="1628204823"/>
                        </a:ext>
                      </a:extLst>
                    </a:gridCol>
                    <a:gridCol w="430694">
                      <a:extLst>
                        <a:ext uri="{9D8B030D-6E8A-4147-A177-3AD203B41FA5}">
                          <a16:colId xmlns:a16="http://schemas.microsoft.com/office/drawing/2014/main" val="3949122803"/>
                        </a:ext>
                      </a:extLst>
                    </a:gridCol>
                    <a:gridCol w="427655">
                      <a:extLst>
                        <a:ext uri="{9D8B030D-6E8A-4147-A177-3AD203B41FA5}">
                          <a16:colId xmlns:a16="http://schemas.microsoft.com/office/drawing/2014/main" val="3874909222"/>
                        </a:ext>
                      </a:extLst>
                    </a:gridCol>
                  </a:tblGrid>
                  <a:tr h="314273">
                    <a:tc>
                      <a:txBody>
                        <a:bodyPr/>
                        <a:lstStyle/>
                        <a:p>
                          <a:endParaRPr lang="es-ES_tradnl" sz="1400" dirty="0"/>
                        </a:p>
                      </a:txBody>
                      <a:tcPr/>
                    </a:tc>
                    <a:tc>
                      <a:txBody>
                        <a:bodyPr/>
                        <a:lstStyle/>
                        <a:p>
                          <a:pPr algn="ctr"/>
                          <a:r>
                            <a:rPr lang="es-ES_tradnl" sz="1400" dirty="0"/>
                            <a:t>a1</a:t>
                          </a:r>
                        </a:p>
                      </a:txBody>
                      <a:tcPr/>
                    </a:tc>
                    <a:tc>
                      <a:txBody>
                        <a:bodyPr/>
                        <a:lstStyle/>
                        <a:p>
                          <a:pPr algn="ctr"/>
                          <a:r>
                            <a:rPr lang="es-ES_tradnl" sz="1400" dirty="0"/>
                            <a:t>a2</a:t>
                          </a:r>
                        </a:p>
                      </a:txBody>
                      <a:tcPr/>
                    </a:tc>
                    <a:tc>
                      <a:txBody>
                        <a:bodyPr/>
                        <a:lstStyle/>
                        <a:p>
                          <a:pPr algn="ctr"/>
                          <a:r>
                            <a:rPr lang="es-ES_tradnl" sz="1400" dirty="0"/>
                            <a:t>a3</a:t>
                          </a:r>
                        </a:p>
                      </a:txBody>
                      <a:tcPr/>
                    </a:tc>
                    <a:tc>
                      <a:txBody>
                        <a:bodyPr/>
                        <a:lstStyle/>
                        <a:p>
                          <a:pPr algn="ctr"/>
                          <a:r>
                            <a:rPr lang="es-ES_tradnl" sz="1400" dirty="0"/>
                            <a:t>a4</a:t>
                          </a:r>
                        </a:p>
                      </a:txBody>
                      <a:tcPr/>
                    </a:tc>
                    <a:extLst>
                      <a:ext uri="{0D108BD9-81ED-4DB2-BD59-A6C34878D82A}">
                        <a16:rowId xmlns:a16="http://schemas.microsoft.com/office/drawing/2014/main" val="2397555726"/>
                      </a:ext>
                    </a:extLst>
                  </a:tr>
                  <a:tr h="314273">
                    <a:tc>
                      <a:txBody>
                        <a:bodyPr/>
                        <a:lstStyle/>
                        <a:p>
                          <a:r>
                            <a:rPr lang="es-ES_tradnl" sz="1400" dirty="0"/>
                            <a:t>s</a:t>
                          </a:r>
                          <a:r>
                            <a:rPr lang="es-ES_tradnl" sz="1400" baseline="-25000" dirty="0"/>
                            <a:t>1</a:t>
                          </a:r>
                        </a:p>
                      </a:txBody>
                      <a:tcPr/>
                    </a:tc>
                    <a:tc>
                      <a:txBody>
                        <a:bodyPr/>
                        <a:lstStyle/>
                        <a:p>
                          <a:pPr algn="ctr"/>
                          <a:r>
                            <a:rPr lang="es-ES_tradnl" sz="1400" dirty="0"/>
                            <a:t>1.8</a:t>
                          </a:r>
                        </a:p>
                      </a:txBody>
                      <a:tcPr/>
                    </a:tc>
                    <a:tc>
                      <a:txBody>
                        <a:bodyPr/>
                        <a:lstStyle/>
                        <a:p>
                          <a:endParaRPr lang="en-AR"/>
                        </a:p>
                      </a:txBody>
                      <a:tcPr>
                        <a:blipFill>
                          <a:blip r:embed="rId4"/>
                          <a:stretch>
                            <a:fillRect l="-217647" t="-104000" r="-205882" b="-16000"/>
                          </a:stretch>
                        </a:blipFill>
                      </a:tcPr>
                    </a:tc>
                    <a:tc>
                      <a:txBody>
                        <a:bodyPr/>
                        <a:lstStyle/>
                        <a:p>
                          <a:endParaRPr lang="en-AR"/>
                        </a:p>
                      </a:txBody>
                      <a:tcPr>
                        <a:blipFill>
                          <a:blip r:embed="rId4"/>
                          <a:stretch>
                            <a:fillRect l="-317647" t="-104000" r="-105882" b="-16000"/>
                          </a:stretch>
                        </a:blipFill>
                      </a:tcPr>
                    </a:tc>
                    <a:tc>
                      <a:txBody>
                        <a:bodyPr/>
                        <a:lstStyle/>
                        <a:p>
                          <a:endParaRPr lang="en-AR"/>
                        </a:p>
                      </a:txBody>
                      <a:tcPr>
                        <a:blipFill>
                          <a:blip r:embed="rId4"/>
                          <a:stretch>
                            <a:fillRect l="-417647" t="-104000" r="-5882" b="-16000"/>
                          </a:stretch>
                        </a:blipFill>
                      </a:tcPr>
                    </a:tc>
                    <a:extLst>
                      <a:ext uri="{0D108BD9-81ED-4DB2-BD59-A6C34878D82A}">
                        <a16:rowId xmlns:a16="http://schemas.microsoft.com/office/drawing/2014/main" val="2314989511"/>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8" name="Table 7">
                <a:extLst>
                  <a:ext uri="{FF2B5EF4-FFF2-40B4-BE49-F238E27FC236}">
                    <a16:creationId xmlns:a16="http://schemas.microsoft.com/office/drawing/2014/main" id="{021DA424-7D43-C051-5F00-085CF739EFBC}"/>
                  </a:ext>
                </a:extLst>
              </p:cNvPr>
              <p:cNvGraphicFramePr>
                <a:graphicFrameLocks noGrp="1"/>
              </p:cNvGraphicFramePr>
              <p:nvPr>
                <p:extLst>
                  <p:ext uri="{D42A27DB-BD31-4B8C-83A1-F6EECF244321}">
                    <p14:modId xmlns:p14="http://schemas.microsoft.com/office/powerpoint/2010/main" val="3448094795"/>
                  </p:ext>
                </p:extLst>
              </p:nvPr>
            </p:nvGraphicFramePr>
            <p:xfrm>
              <a:off x="9387597" y="4923912"/>
              <a:ext cx="2203769" cy="628546"/>
            </p:xfrm>
            <a:graphic>
              <a:graphicData uri="http://schemas.openxmlformats.org/drawingml/2006/table">
                <a:tbl>
                  <a:tblPr firstRow="1" bandRow="1">
                    <a:tableStyleId>{7DF18680-E054-41AD-8BC1-D1AEF772440D}</a:tableStyleId>
                  </a:tblPr>
                  <a:tblGrid>
                    <a:gridCol w="427655">
                      <a:extLst>
                        <a:ext uri="{9D8B030D-6E8A-4147-A177-3AD203B41FA5}">
                          <a16:colId xmlns:a16="http://schemas.microsoft.com/office/drawing/2014/main" val="1374007146"/>
                        </a:ext>
                      </a:extLst>
                    </a:gridCol>
                    <a:gridCol w="490110">
                      <a:extLst>
                        <a:ext uri="{9D8B030D-6E8A-4147-A177-3AD203B41FA5}">
                          <a16:colId xmlns:a16="http://schemas.microsoft.com/office/drawing/2014/main" val="2080095669"/>
                        </a:ext>
                      </a:extLst>
                    </a:gridCol>
                    <a:gridCol w="427655">
                      <a:extLst>
                        <a:ext uri="{9D8B030D-6E8A-4147-A177-3AD203B41FA5}">
                          <a16:colId xmlns:a16="http://schemas.microsoft.com/office/drawing/2014/main" val="1628204823"/>
                        </a:ext>
                      </a:extLst>
                    </a:gridCol>
                    <a:gridCol w="430694">
                      <a:extLst>
                        <a:ext uri="{9D8B030D-6E8A-4147-A177-3AD203B41FA5}">
                          <a16:colId xmlns:a16="http://schemas.microsoft.com/office/drawing/2014/main" val="3949122803"/>
                        </a:ext>
                      </a:extLst>
                    </a:gridCol>
                    <a:gridCol w="427655">
                      <a:extLst>
                        <a:ext uri="{9D8B030D-6E8A-4147-A177-3AD203B41FA5}">
                          <a16:colId xmlns:a16="http://schemas.microsoft.com/office/drawing/2014/main" val="3874909222"/>
                        </a:ext>
                      </a:extLst>
                    </a:gridCol>
                  </a:tblGrid>
                  <a:tr h="314273">
                    <a:tc>
                      <a:txBody>
                        <a:bodyPr/>
                        <a:lstStyle/>
                        <a:p>
                          <a:endParaRPr lang="es-ES_tradnl" sz="1400" dirty="0"/>
                        </a:p>
                      </a:txBody>
                      <a:tcPr/>
                    </a:tc>
                    <a:tc>
                      <a:txBody>
                        <a:bodyPr/>
                        <a:lstStyle/>
                        <a:p>
                          <a:pPr algn="ctr"/>
                          <a:r>
                            <a:rPr lang="es-ES_tradnl" sz="1400" dirty="0"/>
                            <a:t>a1</a:t>
                          </a:r>
                        </a:p>
                      </a:txBody>
                      <a:tcPr/>
                    </a:tc>
                    <a:tc>
                      <a:txBody>
                        <a:bodyPr/>
                        <a:lstStyle/>
                        <a:p>
                          <a:pPr algn="ctr"/>
                          <a:r>
                            <a:rPr lang="es-ES_tradnl" sz="1400" dirty="0"/>
                            <a:t>a2</a:t>
                          </a:r>
                        </a:p>
                      </a:txBody>
                      <a:tcPr/>
                    </a:tc>
                    <a:tc>
                      <a:txBody>
                        <a:bodyPr/>
                        <a:lstStyle/>
                        <a:p>
                          <a:pPr algn="ctr"/>
                          <a:r>
                            <a:rPr lang="es-ES_tradnl" sz="1400" dirty="0"/>
                            <a:t>a3</a:t>
                          </a:r>
                        </a:p>
                      </a:txBody>
                      <a:tcPr/>
                    </a:tc>
                    <a:tc>
                      <a:txBody>
                        <a:bodyPr/>
                        <a:lstStyle/>
                        <a:p>
                          <a:pPr algn="ctr"/>
                          <a:r>
                            <a:rPr lang="es-ES_tradnl" sz="1400" dirty="0"/>
                            <a:t>a4</a:t>
                          </a:r>
                        </a:p>
                      </a:txBody>
                      <a:tcPr/>
                    </a:tc>
                    <a:extLst>
                      <a:ext uri="{0D108BD9-81ED-4DB2-BD59-A6C34878D82A}">
                        <a16:rowId xmlns:a16="http://schemas.microsoft.com/office/drawing/2014/main" val="2397555726"/>
                      </a:ext>
                    </a:extLst>
                  </a:tr>
                  <a:tr h="314273">
                    <a:tc>
                      <a:txBody>
                        <a:bodyPr/>
                        <a:lstStyle/>
                        <a:p>
                          <a:r>
                            <a:rPr lang="es-ES_tradnl" sz="1400" dirty="0"/>
                            <a:t>s</a:t>
                          </a:r>
                          <a:r>
                            <a:rPr lang="es-ES_tradnl" sz="1400" baseline="-25000" dirty="0"/>
                            <a:t>1</a:t>
                          </a:r>
                        </a:p>
                      </a:txBody>
                      <a:tcPr/>
                    </a:tc>
                    <a:tc>
                      <a:txBody>
                        <a:bodyPr/>
                        <a:lstStyle/>
                        <a:p>
                          <a:pPr algn="ctr"/>
                          <a:r>
                            <a:rPr lang="es-ES_tradnl" sz="1400" dirty="0"/>
                            <a:t>1.1</a:t>
                          </a:r>
                        </a:p>
                      </a:txBody>
                      <a:tcPr/>
                    </a:tc>
                    <a:tc>
                      <a:txBody>
                        <a:bodyPr/>
                        <a:lstStyle/>
                        <a:p>
                          <a:pPr algn="ctr"/>
                          <a14:m>
                            <m:oMathPara xmlns:m="http://schemas.openxmlformats.org/officeDocument/2006/math">
                              <m:oMathParaPr>
                                <m:jc m:val="centerGroup"/>
                              </m:oMathParaPr>
                              <m:oMath xmlns:m="http://schemas.openxmlformats.org/officeDocument/2006/math">
                                <m:r>
                                  <a:rPr lang="en-US" sz="1400" b="0" smtClean="0"/>
                                  <m:t>2.2</m:t>
                                </m:r>
                              </m:oMath>
                            </m:oMathPara>
                          </a14:m>
                          <a:endParaRPr lang="es-ES_tradnl" sz="14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400" smtClean="0"/>
                                  <m:t>1</m:t>
                                </m:r>
                                <m:r>
                                  <a:rPr lang="en-US" sz="1400" b="0" smtClean="0"/>
                                  <m:t>.8</m:t>
                                </m:r>
                              </m:oMath>
                            </m:oMathPara>
                          </a14:m>
                          <a:endParaRPr lang="es-ES_tradnl" sz="14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400" smtClean="0"/>
                                  <m:t>1</m:t>
                                </m:r>
                                <m:r>
                                  <a:rPr lang="en-US" sz="1400" b="0" smtClean="0"/>
                                  <m:t>.4</m:t>
                                </m:r>
                              </m:oMath>
                            </m:oMathPara>
                          </a14:m>
                          <a:endParaRPr lang="es-ES_tradnl" sz="1400" dirty="0"/>
                        </a:p>
                      </a:txBody>
                      <a:tcPr/>
                    </a:tc>
                    <a:extLst>
                      <a:ext uri="{0D108BD9-81ED-4DB2-BD59-A6C34878D82A}">
                        <a16:rowId xmlns:a16="http://schemas.microsoft.com/office/drawing/2014/main" val="2314989511"/>
                      </a:ext>
                    </a:extLst>
                  </a:tr>
                </a:tbl>
              </a:graphicData>
            </a:graphic>
          </p:graphicFrame>
        </mc:Choice>
        <mc:Fallback>
          <p:graphicFrame>
            <p:nvGraphicFramePr>
              <p:cNvPr id="8" name="Table 7">
                <a:extLst>
                  <a:ext uri="{FF2B5EF4-FFF2-40B4-BE49-F238E27FC236}">
                    <a16:creationId xmlns:a16="http://schemas.microsoft.com/office/drawing/2014/main" id="{021DA424-7D43-C051-5F00-085CF739EFBC}"/>
                  </a:ext>
                </a:extLst>
              </p:cNvPr>
              <p:cNvGraphicFramePr>
                <a:graphicFrameLocks noGrp="1"/>
              </p:cNvGraphicFramePr>
              <p:nvPr>
                <p:extLst>
                  <p:ext uri="{D42A27DB-BD31-4B8C-83A1-F6EECF244321}">
                    <p14:modId xmlns:p14="http://schemas.microsoft.com/office/powerpoint/2010/main" val="3448094795"/>
                  </p:ext>
                </p:extLst>
              </p:nvPr>
            </p:nvGraphicFramePr>
            <p:xfrm>
              <a:off x="9387597" y="4923912"/>
              <a:ext cx="2203769" cy="628546"/>
            </p:xfrm>
            <a:graphic>
              <a:graphicData uri="http://schemas.openxmlformats.org/drawingml/2006/table">
                <a:tbl>
                  <a:tblPr firstRow="1" bandRow="1">
                    <a:tableStyleId>{7DF18680-E054-41AD-8BC1-D1AEF772440D}</a:tableStyleId>
                  </a:tblPr>
                  <a:tblGrid>
                    <a:gridCol w="427655">
                      <a:extLst>
                        <a:ext uri="{9D8B030D-6E8A-4147-A177-3AD203B41FA5}">
                          <a16:colId xmlns:a16="http://schemas.microsoft.com/office/drawing/2014/main" val="1374007146"/>
                        </a:ext>
                      </a:extLst>
                    </a:gridCol>
                    <a:gridCol w="490110">
                      <a:extLst>
                        <a:ext uri="{9D8B030D-6E8A-4147-A177-3AD203B41FA5}">
                          <a16:colId xmlns:a16="http://schemas.microsoft.com/office/drawing/2014/main" val="2080095669"/>
                        </a:ext>
                      </a:extLst>
                    </a:gridCol>
                    <a:gridCol w="427655">
                      <a:extLst>
                        <a:ext uri="{9D8B030D-6E8A-4147-A177-3AD203B41FA5}">
                          <a16:colId xmlns:a16="http://schemas.microsoft.com/office/drawing/2014/main" val="1628204823"/>
                        </a:ext>
                      </a:extLst>
                    </a:gridCol>
                    <a:gridCol w="430694">
                      <a:extLst>
                        <a:ext uri="{9D8B030D-6E8A-4147-A177-3AD203B41FA5}">
                          <a16:colId xmlns:a16="http://schemas.microsoft.com/office/drawing/2014/main" val="3949122803"/>
                        </a:ext>
                      </a:extLst>
                    </a:gridCol>
                    <a:gridCol w="427655">
                      <a:extLst>
                        <a:ext uri="{9D8B030D-6E8A-4147-A177-3AD203B41FA5}">
                          <a16:colId xmlns:a16="http://schemas.microsoft.com/office/drawing/2014/main" val="3874909222"/>
                        </a:ext>
                      </a:extLst>
                    </a:gridCol>
                  </a:tblGrid>
                  <a:tr h="314273">
                    <a:tc>
                      <a:txBody>
                        <a:bodyPr/>
                        <a:lstStyle/>
                        <a:p>
                          <a:endParaRPr lang="es-ES_tradnl" sz="1400" dirty="0"/>
                        </a:p>
                      </a:txBody>
                      <a:tcPr/>
                    </a:tc>
                    <a:tc>
                      <a:txBody>
                        <a:bodyPr/>
                        <a:lstStyle/>
                        <a:p>
                          <a:pPr algn="ctr"/>
                          <a:r>
                            <a:rPr lang="es-ES_tradnl" sz="1400" dirty="0"/>
                            <a:t>a1</a:t>
                          </a:r>
                        </a:p>
                      </a:txBody>
                      <a:tcPr/>
                    </a:tc>
                    <a:tc>
                      <a:txBody>
                        <a:bodyPr/>
                        <a:lstStyle/>
                        <a:p>
                          <a:pPr algn="ctr"/>
                          <a:r>
                            <a:rPr lang="es-ES_tradnl" sz="1400" dirty="0"/>
                            <a:t>a2</a:t>
                          </a:r>
                        </a:p>
                      </a:txBody>
                      <a:tcPr/>
                    </a:tc>
                    <a:tc>
                      <a:txBody>
                        <a:bodyPr/>
                        <a:lstStyle/>
                        <a:p>
                          <a:pPr algn="ctr"/>
                          <a:r>
                            <a:rPr lang="es-ES_tradnl" sz="1400" dirty="0"/>
                            <a:t>a3</a:t>
                          </a:r>
                        </a:p>
                      </a:txBody>
                      <a:tcPr/>
                    </a:tc>
                    <a:tc>
                      <a:txBody>
                        <a:bodyPr/>
                        <a:lstStyle/>
                        <a:p>
                          <a:pPr algn="ctr"/>
                          <a:r>
                            <a:rPr lang="es-ES_tradnl" sz="1400" dirty="0"/>
                            <a:t>a4</a:t>
                          </a:r>
                        </a:p>
                      </a:txBody>
                      <a:tcPr/>
                    </a:tc>
                    <a:extLst>
                      <a:ext uri="{0D108BD9-81ED-4DB2-BD59-A6C34878D82A}">
                        <a16:rowId xmlns:a16="http://schemas.microsoft.com/office/drawing/2014/main" val="2397555726"/>
                      </a:ext>
                    </a:extLst>
                  </a:tr>
                  <a:tr h="314273">
                    <a:tc>
                      <a:txBody>
                        <a:bodyPr/>
                        <a:lstStyle/>
                        <a:p>
                          <a:r>
                            <a:rPr lang="es-ES_tradnl" sz="1400" dirty="0"/>
                            <a:t>s</a:t>
                          </a:r>
                          <a:r>
                            <a:rPr lang="es-ES_tradnl" sz="1400" baseline="-25000" dirty="0"/>
                            <a:t>1</a:t>
                          </a:r>
                        </a:p>
                      </a:txBody>
                      <a:tcPr/>
                    </a:tc>
                    <a:tc>
                      <a:txBody>
                        <a:bodyPr/>
                        <a:lstStyle/>
                        <a:p>
                          <a:pPr algn="ctr"/>
                          <a:r>
                            <a:rPr lang="es-ES_tradnl" sz="1400" dirty="0"/>
                            <a:t>1.1</a:t>
                          </a:r>
                        </a:p>
                      </a:txBody>
                      <a:tcPr/>
                    </a:tc>
                    <a:tc>
                      <a:txBody>
                        <a:bodyPr/>
                        <a:lstStyle/>
                        <a:p>
                          <a:endParaRPr lang="en-AR"/>
                        </a:p>
                      </a:txBody>
                      <a:tcPr>
                        <a:blipFill>
                          <a:blip r:embed="rId5"/>
                          <a:stretch>
                            <a:fillRect l="-214706" t="-108000" r="-205882" b="-12000"/>
                          </a:stretch>
                        </a:blipFill>
                      </a:tcPr>
                    </a:tc>
                    <a:tc>
                      <a:txBody>
                        <a:bodyPr/>
                        <a:lstStyle/>
                        <a:p>
                          <a:endParaRPr lang="en-AR"/>
                        </a:p>
                      </a:txBody>
                      <a:tcPr>
                        <a:blipFill>
                          <a:blip r:embed="rId5"/>
                          <a:stretch>
                            <a:fillRect l="-314706" t="-108000" r="-105882" b="-12000"/>
                          </a:stretch>
                        </a:blipFill>
                      </a:tcPr>
                    </a:tc>
                    <a:tc>
                      <a:txBody>
                        <a:bodyPr/>
                        <a:lstStyle/>
                        <a:p>
                          <a:endParaRPr lang="en-AR"/>
                        </a:p>
                      </a:txBody>
                      <a:tcPr>
                        <a:blipFill>
                          <a:blip r:embed="rId5"/>
                          <a:stretch>
                            <a:fillRect l="-414706" t="-108000" r="-5882" b="-12000"/>
                          </a:stretch>
                        </a:blipFill>
                      </a:tcPr>
                    </a:tc>
                    <a:extLst>
                      <a:ext uri="{0D108BD9-81ED-4DB2-BD59-A6C34878D82A}">
                        <a16:rowId xmlns:a16="http://schemas.microsoft.com/office/drawing/2014/main" val="2314989511"/>
                      </a:ext>
                    </a:extLst>
                  </a:tr>
                </a:tbl>
              </a:graphicData>
            </a:graphic>
          </p:graphicFrame>
        </mc:Fallback>
      </mc:AlternateContent>
      <p:cxnSp>
        <p:nvCxnSpPr>
          <p:cNvPr id="11" name="Straight Arrow Connector 10">
            <a:extLst>
              <a:ext uri="{FF2B5EF4-FFF2-40B4-BE49-F238E27FC236}">
                <a16:creationId xmlns:a16="http://schemas.microsoft.com/office/drawing/2014/main" id="{2A4CA07C-BF16-B2E4-B6CA-9E684997A034}"/>
              </a:ext>
            </a:extLst>
          </p:cNvPr>
          <p:cNvCxnSpPr/>
          <p:nvPr/>
        </p:nvCxnSpPr>
        <p:spPr>
          <a:xfrm flipV="1">
            <a:off x="7397433" y="1524000"/>
            <a:ext cx="0" cy="19050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735888C-3B5A-36CB-4910-D530F3F311B6}"/>
              </a:ext>
            </a:extLst>
          </p:cNvPr>
          <p:cNvCxnSpPr>
            <a:cxnSpLocks/>
          </p:cNvCxnSpPr>
          <p:nvPr/>
        </p:nvCxnSpPr>
        <p:spPr>
          <a:xfrm>
            <a:off x="7397433" y="3429000"/>
            <a:ext cx="385775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5E6FA5BE-E952-AE28-CC7F-B9856A187A67}"/>
              </a:ext>
            </a:extLst>
          </p:cNvPr>
          <p:cNvSpPr txBox="1"/>
          <p:nvPr/>
        </p:nvSpPr>
        <p:spPr>
          <a:xfrm>
            <a:off x="8031296" y="3407114"/>
            <a:ext cx="2712602" cy="338554"/>
          </a:xfrm>
          <a:prstGeom prst="rect">
            <a:avLst/>
          </a:prstGeom>
          <a:noFill/>
        </p:spPr>
        <p:txBody>
          <a:bodyPr wrap="none" rtlCol="0">
            <a:spAutoFit/>
          </a:bodyPr>
          <a:lstStyle/>
          <a:p>
            <a:r>
              <a:rPr lang="es-ES_tradnl" sz="1600" dirty="0"/>
              <a:t>Iteraciones de entrenamiento</a:t>
            </a:r>
          </a:p>
        </p:txBody>
      </p:sp>
      <p:sp>
        <p:nvSpPr>
          <p:cNvPr id="16" name="TextBox 15">
            <a:extLst>
              <a:ext uri="{FF2B5EF4-FFF2-40B4-BE49-F238E27FC236}">
                <a16:creationId xmlns:a16="http://schemas.microsoft.com/office/drawing/2014/main" id="{6EEB52C8-B45C-C2BC-70B7-81F9CB2DC419}"/>
              </a:ext>
            </a:extLst>
          </p:cNvPr>
          <p:cNvSpPr txBox="1"/>
          <p:nvPr/>
        </p:nvSpPr>
        <p:spPr>
          <a:xfrm>
            <a:off x="7427107" y="1303148"/>
            <a:ext cx="287258" cy="369332"/>
          </a:xfrm>
          <a:prstGeom prst="rect">
            <a:avLst/>
          </a:prstGeom>
          <a:noFill/>
        </p:spPr>
        <p:txBody>
          <a:bodyPr wrap="none" rtlCol="0">
            <a:spAutoFit/>
          </a:bodyPr>
          <a:lstStyle/>
          <a:p>
            <a:r>
              <a:rPr lang="es-ES" dirty="0" err="1"/>
              <a:t>ε</a:t>
            </a:r>
            <a:endParaRPr lang="es-ES_tradnl" dirty="0"/>
          </a:p>
        </p:txBody>
      </p:sp>
      <p:sp>
        <p:nvSpPr>
          <p:cNvPr id="24" name="Arc 23">
            <a:extLst>
              <a:ext uri="{FF2B5EF4-FFF2-40B4-BE49-F238E27FC236}">
                <a16:creationId xmlns:a16="http://schemas.microsoft.com/office/drawing/2014/main" id="{2AB2F6F3-B41D-C201-5F43-8F862025C571}"/>
              </a:ext>
            </a:extLst>
          </p:cNvPr>
          <p:cNvSpPr/>
          <p:nvPr/>
        </p:nvSpPr>
        <p:spPr>
          <a:xfrm rot="10800000">
            <a:off x="7427107" y="947719"/>
            <a:ext cx="5030925" cy="2423453"/>
          </a:xfrm>
          <a:prstGeom prst="arc">
            <a:avLst>
              <a:gd name="adj1" fmla="val 15342385"/>
              <a:gd name="adj2" fmla="val 21389497"/>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25" name="Rounded Rectangle 24">
            <a:extLst>
              <a:ext uri="{FF2B5EF4-FFF2-40B4-BE49-F238E27FC236}">
                <a16:creationId xmlns:a16="http://schemas.microsoft.com/office/drawing/2014/main" id="{CE5D0448-7AD5-F0C4-B719-0416C127DB0C}"/>
              </a:ext>
            </a:extLst>
          </p:cNvPr>
          <p:cNvSpPr/>
          <p:nvPr/>
        </p:nvSpPr>
        <p:spPr>
          <a:xfrm>
            <a:off x="8776448" y="3922335"/>
            <a:ext cx="329047" cy="570788"/>
          </a:xfrm>
          <a:prstGeom prst="round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6" name="Rounded Rectangle 25">
            <a:extLst>
              <a:ext uri="{FF2B5EF4-FFF2-40B4-BE49-F238E27FC236}">
                <a16:creationId xmlns:a16="http://schemas.microsoft.com/office/drawing/2014/main" id="{4256B5FE-8E94-11A8-AB49-4D5C6A152FA2}"/>
              </a:ext>
            </a:extLst>
          </p:cNvPr>
          <p:cNvSpPr/>
          <p:nvPr/>
        </p:nvSpPr>
        <p:spPr>
          <a:xfrm>
            <a:off x="10324957" y="4923912"/>
            <a:ext cx="329047" cy="570788"/>
          </a:xfrm>
          <a:prstGeom prst="round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28" name="Straight Arrow Connector 27">
            <a:extLst>
              <a:ext uri="{FF2B5EF4-FFF2-40B4-BE49-F238E27FC236}">
                <a16:creationId xmlns:a16="http://schemas.microsoft.com/office/drawing/2014/main" id="{ED3B807B-B573-F23D-50CC-66EF1074B27F}"/>
              </a:ext>
            </a:extLst>
          </p:cNvPr>
          <p:cNvCxnSpPr>
            <a:cxnSpLocks/>
            <a:endCxn id="15" idx="3"/>
          </p:cNvCxnSpPr>
          <p:nvPr/>
        </p:nvCxnSpPr>
        <p:spPr>
          <a:xfrm flipV="1">
            <a:off x="10489480" y="3576391"/>
            <a:ext cx="254418" cy="1192833"/>
          </a:xfrm>
          <a:prstGeom prst="straightConnector1">
            <a:avLst/>
          </a:prstGeom>
          <a:ln w="28575">
            <a:solidFill>
              <a:srgbClr val="002060"/>
            </a:solidFill>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B47CDA3-F53D-7039-CC81-8D0C59D3A505}"/>
              </a:ext>
            </a:extLst>
          </p:cNvPr>
          <p:cNvCxnSpPr>
            <a:cxnSpLocks/>
          </p:cNvCxnSpPr>
          <p:nvPr/>
        </p:nvCxnSpPr>
        <p:spPr>
          <a:xfrm flipH="1" flipV="1">
            <a:off x="7714365" y="3536326"/>
            <a:ext cx="1226606" cy="356732"/>
          </a:xfrm>
          <a:prstGeom prst="straightConnector1">
            <a:avLst/>
          </a:prstGeom>
          <a:ln w="28575">
            <a:solidFill>
              <a:srgbClr val="00206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012580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928552"/>
          </a:xfrm>
        </p:spPr>
        <p:txBody>
          <a:bodyPr/>
          <a:lstStyle/>
          <a:p>
            <a:r>
              <a:rPr lang="es-ES_tradnl" dirty="0"/>
              <a:t>Soluciones iterativas</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2081479"/>
            <a:ext cx="10691265" cy="4003633"/>
          </a:xfrm>
        </p:spPr>
        <p:txBody>
          <a:bodyPr>
            <a:normAutofit/>
          </a:bodyPr>
          <a:lstStyle/>
          <a:p>
            <a:pPr marL="0" indent="0">
              <a:buNone/>
            </a:pPr>
            <a:r>
              <a:rPr lang="es-ES_tradnl" sz="2400" dirty="0"/>
              <a:t>El agente realiza la acción que ha seleccionado y obtiene retroalimentación del entorno. El agente recibe retroalimentación del entorno en forma de recompensa.</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3"/>
              </a:rPr>
              <a:t>vectorjuice</a:t>
            </a:r>
          </a:p>
        </p:txBody>
      </p:sp>
      <p:sp>
        <p:nvSpPr>
          <p:cNvPr id="3" name="Slide Number Placeholder 5">
            <a:extLst>
              <a:ext uri="{FF2B5EF4-FFF2-40B4-BE49-F238E27FC236}">
                <a16:creationId xmlns:a16="http://schemas.microsoft.com/office/drawing/2014/main" id="{DB969FCD-AC8E-9C3C-6B97-EFC3CF4D6AB5}"/>
              </a:ext>
            </a:extLst>
          </p:cNvPr>
          <p:cNvSpPr>
            <a:spLocks noGrp="1"/>
          </p:cNvSpPr>
          <p:nvPr>
            <p:ph type="sldNum" sz="quarter" idx="12"/>
          </p:nvPr>
        </p:nvSpPr>
        <p:spPr>
          <a:xfrm>
            <a:off x="10919012" y="6356350"/>
            <a:ext cx="672354" cy="365125"/>
          </a:xfrm>
        </p:spPr>
        <p:txBody>
          <a:bodyPr/>
          <a:lstStyle/>
          <a:p>
            <a:fld id="{87E7843D-FF13-4365-9478-9625B70A2705}" type="slidenum">
              <a:rPr lang="en-US" smtClean="0"/>
              <a:t>66</a:t>
            </a:fld>
            <a:endParaRPr lang="en-US" dirty="0"/>
          </a:p>
        </p:txBody>
      </p:sp>
      <p:sp>
        <p:nvSpPr>
          <p:cNvPr id="6" name="TextBox 5">
            <a:extLst>
              <a:ext uri="{FF2B5EF4-FFF2-40B4-BE49-F238E27FC236}">
                <a16:creationId xmlns:a16="http://schemas.microsoft.com/office/drawing/2014/main" id="{D09053A0-7B6C-24D2-D2A2-EFA6B5612395}"/>
              </a:ext>
            </a:extLst>
          </p:cNvPr>
          <p:cNvSpPr txBox="1"/>
          <p:nvPr/>
        </p:nvSpPr>
        <p:spPr>
          <a:xfrm>
            <a:off x="700635" y="1619815"/>
            <a:ext cx="10962631" cy="461665"/>
          </a:xfrm>
          <a:prstGeom prst="rect">
            <a:avLst/>
          </a:prstGeom>
          <a:noFill/>
        </p:spPr>
        <p:txBody>
          <a:bodyPr wrap="square" rtlCol="0">
            <a:spAutoFit/>
          </a:bodyPr>
          <a:lstStyle/>
          <a:p>
            <a:r>
              <a:rPr lang="es-ES_tradnl" sz="2400" dirty="0">
                <a:latin typeface="+mj-lt"/>
              </a:rPr>
              <a:t>Obtiene retroalimentación de ambiente</a:t>
            </a:r>
          </a:p>
        </p:txBody>
      </p:sp>
    </p:spTree>
    <p:extLst>
      <p:ext uri="{BB962C8B-B14F-4D97-AF65-F5344CB8AC3E}">
        <p14:creationId xmlns:p14="http://schemas.microsoft.com/office/powerpoint/2010/main" val="39112030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928552"/>
          </a:xfrm>
        </p:spPr>
        <p:txBody>
          <a:bodyPr/>
          <a:lstStyle/>
          <a:p>
            <a:r>
              <a:rPr lang="es-ES_tradnl" dirty="0"/>
              <a:t>Soluciones iterativas</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2081479"/>
            <a:ext cx="10691265" cy="4003633"/>
          </a:xfrm>
        </p:spPr>
        <p:txBody>
          <a:bodyPr>
            <a:normAutofit/>
          </a:bodyPr>
          <a:lstStyle/>
          <a:p>
            <a:pPr marL="0" indent="0">
              <a:buNone/>
            </a:pPr>
            <a:r>
              <a:rPr lang="es-ES_tradnl" sz="2400" dirty="0"/>
              <a:t>La forma de mejorar la estimación de vuelta va a depender si es un algoritmo basado en política o valor. </a:t>
            </a:r>
          </a:p>
          <a:p>
            <a:pPr marL="0" indent="0">
              <a:buNone/>
            </a:pPr>
            <a:r>
              <a:rPr lang="es-ES_tradnl" sz="2400" b="1" dirty="0">
                <a:solidFill>
                  <a:schemeClr val="accent6">
                    <a:lumMod val="75000"/>
                  </a:schemeClr>
                </a:solidFill>
              </a:rPr>
              <a:t>Basado en política</a:t>
            </a:r>
            <a:r>
              <a:rPr lang="es-ES_tradnl" sz="2400" dirty="0"/>
              <a:t>: El agente actualiza la tabla de políticas si obtiene una recompensa positiva, para aumentar la probabilidad de la acción que acaba de realizar.</a:t>
            </a:r>
          </a:p>
          <a:p>
            <a:pPr marL="0" indent="0">
              <a:buNone/>
            </a:pPr>
            <a:endParaRPr lang="es-ES_tradnl" sz="2400" dirty="0"/>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3"/>
              </a:rPr>
              <a:t>vectorjuice</a:t>
            </a:r>
          </a:p>
        </p:txBody>
      </p:sp>
      <p:sp>
        <p:nvSpPr>
          <p:cNvPr id="3" name="Slide Number Placeholder 5">
            <a:extLst>
              <a:ext uri="{FF2B5EF4-FFF2-40B4-BE49-F238E27FC236}">
                <a16:creationId xmlns:a16="http://schemas.microsoft.com/office/drawing/2014/main" id="{DB969FCD-AC8E-9C3C-6B97-EFC3CF4D6AB5}"/>
              </a:ext>
            </a:extLst>
          </p:cNvPr>
          <p:cNvSpPr>
            <a:spLocks noGrp="1"/>
          </p:cNvSpPr>
          <p:nvPr>
            <p:ph type="sldNum" sz="quarter" idx="12"/>
          </p:nvPr>
        </p:nvSpPr>
        <p:spPr>
          <a:xfrm>
            <a:off x="10919012" y="6356350"/>
            <a:ext cx="672354" cy="365125"/>
          </a:xfrm>
        </p:spPr>
        <p:txBody>
          <a:bodyPr/>
          <a:lstStyle/>
          <a:p>
            <a:fld id="{87E7843D-FF13-4365-9478-9625B70A2705}" type="slidenum">
              <a:rPr lang="en-US" smtClean="0"/>
              <a:t>67</a:t>
            </a:fld>
            <a:endParaRPr lang="en-US" dirty="0"/>
          </a:p>
        </p:txBody>
      </p:sp>
      <p:sp>
        <p:nvSpPr>
          <p:cNvPr id="6" name="TextBox 5">
            <a:extLst>
              <a:ext uri="{FF2B5EF4-FFF2-40B4-BE49-F238E27FC236}">
                <a16:creationId xmlns:a16="http://schemas.microsoft.com/office/drawing/2014/main" id="{D09053A0-7B6C-24D2-D2A2-EFA6B5612395}"/>
              </a:ext>
            </a:extLst>
          </p:cNvPr>
          <p:cNvSpPr txBox="1"/>
          <p:nvPr/>
        </p:nvSpPr>
        <p:spPr>
          <a:xfrm>
            <a:off x="700635" y="1619815"/>
            <a:ext cx="10962631" cy="461665"/>
          </a:xfrm>
          <a:prstGeom prst="rect">
            <a:avLst/>
          </a:prstGeom>
          <a:noFill/>
        </p:spPr>
        <p:txBody>
          <a:bodyPr wrap="square" rtlCol="0">
            <a:spAutoFit/>
          </a:bodyPr>
          <a:lstStyle/>
          <a:p>
            <a:r>
              <a:rPr lang="es-ES_tradnl" sz="2400" dirty="0">
                <a:latin typeface="+mj-lt"/>
              </a:rPr>
              <a:t>Mejora la estimación</a:t>
            </a:r>
          </a:p>
        </p:txBody>
      </p:sp>
    </p:spTree>
    <p:extLst>
      <p:ext uri="{BB962C8B-B14F-4D97-AF65-F5344CB8AC3E}">
        <p14:creationId xmlns:p14="http://schemas.microsoft.com/office/powerpoint/2010/main" val="21081169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928552"/>
          </a:xfrm>
        </p:spPr>
        <p:txBody>
          <a:bodyPr/>
          <a:lstStyle/>
          <a:p>
            <a:r>
              <a:rPr lang="es-ES_tradnl" dirty="0"/>
              <a:t>Soluciones iterativas</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2081479"/>
            <a:ext cx="10691265" cy="4003633"/>
          </a:xfrm>
        </p:spPr>
        <p:txBody>
          <a:bodyPr>
            <a:normAutofit/>
          </a:bodyPr>
          <a:lstStyle/>
          <a:p>
            <a:pPr marL="0" indent="0">
              <a:buNone/>
            </a:pPr>
            <a:r>
              <a:rPr lang="es-ES_tradnl" dirty="0"/>
              <a:t>La forma de mejorar la estimación de vuelta va a depender si es un algoritmo basado en política o valor. </a:t>
            </a:r>
          </a:p>
          <a:p>
            <a:pPr marL="0" indent="0">
              <a:buNone/>
            </a:pPr>
            <a:r>
              <a:rPr lang="es-ES_tradnl" b="1" dirty="0">
                <a:solidFill>
                  <a:schemeClr val="accent1"/>
                </a:solidFill>
              </a:rPr>
              <a:t>Basado en valores</a:t>
            </a:r>
            <a:r>
              <a:rPr lang="es-ES_tradnl" dirty="0"/>
              <a:t>: Un agente establece que según la recompensa que recibe, al analizar la ecuación de </a:t>
            </a:r>
            <a:r>
              <a:rPr lang="es-ES_tradnl" dirty="0" err="1"/>
              <a:t>Bellman</a:t>
            </a:r>
            <a:r>
              <a:rPr lang="es-ES_tradnl" dirty="0"/>
              <a:t> establece si el valor debería ser mayor o menor.</a:t>
            </a:r>
          </a:p>
          <a:p>
            <a:pPr marL="0" indent="0">
              <a:buNone/>
            </a:pPr>
            <a:r>
              <a:rPr lang="es-ES_tradnl" dirty="0"/>
              <a:t>Recordemos que la ecuación de </a:t>
            </a:r>
            <a:r>
              <a:rPr lang="es-ES_tradnl" dirty="0" err="1"/>
              <a:t>Bellman</a:t>
            </a:r>
            <a:r>
              <a:rPr lang="es-ES_tradnl" dirty="0"/>
              <a:t> nos establecía:</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3"/>
              </a:rPr>
              <a:t>vectorjuice</a:t>
            </a:r>
          </a:p>
        </p:txBody>
      </p:sp>
      <p:sp>
        <p:nvSpPr>
          <p:cNvPr id="3" name="Slide Number Placeholder 5">
            <a:extLst>
              <a:ext uri="{FF2B5EF4-FFF2-40B4-BE49-F238E27FC236}">
                <a16:creationId xmlns:a16="http://schemas.microsoft.com/office/drawing/2014/main" id="{DB969FCD-AC8E-9C3C-6B97-EFC3CF4D6AB5}"/>
              </a:ext>
            </a:extLst>
          </p:cNvPr>
          <p:cNvSpPr>
            <a:spLocks noGrp="1"/>
          </p:cNvSpPr>
          <p:nvPr>
            <p:ph type="sldNum" sz="quarter" idx="12"/>
          </p:nvPr>
        </p:nvSpPr>
        <p:spPr>
          <a:xfrm>
            <a:off x="10919012" y="6356350"/>
            <a:ext cx="672354" cy="365125"/>
          </a:xfrm>
        </p:spPr>
        <p:txBody>
          <a:bodyPr/>
          <a:lstStyle/>
          <a:p>
            <a:fld id="{87E7843D-FF13-4365-9478-9625B70A2705}" type="slidenum">
              <a:rPr lang="en-US" smtClean="0"/>
              <a:t>68</a:t>
            </a:fld>
            <a:endParaRPr lang="en-US" dirty="0"/>
          </a:p>
        </p:txBody>
      </p:sp>
      <p:sp>
        <p:nvSpPr>
          <p:cNvPr id="6" name="TextBox 5">
            <a:extLst>
              <a:ext uri="{FF2B5EF4-FFF2-40B4-BE49-F238E27FC236}">
                <a16:creationId xmlns:a16="http://schemas.microsoft.com/office/drawing/2014/main" id="{D09053A0-7B6C-24D2-D2A2-EFA6B5612395}"/>
              </a:ext>
            </a:extLst>
          </p:cNvPr>
          <p:cNvSpPr txBox="1"/>
          <p:nvPr/>
        </p:nvSpPr>
        <p:spPr>
          <a:xfrm>
            <a:off x="700635" y="1619815"/>
            <a:ext cx="10962631" cy="461665"/>
          </a:xfrm>
          <a:prstGeom prst="rect">
            <a:avLst/>
          </a:prstGeom>
          <a:noFill/>
        </p:spPr>
        <p:txBody>
          <a:bodyPr wrap="square" rtlCol="0">
            <a:spAutoFit/>
          </a:bodyPr>
          <a:lstStyle/>
          <a:p>
            <a:r>
              <a:rPr lang="es-ES_tradnl" sz="2400" dirty="0">
                <a:latin typeface="+mj-lt"/>
              </a:rPr>
              <a:t>Mejora la estimación</a:t>
            </a:r>
          </a:p>
        </p:txBody>
      </p:sp>
      <p:sp>
        <p:nvSpPr>
          <p:cNvPr id="8" name="Oval 7">
            <a:extLst>
              <a:ext uri="{FF2B5EF4-FFF2-40B4-BE49-F238E27FC236}">
                <a16:creationId xmlns:a16="http://schemas.microsoft.com/office/drawing/2014/main" id="{B30D8889-D82B-ECC8-93B3-845B7B78FCDD}"/>
              </a:ext>
            </a:extLst>
          </p:cNvPr>
          <p:cNvSpPr/>
          <p:nvPr/>
        </p:nvSpPr>
        <p:spPr>
          <a:xfrm>
            <a:off x="4320223" y="4374234"/>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s</a:t>
            </a:r>
            <a:r>
              <a:rPr lang="es-ES_tradnl" baseline="-25000" dirty="0"/>
              <a:t>1</a:t>
            </a:r>
          </a:p>
        </p:txBody>
      </p:sp>
      <p:sp>
        <p:nvSpPr>
          <p:cNvPr id="9" name="Oval 8">
            <a:extLst>
              <a:ext uri="{FF2B5EF4-FFF2-40B4-BE49-F238E27FC236}">
                <a16:creationId xmlns:a16="http://schemas.microsoft.com/office/drawing/2014/main" id="{4E46CEF6-D8A7-4295-5DF0-7150AFEE6E6B}"/>
              </a:ext>
            </a:extLst>
          </p:cNvPr>
          <p:cNvSpPr/>
          <p:nvPr/>
        </p:nvSpPr>
        <p:spPr>
          <a:xfrm>
            <a:off x="5551745" y="4374234"/>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a</a:t>
            </a:r>
            <a:r>
              <a:rPr lang="es-ES_tradnl" sz="1400" baseline="-25000" dirty="0"/>
              <a:t>1</a:t>
            </a:r>
          </a:p>
        </p:txBody>
      </p:sp>
      <p:cxnSp>
        <p:nvCxnSpPr>
          <p:cNvPr id="10" name="Straight Arrow Connector 9">
            <a:extLst>
              <a:ext uri="{FF2B5EF4-FFF2-40B4-BE49-F238E27FC236}">
                <a16:creationId xmlns:a16="http://schemas.microsoft.com/office/drawing/2014/main" id="{F4EF08B0-4DA4-FFF1-BC59-10BF2EDF76F1}"/>
              </a:ext>
            </a:extLst>
          </p:cNvPr>
          <p:cNvCxnSpPr>
            <a:cxnSpLocks/>
            <a:stCxn id="8" idx="6"/>
            <a:endCxn id="9" idx="2"/>
          </p:cNvCxnSpPr>
          <p:nvPr/>
        </p:nvCxnSpPr>
        <p:spPr>
          <a:xfrm>
            <a:off x="4814745" y="4621495"/>
            <a:ext cx="737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3408EDE-7624-8EA4-577F-3D3E4F08F75F}"/>
              </a:ext>
            </a:extLst>
          </p:cNvPr>
          <p:cNvCxnSpPr>
            <a:cxnSpLocks/>
            <a:stCxn id="9" idx="6"/>
            <a:endCxn id="12" idx="2"/>
          </p:cNvCxnSpPr>
          <p:nvPr/>
        </p:nvCxnSpPr>
        <p:spPr>
          <a:xfrm flipV="1">
            <a:off x="6046267" y="4609463"/>
            <a:ext cx="722518" cy="120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AE7A1D-89BC-ADE8-B19A-0CD64C824D38}"/>
              </a:ext>
            </a:extLst>
          </p:cNvPr>
          <p:cNvSpPr/>
          <p:nvPr/>
        </p:nvSpPr>
        <p:spPr>
          <a:xfrm>
            <a:off x="6768785" y="4362202"/>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s</a:t>
            </a:r>
            <a:r>
              <a:rPr lang="es-ES_tradnl" baseline="-25000" dirty="0"/>
              <a:t>3</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698955CC-5FAF-121B-152E-09CC9BD8E3AA}"/>
                  </a:ext>
                </a:extLst>
              </p:cNvPr>
              <p:cNvSpPr txBox="1"/>
              <p:nvPr/>
            </p:nvSpPr>
            <p:spPr>
              <a:xfrm>
                <a:off x="5280377" y="4868756"/>
                <a:ext cx="10372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_tradnl"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𝑄</m:t>
                          </m:r>
                        </m:e>
                        <m:sub>
                          <m:r>
                            <a:rPr lang="en-US" b="0" i="1" smtClean="0">
                              <a:latin typeface="Cambria Math" panose="02040503050406030204" pitchFamily="18" charset="0"/>
                            </a:rPr>
                            <m:t>1</m:t>
                          </m:r>
                        </m:sub>
                      </m:sSub>
                    </m:oMath>
                  </m:oMathPara>
                </a14:m>
                <a:endParaRPr lang="es-ES_tradnl" dirty="0"/>
              </a:p>
            </p:txBody>
          </p:sp>
        </mc:Choice>
        <mc:Fallback>
          <p:sp>
            <p:nvSpPr>
              <p:cNvPr id="13" name="TextBox 12">
                <a:extLst>
                  <a:ext uri="{FF2B5EF4-FFF2-40B4-BE49-F238E27FC236}">
                    <a16:creationId xmlns:a16="http://schemas.microsoft.com/office/drawing/2014/main" id="{698955CC-5FAF-121B-152E-09CC9BD8E3AA}"/>
                  </a:ext>
                </a:extLst>
              </p:cNvPr>
              <p:cNvSpPr txBox="1">
                <a:spLocks noRot="1" noChangeAspect="1" noMove="1" noResize="1" noEditPoints="1" noAdjustHandles="1" noChangeArrowheads="1" noChangeShapeType="1" noTextEdit="1"/>
              </p:cNvSpPr>
              <p:nvPr/>
            </p:nvSpPr>
            <p:spPr>
              <a:xfrm>
                <a:off x="5280377" y="4868756"/>
                <a:ext cx="1037258" cy="369332"/>
              </a:xfrm>
              <a:prstGeom prst="rect">
                <a:avLst/>
              </a:prstGeom>
              <a:blipFill>
                <a:blip r:embed="rId4"/>
                <a:stretch>
                  <a:fillRect b="-6667"/>
                </a:stretch>
              </a:blipFill>
            </p:spPr>
            <p:txBody>
              <a:bodyPr/>
              <a:lstStyle/>
              <a:p>
                <a:r>
                  <a:rPr lang="es-ES_tradnl">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E399D714-FECB-6DAA-57B1-5FC5BCEF7440}"/>
                  </a:ext>
                </a:extLst>
              </p:cNvPr>
              <p:cNvSpPr txBox="1"/>
              <p:nvPr/>
            </p:nvSpPr>
            <p:spPr>
              <a:xfrm>
                <a:off x="5843103" y="4228186"/>
                <a:ext cx="10372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_tradnl"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m:oMathPara>
                </a14:m>
                <a:endParaRPr lang="es-ES_tradnl" dirty="0"/>
              </a:p>
            </p:txBody>
          </p:sp>
        </mc:Choice>
        <mc:Fallback>
          <p:sp>
            <p:nvSpPr>
              <p:cNvPr id="14" name="TextBox 13">
                <a:extLst>
                  <a:ext uri="{FF2B5EF4-FFF2-40B4-BE49-F238E27FC236}">
                    <a16:creationId xmlns:a16="http://schemas.microsoft.com/office/drawing/2014/main" id="{E399D714-FECB-6DAA-57B1-5FC5BCEF7440}"/>
                  </a:ext>
                </a:extLst>
              </p:cNvPr>
              <p:cNvSpPr txBox="1">
                <a:spLocks noRot="1" noChangeAspect="1" noMove="1" noResize="1" noEditPoints="1" noAdjustHandles="1" noChangeArrowheads="1" noChangeShapeType="1" noTextEdit="1"/>
              </p:cNvSpPr>
              <p:nvPr/>
            </p:nvSpPr>
            <p:spPr>
              <a:xfrm>
                <a:off x="5843103" y="4228186"/>
                <a:ext cx="1037258" cy="369332"/>
              </a:xfrm>
              <a:prstGeom prst="rect">
                <a:avLst/>
              </a:prstGeom>
              <a:blipFill>
                <a:blip r:embed="rId5"/>
                <a:stretch>
                  <a:fillRect/>
                </a:stretch>
              </a:blipFill>
            </p:spPr>
            <p:txBody>
              <a:bodyPr/>
              <a:lstStyle/>
              <a:p>
                <a:r>
                  <a:rPr lang="es-ES_tradnl">
                    <a:noFill/>
                  </a:rPr>
                  <a:t> </a:t>
                </a:r>
              </a:p>
            </p:txBody>
          </p:sp>
        </mc:Fallback>
      </mc:AlternateContent>
      <p:sp>
        <p:nvSpPr>
          <p:cNvPr id="15" name="Oval 14">
            <a:extLst>
              <a:ext uri="{FF2B5EF4-FFF2-40B4-BE49-F238E27FC236}">
                <a16:creationId xmlns:a16="http://schemas.microsoft.com/office/drawing/2014/main" id="{30DE93B5-0E54-777C-B105-0F92C61C1275}"/>
              </a:ext>
            </a:extLst>
          </p:cNvPr>
          <p:cNvSpPr/>
          <p:nvPr/>
        </p:nvSpPr>
        <p:spPr>
          <a:xfrm>
            <a:off x="7985825" y="4352744"/>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a</a:t>
            </a:r>
            <a:r>
              <a:rPr lang="es-ES_tradnl" sz="1400" baseline="-25000" dirty="0"/>
              <a:t>3</a:t>
            </a:r>
          </a:p>
        </p:txBody>
      </p:sp>
      <p:cxnSp>
        <p:nvCxnSpPr>
          <p:cNvPr id="16" name="Straight Arrow Connector 15">
            <a:extLst>
              <a:ext uri="{FF2B5EF4-FFF2-40B4-BE49-F238E27FC236}">
                <a16:creationId xmlns:a16="http://schemas.microsoft.com/office/drawing/2014/main" id="{27064A0E-A098-263D-E9BA-3E4ADD9BAF2A}"/>
              </a:ext>
            </a:extLst>
          </p:cNvPr>
          <p:cNvCxnSpPr>
            <a:cxnSpLocks/>
          </p:cNvCxnSpPr>
          <p:nvPr/>
        </p:nvCxnSpPr>
        <p:spPr>
          <a:xfrm flipV="1">
            <a:off x="7254342" y="4600005"/>
            <a:ext cx="722518" cy="120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2F80AED0-0CE3-8EFC-9F0F-C7663AE9C144}"/>
                  </a:ext>
                </a:extLst>
              </p:cNvPr>
              <p:cNvSpPr txBox="1"/>
              <p:nvPr/>
            </p:nvSpPr>
            <p:spPr>
              <a:xfrm>
                <a:off x="7714457" y="4811379"/>
                <a:ext cx="10372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_tradnl"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𝑄</m:t>
                          </m:r>
                        </m:e>
                        <m:sub>
                          <m:r>
                            <a:rPr lang="en-US" b="0" i="1" smtClean="0">
                              <a:latin typeface="Cambria Math" panose="02040503050406030204" pitchFamily="18" charset="0"/>
                            </a:rPr>
                            <m:t>3</m:t>
                          </m:r>
                        </m:sub>
                      </m:sSub>
                    </m:oMath>
                  </m:oMathPara>
                </a14:m>
                <a:endParaRPr lang="es-ES_tradnl" dirty="0"/>
              </a:p>
            </p:txBody>
          </p:sp>
        </mc:Choice>
        <mc:Fallback>
          <p:sp>
            <p:nvSpPr>
              <p:cNvPr id="17" name="TextBox 16">
                <a:extLst>
                  <a:ext uri="{FF2B5EF4-FFF2-40B4-BE49-F238E27FC236}">
                    <a16:creationId xmlns:a16="http://schemas.microsoft.com/office/drawing/2014/main" id="{2F80AED0-0CE3-8EFC-9F0F-C7663AE9C144}"/>
                  </a:ext>
                </a:extLst>
              </p:cNvPr>
              <p:cNvSpPr txBox="1">
                <a:spLocks noRot="1" noChangeAspect="1" noMove="1" noResize="1" noEditPoints="1" noAdjustHandles="1" noChangeArrowheads="1" noChangeShapeType="1" noTextEdit="1"/>
              </p:cNvSpPr>
              <p:nvPr/>
            </p:nvSpPr>
            <p:spPr>
              <a:xfrm>
                <a:off x="7714457" y="4811379"/>
                <a:ext cx="1037258" cy="369332"/>
              </a:xfrm>
              <a:prstGeom prst="rect">
                <a:avLst/>
              </a:prstGeom>
              <a:blipFill>
                <a:blip r:embed="rId6"/>
                <a:stretch>
                  <a:fillRect b="-6452"/>
                </a:stretch>
              </a:blipFill>
            </p:spPr>
            <p:txBody>
              <a:bodyPr/>
              <a:lstStyle/>
              <a:p>
                <a:r>
                  <a:rPr lang="es-ES_tradnl">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989840E1-B727-A8CC-3AEC-075688A64D0E}"/>
                  </a:ext>
                </a:extLst>
              </p:cNvPr>
              <p:cNvSpPr txBox="1"/>
              <p:nvPr/>
            </p:nvSpPr>
            <p:spPr>
              <a:xfrm>
                <a:off x="4814745" y="5509326"/>
                <a:ext cx="30103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𝑄</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1</m:t>
                              </m:r>
                            </m:sub>
                          </m:sSub>
                        </m:e>
                      </m:d>
                      <m:r>
                        <m:rPr>
                          <m:nor/>
                        </m:rPr>
                        <a:rPr lang="en-US" b="0" i="0" smtClean="0">
                          <a:latin typeface="Cambria Math" panose="02040503050406030204" pitchFamily="18" charset="0"/>
                          <a:ea typeface="Cambria Math" panose="02040503050406030204" pitchFamily="18" charset="0"/>
                        </a:rPr>
                        <m:t> =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1 </m:t>
                          </m:r>
                        </m:sub>
                      </m:sSub>
                      <m:r>
                        <a:rPr lang="en-US" b="0" i="1" dirty="0" smtClean="0">
                          <a:latin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𝛾</m:t>
                      </m:r>
                      <m:r>
                        <a:rPr lang="en-US" i="1">
                          <a:latin typeface="Cambria Math" panose="02040503050406030204" pitchFamily="18" charset="0"/>
                          <a:ea typeface="Cambria Math" panose="02040503050406030204" pitchFamily="18" charset="0"/>
                        </a:rPr>
                        <m:t>𝑄</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3</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3</m:t>
                              </m:r>
                            </m:sub>
                          </m:sSub>
                        </m:e>
                      </m:d>
                    </m:oMath>
                  </m:oMathPara>
                </a14:m>
                <a:endParaRPr lang="es-ES_tradnl" dirty="0"/>
              </a:p>
            </p:txBody>
          </p:sp>
        </mc:Choice>
        <mc:Fallback>
          <p:sp>
            <p:nvSpPr>
              <p:cNvPr id="31" name="TextBox 30">
                <a:extLst>
                  <a:ext uri="{FF2B5EF4-FFF2-40B4-BE49-F238E27FC236}">
                    <a16:creationId xmlns:a16="http://schemas.microsoft.com/office/drawing/2014/main" id="{989840E1-B727-A8CC-3AEC-075688A64D0E}"/>
                  </a:ext>
                </a:extLst>
              </p:cNvPr>
              <p:cNvSpPr txBox="1">
                <a:spLocks noRot="1" noChangeAspect="1" noMove="1" noResize="1" noEditPoints="1" noAdjustHandles="1" noChangeArrowheads="1" noChangeShapeType="1" noTextEdit="1"/>
              </p:cNvSpPr>
              <p:nvPr/>
            </p:nvSpPr>
            <p:spPr>
              <a:xfrm>
                <a:off x="4814745" y="5509326"/>
                <a:ext cx="3010375" cy="369332"/>
              </a:xfrm>
              <a:prstGeom prst="rect">
                <a:avLst/>
              </a:prstGeom>
              <a:blipFill>
                <a:blip r:embed="rId7"/>
                <a:stretch>
                  <a:fillRect b="-16667"/>
                </a:stretch>
              </a:blipFill>
            </p:spPr>
            <p:txBody>
              <a:bodyPr/>
              <a:lstStyle/>
              <a:p>
                <a:r>
                  <a:rPr lang="es-ES_tradnl">
                    <a:noFill/>
                  </a:rPr>
                  <a:t> </a:t>
                </a:r>
              </a:p>
            </p:txBody>
          </p:sp>
        </mc:Fallback>
      </mc:AlternateContent>
    </p:spTree>
    <p:extLst>
      <p:ext uri="{BB962C8B-B14F-4D97-AF65-F5344CB8AC3E}">
        <p14:creationId xmlns:p14="http://schemas.microsoft.com/office/powerpoint/2010/main" val="24510440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928552"/>
          </a:xfrm>
        </p:spPr>
        <p:txBody>
          <a:bodyPr/>
          <a:lstStyle/>
          <a:p>
            <a:r>
              <a:rPr lang="es-ES_tradnl" dirty="0"/>
              <a:t>Soluciones iterativas</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2081479"/>
            <a:ext cx="10691265" cy="4003633"/>
          </a:xfrm>
        </p:spPr>
        <p:txBody>
          <a:bodyPr>
            <a:normAutofit/>
          </a:bodyPr>
          <a:lstStyle/>
          <a:p>
            <a:pPr marL="0" indent="0">
              <a:buNone/>
            </a:pPr>
            <a:r>
              <a:rPr lang="es-ES_tradnl" dirty="0"/>
              <a:t>La forma de mejorar la estimación de vuelta va a depender si es un algoritmo basado en política o valor. </a:t>
            </a:r>
          </a:p>
          <a:p>
            <a:pPr marL="0" indent="0">
              <a:buNone/>
            </a:pPr>
            <a:r>
              <a:rPr lang="es-ES_tradnl" b="1" dirty="0">
                <a:solidFill>
                  <a:schemeClr val="accent1"/>
                </a:solidFill>
              </a:rPr>
              <a:t>Basado en valores</a:t>
            </a:r>
            <a:r>
              <a:rPr lang="es-ES_tradnl" dirty="0"/>
              <a:t>: Un agente establece que según la recompensa que recibe, al analizar la ecuación de </a:t>
            </a:r>
            <a:r>
              <a:rPr lang="es-ES_tradnl" dirty="0" err="1"/>
              <a:t>Bellman</a:t>
            </a:r>
            <a:r>
              <a:rPr lang="es-ES_tradnl" dirty="0"/>
              <a:t> establece si el valor debería ser mayor o menor.</a:t>
            </a:r>
          </a:p>
          <a:p>
            <a:pPr marL="0" indent="0">
              <a:buNone/>
            </a:pPr>
            <a:r>
              <a:rPr lang="es-ES_tradnl" dirty="0"/>
              <a:t>Recordemos que la ecuación de </a:t>
            </a:r>
            <a:r>
              <a:rPr lang="es-ES_tradnl" dirty="0" err="1"/>
              <a:t>Bellman</a:t>
            </a:r>
            <a:r>
              <a:rPr lang="es-ES_tradnl" dirty="0"/>
              <a:t> nos establecía:</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3"/>
              </a:rPr>
              <a:t>vectorjuice</a:t>
            </a:r>
          </a:p>
        </p:txBody>
      </p:sp>
      <p:sp>
        <p:nvSpPr>
          <p:cNvPr id="3" name="Slide Number Placeholder 5">
            <a:extLst>
              <a:ext uri="{FF2B5EF4-FFF2-40B4-BE49-F238E27FC236}">
                <a16:creationId xmlns:a16="http://schemas.microsoft.com/office/drawing/2014/main" id="{DB969FCD-AC8E-9C3C-6B97-EFC3CF4D6AB5}"/>
              </a:ext>
            </a:extLst>
          </p:cNvPr>
          <p:cNvSpPr>
            <a:spLocks noGrp="1"/>
          </p:cNvSpPr>
          <p:nvPr>
            <p:ph type="sldNum" sz="quarter" idx="12"/>
          </p:nvPr>
        </p:nvSpPr>
        <p:spPr>
          <a:xfrm>
            <a:off x="10919012" y="6356350"/>
            <a:ext cx="672354" cy="365125"/>
          </a:xfrm>
        </p:spPr>
        <p:txBody>
          <a:bodyPr/>
          <a:lstStyle/>
          <a:p>
            <a:fld id="{87E7843D-FF13-4365-9478-9625B70A2705}" type="slidenum">
              <a:rPr lang="en-US" smtClean="0"/>
              <a:t>69</a:t>
            </a:fld>
            <a:endParaRPr lang="en-US" dirty="0"/>
          </a:p>
        </p:txBody>
      </p:sp>
      <p:sp>
        <p:nvSpPr>
          <p:cNvPr id="6" name="TextBox 5">
            <a:extLst>
              <a:ext uri="{FF2B5EF4-FFF2-40B4-BE49-F238E27FC236}">
                <a16:creationId xmlns:a16="http://schemas.microsoft.com/office/drawing/2014/main" id="{D09053A0-7B6C-24D2-D2A2-EFA6B5612395}"/>
              </a:ext>
            </a:extLst>
          </p:cNvPr>
          <p:cNvSpPr txBox="1"/>
          <p:nvPr/>
        </p:nvSpPr>
        <p:spPr>
          <a:xfrm>
            <a:off x="700635" y="1619815"/>
            <a:ext cx="10962631" cy="461665"/>
          </a:xfrm>
          <a:prstGeom prst="rect">
            <a:avLst/>
          </a:prstGeom>
          <a:noFill/>
        </p:spPr>
        <p:txBody>
          <a:bodyPr wrap="square" rtlCol="0">
            <a:spAutoFit/>
          </a:bodyPr>
          <a:lstStyle/>
          <a:p>
            <a:r>
              <a:rPr lang="es-ES_tradnl" sz="2400" dirty="0">
                <a:latin typeface="+mj-lt"/>
              </a:rPr>
              <a:t>Mejora la estimación</a:t>
            </a:r>
          </a:p>
        </p:txBody>
      </p:sp>
      <p:sp>
        <p:nvSpPr>
          <p:cNvPr id="8" name="Oval 7">
            <a:extLst>
              <a:ext uri="{FF2B5EF4-FFF2-40B4-BE49-F238E27FC236}">
                <a16:creationId xmlns:a16="http://schemas.microsoft.com/office/drawing/2014/main" id="{B30D8889-D82B-ECC8-93B3-845B7B78FCDD}"/>
              </a:ext>
            </a:extLst>
          </p:cNvPr>
          <p:cNvSpPr/>
          <p:nvPr/>
        </p:nvSpPr>
        <p:spPr>
          <a:xfrm>
            <a:off x="4320223" y="4374234"/>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s</a:t>
            </a:r>
            <a:r>
              <a:rPr lang="es-ES_tradnl" baseline="-25000" dirty="0"/>
              <a:t>1</a:t>
            </a:r>
          </a:p>
        </p:txBody>
      </p:sp>
      <p:sp>
        <p:nvSpPr>
          <p:cNvPr id="9" name="Oval 8">
            <a:extLst>
              <a:ext uri="{FF2B5EF4-FFF2-40B4-BE49-F238E27FC236}">
                <a16:creationId xmlns:a16="http://schemas.microsoft.com/office/drawing/2014/main" id="{4E46CEF6-D8A7-4295-5DF0-7150AFEE6E6B}"/>
              </a:ext>
            </a:extLst>
          </p:cNvPr>
          <p:cNvSpPr/>
          <p:nvPr/>
        </p:nvSpPr>
        <p:spPr>
          <a:xfrm>
            <a:off x="5551745" y="4374234"/>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a</a:t>
            </a:r>
            <a:r>
              <a:rPr lang="es-ES_tradnl" sz="1400" baseline="-25000" dirty="0"/>
              <a:t>1</a:t>
            </a:r>
          </a:p>
        </p:txBody>
      </p:sp>
      <p:cxnSp>
        <p:nvCxnSpPr>
          <p:cNvPr id="10" name="Straight Arrow Connector 9">
            <a:extLst>
              <a:ext uri="{FF2B5EF4-FFF2-40B4-BE49-F238E27FC236}">
                <a16:creationId xmlns:a16="http://schemas.microsoft.com/office/drawing/2014/main" id="{F4EF08B0-4DA4-FFF1-BC59-10BF2EDF76F1}"/>
              </a:ext>
            </a:extLst>
          </p:cNvPr>
          <p:cNvCxnSpPr>
            <a:cxnSpLocks/>
            <a:stCxn id="8" idx="6"/>
            <a:endCxn id="9" idx="2"/>
          </p:cNvCxnSpPr>
          <p:nvPr/>
        </p:nvCxnSpPr>
        <p:spPr>
          <a:xfrm>
            <a:off x="4814745" y="4621495"/>
            <a:ext cx="737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3408EDE-7624-8EA4-577F-3D3E4F08F75F}"/>
              </a:ext>
            </a:extLst>
          </p:cNvPr>
          <p:cNvCxnSpPr>
            <a:cxnSpLocks/>
            <a:stCxn id="9" idx="6"/>
            <a:endCxn id="12" idx="2"/>
          </p:cNvCxnSpPr>
          <p:nvPr/>
        </p:nvCxnSpPr>
        <p:spPr>
          <a:xfrm flipV="1">
            <a:off x="6046267" y="4609463"/>
            <a:ext cx="722518" cy="120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AE7A1D-89BC-ADE8-B19A-0CD64C824D38}"/>
              </a:ext>
            </a:extLst>
          </p:cNvPr>
          <p:cNvSpPr/>
          <p:nvPr/>
        </p:nvSpPr>
        <p:spPr>
          <a:xfrm>
            <a:off x="6768785" y="4362202"/>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s</a:t>
            </a:r>
            <a:r>
              <a:rPr lang="es-ES_tradnl" baseline="-25000" dirty="0"/>
              <a:t>3</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698955CC-5FAF-121B-152E-09CC9BD8E3AA}"/>
                  </a:ext>
                </a:extLst>
              </p:cNvPr>
              <p:cNvSpPr txBox="1"/>
              <p:nvPr/>
            </p:nvSpPr>
            <p:spPr>
              <a:xfrm>
                <a:off x="5280377" y="4868756"/>
                <a:ext cx="10372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_tradnl"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𝑄</m:t>
                          </m:r>
                        </m:e>
                        <m:sub>
                          <m:r>
                            <a:rPr lang="en-US" b="0" i="1" smtClean="0">
                              <a:latin typeface="Cambria Math" panose="02040503050406030204" pitchFamily="18" charset="0"/>
                            </a:rPr>
                            <m:t>1</m:t>
                          </m:r>
                        </m:sub>
                      </m:sSub>
                    </m:oMath>
                  </m:oMathPara>
                </a14:m>
                <a:endParaRPr lang="es-ES_tradnl" dirty="0"/>
              </a:p>
            </p:txBody>
          </p:sp>
        </mc:Choice>
        <mc:Fallback>
          <p:sp>
            <p:nvSpPr>
              <p:cNvPr id="13" name="TextBox 12">
                <a:extLst>
                  <a:ext uri="{FF2B5EF4-FFF2-40B4-BE49-F238E27FC236}">
                    <a16:creationId xmlns:a16="http://schemas.microsoft.com/office/drawing/2014/main" id="{698955CC-5FAF-121B-152E-09CC9BD8E3AA}"/>
                  </a:ext>
                </a:extLst>
              </p:cNvPr>
              <p:cNvSpPr txBox="1">
                <a:spLocks noRot="1" noChangeAspect="1" noMove="1" noResize="1" noEditPoints="1" noAdjustHandles="1" noChangeArrowheads="1" noChangeShapeType="1" noTextEdit="1"/>
              </p:cNvSpPr>
              <p:nvPr/>
            </p:nvSpPr>
            <p:spPr>
              <a:xfrm>
                <a:off x="5280377" y="4868756"/>
                <a:ext cx="1037258" cy="369332"/>
              </a:xfrm>
              <a:prstGeom prst="rect">
                <a:avLst/>
              </a:prstGeom>
              <a:blipFill>
                <a:blip r:embed="rId4"/>
                <a:stretch>
                  <a:fillRect b="-6667"/>
                </a:stretch>
              </a:blipFill>
            </p:spPr>
            <p:txBody>
              <a:bodyPr/>
              <a:lstStyle/>
              <a:p>
                <a:r>
                  <a:rPr lang="es-ES_tradnl">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E399D714-FECB-6DAA-57B1-5FC5BCEF7440}"/>
                  </a:ext>
                </a:extLst>
              </p:cNvPr>
              <p:cNvSpPr txBox="1"/>
              <p:nvPr/>
            </p:nvSpPr>
            <p:spPr>
              <a:xfrm>
                <a:off x="5843103" y="4228186"/>
                <a:ext cx="10372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_tradnl"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m:oMathPara>
                </a14:m>
                <a:endParaRPr lang="es-ES_tradnl" dirty="0"/>
              </a:p>
            </p:txBody>
          </p:sp>
        </mc:Choice>
        <mc:Fallback>
          <p:sp>
            <p:nvSpPr>
              <p:cNvPr id="14" name="TextBox 13">
                <a:extLst>
                  <a:ext uri="{FF2B5EF4-FFF2-40B4-BE49-F238E27FC236}">
                    <a16:creationId xmlns:a16="http://schemas.microsoft.com/office/drawing/2014/main" id="{E399D714-FECB-6DAA-57B1-5FC5BCEF7440}"/>
                  </a:ext>
                </a:extLst>
              </p:cNvPr>
              <p:cNvSpPr txBox="1">
                <a:spLocks noRot="1" noChangeAspect="1" noMove="1" noResize="1" noEditPoints="1" noAdjustHandles="1" noChangeArrowheads="1" noChangeShapeType="1" noTextEdit="1"/>
              </p:cNvSpPr>
              <p:nvPr/>
            </p:nvSpPr>
            <p:spPr>
              <a:xfrm>
                <a:off x="5843103" y="4228186"/>
                <a:ext cx="1037258" cy="369332"/>
              </a:xfrm>
              <a:prstGeom prst="rect">
                <a:avLst/>
              </a:prstGeom>
              <a:blipFill>
                <a:blip r:embed="rId5"/>
                <a:stretch>
                  <a:fillRect/>
                </a:stretch>
              </a:blipFill>
            </p:spPr>
            <p:txBody>
              <a:bodyPr/>
              <a:lstStyle/>
              <a:p>
                <a:r>
                  <a:rPr lang="es-ES_tradnl">
                    <a:noFill/>
                  </a:rPr>
                  <a:t> </a:t>
                </a:r>
              </a:p>
            </p:txBody>
          </p:sp>
        </mc:Fallback>
      </mc:AlternateContent>
      <p:sp>
        <p:nvSpPr>
          <p:cNvPr id="15" name="Oval 14">
            <a:extLst>
              <a:ext uri="{FF2B5EF4-FFF2-40B4-BE49-F238E27FC236}">
                <a16:creationId xmlns:a16="http://schemas.microsoft.com/office/drawing/2014/main" id="{30DE93B5-0E54-777C-B105-0F92C61C1275}"/>
              </a:ext>
            </a:extLst>
          </p:cNvPr>
          <p:cNvSpPr/>
          <p:nvPr/>
        </p:nvSpPr>
        <p:spPr>
          <a:xfrm>
            <a:off x="7985825" y="4352744"/>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a</a:t>
            </a:r>
            <a:r>
              <a:rPr lang="es-ES_tradnl" sz="1400" baseline="-25000" dirty="0"/>
              <a:t>3</a:t>
            </a:r>
          </a:p>
        </p:txBody>
      </p:sp>
      <p:cxnSp>
        <p:nvCxnSpPr>
          <p:cNvPr id="16" name="Straight Arrow Connector 15">
            <a:extLst>
              <a:ext uri="{FF2B5EF4-FFF2-40B4-BE49-F238E27FC236}">
                <a16:creationId xmlns:a16="http://schemas.microsoft.com/office/drawing/2014/main" id="{27064A0E-A098-263D-E9BA-3E4ADD9BAF2A}"/>
              </a:ext>
            </a:extLst>
          </p:cNvPr>
          <p:cNvCxnSpPr>
            <a:cxnSpLocks/>
          </p:cNvCxnSpPr>
          <p:nvPr/>
        </p:nvCxnSpPr>
        <p:spPr>
          <a:xfrm flipV="1">
            <a:off x="7254342" y="4600005"/>
            <a:ext cx="722518" cy="120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2F80AED0-0CE3-8EFC-9F0F-C7663AE9C144}"/>
                  </a:ext>
                </a:extLst>
              </p:cNvPr>
              <p:cNvSpPr txBox="1"/>
              <p:nvPr/>
            </p:nvSpPr>
            <p:spPr>
              <a:xfrm>
                <a:off x="7714457" y="4811379"/>
                <a:ext cx="10372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_tradnl"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𝑄</m:t>
                          </m:r>
                        </m:e>
                        <m:sub>
                          <m:r>
                            <a:rPr lang="en-US" b="0" i="1" smtClean="0">
                              <a:latin typeface="Cambria Math" panose="02040503050406030204" pitchFamily="18" charset="0"/>
                            </a:rPr>
                            <m:t>3</m:t>
                          </m:r>
                        </m:sub>
                      </m:sSub>
                    </m:oMath>
                  </m:oMathPara>
                </a14:m>
                <a:endParaRPr lang="es-ES_tradnl" dirty="0"/>
              </a:p>
            </p:txBody>
          </p:sp>
        </mc:Choice>
        <mc:Fallback>
          <p:sp>
            <p:nvSpPr>
              <p:cNvPr id="17" name="TextBox 16">
                <a:extLst>
                  <a:ext uri="{FF2B5EF4-FFF2-40B4-BE49-F238E27FC236}">
                    <a16:creationId xmlns:a16="http://schemas.microsoft.com/office/drawing/2014/main" id="{2F80AED0-0CE3-8EFC-9F0F-C7663AE9C144}"/>
                  </a:ext>
                </a:extLst>
              </p:cNvPr>
              <p:cNvSpPr txBox="1">
                <a:spLocks noRot="1" noChangeAspect="1" noMove="1" noResize="1" noEditPoints="1" noAdjustHandles="1" noChangeArrowheads="1" noChangeShapeType="1" noTextEdit="1"/>
              </p:cNvSpPr>
              <p:nvPr/>
            </p:nvSpPr>
            <p:spPr>
              <a:xfrm>
                <a:off x="7714457" y="4811379"/>
                <a:ext cx="1037258" cy="369332"/>
              </a:xfrm>
              <a:prstGeom prst="rect">
                <a:avLst/>
              </a:prstGeom>
              <a:blipFill>
                <a:blip r:embed="rId6"/>
                <a:stretch>
                  <a:fillRect b="-6452"/>
                </a:stretch>
              </a:blipFill>
            </p:spPr>
            <p:txBody>
              <a:bodyPr/>
              <a:lstStyle/>
              <a:p>
                <a:r>
                  <a:rPr lang="es-ES_tradnl">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1B774557-C597-619A-53F6-824E451F0B84}"/>
                  </a:ext>
                </a:extLst>
              </p:cNvPr>
              <p:cNvSpPr txBox="1"/>
              <p:nvPr/>
            </p:nvSpPr>
            <p:spPr>
              <a:xfrm>
                <a:off x="4814745" y="5509326"/>
                <a:ext cx="30103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𝑄</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1</m:t>
                              </m:r>
                            </m:sub>
                          </m:sSub>
                        </m:e>
                      </m:d>
                      <m:r>
                        <m:rPr>
                          <m:nor/>
                        </m:rPr>
                        <a:rPr lang="en-US" b="0" i="0" smtClean="0">
                          <a:latin typeface="Cambria Math" panose="02040503050406030204" pitchFamily="18" charset="0"/>
                          <a:ea typeface="Cambria Math" panose="02040503050406030204" pitchFamily="18" charset="0"/>
                        </a:rPr>
                        <m:t> =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1 </m:t>
                          </m:r>
                        </m:sub>
                      </m:sSub>
                      <m:r>
                        <a:rPr lang="en-US" b="0" i="1" dirty="0" smtClean="0">
                          <a:latin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𝛾</m:t>
                      </m:r>
                      <m:r>
                        <a:rPr lang="en-US" i="1">
                          <a:latin typeface="Cambria Math" panose="02040503050406030204" pitchFamily="18" charset="0"/>
                          <a:ea typeface="Cambria Math" panose="02040503050406030204" pitchFamily="18" charset="0"/>
                        </a:rPr>
                        <m:t>𝑄</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3</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3</m:t>
                              </m:r>
                            </m:sub>
                          </m:sSub>
                        </m:e>
                      </m:d>
                    </m:oMath>
                  </m:oMathPara>
                </a14:m>
                <a:endParaRPr lang="es-ES_tradnl" dirty="0"/>
              </a:p>
            </p:txBody>
          </p:sp>
        </mc:Choice>
        <mc:Fallback>
          <p:sp>
            <p:nvSpPr>
              <p:cNvPr id="18" name="TextBox 17">
                <a:extLst>
                  <a:ext uri="{FF2B5EF4-FFF2-40B4-BE49-F238E27FC236}">
                    <a16:creationId xmlns:a16="http://schemas.microsoft.com/office/drawing/2014/main" id="{1B774557-C597-619A-53F6-824E451F0B84}"/>
                  </a:ext>
                </a:extLst>
              </p:cNvPr>
              <p:cNvSpPr txBox="1">
                <a:spLocks noRot="1" noChangeAspect="1" noMove="1" noResize="1" noEditPoints="1" noAdjustHandles="1" noChangeArrowheads="1" noChangeShapeType="1" noTextEdit="1"/>
              </p:cNvSpPr>
              <p:nvPr/>
            </p:nvSpPr>
            <p:spPr>
              <a:xfrm>
                <a:off x="4814745" y="5509326"/>
                <a:ext cx="3010375" cy="369332"/>
              </a:xfrm>
              <a:prstGeom prst="rect">
                <a:avLst/>
              </a:prstGeom>
              <a:blipFill>
                <a:blip r:embed="rId7"/>
                <a:stretch>
                  <a:fillRect b="-16667"/>
                </a:stretch>
              </a:blipFill>
            </p:spPr>
            <p:txBody>
              <a:bodyPr/>
              <a:lstStyle/>
              <a:p>
                <a:r>
                  <a:rPr lang="es-ES_tradnl">
                    <a:noFill/>
                  </a:rPr>
                  <a:t> </a:t>
                </a:r>
              </a:p>
            </p:txBody>
          </p:sp>
        </mc:Fallback>
      </mc:AlternateContent>
      <p:cxnSp>
        <p:nvCxnSpPr>
          <p:cNvPr id="20" name="Straight Arrow Connector 19">
            <a:extLst>
              <a:ext uri="{FF2B5EF4-FFF2-40B4-BE49-F238E27FC236}">
                <a16:creationId xmlns:a16="http://schemas.microsoft.com/office/drawing/2014/main" id="{B978A1DB-0E03-C857-AB61-BE8D6537323E}"/>
              </a:ext>
            </a:extLst>
          </p:cNvPr>
          <p:cNvCxnSpPr>
            <a:cxnSpLocks/>
          </p:cNvCxnSpPr>
          <p:nvPr/>
        </p:nvCxnSpPr>
        <p:spPr>
          <a:xfrm flipH="1">
            <a:off x="5280377" y="5238088"/>
            <a:ext cx="349458" cy="2712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E2083C1-8536-9DFF-439A-3B3D2541D29A}"/>
              </a:ext>
            </a:extLst>
          </p:cNvPr>
          <p:cNvCxnSpPr>
            <a:cxnSpLocks/>
            <a:stCxn id="14" idx="2"/>
            <a:endCxn id="18" idx="0"/>
          </p:cNvCxnSpPr>
          <p:nvPr/>
        </p:nvCxnSpPr>
        <p:spPr>
          <a:xfrm flipH="1">
            <a:off x="6319933" y="4597518"/>
            <a:ext cx="41799" cy="9118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0512C17-B8F1-7E79-C1EB-F9B1D770957B}"/>
              </a:ext>
            </a:extLst>
          </p:cNvPr>
          <p:cNvCxnSpPr>
            <a:cxnSpLocks/>
          </p:cNvCxnSpPr>
          <p:nvPr/>
        </p:nvCxnSpPr>
        <p:spPr>
          <a:xfrm flipH="1">
            <a:off x="7595845" y="5053422"/>
            <a:ext cx="381015" cy="4653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F37B556-7DB0-3D4A-E9C8-DC67211A41BD}"/>
              </a:ext>
            </a:extLst>
          </p:cNvPr>
          <p:cNvSpPr txBox="1"/>
          <p:nvPr/>
        </p:nvSpPr>
        <p:spPr>
          <a:xfrm>
            <a:off x="3873395" y="4953714"/>
            <a:ext cx="1619354" cy="523220"/>
          </a:xfrm>
          <a:prstGeom prst="rect">
            <a:avLst/>
          </a:prstGeom>
          <a:noFill/>
        </p:spPr>
        <p:txBody>
          <a:bodyPr wrap="none" rtlCol="0">
            <a:spAutoFit/>
          </a:bodyPr>
          <a:lstStyle/>
          <a:p>
            <a:r>
              <a:rPr lang="es-ES_tradnl" sz="1400" dirty="0"/>
              <a:t>Retorno del estado</a:t>
            </a:r>
          </a:p>
          <a:p>
            <a:r>
              <a:rPr lang="es-ES_tradnl" sz="1400" dirty="0"/>
              <a:t>actual</a:t>
            </a:r>
          </a:p>
        </p:txBody>
      </p:sp>
      <p:sp>
        <p:nvSpPr>
          <p:cNvPr id="29" name="TextBox 28">
            <a:extLst>
              <a:ext uri="{FF2B5EF4-FFF2-40B4-BE49-F238E27FC236}">
                <a16:creationId xmlns:a16="http://schemas.microsoft.com/office/drawing/2014/main" id="{3028E94F-8618-AD1E-8F09-F7C15F2A7451}"/>
              </a:ext>
            </a:extLst>
          </p:cNvPr>
          <p:cNvSpPr txBox="1"/>
          <p:nvPr/>
        </p:nvSpPr>
        <p:spPr>
          <a:xfrm>
            <a:off x="6472483" y="4863538"/>
            <a:ext cx="1154098" cy="523220"/>
          </a:xfrm>
          <a:prstGeom prst="rect">
            <a:avLst/>
          </a:prstGeom>
          <a:noFill/>
        </p:spPr>
        <p:txBody>
          <a:bodyPr wrap="none" rtlCol="0">
            <a:spAutoFit/>
          </a:bodyPr>
          <a:lstStyle/>
          <a:p>
            <a:r>
              <a:rPr lang="es-ES_tradnl" sz="1400" dirty="0"/>
              <a:t>Recompensa</a:t>
            </a:r>
          </a:p>
          <a:p>
            <a:r>
              <a:rPr lang="es-ES_tradnl" sz="1400" dirty="0"/>
              <a:t>observada</a:t>
            </a:r>
          </a:p>
        </p:txBody>
      </p:sp>
      <p:sp>
        <p:nvSpPr>
          <p:cNvPr id="30" name="TextBox 29">
            <a:extLst>
              <a:ext uri="{FF2B5EF4-FFF2-40B4-BE49-F238E27FC236}">
                <a16:creationId xmlns:a16="http://schemas.microsoft.com/office/drawing/2014/main" id="{D91EF010-E2E1-D678-4B15-8D1079256452}"/>
              </a:ext>
            </a:extLst>
          </p:cNvPr>
          <p:cNvSpPr txBox="1"/>
          <p:nvPr/>
        </p:nvSpPr>
        <p:spPr>
          <a:xfrm>
            <a:off x="8022990" y="5125148"/>
            <a:ext cx="2683363" cy="307777"/>
          </a:xfrm>
          <a:prstGeom prst="rect">
            <a:avLst/>
          </a:prstGeom>
          <a:noFill/>
        </p:spPr>
        <p:txBody>
          <a:bodyPr wrap="none" rtlCol="0">
            <a:spAutoFit/>
          </a:bodyPr>
          <a:lstStyle/>
          <a:p>
            <a:r>
              <a:rPr lang="es-ES_tradnl" sz="1400" dirty="0"/>
              <a:t>Recompensa del estado siguiente</a:t>
            </a:r>
          </a:p>
        </p:txBody>
      </p:sp>
    </p:spTree>
    <p:extLst>
      <p:ext uri="{BB962C8B-B14F-4D97-AF65-F5344CB8AC3E}">
        <p14:creationId xmlns:p14="http://schemas.microsoft.com/office/powerpoint/2010/main" val="3089120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Clasificador Bayesiano ingenuo</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7</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2142989"/>
            <a:ext cx="10691264" cy="3786224"/>
          </a:xfrm>
        </p:spPr>
        <p:txBody>
          <a:bodyPr>
            <a:normAutofit/>
          </a:bodyPr>
          <a:lstStyle/>
          <a:p>
            <a:pPr marL="0" indent="0">
              <a:buNone/>
            </a:pPr>
            <a:r>
              <a:rPr lang="es-ES_tradnl" dirty="0"/>
              <a:t>Este teorema es uno de los teoremas más importantes de probabilidad, y uno que hasta el día de hoy genera divisiones en el plano filosófico por su implicancia</a:t>
            </a:r>
          </a:p>
          <a:p>
            <a:pPr marL="0" indent="0">
              <a:buNone/>
            </a:pPr>
            <a:r>
              <a:rPr lang="es-ES_tradnl" dirty="0"/>
              <a:t>Este describe la probabilidad de un evento, basado en conocimiento previo de condiciones que pueden estar relacionados con el evento. </a:t>
            </a:r>
          </a:p>
          <a:p>
            <a:pPr marL="0" indent="0">
              <a:buNone/>
            </a:pPr>
            <a:r>
              <a:rPr lang="es-ES_tradnl" i="1" dirty="0">
                <a:solidFill>
                  <a:schemeClr val="accent1"/>
                </a:solidFill>
              </a:rPr>
              <a:t>Por ejemplo, si se sabe que el riesgo de desarrollar problemas de salud aumenta con la edad, el teorema de Bayes permite evaluar con mayor precisión el riesgo para un individuo de una edad conocida condicionándolo en relación con su edad, en lugar de asumir que el individuo es típico de la población en su conjunto</a:t>
            </a:r>
            <a:r>
              <a:rPr lang="es-ES_tradnl" dirty="0">
                <a:solidFill>
                  <a:schemeClr val="accent1"/>
                </a:solidFill>
              </a:rPr>
              <a:t>.</a:t>
            </a:r>
          </a:p>
          <a:p>
            <a:pPr marL="0" indent="0">
              <a:buNone/>
            </a:pPr>
            <a:endParaRPr lang="es-ES_tradnl" sz="2400" dirty="0"/>
          </a:p>
        </p:txBody>
      </p:sp>
      <p:sp>
        <p:nvSpPr>
          <p:cNvPr id="3" name="TextBox 2">
            <a:extLst>
              <a:ext uri="{FF2B5EF4-FFF2-40B4-BE49-F238E27FC236}">
                <a16:creationId xmlns:a16="http://schemas.microsoft.com/office/drawing/2014/main" id="{2D0BF857-A827-ACBC-1DB2-AA25B9C26ABF}"/>
              </a:ext>
            </a:extLst>
          </p:cNvPr>
          <p:cNvSpPr txBox="1"/>
          <p:nvPr/>
        </p:nvSpPr>
        <p:spPr>
          <a:xfrm>
            <a:off x="700634" y="1681324"/>
            <a:ext cx="7689561" cy="461665"/>
          </a:xfrm>
          <a:prstGeom prst="rect">
            <a:avLst/>
          </a:prstGeom>
          <a:noFill/>
        </p:spPr>
        <p:txBody>
          <a:bodyPr wrap="square" rtlCol="0">
            <a:spAutoFit/>
          </a:bodyPr>
          <a:lstStyle/>
          <a:p>
            <a:r>
              <a:rPr lang="es-ES_tradnl" sz="2400" dirty="0">
                <a:latin typeface="+mj-lt"/>
              </a:rPr>
              <a:t>Teorema de Bayes</a:t>
            </a:r>
          </a:p>
        </p:txBody>
      </p:sp>
    </p:spTree>
    <p:extLst>
      <p:ext uri="{BB962C8B-B14F-4D97-AF65-F5344CB8AC3E}">
        <p14:creationId xmlns:p14="http://schemas.microsoft.com/office/powerpoint/2010/main" val="38348634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928552"/>
          </a:xfrm>
        </p:spPr>
        <p:txBody>
          <a:bodyPr/>
          <a:lstStyle/>
          <a:p>
            <a:r>
              <a:rPr lang="es-ES_tradnl" dirty="0"/>
              <a:t>Soluciones iterativas</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2081479"/>
            <a:ext cx="10691265" cy="4003633"/>
          </a:xfrm>
        </p:spPr>
        <p:txBody>
          <a:bodyPr>
            <a:normAutofit/>
          </a:bodyPr>
          <a:lstStyle/>
          <a:p>
            <a:pPr marL="0" indent="0">
              <a:buNone/>
            </a:pPr>
            <a:r>
              <a:rPr lang="es-ES_tradnl" dirty="0"/>
              <a:t>La forma de mejorar la estimación de vuelta va a depender si es un algoritmo basado en política o valor. </a:t>
            </a:r>
          </a:p>
          <a:p>
            <a:pPr marL="0" indent="0">
              <a:buNone/>
            </a:pPr>
            <a:r>
              <a:rPr lang="es-ES_tradnl" b="1" dirty="0">
                <a:solidFill>
                  <a:schemeClr val="accent1"/>
                </a:solidFill>
              </a:rPr>
              <a:t>Basado en valores</a:t>
            </a:r>
            <a:r>
              <a:rPr lang="es-ES_tradnl" dirty="0"/>
              <a:t>: Un agente establece que según la recompensa que recibe, al analizar la ecuación de </a:t>
            </a:r>
            <a:r>
              <a:rPr lang="es-ES_tradnl" dirty="0" err="1"/>
              <a:t>Bellman</a:t>
            </a:r>
            <a:r>
              <a:rPr lang="es-ES_tradnl" dirty="0"/>
              <a:t> establece si el valor debería ser mayor o menor.</a:t>
            </a:r>
          </a:p>
          <a:p>
            <a:pPr marL="0" indent="0">
              <a:buNone/>
            </a:pPr>
            <a:r>
              <a:rPr lang="es-ES_tradnl" dirty="0"/>
              <a:t>Recordemos que la ecuación de </a:t>
            </a:r>
            <a:r>
              <a:rPr lang="es-ES_tradnl" dirty="0" err="1"/>
              <a:t>Bellman</a:t>
            </a:r>
            <a:r>
              <a:rPr lang="es-ES_tradnl" dirty="0"/>
              <a:t> nos establecía:</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3"/>
              </a:rPr>
              <a:t>vectorjuice</a:t>
            </a:r>
          </a:p>
        </p:txBody>
      </p:sp>
      <p:sp>
        <p:nvSpPr>
          <p:cNvPr id="3" name="Slide Number Placeholder 5">
            <a:extLst>
              <a:ext uri="{FF2B5EF4-FFF2-40B4-BE49-F238E27FC236}">
                <a16:creationId xmlns:a16="http://schemas.microsoft.com/office/drawing/2014/main" id="{DB969FCD-AC8E-9C3C-6B97-EFC3CF4D6AB5}"/>
              </a:ext>
            </a:extLst>
          </p:cNvPr>
          <p:cNvSpPr>
            <a:spLocks noGrp="1"/>
          </p:cNvSpPr>
          <p:nvPr>
            <p:ph type="sldNum" sz="quarter" idx="12"/>
          </p:nvPr>
        </p:nvSpPr>
        <p:spPr>
          <a:xfrm>
            <a:off x="10919012" y="6356350"/>
            <a:ext cx="672354" cy="365125"/>
          </a:xfrm>
        </p:spPr>
        <p:txBody>
          <a:bodyPr/>
          <a:lstStyle/>
          <a:p>
            <a:fld id="{87E7843D-FF13-4365-9478-9625B70A2705}" type="slidenum">
              <a:rPr lang="en-US" smtClean="0"/>
              <a:t>70</a:t>
            </a:fld>
            <a:endParaRPr lang="en-US" dirty="0"/>
          </a:p>
        </p:txBody>
      </p:sp>
      <p:sp>
        <p:nvSpPr>
          <p:cNvPr id="6" name="TextBox 5">
            <a:extLst>
              <a:ext uri="{FF2B5EF4-FFF2-40B4-BE49-F238E27FC236}">
                <a16:creationId xmlns:a16="http://schemas.microsoft.com/office/drawing/2014/main" id="{D09053A0-7B6C-24D2-D2A2-EFA6B5612395}"/>
              </a:ext>
            </a:extLst>
          </p:cNvPr>
          <p:cNvSpPr txBox="1"/>
          <p:nvPr/>
        </p:nvSpPr>
        <p:spPr>
          <a:xfrm>
            <a:off x="700635" y="1619815"/>
            <a:ext cx="10962631" cy="461665"/>
          </a:xfrm>
          <a:prstGeom prst="rect">
            <a:avLst/>
          </a:prstGeom>
          <a:noFill/>
        </p:spPr>
        <p:txBody>
          <a:bodyPr wrap="square" rtlCol="0">
            <a:spAutoFit/>
          </a:bodyPr>
          <a:lstStyle/>
          <a:p>
            <a:r>
              <a:rPr lang="es-ES_tradnl" sz="2400" dirty="0">
                <a:latin typeface="+mj-lt"/>
              </a:rPr>
              <a:t>Mejora la estimación</a:t>
            </a:r>
          </a:p>
        </p:txBody>
      </p:sp>
      <p:sp>
        <p:nvSpPr>
          <p:cNvPr id="8" name="Oval 7">
            <a:extLst>
              <a:ext uri="{FF2B5EF4-FFF2-40B4-BE49-F238E27FC236}">
                <a16:creationId xmlns:a16="http://schemas.microsoft.com/office/drawing/2014/main" id="{B30D8889-D82B-ECC8-93B3-845B7B78FCDD}"/>
              </a:ext>
            </a:extLst>
          </p:cNvPr>
          <p:cNvSpPr/>
          <p:nvPr/>
        </p:nvSpPr>
        <p:spPr>
          <a:xfrm>
            <a:off x="4320223" y="4374234"/>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s</a:t>
            </a:r>
            <a:r>
              <a:rPr lang="es-ES_tradnl" baseline="-25000" dirty="0"/>
              <a:t>1</a:t>
            </a:r>
          </a:p>
        </p:txBody>
      </p:sp>
      <p:sp>
        <p:nvSpPr>
          <p:cNvPr id="9" name="Oval 8">
            <a:extLst>
              <a:ext uri="{FF2B5EF4-FFF2-40B4-BE49-F238E27FC236}">
                <a16:creationId xmlns:a16="http://schemas.microsoft.com/office/drawing/2014/main" id="{4E46CEF6-D8A7-4295-5DF0-7150AFEE6E6B}"/>
              </a:ext>
            </a:extLst>
          </p:cNvPr>
          <p:cNvSpPr/>
          <p:nvPr/>
        </p:nvSpPr>
        <p:spPr>
          <a:xfrm>
            <a:off x="5551745" y="4374234"/>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a</a:t>
            </a:r>
            <a:r>
              <a:rPr lang="es-ES_tradnl" sz="1400" baseline="-25000" dirty="0"/>
              <a:t>1</a:t>
            </a:r>
          </a:p>
        </p:txBody>
      </p:sp>
      <p:cxnSp>
        <p:nvCxnSpPr>
          <p:cNvPr id="10" name="Straight Arrow Connector 9">
            <a:extLst>
              <a:ext uri="{FF2B5EF4-FFF2-40B4-BE49-F238E27FC236}">
                <a16:creationId xmlns:a16="http://schemas.microsoft.com/office/drawing/2014/main" id="{F4EF08B0-4DA4-FFF1-BC59-10BF2EDF76F1}"/>
              </a:ext>
            </a:extLst>
          </p:cNvPr>
          <p:cNvCxnSpPr>
            <a:cxnSpLocks/>
            <a:stCxn id="8" idx="6"/>
            <a:endCxn id="9" idx="2"/>
          </p:cNvCxnSpPr>
          <p:nvPr/>
        </p:nvCxnSpPr>
        <p:spPr>
          <a:xfrm>
            <a:off x="4814745" y="4621495"/>
            <a:ext cx="737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3408EDE-7624-8EA4-577F-3D3E4F08F75F}"/>
              </a:ext>
            </a:extLst>
          </p:cNvPr>
          <p:cNvCxnSpPr>
            <a:cxnSpLocks/>
            <a:stCxn id="9" idx="6"/>
            <a:endCxn id="12" idx="2"/>
          </p:cNvCxnSpPr>
          <p:nvPr/>
        </p:nvCxnSpPr>
        <p:spPr>
          <a:xfrm flipV="1">
            <a:off x="6046267" y="4609463"/>
            <a:ext cx="722518" cy="120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AE7A1D-89BC-ADE8-B19A-0CD64C824D38}"/>
              </a:ext>
            </a:extLst>
          </p:cNvPr>
          <p:cNvSpPr/>
          <p:nvPr/>
        </p:nvSpPr>
        <p:spPr>
          <a:xfrm>
            <a:off x="6768785" y="4362202"/>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s</a:t>
            </a:r>
            <a:r>
              <a:rPr lang="es-ES_tradnl" baseline="-25000" dirty="0"/>
              <a:t>3</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698955CC-5FAF-121B-152E-09CC9BD8E3AA}"/>
                  </a:ext>
                </a:extLst>
              </p:cNvPr>
              <p:cNvSpPr txBox="1"/>
              <p:nvPr/>
            </p:nvSpPr>
            <p:spPr>
              <a:xfrm>
                <a:off x="5280377" y="4868756"/>
                <a:ext cx="10372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_tradnl"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𝑄</m:t>
                          </m:r>
                        </m:e>
                        <m:sub>
                          <m:r>
                            <a:rPr lang="en-US" b="0" i="1" smtClean="0">
                              <a:latin typeface="Cambria Math" panose="02040503050406030204" pitchFamily="18" charset="0"/>
                            </a:rPr>
                            <m:t>1</m:t>
                          </m:r>
                        </m:sub>
                      </m:sSub>
                    </m:oMath>
                  </m:oMathPara>
                </a14:m>
                <a:endParaRPr lang="es-ES_tradnl" dirty="0"/>
              </a:p>
            </p:txBody>
          </p:sp>
        </mc:Choice>
        <mc:Fallback>
          <p:sp>
            <p:nvSpPr>
              <p:cNvPr id="13" name="TextBox 12">
                <a:extLst>
                  <a:ext uri="{FF2B5EF4-FFF2-40B4-BE49-F238E27FC236}">
                    <a16:creationId xmlns:a16="http://schemas.microsoft.com/office/drawing/2014/main" id="{698955CC-5FAF-121B-152E-09CC9BD8E3AA}"/>
                  </a:ext>
                </a:extLst>
              </p:cNvPr>
              <p:cNvSpPr txBox="1">
                <a:spLocks noRot="1" noChangeAspect="1" noMove="1" noResize="1" noEditPoints="1" noAdjustHandles="1" noChangeArrowheads="1" noChangeShapeType="1" noTextEdit="1"/>
              </p:cNvSpPr>
              <p:nvPr/>
            </p:nvSpPr>
            <p:spPr>
              <a:xfrm>
                <a:off x="5280377" y="4868756"/>
                <a:ext cx="1037258" cy="369332"/>
              </a:xfrm>
              <a:prstGeom prst="rect">
                <a:avLst/>
              </a:prstGeom>
              <a:blipFill>
                <a:blip r:embed="rId4"/>
                <a:stretch>
                  <a:fillRect b="-6667"/>
                </a:stretch>
              </a:blipFill>
            </p:spPr>
            <p:txBody>
              <a:bodyPr/>
              <a:lstStyle/>
              <a:p>
                <a:r>
                  <a:rPr lang="es-ES_tradnl">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E399D714-FECB-6DAA-57B1-5FC5BCEF7440}"/>
                  </a:ext>
                </a:extLst>
              </p:cNvPr>
              <p:cNvSpPr txBox="1"/>
              <p:nvPr/>
            </p:nvSpPr>
            <p:spPr>
              <a:xfrm>
                <a:off x="5843103" y="4228186"/>
                <a:ext cx="10372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_tradnl"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m:oMathPara>
                </a14:m>
                <a:endParaRPr lang="es-ES_tradnl" dirty="0"/>
              </a:p>
            </p:txBody>
          </p:sp>
        </mc:Choice>
        <mc:Fallback>
          <p:sp>
            <p:nvSpPr>
              <p:cNvPr id="14" name="TextBox 13">
                <a:extLst>
                  <a:ext uri="{FF2B5EF4-FFF2-40B4-BE49-F238E27FC236}">
                    <a16:creationId xmlns:a16="http://schemas.microsoft.com/office/drawing/2014/main" id="{E399D714-FECB-6DAA-57B1-5FC5BCEF7440}"/>
                  </a:ext>
                </a:extLst>
              </p:cNvPr>
              <p:cNvSpPr txBox="1">
                <a:spLocks noRot="1" noChangeAspect="1" noMove="1" noResize="1" noEditPoints="1" noAdjustHandles="1" noChangeArrowheads="1" noChangeShapeType="1" noTextEdit="1"/>
              </p:cNvSpPr>
              <p:nvPr/>
            </p:nvSpPr>
            <p:spPr>
              <a:xfrm>
                <a:off x="5843103" y="4228186"/>
                <a:ext cx="1037258" cy="369332"/>
              </a:xfrm>
              <a:prstGeom prst="rect">
                <a:avLst/>
              </a:prstGeom>
              <a:blipFill>
                <a:blip r:embed="rId5"/>
                <a:stretch>
                  <a:fillRect/>
                </a:stretch>
              </a:blipFill>
            </p:spPr>
            <p:txBody>
              <a:bodyPr/>
              <a:lstStyle/>
              <a:p>
                <a:r>
                  <a:rPr lang="es-ES_tradnl">
                    <a:noFill/>
                  </a:rPr>
                  <a:t> </a:t>
                </a:r>
              </a:p>
            </p:txBody>
          </p:sp>
        </mc:Fallback>
      </mc:AlternateContent>
      <p:sp>
        <p:nvSpPr>
          <p:cNvPr id="15" name="Oval 14">
            <a:extLst>
              <a:ext uri="{FF2B5EF4-FFF2-40B4-BE49-F238E27FC236}">
                <a16:creationId xmlns:a16="http://schemas.microsoft.com/office/drawing/2014/main" id="{30DE93B5-0E54-777C-B105-0F92C61C1275}"/>
              </a:ext>
            </a:extLst>
          </p:cNvPr>
          <p:cNvSpPr/>
          <p:nvPr/>
        </p:nvSpPr>
        <p:spPr>
          <a:xfrm>
            <a:off x="7985825" y="4352744"/>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a</a:t>
            </a:r>
            <a:r>
              <a:rPr lang="es-ES_tradnl" sz="1400" baseline="-25000" dirty="0"/>
              <a:t>3</a:t>
            </a:r>
          </a:p>
        </p:txBody>
      </p:sp>
      <p:cxnSp>
        <p:nvCxnSpPr>
          <p:cNvPr id="16" name="Straight Arrow Connector 15">
            <a:extLst>
              <a:ext uri="{FF2B5EF4-FFF2-40B4-BE49-F238E27FC236}">
                <a16:creationId xmlns:a16="http://schemas.microsoft.com/office/drawing/2014/main" id="{27064A0E-A098-263D-E9BA-3E4ADD9BAF2A}"/>
              </a:ext>
            </a:extLst>
          </p:cNvPr>
          <p:cNvCxnSpPr>
            <a:cxnSpLocks/>
          </p:cNvCxnSpPr>
          <p:nvPr/>
        </p:nvCxnSpPr>
        <p:spPr>
          <a:xfrm flipV="1">
            <a:off x="7254342" y="4600005"/>
            <a:ext cx="722518" cy="120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2F80AED0-0CE3-8EFC-9F0F-C7663AE9C144}"/>
                  </a:ext>
                </a:extLst>
              </p:cNvPr>
              <p:cNvSpPr txBox="1"/>
              <p:nvPr/>
            </p:nvSpPr>
            <p:spPr>
              <a:xfrm>
                <a:off x="7714457" y="4811379"/>
                <a:ext cx="10372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_tradnl"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𝑄</m:t>
                          </m:r>
                        </m:e>
                        <m:sub>
                          <m:r>
                            <a:rPr lang="en-US" b="0" i="1" smtClean="0">
                              <a:latin typeface="Cambria Math" panose="02040503050406030204" pitchFamily="18" charset="0"/>
                            </a:rPr>
                            <m:t>3</m:t>
                          </m:r>
                        </m:sub>
                      </m:sSub>
                    </m:oMath>
                  </m:oMathPara>
                </a14:m>
                <a:endParaRPr lang="es-ES_tradnl" dirty="0"/>
              </a:p>
            </p:txBody>
          </p:sp>
        </mc:Choice>
        <mc:Fallback>
          <p:sp>
            <p:nvSpPr>
              <p:cNvPr id="17" name="TextBox 16">
                <a:extLst>
                  <a:ext uri="{FF2B5EF4-FFF2-40B4-BE49-F238E27FC236}">
                    <a16:creationId xmlns:a16="http://schemas.microsoft.com/office/drawing/2014/main" id="{2F80AED0-0CE3-8EFC-9F0F-C7663AE9C144}"/>
                  </a:ext>
                </a:extLst>
              </p:cNvPr>
              <p:cNvSpPr txBox="1">
                <a:spLocks noRot="1" noChangeAspect="1" noMove="1" noResize="1" noEditPoints="1" noAdjustHandles="1" noChangeArrowheads="1" noChangeShapeType="1" noTextEdit="1"/>
              </p:cNvSpPr>
              <p:nvPr/>
            </p:nvSpPr>
            <p:spPr>
              <a:xfrm>
                <a:off x="7714457" y="4811379"/>
                <a:ext cx="1037258" cy="369332"/>
              </a:xfrm>
              <a:prstGeom prst="rect">
                <a:avLst/>
              </a:prstGeom>
              <a:blipFill>
                <a:blip r:embed="rId6"/>
                <a:stretch>
                  <a:fillRect b="-6452"/>
                </a:stretch>
              </a:blipFill>
            </p:spPr>
            <p:txBody>
              <a:bodyPr/>
              <a:lstStyle/>
              <a:p>
                <a:r>
                  <a:rPr lang="es-ES_tradnl">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1B774557-C597-619A-53F6-824E451F0B84}"/>
                  </a:ext>
                </a:extLst>
              </p:cNvPr>
              <p:cNvSpPr txBox="1"/>
              <p:nvPr/>
            </p:nvSpPr>
            <p:spPr>
              <a:xfrm>
                <a:off x="4686742" y="5652142"/>
                <a:ext cx="4088170" cy="4049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𝐸𝑟𝑟𝑜𝑟</m:t>
                      </m:r>
                      <m:r>
                        <m:rPr>
                          <m:nor/>
                        </m:rPr>
                        <a:rPr lang="en-US" b="0" i="0" smtClean="0">
                          <a:latin typeface="Cambria Math" panose="02040503050406030204" pitchFamily="18" charset="0"/>
                          <a:ea typeface="Cambria Math" panose="02040503050406030204" pitchFamily="18" charset="0"/>
                        </a:rPr>
                        <m:t> = </m:t>
                      </m:r>
                      <m:d>
                        <m:dPr>
                          <m:ctrlPr>
                            <a:rPr lang="en-US" b="0" i="1" smtClean="0">
                              <a:latin typeface="Cambria Math" panose="02040503050406030204" pitchFamily="18" charset="0"/>
                              <a:ea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1 </m:t>
                              </m:r>
                            </m:sub>
                          </m:sSub>
                          <m:r>
                            <a:rPr lang="en-US" b="0" i="1" dirty="0" smtClean="0">
                              <a:latin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𝛾</m:t>
                          </m:r>
                          <m:r>
                            <a:rPr lang="en-US" i="1">
                              <a:latin typeface="Cambria Math" panose="02040503050406030204" pitchFamily="18" charset="0"/>
                              <a:ea typeface="Cambria Math" panose="02040503050406030204" pitchFamily="18" charset="0"/>
                            </a:rPr>
                            <m:t>𝑄</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3</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3</m:t>
                                  </m:r>
                                </m:sub>
                              </m:sSub>
                            </m:e>
                          </m:d>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𝑄</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1</m:t>
                              </m:r>
                            </m:sub>
                          </m:sSub>
                        </m:e>
                      </m:d>
                    </m:oMath>
                  </m:oMathPara>
                </a14:m>
                <a:endParaRPr lang="es-ES_tradnl" dirty="0"/>
              </a:p>
            </p:txBody>
          </p:sp>
        </mc:Choice>
        <mc:Fallback>
          <p:sp>
            <p:nvSpPr>
              <p:cNvPr id="18" name="TextBox 17">
                <a:extLst>
                  <a:ext uri="{FF2B5EF4-FFF2-40B4-BE49-F238E27FC236}">
                    <a16:creationId xmlns:a16="http://schemas.microsoft.com/office/drawing/2014/main" id="{1B774557-C597-619A-53F6-824E451F0B84}"/>
                  </a:ext>
                </a:extLst>
              </p:cNvPr>
              <p:cNvSpPr txBox="1">
                <a:spLocks noRot="1" noChangeAspect="1" noMove="1" noResize="1" noEditPoints="1" noAdjustHandles="1" noChangeArrowheads="1" noChangeShapeType="1" noTextEdit="1"/>
              </p:cNvSpPr>
              <p:nvPr/>
            </p:nvSpPr>
            <p:spPr>
              <a:xfrm>
                <a:off x="4686742" y="5652142"/>
                <a:ext cx="4088170" cy="404983"/>
              </a:xfrm>
              <a:prstGeom prst="rect">
                <a:avLst/>
              </a:prstGeom>
              <a:blipFill>
                <a:blip r:embed="rId7"/>
                <a:stretch>
                  <a:fillRect b="-8824"/>
                </a:stretch>
              </a:blipFill>
            </p:spPr>
            <p:txBody>
              <a:bodyPr/>
              <a:lstStyle/>
              <a:p>
                <a:r>
                  <a:rPr lang="es-ES_tradnl">
                    <a:noFill/>
                  </a:rPr>
                  <a:t> </a:t>
                </a:r>
              </a:p>
            </p:txBody>
          </p:sp>
        </mc:Fallback>
      </mc:AlternateContent>
      <p:sp>
        <p:nvSpPr>
          <p:cNvPr id="19" name="TextBox 18">
            <a:extLst>
              <a:ext uri="{FF2B5EF4-FFF2-40B4-BE49-F238E27FC236}">
                <a16:creationId xmlns:a16="http://schemas.microsoft.com/office/drawing/2014/main" id="{B1FE1803-E113-64F8-02BC-035B52A93D04}"/>
              </a:ext>
            </a:extLst>
          </p:cNvPr>
          <p:cNvSpPr txBox="1"/>
          <p:nvPr/>
        </p:nvSpPr>
        <p:spPr>
          <a:xfrm>
            <a:off x="2260780" y="5270778"/>
            <a:ext cx="8970533" cy="369332"/>
          </a:xfrm>
          <a:prstGeom prst="rect">
            <a:avLst/>
          </a:prstGeom>
          <a:noFill/>
        </p:spPr>
        <p:txBody>
          <a:bodyPr wrap="none" rtlCol="0">
            <a:spAutoFit/>
          </a:bodyPr>
          <a:lstStyle/>
          <a:p>
            <a:r>
              <a:rPr lang="es-ES_tradnl" dirty="0"/>
              <a:t>Error = Recompensa observada + Retorno del siguiente estado – Retorno del estado actual</a:t>
            </a:r>
          </a:p>
        </p:txBody>
      </p:sp>
    </p:spTree>
    <p:extLst>
      <p:ext uri="{BB962C8B-B14F-4D97-AF65-F5344CB8AC3E}">
        <p14:creationId xmlns:p14="http://schemas.microsoft.com/office/powerpoint/2010/main" val="10142657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928552"/>
          </a:xfrm>
        </p:spPr>
        <p:txBody>
          <a:bodyPr/>
          <a:lstStyle/>
          <a:p>
            <a:r>
              <a:rPr lang="es-ES_tradnl" dirty="0"/>
              <a:t>Soluciones iterativas</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2081479"/>
            <a:ext cx="10691265" cy="4003633"/>
          </a:xfrm>
        </p:spPr>
        <p:txBody>
          <a:bodyPr>
            <a:normAutofit/>
          </a:bodyPr>
          <a:lstStyle/>
          <a:p>
            <a:pPr marL="0" indent="0">
              <a:buNone/>
            </a:pPr>
            <a:r>
              <a:rPr lang="es-ES_tradnl" dirty="0"/>
              <a:t>La forma de mejorar la estimación de vuelta va a depender si es un algoritmo basado en política o valor. </a:t>
            </a:r>
          </a:p>
          <a:p>
            <a:pPr marL="0" indent="0">
              <a:buNone/>
            </a:pPr>
            <a:r>
              <a:rPr lang="es-ES_tradnl" b="1" dirty="0">
                <a:solidFill>
                  <a:schemeClr val="accent1"/>
                </a:solidFill>
              </a:rPr>
              <a:t>Basado en valores</a:t>
            </a:r>
            <a:r>
              <a:rPr lang="es-ES_tradnl" dirty="0"/>
              <a:t>: Un agente establece que según la recompensa que recibe, al analizar la ecuación de </a:t>
            </a:r>
            <a:r>
              <a:rPr lang="es-ES_tradnl" dirty="0" err="1"/>
              <a:t>Bellman</a:t>
            </a:r>
            <a:r>
              <a:rPr lang="es-ES_tradnl" dirty="0"/>
              <a:t> establece si el valor debería ser mayor o menor.</a:t>
            </a:r>
          </a:p>
          <a:p>
            <a:pPr marL="0" indent="0">
              <a:buNone/>
            </a:pPr>
            <a:r>
              <a:rPr lang="es-ES_tradnl" dirty="0"/>
              <a:t>Recordemos que la ecuación de </a:t>
            </a:r>
            <a:r>
              <a:rPr lang="es-ES_tradnl" dirty="0" err="1"/>
              <a:t>Bellman</a:t>
            </a:r>
            <a:r>
              <a:rPr lang="es-ES_tradnl" dirty="0"/>
              <a:t> nos establecía:</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3"/>
              </a:rPr>
              <a:t>vectorjuice</a:t>
            </a:r>
          </a:p>
        </p:txBody>
      </p:sp>
      <p:sp>
        <p:nvSpPr>
          <p:cNvPr id="3" name="Slide Number Placeholder 5">
            <a:extLst>
              <a:ext uri="{FF2B5EF4-FFF2-40B4-BE49-F238E27FC236}">
                <a16:creationId xmlns:a16="http://schemas.microsoft.com/office/drawing/2014/main" id="{DB969FCD-AC8E-9C3C-6B97-EFC3CF4D6AB5}"/>
              </a:ext>
            </a:extLst>
          </p:cNvPr>
          <p:cNvSpPr>
            <a:spLocks noGrp="1"/>
          </p:cNvSpPr>
          <p:nvPr>
            <p:ph type="sldNum" sz="quarter" idx="12"/>
          </p:nvPr>
        </p:nvSpPr>
        <p:spPr>
          <a:xfrm>
            <a:off x="10919012" y="6356350"/>
            <a:ext cx="672354" cy="365125"/>
          </a:xfrm>
        </p:spPr>
        <p:txBody>
          <a:bodyPr/>
          <a:lstStyle/>
          <a:p>
            <a:fld id="{87E7843D-FF13-4365-9478-9625B70A2705}" type="slidenum">
              <a:rPr lang="en-US" smtClean="0"/>
              <a:t>71</a:t>
            </a:fld>
            <a:endParaRPr lang="en-US" dirty="0"/>
          </a:p>
        </p:txBody>
      </p:sp>
      <p:sp>
        <p:nvSpPr>
          <p:cNvPr id="6" name="TextBox 5">
            <a:extLst>
              <a:ext uri="{FF2B5EF4-FFF2-40B4-BE49-F238E27FC236}">
                <a16:creationId xmlns:a16="http://schemas.microsoft.com/office/drawing/2014/main" id="{D09053A0-7B6C-24D2-D2A2-EFA6B5612395}"/>
              </a:ext>
            </a:extLst>
          </p:cNvPr>
          <p:cNvSpPr txBox="1"/>
          <p:nvPr/>
        </p:nvSpPr>
        <p:spPr>
          <a:xfrm>
            <a:off x="700635" y="1619815"/>
            <a:ext cx="10962631" cy="461665"/>
          </a:xfrm>
          <a:prstGeom prst="rect">
            <a:avLst/>
          </a:prstGeom>
          <a:noFill/>
        </p:spPr>
        <p:txBody>
          <a:bodyPr wrap="square" rtlCol="0">
            <a:spAutoFit/>
          </a:bodyPr>
          <a:lstStyle/>
          <a:p>
            <a:r>
              <a:rPr lang="es-ES_tradnl" sz="2400" dirty="0">
                <a:latin typeface="+mj-lt"/>
              </a:rPr>
              <a:t>Mejora la estimación</a:t>
            </a:r>
          </a:p>
        </p:txBody>
      </p:sp>
      <p:sp>
        <p:nvSpPr>
          <p:cNvPr id="8" name="Oval 7">
            <a:extLst>
              <a:ext uri="{FF2B5EF4-FFF2-40B4-BE49-F238E27FC236}">
                <a16:creationId xmlns:a16="http://schemas.microsoft.com/office/drawing/2014/main" id="{B30D8889-D82B-ECC8-93B3-845B7B78FCDD}"/>
              </a:ext>
            </a:extLst>
          </p:cNvPr>
          <p:cNvSpPr/>
          <p:nvPr/>
        </p:nvSpPr>
        <p:spPr>
          <a:xfrm>
            <a:off x="4320223" y="4374234"/>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s</a:t>
            </a:r>
            <a:r>
              <a:rPr lang="es-ES_tradnl" baseline="-25000" dirty="0"/>
              <a:t>1</a:t>
            </a:r>
          </a:p>
        </p:txBody>
      </p:sp>
      <p:sp>
        <p:nvSpPr>
          <p:cNvPr id="9" name="Oval 8">
            <a:extLst>
              <a:ext uri="{FF2B5EF4-FFF2-40B4-BE49-F238E27FC236}">
                <a16:creationId xmlns:a16="http://schemas.microsoft.com/office/drawing/2014/main" id="{4E46CEF6-D8A7-4295-5DF0-7150AFEE6E6B}"/>
              </a:ext>
            </a:extLst>
          </p:cNvPr>
          <p:cNvSpPr/>
          <p:nvPr/>
        </p:nvSpPr>
        <p:spPr>
          <a:xfrm>
            <a:off x="5551745" y="4374234"/>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a</a:t>
            </a:r>
            <a:r>
              <a:rPr lang="es-ES_tradnl" sz="1400" baseline="-25000" dirty="0"/>
              <a:t>1</a:t>
            </a:r>
          </a:p>
        </p:txBody>
      </p:sp>
      <p:cxnSp>
        <p:nvCxnSpPr>
          <p:cNvPr id="10" name="Straight Arrow Connector 9">
            <a:extLst>
              <a:ext uri="{FF2B5EF4-FFF2-40B4-BE49-F238E27FC236}">
                <a16:creationId xmlns:a16="http://schemas.microsoft.com/office/drawing/2014/main" id="{F4EF08B0-4DA4-FFF1-BC59-10BF2EDF76F1}"/>
              </a:ext>
            </a:extLst>
          </p:cNvPr>
          <p:cNvCxnSpPr>
            <a:cxnSpLocks/>
            <a:stCxn id="8" idx="6"/>
            <a:endCxn id="9" idx="2"/>
          </p:cNvCxnSpPr>
          <p:nvPr/>
        </p:nvCxnSpPr>
        <p:spPr>
          <a:xfrm>
            <a:off x="4814745" y="4621495"/>
            <a:ext cx="737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3408EDE-7624-8EA4-577F-3D3E4F08F75F}"/>
              </a:ext>
            </a:extLst>
          </p:cNvPr>
          <p:cNvCxnSpPr>
            <a:cxnSpLocks/>
            <a:stCxn id="9" idx="6"/>
            <a:endCxn id="12" idx="2"/>
          </p:cNvCxnSpPr>
          <p:nvPr/>
        </p:nvCxnSpPr>
        <p:spPr>
          <a:xfrm flipV="1">
            <a:off x="6046267" y="4609463"/>
            <a:ext cx="722518" cy="120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9AE7A1D-89BC-ADE8-B19A-0CD64C824D38}"/>
              </a:ext>
            </a:extLst>
          </p:cNvPr>
          <p:cNvSpPr/>
          <p:nvPr/>
        </p:nvSpPr>
        <p:spPr>
          <a:xfrm>
            <a:off x="6768785" y="4362202"/>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dirty="0"/>
              <a:t>s</a:t>
            </a:r>
            <a:r>
              <a:rPr lang="es-ES_tradnl" baseline="-25000" dirty="0"/>
              <a:t>3</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698955CC-5FAF-121B-152E-09CC9BD8E3AA}"/>
                  </a:ext>
                </a:extLst>
              </p:cNvPr>
              <p:cNvSpPr txBox="1"/>
              <p:nvPr/>
            </p:nvSpPr>
            <p:spPr>
              <a:xfrm>
                <a:off x="5280377" y="4868756"/>
                <a:ext cx="10372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_tradnl"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𝑄</m:t>
                          </m:r>
                        </m:e>
                        <m:sub>
                          <m:r>
                            <a:rPr lang="en-US" b="0" i="1" smtClean="0">
                              <a:latin typeface="Cambria Math" panose="02040503050406030204" pitchFamily="18" charset="0"/>
                            </a:rPr>
                            <m:t>1</m:t>
                          </m:r>
                        </m:sub>
                      </m:sSub>
                    </m:oMath>
                  </m:oMathPara>
                </a14:m>
                <a:endParaRPr lang="es-ES_tradnl" dirty="0"/>
              </a:p>
            </p:txBody>
          </p:sp>
        </mc:Choice>
        <mc:Fallback>
          <p:sp>
            <p:nvSpPr>
              <p:cNvPr id="13" name="TextBox 12">
                <a:extLst>
                  <a:ext uri="{FF2B5EF4-FFF2-40B4-BE49-F238E27FC236}">
                    <a16:creationId xmlns:a16="http://schemas.microsoft.com/office/drawing/2014/main" id="{698955CC-5FAF-121B-152E-09CC9BD8E3AA}"/>
                  </a:ext>
                </a:extLst>
              </p:cNvPr>
              <p:cNvSpPr txBox="1">
                <a:spLocks noRot="1" noChangeAspect="1" noMove="1" noResize="1" noEditPoints="1" noAdjustHandles="1" noChangeArrowheads="1" noChangeShapeType="1" noTextEdit="1"/>
              </p:cNvSpPr>
              <p:nvPr/>
            </p:nvSpPr>
            <p:spPr>
              <a:xfrm>
                <a:off x="5280377" y="4868756"/>
                <a:ext cx="1037258" cy="369332"/>
              </a:xfrm>
              <a:prstGeom prst="rect">
                <a:avLst/>
              </a:prstGeom>
              <a:blipFill>
                <a:blip r:embed="rId4"/>
                <a:stretch>
                  <a:fillRect b="-6667"/>
                </a:stretch>
              </a:blipFill>
            </p:spPr>
            <p:txBody>
              <a:bodyPr/>
              <a:lstStyle/>
              <a:p>
                <a:r>
                  <a:rPr lang="es-ES_tradnl">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E399D714-FECB-6DAA-57B1-5FC5BCEF7440}"/>
                  </a:ext>
                </a:extLst>
              </p:cNvPr>
              <p:cNvSpPr txBox="1"/>
              <p:nvPr/>
            </p:nvSpPr>
            <p:spPr>
              <a:xfrm>
                <a:off x="5843103" y="4228186"/>
                <a:ext cx="10372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_tradnl"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m:oMathPara>
                </a14:m>
                <a:endParaRPr lang="es-ES_tradnl" dirty="0"/>
              </a:p>
            </p:txBody>
          </p:sp>
        </mc:Choice>
        <mc:Fallback>
          <p:sp>
            <p:nvSpPr>
              <p:cNvPr id="14" name="TextBox 13">
                <a:extLst>
                  <a:ext uri="{FF2B5EF4-FFF2-40B4-BE49-F238E27FC236}">
                    <a16:creationId xmlns:a16="http://schemas.microsoft.com/office/drawing/2014/main" id="{E399D714-FECB-6DAA-57B1-5FC5BCEF7440}"/>
                  </a:ext>
                </a:extLst>
              </p:cNvPr>
              <p:cNvSpPr txBox="1">
                <a:spLocks noRot="1" noChangeAspect="1" noMove="1" noResize="1" noEditPoints="1" noAdjustHandles="1" noChangeArrowheads="1" noChangeShapeType="1" noTextEdit="1"/>
              </p:cNvSpPr>
              <p:nvPr/>
            </p:nvSpPr>
            <p:spPr>
              <a:xfrm>
                <a:off x="5843103" y="4228186"/>
                <a:ext cx="1037258" cy="369332"/>
              </a:xfrm>
              <a:prstGeom prst="rect">
                <a:avLst/>
              </a:prstGeom>
              <a:blipFill>
                <a:blip r:embed="rId5"/>
                <a:stretch>
                  <a:fillRect/>
                </a:stretch>
              </a:blipFill>
            </p:spPr>
            <p:txBody>
              <a:bodyPr/>
              <a:lstStyle/>
              <a:p>
                <a:r>
                  <a:rPr lang="es-ES_tradnl">
                    <a:noFill/>
                  </a:rPr>
                  <a:t> </a:t>
                </a:r>
              </a:p>
            </p:txBody>
          </p:sp>
        </mc:Fallback>
      </mc:AlternateContent>
      <p:sp>
        <p:nvSpPr>
          <p:cNvPr id="15" name="Oval 14">
            <a:extLst>
              <a:ext uri="{FF2B5EF4-FFF2-40B4-BE49-F238E27FC236}">
                <a16:creationId xmlns:a16="http://schemas.microsoft.com/office/drawing/2014/main" id="{30DE93B5-0E54-777C-B105-0F92C61C1275}"/>
              </a:ext>
            </a:extLst>
          </p:cNvPr>
          <p:cNvSpPr/>
          <p:nvPr/>
        </p:nvSpPr>
        <p:spPr>
          <a:xfrm>
            <a:off x="7985825" y="4352744"/>
            <a:ext cx="494522" cy="4945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a</a:t>
            </a:r>
            <a:r>
              <a:rPr lang="es-ES_tradnl" sz="1400" baseline="-25000" dirty="0"/>
              <a:t>3</a:t>
            </a:r>
          </a:p>
        </p:txBody>
      </p:sp>
      <p:cxnSp>
        <p:nvCxnSpPr>
          <p:cNvPr id="16" name="Straight Arrow Connector 15">
            <a:extLst>
              <a:ext uri="{FF2B5EF4-FFF2-40B4-BE49-F238E27FC236}">
                <a16:creationId xmlns:a16="http://schemas.microsoft.com/office/drawing/2014/main" id="{27064A0E-A098-263D-E9BA-3E4ADD9BAF2A}"/>
              </a:ext>
            </a:extLst>
          </p:cNvPr>
          <p:cNvCxnSpPr>
            <a:cxnSpLocks/>
          </p:cNvCxnSpPr>
          <p:nvPr/>
        </p:nvCxnSpPr>
        <p:spPr>
          <a:xfrm flipV="1">
            <a:off x="7254342" y="4600005"/>
            <a:ext cx="722518" cy="120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2F80AED0-0CE3-8EFC-9F0F-C7663AE9C144}"/>
                  </a:ext>
                </a:extLst>
              </p:cNvPr>
              <p:cNvSpPr txBox="1"/>
              <p:nvPr/>
            </p:nvSpPr>
            <p:spPr>
              <a:xfrm>
                <a:off x="7714457" y="4811379"/>
                <a:ext cx="103725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_tradnl"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𝑄</m:t>
                          </m:r>
                        </m:e>
                        <m:sub>
                          <m:r>
                            <a:rPr lang="en-US" b="0" i="1" smtClean="0">
                              <a:latin typeface="Cambria Math" panose="02040503050406030204" pitchFamily="18" charset="0"/>
                            </a:rPr>
                            <m:t>3</m:t>
                          </m:r>
                        </m:sub>
                      </m:sSub>
                    </m:oMath>
                  </m:oMathPara>
                </a14:m>
                <a:endParaRPr lang="es-ES_tradnl" dirty="0"/>
              </a:p>
            </p:txBody>
          </p:sp>
        </mc:Choice>
        <mc:Fallback>
          <p:sp>
            <p:nvSpPr>
              <p:cNvPr id="17" name="TextBox 16">
                <a:extLst>
                  <a:ext uri="{FF2B5EF4-FFF2-40B4-BE49-F238E27FC236}">
                    <a16:creationId xmlns:a16="http://schemas.microsoft.com/office/drawing/2014/main" id="{2F80AED0-0CE3-8EFC-9F0F-C7663AE9C144}"/>
                  </a:ext>
                </a:extLst>
              </p:cNvPr>
              <p:cNvSpPr txBox="1">
                <a:spLocks noRot="1" noChangeAspect="1" noMove="1" noResize="1" noEditPoints="1" noAdjustHandles="1" noChangeArrowheads="1" noChangeShapeType="1" noTextEdit="1"/>
              </p:cNvSpPr>
              <p:nvPr/>
            </p:nvSpPr>
            <p:spPr>
              <a:xfrm>
                <a:off x="7714457" y="4811379"/>
                <a:ext cx="1037258" cy="369332"/>
              </a:xfrm>
              <a:prstGeom prst="rect">
                <a:avLst/>
              </a:prstGeom>
              <a:blipFill>
                <a:blip r:embed="rId6"/>
                <a:stretch>
                  <a:fillRect b="-6452"/>
                </a:stretch>
              </a:blipFill>
            </p:spPr>
            <p:txBody>
              <a:bodyPr/>
              <a:lstStyle/>
              <a:p>
                <a:r>
                  <a:rPr lang="es-ES_tradnl">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DBC3CE03-313C-B338-09F2-C931E7995F9E}"/>
                  </a:ext>
                </a:extLst>
              </p:cNvPr>
              <p:cNvSpPr txBox="1"/>
              <p:nvPr/>
            </p:nvSpPr>
            <p:spPr>
              <a:xfrm>
                <a:off x="4724700" y="5219172"/>
                <a:ext cx="33914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𝑄</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1</m:t>
                              </m:r>
                            </m:sub>
                          </m:sSub>
                        </m:e>
                      </m:d>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𝑄</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1</m:t>
                              </m:r>
                            </m:sub>
                          </m:sSub>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𝐸𝑟𝑟𝑜𝑟</m:t>
                      </m:r>
                    </m:oMath>
                  </m:oMathPara>
                </a14:m>
                <a:endParaRPr lang="es-ES_tradnl" dirty="0"/>
              </a:p>
            </p:txBody>
          </p:sp>
        </mc:Choice>
        <mc:Fallback>
          <p:sp>
            <p:nvSpPr>
              <p:cNvPr id="20" name="TextBox 19">
                <a:extLst>
                  <a:ext uri="{FF2B5EF4-FFF2-40B4-BE49-F238E27FC236}">
                    <a16:creationId xmlns:a16="http://schemas.microsoft.com/office/drawing/2014/main" id="{DBC3CE03-313C-B338-09F2-C931E7995F9E}"/>
                  </a:ext>
                </a:extLst>
              </p:cNvPr>
              <p:cNvSpPr txBox="1">
                <a:spLocks noRot="1" noChangeAspect="1" noMove="1" noResize="1" noEditPoints="1" noAdjustHandles="1" noChangeArrowheads="1" noChangeShapeType="1" noTextEdit="1"/>
              </p:cNvSpPr>
              <p:nvPr/>
            </p:nvSpPr>
            <p:spPr>
              <a:xfrm>
                <a:off x="4724700" y="5219172"/>
                <a:ext cx="3391441" cy="369332"/>
              </a:xfrm>
              <a:prstGeom prst="rect">
                <a:avLst/>
              </a:prstGeom>
              <a:blipFill>
                <a:blip r:embed="rId7"/>
                <a:stretch>
                  <a:fillRect b="-12903"/>
                </a:stretch>
              </a:blipFill>
            </p:spPr>
            <p:txBody>
              <a:bodyPr/>
              <a:lstStyle/>
              <a:p>
                <a:r>
                  <a:rPr lang="es-ES_tradnl">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20375B89-81DF-D985-D084-B6263D72FFEA}"/>
                  </a:ext>
                </a:extLst>
              </p:cNvPr>
              <p:cNvSpPr txBox="1"/>
              <p:nvPr/>
            </p:nvSpPr>
            <p:spPr>
              <a:xfrm>
                <a:off x="4724700" y="5630785"/>
                <a:ext cx="5957785" cy="4049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𝑄</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1</m:t>
                              </m:r>
                            </m:sub>
                          </m:sSub>
                        </m:e>
                      </m:d>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𝑄</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1</m:t>
                              </m:r>
                            </m:sub>
                          </m:sSub>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 (</m:t>
                      </m:r>
                      <m:d>
                        <m:dPr>
                          <m:ctrlPr>
                            <a:rPr lang="en-US" i="1">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𝑅</m:t>
                              </m:r>
                            </m:e>
                            <m:sub>
                              <m:r>
                                <a:rPr lang="en-US" i="1" dirty="0">
                                  <a:latin typeface="Cambria Math" panose="02040503050406030204" pitchFamily="18" charset="0"/>
                                </a:rPr>
                                <m:t>1 </m:t>
                              </m:r>
                            </m:sub>
                          </m:sSub>
                          <m:r>
                            <a:rPr lang="en-US" i="1" dirty="0">
                              <a:latin typeface="Cambria Math" panose="02040503050406030204" pitchFamily="18" charset="0"/>
                            </a:rPr>
                            <m:t>+ </m:t>
                          </m:r>
                          <m:r>
                            <a:rPr lang="en-US" i="1" dirty="0">
                              <a:latin typeface="Cambria Math" panose="02040503050406030204" pitchFamily="18" charset="0"/>
                              <a:ea typeface="Cambria Math" panose="02040503050406030204" pitchFamily="18" charset="0"/>
                            </a:rPr>
                            <m:t>𝛾</m:t>
                          </m:r>
                          <m:r>
                            <a:rPr lang="en-US" i="1">
                              <a:latin typeface="Cambria Math" panose="02040503050406030204" pitchFamily="18" charset="0"/>
                              <a:ea typeface="Cambria Math" panose="02040503050406030204" pitchFamily="18" charset="0"/>
                            </a:rPr>
                            <m:t>𝑄</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3</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3</m:t>
                                  </m:r>
                                </m:sub>
                              </m:sSub>
                            </m:e>
                          </m:d>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𝑄</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1</m:t>
                              </m:r>
                            </m:sub>
                          </m:sSub>
                        </m:e>
                      </m:d>
                      <m:r>
                        <a:rPr lang="en-US" b="0" i="1" smtClean="0">
                          <a:latin typeface="Cambria Math" panose="02040503050406030204" pitchFamily="18" charset="0"/>
                          <a:ea typeface="Cambria Math" panose="02040503050406030204" pitchFamily="18" charset="0"/>
                        </a:rPr>
                        <m:t>)</m:t>
                      </m:r>
                    </m:oMath>
                  </m:oMathPara>
                </a14:m>
                <a:endParaRPr lang="es-ES_tradnl" dirty="0"/>
              </a:p>
            </p:txBody>
          </p:sp>
        </mc:Choice>
        <mc:Fallback>
          <p:sp>
            <p:nvSpPr>
              <p:cNvPr id="21" name="TextBox 20">
                <a:extLst>
                  <a:ext uri="{FF2B5EF4-FFF2-40B4-BE49-F238E27FC236}">
                    <a16:creationId xmlns:a16="http://schemas.microsoft.com/office/drawing/2014/main" id="{20375B89-81DF-D985-D084-B6263D72FFEA}"/>
                  </a:ext>
                </a:extLst>
              </p:cNvPr>
              <p:cNvSpPr txBox="1">
                <a:spLocks noRot="1" noChangeAspect="1" noMove="1" noResize="1" noEditPoints="1" noAdjustHandles="1" noChangeArrowheads="1" noChangeShapeType="1" noTextEdit="1"/>
              </p:cNvSpPr>
              <p:nvPr/>
            </p:nvSpPr>
            <p:spPr>
              <a:xfrm>
                <a:off x="4724700" y="5630785"/>
                <a:ext cx="5957785" cy="404983"/>
              </a:xfrm>
              <a:prstGeom prst="rect">
                <a:avLst/>
              </a:prstGeom>
              <a:blipFill>
                <a:blip r:embed="rId8"/>
                <a:stretch>
                  <a:fillRect b="-12121"/>
                </a:stretch>
              </a:blipFill>
            </p:spPr>
            <p:txBody>
              <a:bodyPr/>
              <a:lstStyle/>
              <a:p>
                <a:r>
                  <a:rPr lang="es-ES_tradnl">
                    <a:noFill/>
                  </a:rPr>
                  <a:t> </a:t>
                </a:r>
              </a:p>
            </p:txBody>
          </p:sp>
        </mc:Fallback>
      </mc:AlternateContent>
    </p:spTree>
    <p:extLst>
      <p:ext uri="{BB962C8B-B14F-4D97-AF65-F5344CB8AC3E}">
        <p14:creationId xmlns:p14="http://schemas.microsoft.com/office/powerpoint/2010/main" val="1953637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928552"/>
          </a:xfrm>
        </p:spPr>
        <p:txBody>
          <a:bodyPr/>
          <a:lstStyle/>
          <a:p>
            <a:r>
              <a:rPr lang="es-ES_tradnl" dirty="0"/>
              <a:t>Soluciones iterativas</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2081479"/>
            <a:ext cx="10691265" cy="4003633"/>
          </a:xfrm>
        </p:spPr>
        <p:txBody>
          <a:bodyPr>
            <a:normAutofit fontScale="85000" lnSpcReduction="20000"/>
          </a:bodyPr>
          <a:lstStyle/>
          <a:p>
            <a:pPr marL="0" indent="0">
              <a:buNone/>
            </a:pPr>
            <a:r>
              <a:rPr lang="es-ES_tradnl" dirty="0"/>
              <a:t>La idea central de diferentes algoritmos es cómo se mejora las estimaciones. Estas variaciones están relacionadas principalmente con tres factores:</a:t>
            </a:r>
          </a:p>
          <a:p>
            <a:r>
              <a:rPr lang="es-ES_tradnl" b="1" dirty="0">
                <a:solidFill>
                  <a:schemeClr val="accent1"/>
                </a:solidFill>
              </a:rPr>
              <a:t>Frecuencia</a:t>
            </a:r>
            <a:r>
              <a:rPr lang="es-ES_tradnl" dirty="0"/>
              <a:t>: El número de pasos hacia adelante dados antes de una actualización.</a:t>
            </a:r>
          </a:p>
          <a:p>
            <a:pPr lvl="1"/>
            <a:r>
              <a:rPr lang="es-ES_tradnl" dirty="0"/>
              <a:t>Por episodio.</a:t>
            </a:r>
          </a:p>
          <a:p>
            <a:pPr lvl="1"/>
            <a:r>
              <a:rPr lang="es-ES_tradnl" dirty="0"/>
              <a:t>Por cada paso</a:t>
            </a:r>
          </a:p>
          <a:p>
            <a:pPr lvl="1"/>
            <a:r>
              <a:rPr lang="es-ES_tradnl" dirty="0"/>
              <a:t>n-pasos</a:t>
            </a:r>
          </a:p>
          <a:p>
            <a:r>
              <a:rPr lang="es-ES_tradnl" b="1" dirty="0">
                <a:solidFill>
                  <a:schemeClr val="accent4"/>
                </a:solidFill>
              </a:rPr>
              <a:t>Profundidad</a:t>
            </a:r>
            <a:r>
              <a:rPr lang="es-ES_tradnl" dirty="0"/>
              <a:t>: El número de pasos hacia atrás para propagar una actualización.</a:t>
            </a:r>
          </a:p>
          <a:p>
            <a:pPr lvl="1"/>
            <a:r>
              <a:rPr lang="es-ES_tradnl" dirty="0"/>
              <a:t>Por episodio.</a:t>
            </a:r>
          </a:p>
          <a:p>
            <a:pPr lvl="1"/>
            <a:r>
              <a:rPr lang="es-ES_tradnl" dirty="0"/>
              <a:t>Por cada paso</a:t>
            </a:r>
          </a:p>
          <a:p>
            <a:pPr lvl="1"/>
            <a:r>
              <a:rPr lang="es-ES_tradnl" dirty="0"/>
              <a:t>n-pasos</a:t>
            </a:r>
          </a:p>
          <a:p>
            <a:r>
              <a:rPr lang="es-ES_tradnl" b="1" dirty="0">
                <a:solidFill>
                  <a:schemeClr val="accent6"/>
                </a:solidFill>
              </a:rPr>
              <a:t>Formula</a:t>
            </a:r>
            <a:r>
              <a:rPr lang="es-ES_tradnl" dirty="0"/>
              <a:t>: Fórmula que se utiliza para calcular la estimación actualizada.</a:t>
            </a:r>
          </a:p>
          <a:p>
            <a:pPr lvl="1"/>
            <a:r>
              <a:rPr lang="es-ES_tradnl" dirty="0"/>
              <a:t>Diferentes algoritmos usan diferentes variantes de la ecuación de </a:t>
            </a:r>
            <a:r>
              <a:rPr lang="es-ES_tradnl" dirty="0" err="1"/>
              <a:t>Bellman</a:t>
            </a:r>
            <a:r>
              <a:rPr lang="es-ES_tradnl" dirty="0"/>
              <a:t>. </a:t>
            </a:r>
          </a:p>
          <a:p>
            <a:pPr lvl="1"/>
            <a:r>
              <a:rPr lang="es-ES_tradnl" dirty="0"/>
              <a:t>Si se basa en políticas, se aumenta o disminuye la probabilidad en base a la recompensa recibida.</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3"/>
              </a:rPr>
              <a:t>vectorjuice</a:t>
            </a:r>
          </a:p>
        </p:txBody>
      </p:sp>
      <p:sp>
        <p:nvSpPr>
          <p:cNvPr id="3" name="Slide Number Placeholder 5">
            <a:extLst>
              <a:ext uri="{FF2B5EF4-FFF2-40B4-BE49-F238E27FC236}">
                <a16:creationId xmlns:a16="http://schemas.microsoft.com/office/drawing/2014/main" id="{DB969FCD-AC8E-9C3C-6B97-EFC3CF4D6AB5}"/>
              </a:ext>
            </a:extLst>
          </p:cNvPr>
          <p:cNvSpPr>
            <a:spLocks noGrp="1"/>
          </p:cNvSpPr>
          <p:nvPr>
            <p:ph type="sldNum" sz="quarter" idx="12"/>
          </p:nvPr>
        </p:nvSpPr>
        <p:spPr>
          <a:xfrm>
            <a:off x="10919012" y="6356350"/>
            <a:ext cx="672354" cy="365125"/>
          </a:xfrm>
        </p:spPr>
        <p:txBody>
          <a:bodyPr/>
          <a:lstStyle/>
          <a:p>
            <a:fld id="{87E7843D-FF13-4365-9478-9625B70A2705}" type="slidenum">
              <a:rPr lang="en-US" smtClean="0"/>
              <a:t>72</a:t>
            </a:fld>
            <a:endParaRPr lang="en-US" dirty="0"/>
          </a:p>
        </p:txBody>
      </p:sp>
      <p:sp>
        <p:nvSpPr>
          <p:cNvPr id="6" name="TextBox 5">
            <a:extLst>
              <a:ext uri="{FF2B5EF4-FFF2-40B4-BE49-F238E27FC236}">
                <a16:creationId xmlns:a16="http://schemas.microsoft.com/office/drawing/2014/main" id="{D09053A0-7B6C-24D2-D2A2-EFA6B5612395}"/>
              </a:ext>
            </a:extLst>
          </p:cNvPr>
          <p:cNvSpPr txBox="1"/>
          <p:nvPr/>
        </p:nvSpPr>
        <p:spPr>
          <a:xfrm>
            <a:off x="700635" y="1619815"/>
            <a:ext cx="10962631" cy="461665"/>
          </a:xfrm>
          <a:prstGeom prst="rect">
            <a:avLst/>
          </a:prstGeom>
          <a:noFill/>
        </p:spPr>
        <p:txBody>
          <a:bodyPr wrap="square" rtlCol="0">
            <a:spAutoFit/>
          </a:bodyPr>
          <a:lstStyle/>
          <a:p>
            <a:r>
              <a:rPr lang="es-ES_tradnl" sz="2400" dirty="0">
                <a:latin typeface="+mj-lt"/>
              </a:rPr>
              <a:t>Mejora la estimación</a:t>
            </a:r>
          </a:p>
        </p:txBody>
      </p:sp>
    </p:spTree>
    <p:extLst>
      <p:ext uri="{BB962C8B-B14F-4D97-AF65-F5344CB8AC3E}">
        <p14:creationId xmlns:p14="http://schemas.microsoft.com/office/powerpoint/2010/main" val="7763699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928552"/>
          </a:xfrm>
        </p:spPr>
        <p:txBody>
          <a:bodyPr/>
          <a:lstStyle/>
          <a:p>
            <a:r>
              <a:rPr lang="es-ES_tradnl" dirty="0"/>
              <a:t>Soluciones iterativas</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2081479"/>
            <a:ext cx="10691265" cy="4003633"/>
          </a:xfrm>
        </p:spPr>
        <p:txBody>
          <a:bodyPr>
            <a:normAutofit/>
          </a:bodyPr>
          <a:lstStyle/>
          <a:p>
            <a:pPr marL="0" indent="0">
              <a:buNone/>
            </a:pPr>
            <a:r>
              <a:rPr lang="es-ES_tradnl" dirty="0"/>
              <a:t>La idea central de diferentes algoritmos es cómo se mejora las estimaciones. Estas variaciones están relacionadas principalmente con tres factores:</a:t>
            </a:r>
          </a:p>
          <a:p>
            <a:r>
              <a:rPr lang="es-ES_tradnl" b="1" dirty="0">
                <a:solidFill>
                  <a:schemeClr val="accent1"/>
                </a:solidFill>
              </a:rPr>
              <a:t>Frecuencia</a:t>
            </a:r>
            <a:r>
              <a:rPr lang="es-ES_tradnl" dirty="0"/>
              <a:t>: El número de pasos hacia adelante dados antes de una actualización.</a:t>
            </a:r>
          </a:p>
          <a:p>
            <a:r>
              <a:rPr lang="es-ES_tradnl" b="1" dirty="0">
                <a:solidFill>
                  <a:schemeClr val="accent4"/>
                </a:solidFill>
              </a:rPr>
              <a:t>Profundidad</a:t>
            </a:r>
            <a:r>
              <a:rPr lang="es-ES_tradnl" dirty="0"/>
              <a:t>: El número de pasos hacia atrás para propagar una actualización.</a:t>
            </a:r>
          </a:p>
          <a:p>
            <a:r>
              <a:rPr lang="es-ES_tradnl" b="1" dirty="0">
                <a:solidFill>
                  <a:schemeClr val="accent6"/>
                </a:solidFill>
              </a:rPr>
              <a:t>Formula</a:t>
            </a:r>
            <a:r>
              <a:rPr lang="es-ES_tradnl" dirty="0"/>
              <a:t>: Fórmula que se utiliza para calcular la estimación actualizada.</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3"/>
              </a:rPr>
              <a:t>vectorjuice</a:t>
            </a:r>
          </a:p>
        </p:txBody>
      </p:sp>
      <p:sp>
        <p:nvSpPr>
          <p:cNvPr id="3" name="Slide Number Placeholder 5">
            <a:extLst>
              <a:ext uri="{FF2B5EF4-FFF2-40B4-BE49-F238E27FC236}">
                <a16:creationId xmlns:a16="http://schemas.microsoft.com/office/drawing/2014/main" id="{DB969FCD-AC8E-9C3C-6B97-EFC3CF4D6AB5}"/>
              </a:ext>
            </a:extLst>
          </p:cNvPr>
          <p:cNvSpPr>
            <a:spLocks noGrp="1"/>
          </p:cNvSpPr>
          <p:nvPr>
            <p:ph type="sldNum" sz="quarter" idx="12"/>
          </p:nvPr>
        </p:nvSpPr>
        <p:spPr>
          <a:xfrm>
            <a:off x="10919012" y="6356350"/>
            <a:ext cx="672354" cy="365125"/>
          </a:xfrm>
        </p:spPr>
        <p:txBody>
          <a:bodyPr/>
          <a:lstStyle/>
          <a:p>
            <a:fld id="{87E7843D-FF13-4365-9478-9625B70A2705}" type="slidenum">
              <a:rPr lang="en-US" smtClean="0"/>
              <a:t>73</a:t>
            </a:fld>
            <a:endParaRPr lang="en-US" dirty="0"/>
          </a:p>
        </p:txBody>
      </p:sp>
      <p:sp>
        <p:nvSpPr>
          <p:cNvPr id="6" name="TextBox 5">
            <a:extLst>
              <a:ext uri="{FF2B5EF4-FFF2-40B4-BE49-F238E27FC236}">
                <a16:creationId xmlns:a16="http://schemas.microsoft.com/office/drawing/2014/main" id="{D09053A0-7B6C-24D2-D2A2-EFA6B5612395}"/>
              </a:ext>
            </a:extLst>
          </p:cNvPr>
          <p:cNvSpPr txBox="1"/>
          <p:nvPr/>
        </p:nvSpPr>
        <p:spPr>
          <a:xfrm>
            <a:off x="700635" y="1619815"/>
            <a:ext cx="10962631" cy="461665"/>
          </a:xfrm>
          <a:prstGeom prst="rect">
            <a:avLst/>
          </a:prstGeom>
          <a:noFill/>
        </p:spPr>
        <p:txBody>
          <a:bodyPr wrap="square" rtlCol="0">
            <a:spAutoFit/>
          </a:bodyPr>
          <a:lstStyle/>
          <a:p>
            <a:r>
              <a:rPr lang="es-ES_tradnl" sz="2400" dirty="0">
                <a:latin typeface="+mj-lt"/>
              </a:rPr>
              <a:t>Mejora la estimación</a:t>
            </a:r>
          </a:p>
        </p:txBody>
      </p:sp>
    </p:spTree>
    <p:extLst>
      <p:ext uri="{BB962C8B-B14F-4D97-AF65-F5344CB8AC3E}">
        <p14:creationId xmlns:p14="http://schemas.microsoft.com/office/powerpoint/2010/main" val="3077408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Clasificador Bayesiano ingenuo</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a:xfrm>
            <a:off x="10899292" y="6159564"/>
            <a:ext cx="491407" cy="266861"/>
          </a:xfrm>
        </p:spPr>
        <p:txBody>
          <a:bodyPr/>
          <a:lstStyle/>
          <a:p>
            <a:fld id="{87E7843D-FF13-4365-9478-9625B70A2705}" type="slidenum">
              <a:rPr lang="en-US" smtClean="0"/>
              <a:t>8</a:t>
            </a:fld>
            <a:endParaRPr lang="en-US"/>
          </a:p>
        </p:txBody>
      </p:sp>
      <p:sp>
        <p:nvSpPr>
          <p:cNvPr id="14" name="Content Placeholder 3">
            <a:extLst>
              <a:ext uri="{FF2B5EF4-FFF2-40B4-BE49-F238E27FC236}">
                <a16:creationId xmlns:a16="http://schemas.microsoft.com/office/drawing/2014/main" id="{6FF2BDEF-6401-139A-B629-2BBD9E79D1AC}"/>
              </a:ext>
            </a:extLst>
          </p:cNvPr>
          <p:cNvSpPr>
            <a:spLocks noGrp="1"/>
          </p:cNvSpPr>
          <p:nvPr>
            <p:ph idx="1"/>
          </p:nvPr>
        </p:nvSpPr>
        <p:spPr>
          <a:xfrm>
            <a:off x="700636" y="1766047"/>
            <a:ext cx="10691264" cy="4163166"/>
          </a:xfrm>
        </p:spPr>
        <p:txBody>
          <a:bodyPr>
            <a:normAutofit/>
          </a:bodyPr>
          <a:lstStyle/>
          <a:p>
            <a:pPr marL="0" indent="0">
              <a:buNone/>
            </a:pPr>
            <a:r>
              <a:rPr lang="es-ES_tradnl" sz="2400" dirty="0"/>
              <a:t>Una de las aplicaciones de este teorema es el denominado clasificador bayesiano ingenuo.</a:t>
            </a:r>
          </a:p>
          <a:p>
            <a:pPr marL="0" indent="0">
              <a:buNone/>
            </a:pPr>
            <a:r>
              <a:rPr lang="es-ES_tradnl" sz="2400" dirty="0"/>
              <a:t>Este clasificador utiliza la probabilidad de observar atributos, dado un resultado, para estimar la probabilidad de observar el resultado </a:t>
            </a:r>
            <a:r>
              <a:rPr lang="es-ES_tradnl" sz="2400" dirty="0" err="1"/>
              <a:t>y</a:t>
            </a:r>
            <a:r>
              <a:rPr lang="es-ES_tradnl" sz="2400" baseline="-25000" dirty="0" err="1"/>
              <a:t>j</a:t>
            </a:r>
            <a:r>
              <a:rPr lang="es-ES_tradnl" sz="2400" dirty="0"/>
              <a:t>, dado un conjunto de atributos.</a:t>
            </a:r>
          </a:p>
        </p:txBody>
      </p:sp>
    </p:spTree>
    <p:extLst>
      <p:ext uri="{BB962C8B-B14F-4D97-AF65-F5344CB8AC3E}">
        <p14:creationId xmlns:p14="http://schemas.microsoft.com/office/powerpoint/2010/main" val="4245941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55D83A-3E78-1C54-7B88-7D255FD1281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2B9850-18CF-39AB-CF5B-6EA792F87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6E04B37-0C03-78AA-825F-28DE139C0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19B06CA-BCFE-73E9-610F-74BBE2CC7D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897ADEF-CD68-32F5-AB23-38D1529991BD}"/>
              </a:ext>
            </a:extLst>
          </p:cNvPr>
          <p:cNvSpPr>
            <a:spLocks noGrp="1"/>
          </p:cNvSpPr>
          <p:nvPr>
            <p:ph type="ctrTitle"/>
          </p:nvPr>
        </p:nvSpPr>
        <p:spPr>
          <a:xfrm>
            <a:off x="703400" y="4702835"/>
            <a:ext cx="10801350" cy="978772"/>
          </a:xfrm>
        </p:spPr>
        <p:txBody>
          <a:bodyPr>
            <a:normAutofit/>
          </a:bodyPr>
          <a:lstStyle/>
          <a:p>
            <a:r>
              <a:rPr lang="es-ES_tradnl" dirty="0">
                <a:solidFill>
                  <a:schemeClr val="bg1"/>
                </a:solidFill>
              </a:rPr>
              <a:t>Aprendizaje por Refuerzo</a:t>
            </a:r>
          </a:p>
        </p:txBody>
      </p:sp>
      <p:pic>
        <p:nvPicPr>
          <p:cNvPr id="4" name="Picture 3" descr="Vector background of vibrant colors splashing">
            <a:extLst>
              <a:ext uri="{FF2B5EF4-FFF2-40B4-BE49-F238E27FC236}">
                <a16:creationId xmlns:a16="http://schemas.microsoft.com/office/drawing/2014/main" id="{ABBB9616-A221-0745-02A5-112F773D46CB}"/>
              </a:ext>
            </a:extLst>
          </p:cNvPr>
          <p:cNvPicPr>
            <a:picLocks noChangeAspect="1"/>
          </p:cNvPicPr>
          <p:nvPr/>
        </p:nvPicPr>
        <p:blipFill rotWithShape="1">
          <a:blip r:embed="rId3"/>
          <a:srcRect t="34398" r="2" b="17120"/>
          <a:stretch/>
        </p:blipFill>
        <p:spPr>
          <a:xfrm>
            <a:off x="800100" y="712916"/>
            <a:ext cx="10591800" cy="3491895"/>
          </a:xfrm>
          <a:prstGeom prst="rect">
            <a:avLst/>
          </a:prstGeom>
        </p:spPr>
      </p:pic>
    </p:spTree>
    <p:extLst>
      <p:ext uri="{BB962C8B-B14F-4D97-AF65-F5344CB8AC3E}">
        <p14:creationId xmlns:p14="http://schemas.microsoft.com/office/powerpoint/2010/main" val="3242205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Chronicle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{04AA286F-8D2E-6D40-8355-0FBFECDF6445}tf10001061</Template>
  <TotalTime>18449</TotalTime>
  <Words>7203</Words>
  <Application>Microsoft Macintosh PowerPoint</Application>
  <PresentationFormat>Widescreen</PresentationFormat>
  <Paragraphs>968</Paragraphs>
  <Slides>73</Slides>
  <Notes>72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73</vt:i4>
      </vt:variant>
    </vt:vector>
  </HeadingPairs>
  <TitlesOfParts>
    <vt:vector size="80" baseType="lpstr">
      <vt:lpstr>Arial</vt:lpstr>
      <vt:lpstr>Calibri</vt:lpstr>
      <vt:lpstr>Calisto MT</vt:lpstr>
      <vt:lpstr>Cambria Math</vt:lpstr>
      <vt:lpstr>Times</vt:lpstr>
      <vt:lpstr>Univers Condensed</vt:lpstr>
      <vt:lpstr>ChronicleVTI</vt:lpstr>
      <vt:lpstr>aprendizaje por refuerzo </vt:lpstr>
      <vt:lpstr>Clasificación</vt:lpstr>
      <vt:lpstr>Lo que vimos la clase anterior…</vt:lpstr>
      <vt:lpstr>Clasificación</vt:lpstr>
      <vt:lpstr>Regresión Logística</vt:lpstr>
      <vt:lpstr>Regresión Logística</vt:lpstr>
      <vt:lpstr>Clasificador Bayesiano ingenuo</vt:lpstr>
      <vt:lpstr>Clasificador Bayesiano ingenuo</vt:lpstr>
      <vt:lpstr>Aprendizaje por Refuerzo</vt:lpstr>
      <vt:lpstr>aprendizaje por refuerzo</vt:lpstr>
      <vt:lpstr>aprendizaje por refuerzo</vt:lpstr>
      <vt:lpstr>aprendizaje por refuerzo</vt:lpstr>
      <vt:lpstr>aprendizaje por refuerzo</vt:lpstr>
      <vt:lpstr>Proceso de decisión de Márkov</vt:lpstr>
      <vt:lpstr>Proceso de decisión de Márkov</vt:lpstr>
      <vt:lpstr>Proceso de decisión de Márkov</vt:lpstr>
      <vt:lpstr>Proceso de decisión de Márkov</vt:lpstr>
      <vt:lpstr>Proceso de decisión de Márkov</vt:lpstr>
      <vt:lpstr>Proceso de decisión de Márkov</vt:lpstr>
      <vt:lpstr>Proceso de decisión de Márkov</vt:lpstr>
      <vt:lpstr>Proceso de decisión de Márkov</vt:lpstr>
      <vt:lpstr>Proceso de decisión de Márkov</vt:lpstr>
      <vt:lpstr>Proceso de decisión de Márkov</vt:lpstr>
      <vt:lpstr>Proceso de decisión de Márkov</vt:lpstr>
      <vt:lpstr>Proceso de decisión de Márkov</vt:lpstr>
      <vt:lpstr>Proceso de decisión de Márkov</vt:lpstr>
      <vt:lpstr>Proceso de decisión de Márkov</vt:lpstr>
      <vt:lpstr>Proceso de decisión de Márkov</vt:lpstr>
      <vt:lpstr>Proceso de decisión de Márkov</vt:lpstr>
      <vt:lpstr>Proceso de decisión de Márkov</vt:lpstr>
      <vt:lpstr>Proceso de decisión de Márkov</vt:lpstr>
      <vt:lpstr>Proceso de decisión de Márkov</vt:lpstr>
      <vt:lpstr>Categorías de soluciones</vt:lpstr>
      <vt:lpstr>Categorías de soluciones</vt:lpstr>
      <vt:lpstr>Categorías de soluciones</vt:lpstr>
      <vt:lpstr>Categorías de soluciones</vt:lpstr>
      <vt:lpstr>Categorías de soluciones</vt:lpstr>
      <vt:lpstr>Categorías de soluciones</vt:lpstr>
      <vt:lpstr>Ecuación de bellman</vt:lpstr>
      <vt:lpstr>Ecuación de bellman</vt:lpstr>
      <vt:lpstr>Ecuación de bellman</vt:lpstr>
      <vt:lpstr>Ecuación de bellman</vt:lpstr>
      <vt:lpstr>Ecuación de bellman</vt:lpstr>
      <vt:lpstr>Ecuación de bellman</vt:lpstr>
      <vt:lpstr>Ecuación de bellman</vt:lpstr>
      <vt:lpstr>Ecuación de bellman</vt:lpstr>
      <vt:lpstr>Ecuación de bellman</vt:lpstr>
      <vt:lpstr>Ecuación de bellman</vt:lpstr>
      <vt:lpstr>Ecuación de bellman</vt:lpstr>
      <vt:lpstr>Algoritmos basados en política o en valor</vt:lpstr>
      <vt:lpstr>Política o Valor</vt:lpstr>
      <vt:lpstr>Política o Valor</vt:lpstr>
      <vt:lpstr>Política o Valor</vt:lpstr>
      <vt:lpstr>Política o Valor</vt:lpstr>
      <vt:lpstr>Política o Valor</vt:lpstr>
      <vt:lpstr>Política o Valor</vt:lpstr>
      <vt:lpstr>Soluciones iterativas</vt:lpstr>
      <vt:lpstr>Soluciones iterativas</vt:lpstr>
      <vt:lpstr>Soluciones iterativas</vt:lpstr>
      <vt:lpstr>Soluciones iterativas</vt:lpstr>
      <vt:lpstr>Soluciones iterativas</vt:lpstr>
      <vt:lpstr>Soluciones iterativas</vt:lpstr>
      <vt:lpstr>Soluciones iterativas</vt:lpstr>
      <vt:lpstr>Soluciones iterativas</vt:lpstr>
      <vt:lpstr>Soluciones iterativas</vt:lpstr>
      <vt:lpstr>Soluciones iterativas</vt:lpstr>
      <vt:lpstr>Soluciones iterativas</vt:lpstr>
      <vt:lpstr>Soluciones iterativas</vt:lpstr>
      <vt:lpstr>Soluciones iterativas</vt:lpstr>
      <vt:lpstr>Soluciones iterativas</vt:lpstr>
      <vt:lpstr>Soluciones iterativas</vt:lpstr>
      <vt:lpstr>Soluciones iterativas</vt:lpstr>
      <vt:lpstr>Soluciones iterativas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dc:title>
  <dc:creator>Facundo Adrián Lucianna</dc:creator>
  <cp:lastModifiedBy>Facundo Adrián Lucianna</cp:lastModifiedBy>
  <cp:revision>352</cp:revision>
  <dcterms:created xsi:type="dcterms:W3CDTF">2024-01-28T21:07:34Z</dcterms:created>
  <dcterms:modified xsi:type="dcterms:W3CDTF">2024-04-18T01:56:53Z</dcterms:modified>
</cp:coreProperties>
</file>