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2" r:id="rId1"/>
  </p:sldMasterIdLst>
  <p:notesMasterIdLst>
    <p:notesMasterId r:id="rId54"/>
  </p:notesMasterIdLst>
  <p:sldIdLst>
    <p:sldId id="256" r:id="rId2"/>
    <p:sldId id="263" r:id="rId3"/>
    <p:sldId id="465" r:id="rId4"/>
    <p:sldId id="459" r:id="rId5"/>
    <p:sldId id="507" r:id="rId6"/>
    <p:sldId id="509" r:id="rId7"/>
    <p:sldId id="521" r:id="rId8"/>
    <p:sldId id="549" r:id="rId9"/>
    <p:sldId id="554" r:id="rId10"/>
    <p:sldId id="558" r:id="rId11"/>
    <p:sldId id="364" r:id="rId12"/>
    <p:sldId id="564" r:id="rId13"/>
    <p:sldId id="565" r:id="rId14"/>
    <p:sldId id="566" r:id="rId15"/>
    <p:sldId id="567" r:id="rId16"/>
    <p:sldId id="568" r:id="rId17"/>
    <p:sldId id="503" r:id="rId18"/>
    <p:sldId id="504" r:id="rId19"/>
    <p:sldId id="569" r:id="rId20"/>
    <p:sldId id="570" r:id="rId21"/>
    <p:sldId id="571" r:id="rId22"/>
    <p:sldId id="572" r:id="rId23"/>
    <p:sldId id="573" r:id="rId24"/>
    <p:sldId id="574" r:id="rId25"/>
    <p:sldId id="575" r:id="rId26"/>
    <p:sldId id="576" r:id="rId27"/>
    <p:sldId id="606" r:id="rId28"/>
    <p:sldId id="577" r:id="rId29"/>
    <p:sldId id="578" r:id="rId30"/>
    <p:sldId id="579" r:id="rId31"/>
    <p:sldId id="580" r:id="rId32"/>
    <p:sldId id="582" r:id="rId33"/>
    <p:sldId id="584" r:id="rId34"/>
    <p:sldId id="586" r:id="rId35"/>
    <p:sldId id="587" r:id="rId36"/>
    <p:sldId id="588" r:id="rId37"/>
    <p:sldId id="589" r:id="rId38"/>
    <p:sldId id="590" r:id="rId39"/>
    <p:sldId id="591" r:id="rId40"/>
    <p:sldId id="592" r:id="rId41"/>
    <p:sldId id="593" r:id="rId42"/>
    <p:sldId id="594" r:id="rId43"/>
    <p:sldId id="595" r:id="rId44"/>
    <p:sldId id="596" r:id="rId45"/>
    <p:sldId id="597" r:id="rId46"/>
    <p:sldId id="598" r:id="rId47"/>
    <p:sldId id="599" r:id="rId48"/>
    <p:sldId id="600" r:id="rId49"/>
    <p:sldId id="602" r:id="rId50"/>
    <p:sldId id="603" r:id="rId51"/>
    <p:sldId id="604" r:id="rId52"/>
    <p:sldId id="605"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0USMGpWeyd2a0CvvIrnb9Q==" hashData="cY0ZABHy7VdBYrMYDYAhLqlKeRkMzaqsUoyjbnICeA8xONdJOK8Cxj62zJMwQyC3epAIeAnlKT9wEJQfeLWZX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BA8E00"/>
    <a:srgbClr val="855E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760"/>
    <p:restoredTop sz="83419"/>
  </p:normalViewPr>
  <p:slideViewPr>
    <p:cSldViewPr snapToGrid="0">
      <p:cViewPr varScale="1">
        <p:scale>
          <a:sx n="142" d="100"/>
          <a:sy n="142" d="100"/>
        </p:scale>
        <p:origin x="19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2B323-82A1-7544-9837-FC5DD1BB8A69}" type="datetimeFigureOut">
              <a:rPr lang="es-ES_tradnl" smtClean="0"/>
              <a:t>4/4/24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A8952F-1C0B-F641-899D-BA69BEE8A7E7}" type="slidenum">
              <a:rPr lang="es-ES_tradnl" smtClean="0"/>
              <a:t>‹#›</a:t>
            </a:fld>
            <a:endParaRPr lang="es-ES_tradnl"/>
          </a:p>
        </p:txBody>
      </p:sp>
    </p:spTree>
    <p:extLst>
      <p:ext uri="{BB962C8B-B14F-4D97-AF65-F5344CB8AC3E}">
        <p14:creationId xmlns:p14="http://schemas.microsoft.com/office/powerpoint/2010/main" val="2155511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a:t>
            </a:fld>
            <a:endParaRPr lang="es-ES_tradnl"/>
          </a:p>
        </p:txBody>
      </p:sp>
    </p:spTree>
    <p:extLst>
      <p:ext uri="{BB962C8B-B14F-4D97-AF65-F5344CB8AC3E}">
        <p14:creationId xmlns:p14="http://schemas.microsoft.com/office/powerpoint/2010/main" val="2979759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11</a:t>
            </a:fld>
            <a:endParaRPr lang="es-ES_tradnl"/>
          </a:p>
        </p:txBody>
      </p:sp>
    </p:spTree>
    <p:extLst>
      <p:ext uri="{BB962C8B-B14F-4D97-AF65-F5344CB8AC3E}">
        <p14:creationId xmlns:p14="http://schemas.microsoft.com/office/powerpoint/2010/main" val="1191908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12</a:t>
            </a:fld>
            <a:endParaRPr lang="es-ES_tradnl"/>
          </a:p>
        </p:txBody>
      </p:sp>
    </p:spTree>
    <p:extLst>
      <p:ext uri="{BB962C8B-B14F-4D97-AF65-F5344CB8AC3E}">
        <p14:creationId xmlns:p14="http://schemas.microsoft.com/office/powerpoint/2010/main" val="882203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13</a:t>
            </a:fld>
            <a:endParaRPr lang="es-ES_tradnl"/>
          </a:p>
        </p:txBody>
      </p:sp>
    </p:spTree>
    <p:extLst>
      <p:ext uri="{BB962C8B-B14F-4D97-AF65-F5344CB8AC3E}">
        <p14:creationId xmlns:p14="http://schemas.microsoft.com/office/powerpoint/2010/main" val="1243189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14</a:t>
            </a:fld>
            <a:endParaRPr lang="es-ES_tradnl"/>
          </a:p>
        </p:txBody>
      </p:sp>
    </p:spTree>
    <p:extLst>
      <p:ext uri="{BB962C8B-B14F-4D97-AF65-F5344CB8AC3E}">
        <p14:creationId xmlns:p14="http://schemas.microsoft.com/office/powerpoint/2010/main" val="3660351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15</a:t>
            </a:fld>
            <a:endParaRPr lang="es-ES_tradnl"/>
          </a:p>
        </p:txBody>
      </p:sp>
    </p:spTree>
    <p:extLst>
      <p:ext uri="{BB962C8B-B14F-4D97-AF65-F5344CB8AC3E}">
        <p14:creationId xmlns:p14="http://schemas.microsoft.com/office/powerpoint/2010/main" val="2179225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16</a:t>
            </a:fld>
            <a:endParaRPr lang="es-ES_tradnl"/>
          </a:p>
        </p:txBody>
      </p:sp>
    </p:spTree>
    <p:extLst>
      <p:ext uri="{BB962C8B-B14F-4D97-AF65-F5344CB8AC3E}">
        <p14:creationId xmlns:p14="http://schemas.microsoft.com/office/powerpoint/2010/main" val="31566852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17</a:t>
            </a:fld>
            <a:endParaRPr lang="es-ES_tradnl"/>
          </a:p>
        </p:txBody>
      </p:sp>
    </p:spTree>
    <p:extLst>
      <p:ext uri="{BB962C8B-B14F-4D97-AF65-F5344CB8AC3E}">
        <p14:creationId xmlns:p14="http://schemas.microsoft.com/office/powerpoint/2010/main" val="1656315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18</a:t>
            </a:fld>
            <a:endParaRPr lang="es-ES_tradnl"/>
          </a:p>
        </p:txBody>
      </p:sp>
    </p:spTree>
    <p:extLst>
      <p:ext uri="{BB962C8B-B14F-4D97-AF65-F5344CB8AC3E}">
        <p14:creationId xmlns:p14="http://schemas.microsoft.com/office/powerpoint/2010/main" val="731063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19</a:t>
            </a:fld>
            <a:endParaRPr lang="es-ES_tradnl"/>
          </a:p>
        </p:txBody>
      </p:sp>
    </p:spTree>
    <p:extLst>
      <p:ext uri="{BB962C8B-B14F-4D97-AF65-F5344CB8AC3E}">
        <p14:creationId xmlns:p14="http://schemas.microsoft.com/office/powerpoint/2010/main" val="28192603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20</a:t>
            </a:fld>
            <a:endParaRPr lang="es-ES_tradnl"/>
          </a:p>
        </p:txBody>
      </p:sp>
    </p:spTree>
    <p:extLst>
      <p:ext uri="{BB962C8B-B14F-4D97-AF65-F5344CB8AC3E}">
        <p14:creationId xmlns:p14="http://schemas.microsoft.com/office/powerpoint/2010/main" val="4212631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a:t>
            </a:fld>
            <a:endParaRPr lang="es-ES_tradnl"/>
          </a:p>
        </p:txBody>
      </p:sp>
    </p:spTree>
    <p:extLst>
      <p:ext uri="{BB962C8B-B14F-4D97-AF65-F5344CB8AC3E}">
        <p14:creationId xmlns:p14="http://schemas.microsoft.com/office/powerpoint/2010/main" val="41220159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21</a:t>
            </a:fld>
            <a:endParaRPr lang="es-ES_tradnl"/>
          </a:p>
        </p:txBody>
      </p:sp>
    </p:spTree>
    <p:extLst>
      <p:ext uri="{BB962C8B-B14F-4D97-AF65-F5344CB8AC3E}">
        <p14:creationId xmlns:p14="http://schemas.microsoft.com/office/powerpoint/2010/main" val="25481231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22</a:t>
            </a:fld>
            <a:endParaRPr lang="es-ES_tradnl"/>
          </a:p>
        </p:txBody>
      </p:sp>
    </p:spTree>
    <p:extLst>
      <p:ext uri="{BB962C8B-B14F-4D97-AF65-F5344CB8AC3E}">
        <p14:creationId xmlns:p14="http://schemas.microsoft.com/office/powerpoint/2010/main" val="12724814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23</a:t>
            </a:fld>
            <a:endParaRPr lang="es-ES_tradnl"/>
          </a:p>
        </p:txBody>
      </p:sp>
    </p:spTree>
    <p:extLst>
      <p:ext uri="{BB962C8B-B14F-4D97-AF65-F5344CB8AC3E}">
        <p14:creationId xmlns:p14="http://schemas.microsoft.com/office/powerpoint/2010/main" val="38989509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24</a:t>
            </a:fld>
            <a:endParaRPr lang="es-ES_tradnl"/>
          </a:p>
        </p:txBody>
      </p:sp>
    </p:spTree>
    <p:extLst>
      <p:ext uri="{BB962C8B-B14F-4D97-AF65-F5344CB8AC3E}">
        <p14:creationId xmlns:p14="http://schemas.microsoft.com/office/powerpoint/2010/main" val="26015735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25</a:t>
            </a:fld>
            <a:endParaRPr lang="es-ES_tradnl"/>
          </a:p>
        </p:txBody>
      </p:sp>
    </p:spTree>
    <p:extLst>
      <p:ext uri="{BB962C8B-B14F-4D97-AF65-F5344CB8AC3E}">
        <p14:creationId xmlns:p14="http://schemas.microsoft.com/office/powerpoint/2010/main" val="19698493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26</a:t>
            </a:fld>
            <a:endParaRPr lang="es-ES_tradnl"/>
          </a:p>
        </p:txBody>
      </p:sp>
    </p:spTree>
    <p:extLst>
      <p:ext uri="{BB962C8B-B14F-4D97-AF65-F5344CB8AC3E}">
        <p14:creationId xmlns:p14="http://schemas.microsoft.com/office/powerpoint/2010/main" val="11120648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27</a:t>
            </a:fld>
            <a:endParaRPr lang="es-ES_tradnl"/>
          </a:p>
        </p:txBody>
      </p:sp>
    </p:spTree>
    <p:extLst>
      <p:ext uri="{BB962C8B-B14F-4D97-AF65-F5344CB8AC3E}">
        <p14:creationId xmlns:p14="http://schemas.microsoft.com/office/powerpoint/2010/main" val="33241897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28</a:t>
            </a:fld>
            <a:endParaRPr lang="es-ES_tradnl"/>
          </a:p>
        </p:txBody>
      </p:sp>
    </p:spTree>
    <p:extLst>
      <p:ext uri="{BB962C8B-B14F-4D97-AF65-F5344CB8AC3E}">
        <p14:creationId xmlns:p14="http://schemas.microsoft.com/office/powerpoint/2010/main" val="1713138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29</a:t>
            </a:fld>
            <a:endParaRPr lang="es-ES_tradnl"/>
          </a:p>
        </p:txBody>
      </p:sp>
    </p:spTree>
    <p:extLst>
      <p:ext uri="{BB962C8B-B14F-4D97-AF65-F5344CB8AC3E}">
        <p14:creationId xmlns:p14="http://schemas.microsoft.com/office/powerpoint/2010/main" val="204322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30</a:t>
            </a:fld>
            <a:endParaRPr lang="es-ES_tradnl"/>
          </a:p>
        </p:txBody>
      </p:sp>
    </p:spTree>
    <p:extLst>
      <p:ext uri="{BB962C8B-B14F-4D97-AF65-F5344CB8AC3E}">
        <p14:creationId xmlns:p14="http://schemas.microsoft.com/office/powerpoint/2010/main" val="2393193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a:t>
            </a:fld>
            <a:endParaRPr lang="es-ES_tradnl"/>
          </a:p>
        </p:txBody>
      </p:sp>
    </p:spTree>
    <p:extLst>
      <p:ext uri="{BB962C8B-B14F-4D97-AF65-F5344CB8AC3E}">
        <p14:creationId xmlns:p14="http://schemas.microsoft.com/office/powerpoint/2010/main" val="10593207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31</a:t>
            </a:fld>
            <a:endParaRPr lang="es-ES_tradnl"/>
          </a:p>
        </p:txBody>
      </p:sp>
    </p:spTree>
    <p:extLst>
      <p:ext uri="{BB962C8B-B14F-4D97-AF65-F5344CB8AC3E}">
        <p14:creationId xmlns:p14="http://schemas.microsoft.com/office/powerpoint/2010/main" val="9020435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32</a:t>
            </a:fld>
            <a:endParaRPr lang="es-ES_tradnl"/>
          </a:p>
        </p:txBody>
      </p:sp>
    </p:spTree>
    <p:extLst>
      <p:ext uri="{BB962C8B-B14F-4D97-AF65-F5344CB8AC3E}">
        <p14:creationId xmlns:p14="http://schemas.microsoft.com/office/powerpoint/2010/main" val="272931571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33</a:t>
            </a:fld>
            <a:endParaRPr lang="es-ES_tradnl"/>
          </a:p>
        </p:txBody>
      </p:sp>
    </p:spTree>
    <p:extLst>
      <p:ext uri="{BB962C8B-B14F-4D97-AF65-F5344CB8AC3E}">
        <p14:creationId xmlns:p14="http://schemas.microsoft.com/office/powerpoint/2010/main" val="2271430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34</a:t>
            </a:fld>
            <a:endParaRPr lang="es-ES_tradnl"/>
          </a:p>
        </p:txBody>
      </p:sp>
    </p:spTree>
    <p:extLst>
      <p:ext uri="{BB962C8B-B14F-4D97-AF65-F5344CB8AC3E}">
        <p14:creationId xmlns:p14="http://schemas.microsoft.com/office/powerpoint/2010/main" val="21653776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35</a:t>
            </a:fld>
            <a:endParaRPr lang="es-ES_tradnl"/>
          </a:p>
        </p:txBody>
      </p:sp>
    </p:spTree>
    <p:extLst>
      <p:ext uri="{BB962C8B-B14F-4D97-AF65-F5344CB8AC3E}">
        <p14:creationId xmlns:p14="http://schemas.microsoft.com/office/powerpoint/2010/main" val="464250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36</a:t>
            </a:fld>
            <a:endParaRPr lang="es-ES_tradnl"/>
          </a:p>
        </p:txBody>
      </p:sp>
    </p:spTree>
    <p:extLst>
      <p:ext uri="{BB962C8B-B14F-4D97-AF65-F5344CB8AC3E}">
        <p14:creationId xmlns:p14="http://schemas.microsoft.com/office/powerpoint/2010/main" val="242703092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37</a:t>
            </a:fld>
            <a:endParaRPr lang="es-ES_tradnl"/>
          </a:p>
        </p:txBody>
      </p:sp>
    </p:spTree>
    <p:extLst>
      <p:ext uri="{BB962C8B-B14F-4D97-AF65-F5344CB8AC3E}">
        <p14:creationId xmlns:p14="http://schemas.microsoft.com/office/powerpoint/2010/main" val="15246516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38</a:t>
            </a:fld>
            <a:endParaRPr lang="es-ES_tradnl"/>
          </a:p>
        </p:txBody>
      </p:sp>
    </p:spTree>
    <p:extLst>
      <p:ext uri="{BB962C8B-B14F-4D97-AF65-F5344CB8AC3E}">
        <p14:creationId xmlns:p14="http://schemas.microsoft.com/office/powerpoint/2010/main" val="3490626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39</a:t>
            </a:fld>
            <a:endParaRPr lang="es-ES_tradnl"/>
          </a:p>
        </p:txBody>
      </p:sp>
    </p:spTree>
    <p:extLst>
      <p:ext uri="{BB962C8B-B14F-4D97-AF65-F5344CB8AC3E}">
        <p14:creationId xmlns:p14="http://schemas.microsoft.com/office/powerpoint/2010/main" val="613965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40</a:t>
            </a:fld>
            <a:endParaRPr lang="es-ES_tradnl"/>
          </a:p>
        </p:txBody>
      </p:sp>
    </p:spTree>
    <p:extLst>
      <p:ext uri="{BB962C8B-B14F-4D97-AF65-F5344CB8AC3E}">
        <p14:creationId xmlns:p14="http://schemas.microsoft.com/office/powerpoint/2010/main" val="423210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a:t>
            </a:fld>
            <a:endParaRPr lang="es-ES_tradnl"/>
          </a:p>
        </p:txBody>
      </p:sp>
    </p:spTree>
    <p:extLst>
      <p:ext uri="{BB962C8B-B14F-4D97-AF65-F5344CB8AC3E}">
        <p14:creationId xmlns:p14="http://schemas.microsoft.com/office/powerpoint/2010/main" val="1193554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41</a:t>
            </a:fld>
            <a:endParaRPr lang="es-ES_tradnl"/>
          </a:p>
        </p:txBody>
      </p:sp>
    </p:spTree>
    <p:extLst>
      <p:ext uri="{BB962C8B-B14F-4D97-AF65-F5344CB8AC3E}">
        <p14:creationId xmlns:p14="http://schemas.microsoft.com/office/powerpoint/2010/main" val="12810260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42</a:t>
            </a:fld>
            <a:endParaRPr lang="es-ES_tradnl"/>
          </a:p>
        </p:txBody>
      </p:sp>
    </p:spTree>
    <p:extLst>
      <p:ext uri="{BB962C8B-B14F-4D97-AF65-F5344CB8AC3E}">
        <p14:creationId xmlns:p14="http://schemas.microsoft.com/office/powerpoint/2010/main" val="1754905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43</a:t>
            </a:fld>
            <a:endParaRPr lang="es-ES_tradnl"/>
          </a:p>
        </p:txBody>
      </p:sp>
    </p:spTree>
    <p:extLst>
      <p:ext uri="{BB962C8B-B14F-4D97-AF65-F5344CB8AC3E}">
        <p14:creationId xmlns:p14="http://schemas.microsoft.com/office/powerpoint/2010/main" val="35959836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44</a:t>
            </a:fld>
            <a:endParaRPr lang="es-ES_tradnl"/>
          </a:p>
        </p:txBody>
      </p:sp>
    </p:spTree>
    <p:extLst>
      <p:ext uri="{BB962C8B-B14F-4D97-AF65-F5344CB8AC3E}">
        <p14:creationId xmlns:p14="http://schemas.microsoft.com/office/powerpoint/2010/main" val="333203015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45</a:t>
            </a:fld>
            <a:endParaRPr lang="es-ES_tradnl"/>
          </a:p>
        </p:txBody>
      </p:sp>
    </p:spTree>
    <p:extLst>
      <p:ext uri="{BB962C8B-B14F-4D97-AF65-F5344CB8AC3E}">
        <p14:creationId xmlns:p14="http://schemas.microsoft.com/office/powerpoint/2010/main" val="1837131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46</a:t>
            </a:fld>
            <a:endParaRPr lang="es-ES_tradnl"/>
          </a:p>
        </p:txBody>
      </p:sp>
    </p:spTree>
    <p:extLst>
      <p:ext uri="{BB962C8B-B14F-4D97-AF65-F5344CB8AC3E}">
        <p14:creationId xmlns:p14="http://schemas.microsoft.com/office/powerpoint/2010/main" val="3350591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47</a:t>
            </a:fld>
            <a:endParaRPr lang="es-ES_tradnl"/>
          </a:p>
        </p:txBody>
      </p:sp>
    </p:spTree>
    <p:extLst>
      <p:ext uri="{BB962C8B-B14F-4D97-AF65-F5344CB8AC3E}">
        <p14:creationId xmlns:p14="http://schemas.microsoft.com/office/powerpoint/2010/main" val="7707410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6000" dirty="0" err="1"/>
              <a:t>Clasfiicadores</a:t>
            </a:r>
            <a:r>
              <a:rPr lang="es-ES" sz="6000" dirty="0"/>
              <a:t> en Deep </a:t>
            </a:r>
            <a:r>
              <a:rPr lang="es-ES" sz="6000" dirty="0" err="1"/>
              <a:t>Learing</a:t>
            </a:r>
            <a:r>
              <a:rPr lang="es-ES" sz="6000" dirty="0"/>
              <a:t> aplica algo muy parecido, usando una función llamada </a:t>
            </a:r>
            <a:r>
              <a:rPr lang="es-ES" sz="6000" dirty="0" err="1"/>
              <a:t>softmax</a:t>
            </a:r>
            <a:r>
              <a:rPr lang="es-ES" sz="6000" dirty="0"/>
              <a:t> que es en esencia lo mismo.</a:t>
            </a:r>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48</a:t>
            </a:fld>
            <a:endParaRPr lang="es-ES_tradnl"/>
          </a:p>
        </p:txBody>
      </p:sp>
    </p:spTree>
    <p:extLst>
      <p:ext uri="{BB962C8B-B14F-4D97-AF65-F5344CB8AC3E}">
        <p14:creationId xmlns:p14="http://schemas.microsoft.com/office/powerpoint/2010/main" val="23222237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49</a:t>
            </a:fld>
            <a:endParaRPr lang="es-ES_tradnl"/>
          </a:p>
        </p:txBody>
      </p:sp>
    </p:spTree>
    <p:extLst>
      <p:ext uri="{BB962C8B-B14F-4D97-AF65-F5344CB8AC3E}">
        <p14:creationId xmlns:p14="http://schemas.microsoft.com/office/powerpoint/2010/main" val="251684340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a:defRPr sz="4600">
                <a:latin typeface="Graphik Compact Regular"/>
                <a:ea typeface="Graphik Compact Regular"/>
                <a:cs typeface="Graphik Compact Regular"/>
                <a:sym typeface="Graphik Compact Regular"/>
              </a:defRPr>
            </a:pPr>
            <a:r>
              <a:rPr lang="es-ES_tradnl" sz="9600" dirty="0"/>
              <a:t>Que clase K se elige como base no importa. Los coeficientes van a cambiar con dos modelos entrenados con el mismo </a:t>
            </a:r>
            <a:r>
              <a:rPr lang="es-ES_tradnl" sz="9600" dirty="0" err="1"/>
              <a:t>dataset</a:t>
            </a:r>
            <a:r>
              <a:rPr lang="es-ES_tradnl" sz="9600" dirty="0"/>
              <a:t>, pero diferente elección de clase para la base. </a:t>
            </a:r>
          </a:p>
          <a:p>
            <a:pPr>
              <a:defRPr sz="4600">
                <a:latin typeface="Graphik Compact Regular"/>
                <a:ea typeface="Graphik Compact Regular"/>
                <a:cs typeface="Graphik Compact Regular"/>
                <a:sym typeface="Graphik Compact Regular"/>
              </a:defRPr>
            </a:pPr>
            <a:r>
              <a:rPr lang="es-ES_tradnl" sz="9600" dirty="0"/>
              <a:t>Lo importante es que los valores predichos de probabilidad se van a mantener igual.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50</a:t>
            </a:fld>
            <a:endParaRPr lang="es-ES_tradnl"/>
          </a:p>
        </p:txBody>
      </p:sp>
    </p:spTree>
    <p:extLst>
      <p:ext uri="{BB962C8B-B14F-4D97-AF65-F5344CB8AC3E}">
        <p14:creationId xmlns:p14="http://schemas.microsoft.com/office/powerpoint/2010/main" val="12365552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6</a:t>
            </a:fld>
            <a:endParaRPr lang="es-ES_tradnl"/>
          </a:p>
        </p:txBody>
      </p:sp>
    </p:spTree>
    <p:extLst>
      <p:ext uri="{BB962C8B-B14F-4D97-AF65-F5344CB8AC3E}">
        <p14:creationId xmlns:p14="http://schemas.microsoft.com/office/powerpoint/2010/main" val="13908048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_tradnl" dirty="0"/>
          </a:p>
        </p:txBody>
      </p:sp>
      <p:sp>
        <p:nvSpPr>
          <p:cNvPr id="4" name="Slide Number Placeholder 3"/>
          <p:cNvSpPr>
            <a:spLocks noGrp="1"/>
          </p:cNvSpPr>
          <p:nvPr>
            <p:ph type="sldNum" sz="quarter" idx="5"/>
          </p:nvPr>
        </p:nvSpPr>
        <p:spPr/>
        <p:txBody>
          <a:bodyPr/>
          <a:lstStyle/>
          <a:p>
            <a:fld id="{10A8952F-1C0B-F641-899D-BA69BEE8A7E7}" type="slidenum">
              <a:rPr lang="es-ES_tradnl" smtClean="0"/>
              <a:t>51</a:t>
            </a:fld>
            <a:endParaRPr lang="es-ES_tradnl"/>
          </a:p>
        </p:txBody>
      </p:sp>
    </p:spTree>
    <p:extLst>
      <p:ext uri="{BB962C8B-B14F-4D97-AF65-F5344CB8AC3E}">
        <p14:creationId xmlns:p14="http://schemas.microsoft.com/office/powerpoint/2010/main" val="34113551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52</a:t>
            </a:fld>
            <a:endParaRPr lang="es-ES_tradnl"/>
          </a:p>
        </p:txBody>
      </p:sp>
    </p:spTree>
    <p:extLst>
      <p:ext uri="{BB962C8B-B14F-4D97-AF65-F5344CB8AC3E}">
        <p14:creationId xmlns:p14="http://schemas.microsoft.com/office/powerpoint/2010/main" val="14717041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7</a:t>
            </a:fld>
            <a:endParaRPr lang="es-ES_tradnl"/>
          </a:p>
        </p:txBody>
      </p:sp>
    </p:spTree>
    <p:extLst>
      <p:ext uri="{BB962C8B-B14F-4D97-AF65-F5344CB8AC3E}">
        <p14:creationId xmlns:p14="http://schemas.microsoft.com/office/powerpoint/2010/main" val="2265151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8</a:t>
            </a:fld>
            <a:endParaRPr lang="es-ES_tradnl"/>
          </a:p>
        </p:txBody>
      </p:sp>
    </p:spTree>
    <p:extLst>
      <p:ext uri="{BB962C8B-B14F-4D97-AF65-F5344CB8AC3E}">
        <p14:creationId xmlns:p14="http://schemas.microsoft.com/office/powerpoint/2010/main" val="1377490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9</a:t>
            </a:fld>
            <a:endParaRPr lang="es-ES_tradnl"/>
          </a:p>
        </p:txBody>
      </p:sp>
    </p:spTree>
    <p:extLst>
      <p:ext uri="{BB962C8B-B14F-4D97-AF65-F5344CB8AC3E}">
        <p14:creationId xmlns:p14="http://schemas.microsoft.com/office/powerpoint/2010/main" val="408450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516B8-CCB5-41B4-2B21-DB818CB41E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DE194-AD32-8F7C-DD50-E1C74412A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787AD8-DC1B-592A-A00F-5BD3F88D47C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s-ES" sz="6000" dirty="0"/>
          </a:p>
        </p:txBody>
      </p:sp>
      <p:sp>
        <p:nvSpPr>
          <p:cNvPr id="4" name="Slide Number Placeholder 3">
            <a:extLst>
              <a:ext uri="{FF2B5EF4-FFF2-40B4-BE49-F238E27FC236}">
                <a16:creationId xmlns:a16="http://schemas.microsoft.com/office/drawing/2014/main" id="{14DA0767-5C29-E7B6-E1FB-3969E4E3D413}"/>
              </a:ext>
            </a:extLst>
          </p:cNvPr>
          <p:cNvSpPr>
            <a:spLocks noGrp="1"/>
          </p:cNvSpPr>
          <p:nvPr>
            <p:ph type="sldNum" sz="quarter" idx="5"/>
          </p:nvPr>
        </p:nvSpPr>
        <p:spPr/>
        <p:txBody>
          <a:bodyPr/>
          <a:lstStyle/>
          <a:p>
            <a:fld id="{10A8952F-1C0B-F641-899D-BA69BEE8A7E7}" type="slidenum">
              <a:rPr lang="es-ES_tradnl" smtClean="0"/>
              <a:t>10</a:t>
            </a:fld>
            <a:endParaRPr lang="es-ES_tradnl"/>
          </a:p>
        </p:txBody>
      </p:sp>
    </p:spTree>
    <p:extLst>
      <p:ext uri="{BB962C8B-B14F-4D97-AF65-F5344CB8AC3E}">
        <p14:creationId xmlns:p14="http://schemas.microsoft.com/office/powerpoint/2010/main" val="707107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678426"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678426"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BBCD4F60-3B00-4DB4-90A4-67F8107A0900}" type="datetime1">
              <a:rPr lang="en-US" smtClean="0"/>
              <a:t>4/4/24</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1534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5C12018-AE0B-45B3-8833-1C61B747ADFD}" type="datetime1">
              <a:rPr lang="en-US" smtClean="0"/>
              <a:t>4/4/24</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49095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838200" y="997973"/>
            <a:ext cx="8404122"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BC874D72-DF44-407D-AEE5-0273DD00D922}" type="datetime1">
              <a:rPr lang="en-US" smtClean="0"/>
              <a:t>4/4/24</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7463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626DE685-1B6F-4D7C-AEF2-C9AD71EC467A}" type="datetime1">
              <a:rPr lang="en-US" smtClean="0"/>
              <a:t>4/4/24</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561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6E20BAB-D1DB-4DC1-908A-9B5E73715905}" type="datetime1">
              <a:rPr lang="en-US" smtClean="0"/>
              <a:t>4/4/24</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39738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22096"/>
            <a:ext cx="10691265" cy="112793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15383" y="2128684"/>
            <a:ext cx="5304417" cy="384441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72200" y="2128684"/>
            <a:ext cx="5219700" cy="3844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82D2DD5A-C337-4F22-BED0-547AFC68CFD6}" type="datetime1">
              <a:rPr lang="en-US" smtClean="0"/>
              <a:t>4/4/24</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95405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685887" y="929148"/>
            <a:ext cx="10640005" cy="76154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15384" y="1681163"/>
            <a:ext cx="5282192"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15384" y="2505075"/>
            <a:ext cx="5282192"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72200" y="1681163"/>
            <a:ext cx="5183188"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72200" y="2505075"/>
            <a:ext cx="5183188" cy="34237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FA38DFBF-4DB8-447F-A740-22B1B0F7DDD8}" type="datetime1">
              <a:rPr lang="en-US" smtClean="0"/>
              <a:t>4/4/24</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959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8812435-B87A-4434-B86A-1406D5D81959}" type="datetime1">
              <a:rPr lang="en-US" smtClean="0"/>
              <a:t>4/4/24</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5197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3B850E0-9242-469C-9FA7-447D7E43FF29}" type="datetime1">
              <a:rPr lang="en-US" smtClean="0"/>
              <a:t>4/4/24</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80153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678426" y="781665"/>
            <a:ext cx="4093599" cy="122345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688258" y="2315497"/>
            <a:ext cx="4093599" cy="355349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CA9184C1-634B-4D2F-90E1-C39B48114444}" type="datetime1">
              <a:rPr lang="en-US" smtClean="0"/>
              <a:t>4/4/24</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98204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683342"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683342"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602A4FC1-9CCD-4E4B-AB4D-5CAEC19C950B}" type="datetime1">
              <a:rPr lang="en-US" smtClean="0"/>
              <a:t>4/4/24</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607054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22096"/>
            <a:ext cx="10691265" cy="137103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93126"/>
            <a:ext cx="10691265" cy="363608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92594" cy="365125"/>
          </a:xfrm>
          <a:prstGeom prst="rect">
            <a:avLst/>
          </a:prstGeom>
        </p:spPr>
        <p:txBody>
          <a:bodyPr vert="horz" lIns="91440" tIns="45720" rIns="91440" bIns="45720" rtlCol="0" anchor="ctr"/>
          <a:lstStyle>
            <a:lvl1pPr algn="r">
              <a:defRPr sz="1050">
                <a:solidFill>
                  <a:schemeClr val="tx1"/>
                </a:solidFill>
                <a:latin typeface="+mj-lt"/>
              </a:defRPr>
            </a:lvl1pPr>
          </a:lstStyle>
          <a:p>
            <a:fld id="{FBA78304-8938-479D-8111-AA943458A814}" type="datetime1">
              <a:rPr lang="en-US" smtClean="0"/>
              <a:t>4/4/24</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15383"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r>
              <a:rPr lang="en-US"/>
              <a:t>Sample Footer Text</a:t>
            </a:r>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5733809"/>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21" r:id="rId6"/>
    <p:sldLayoutId id="2147483716" r:id="rId7"/>
    <p:sldLayoutId id="2147483717" r:id="rId8"/>
    <p:sldLayoutId id="2147483718" r:id="rId9"/>
    <p:sldLayoutId id="2147483720" r:id="rId10"/>
    <p:sldLayoutId id="2147483719" r:id="rId11"/>
  </p:sldLayoutIdLst>
  <p:hf hdr="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10.png"/><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freepik.com/free-vector/tiny-people-teacher-kids-camp-learning-english-chinese_11669362.htm#query=teaching&amp;position=11&amp;from_view=search&amp;track=sph"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freepik.com/free-vector/tiny-people-teacher-kids-camp-learning-english-chinese_11669362.htm#query=teaching&amp;position=11&amp;from_view=search&amp;track=sp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9809331D-DA16-FF3A-EF55-A081E2B780B0}"/>
              </a:ext>
            </a:extLst>
          </p:cNvPr>
          <p:cNvPicPr>
            <a:picLocks noChangeAspect="1"/>
          </p:cNvPicPr>
          <p:nvPr/>
        </p:nvPicPr>
        <p:blipFill rotWithShape="1">
          <a:blip r:embed="rId3"/>
          <a:srcRect t="17280"/>
          <a:stretch/>
        </p:blipFill>
        <p:spPr>
          <a:xfrm>
            <a:off x="0" y="11"/>
            <a:ext cx="12192000" cy="6857989"/>
          </a:xfrm>
          <a:prstGeom prst="rect">
            <a:avLst/>
          </a:prstGeom>
        </p:spPr>
      </p:pic>
      <p:sp>
        <p:nvSpPr>
          <p:cNvPr id="23" name="Rectangle 22">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9E1EDF0-AE1F-B98A-2238-242F807C5D95}"/>
              </a:ext>
            </a:extLst>
          </p:cNvPr>
          <p:cNvSpPr>
            <a:spLocks noGrp="1"/>
          </p:cNvSpPr>
          <p:nvPr>
            <p:ph type="ctrTitle"/>
          </p:nvPr>
        </p:nvSpPr>
        <p:spPr>
          <a:xfrm>
            <a:off x="496395" y="990599"/>
            <a:ext cx="6956200" cy="4849091"/>
          </a:xfrm>
        </p:spPr>
        <p:txBody>
          <a:bodyPr anchor="ctr">
            <a:normAutofit/>
          </a:bodyPr>
          <a:lstStyle/>
          <a:p>
            <a:pPr algn="r"/>
            <a:r>
              <a:rPr lang="es-ES_tradnl" dirty="0">
                <a:solidFill>
                  <a:srgbClr val="FFFFFF"/>
                </a:solidFill>
              </a:rPr>
              <a:t>Clasificadores</a:t>
            </a:r>
          </a:p>
        </p:txBody>
      </p:sp>
      <p:sp>
        <p:nvSpPr>
          <p:cNvPr id="3" name="Subtitle 2">
            <a:extLst>
              <a:ext uri="{FF2B5EF4-FFF2-40B4-BE49-F238E27FC236}">
                <a16:creationId xmlns:a16="http://schemas.microsoft.com/office/drawing/2014/main" id="{7ADF2E9D-EBF5-3389-816C-B9464287A0BF}"/>
              </a:ext>
            </a:extLst>
          </p:cNvPr>
          <p:cNvSpPr>
            <a:spLocks noGrp="1"/>
          </p:cNvSpPr>
          <p:nvPr>
            <p:ph type="subTitle" idx="1"/>
          </p:nvPr>
        </p:nvSpPr>
        <p:spPr>
          <a:xfrm>
            <a:off x="8712865" y="1447799"/>
            <a:ext cx="2368905" cy="4076699"/>
          </a:xfrm>
        </p:spPr>
        <p:txBody>
          <a:bodyPr anchor="ctr">
            <a:normAutofit/>
          </a:bodyPr>
          <a:lstStyle/>
          <a:p>
            <a:r>
              <a:rPr lang="es-ES_tradnl" dirty="0">
                <a:solidFill>
                  <a:srgbClr val="FFFFFF"/>
                </a:solidFill>
                <a:latin typeface="+mj-lt"/>
              </a:rPr>
              <a:t>Inteligencia Artificial</a:t>
            </a:r>
          </a:p>
          <a:p>
            <a:r>
              <a:rPr lang="es-ES_tradnl" dirty="0">
                <a:solidFill>
                  <a:srgbClr val="FFFFFF"/>
                </a:solidFill>
                <a:latin typeface="+mj-lt"/>
              </a:rPr>
              <a:t>CEIA - FIUBA</a:t>
            </a:r>
          </a:p>
          <a:p>
            <a:r>
              <a:rPr lang="es-ES_tradnl" sz="1800" dirty="0">
                <a:solidFill>
                  <a:srgbClr val="FFFFFF"/>
                </a:solidFill>
                <a:latin typeface="+mj-lt"/>
              </a:rPr>
              <a:t>Dr. Ing. Facundo Adrián Lucianna</a:t>
            </a:r>
          </a:p>
        </p:txBody>
      </p:sp>
      <p:pic>
        <p:nvPicPr>
          <p:cNvPr id="5" name="Logo-fiuba_big_white.png" descr="Logo-fiuba_big_white.png">
            <a:extLst>
              <a:ext uri="{FF2B5EF4-FFF2-40B4-BE49-F238E27FC236}">
                <a16:creationId xmlns:a16="http://schemas.microsoft.com/office/drawing/2014/main" id="{B8A22D03-42EB-5DF6-A3E7-65A781ED923A}"/>
              </a:ext>
            </a:extLst>
          </p:cNvPr>
          <p:cNvPicPr>
            <a:picLocks noChangeAspect="1"/>
          </p:cNvPicPr>
          <p:nvPr/>
        </p:nvPicPr>
        <p:blipFill>
          <a:blip r:embed="rId4"/>
          <a:stretch>
            <a:fillRect/>
          </a:stretch>
        </p:blipFill>
        <p:spPr>
          <a:xfrm>
            <a:off x="9081362" y="990596"/>
            <a:ext cx="1476515" cy="1476515"/>
          </a:xfrm>
          <a:prstGeom prst="rect">
            <a:avLst/>
          </a:prstGeom>
          <a:ln w="12700">
            <a:miter lim="400000"/>
          </a:ln>
        </p:spPr>
      </p:pic>
    </p:spTree>
    <p:extLst>
      <p:ext uri="{BB962C8B-B14F-4D97-AF65-F5344CB8AC3E}">
        <p14:creationId xmlns:p14="http://schemas.microsoft.com/office/powerpoint/2010/main" val="151428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Lasso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10</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13647"/>
                <a:ext cx="10890730" cy="4315566"/>
              </a:xfrm>
            </p:spPr>
            <p:txBody>
              <a:bodyPr>
                <a:normAutofit fontScale="92500" lnSpcReduction="20000"/>
              </a:bodyPr>
              <a:lstStyle/>
              <a:p>
                <a:pPr marL="0" indent="0">
                  <a:buNone/>
                </a:pPr>
                <a:r>
                  <a:rPr lang="es-ES_tradnl" sz="2400" i="1" dirty="0"/>
                  <a:t>¿Para qué nos sirve?</a:t>
                </a:r>
                <a:endParaRPr lang="es-ES_tradnl" sz="2400" dirty="0"/>
              </a:p>
              <a:p>
                <a:pPr marL="0" indent="0">
                  <a:buNone/>
                </a:pPr>
                <a:r>
                  <a:rPr lang="es-ES_tradnl" sz="2400" dirty="0"/>
                  <a:t>Esta regresión cuando </a:t>
                </a:r>
                <a14:m>
                  <m:oMath xmlns:m="http://schemas.openxmlformats.org/officeDocument/2006/math">
                    <m:r>
                      <a:rPr lang="en-US" sz="2400" b="0" i="1" smtClean="0">
                        <a:latin typeface="Cambria Math" panose="02040503050406030204" pitchFamily="18" charset="0"/>
                        <a:ea typeface="Cambria Math" panose="02040503050406030204" pitchFamily="18" charset="0"/>
                      </a:rPr>
                      <m:t>𝛼</m:t>
                    </m:r>
                  </m:oMath>
                </a14:m>
                <a:r>
                  <a:rPr lang="el-GR" sz="2400" dirty="0"/>
                  <a:t> </a:t>
                </a:r>
                <a:r>
                  <a:rPr lang="es-ES_tradnl" sz="2400" dirty="0"/>
                  <a:t>crece, algunos coeficientes se hacen exactamente cero. Por lo que Lasso realiza una selección de atributos.</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613647"/>
                <a:ext cx="10890730" cy="4315566"/>
              </a:xfrm>
              <a:blipFill>
                <a:blip r:embed="rId3"/>
                <a:stretch>
                  <a:fillRect l="-816" t="-2053" r="-350"/>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pic>
        <p:nvPicPr>
          <p:cNvPr id="8" name="text15ds972e1.png" descr="text15ds972e1.png">
            <a:extLst>
              <a:ext uri="{FF2B5EF4-FFF2-40B4-BE49-F238E27FC236}">
                <a16:creationId xmlns:a16="http://schemas.microsoft.com/office/drawing/2014/main" id="{CA3E23A5-0CB3-8DA9-E7D5-05FE0C8B8CCD}"/>
              </a:ext>
            </a:extLst>
          </p:cNvPr>
          <p:cNvPicPr>
            <a:picLocks noChangeAspect="1"/>
          </p:cNvPicPr>
          <p:nvPr/>
        </p:nvPicPr>
        <p:blipFill>
          <a:blip r:embed="rId5"/>
          <a:stretch>
            <a:fillRect/>
          </a:stretch>
        </p:blipFill>
        <p:spPr>
          <a:xfrm>
            <a:off x="4287486" y="2902217"/>
            <a:ext cx="3617027" cy="3111658"/>
          </a:xfrm>
          <a:prstGeom prst="rect">
            <a:avLst/>
          </a:prstGeom>
          <a:ln w="12700">
            <a:miter lim="400000"/>
          </a:ln>
        </p:spPr>
      </p:pic>
      <p:sp>
        <p:nvSpPr>
          <p:cNvPr id="9" name="TextBox 8">
            <a:extLst>
              <a:ext uri="{FF2B5EF4-FFF2-40B4-BE49-F238E27FC236}">
                <a16:creationId xmlns:a16="http://schemas.microsoft.com/office/drawing/2014/main" id="{370B6341-C8E9-5E3A-48C2-B375E011614D}"/>
              </a:ext>
            </a:extLst>
          </p:cNvPr>
          <p:cNvSpPr txBox="1"/>
          <p:nvPr/>
        </p:nvSpPr>
        <p:spPr>
          <a:xfrm>
            <a:off x="7749663" y="2983104"/>
            <a:ext cx="81051" cy="138499"/>
          </a:xfrm>
          <a:prstGeom prst="rect">
            <a:avLst/>
          </a:prstGeom>
          <a:solidFill>
            <a:schemeClr val="bg1"/>
          </a:solidFill>
        </p:spPr>
        <p:txBody>
          <a:bodyPr wrap="square" lIns="0" tIns="0" rIns="0" bIns="0" rtlCol="0">
            <a:spAutoFit/>
          </a:bodyPr>
          <a:lstStyle/>
          <a:p>
            <a:r>
              <a:rPr lang="es-ES_tradnl" sz="900" dirty="0"/>
              <a:t>0</a:t>
            </a:r>
          </a:p>
        </p:txBody>
      </p:sp>
      <p:sp>
        <p:nvSpPr>
          <p:cNvPr id="10" name="TextBox 9">
            <a:extLst>
              <a:ext uri="{FF2B5EF4-FFF2-40B4-BE49-F238E27FC236}">
                <a16:creationId xmlns:a16="http://schemas.microsoft.com/office/drawing/2014/main" id="{910902DA-3C85-5E2E-7F39-B40675765D2B}"/>
              </a:ext>
            </a:extLst>
          </p:cNvPr>
          <p:cNvSpPr txBox="1"/>
          <p:nvPr/>
        </p:nvSpPr>
        <p:spPr>
          <a:xfrm>
            <a:off x="7749780" y="3133240"/>
            <a:ext cx="81051" cy="138499"/>
          </a:xfrm>
          <a:prstGeom prst="rect">
            <a:avLst/>
          </a:prstGeom>
          <a:solidFill>
            <a:schemeClr val="bg1"/>
          </a:solidFill>
        </p:spPr>
        <p:txBody>
          <a:bodyPr wrap="square" lIns="0" tIns="0" rIns="0" bIns="0" rtlCol="0">
            <a:spAutoFit/>
          </a:bodyPr>
          <a:lstStyle/>
          <a:p>
            <a:r>
              <a:rPr lang="es-ES_tradnl" sz="900" dirty="0"/>
              <a:t>1</a:t>
            </a:r>
          </a:p>
        </p:txBody>
      </p:sp>
      <p:sp>
        <p:nvSpPr>
          <p:cNvPr id="11" name="TextBox 10">
            <a:extLst>
              <a:ext uri="{FF2B5EF4-FFF2-40B4-BE49-F238E27FC236}">
                <a16:creationId xmlns:a16="http://schemas.microsoft.com/office/drawing/2014/main" id="{D33FD648-0DD4-08EC-2D65-137D737B59FE}"/>
              </a:ext>
            </a:extLst>
          </p:cNvPr>
          <p:cNvSpPr txBox="1"/>
          <p:nvPr/>
        </p:nvSpPr>
        <p:spPr>
          <a:xfrm>
            <a:off x="7749779" y="3293243"/>
            <a:ext cx="81051" cy="138499"/>
          </a:xfrm>
          <a:prstGeom prst="rect">
            <a:avLst/>
          </a:prstGeom>
          <a:solidFill>
            <a:schemeClr val="bg1"/>
          </a:solidFill>
        </p:spPr>
        <p:txBody>
          <a:bodyPr wrap="square" lIns="0" tIns="0" rIns="0" bIns="0" rtlCol="0">
            <a:spAutoFit/>
          </a:bodyPr>
          <a:lstStyle/>
          <a:p>
            <a:r>
              <a:rPr lang="es-ES_tradnl" sz="900" dirty="0"/>
              <a:t>2</a:t>
            </a:r>
          </a:p>
        </p:txBody>
      </p:sp>
      <p:sp>
        <p:nvSpPr>
          <p:cNvPr id="12" name="TextBox 11">
            <a:extLst>
              <a:ext uri="{FF2B5EF4-FFF2-40B4-BE49-F238E27FC236}">
                <a16:creationId xmlns:a16="http://schemas.microsoft.com/office/drawing/2014/main" id="{A3FF0586-96C5-3347-C4E7-C5C8ABE448D3}"/>
              </a:ext>
            </a:extLst>
          </p:cNvPr>
          <p:cNvSpPr txBox="1"/>
          <p:nvPr/>
        </p:nvSpPr>
        <p:spPr>
          <a:xfrm>
            <a:off x="7749663" y="3452273"/>
            <a:ext cx="81051" cy="138499"/>
          </a:xfrm>
          <a:prstGeom prst="rect">
            <a:avLst/>
          </a:prstGeom>
          <a:solidFill>
            <a:schemeClr val="bg1"/>
          </a:solidFill>
        </p:spPr>
        <p:txBody>
          <a:bodyPr wrap="square" lIns="0" tIns="0" rIns="0" bIns="0" rtlCol="0">
            <a:spAutoFit/>
          </a:bodyPr>
          <a:lstStyle/>
          <a:p>
            <a:r>
              <a:rPr lang="es-ES_tradnl" sz="900" dirty="0"/>
              <a:t>3</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7752DC6-D938-E596-8282-7A14EAF725BA}"/>
                  </a:ext>
                </a:extLst>
              </p:cNvPr>
              <p:cNvSpPr txBox="1"/>
              <p:nvPr/>
            </p:nvSpPr>
            <p:spPr>
              <a:xfrm>
                <a:off x="5836239" y="5790713"/>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13" name="TextBox 12">
                <a:extLst>
                  <a:ext uri="{FF2B5EF4-FFF2-40B4-BE49-F238E27FC236}">
                    <a16:creationId xmlns:a16="http://schemas.microsoft.com/office/drawing/2014/main" id="{F7752DC6-D938-E596-8282-7A14EAF725BA}"/>
                  </a:ext>
                </a:extLst>
              </p:cNvPr>
              <p:cNvSpPr txBox="1">
                <a:spLocks noRot="1" noChangeAspect="1" noMove="1" noResize="1" noEditPoints="1" noAdjustHandles="1" noChangeArrowheads="1" noChangeShapeType="1" noTextEdit="1"/>
              </p:cNvSpPr>
              <p:nvPr/>
            </p:nvSpPr>
            <p:spPr>
              <a:xfrm>
                <a:off x="5836239" y="5790713"/>
                <a:ext cx="476988" cy="276999"/>
              </a:xfrm>
              <a:prstGeom prst="rect">
                <a:avLst/>
              </a:prstGeom>
              <a:blipFill>
                <a:blip r:embed="rId6"/>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3680359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Clasificación</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242205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85000" lnSpcReduction="10000"/>
          </a:bodyPr>
          <a:lstStyle/>
          <a:p>
            <a:pPr marL="0" indent="0">
              <a:buNone/>
            </a:pPr>
            <a:r>
              <a:rPr lang="es-ES" sz="2400" dirty="0"/>
              <a:t>Es más común encontrarnos con problema de clasificación que de regresión:</a:t>
            </a:r>
          </a:p>
          <a:p>
            <a:r>
              <a:rPr lang="es-ES" sz="2400" dirty="0"/>
              <a:t>Una persona llega a una guardia con un set de síntomas atribuidos a una de tres condiciones médicas.</a:t>
            </a:r>
          </a:p>
          <a:p>
            <a:r>
              <a:rPr lang="es-ES" sz="2400" dirty="0"/>
              <a:t>Un servicio de banca online debe determinar si una transacción en el sitio es fraudulenta o no, usando como base la dirección IP, historia de transacciones, etc.</a:t>
            </a:r>
          </a:p>
          <a:p>
            <a:r>
              <a:rPr lang="es-ES" sz="2400" dirty="0"/>
              <a:t>En base a la secuencia de ADN de un número de pacientes con y sin una enfermedad dada, un genetista debe determinar que mutaciones de ADN genera un efecto nocivo relacionado a la enfermedad o no. </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pic>
        <p:nvPicPr>
          <p:cNvPr id="3" name="Picture 2" descr="A red and blue dots on a black background&#10;&#10;Description automatically generated">
            <a:extLst>
              <a:ext uri="{FF2B5EF4-FFF2-40B4-BE49-F238E27FC236}">
                <a16:creationId xmlns:a16="http://schemas.microsoft.com/office/drawing/2014/main" id="{12239632-90CA-91F0-EDFF-6363838D3CE3}"/>
              </a:ext>
            </a:extLst>
          </p:cNvPr>
          <p:cNvPicPr>
            <a:picLocks noChangeAspect="1"/>
          </p:cNvPicPr>
          <p:nvPr/>
        </p:nvPicPr>
        <p:blipFill>
          <a:blip r:embed="rId4"/>
          <a:stretch>
            <a:fillRect/>
          </a:stretch>
        </p:blipFill>
        <p:spPr>
          <a:xfrm>
            <a:off x="7731966" y="2293126"/>
            <a:ext cx="3480233" cy="3351335"/>
          </a:xfrm>
          <a:prstGeom prst="rect">
            <a:avLst/>
          </a:prstGeom>
        </p:spPr>
      </p:pic>
    </p:spTree>
    <p:extLst>
      <p:ext uri="{BB962C8B-B14F-4D97-AF65-F5344CB8AC3E}">
        <p14:creationId xmlns:p14="http://schemas.microsoft.com/office/powerpoint/2010/main" val="1013952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92500" lnSpcReduction="20000"/>
          </a:bodyPr>
          <a:lstStyle/>
          <a:p>
            <a:pPr marL="0" indent="0">
              <a:buNone/>
            </a:pPr>
            <a:r>
              <a:rPr lang="es-ES" sz="2400" dirty="0"/>
              <a:t>Regresión y clasificación son problemas muy similares entre sí. En ambos buscamos predecir una variable, la diferencia radica en que </a:t>
            </a:r>
            <a:r>
              <a:rPr lang="es-ES" sz="2400" b="1" dirty="0">
                <a:solidFill>
                  <a:schemeClr val="accent6">
                    <a:lumMod val="60000"/>
                    <a:lumOff val="40000"/>
                  </a:schemeClr>
                </a:solidFill>
              </a:rPr>
              <a:t>regresión</a:t>
            </a:r>
            <a:r>
              <a:rPr lang="es-ES" sz="2400" dirty="0"/>
              <a:t> predice una variable </a:t>
            </a:r>
            <a:r>
              <a:rPr lang="es-ES" sz="2400" b="1" dirty="0">
                <a:solidFill>
                  <a:schemeClr val="accent6">
                    <a:lumMod val="60000"/>
                    <a:lumOff val="40000"/>
                  </a:schemeClr>
                </a:solidFill>
              </a:rPr>
              <a:t>numérica</a:t>
            </a:r>
            <a:r>
              <a:rPr lang="es-ES" sz="2400" dirty="0"/>
              <a:t> y </a:t>
            </a:r>
            <a:r>
              <a:rPr lang="es-ES" sz="2400" b="1" dirty="0">
                <a:solidFill>
                  <a:schemeClr val="accent1"/>
                </a:solidFill>
              </a:rPr>
              <a:t>clasificación</a:t>
            </a:r>
            <a:r>
              <a:rPr lang="es-ES" sz="2400" dirty="0"/>
              <a:t> una </a:t>
            </a:r>
            <a:r>
              <a:rPr lang="es-ES" sz="2400" b="1" dirty="0">
                <a:solidFill>
                  <a:schemeClr val="accent1"/>
                </a:solidFill>
              </a:rPr>
              <a:t>categórica</a:t>
            </a:r>
            <a:r>
              <a:rPr lang="es-ES" sz="2400" dirty="0"/>
              <a:t>.</a:t>
            </a:r>
          </a:p>
          <a:p>
            <a:pPr marL="0" indent="0">
              <a:buNone/>
            </a:pPr>
            <a:r>
              <a:rPr lang="es-ES" sz="2400" dirty="0"/>
              <a:t>¿Por qué no usar regresión para predecir respuestas cualitativas?</a:t>
            </a:r>
          </a:p>
          <a:p>
            <a:pPr marL="0" indent="0">
              <a:buNone/>
            </a:pPr>
            <a:r>
              <a:rPr lang="es-ES" sz="2400" dirty="0"/>
              <a:t>Si usamos el ejemplo de los pacientes que llegan a la guardia, supongamos que hay tres diagnósticos:</a:t>
            </a:r>
          </a:p>
          <a:p>
            <a:r>
              <a:rPr lang="es-ES" sz="2400" b="1" dirty="0">
                <a:solidFill>
                  <a:schemeClr val="accent3"/>
                </a:solidFill>
              </a:rPr>
              <a:t>ACV</a:t>
            </a:r>
          </a:p>
          <a:p>
            <a:r>
              <a:rPr lang="es-ES" sz="2400" b="1" dirty="0">
                <a:solidFill>
                  <a:schemeClr val="accent5"/>
                </a:solidFill>
              </a:rPr>
              <a:t>Sobredosis</a:t>
            </a:r>
          </a:p>
          <a:p>
            <a:r>
              <a:rPr lang="es-ES" sz="2400" b="1" dirty="0">
                <a:solidFill>
                  <a:srgbClr val="92D050"/>
                </a:solidFill>
              </a:rPr>
              <a:t>Ataques epilépticos</a:t>
            </a:r>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3" name="Picture 2" descr="A red and blue dots on a black background&#10;&#10;Description automatically generated">
            <a:extLst>
              <a:ext uri="{FF2B5EF4-FFF2-40B4-BE49-F238E27FC236}">
                <a16:creationId xmlns:a16="http://schemas.microsoft.com/office/drawing/2014/main" id="{12239632-90CA-91F0-EDFF-6363838D3CE3}"/>
              </a:ext>
            </a:extLst>
          </p:cNvPr>
          <p:cNvPicPr>
            <a:picLocks noChangeAspect="1"/>
          </p:cNvPicPr>
          <p:nvPr/>
        </p:nvPicPr>
        <p:blipFill>
          <a:blip r:embed="rId4"/>
          <a:stretch>
            <a:fillRect/>
          </a:stretch>
        </p:blipFill>
        <p:spPr>
          <a:xfrm>
            <a:off x="7731966" y="2293126"/>
            <a:ext cx="3480233" cy="3351335"/>
          </a:xfrm>
          <a:prstGeom prst="rect">
            <a:avLst/>
          </a:prstGeom>
        </p:spPr>
      </p:pic>
    </p:spTree>
    <p:extLst>
      <p:ext uri="{BB962C8B-B14F-4D97-AF65-F5344CB8AC3E}">
        <p14:creationId xmlns:p14="http://schemas.microsoft.com/office/powerpoint/2010/main" val="405952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fontScale="92500"/>
          </a:bodyPr>
          <a:lstStyle/>
          <a:p>
            <a:pPr marL="0" indent="0">
              <a:buNone/>
            </a:pPr>
            <a:r>
              <a:rPr lang="es-ES" sz="2400" dirty="0"/>
              <a:t>Realizamos la siguiente codificación</a:t>
            </a:r>
          </a:p>
          <a:p>
            <a:r>
              <a:rPr lang="es-ES" sz="2400" b="1" dirty="0">
                <a:solidFill>
                  <a:schemeClr val="accent3"/>
                </a:solidFill>
              </a:rPr>
              <a:t>ACV</a:t>
            </a:r>
            <a:r>
              <a:rPr lang="es-ES" sz="2400" dirty="0"/>
              <a:t>: 1</a:t>
            </a:r>
          </a:p>
          <a:p>
            <a:r>
              <a:rPr lang="es-ES" sz="2400" b="1" dirty="0">
                <a:solidFill>
                  <a:schemeClr val="accent5"/>
                </a:solidFill>
              </a:rPr>
              <a:t>Sobredosis</a:t>
            </a:r>
            <a:r>
              <a:rPr lang="es-ES" sz="2400" dirty="0"/>
              <a:t>: 2</a:t>
            </a:r>
          </a:p>
          <a:p>
            <a:r>
              <a:rPr lang="es-ES" sz="2400" b="1" dirty="0">
                <a:solidFill>
                  <a:srgbClr val="92D050"/>
                </a:solidFill>
              </a:rPr>
              <a:t>Ataques epilépticos</a:t>
            </a:r>
            <a:r>
              <a:rPr lang="es-ES" sz="2400" dirty="0"/>
              <a:t>: 3</a:t>
            </a:r>
          </a:p>
          <a:p>
            <a:pPr marL="0" indent="0">
              <a:buNone/>
            </a:pPr>
            <a:r>
              <a:rPr lang="es-ES" sz="2400" dirty="0"/>
              <a:t>Aplicamos un modelo de regresión lineal para predecir en base a los predicadores del paciente. </a:t>
            </a:r>
          </a:p>
          <a:p>
            <a:pPr marL="0" indent="0">
              <a:buNone/>
            </a:pPr>
            <a:r>
              <a:rPr lang="es-ES" sz="2400" dirty="0"/>
              <a:t>El problema con esto es que la codificación implica un orden en los resultados, poniendo a </a:t>
            </a:r>
            <a:r>
              <a:rPr lang="es-ES" sz="2400" b="1" dirty="0">
                <a:solidFill>
                  <a:schemeClr val="accent5"/>
                </a:solidFill>
              </a:rPr>
              <a:t>sobredosis</a:t>
            </a:r>
            <a:r>
              <a:rPr lang="es-ES" sz="2400" dirty="0"/>
              <a:t> entre </a:t>
            </a:r>
            <a:r>
              <a:rPr lang="es-ES" sz="2400" b="1" dirty="0">
                <a:solidFill>
                  <a:schemeClr val="accent3"/>
                </a:solidFill>
              </a:rPr>
              <a:t>ACV</a:t>
            </a:r>
            <a:r>
              <a:rPr lang="es-ES" sz="2400" dirty="0"/>
              <a:t> y </a:t>
            </a:r>
            <a:r>
              <a:rPr lang="es-ES" sz="2400" b="1" dirty="0">
                <a:solidFill>
                  <a:srgbClr val="92D050"/>
                </a:solidFill>
              </a:rPr>
              <a:t>ataques epilépticos</a:t>
            </a:r>
            <a:r>
              <a:rPr lang="es-ES" sz="2400" dirty="0"/>
              <a:t>, y además que la distancia entre </a:t>
            </a:r>
            <a:r>
              <a:rPr lang="es-ES" sz="2400" b="1" dirty="0">
                <a:solidFill>
                  <a:schemeClr val="accent3"/>
                </a:solidFill>
              </a:rPr>
              <a:t>ACV</a:t>
            </a:r>
            <a:r>
              <a:rPr lang="es-ES" sz="2400" dirty="0"/>
              <a:t> y </a:t>
            </a:r>
            <a:r>
              <a:rPr lang="es-ES" sz="2400" b="1" dirty="0">
                <a:solidFill>
                  <a:schemeClr val="accent5"/>
                </a:solidFill>
              </a:rPr>
              <a:t>sobredosis</a:t>
            </a:r>
            <a:r>
              <a:rPr lang="es-ES" sz="2400" dirty="0"/>
              <a:t> es la misma que </a:t>
            </a:r>
            <a:r>
              <a:rPr lang="es-ES" sz="2400" b="1" dirty="0">
                <a:solidFill>
                  <a:schemeClr val="accent5"/>
                </a:solidFill>
              </a:rPr>
              <a:t>sobredosis</a:t>
            </a:r>
            <a:r>
              <a:rPr lang="es-ES" sz="2400" dirty="0"/>
              <a:t> y </a:t>
            </a:r>
            <a:r>
              <a:rPr lang="es-ES" sz="2400" b="1" dirty="0">
                <a:solidFill>
                  <a:srgbClr val="92D050"/>
                </a:solidFill>
              </a:rPr>
              <a:t>ataques epilépticos</a:t>
            </a:r>
            <a:r>
              <a:rPr lang="es-ES" sz="2400" dirty="0"/>
              <a:t>.</a:t>
            </a:r>
          </a:p>
          <a:p>
            <a:pPr marL="0" indent="0">
              <a:buNone/>
            </a:pPr>
            <a:endParaRPr lang="es-ES"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2878366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Pero tranquilamente podríamos haber elegido:</a:t>
            </a:r>
          </a:p>
          <a:p>
            <a:r>
              <a:rPr lang="es-ES" sz="2400" b="1" dirty="0">
                <a:solidFill>
                  <a:srgbClr val="92D050"/>
                </a:solidFill>
              </a:rPr>
              <a:t>Ataques epilépticos</a:t>
            </a:r>
            <a:r>
              <a:rPr lang="es-ES" sz="2400" dirty="0"/>
              <a:t>: 1</a:t>
            </a:r>
          </a:p>
          <a:p>
            <a:r>
              <a:rPr lang="es-ES" sz="2400" b="1" dirty="0">
                <a:solidFill>
                  <a:schemeClr val="accent3"/>
                </a:solidFill>
              </a:rPr>
              <a:t>ACV</a:t>
            </a:r>
            <a:r>
              <a:rPr lang="es-ES" sz="2400" dirty="0"/>
              <a:t>: 2</a:t>
            </a:r>
          </a:p>
          <a:p>
            <a:r>
              <a:rPr lang="es-ES" sz="2400" b="1" dirty="0">
                <a:solidFill>
                  <a:schemeClr val="accent5"/>
                </a:solidFill>
              </a:rPr>
              <a:t>Sobredosis</a:t>
            </a:r>
            <a:r>
              <a:rPr lang="es-ES" sz="2400" dirty="0"/>
              <a:t>: 3</a:t>
            </a:r>
          </a:p>
          <a:p>
            <a:pPr marL="0" indent="0">
              <a:buNone/>
            </a:pPr>
            <a:r>
              <a:rPr lang="es-ES" sz="2400" dirty="0"/>
              <a:t>Esto nos da una relación totalmente diferente.</a:t>
            </a:r>
          </a:p>
          <a:p>
            <a:pPr marL="0" indent="0">
              <a:buNone/>
            </a:pPr>
            <a:r>
              <a:rPr lang="es-ES" sz="2400" dirty="0"/>
              <a:t>Cada una de estas codificaciones produciría modelos lineales diferentes que, en última instancia, conducirían a diferentes conjuntos de predicciones sobre observaciones de prueba.</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spTree>
    <p:extLst>
      <p:ext uri="{BB962C8B-B14F-4D97-AF65-F5344CB8AC3E}">
        <p14:creationId xmlns:p14="http://schemas.microsoft.com/office/powerpoint/2010/main" val="3010400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Clasificación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16</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10691265" cy="4354925"/>
              </a:xfrm>
            </p:spPr>
            <p:txBody>
              <a:bodyPr>
                <a:normAutofit/>
              </a:bodyPr>
              <a:lstStyle/>
              <a:p>
                <a:pPr marL="0" indent="0">
                  <a:buNone/>
                </a:pPr>
                <a:r>
                  <a:rPr lang="es-ES" sz="2400" dirty="0"/>
                  <a:t>Si el target es una </a:t>
                </a:r>
                <a:r>
                  <a:rPr lang="es-ES" sz="2400" b="1" dirty="0">
                    <a:solidFill>
                      <a:srgbClr val="FFC000"/>
                    </a:solidFill>
                  </a:rPr>
                  <a:t>variable categórica ordinal</a:t>
                </a:r>
                <a:r>
                  <a:rPr lang="es-ES" sz="2400" dirty="0"/>
                  <a:t>, ahí el orden tiene sentido y está en un gris la elección de valores posibles modelos de clasificación y regresión.</a:t>
                </a:r>
              </a:p>
              <a:p>
                <a:pPr marL="0" indent="0">
                  <a:buNone/>
                </a:pPr>
                <a:r>
                  <a:rPr lang="es-ES" sz="2400" dirty="0"/>
                  <a:t>Es más, un caso de respuesta booleanas, por ejemplo, si una persona tiene </a:t>
                </a:r>
                <a:r>
                  <a:rPr lang="es-ES" sz="2400" b="1" dirty="0">
                    <a:solidFill>
                      <a:schemeClr val="accent3"/>
                    </a:solidFill>
                  </a:rPr>
                  <a:t>ACV</a:t>
                </a:r>
                <a:r>
                  <a:rPr lang="es-ES" sz="2400" dirty="0"/>
                  <a:t> (igual a 1) o no (igual a 0), podemos lograr mostrar que un modelo de regresión lineal es de hecho una estimación de la probabilidad de tener </a:t>
                </a:r>
                <a:r>
                  <a:rPr lang="es-ES" sz="2400" b="1" dirty="0">
                    <a:solidFill>
                      <a:schemeClr val="accent3"/>
                    </a:solidFill>
                  </a:rPr>
                  <a:t>ACV</a:t>
                </a:r>
                <a:r>
                  <a:rPr lang="es-ES" sz="2400" dirty="0"/>
                  <a:t> dado un conjunto de entradas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𝐴𝐶𝑉</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p>
                        <m:sSupPr>
                          <m:ctrlPr>
                            <a:rPr lang="en-US" sz="2400" b="1" i="1">
                              <a:latin typeface="Cambria Math" panose="02040503050406030204" pitchFamily="18" charset="0"/>
                            </a:rPr>
                          </m:ctrlPr>
                        </m:sSupPr>
                        <m:e>
                          <m:r>
                            <a:rPr lang="en-US" sz="2400" b="1" i="1">
                              <a:latin typeface="Cambria Math" panose="02040503050406030204" pitchFamily="18" charset="0"/>
                            </a:rPr>
                            <m:t>𝑾</m:t>
                          </m:r>
                        </m:e>
                        <m:sup>
                          <m:r>
                            <a:rPr lang="en-US" sz="2400" b="1" i="1">
                              <a:latin typeface="Cambria Math" panose="02040503050406030204" pitchFamily="18" charset="0"/>
                            </a:rPr>
                            <m:t>𝑻</m:t>
                          </m:r>
                        </m:sup>
                      </m:sSup>
                      <m:r>
                        <a:rPr lang="en-US" sz="2400" b="1" i="1">
                          <a:latin typeface="Cambria Math" panose="02040503050406030204" pitchFamily="18" charset="0"/>
                        </a:rPr>
                        <m:t>𝑿</m:t>
                      </m:r>
                    </m:oMath>
                  </m:oMathPara>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5" y="1730188"/>
                <a:ext cx="10691265" cy="4354925"/>
              </a:xfrm>
              <a:blipFill>
                <a:blip r:embed="rId3"/>
                <a:stretch>
                  <a:fillRect l="-949" t="-872" r="-1305"/>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r>
              <a:rPr dirty="0"/>
              <a:t>Image by </a:t>
            </a:r>
            <a:r>
              <a:rPr u="sng" dirty="0">
                <a:hlinkClick r:id="rId4"/>
              </a:rPr>
              <a:t>vectorjuice</a:t>
            </a:r>
          </a:p>
        </p:txBody>
      </p:sp>
    </p:spTree>
    <p:extLst>
      <p:ext uri="{BB962C8B-B14F-4D97-AF65-F5344CB8AC3E}">
        <p14:creationId xmlns:p14="http://schemas.microsoft.com/office/powerpoint/2010/main" val="1091919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Regresión Logística</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79109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i="1" dirty="0">
                    <a:solidFill>
                      <a:schemeClr val="accent1">
                        <a:lumMod val="50000"/>
                      </a:schemeClr>
                    </a:solidFill>
                  </a:rPr>
                  <a:t>Lo que buscamos modelar en regresión logística no es el </a:t>
                </a:r>
                <a:r>
                  <a:rPr lang="es-ES" sz="2400" i="1" dirty="0" err="1">
                    <a:solidFill>
                      <a:schemeClr val="accent1">
                        <a:lumMod val="50000"/>
                      </a:schemeClr>
                    </a:solidFill>
                  </a:rPr>
                  <a:t>label</a:t>
                </a:r>
                <a:r>
                  <a:rPr lang="es-ES" sz="2400" i="1" dirty="0">
                    <a:solidFill>
                      <a:schemeClr val="accent1">
                        <a:lumMod val="50000"/>
                      </a:schemeClr>
                    </a:solidFill>
                  </a:rPr>
                  <a:t> y, sino la probabilidad de que y pertenezca a una clase en particular</a:t>
                </a:r>
                <a:r>
                  <a:rPr lang="es-ES" sz="2400" dirty="0"/>
                  <a: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e>
                          <m:r>
                            <a:rPr lang="en-US" sz="2400" b="1" i="1" smtClean="0">
                              <a:latin typeface="Cambria Math" panose="02040503050406030204" pitchFamily="18" charset="0"/>
                            </a:rPr>
                            <m:t>𝑿</m:t>
                          </m:r>
                        </m:e>
                      </m:d>
                    </m:oMath>
                  </m:oMathPara>
                </a14:m>
                <a:endParaRPr lang="es-ES" sz="2400" dirty="0"/>
              </a:p>
              <a:p>
                <a:pPr marL="0" indent="0">
                  <a:buNone/>
                </a:pPr>
                <a:r>
                  <a:rPr lang="es-ES" sz="2400" dirty="0"/>
                  <a:t>En una clasificación multiclase k puede ser 0, 1, 2, … (También podría ser cualquier cosa, “perro”, “gato”, “cebra”).</a:t>
                </a:r>
              </a:p>
              <a:p>
                <a:pPr marL="0" indent="0">
                  <a:buNone/>
                </a:pPr>
                <a:r>
                  <a:rPr lang="es-ES" sz="2400" dirty="0"/>
                  <a:t>En el caso de clasificación de dos clases: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=0</m:t>
                          </m:r>
                        </m:e>
                        <m:e>
                          <m:r>
                            <a:rPr lang="en-US" sz="2400" b="1" i="1" smtClean="0">
                              <a:latin typeface="Cambria Math" panose="02040503050406030204" pitchFamily="18" charset="0"/>
                            </a:rPr>
                            <m:t>𝑿</m:t>
                          </m:r>
                        </m:e>
                      </m:d>
                    </m:oMath>
                  </m:oMathPara>
                </a14:m>
                <a:endParaRPr lang="es-E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oMath>
                  </m:oMathPara>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r="-356"/>
                </a:stretch>
              </a:blipFill>
            </p:spPr>
            <p:txBody>
              <a:bodyPr/>
              <a:lstStyle/>
              <a:p>
                <a:r>
                  <a:rPr lang="es-ES_tradnl">
                    <a:noFill/>
                  </a:rPr>
                  <a:t> </a:t>
                </a:r>
              </a:p>
            </p:txBody>
          </p:sp>
        </mc:Fallback>
      </mc:AlternateContent>
    </p:spTree>
    <p:extLst>
      <p:ext uri="{BB962C8B-B14F-4D97-AF65-F5344CB8AC3E}">
        <p14:creationId xmlns:p14="http://schemas.microsoft.com/office/powerpoint/2010/main" val="495911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19</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lnSpcReduction="10000"/>
              </a:bodyPr>
              <a:lstStyle/>
              <a:p>
                <a:pPr marL="0" indent="0">
                  <a:buNone/>
                </a:pPr>
                <a:r>
                  <a:rPr lang="es-ES" sz="2400" dirty="0"/>
                  <a:t>Pero, además, en el caso de dos clases:</a:t>
                </a:r>
                <a:br>
                  <a:rPr lang="es-ES" sz="2400" dirty="0"/>
                </a:br>
                <a:endParaRPr lang="es-E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r>
                        <a:rPr lang="en-US" sz="2400" i="1">
                          <a:latin typeface="Cambria Math" panose="02040503050406030204" pitchFamily="18" charset="0"/>
                        </a:rPr>
                        <m:t>=1−</m:t>
                      </m:r>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i="1">
                              <a:latin typeface="Cambria Math" panose="02040503050406030204" pitchFamily="18" charset="0"/>
                            </a:rPr>
                            <m:t>𝑦</m:t>
                          </m:r>
                          <m:r>
                            <a:rPr lang="en-US" sz="2400" i="1">
                              <a:latin typeface="Cambria Math" panose="02040503050406030204" pitchFamily="18" charset="0"/>
                            </a:rPr>
                            <m:t>=0</m:t>
                          </m:r>
                        </m:e>
                        <m:e>
                          <m:r>
                            <a:rPr lang="en-US" sz="2400" b="1" i="1">
                              <a:latin typeface="Cambria Math" panose="02040503050406030204" pitchFamily="18" charset="0"/>
                            </a:rPr>
                            <m:t>𝑿</m:t>
                          </m:r>
                        </m:e>
                      </m:d>
                    </m:oMath>
                  </m:oMathPara>
                </a14:m>
                <a:endParaRPr lang="es-ES" sz="2400" dirty="0"/>
              </a:p>
              <a:p>
                <a:pPr marL="0" indent="0">
                  <a:buNone/>
                </a:pPr>
                <a:r>
                  <a:rPr lang="es-ES" sz="2400" dirty="0"/>
                  <a:t>Por lo que podemos simplificar la notación…</a:t>
                </a:r>
                <a:br>
                  <a:rPr lang="es-ES" sz="2400" dirty="0"/>
                </a:br>
                <a:endParaRPr lang="es-ES"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=1</m:t>
                          </m:r>
                        </m:e>
                        <m:e>
                          <m:r>
                            <a:rPr lang="en-US" sz="2400" b="1" i="1" smtClean="0">
                              <a:latin typeface="Cambria Math" panose="02040503050406030204" pitchFamily="18" charset="0"/>
                            </a:rPr>
                            <m:t>𝑿</m:t>
                          </m:r>
                        </m:e>
                      </m:d>
                      <m:r>
                        <a:rPr lang="en-US" sz="2400" b="0" i="1" smtClean="0">
                          <a:latin typeface="Cambria Math" panose="02040503050406030204" pitchFamily="18" charset="0"/>
                        </a:rPr>
                        <m:t>=</m:t>
                      </m:r>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1" i="1">
                              <a:latin typeface="Cambria Math" panose="02040503050406030204" pitchFamily="18" charset="0"/>
                            </a:rPr>
                            <m:t>𝑿</m:t>
                          </m:r>
                        </m:e>
                      </m:d>
                    </m:oMath>
                  </m:oMathPara>
                </a14:m>
                <a:endParaRPr lang="en-US" sz="2400" b="1" dirty="0"/>
              </a:p>
              <a:p>
                <a:pPr marL="0" indent="0">
                  <a:buNone/>
                </a:pPr>
                <a:r>
                  <a:rPr lang="es-ES" sz="2400" dirty="0"/>
                  <a:t>Las probabilidades son valores que van entre 1 y 0.</a:t>
                </a:r>
              </a:p>
              <a:p>
                <a:pPr marL="0" indent="0">
                  <a:buNone/>
                </a:pPr>
                <a:endParaRPr lang="es-ES" sz="2400" dirty="0"/>
              </a:p>
              <a:p>
                <a:pPr marL="0" indent="0">
                  <a:buNone/>
                </a:pPr>
                <a:r>
                  <a:rPr lang="es-ES" sz="2400" dirty="0"/>
                  <a:t>Además, la hagamos más simple, el caso de un solo atributo: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274" b="-3185"/>
                </a:stretch>
              </a:blipFill>
            </p:spPr>
            <p:txBody>
              <a:bodyPr/>
              <a:lstStyle/>
              <a:p>
                <a:r>
                  <a:rPr lang="es-ES_tradnl">
                    <a:noFill/>
                  </a:rPr>
                  <a:t> </a:t>
                </a:r>
              </a:p>
            </p:txBody>
          </p:sp>
        </mc:Fallback>
      </mc:AlternateContent>
    </p:spTree>
    <p:extLst>
      <p:ext uri="{BB962C8B-B14F-4D97-AF65-F5344CB8AC3E}">
        <p14:creationId xmlns:p14="http://schemas.microsoft.com/office/powerpoint/2010/main" val="2140419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4BECB4-F27B-1CC7-39C4-7E93D59BFB2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A098BD5-C827-C457-D003-604C728F26B0}"/>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Lo que vimos la clase anterior…</a:t>
            </a:r>
          </a:p>
        </p:txBody>
      </p:sp>
      <p:pic>
        <p:nvPicPr>
          <p:cNvPr id="4" name="Picture 3" descr="Vector background of vibrant colors splashing">
            <a:extLst>
              <a:ext uri="{FF2B5EF4-FFF2-40B4-BE49-F238E27FC236}">
                <a16:creationId xmlns:a16="http://schemas.microsoft.com/office/drawing/2014/main" id="{201C4C40-33AE-980F-4F65-F2AAF88182E6}"/>
              </a:ext>
            </a:extLst>
          </p:cNvPr>
          <p:cNvPicPr>
            <a:picLocks noChangeAspect="1"/>
          </p:cNvPicPr>
          <p:nvPr/>
        </p:nvPicPr>
        <p:blipFill rotWithShape="1">
          <a:blip r:embed="rId2"/>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373914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20</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En un </a:t>
            </a:r>
            <a:r>
              <a:rPr lang="es-ES" sz="2400" dirty="0" err="1"/>
              <a:t>dataset</a:t>
            </a:r>
            <a:r>
              <a:rPr lang="es-ES" sz="2400" dirty="0"/>
              <a:t>, ya tenemos la probabilidad a la que pertenece. Es 1 en la clase que le pertenece.</a:t>
            </a:r>
          </a:p>
        </p:txBody>
      </p:sp>
      <p:pic>
        <p:nvPicPr>
          <p:cNvPr id="3" name="rect234.png" descr="rect234.png">
            <a:extLst>
              <a:ext uri="{FF2B5EF4-FFF2-40B4-BE49-F238E27FC236}">
                <a16:creationId xmlns:a16="http://schemas.microsoft.com/office/drawing/2014/main" id="{4C56ED79-DF46-8BB3-FBBB-2CA9E734B8CA}"/>
              </a:ext>
            </a:extLst>
          </p:cNvPr>
          <p:cNvPicPr>
            <a:picLocks noChangeAspect="1"/>
          </p:cNvPicPr>
          <p:nvPr/>
        </p:nvPicPr>
        <p:blipFill>
          <a:blip r:embed="rId3"/>
          <a:stretch>
            <a:fillRect/>
          </a:stretch>
        </p:blipFill>
        <p:spPr>
          <a:xfrm>
            <a:off x="3261803" y="2721563"/>
            <a:ext cx="5668393" cy="3277094"/>
          </a:xfrm>
          <a:prstGeom prst="rect">
            <a:avLst/>
          </a:prstGeom>
          <a:ln w="12700">
            <a:miter lim="400000"/>
          </a:ln>
        </p:spPr>
      </p:pic>
    </p:spTree>
    <p:extLst>
      <p:ext uri="{BB962C8B-B14F-4D97-AF65-F5344CB8AC3E}">
        <p14:creationId xmlns:p14="http://schemas.microsoft.com/office/powerpoint/2010/main" val="2758478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21</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Podemos usar una regresión lineal para estimar la probabilidad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𝑥</m:t>
                    </m:r>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pic>
        <p:nvPicPr>
          <p:cNvPr id="3" name="rect234.png" descr="rect234.png">
            <a:extLst>
              <a:ext uri="{FF2B5EF4-FFF2-40B4-BE49-F238E27FC236}">
                <a16:creationId xmlns:a16="http://schemas.microsoft.com/office/drawing/2014/main" id="{4C56ED79-DF46-8BB3-FBBB-2CA9E734B8CA}"/>
              </a:ext>
            </a:extLst>
          </p:cNvPr>
          <p:cNvPicPr>
            <a:picLocks noChangeAspect="1"/>
          </p:cNvPicPr>
          <p:nvPr/>
        </p:nvPicPr>
        <p:blipFill>
          <a:blip r:embed="rId4"/>
          <a:stretch>
            <a:fillRect/>
          </a:stretch>
        </p:blipFill>
        <p:spPr>
          <a:xfrm>
            <a:off x="3261803" y="2721563"/>
            <a:ext cx="5668393" cy="3277094"/>
          </a:xfrm>
          <a:prstGeom prst="rect">
            <a:avLst/>
          </a:prstGeom>
          <a:ln w="12700">
            <a:miter lim="400000"/>
          </a:ln>
        </p:spPr>
      </p:pic>
      <p:pic>
        <p:nvPicPr>
          <p:cNvPr id="7" name="rect2341.png" descr="rect2341.png">
            <a:extLst>
              <a:ext uri="{FF2B5EF4-FFF2-40B4-BE49-F238E27FC236}">
                <a16:creationId xmlns:a16="http://schemas.microsoft.com/office/drawing/2014/main" id="{D786FB1B-7426-7CED-5CB5-FE218CA317B6}"/>
              </a:ext>
            </a:extLst>
          </p:cNvPr>
          <p:cNvPicPr>
            <a:picLocks noChangeAspect="1"/>
          </p:cNvPicPr>
          <p:nvPr/>
        </p:nvPicPr>
        <p:blipFill>
          <a:blip r:embed="rId5"/>
          <a:stretch>
            <a:fillRect/>
          </a:stretch>
        </p:blipFill>
        <p:spPr>
          <a:xfrm>
            <a:off x="3261803" y="2721563"/>
            <a:ext cx="5668393" cy="3277094"/>
          </a:xfrm>
          <a:prstGeom prst="rect">
            <a:avLst/>
          </a:prstGeom>
          <a:ln w="12700">
            <a:miter lim="400000"/>
          </a:ln>
        </p:spPr>
      </p:pic>
    </p:spTree>
    <p:extLst>
      <p:ext uri="{BB962C8B-B14F-4D97-AF65-F5344CB8AC3E}">
        <p14:creationId xmlns:p14="http://schemas.microsoft.com/office/powerpoint/2010/main" val="300498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22</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Podemos usar una regresión lineal para estimar la probabilidad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𝑥</m:t>
                    </m:r>
                  </m:oMath>
                </a14:m>
                <a:endParaRPr lang="es-ES"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pic>
        <p:nvPicPr>
          <p:cNvPr id="3" name="rect234.png" descr="rect234.png">
            <a:extLst>
              <a:ext uri="{FF2B5EF4-FFF2-40B4-BE49-F238E27FC236}">
                <a16:creationId xmlns:a16="http://schemas.microsoft.com/office/drawing/2014/main" id="{4C56ED79-DF46-8BB3-FBBB-2CA9E734B8CA}"/>
              </a:ext>
            </a:extLst>
          </p:cNvPr>
          <p:cNvPicPr>
            <a:picLocks noChangeAspect="1"/>
          </p:cNvPicPr>
          <p:nvPr/>
        </p:nvPicPr>
        <p:blipFill>
          <a:blip r:embed="rId4"/>
          <a:stretch>
            <a:fillRect/>
          </a:stretch>
        </p:blipFill>
        <p:spPr>
          <a:xfrm>
            <a:off x="3261803" y="2721563"/>
            <a:ext cx="5668393" cy="3277094"/>
          </a:xfrm>
          <a:prstGeom prst="rect">
            <a:avLst/>
          </a:prstGeom>
          <a:ln w="12700">
            <a:miter lim="400000"/>
          </a:ln>
        </p:spPr>
      </p:pic>
      <p:pic>
        <p:nvPicPr>
          <p:cNvPr id="7" name="rect2341.png" descr="rect2341.png">
            <a:extLst>
              <a:ext uri="{FF2B5EF4-FFF2-40B4-BE49-F238E27FC236}">
                <a16:creationId xmlns:a16="http://schemas.microsoft.com/office/drawing/2014/main" id="{D786FB1B-7426-7CED-5CB5-FE218CA317B6}"/>
              </a:ext>
            </a:extLst>
          </p:cNvPr>
          <p:cNvPicPr>
            <a:picLocks noChangeAspect="1"/>
          </p:cNvPicPr>
          <p:nvPr/>
        </p:nvPicPr>
        <p:blipFill>
          <a:blip r:embed="rId5"/>
          <a:stretch>
            <a:fillRect/>
          </a:stretch>
        </p:blipFill>
        <p:spPr>
          <a:xfrm>
            <a:off x="3261803" y="2721563"/>
            <a:ext cx="5668393" cy="3277094"/>
          </a:xfrm>
          <a:prstGeom prst="rect">
            <a:avLst/>
          </a:prstGeom>
          <a:ln w="12700">
            <a:miter lim="400000"/>
          </a:ln>
        </p:spPr>
      </p:pic>
      <p:sp>
        <p:nvSpPr>
          <p:cNvPr id="8" name="Rectangle 7">
            <a:extLst>
              <a:ext uri="{FF2B5EF4-FFF2-40B4-BE49-F238E27FC236}">
                <a16:creationId xmlns:a16="http://schemas.microsoft.com/office/drawing/2014/main" id="{B735DF24-3EB7-4970-27B1-96B06627A6D2}"/>
              </a:ext>
            </a:extLst>
          </p:cNvPr>
          <p:cNvSpPr/>
          <p:nvPr/>
        </p:nvSpPr>
        <p:spPr>
          <a:xfrm>
            <a:off x="770537" y="1613482"/>
            <a:ext cx="10691264" cy="977153"/>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s-ES_tradnl" dirty="0"/>
              <a:t>En la gráfica se observa el problema de predecir usando </a:t>
            </a:r>
            <a:r>
              <a:rPr lang="es-ES_tradnl" b="1" dirty="0"/>
              <a:t>regresión lineal</a:t>
            </a:r>
            <a:r>
              <a:rPr lang="es-ES_tradnl" dirty="0"/>
              <a:t>. Dada la naturaleza de la función, hay valores en donde se obtienen p(x) &lt; 0, o p(x) &gt; 1. Esto va a ocurrir con cualquier regresión que de valores por fuera a 0 y 1.</a:t>
            </a:r>
          </a:p>
        </p:txBody>
      </p:sp>
    </p:spTree>
    <p:extLst>
      <p:ext uri="{BB962C8B-B14F-4D97-AF65-F5344CB8AC3E}">
        <p14:creationId xmlns:p14="http://schemas.microsoft.com/office/powerpoint/2010/main" val="26891470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23</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Para evitar esto, podemos modelar a la probabilidad usando una función que nos asegure que siempre tendremos valores entre 0 y 1.</a:t>
                </a:r>
              </a:p>
              <a:p>
                <a:pPr marL="0" indent="0">
                  <a:buNone/>
                </a:pPr>
                <a:r>
                  <a:rPr lang="es-ES_tradnl" sz="2400" dirty="0"/>
                  <a:t>En regresión logística, esto lo resolvemos usando una función sigmoide:</a:t>
                </a:r>
              </a:p>
              <a:p>
                <a:pPr marL="0" indent="0" algn="ctr">
                  <a:buNone/>
                </a:pPr>
                <a14:m>
                  <m:oMathPara xmlns:m="http://schemas.openxmlformats.org/officeDocument/2006/math">
                    <m:oMathParaPr>
                      <m:jc m:val="centerGroup"/>
                    </m:oMathParaPr>
                    <m:oMath xmlns:m="http://schemas.openxmlformats.org/officeDocument/2006/math">
                      <m:r>
                        <a:rPr lang="es-ES_tradnl" sz="2400" b="0" i="1" smtClean="0">
                          <a:latin typeface="Cambria Math" panose="02040503050406030204" pitchFamily="18" charset="0"/>
                        </a:rPr>
                        <m:t>𝑝</m:t>
                      </m:r>
                      <m:d>
                        <m:dPr>
                          <m:ctrlPr>
                            <a:rPr lang="es-ES_tradnl" sz="2400" b="0" i="1" smtClean="0">
                              <a:latin typeface="Cambria Math" panose="02040503050406030204" pitchFamily="18" charset="0"/>
                            </a:rPr>
                          </m:ctrlPr>
                        </m:dPr>
                        <m:e>
                          <m:r>
                            <a:rPr lang="es-ES_tradnl" sz="2400" b="0" i="1" smtClean="0">
                              <a:latin typeface="Cambria Math" panose="02040503050406030204" pitchFamily="18" charset="0"/>
                            </a:rPr>
                            <m:t>𝑥</m:t>
                          </m:r>
                        </m:e>
                      </m:d>
                      <m:r>
                        <a:rPr lang="es-ES_tradnl" sz="2400" b="0" i="1" smtClean="0">
                          <a:latin typeface="Cambria Math" panose="02040503050406030204" pitchFamily="18" charset="0"/>
                        </a:rPr>
                        <m:t>=</m:t>
                      </m:r>
                      <m:f>
                        <m:fPr>
                          <m:ctrlPr>
                            <a:rPr lang="es-ES_tradnl" sz="2400" b="0" i="1" smtClean="0">
                              <a:latin typeface="Cambria Math" panose="02040503050406030204" pitchFamily="18" charset="0"/>
                            </a:rPr>
                          </m:ctrlPr>
                        </m:fPr>
                        <m:num>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num>
                        <m:den>
                          <m:r>
                            <a:rPr lang="es-ES_tradnl" sz="2400" b="0" i="1" smtClean="0">
                              <a:latin typeface="Cambria Math" panose="02040503050406030204" pitchFamily="18" charset="0"/>
                            </a:rPr>
                            <m:t>1+</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den>
                      </m:f>
                      <m:r>
                        <a:rPr lang="en-US" sz="2400" b="0" i="1" smtClean="0">
                          <a:latin typeface="Cambria Math" panose="02040503050406030204" pitchFamily="18" charset="0"/>
                        </a:rPr>
                        <m:t>=</m:t>
                      </m:r>
                      <m:f>
                        <m:fPr>
                          <m:ctrlPr>
                            <a:rPr lang="es-ES_tradnl" sz="2400" i="1">
                              <a:latin typeface="Cambria Math" panose="02040503050406030204" pitchFamily="18" charset="0"/>
                            </a:rPr>
                          </m:ctrlPr>
                        </m:fPr>
                        <m:num>
                          <m:r>
                            <a:rPr lang="en-US" sz="2400" b="0" i="1" smtClean="0">
                              <a:latin typeface="Cambria Math" panose="02040503050406030204" pitchFamily="18" charset="0"/>
                            </a:rPr>
                            <m:t>1</m:t>
                          </m:r>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n-US" sz="2400" b="0" i="1" smtClean="0">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n-US" sz="2400" b="0" i="1" smtClean="0">
                                  <a:latin typeface="Cambria Math" panose="02040503050406030204" pitchFamily="18" charset="0"/>
                                </a:rPr>
                                <m:t>𝑥</m:t>
                              </m:r>
                              <m:r>
                                <a:rPr lang="en-US" sz="2400" b="0" i="1" smtClean="0">
                                  <a:latin typeface="Cambria Math" panose="02040503050406030204" pitchFamily="18" charset="0"/>
                                </a:rPr>
                                <m:t>)</m:t>
                              </m:r>
                            </m:sup>
                          </m:sSup>
                        </m:den>
                      </m:f>
                    </m:oMath>
                  </m:oMathPara>
                </a14:m>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r="-474"/>
                </a:stretch>
              </a:blipFill>
            </p:spPr>
            <p:txBody>
              <a:bodyPr/>
              <a:lstStyle/>
              <a:p>
                <a:r>
                  <a:rPr lang="es-ES_tradnl">
                    <a:noFill/>
                  </a:rPr>
                  <a:t> </a:t>
                </a:r>
              </a:p>
            </p:txBody>
          </p:sp>
        </mc:Fallback>
      </mc:AlternateContent>
    </p:spTree>
    <p:extLst>
      <p:ext uri="{BB962C8B-B14F-4D97-AF65-F5344CB8AC3E}">
        <p14:creationId xmlns:p14="http://schemas.microsoft.com/office/powerpoint/2010/main" val="1990654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Lo que visualmente se observa:</a:t>
            </a:r>
          </a:p>
        </p:txBody>
      </p:sp>
      <p:pic>
        <p:nvPicPr>
          <p:cNvPr id="3" name="rect2342.png" descr="rect2342.png">
            <a:extLst>
              <a:ext uri="{FF2B5EF4-FFF2-40B4-BE49-F238E27FC236}">
                <a16:creationId xmlns:a16="http://schemas.microsoft.com/office/drawing/2014/main" id="{6161515F-F364-1DA0-7835-2AD9B91EC32F}"/>
              </a:ext>
            </a:extLst>
          </p:cNvPr>
          <p:cNvPicPr>
            <a:picLocks noChangeAspect="1"/>
          </p:cNvPicPr>
          <p:nvPr/>
        </p:nvPicPr>
        <p:blipFill>
          <a:blip r:embed="rId3"/>
          <a:stretch>
            <a:fillRect/>
          </a:stretch>
        </p:blipFill>
        <p:spPr>
          <a:xfrm>
            <a:off x="3175987" y="2610396"/>
            <a:ext cx="5740560" cy="3318817"/>
          </a:xfrm>
          <a:prstGeom prst="rect">
            <a:avLst/>
          </a:prstGeom>
          <a:ln w="12700">
            <a:miter lim="400000"/>
          </a:ln>
        </p:spPr>
      </p:pic>
    </p:spTree>
    <p:extLst>
      <p:ext uri="{BB962C8B-B14F-4D97-AF65-F5344CB8AC3E}">
        <p14:creationId xmlns:p14="http://schemas.microsoft.com/office/powerpoint/2010/main" val="32344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25</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lnSpcReduction="10000"/>
              </a:bodyPr>
              <a:lstStyle/>
              <a:p>
                <a:pPr marL="0" indent="0">
                  <a:buNone/>
                </a:pPr>
                <a:r>
                  <a:rPr lang="es-ES_tradnl" sz="2400" dirty="0"/>
                  <a:t>Esta regresión siempre va a formar una curva con forma sigmoidea. E independientemente del valor de x, siempre estará contenido entre 0 y 1.</a:t>
                </a:r>
              </a:p>
              <a:p>
                <a:pPr marL="0" indent="0">
                  <a:buNone/>
                </a:pPr>
                <a:r>
                  <a:rPr lang="es-ES_tradnl" sz="2400" dirty="0"/>
                  <a:t>Si manipulamos a </a:t>
                </a:r>
                <a14:m>
                  <m:oMath xmlns:m="http://schemas.openxmlformats.org/officeDocument/2006/math">
                    <m:r>
                      <a:rPr lang="en-US" sz="2400" b="0" i="1" smtClean="0">
                        <a:latin typeface="Cambria Math" panose="02040503050406030204" pitchFamily="18" charset="0"/>
                      </a:rPr>
                      <m:t>𝑝</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s-ES_tradnl" sz="2400" i="1">
                                <a:latin typeface="Cambria Math" panose="02040503050406030204" pitchFamily="18" charset="0"/>
                              </a:rPr>
                              <m:t>𝑥</m:t>
                            </m:r>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s-ES_tradnl" sz="2400" i="1">
                                <a:latin typeface="Cambria Math" panose="02040503050406030204" pitchFamily="18" charset="0"/>
                              </a:rPr>
                              <m:t>𝑥</m:t>
                            </m:r>
                          </m:sup>
                        </m:sSup>
                      </m:den>
                    </m:f>
                  </m:oMath>
                </a14:m>
                <a:r>
                  <a:rPr lang="es-ES_tradnl" sz="2400" dirty="0"/>
                  <a:t>, llegamos a: </a:t>
                </a:r>
              </a:p>
              <a:p>
                <a:pPr marL="0" indent="0" algn="ctr">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num>
                        <m:den>
                          <m:r>
                            <a:rPr lang="en-US" sz="2400" b="0" i="1" smtClean="0">
                              <a:latin typeface="Cambria Math" panose="02040503050406030204" pitchFamily="18" charset="0"/>
                            </a:rPr>
                            <m:t>1−</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den>
                      </m:f>
                      <m:r>
                        <a:rPr lang="en-US" sz="2400" b="0" i="1" smtClean="0">
                          <a:latin typeface="Cambria Math" panose="02040503050406030204" pitchFamily="18" charset="0"/>
                        </a:rPr>
                        <m:t>=</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s-ES_tradnl" sz="2400" i="1">
                              <a:latin typeface="Cambria Math" panose="02040503050406030204" pitchFamily="18" charset="0"/>
                            </a:rPr>
                            <m:t>𝑥</m:t>
                          </m:r>
                        </m:sup>
                      </m:sSup>
                    </m:oMath>
                  </m:oMathPara>
                </a14:m>
                <a:endParaRPr lang="es-ES_tradnl" sz="2400" dirty="0"/>
              </a:p>
              <a:p>
                <a:pPr marL="0" indent="0">
                  <a:buNone/>
                </a:pPr>
                <a:r>
                  <a:rPr lang="es-ES_tradnl" sz="2400" dirty="0"/>
                  <a:t>El cuál es la </a:t>
                </a:r>
                <a:r>
                  <a:rPr lang="es-ES_tradnl" sz="2400" b="1" dirty="0">
                    <a:solidFill>
                      <a:schemeClr val="accent5">
                        <a:lumMod val="60000"/>
                        <a:lumOff val="40000"/>
                      </a:schemeClr>
                    </a:solidFill>
                  </a:rPr>
                  <a:t>chance</a:t>
                </a:r>
                <a:r>
                  <a:rPr lang="es-ES_tradnl" sz="2400" dirty="0"/>
                  <a:t> (o en ingles </a:t>
                </a:r>
                <a:r>
                  <a:rPr lang="es-ES_tradnl" sz="2400" b="1" dirty="0" err="1">
                    <a:solidFill>
                      <a:schemeClr val="accent5">
                        <a:lumMod val="60000"/>
                        <a:lumOff val="40000"/>
                      </a:schemeClr>
                    </a:solidFill>
                  </a:rPr>
                  <a:t>odds</a:t>
                </a:r>
                <a:r>
                  <a:rPr lang="es-ES_tradnl" sz="2400" dirty="0"/>
                  <a:t>), es la proporción entre dos probabilidades complementarias. Estos valores pueden tomar desde 0 a infinito. </a:t>
                </a:r>
              </a:p>
              <a:p>
                <a:pPr marL="0" indent="0">
                  <a:buNone/>
                </a:pPr>
                <a:r>
                  <a:rPr lang="es-ES_tradnl" sz="2400" dirty="0"/>
                  <a:t>Para entender, en una semana la probabilidad de ser sábado es 1/7, pero la chance es 1/6, es decir 6 a 1 de que no sea sábado.</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955"/>
                </a:stretch>
              </a:blipFill>
            </p:spPr>
            <p:txBody>
              <a:bodyPr/>
              <a:lstStyle/>
              <a:p>
                <a:r>
                  <a:rPr lang="es-ES_tradnl">
                    <a:noFill/>
                  </a:rPr>
                  <a:t> </a:t>
                </a:r>
              </a:p>
            </p:txBody>
          </p:sp>
        </mc:Fallback>
      </mc:AlternateContent>
    </p:spTree>
    <p:extLst>
      <p:ext uri="{BB962C8B-B14F-4D97-AF65-F5344CB8AC3E}">
        <p14:creationId xmlns:p14="http://schemas.microsoft.com/office/powerpoint/2010/main" val="29677658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26</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lnSpcReduction="10000"/>
              </a:bodyPr>
              <a:lstStyle/>
              <a:p>
                <a:pPr marL="0" indent="0">
                  <a:buNone/>
                </a:pPr>
                <a:r>
                  <a:rPr lang="es-ES_tradnl" sz="2400" dirty="0"/>
                  <a:t>Si aplicamos el logaritmo de ambos lados: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𝑙𝑜𝑔𝑖𝑡</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𝑝</m:t>
                          </m:r>
                        </m:e>
                      </m:d>
                      <m:r>
                        <a:rPr lang="en-US" sz="2400" b="0" i="1" smtClean="0">
                          <a:latin typeface="Cambria Math" panose="02040503050406030204" pitchFamily="18" charset="0"/>
                        </a:rPr>
                        <m:t>= </m:t>
                      </m:r>
                      <m:r>
                        <a:rPr lang="en-US" sz="2400" b="0" i="1" smtClean="0">
                          <a:latin typeface="Cambria Math" panose="02040503050406030204" pitchFamily="18" charset="0"/>
                        </a:rPr>
                        <m:t>𝑙𝑛</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𝑝</m:t>
                              </m:r>
                              <m:r>
                                <a:rPr lang="en-US" sz="2400" i="1">
                                  <a:latin typeface="Cambria Math" panose="02040503050406030204" pitchFamily="18" charset="0"/>
                                </a:rPr>
                                <m:t>(</m:t>
                              </m:r>
                              <m:r>
                                <a:rPr lang="en-US" sz="2400" i="1">
                                  <a:latin typeface="Cambria Math" panose="02040503050406030204" pitchFamily="18" charset="0"/>
                                </a:rPr>
                                <m:t>𝑥</m:t>
                              </m:r>
                              <m:r>
                                <a:rPr lang="en-US" sz="2400" i="1">
                                  <a:latin typeface="Cambria Math" panose="02040503050406030204" pitchFamily="18" charset="0"/>
                                </a:rPr>
                                <m:t>)</m:t>
                              </m:r>
                            </m:den>
                          </m:f>
                        </m:e>
                      </m:d>
                      <m:r>
                        <a:rPr lang="en-US" sz="2400" b="0" i="1" smtClean="0">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r>
                        <a:rPr lang="en-US" sz="2400" b="0" i="1" smtClean="0">
                          <a:latin typeface="Cambria Math" panose="02040503050406030204" pitchFamily="18" charset="0"/>
                        </a:rPr>
                        <m:t>𝑥</m:t>
                      </m:r>
                    </m:oMath>
                  </m:oMathPara>
                </a14:m>
                <a:endParaRPr lang="es-ES_tradnl" sz="2400" dirty="0"/>
              </a:p>
              <a:p>
                <a:pPr marL="0" indent="0">
                  <a:buNone/>
                </a:pPr>
                <a:r>
                  <a:rPr lang="es-ES_tradnl" sz="2400" dirty="0"/>
                  <a:t>Obtenemos la función </a:t>
                </a:r>
                <a:r>
                  <a:rPr lang="es-ES_tradnl" sz="2400" b="1" dirty="0" err="1">
                    <a:solidFill>
                      <a:schemeClr val="accent3"/>
                    </a:solidFill>
                  </a:rPr>
                  <a:t>logit</a:t>
                </a:r>
                <a:r>
                  <a:rPr lang="es-ES_tradnl" sz="2400" dirty="0"/>
                  <a:t>. </a:t>
                </a:r>
                <a:r>
                  <a:rPr lang="es-ES_tradnl" sz="2400" i="1" dirty="0"/>
                  <a:t>La función </a:t>
                </a:r>
                <a:r>
                  <a:rPr lang="es-ES_tradnl" sz="2400" i="1" dirty="0" err="1"/>
                  <a:t>logit</a:t>
                </a:r>
                <a:r>
                  <a:rPr lang="es-ES_tradnl" sz="2400" i="1" dirty="0"/>
                  <a:t> se utiliza para transformar variables de entrada en un rango que puede interpretarse como probabilidades. En la regresión logística es una relación lineal.</a:t>
                </a:r>
              </a:p>
              <a:p>
                <a:pPr marL="0" indent="0">
                  <a:buNone/>
                </a:pPr>
                <a:r>
                  <a:rPr lang="es-ES_tradnl" sz="2400" dirty="0"/>
                  <a:t>Esto nos permite que ver qué incremento de una unidad de x, cambia el </a:t>
                </a:r>
                <a:r>
                  <a:rPr lang="es-ES_tradnl" sz="2400" b="1" dirty="0" err="1">
                    <a:solidFill>
                      <a:schemeClr val="accent3"/>
                    </a:solidFill>
                  </a:rPr>
                  <a:t>logit</a:t>
                </a:r>
                <a:r>
                  <a:rPr lang="es-ES_tradnl" sz="2400" dirty="0"/>
                  <a:t> en w</a:t>
                </a:r>
                <a:r>
                  <a:rPr lang="es-ES_tradnl" sz="2400" baseline="-25000" dirty="0"/>
                  <a:t>0</a:t>
                </a:r>
                <a:r>
                  <a:rPr lang="es-ES_tradnl" sz="2400" dirty="0"/>
                  <a:t> unidades. Equivalentemente multiplica la chance en e</a:t>
                </a:r>
                <a:r>
                  <a:rPr lang="es-ES_tradnl" sz="2400" baseline="30000" dirty="0"/>
                  <a:t>w0</a:t>
                </a:r>
                <a:r>
                  <a:rPr lang="es-ES_tradnl" sz="2400" dirty="0"/>
                  <a:t>.</a:t>
                </a:r>
              </a:p>
              <a:p>
                <a:pPr marL="0" indent="0">
                  <a:buNone/>
                </a:pPr>
                <a:r>
                  <a:rPr lang="es-ES_tradnl" sz="2400" dirty="0"/>
                  <a:t>Pero, la cantidad de p(x) al aumentar x en una unidad, al no ser lineal, depende del valor actual de x.</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955" r="-712" b="-1592"/>
                </a:stretch>
              </a:blipFill>
            </p:spPr>
            <p:txBody>
              <a:bodyPr/>
              <a:lstStyle/>
              <a:p>
                <a:r>
                  <a:rPr lang="es-ES_tradnl">
                    <a:noFill/>
                  </a:rPr>
                  <a:t> </a:t>
                </a:r>
              </a:p>
            </p:txBody>
          </p:sp>
        </mc:Fallback>
      </mc:AlternateContent>
    </p:spTree>
    <p:extLst>
      <p:ext uri="{BB962C8B-B14F-4D97-AF65-F5344CB8AC3E}">
        <p14:creationId xmlns:p14="http://schemas.microsoft.com/office/powerpoint/2010/main" val="754792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Dado que el </a:t>
            </a:r>
            <a:r>
              <a:rPr lang="es-ES_tradnl" sz="2400" b="1" dirty="0" err="1">
                <a:solidFill>
                  <a:schemeClr val="accent3"/>
                </a:solidFill>
              </a:rPr>
              <a:t>logit</a:t>
            </a:r>
            <a:r>
              <a:rPr lang="es-ES_tradnl" sz="2400" dirty="0"/>
              <a:t> es una función lineal, si observamos la frontera de clasificación para un caso con dos atributos de entrada:</a:t>
            </a:r>
          </a:p>
          <a:p>
            <a:pPr marL="0" indent="0">
              <a:buNone/>
            </a:pPr>
            <a:endParaRPr lang="es-ES_tradnl" sz="2400" dirty="0"/>
          </a:p>
          <a:p>
            <a:pPr marL="0" indent="0">
              <a:buNone/>
            </a:pPr>
            <a:endParaRPr lang="es-ES_tradnl" sz="2400" dirty="0"/>
          </a:p>
        </p:txBody>
      </p:sp>
      <p:pic>
        <p:nvPicPr>
          <p:cNvPr id="7" name="Picture 6" descr="A line with purple and blue dots&#10;&#10;Description automatically generated">
            <a:extLst>
              <a:ext uri="{FF2B5EF4-FFF2-40B4-BE49-F238E27FC236}">
                <a16:creationId xmlns:a16="http://schemas.microsoft.com/office/drawing/2014/main" id="{5349C493-0B9E-A472-D4E3-1D3E6BC2B480}"/>
              </a:ext>
            </a:extLst>
          </p:cNvPr>
          <p:cNvPicPr>
            <a:picLocks noChangeAspect="1"/>
          </p:cNvPicPr>
          <p:nvPr/>
        </p:nvPicPr>
        <p:blipFill>
          <a:blip r:embed="rId3"/>
          <a:stretch>
            <a:fillRect/>
          </a:stretch>
        </p:blipFill>
        <p:spPr>
          <a:xfrm>
            <a:off x="4501322" y="2839324"/>
            <a:ext cx="3089889" cy="3089889"/>
          </a:xfrm>
          <a:prstGeom prst="rect">
            <a:avLst/>
          </a:prstGeom>
        </p:spPr>
      </p:pic>
      <p:sp>
        <p:nvSpPr>
          <p:cNvPr id="8" name="TextBox 7">
            <a:extLst>
              <a:ext uri="{FF2B5EF4-FFF2-40B4-BE49-F238E27FC236}">
                <a16:creationId xmlns:a16="http://schemas.microsoft.com/office/drawing/2014/main" id="{51C5FAFD-BA0D-10C9-E627-A8A5169F8995}"/>
              </a:ext>
            </a:extLst>
          </p:cNvPr>
          <p:cNvSpPr txBox="1"/>
          <p:nvPr/>
        </p:nvSpPr>
        <p:spPr>
          <a:xfrm>
            <a:off x="715383" y="5744547"/>
            <a:ext cx="5206875" cy="369332"/>
          </a:xfrm>
          <a:prstGeom prst="rect">
            <a:avLst/>
          </a:prstGeom>
          <a:noFill/>
        </p:spPr>
        <p:txBody>
          <a:bodyPr wrap="none" rtlCol="0">
            <a:spAutoFit/>
          </a:bodyPr>
          <a:lstStyle/>
          <a:p>
            <a:r>
              <a:rPr lang="es-ES_tradnl" dirty="0"/>
              <a:t>Que es lo que se conoce como un clasificador lineal</a:t>
            </a:r>
          </a:p>
        </p:txBody>
      </p:sp>
    </p:spTree>
    <p:extLst>
      <p:ext uri="{BB962C8B-B14F-4D97-AF65-F5344CB8AC3E}">
        <p14:creationId xmlns:p14="http://schemas.microsoft.com/office/powerpoint/2010/main" val="3453981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lnSpcReduction="10000"/>
              </a:bodyPr>
              <a:lstStyle/>
              <a:p>
                <a:pPr marL="0" indent="0">
                  <a:buNone/>
                </a:pPr>
                <a:r>
                  <a:rPr lang="es-ES_tradnl" sz="2400" dirty="0"/>
                  <a:t>Para buscar los coeficientes (b y w</a:t>
                </a:r>
                <a:r>
                  <a:rPr lang="es-ES_tradnl" sz="2400" baseline="-25000" dirty="0"/>
                  <a:t>0</a:t>
                </a:r>
                <a:r>
                  <a:rPr lang="es-ES_tradnl" sz="2400" dirty="0"/>
                  <a:t>), es decir entrenar, lo hacemos realizándolo por </a:t>
                </a:r>
                <a:r>
                  <a:rPr lang="es-ES_tradnl" sz="2400" b="1" dirty="0">
                    <a:solidFill>
                      <a:schemeClr val="accent3"/>
                    </a:solidFill>
                  </a:rPr>
                  <a:t>máxima verosimilitud</a:t>
                </a:r>
                <a:r>
                  <a:rPr lang="es-ES_tradnl" sz="2400" dirty="0"/>
                  <a:t>. </a:t>
                </a:r>
              </a:p>
              <a:p>
                <a:pPr marL="0" indent="0">
                  <a:buNone/>
                </a:pPr>
                <a:r>
                  <a:rPr lang="es-ES_tradnl" sz="2400" dirty="0"/>
                  <a:t>La intuición básica detrás de la máxima verosimilitud es que buscamos estimaciones para b y w</a:t>
                </a:r>
                <a:r>
                  <a:rPr lang="es-ES_tradnl" sz="2400" baseline="-25000" dirty="0"/>
                  <a:t>0</a:t>
                </a:r>
                <a:r>
                  <a:rPr lang="es-ES_tradnl" sz="2400" dirty="0"/>
                  <a:t> tales que la probabilidad prevista p(x</a:t>
                </a:r>
                <a:r>
                  <a:rPr lang="es-ES_tradnl" sz="2400" baseline="-25000" dirty="0"/>
                  <a:t>i</a:t>
                </a:r>
                <a:r>
                  <a:rPr lang="es-ES_tradnl" sz="2400" dirty="0"/>
                  <a:t>) de todos los valores del </a:t>
                </a:r>
                <a:r>
                  <a:rPr lang="es-ES_tradnl" sz="2400" dirty="0" err="1"/>
                  <a:t>dataset</a:t>
                </a:r>
                <a:r>
                  <a:rPr lang="es-ES_tradnl" sz="2400" dirty="0"/>
                  <a:t>, utilizando </a:t>
                </a:r>
                <a14:m>
                  <m:oMath xmlns:m="http://schemas.openxmlformats.org/officeDocument/2006/math">
                    <m:r>
                      <a:rPr lang="es-ES_tradnl" sz="2400" b="0" i="1" smtClean="0">
                        <a:latin typeface="Cambria Math" panose="02040503050406030204" pitchFamily="18" charset="0"/>
                      </a:rPr>
                      <m:t>𝑝</m:t>
                    </m:r>
                    <m:d>
                      <m:dPr>
                        <m:ctrlPr>
                          <a:rPr lang="es-ES_tradnl" sz="2400" b="0" i="1" smtClean="0">
                            <a:latin typeface="Cambria Math" panose="02040503050406030204" pitchFamily="18" charset="0"/>
                          </a:rPr>
                        </m:ctrlPr>
                      </m:dPr>
                      <m:e>
                        <m:r>
                          <a:rPr lang="es-ES_tradnl" sz="2400" b="0" i="1" smtClean="0">
                            <a:latin typeface="Cambria Math" panose="02040503050406030204" pitchFamily="18" charset="0"/>
                          </a:rPr>
                          <m:t>𝑥</m:t>
                        </m:r>
                      </m:e>
                    </m:d>
                    <m:r>
                      <a:rPr lang="es-ES_tradnl" sz="2400" b="0" i="1" smtClean="0">
                        <a:latin typeface="Cambria Math" panose="02040503050406030204" pitchFamily="18" charset="0"/>
                      </a:rPr>
                      <m:t>=</m:t>
                    </m:r>
                    <m:f>
                      <m:fPr>
                        <m:ctrlPr>
                          <a:rPr lang="es-ES_tradnl" sz="2400" b="0" i="1" smtClean="0">
                            <a:latin typeface="Cambria Math" panose="02040503050406030204" pitchFamily="18" charset="0"/>
                          </a:rPr>
                        </m:ctrlPr>
                      </m:fPr>
                      <m:num>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num>
                      <m:den>
                        <m:r>
                          <a:rPr lang="es-ES_tradnl" sz="2400" b="0" i="1" smtClean="0">
                            <a:latin typeface="Cambria Math" panose="02040503050406030204" pitchFamily="18" charset="0"/>
                          </a:rPr>
                          <m:t>1+</m:t>
                        </m:r>
                        <m:sSup>
                          <m:sSupPr>
                            <m:ctrlPr>
                              <a:rPr lang="es-ES_tradnl" sz="2400" i="1" smtClean="0">
                                <a:latin typeface="Cambria Math" panose="02040503050406030204" pitchFamily="18" charset="0"/>
                              </a:rPr>
                            </m:ctrlPr>
                          </m:sSupPr>
                          <m:e>
                            <m:r>
                              <a:rPr lang="es-ES_tradnl" sz="2400" i="1" smtClean="0">
                                <a:latin typeface="Cambria Math" panose="02040503050406030204" pitchFamily="18" charset="0"/>
                              </a:rPr>
                              <m:t>𝑒</m:t>
                            </m:r>
                          </m:e>
                          <m:sup>
                            <m:r>
                              <a:rPr lang="es-ES_tradnl" sz="2400" i="1" smtClean="0">
                                <a:latin typeface="Cambria Math" panose="02040503050406030204" pitchFamily="18" charset="0"/>
                              </a:rPr>
                              <m:t>𝑏</m:t>
                            </m:r>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𝑤</m:t>
                                </m:r>
                              </m:e>
                              <m:sub>
                                <m:r>
                                  <a:rPr lang="es-ES_tradnl" sz="2400" i="1" smtClean="0">
                                    <a:latin typeface="Cambria Math" panose="02040503050406030204" pitchFamily="18" charset="0"/>
                                  </a:rPr>
                                  <m:t>0</m:t>
                                </m:r>
                              </m:sub>
                            </m:sSub>
                            <m:r>
                              <a:rPr lang="es-ES_tradnl" sz="2400" i="1" smtClean="0">
                                <a:latin typeface="Cambria Math" panose="02040503050406030204" pitchFamily="18" charset="0"/>
                              </a:rPr>
                              <m:t>𝑥</m:t>
                            </m:r>
                          </m:sup>
                        </m:sSup>
                      </m:den>
                    </m:f>
                  </m:oMath>
                </a14:m>
                <a:r>
                  <a:rPr lang="es-ES_tradnl" sz="2400" dirty="0"/>
                  <a:t> corresponda lo más cerca posible al estado observado.</a:t>
                </a:r>
              </a:p>
              <a:p>
                <a:pPr marL="0" indent="0">
                  <a:buNone/>
                </a:pPr>
                <a:r>
                  <a:rPr lang="es-ES_tradnl" sz="2400" i="1" dirty="0"/>
                  <a:t>En otras palabras, tratamos de encontrar b y w</a:t>
                </a:r>
                <a:r>
                  <a:rPr lang="es-ES_tradnl" sz="2400" i="1" baseline="-25000" dirty="0"/>
                  <a:t>0</a:t>
                </a:r>
                <a:r>
                  <a:rPr lang="es-ES_tradnl" sz="2400" i="1" dirty="0"/>
                  <a:t> tales que al encontrar estas estimaciones se obtenga un número cercano a uno para la clase positiva, y lo más cercano a 0 para la clase negativa</a:t>
                </a:r>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274" r="-356" b="-637"/>
                </a:stretch>
              </a:blipFill>
            </p:spPr>
            <p:txBody>
              <a:bodyPr/>
              <a:lstStyle/>
              <a:p>
                <a:r>
                  <a:rPr lang="es-ES_tradnl">
                    <a:noFill/>
                  </a:rPr>
                  <a:t> </a:t>
                </a:r>
              </a:p>
            </p:txBody>
          </p:sp>
        </mc:Fallback>
      </mc:AlternateContent>
    </p:spTree>
    <p:extLst>
      <p:ext uri="{BB962C8B-B14F-4D97-AF65-F5344CB8AC3E}">
        <p14:creationId xmlns:p14="http://schemas.microsoft.com/office/powerpoint/2010/main" val="2014854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29</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Matemáticamente la función de verosimilitud es: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𝑙</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𝑏</m:t>
                          </m:r>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p>
                            <m:sSupPr>
                              <m:ctrlPr>
                                <a:rPr lang="en-US" sz="2400" i="1">
                                  <a:latin typeface="Cambria Math" panose="02040503050406030204" pitchFamily="18" charset="0"/>
                                </a:rPr>
                              </m:ctrlPr>
                            </m:sSupPr>
                            <m:e>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sup>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up>
                          </m:sSup>
                          <m:sSup>
                            <m:sSupPr>
                              <m:ctrlPr>
                                <a:rPr lang="en-US" sz="2400" i="1">
                                  <a:latin typeface="Cambria Math" panose="02040503050406030204" pitchFamily="18" charset="0"/>
                                </a:rPr>
                              </m:ctrlPr>
                            </m:sSupPr>
                            <m:e>
                              <m:r>
                                <a:rPr lang="en-US" sz="2400" b="0" i="1" smtClean="0">
                                  <a:latin typeface="Cambria Math" panose="02040503050406030204" pitchFamily="18" charset="0"/>
                                </a:rPr>
                                <m:t>  (1−</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r>
                                <a:rPr lang="en-US" sz="2400" b="0" i="1" smtClean="0">
                                  <a:latin typeface="Cambria Math" panose="02040503050406030204" pitchFamily="18" charset="0"/>
                                </a:rPr>
                                <m:t>)</m:t>
                              </m:r>
                            </m:e>
                            <m:sup>
                              <m:r>
                                <a:rPr lang="en-US" sz="2400" b="0" i="1" smtClean="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up>
                          </m:sSup>
                        </m:e>
                      </m:nary>
                    </m:oMath>
                  </m:oMathPara>
                </a14:m>
                <a:endParaRPr lang="es-ES_tradnl" sz="2400" dirty="0"/>
              </a:p>
              <a:p>
                <a:pPr marL="0" indent="0">
                  <a:buNone/>
                </a:pPr>
                <a:r>
                  <a:rPr lang="es-ES_tradnl" sz="2400" dirty="0"/>
                  <a:t>Similar a la regresión lineal, es mejor minimizar la función log-verosimilitud multiplicada por -1:</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d>
                          <m:r>
                            <a:rPr lang="en-US" sz="2400" i="1">
                              <a:latin typeface="Cambria Math" panose="02040503050406030204" pitchFamily="18" charset="0"/>
                            </a:rPr>
                            <m:t>+</m:t>
                          </m:r>
                          <m:r>
                            <a:rPr lang="en-US" sz="2400">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a:latin typeface="Cambria Math" panose="02040503050406030204" pitchFamily="18" charset="0"/>
                            </a:rPr>
                            <m:t>)</m:t>
                          </m:r>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 </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e>
                          </m:d>
                        </m:e>
                      </m:nary>
                    </m:oMath>
                  </m:oMathPara>
                </a14:m>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6561" b="-38217"/>
                </a:stretch>
              </a:blipFill>
            </p:spPr>
            <p:txBody>
              <a:bodyPr/>
              <a:lstStyle/>
              <a:p>
                <a:r>
                  <a:rPr lang="es-ES_tradnl">
                    <a:noFill/>
                  </a:rPr>
                  <a:t> </a:t>
                </a:r>
              </a:p>
            </p:txBody>
          </p:sp>
        </mc:Fallback>
      </mc:AlternateContent>
    </p:spTree>
    <p:extLst>
      <p:ext uri="{BB962C8B-B14F-4D97-AF65-F5344CB8AC3E}">
        <p14:creationId xmlns:p14="http://schemas.microsoft.com/office/powerpoint/2010/main" val="721153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5" y="1730188"/>
            <a:ext cx="6851631" cy="4354925"/>
          </a:xfrm>
        </p:spPr>
        <p:txBody>
          <a:bodyPr>
            <a:normAutofit fontScale="92500"/>
          </a:bodyPr>
          <a:lstStyle/>
          <a:p>
            <a:pPr marL="0" indent="0">
              <a:buNone/>
            </a:pPr>
            <a:r>
              <a:rPr lang="es-ES" sz="2400" dirty="0"/>
              <a:t>Si tenemos un problema donde el target </a:t>
            </a:r>
            <a:r>
              <a:rPr lang="es-ES" sz="2400" b="1" dirty="0">
                <a:solidFill>
                  <a:schemeClr val="accent1">
                    <a:lumMod val="75000"/>
                  </a:schemeClr>
                </a:solidFill>
              </a:rPr>
              <a:t>y</a:t>
            </a:r>
            <a:r>
              <a:rPr lang="es-ES" sz="2400" dirty="0"/>
              <a:t> es una </a:t>
            </a:r>
            <a:r>
              <a:rPr lang="es-ES" sz="2400" i="1" dirty="0">
                <a:solidFill>
                  <a:schemeClr val="accent1">
                    <a:lumMod val="75000"/>
                  </a:schemeClr>
                </a:solidFill>
              </a:rPr>
              <a:t>variable </a:t>
            </a:r>
            <a:r>
              <a:rPr lang="es-ES" sz="2400" i="1" dirty="0" err="1">
                <a:solidFill>
                  <a:schemeClr val="accent1">
                    <a:lumMod val="75000"/>
                  </a:schemeClr>
                </a:solidFill>
              </a:rPr>
              <a:t>numerica</a:t>
            </a:r>
            <a:r>
              <a:rPr lang="es-ES" sz="2400" dirty="0"/>
              <a:t>, se llama un </a:t>
            </a:r>
            <a:r>
              <a:rPr lang="es-ES" sz="2400" b="1" dirty="0">
                <a:solidFill>
                  <a:schemeClr val="accent6">
                    <a:lumMod val="60000"/>
                    <a:lumOff val="40000"/>
                  </a:schemeClr>
                </a:solidFill>
              </a:rPr>
              <a:t>problema de regresión</a:t>
            </a:r>
            <a:r>
              <a:rPr lang="es-ES" sz="2400" dirty="0"/>
              <a:t>. </a:t>
            </a:r>
          </a:p>
          <a:p>
            <a:pPr marL="0" indent="0">
              <a:buNone/>
            </a:pPr>
            <a:r>
              <a:rPr lang="es-ES" sz="2400" dirty="0"/>
              <a:t>Se centra en estudiar las relaciones entre una variable dependiente de una o más variables independientes.</a:t>
            </a:r>
          </a:p>
          <a:p>
            <a:pPr marL="0" indent="0">
              <a:buNone/>
            </a:pPr>
            <a:r>
              <a:rPr lang="es-ES" sz="2400" dirty="0"/>
              <a:t>Es importante notar que, en Aprendizaje Automático, cuando buscamos una h(X) estamos armando un modelo puramente empírico. Es decir, nos basamos 100% en los datos medidos. En contraste con los modelos basados en propiedades fundamentales.</a:t>
            </a:r>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8" name="Picture 7" descr="A line of red dots on a green line&#10;&#10;Description automatically generated">
            <a:extLst>
              <a:ext uri="{FF2B5EF4-FFF2-40B4-BE49-F238E27FC236}">
                <a16:creationId xmlns:a16="http://schemas.microsoft.com/office/drawing/2014/main" id="{4F76E3E0-FFD5-6474-481E-0F38E8C48E7A}"/>
              </a:ext>
            </a:extLst>
          </p:cNvPr>
          <p:cNvPicPr>
            <a:picLocks noChangeAspect="1"/>
          </p:cNvPicPr>
          <p:nvPr/>
        </p:nvPicPr>
        <p:blipFill>
          <a:blip r:embed="rId4"/>
          <a:stretch>
            <a:fillRect/>
          </a:stretch>
        </p:blipFill>
        <p:spPr>
          <a:xfrm>
            <a:off x="7705377" y="2288202"/>
            <a:ext cx="3686523" cy="3512813"/>
          </a:xfrm>
          <a:prstGeom prst="rect">
            <a:avLst/>
          </a:prstGeom>
        </p:spPr>
      </p:pic>
    </p:spTree>
    <p:extLst>
      <p:ext uri="{BB962C8B-B14F-4D97-AF65-F5344CB8AC3E}">
        <p14:creationId xmlns:p14="http://schemas.microsoft.com/office/powerpoint/2010/main" val="2923741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30</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 </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d>
                        </m:e>
                      </m:nary>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i="1">
                              <a:latin typeface="Cambria Math" panose="02040503050406030204" pitchFamily="18" charset="0"/>
                            </a:rPr>
                            <m:t> </m:t>
                          </m:r>
                          <m:r>
                            <a:rPr lang="en-US" sz="2400" b="0" i="1" smtClean="0">
                              <a:latin typeface="Cambria Math" panose="02040503050406030204" pitchFamily="18" charset="0"/>
                            </a:rPr>
                            <m:t>𝑙𝑛</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num>
                                <m:den>
                                  <m:r>
                                    <a:rPr lang="en-US" sz="2400" i="1">
                                      <a:latin typeface="Cambria Math" panose="02040503050406030204" pitchFamily="18" charset="0"/>
                                    </a:rPr>
                                    <m:t>1− </m:t>
                                  </m:r>
                                  <m:r>
                                    <a:rPr lang="en-US" sz="2400" i="1">
                                      <a:latin typeface="Cambria Math" panose="02040503050406030204" pitchFamily="18" charset="0"/>
                                    </a:rPr>
                                    <m:t>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m:t>
                                  </m:r>
                                </m:den>
                              </m:f>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 </m:t>
                              </m:r>
                              <m:r>
                                <a:rPr lang="en-US" sz="2400" i="1">
                                  <a:latin typeface="Cambria Math" panose="02040503050406030204" pitchFamily="18" charset="0"/>
                                </a:rPr>
                                <m:t>𝑝</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d>
                        </m:e>
                      </m:nary>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smtClean="0">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e>
                          </m:d>
                        </m:e>
                      </m:nary>
                      <m:r>
                        <a:rPr lang="en-US" sz="2400" b="0" i="1" smtClean="0">
                          <a:latin typeface="Cambria Math" panose="02040503050406030204" pitchFamily="18" charset="0"/>
                        </a:rPr>
                        <m:t>−</m:t>
                      </m:r>
                      <m:nary>
                        <m:naryPr>
                          <m:chr m:val="∑"/>
                          <m:ctrlPr>
                            <a:rPr lang="en-US" sz="2400" i="1" smtClean="0">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smtClean="0">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endParaRPr lang="es-ES_tradnl" sz="2400" dirty="0"/>
              </a:p>
              <a:p>
                <a:pPr marL="0" indent="0" algn="ctr">
                  <a:buNone/>
                </a:pPr>
                <a:endParaRPr lang="es-ES_tradnl" sz="2400" dirty="0"/>
              </a:p>
              <a:p>
                <a:pPr marL="0" indent="0" algn="ctr">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t="-26752" b="-33439"/>
                </a:stretch>
              </a:blipFill>
            </p:spPr>
            <p:txBody>
              <a:bodyPr/>
              <a:lstStyle/>
              <a:p>
                <a:r>
                  <a:rPr lang="es-ES_tradnl">
                    <a:noFill/>
                  </a:rPr>
                  <a:t> </a:t>
                </a:r>
              </a:p>
            </p:txBody>
          </p:sp>
        </mc:Fallback>
      </mc:AlternateContent>
    </p:spTree>
    <p:extLst>
      <p:ext uri="{BB962C8B-B14F-4D97-AF65-F5344CB8AC3E}">
        <p14:creationId xmlns:p14="http://schemas.microsoft.com/office/powerpoint/2010/main" val="4170058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31</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n-US" sz="2400" i="1">
                                  <a:latin typeface="Cambria Math" panose="02040503050406030204" pitchFamily="18" charset="0"/>
                                </a:rPr>
                                <m:t>1−</m:t>
                              </m:r>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e>
                          </m:d>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e>
                          </m:d>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d>
                            <m:dPr>
                              <m:ctrlPr>
                                <a:rPr lang="en-US" sz="2400" i="1">
                                  <a:latin typeface="Cambria Math" panose="02040503050406030204" pitchFamily="18" charset="0"/>
                                </a:rPr>
                              </m:ctrlPr>
                            </m:dPr>
                            <m:e>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e>
                      </m:nary>
                    </m:oMath>
                  </m:oMathPara>
                </a14:m>
                <a:endParaRPr lang="es-ES_tradnl" sz="2400"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𝐽</m:t>
                      </m:r>
                      <m:d>
                        <m:dPr>
                          <m:ctrlPr>
                            <a:rPr lang="en-US" sz="2400" i="1">
                              <a:latin typeface="Cambria Math" panose="02040503050406030204" pitchFamily="18" charset="0"/>
                            </a:rPr>
                          </m:ctrlPr>
                        </m:dPr>
                        <m:e>
                          <m:r>
                            <a:rPr lang="en-US" sz="2400" i="1">
                              <a:latin typeface="Cambria Math" panose="02040503050406030204" pitchFamily="18" charset="0"/>
                            </a:rPr>
                            <m:t>𝑏</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e>
                      </m:d>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𝑁</m:t>
                          </m:r>
                        </m:sup>
                        <m:e>
                          <m:r>
                            <m:rPr>
                              <m:sty m:val="p"/>
                            </m:rPr>
                            <a:rPr lang="en-US" sz="2400">
                              <a:latin typeface="Cambria Math" panose="02040503050406030204" pitchFamily="18" charset="0"/>
                            </a:rPr>
                            <m:t>ln</m:t>
                          </m:r>
                          <m:d>
                            <m:dPr>
                              <m:ctrlPr>
                                <a:rPr lang="en-US" sz="2400" i="1">
                                  <a:latin typeface="Cambria Math" panose="02040503050406030204" pitchFamily="18" charset="0"/>
                                </a:rPr>
                              </m:ctrlPr>
                            </m:dPr>
                            <m:e>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e>
                          </m:d>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𝑖</m:t>
                          </m:r>
                        </m:sub>
                      </m:sSub>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m:oMathPara>
                </a14:m>
                <a:endParaRPr lang="en-US" sz="2400" dirty="0"/>
              </a:p>
              <a:p>
                <a:pPr marL="0" indent="0" algn="ctr">
                  <a:buNone/>
                </a:pPr>
                <a:endParaRPr lang="es-ES_tradnl" sz="2400" dirty="0"/>
              </a:p>
              <a:p>
                <a:pPr marL="0" indent="0" algn="ctr">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t="-26752" b="-33439"/>
                </a:stretch>
              </a:blipFill>
            </p:spPr>
            <p:txBody>
              <a:bodyPr/>
              <a:lstStyle/>
              <a:p>
                <a:r>
                  <a:rPr lang="es-ES_tradnl">
                    <a:noFill/>
                  </a:rPr>
                  <a:t> </a:t>
                </a:r>
              </a:p>
            </p:txBody>
          </p:sp>
        </mc:Fallback>
      </mc:AlternateContent>
    </p:spTree>
    <p:extLst>
      <p:ext uri="{BB962C8B-B14F-4D97-AF65-F5344CB8AC3E}">
        <p14:creationId xmlns:p14="http://schemas.microsoft.com/office/powerpoint/2010/main" val="3076412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 Ajuste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32</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Para encontrar el mínimo, aplicamos el gradiente:</a:t>
                </a:r>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r>
                            <a:rPr lang="en-US" sz="2400" b="0" i="1" smtClean="0">
                              <a:latin typeface="Cambria Math" panose="02040503050406030204" pitchFamily="18" charset="0"/>
                            </a:rPr>
                            <m:t>𝑏</m:t>
                          </m:r>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f>
                            <m:fPr>
                              <m:ctrlPr>
                                <a:rPr lang="es-ES_tradnl" sz="2400" i="1" smtClean="0">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e>
                      </m:nary>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𝑦</m:t>
                          </m:r>
                        </m:e>
                        <m:sub>
                          <m:r>
                            <a:rPr lang="es-ES_tradnl" sz="2400" i="1" smtClean="0">
                              <a:latin typeface="Cambria Math" panose="02040503050406030204" pitchFamily="18" charset="0"/>
                            </a:rPr>
                            <m:t>𝑖</m:t>
                          </m:r>
                        </m:sub>
                      </m:sSub>
                      <m:r>
                        <a:rPr lang="en-US" sz="2400" b="0" i="1" smtClean="0">
                          <a:solidFill>
                            <a:srgbClr val="FF0000"/>
                          </a:solidFill>
                          <a:latin typeface="Cambria Math" panose="02040503050406030204" pitchFamily="18" charset="0"/>
                        </a:rPr>
                        <m:t>=0</m:t>
                      </m:r>
                    </m:oMath>
                  </m:oMathPara>
                </a14:m>
                <a:endParaRPr lang="es-ES_tradnl" sz="2400" dirty="0"/>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0</m:t>
                              </m:r>
                            </m:sub>
                          </m:sSub>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d>
                            <m:dPr>
                              <m:ctrlPr>
                                <a:rPr lang="es-ES_tradnl" sz="2400" i="1">
                                  <a:latin typeface="Cambria Math" panose="02040503050406030204" pitchFamily="18" charset="0"/>
                                </a:rPr>
                              </m:ctrlPr>
                            </m:dPr>
                            <m:e>
                              <m:f>
                                <m:fPr>
                                  <m:ctrlPr>
                                    <a:rPr lang="es-ES_tradnl" sz="2400" i="1">
                                      <a:latin typeface="Cambria Math" panose="02040503050406030204" pitchFamily="18" charset="0"/>
                                    </a:rPr>
                                  </m:ctrlPr>
                                </m:fPr>
                                <m:num>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num>
                                <m:den>
                                  <m:r>
                                    <a:rPr lang="es-ES_tradnl" sz="2400" i="1">
                                      <a:latin typeface="Cambria Math" panose="02040503050406030204" pitchFamily="18" charset="0"/>
                                    </a:rPr>
                                    <m:t>1+</m:t>
                                  </m:r>
                                  <m:sSup>
                                    <m:sSupPr>
                                      <m:ctrlPr>
                                        <a:rPr lang="es-ES_tradnl" sz="2400" i="1">
                                          <a:latin typeface="Cambria Math" panose="02040503050406030204" pitchFamily="18" charset="0"/>
                                        </a:rPr>
                                      </m:ctrlPr>
                                    </m:sSupPr>
                                    <m:e>
                                      <m:r>
                                        <a:rPr lang="es-ES_tradnl"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𝑤</m:t>
                                          </m:r>
                                        </m:e>
                                        <m:sub>
                                          <m:r>
                                            <a:rPr lang="es-ES_tradnl" sz="2400" i="1">
                                              <a:latin typeface="Cambria Math" panose="02040503050406030204" pitchFamily="18" charset="0"/>
                                            </a:rPr>
                                            <m:t>0</m:t>
                                          </m:r>
                                        </m:sub>
                                      </m:sSub>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p>
                                  </m:sSup>
                                </m:den>
                              </m:f>
                              <m:r>
                                <a:rPr lang="en-US"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𝑖</m:t>
                                  </m:r>
                                </m:sub>
                              </m:sSub>
                            </m:e>
                          </m:d>
                        </m:e>
                      </m:nary>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b="0" i="1" smtClean="0">
                          <a:solidFill>
                            <a:srgbClr val="FF0000"/>
                          </a:solidFill>
                          <a:latin typeface="Cambria Math" panose="02040503050406030204" pitchFamily="18" charset="0"/>
                        </a:rPr>
                        <m:t>=0</m:t>
                      </m:r>
                    </m:oMath>
                  </m:oMathPara>
                </a14:m>
                <a:endParaRPr lang="es-ES_tradnl" sz="2400" dirty="0">
                  <a:latin typeface="Cambria Math" panose="02040503050406030204" pitchFamily="18" charset="0"/>
                </a:endParaRPr>
              </a:p>
              <a:p>
                <a:pPr marL="0" indent="0">
                  <a:buNone/>
                </a:pPr>
                <a:r>
                  <a:rPr lang="es-ES_tradnl" sz="2400" dirty="0"/>
                  <a:t>Resolver esto se necesita de aplicar métodos numéricos o usar gradiente descendiente. </a:t>
                </a:r>
                <a:r>
                  <a:rPr lang="es-ES_tradnl" sz="2400" i="1" dirty="0" err="1"/>
                  <a:t>Scikit-learn</a:t>
                </a:r>
                <a:r>
                  <a:rPr lang="es-ES_tradnl" sz="2400" i="1" dirty="0"/>
                  <a:t> implementa varios métodos.</a:t>
                </a:r>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6561" b="-14968"/>
                </a:stretch>
              </a:blipFill>
            </p:spPr>
            <p:txBody>
              <a:bodyPr/>
              <a:lstStyle/>
              <a:p>
                <a:r>
                  <a:rPr lang="es-ES_tradnl">
                    <a:noFill/>
                  </a:rPr>
                  <a:t> </a:t>
                </a:r>
              </a:p>
            </p:txBody>
          </p:sp>
        </mc:Fallback>
      </mc:AlternateContent>
    </p:spTree>
    <p:extLst>
      <p:ext uri="{BB962C8B-B14F-4D97-AF65-F5344CB8AC3E}">
        <p14:creationId xmlns:p14="http://schemas.microsoft.com/office/powerpoint/2010/main" val="1612526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Múltiple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33</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a:bodyPr>
              <a:lstStyle/>
              <a:p>
                <a:pPr marL="0" indent="0">
                  <a:buNone/>
                </a:pPr>
                <a:r>
                  <a:rPr lang="es-ES_tradnl" sz="2400" dirty="0"/>
                  <a:t>Igual que la regresión lineal, podemos tener más de una variable:</a:t>
                </a:r>
              </a:p>
              <a:p>
                <a:pPr marL="0" indent="0" algn="ctr">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𝑙𝑜𝑔𝑖𝑡</m:t>
                      </m:r>
                      <m:d>
                        <m:dPr>
                          <m:ctrlPr>
                            <a:rPr lang="en-US" sz="2400" i="1">
                              <a:latin typeface="Cambria Math" panose="02040503050406030204" pitchFamily="18" charset="0"/>
                            </a:rPr>
                          </m:ctrlPr>
                        </m:dPr>
                        <m:e>
                          <m:r>
                            <a:rPr lang="en-US" sz="2400" i="1">
                              <a:latin typeface="Cambria Math" panose="02040503050406030204" pitchFamily="18" charset="0"/>
                            </a:rPr>
                            <m:t>𝑝</m:t>
                          </m:r>
                        </m:e>
                      </m:d>
                      <m:r>
                        <a:rPr lang="en-US" sz="2400" i="1">
                          <a:latin typeface="Cambria Math" panose="02040503050406030204" pitchFamily="18" charset="0"/>
                        </a:rPr>
                        <m:t>= </m:t>
                      </m:r>
                      <m:r>
                        <a:rPr lang="en-US" sz="2400" i="1">
                          <a:latin typeface="Cambria Math" panose="02040503050406030204" pitchFamily="18" charset="0"/>
                        </a:rPr>
                        <m:t>𝑙𝑛</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𝑝</m:t>
                              </m:r>
                              <m:r>
                                <a:rPr lang="en-US" sz="2400" i="1">
                                  <a:latin typeface="Cambria Math" panose="02040503050406030204" pitchFamily="18" charset="0"/>
                                </a:rPr>
                                <m:t>(</m:t>
                              </m:r>
                              <m:r>
                                <a:rPr lang="en-US" sz="2400" b="1" i="1">
                                  <a:latin typeface="Cambria Math" panose="02040503050406030204" pitchFamily="18" charset="0"/>
                                </a:rPr>
                                <m:t>𝑿</m:t>
                              </m:r>
                              <m:r>
                                <a:rPr lang="en-US" sz="2400" i="1">
                                  <a:latin typeface="Cambria Math" panose="02040503050406030204" pitchFamily="18" charset="0"/>
                                </a:rPr>
                                <m:t>)</m:t>
                              </m:r>
                            </m:num>
                            <m:den>
                              <m:r>
                                <a:rPr lang="en-US" sz="2400" i="1">
                                  <a:latin typeface="Cambria Math" panose="02040503050406030204" pitchFamily="18" charset="0"/>
                                </a:rPr>
                                <m:t>1−</m:t>
                              </m:r>
                              <m:r>
                                <a:rPr lang="en-US" sz="2400" i="1">
                                  <a:latin typeface="Cambria Math" panose="02040503050406030204" pitchFamily="18" charset="0"/>
                                </a:rPr>
                                <m:t>𝑝</m:t>
                              </m:r>
                              <m:r>
                                <a:rPr lang="en-US" sz="2400" i="1">
                                  <a:latin typeface="Cambria Math" panose="02040503050406030204" pitchFamily="18" charset="0"/>
                                </a:rPr>
                                <m:t>(</m:t>
                              </m:r>
                              <m:r>
                                <a:rPr lang="en-US" sz="2400" b="1" i="1">
                                  <a:latin typeface="Cambria Math" panose="02040503050406030204" pitchFamily="18" charset="0"/>
                                </a:rPr>
                                <m:t>𝑿</m:t>
                              </m:r>
                              <m:r>
                                <a:rPr lang="en-US" sz="2400" i="1">
                                  <a:latin typeface="Cambria Math" panose="02040503050406030204" pitchFamily="18" charset="0"/>
                                </a:rPr>
                                <m:t>)</m:t>
                              </m:r>
                            </m:den>
                          </m:f>
                        </m:e>
                      </m:d>
                      <m:r>
                        <a:rPr lang="en-US" sz="2400" i="1">
                          <a:latin typeface="Cambria Math" panose="02040503050406030204" pitchFamily="18" charset="0"/>
                        </a:rPr>
                        <m:t>=</m:t>
                      </m:r>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smtClean="0">
                          <a:latin typeface="Cambria Math" panose="02040503050406030204" pitchFamily="18" charset="0"/>
                        </a:rPr>
                        <m:t>𝑿</m:t>
                      </m:r>
                      <m:r>
                        <a:rPr lang="en-US" sz="2400" b="0" i="1" smtClean="0">
                          <a:latin typeface="Cambria Math" panose="02040503050406030204" pitchFamily="18" charset="0"/>
                        </a:rPr>
                        <m:t>          </m:t>
                      </m:r>
                      <m:r>
                        <a:rPr lang="en-US" sz="2400" i="1">
                          <a:latin typeface="Cambria Math" panose="02040503050406030204" pitchFamily="18" charset="0"/>
                        </a:rPr>
                        <m:t>𝑝</m:t>
                      </m:r>
                      <m:r>
                        <a:rPr lang="en-US" sz="2400" i="1">
                          <a:latin typeface="Cambria Math" panose="02040503050406030204" pitchFamily="18" charset="0"/>
                        </a:rPr>
                        <m:t>(</m:t>
                      </m:r>
                      <m:r>
                        <a:rPr lang="en-US" sz="2400" b="1" i="1">
                          <a:latin typeface="Cambria Math" panose="02040503050406030204" pitchFamily="18" charset="0"/>
                        </a:rPr>
                        <m:t>𝑿</m:t>
                      </m:r>
                      <m:r>
                        <a:rPr lang="en-US" sz="2400" i="1">
                          <a:latin typeface="Cambria Math" panose="02040503050406030204" pitchFamily="18" charset="0"/>
                        </a:rPr>
                        <m:t>)=</m:t>
                      </m:r>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num>
                        <m:den>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den>
                      </m:f>
                    </m:oMath>
                  </m:oMathPara>
                </a14:m>
                <a:endParaRPr lang="es-ES_tradnl" sz="2400" b="1" dirty="0"/>
              </a:p>
              <a:p>
                <a:pPr marL="0" indent="0">
                  <a:buNone/>
                </a:pPr>
                <a:r>
                  <a:rPr lang="es-ES_tradnl" sz="2400" dirty="0"/>
                  <a:t>En este caso, el gradiente queda:</a:t>
                </a:r>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r>
                            <a:rPr lang="en-US" sz="2400" b="0" i="1" smtClean="0">
                              <a:latin typeface="Cambria Math" panose="02040503050406030204" pitchFamily="18" charset="0"/>
                            </a:rPr>
                            <m:t>𝑏</m:t>
                          </m:r>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den>
                          </m:f>
                        </m:e>
                      </m:nary>
                      <m:r>
                        <a:rPr lang="es-ES_tradnl" sz="2400" i="1" smtClean="0">
                          <a:latin typeface="Cambria Math" panose="02040503050406030204" pitchFamily="18" charset="0"/>
                        </a:rPr>
                        <m:t>−</m:t>
                      </m:r>
                      <m:sSub>
                        <m:sSubPr>
                          <m:ctrlPr>
                            <a:rPr lang="es-ES_tradnl" sz="2400" i="1" smtClean="0">
                              <a:latin typeface="Cambria Math" panose="02040503050406030204" pitchFamily="18" charset="0"/>
                            </a:rPr>
                          </m:ctrlPr>
                        </m:sSubPr>
                        <m:e>
                          <m:r>
                            <a:rPr lang="es-ES_tradnl" sz="2400" i="1" smtClean="0">
                              <a:latin typeface="Cambria Math" panose="02040503050406030204" pitchFamily="18" charset="0"/>
                            </a:rPr>
                            <m:t>𝑦</m:t>
                          </m:r>
                        </m:e>
                        <m:sub>
                          <m:r>
                            <a:rPr lang="es-ES_tradnl" sz="2400" i="1" smtClean="0">
                              <a:latin typeface="Cambria Math" panose="02040503050406030204" pitchFamily="18" charset="0"/>
                            </a:rPr>
                            <m:t>𝑖</m:t>
                          </m:r>
                        </m:sub>
                      </m:sSub>
                      <m:r>
                        <a:rPr lang="en-US" sz="2400" b="0" i="1" smtClean="0">
                          <a:solidFill>
                            <a:srgbClr val="FF0000"/>
                          </a:solidFill>
                          <a:latin typeface="Cambria Math" panose="02040503050406030204" pitchFamily="18" charset="0"/>
                        </a:rPr>
                        <m:t>=0</m:t>
                      </m:r>
                    </m:oMath>
                  </m:oMathPara>
                </a14:m>
                <a:endParaRPr lang="es-ES_tradnl" sz="2400" dirty="0"/>
              </a:p>
              <a:p>
                <a:pPr marL="0" indent="0">
                  <a:buNone/>
                </a:pPr>
                <a14:m>
                  <m:oMathPara xmlns:m="http://schemas.openxmlformats.org/officeDocument/2006/math">
                    <m:oMathParaPr>
                      <m:jc m:val="centerGroup"/>
                    </m:oMathParaPr>
                    <m:oMath xmlns:m="http://schemas.openxmlformats.org/officeDocument/2006/math">
                      <m:f>
                        <m:fPr>
                          <m:ctrlPr>
                            <a:rPr lang="es-ES_tradnl" sz="2400" i="1" smtClean="0">
                              <a:latin typeface="Cambria Math" panose="02040503050406030204" pitchFamily="18" charset="0"/>
                            </a:rPr>
                          </m:ctrlPr>
                        </m:fPr>
                        <m:num>
                          <m:r>
                            <a:rPr lang="es-ES_tradnl" sz="2400" i="1" smtClean="0">
                              <a:latin typeface="Cambria Math" panose="02040503050406030204" pitchFamily="18" charset="0"/>
                            </a:rPr>
                            <m:t>𝜕</m:t>
                          </m:r>
                          <m:r>
                            <a:rPr lang="en-US" sz="2400" b="0" i="1" smtClean="0">
                              <a:latin typeface="Cambria Math" panose="02040503050406030204" pitchFamily="18" charset="0"/>
                            </a:rPr>
                            <m:t>𝐽</m:t>
                          </m:r>
                        </m:num>
                        <m:den>
                          <m:r>
                            <a:rPr lang="es-ES_tradnl" sz="240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b="0" i="1" smtClean="0">
                                  <a:latin typeface="Cambria Math" panose="02040503050406030204" pitchFamily="18" charset="0"/>
                                </a:rPr>
                                <m:t>𝑗</m:t>
                              </m:r>
                            </m:sub>
                          </m:sSub>
                        </m:den>
                      </m:f>
                      <m:r>
                        <a:rPr lang="es-ES_tradnl" sz="2400" i="1" smtClean="0">
                          <a:latin typeface="Cambria Math" panose="02040503050406030204" pitchFamily="18" charset="0"/>
                        </a:rPr>
                        <m:t>=</m:t>
                      </m:r>
                      <m:nary>
                        <m:naryPr>
                          <m:chr m:val="∑"/>
                          <m:ctrlPr>
                            <a:rPr lang="es-ES_tradnl" sz="2400" i="1" smtClean="0">
                              <a:latin typeface="Cambria Math" panose="02040503050406030204" pitchFamily="18" charset="0"/>
                            </a:rPr>
                          </m:ctrlPr>
                        </m:naryPr>
                        <m:sub>
                          <m:r>
                            <m:rPr>
                              <m:brk m:alnAt="23"/>
                            </m:rPr>
                            <a:rPr lang="es-ES_tradnl" sz="2400" i="1" smtClean="0">
                              <a:latin typeface="Cambria Math" panose="02040503050406030204" pitchFamily="18" charset="0"/>
                            </a:rPr>
                            <m:t>𝑖</m:t>
                          </m:r>
                          <m:r>
                            <a:rPr lang="es-ES_tradnl" sz="2400" i="1" smtClean="0">
                              <a:latin typeface="Cambria Math" panose="02040503050406030204" pitchFamily="18" charset="0"/>
                            </a:rPr>
                            <m:t>=1</m:t>
                          </m:r>
                        </m:sub>
                        <m:sup>
                          <m:r>
                            <a:rPr lang="es-ES_tradnl" sz="2400" i="1" smtClean="0">
                              <a:latin typeface="Cambria Math" panose="02040503050406030204" pitchFamily="18" charset="0"/>
                            </a:rPr>
                            <m:t>𝑁</m:t>
                          </m:r>
                        </m:sup>
                        <m:e>
                          <m:d>
                            <m:dPr>
                              <m:ctrlPr>
                                <a:rPr lang="es-ES_tradnl" sz="2400" i="1">
                                  <a:latin typeface="Cambria Math" panose="02040503050406030204" pitchFamily="18" charset="0"/>
                                </a:rPr>
                              </m:ctrlPr>
                            </m:dPr>
                            <m:e>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num>
                                <m:den>
                                  <m:r>
                                    <a:rPr lang="en-US" sz="2400" i="1">
                                      <a:latin typeface="Cambria Math" panose="02040503050406030204" pitchFamily="18" charset="0"/>
                                    </a:rPr>
                                    <m:t>1+</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s-ES_tradnl" sz="2400" i="1">
                                          <a:latin typeface="Cambria Math" panose="02040503050406030204" pitchFamily="18" charset="0"/>
                                        </a:rPr>
                                        <m:t>𝑏</m:t>
                                      </m:r>
                                      <m:r>
                                        <a:rPr lang="es-ES_tradnl" sz="2400" i="1">
                                          <a:latin typeface="Cambria Math" panose="02040503050406030204" pitchFamily="18" charset="0"/>
                                        </a:rPr>
                                        <m:t>+</m:t>
                                      </m:r>
                                      <m:sSup>
                                        <m:sSupPr>
                                          <m:ctrlPr>
                                            <a:rPr lang="en-US" sz="2400" i="1">
                                              <a:latin typeface="Cambria Math" panose="02040503050406030204" pitchFamily="18" charset="0"/>
                                            </a:rPr>
                                          </m:ctrlPr>
                                        </m:sSupPr>
                                        <m:e>
                                          <m:r>
                                            <a:rPr lang="en-US" sz="2400" b="1" i="1">
                                              <a:latin typeface="Cambria Math" panose="02040503050406030204" pitchFamily="18" charset="0"/>
                                            </a:rPr>
                                            <m:t>𝑾</m:t>
                                          </m:r>
                                        </m:e>
                                        <m:sup>
                                          <m:r>
                                            <a:rPr lang="en-US" sz="2400" i="1">
                                              <a:latin typeface="Cambria Math" panose="02040503050406030204" pitchFamily="18" charset="0"/>
                                            </a:rPr>
                                            <m:t>𝑇</m:t>
                                          </m:r>
                                        </m:sup>
                                      </m:sSup>
                                      <m:r>
                                        <a:rPr lang="en-US" sz="2400" b="1" i="1">
                                          <a:latin typeface="Cambria Math" panose="02040503050406030204" pitchFamily="18" charset="0"/>
                                        </a:rPr>
                                        <m:t>𝑿</m:t>
                                      </m:r>
                                    </m:sup>
                                  </m:sSup>
                                </m:den>
                              </m:f>
                              <m:r>
                                <a:rPr lang="en-US" sz="2400" i="1">
                                  <a:latin typeface="Cambria Math" panose="02040503050406030204" pitchFamily="18" charset="0"/>
                                </a:rPr>
                                <m:t>−</m:t>
                              </m:r>
                              <m:sSub>
                                <m:sSubPr>
                                  <m:ctrlPr>
                                    <a:rPr lang="es-ES_tradnl" sz="2400" i="1">
                                      <a:latin typeface="Cambria Math" panose="02040503050406030204" pitchFamily="18" charset="0"/>
                                    </a:rPr>
                                  </m:ctrlPr>
                                </m:sSubPr>
                                <m:e>
                                  <m:r>
                                    <a:rPr lang="es-ES_tradnl" sz="2400" i="1">
                                      <a:latin typeface="Cambria Math" panose="02040503050406030204" pitchFamily="18" charset="0"/>
                                    </a:rPr>
                                    <m:t>𝑦</m:t>
                                  </m:r>
                                </m:e>
                                <m:sub>
                                  <m:r>
                                    <a:rPr lang="es-ES_tradnl" sz="2400" i="1">
                                      <a:latin typeface="Cambria Math" panose="02040503050406030204" pitchFamily="18" charset="0"/>
                                    </a:rPr>
                                    <m:t>𝑖</m:t>
                                  </m:r>
                                </m:sub>
                              </m:sSub>
                            </m:e>
                          </m:d>
                        </m:e>
                      </m:nary>
                      <m:sSub>
                        <m:sSubPr>
                          <m:ctrlPr>
                            <a:rPr lang="es-ES_tradnl"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r>
                            <a:rPr lang="en-US" sz="2400" b="0" i="1" smtClean="0">
                              <a:latin typeface="Cambria Math" panose="02040503050406030204" pitchFamily="18" charset="0"/>
                            </a:rPr>
                            <m:t>𝑗</m:t>
                          </m:r>
                        </m:sub>
                      </m:sSub>
                      <m:r>
                        <a:rPr lang="en-US" sz="2400" b="0" i="1" smtClean="0">
                          <a:solidFill>
                            <a:srgbClr val="FF0000"/>
                          </a:solidFill>
                          <a:latin typeface="Cambria Math" panose="02040503050406030204" pitchFamily="18" charset="0"/>
                        </a:rPr>
                        <m:t>=0</m:t>
                      </m:r>
                    </m:oMath>
                  </m:oMathPara>
                </a14:m>
                <a:endParaRPr lang="es-ES_tradnl" sz="2400" i="1"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637" b="-39809"/>
                </a:stretch>
              </a:blipFill>
            </p:spPr>
            <p:txBody>
              <a:bodyPr/>
              <a:lstStyle/>
              <a:p>
                <a:r>
                  <a:rPr lang="es-ES_tradnl">
                    <a:noFill/>
                  </a:rPr>
                  <a:t> </a:t>
                </a:r>
              </a:p>
            </p:txBody>
          </p:sp>
        </mc:Fallback>
      </mc:AlternateContent>
    </p:spTree>
    <p:extLst>
      <p:ext uri="{BB962C8B-B14F-4D97-AF65-F5344CB8AC3E}">
        <p14:creationId xmlns:p14="http://schemas.microsoft.com/office/powerpoint/2010/main" val="130770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a:bodyPr>
          <a:lstStyle/>
          <a:p>
            <a:r>
              <a:rPr lang="es-ES_tradnl" dirty="0">
                <a:solidFill>
                  <a:schemeClr val="bg1"/>
                </a:solidFill>
              </a:rPr>
              <a:t>Curva ROC</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5457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En la clase que introducimos a Aprendizaje Automático, vimos varias métricas de clasificadores binarios.</a:t>
            </a:r>
          </a:p>
          <a:p>
            <a:pPr marL="0" indent="0">
              <a:buNone/>
            </a:pPr>
            <a:r>
              <a:rPr lang="es-ES_tradnl" sz="2400" dirty="0"/>
              <a:t>Ahora, siempre supusimos que nuestro clasificador nos da la salida 1 si es la clase positiva, 0 si es negativa, pero ahora tenemos un clasificador que nos da una probabilidad de que tan probable es que sea de la clase positiva.</a:t>
            </a:r>
          </a:p>
          <a:p>
            <a:pPr marL="0" indent="0">
              <a:buNone/>
            </a:pPr>
            <a:r>
              <a:rPr lang="es-ES_tradnl" sz="2400" dirty="0"/>
              <a:t>De forma intuitiva, podemos definir que si la regresión logística nos devuelve un valor a mayor a 0.5, definimos como clase positiva, sino la negativa. De ahí podemos calcular </a:t>
            </a:r>
            <a:r>
              <a:rPr lang="es-ES_tradnl" sz="2400" b="1" dirty="0">
                <a:solidFill>
                  <a:schemeClr val="accent5"/>
                </a:solidFill>
              </a:rPr>
              <a:t>exactitud</a:t>
            </a:r>
            <a:r>
              <a:rPr lang="es-ES_tradnl" sz="2400" dirty="0"/>
              <a:t>, </a:t>
            </a:r>
            <a:r>
              <a:rPr lang="es-ES_tradnl" sz="2400" b="1" dirty="0">
                <a:solidFill>
                  <a:schemeClr val="accent1"/>
                </a:solidFill>
              </a:rPr>
              <a:t>precisión</a:t>
            </a:r>
            <a:r>
              <a:rPr lang="es-ES_tradnl" sz="2400" dirty="0"/>
              <a:t>, etc.</a:t>
            </a:r>
          </a:p>
          <a:p>
            <a:pPr marL="0" indent="0">
              <a:buNone/>
            </a:pPr>
            <a:endParaRPr lang="es-ES_tradnl" sz="2400" dirty="0"/>
          </a:p>
        </p:txBody>
      </p:sp>
    </p:spTree>
    <p:extLst>
      <p:ext uri="{BB962C8B-B14F-4D97-AF65-F5344CB8AC3E}">
        <p14:creationId xmlns:p14="http://schemas.microsoft.com/office/powerpoint/2010/main" val="218257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36</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¿Pero por qué este valor?</a:t>
            </a:r>
          </a:p>
          <a:p>
            <a:pPr marL="0" indent="0">
              <a:buNone/>
            </a:pPr>
            <a:endParaRPr lang="es-ES_tradnl" sz="2400" dirty="0"/>
          </a:p>
        </p:txBody>
      </p:sp>
    </p:spTree>
    <p:extLst>
      <p:ext uri="{BB962C8B-B14F-4D97-AF65-F5344CB8AC3E}">
        <p14:creationId xmlns:p14="http://schemas.microsoft.com/office/powerpoint/2010/main" val="2366630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37</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¿Pero por qué este valor?</a:t>
            </a:r>
          </a:p>
          <a:p>
            <a:pPr marL="0" indent="0">
              <a:buNone/>
            </a:pPr>
            <a:r>
              <a:rPr lang="es-ES_tradnl" sz="2400" dirty="0"/>
              <a:t>Nos basamos en la idea de que el modelo nos da un valor de probabilidad. Pero nada impide de que el umbral pueda ser definido en diferentes valores, sobre todo si las clases están desbalanceadas.</a:t>
            </a:r>
          </a:p>
        </p:txBody>
      </p:sp>
    </p:spTree>
    <p:extLst>
      <p:ext uri="{BB962C8B-B14F-4D97-AF65-F5344CB8AC3E}">
        <p14:creationId xmlns:p14="http://schemas.microsoft.com/office/powerpoint/2010/main" val="25262942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38</a:t>
            </a:fld>
            <a:endParaRPr lang="en-US"/>
          </a:p>
        </p:txBody>
      </p:sp>
      <p:pic>
        <p:nvPicPr>
          <p:cNvPr id="8" name="rect23421.png" descr="rect23421.png">
            <a:extLst>
              <a:ext uri="{FF2B5EF4-FFF2-40B4-BE49-F238E27FC236}">
                <a16:creationId xmlns:a16="http://schemas.microsoft.com/office/drawing/2014/main" id="{2B9D9434-BFF3-9800-7665-7687D2A66C5F}"/>
              </a:ext>
            </a:extLst>
          </p:cNvPr>
          <p:cNvPicPr>
            <a:picLocks noChangeAspect="1"/>
          </p:cNvPicPr>
          <p:nvPr/>
        </p:nvPicPr>
        <p:blipFill>
          <a:blip r:embed="rId3"/>
          <a:stretch>
            <a:fillRect/>
          </a:stretch>
        </p:blipFill>
        <p:spPr>
          <a:xfrm>
            <a:off x="2763624" y="1990166"/>
            <a:ext cx="6664752" cy="3853124"/>
          </a:xfrm>
          <a:prstGeom prst="rect">
            <a:avLst/>
          </a:prstGeom>
          <a:ln w="12700">
            <a:miter lim="400000"/>
          </a:ln>
        </p:spPr>
      </p:pic>
    </p:spTree>
    <p:extLst>
      <p:ext uri="{BB962C8B-B14F-4D97-AF65-F5344CB8AC3E}">
        <p14:creationId xmlns:p14="http://schemas.microsoft.com/office/powerpoint/2010/main" val="1310137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9" name="rect23422.png" descr="rect23422.png">
            <a:extLst>
              <a:ext uri="{FF2B5EF4-FFF2-40B4-BE49-F238E27FC236}">
                <a16:creationId xmlns:a16="http://schemas.microsoft.com/office/drawing/2014/main" id="{1BB88F5D-0F50-7F5D-2BDB-A5F0444ACA68}"/>
              </a:ext>
            </a:extLst>
          </p:cNvPr>
          <p:cNvPicPr>
            <a:picLocks noChangeAspect="1"/>
          </p:cNvPicPr>
          <p:nvPr/>
        </p:nvPicPr>
        <p:blipFill>
          <a:blip r:embed="rId3"/>
          <a:stretch>
            <a:fillRect/>
          </a:stretch>
        </p:blipFill>
        <p:spPr>
          <a:xfrm>
            <a:off x="2763624" y="1990166"/>
            <a:ext cx="6664751" cy="3853124"/>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39</a:t>
            </a:fld>
            <a:endParaRPr lang="en-US"/>
          </a:p>
        </p:txBody>
      </p:sp>
    </p:spTree>
    <p:extLst>
      <p:ext uri="{BB962C8B-B14F-4D97-AF65-F5344CB8AC3E}">
        <p14:creationId xmlns:p14="http://schemas.microsoft.com/office/powerpoint/2010/main" val="325158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El modelo de regresión lineal más simple es el que involucra una combinación lineal de las variables de entradas:</a:t>
                </a:r>
              </a:p>
              <a:p>
                <a:pPr marL="0" indent="0">
                  <a:buNone/>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r>
                        <a:rPr lang="en-US" sz="2400" b="0" i="1" smtClean="0">
                          <a:latin typeface="Cambria Math" panose="02040503050406030204" pitchFamily="18" charset="0"/>
                        </a:rPr>
                        <m:t>=</m:t>
                      </m:r>
                      <m:r>
                        <a:rPr lang="en-US" sz="2400" b="0" i="1" smtClean="0">
                          <a:latin typeface="Cambria Math" panose="02040503050406030204" pitchFamily="18" charset="0"/>
                        </a:rPr>
                        <m:t>h</m:t>
                      </m:r>
                      <m:d>
                        <m:dPr>
                          <m:ctrlPr>
                            <a:rPr lang="en-US" sz="2400" b="1" i="1" smtClean="0">
                              <a:latin typeface="Cambria Math" panose="02040503050406030204" pitchFamily="18" charset="0"/>
                            </a:rPr>
                          </m:ctrlPr>
                        </m:dPr>
                        <m:e>
                          <m:r>
                            <a:rPr lang="en-US" sz="2400" b="1" i="1" smtClean="0">
                              <a:latin typeface="Cambria Math" panose="02040503050406030204" pitchFamily="18" charset="0"/>
                            </a:rPr>
                            <m:t>𝑿</m:t>
                          </m:r>
                        </m:e>
                      </m:d>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 </m:t>
                      </m:r>
                    </m:oMath>
                  </m:oMathPara>
                </a14:m>
                <a:br>
                  <a:rPr lang="en-US" sz="2400" dirty="0"/>
                </a:br>
                <a:endParaRPr lang="es-ES" sz="2400" dirty="0">
                  <a:solidFill>
                    <a:schemeClr val="bg1"/>
                  </a:solidFill>
                </a:endParaRPr>
              </a:p>
              <a:p>
                <a:pPr>
                  <a:lnSpc>
                    <a:spcPct val="200000"/>
                  </a:lnSpc>
                </a:pP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endParaRPr lang="es-ES" sz="2400" dirty="0"/>
              </a:p>
              <a:p>
                <a:pPr>
                  <a:lnSpc>
                    <a:spcPct val="200000"/>
                  </a:lnSpc>
                </a:pPr>
                <a14:m>
                  <m:oMath xmlns:m="http://schemas.openxmlformats.org/officeDocument/2006/math">
                    <m:r>
                      <a:rPr lang="en-US" sz="2400" i="1" smtClean="0">
                        <a:latin typeface="Cambria Math" panose="02040503050406030204" pitchFamily="18" charset="0"/>
                      </a:rPr>
                      <m:t>𝑏</m:t>
                    </m:r>
                    <m:r>
                      <a:rPr lang="en-U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s-ES" sz="240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𝑑</m:t>
                        </m:r>
                      </m:sub>
                    </m:sSub>
                  </m:oMath>
                </a14:m>
                <a:endParaRPr lang="es-ES" sz="2400" dirty="0"/>
              </a:p>
              <a:p>
                <a:pPr>
                  <a:lnSpc>
                    <a:spcPct val="200000"/>
                  </a:lnSpc>
                </a:pP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oMath>
                </a14:m>
                <a:endParaRPr lang="es-ES"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sp>
        <p:nvSpPr>
          <p:cNvPr id="3" name="Rectangle 2">
            <a:extLst>
              <a:ext uri="{FF2B5EF4-FFF2-40B4-BE49-F238E27FC236}">
                <a16:creationId xmlns:a16="http://schemas.microsoft.com/office/drawing/2014/main" id="{450B10C7-DD6F-3E44-9982-11818F24525F}"/>
              </a:ext>
            </a:extLst>
          </p:cNvPr>
          <p:cNvSpPr/>
          <p:nvPr/>
        </p:nvSpPr>
        <p:spPr>
          <a:xfrm>
            <a:off x="3666566" y="3631347"/>
            <a:ext cx="7924800" cy="34065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Son los </a:t>
            </a:r>
            <a:r>
              <a:rPr lang="es-ES_tradnl" sz="1600" i="1" dirty="0" err="1"/>
              <a:t>features</a:t>
            </a:r>
            <a:r>
              <a:rPr lang="es-ES_tradnl" sz="1600" dirty="0"/>
              <a:t> de nuestras observaciones. Son todas variables numéricas </a:t>
            </a:r>
          </a:p>
        </p:txBody>
      </p:sp>
      <p:sp>
        <p:nvSpPr>
          <p:cNvPr id="7" name="Rectangle 6">
            <a:extLst>
              <a:ext uri="{FF2B5EF4-FFF2-40B4-BE49-F238E27FC236}">
                <a16:creationId xmlns:a16="http://schemas.microsoft.com/office/drawing/2014/main" id="{5CF98275-825E-5C96-0201-7D756B8D5E54}"/>
              </a:ext>
            </a:extLst>
          </p:cNvPr>
          <p:cNvSpPr/>
          <p:nvPr/>
        </p:nvSpPr>
        <p:spPr>
          <a:xfrm>
            <a:off x="3666566" y="4302568"/>
            <a:ext cx="7924800" cy="5657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Son los coeficientes del modelo. Son números reales. Cuanto más cerca de cero,</a:t>
            </a:r>
            <a:br>
              <a:rPr lang="es-ES_tradnl" sz="1600" dirty="0"/>
            </a:br>
            <a:r>
              <a:rPr lang="es-ES_tradnl" sz="1600" dirty="0"/>
              <a:t>la variable dependiente depende menos del </a:t>
            </a:r>
            <a:r>
              <a:rPr lang="es-ES_tradnl" sz="1600" i="1" dirty="0" err="1"/>
              <a:t>feature</a:t>
            </a:r>
            <a:r>
              <a:rPr lang="es-ES_tradnl" sz="1600" dirty="0"/>
              <a:t> que multiplica.</a:t>
            </a:r>
          </a:p>
        </p:txBody>
      </p:sp>
      <p:sp>
        <p:nvSpPr>
          <p:cNvPr id="8" name="Rectangle 7">
            <a:extLst>
              <a:ext uri="{FF2B5EF4-FFF2-40B4-BE49-F238E27FC236}">
                <a16:creationId xmlns:a16="http://schemas.microsoft.com/office/drawing/2014/main" id="{3FAB2440-40F9-CA18-E8F8-7621B1D89A56}"/>
              </a:ext>
            </a:extLst>
          </p:cNvPr>
          <p:cNvSpPr/>
          <p:nvPr/>
        </p:nvSpPr>
        <p:spPr>
          <a:xfrm>
            <a:off x="3666566" y="5231322"/>
            <a:ext cx="7924800" cy="56572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s-ES_tradnl" sz="1600" dirty="0"/>
              <a:t>Es la predicción del modelo. Es con quien comparamos con el </a:t>
            </a:r>
            <a:r>
              <a:rPr lang="es-ES_tradnl" sz="1600" i="1" dirty="0" err="1"/>
              <a:t>Label</a:t>
            </a:r>
            <a:r>
              <a:rPr lang="es-ES_tradnl" sz="1600" dirty="0"/>
              <a:t> de la observación</a:t>
            </a:r>
          </a:p>
        </p:txBody>
      </p:sp>
    </p:spTree>
    <p:extLst>
      <p:ext uri="{BB962C8B-B14F-4D97-AF65-F5344CB8AC3E}">
        <p14:creationId xmlns:p14="http://schemas.microsoft.com/office/powerpoint/2010/main" val="1800517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3" name="rect23423.png" descr="rect23423.png">
            <a:extLst>
              <a:ext uri="{FF2B5EF4-FFF2-40B4-BE49-F238E27FC236}">
                <a16:creationId xmlns:a16="http://schemas.microsoft.com/office/drawing/2014/main" id="{F4783C94-DD7C-8FC5-04EF-B06A05F40FE3}"/>
              </a:ext>
            </a:extLst>
          </p:cNvPr>
          <p:cNvPicPr>
            <a:picLocks noChangeAspect="1"/>
          </p:cNvPicPr>
          <p:nvPr/>
        </p:nvPicPr>
        <p:blipFill>
          <a:blip r:embed="rId3"/>
          <a:stretch>
            <a:fillRect/>
          </a:stretch>
        </p:blipFill>
        <p:spPr>
          <a:xfrm>
            <a:off x="2763623" y="1990166"/>
            <a:ext cx="6664752" cy="3853124"/>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40</a:t>
            </a:fld>
            <a:endParaRPr lang="en-US"/>
          </a:p>
        </p:txBody>
      </p:sp>
    </p:spTree>
    <p:extLst>
      <p:ext uri="{BB962C8B-B14F-4D97-AF65-F5344CB8AC3E}">
        <p14:creationId xmlns:p14="http://schemas.microsoft.com/office/powerpoint/2010/main" val="39410788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pic>
        <p:nvPicPr>
          <p:cNvPr id="4" name="rect23424.png" descr="rect23424.png">
            <a:extLst>
              <a:ext uri="{FF2B5EF4-FFF2-40B4-BE49-F238E27FC236}">
                <a16:creationId xmlns:a16="http://schemas.microsoft.com/office/drawing/2014/main" id="{37903901-5D43-2153-4A52-20EC8E159BD6}"/>
              </a:ext>
            </a:extLst>
          </p:cNvPr>
          <p:cNvPicPr>
            <a:picLocks noChangeAspect="1"/>
          </p:cNvPicPr>
          <p:nvPr/>
        </p:nvPicPr>
        <p:blipFill>
          <a:blip r:embed="rId3"/>
          <a:stretch>
            <a:fillRect/>
          </a:stretch>
        </p:blipFill>
        <p:spPr>
          <a:xfrm>
            <a:off x="2763623" y="1990166"/>
            <a:ext cx="6664752" cy="3853124"/>
          </a:xfrm>
          <a:prstGeom prst="rect">
            <a:avLst/>
          </a:prstGeom>
          <a:ln w="12700">
            <a:miter lim="400000"/>
          </a:ln>
        </p:spPr>
      </p:pic>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41</a:t>
            </a:fld>
            <a:endParaRPr lang="en-US"/>
          </a:p>
        </p:txBody>
      </p:sp>
    </p:spTree>
    <p:extLst>
      <p:ext uri="{BB962C8B-B14F-4D97-AF65-F5344CB8AC3E}">
        <p14:creationId xmlns:p14="http://schemas.microsoft.com/office/powerpoint/2010/main" val="1810038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La curva ROC nos permite ver para todo valor de umbral, los dos tipos de errores. En el eje de las abscisas se utiliza la </a:t>
            </a:r>
            <a:r>
              <a:rPr lang="es-ES_tradnl" sz="2400" b="1" dirty="0">
                <a:solidFill>
                  <a:schemeClr val="accent1"/>
                </a:solidFill>
              </a:rPr>
              <a:t>tasa de falsos positivos </a:t>
            </a:r>
            <a:r>
              <a:rPr lang="es-ES_tradnl" sz="2400" dirty="0"/>
              <a:t>(o 1-especificidad) y en la ordenada </a:t>
            </a:r>
            <a:r>
              <a:rPr lang="es-ES_tradnl" sz="2400" b="1" dirty="0">
                <a:solidFill>
                  <a:schemeClr val="accent4"/>
                </a:solidFill>
              </a:rPr>
              <a:t>la tasa de verdadero positivos </a:t>
            </a:r>
            <a:r>
              <a:rPr lang="es-ES_tradnl" sz="2400" dirty="0"/>
              <a:t>(sensibilidad). </a:t>
            </a:r>
          </a:p>
          <a:p>
            <a:pPr marL="0" indent="0">
              <a:buNone/>
            </a:pPr>
            <a:r>
              <a:rPr lang="es-ES_tradnl" sz="2400" dirty="0"/>
              <a:t>La curva se obtiene midiendo la sensibilidad y la especificad para todos los valores de umbrales de 0 a 1.</a:t>
            </a:r>
          </a:p>
          <a:p>
            <a:pPr marL="0" indent="0">
              <a:buNone/>
            </a:pPr>
            <a:endParaRPr lang="es-ES_tradnl" sz="2400" dirty="0"/>
          </a:p>
        </p:txBody>
      </p:sp>
    </p:spTree>
    <p:extLst>
      <p:ext uri="{BB962C8B-B14F-4D97-AF65-F5344CB8AC3E}">
        <p14:creationId xmlns:p14="http://schemas.microsoft.com/office/powerpoint/2010/main" val="14845389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43</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5163671" y="1959428"/>
            <a:ext cx="6228229" cy="3969785"/>
          </a:xfrm>
        </p:spPr>
        <p:txBody>
          <a:bodyPr>
            <a:normAutofit fontScale="85000" lnSpcReduction="10000"/>
          </a:bodyPr>
          <a:lstStyle/>
          <a:p>
            <a:pPr marL="0" indent="0">
              <a:buNone/>
            </a:pPr>
            <a:r>
              <a:rPr lang="es-ES_tradnl" sz="2400" dirty="0"/>
              <a:t>Siempre se arranca de umbral 1, donde la TPR es 0 y TFP es 0 y termina en 0 donde TVP es 1 y TFP es 1.</a:t>
            </a:r>
          </a:p>
          <a:p>
            <a:r>
              <a:rPr lang="es-ES_tradnl" sz="2400" b="1" dirty="0">
                <a:solidFill>
                  <a:schemeClr val="accent4"/>
                </a:solidFill>
              </a:rPr>
              <a:t>A</a:t>
            </a:r>
            <a:r>
              <a:rPr lang="es-ES_tradnl" sz="2400" dirty="0"/>
              <a:t> es la curva de un clasificador perfecto</a:t>
            </a:r>
          </a:p>
          <a:p>
            <a:r>
              <a:rPr lang="es-ES_tradnl" sz="2400" b="1" dirty="0">
                <a:solidFill>
                  <a:schemeClr val="accent6"/>
                </a:solidFill>
              </a:rPr>
              <a:t>B</a:t>
            </a:r>
            <a:r>
              <a:rPr lang="es-ES_tradnl" sz="2400" dirty="0"/>
              <a:t> es la curva de un clasificador estándar.</a:t>
            </a:r>
          </a:p>
          <a:p>
            <a:r>
              <a:rPr lang="es-ES_tradnl" sz="2400" b="1" dirty="0">
                <a:solidFill>
                  <a:srgbClr val="00B050"/>
                </a:solidFill>
              </a:rPr>
              <a:t>C</a:t>
            </a:r>
            <a:r>
              <a:rPr lang="es-ES_tradnl" sz="2400" dirty="0">
                <a:solidFill>
                  <a:srgbClr val="00B050"/>
                </a:solidFill>
              </a:rPr>
              <a:t> </a:t>
            </a:r>
            <a:r>
              <a:rPr lang="es-ES_tradnl" sz="2400" dirty="0"/>
              <a:t>es la curva de un clasificador que adivina (el peor caso).</a:t>
            </a:r>
          </a:p>
          <a:p>
            <a:pPr marL="0" indent="0">
              <a:buNone/>
            </a:pPr>
            <a:r>
              <a:rPr lang="es-ES_tradnl" sz="2400" dirty="0"/>
              <a:t>La curva ROC permite encontrar el valor umbral que mejor resultado dé.</a:t>
            </a:r>
          </a:p>
          <a:p>
            <a:pPr marL="0" indent="0">
              <a:buNone/>
            </a:pPr>
            <a:r>
              <a:rPr lang="es-ES_tradnl" sz="2400" dirty="0"/>
              <a:t>Además, permite comparar clasificadores sin preocuparme del valor umbral elegido.</a:t>
            </a:r>
          </a:p>
        </p:txBody>
      </p:sp>
      <p:pic>
        <p:nvPicPr>
          <p:cNvPr id="3" name="Picture 2">
            <a:extLst>
              <a:ext uri="{FF2B5EF4-FFF2-40B4-BE49-F238E27FC236}">
                <a16:creationId xmlns:a16="http://schemas.microsoft.com/office/drawing/2014/main" id="{6E127A12-2F6B-077B-E2F3-FC349C205D18}"/>
              </a:ext>
            </a:extLst>
          </p:cNvPr>
          <p:cNvPicPr>
            <a:picLocks noChangeAspect="1"/>
          </p:cNvPicPr>
          <p:nvPr/>
        </p:nvPicPr>
        <p:blipFill>
          <a:blip r:embed="rId3"/>
          <a:stretch>
            <a:fillRect/>
          </a:stretch>
        </p:blipFill>
        <p:spPr>
          <a:xfrm>
            <a:off x="800100" y="2144790"/>
            <a:ext cx="4116912" cy="3669294"/>
          </a:xfrm>
          <a:prstGeom prst="rect">
            <a:avLst/>
          </a:prstGeom>
        </p:spPr>
      </p:pic>
    </p:spTree>
    <p:extLst>
      <p:ext uri="{BB962C8B-B14F-4D97-AF65-F5344CB8AC3E}">
        <p14:creationId xmlns:p14="http://schemas.microsoft.com/office/powerpoint/2010/main" val="2957767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44</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5163671" y="1959428"/>
            <a:ext cx="6228229" cy="3969785"/>
          </a:xfrm>
        </p:spPr>
        <p:txBody>
          <a:bodyPr>
            <a:normAutofit fontScale="92500" lnSpcReduction="10000"/>
          </a:bodyPr>
          <a:lstStyle/>
          <a:p>
            <a:pPr marL="0" indent="0">
              <a:buNone/>
            </a:pPr>
            <a:r>
              <a:rPr lang="es-ES_tradnl" sz="2400" dirty="0"/>
              <a:t>Si quiero bajar a una métrica a esta curva, podemos calcular el área bajo la curva (AUC).</a:t>
            </a:r>
          </a:p>
          <a:p>
            <a:r>
              <a:rPr lang="es-ES_tradnl" sz="2400" b="1" dirty="0">
                <a:solidFill>
                  <a:schemeClr val="accent4"/>
                </a:solidFill>
              </a:rPr>
              <a:t>A</a:t>
            </a:r>
            <a:r>
              <a:rPr lang="es-ES_tradnl" sz="2400" dirty="0"/>
              <a:t> tendrá un AUC = 1</a:t>
            </a:r>
          </a:p>
          <a:p>
            <a:r>
              <a:rPr lang="es-ES_tradnl" sz="2400" b="1" dirty="0">
                <a:solidFill>
                  <a:schemeClr val="accent6"/>
                </a:solidFill>
              </a:rPr>
              <a:t>B</a:t>
            </a:r>
            <a:r>
              <a:rPr lang="es-ES_tradnl" sz="2400" dirty="0"/>
              <a:t> tendrá un 0.5 &lt; AUC &lt; 1</a:t>
            </a:r>
          </a:p>
          <a:p>
            <a:r>
              <a:rPr lang="es-ES_tradnl" sz="2400" b="1" dirty="0">
                <a:solidFill>
                  <a:srgbClr val="00B050"/>
                </a:solidFill>
              </a:rPr>
              <a:t>C</a:t>
            </a:r>
            <a:r>
              <a:rPr lang="es-ES_tradnl" sz="2400" dirty="0">
                <a:solidFill>
                  <a:srgbClr val="00B050"/>
                </a:solidFill>
              </a:rPr>
              <a:t> </a:t>
            </a:r>
            <a:r>
              <a:rPr lang="es-ES_tradnl" sz="2400" dirty="0"/>
              <a:t>tendrá un AUC = 0.5</a:t>
            </a:r>
          </a:p>
          <a:p>
            <a:pPr marL="0" indent="0">
              <a:buNone/>
            </a:pPr>
            <a:r>
              <a:rPr lang="es-ES_tradnl" sz="2400" dirty="0"/>
              <a:t>Si un clasificador tiene AUC menor a 0.5, ¿qué significa?</a:t>
            </a:r>
          </a:p>
          <a:p>
            <a:pPr marL="0" indent="0">
              <a:buNone/>
            </a:pPr>
            <a:r>
              <a:rPr lang="es-ES_tradnl" sz="2400" dirty="0">
                <a:solidFill>
                  <a:schemeClr val="bg1"/>
                </a:solidFill>
              </a:rPr>
              <a:t>Significa que las clases están invertidas. Con solo cambiar las positivas por negativas, se soluciona.</a:t>
            </a:r>
          </a:p>
        </p:txBody>
      </p:sp>
      <p:pic>
        <p:nvPicPr>
          <p:cNvPr id="3" name="Picture 2">
            <a:extLst>
              <a:ext uri="{FF2B5EF4-FFF2-40B4-BE49-F238E27FC236}">
                <a16:creationId xmlns:a16="http://schemas.microsoft.com/office/drawing/2014/main" id="{6E127A12-2F6B-077B-E2F3-FC349C205D18}"/>
              </a:ext>
            </a:extLst>
          </p:cNvPr>
          <p:cNvPicPr>
            <a:picLocks noChangeAspect="1"/>
          </p:cNvPicPr>
          <p:nvPr/>
        </p:nvPicPr>
        <p:blipFill>
          <a:blip r:embed="rId3"/>
          <a:stretch>
            <a:fillRect/>
          </a:stretch>
        </p:blipFill>
        <p:spPr>
          <a:xfrm>
            <a:off x="800100" y="2144790"/>
            <a:ext cx="4116912" cy="3669294"/>
          </a:xfrm>
          <a:prstGeom prst="rect">
            <a:avLst/>
          </a:prstGeom>
        </p:spPr>
      </p:pic>
    </p:spTree>
    <p:extLst>
      <p:ext uri="{BB962C8B-B14F-4D97-AF65-F5344CB8AC3E}">
        <p14:creationId xmlns:p14="http://schemas.microsoft.com/office/powerpoint/2010/main" val="29816830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Curva ROC</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5163671" y="1959428"/>
            <a:ext cx="6228229" cy="3969785"/>
          </a:xfrm>
        </p:spPr>
        <p:txBody>
          <a:bodyPr>
            <a:normAutofit fontScale="92500" lnSpcReduction="10000"/>
          </a:bodyPr>
          <a:lstStyle/>
          <a:p>
            <a:pPr marL="0" indent="0">
              <a:buNone/>
            </a:pPr>
            <a:r>
              <a:rPr lang="es-ES_tradnl" sz="2400" dirty="0"/>
              <a:t>Si quiero bajar a una métrica a esta curva, podemos calcular el área bajo la curva (AUC).</a:t>
            </a:r>
          </a:p>
          <a:p>
            <a:r>
              <a:rPr lang="es-ES_tradnl" sz="2400" b="1" dirty="0">
                <a:solidFill>
                  <a:schemeClr val="accent4"/>
                </a:solidFill>
              </a:rPr>
              <a:t>A</a:t>
            </a:r>
            <a:r>
              <a:rPr lang="es-ES_tradnl" sz="2400" dirty="0"/>
              <a:t> tendrá un AUC = 1</a:t>
            </a:r>
          </a:p>
          <a:p>
            <a:r>
              <a:rPr lang="es-ES_tradnl" sz="2400" b="1" dirty="0">
                <a:solidFill>
                  <a:schemeClr val="accent6"/>
                </a:solidFill>
              </a:rPr>
              <a:t>B</a:t>
            </a:r>
            <a:r>
              <a:rPr lang="es-ES_tradnl" sz="2400" dirty="0"/>
              <a:t> tendrá un 0.5 &lt; AUC &lt; 1</a:t>
            </a:r>
          </a:p>
          <a:p>
            <a:r>
              <a:rPr lang="es-ES_tradnl" sz="2400" b="1" dirty="0">
                <a:solidFill>
                  <a:srgbClr val="00B050"/>
                </a:solidFill>
              </a:rPr>
              <a:t>C</a:t>
            </a:r>
            <a:r>
              <a:rPr lang="es-ES_tradnl" sz="2400" dirty="0">
                <a:solidFill>
                  <a:srgbClr val="00B050"/>
                </a:solidFill>
              </a:rPr>
              <a:t> </a:t>
            </a:r>
            <a:r>
              <a:rPr lang="es-ES_tradnl" sz="2400" dirty="0"/>
              <a:t>tendrá un AUC = 0.5</a:t>
            </a:r>
          </a:p>
          <a:p>
            <a:pPr marL="0" indent="0">
              <a:buNone/>
            </a:pPr>
            <a:r>
              <a:rPr lang="es-ES_tradnl" sz="2400" dirty="0"/>
              <a:t>Si un clasificador tiene AUC menor a 0.5, ¿qué significa?</a:t>
            </a:r>
          </a:p>
          <a:p>
            <a:pPr marL="0" indent="0">
              <a:buNone/>
            </a:pPr>
            <a:r>
              <a:rPr lang="es-ES_tradnl" sz="2400" dirty="0">
                <a:solidFill>
                  <a:srgbClr val="C00000"/>
                </a:solidFill>
              </a:rPr>
              <a:t>Significa que las clases están </a:t>
            </a:r>
            <a:r>
              <a:rPr lang="es-ES_tradnl" sz="2400" b="1" dirty="0">
                <a:solidFill>
                  <a:srgbClr val="C00000"/>
                </a:solidFill>
              </a:rPr>
              <a:t>invertidas</a:t>
            </a:r>
            <a:r>
              <a:rPr lang="es-ES_tradnl" sz="2400" dirty="0">
                <a:solidFill>
                  <a:srgbClr val="C00000"/>
                </a:solidFill>
              </a:rPr>
              <a:t>. Con solo cambiar las positivas por negativas, se soluciona.</a:t>
            </a:r>
          </a:p>
        </p:txBody>
      </p:sp>
      <p:pic>
        <p:nvPicPr>
          <p:cNvPr id="3" name="Picture 2">
            <a:extLst>
              <a:ext uri="{FF2B5EF4-FFF2-40B4-BE49-F238E27FC236}">
                <a16:creationId xmlns:a16="http://schemas.microsoft.com/office/drawing/2014/main" id="{6E127A12-2F6B-077B-E2F3-FC349C205D18}"/>
              </a:ext>
            </a:extLst>
          </p:cNvPr>
          <p:cNvPicPr>
            <a:picLocks noChangeAspect="1"/>
          </p:cNvPicPr>
          <p:nvPr/>
        </p:nvPicPr>
        <p:blipFill>
          <a:blip r:embed="rId3"/>
          <a:stretch>
            <a:fillRect/>
          </a:stretch>
        </p:blipFill>
        <p:spPr>
          <a:xfrm>
            <a:off x="800100" y="2144790"/>
            <a:ext cx="4116912" cy="3669294"/>
          </a:xfrm>
          <a:prstGeom prst="rect">
            <a:avLst/>
          </a:prstGeom>
        </p:spPr>
      </p:pic>
    </p:spTree>
    <p:extLst>
      <p:ext uri="{BB962C8B-B14F-4D97-AF65-F5344CB8AC3E}">
        <p14:creationId xmlns:p14="http://schemas.microsoft.com/office/powerpoint/2010/main" val="3357043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Regresión Logística Multi-Clase</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16756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47</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lnSpcReduction="10000"/>
              </a:bodyPr>
              <a:lstStyle/>
              <a:p>
                <a:pPr marL="0" indent="0">
                  <a:buNone/>
                </a:pPr>
                <a:r>
                  <a:rPr lang="es-ES_tradnl" sz="2400" dirty="0"/>
                  <a:t>Hasta ahora hemos visto clasificadores binarios, es decir, pueden predecir dos clases. Pero es posible extender a la regresión logística para que pueda predecir 3 o más clases (K).</a:t>
                </a:r>
              </a:p>
              <a:p>
                <a:pPr marL="0" indent="0">
                  <a:buNone/>
                </a:pPr>
                <a:r>
                  <a:rPr lang="es-ES_tradnl" sz="2400" dirty="0"/>
                  <a:t>Por ejemplo, si queremos clasificar entre 3 clases: </a:t>
                </a:r>
                <a:r>
                  <a:rPr lang="es-ES_tradnl" sz="2400" dirty="0">
                    <a:solidFill>
                      <a:schemeClr val="accent1"/>
                    </a:solidFill>
                  </a:rPr>
                  <a:t>perro</a:t>
                </a:r>
                <a:r>
                  <a:rPr lang="es-ES_tradnl" sz="2400" dirty="0"/>
                  <a:t>, </a:t>
                </a:r>
                <a:r>
                  <a:rPr lang="es-ES_tradnl" sz="2400" dirty="0">
                    <a:solidFill>
                      <a:schemeClr val="accent3"/>
                    </a:solidFill>
                  </a:rPr>
                  <a:t>gato</a:t>
                </a:r>
                <a:r>
                  <a:rPr lang="es-ES_tradnl" sz="2400" dirty="0"/>
                  <a:t> y </a:t>
                </a:r>
                <a:r>
                  <a:rPr lang="es-ES_tradnl" sz="2400" dirty="0">
                    <a:solidFill>
                      <a:schemeClr val="accent5"/>
                    </a:solidFill>
                  </a:rPr>
                  <a:t>tero</a:t>
                </a:r>
                <a:r>
                  <a:rPr lang="es-ES_tradnl" sz="2400" dirty="0"/>
                  <a:t>. </a:t>
                </a:r>
              </a:p>
              <a:p>
                <a:pPr marL="0" indent="0">
                  <a:buNone/>
                </a:pPr>
                <a:r>
                  <a:rPr lang="es-ES_tradnl" sz="2400" dirty="0"/>
                  <a:t>Creamos tres regresiones logísticas individuales, y para una observación particular tenemos:</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solidFill>
                            <a:schemeClr val="accent1"/>
                          </a:solidFill>
                          <a:latin typeface="Cambria Math" panose="02040503050406030204" pitchFamily="18" charset="0"/>
                        </a:rPr>
                        <m:t>0.73</m:t>
                      </m:r>
                      <m:r>
                        <a:rPr lang="en-US" sz="2400" b="0" i="1" smtClean="0">
                          <a:latin typeface="Cambria Math" panose="02040503050406030204" pitchFamily="18" charset="0"/>
                        </a:rPr>
                        <m:t>, </m:t>
                      </m:r>
                      <m:r>
                        <a:rPr lang="en-US" sz="2400" b="0" i="1" smtClean="0">
                          <a:solidFill>
                            <a:schemeClr val="accent3"/>
                          </a:solidFill>
                          <a:latin typeface="Cambria Math" panose="02040503050406030204" pitchFamily="18" charset="0"/>
                        </a:rPr>
                        <m:t>0.55</m:t>
                      </m:r>
                      <m:r>
                        <a:rPr lang="en-US" sz="2400" b="0" i="1" smtClean="0">
                          <a:latin typeface="Cambria Math" panose="02040503050406030204" pitchFamily="18" charset="0"/>
                        </a:rPr>
                        <m:t>, </m:t>
                      </m:r>
                      <m:r>
                        <a:rPr lang="en-US" sz="2400" b="0" i="1" smtClean="0">
                          <a:solidFill>
                            <a:schemeClr val="accent5"/>
                          </a:solidFill>
                          <a:latin typeface="Cambria Math" panose="02040503050406030204" pitchFamily="18" charset="0"/>
                        </a:rPr>
                        <m:t>0.2</m:t>
                      </m:r>
                      <m:r>
                        <a:rPr lang="en-US" sz="2400" b="0" i="1" smtClean="0">
                          <a:latin typeface="Cambria Math" panose="02040503050406030204" pitchFamily="18" charset="0"/>
                        </a:rPr>
                        <m:t>]</m:t>
                      </m:r>
                    </m:oMath>
                  </m:oMathPara>
                </a14:m>
                <a:endParaRPr lang="es-ES_tradnl" sz="2400" dirty="0"/>
              </a:p>
              <a:p>
                <a:pPr marL="0" indent="0">
                  <a:buNone/>
                </a:pPr>
                <a:r>
                  <a:rPr lang="es-ES_tradnl" sz="2400" dirty="0"/>
                  <a:t>Vemos que si sumamos a los tres nos dan mayor a uno (</a:t>
                </a:r>
                <a14:m>
                  <m:oMath xmlns:m="http://schemas.openxmlformats.org/officeDocument/2006/math">
                    <m:r>
                      <a:rPr lang="en-US" sz="2400" b="0" i="1" smtClean="0">
                        <a:solidFill>
                          <a:schemeClr val="accent1"/>
                        </a:solidFill>
                        <a:latin typeface="Cambria Math" panose="02040503050406030204" pitchFamily="18" charset="0"/>
                      </a:rPr>
                      <m:t>0.73</m:t>
                    </m:r>
                  </m:oMath>
                </a14:m>
                <a:r>
                  <a:rPr lang="es-ES_tradnl" sz="2400" dirty="0"/>
                  <a:t>+</a:t>
                </a:r>
                <a:r>
                  <a:rPr lang="en-US" sz="2400" dirty="0">
                    <a:solidFill>
                      <a:schemeClr val="accent3"/>
                    </a:solidFill>
                  </a:rPr>
                  <a:t> </a:t>
                </a:r>
                <a14:m>
                  <m:oMath xmlns:m="http://schemas.openxmlformats.org/officeDocument/2006/math">
                    <m:r>
                      <a:rPr lang="en-US" sz="2400" i="1">
                        <a:solidFill>
                          <a:schemeClr val="accent3"/>
                        </a:solidFill>
                        <a:latin typeface="Cambria Math" panose="02040503050406030204" pitchFamily="18" charset="0"/>
                      </a:rPr>
                      <m:t>0.55</m:t>
                    </m:r>
                  </m:oMath>
                </a14:m>
                <a:r>
                  <a:rPr lang="es-ES_tradnl" sz="2400" dirty="0"/>
                  <a:t>+</a:t>
                </a:r>
                <a:r>
                  <a:rPr lang="en-US" sz="2400" dirty="0">
                    <a:solidFill>
                      <a:schemeClr val="accent5"/>
                    </a:solidFill>
                  </a:rPr>
                  <a:t> </a:t>
                </a:r>
                <a14:m>
                  <m:oMath xmlns:m="http://schemas.openxmlformats.org/officeDocument/2006/math">
                    <m:r>
                      <a:rPr lang="en-US" sz="2400" i="1">
                        <a:solidFill>
                          <a:schemeClr val="accent5"/>
                        </a:solidFill>
                        <a:latin typeface="Cambria Math" panose="02040503050406030204" pitchFamily="18" charset="0"/>
                      </a:rPr>
                      <m:t>0.2</m:t>
                    </m:r>
                  </m:oMath>
                </a14:m>
                <a:r>
                  <a:rPr lang="es-ES_tradnl" sz="2400" dirty="0"/>
                  <a:t>=1.48), y por lo tanto perdemos lo que buscamos, que se mantenga una probabilidad</a:t>
                </a:r>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1274" r="-237"/>
                </a:stretch>
              </a:blipFill>
            </p:spPr>
            <p:txBody>
              <a:bodyPr/>
              <a:lstStyle/>
              <a:p>
                <a:r>
                  <a:rPr lang="es-ES_tradnl">
                    <a:noFill/>
                  </a:rPr>
                  <a:t> </a:t>
                </a:r>
              </a:p>
            </p:txBody>
          </p:sp>
        </mc:Fallback>
      </mc:AlternateContent>
    </p:spTree>
    <p:extLst>
      <p:ext uri="{BB962C8B-B14F-4D97-AF65-F5344CB8AC3E}">
        <p14:creationId xmlns:p14="http://schemas.microsoft.com/office/powerpoint/2010/main" val="36829976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48</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lnSpcReduction="10000"/>
              </a:bodyPr>
              <a:lstStyle/>
              <a:p>
                <a:pPr marL="0" indent="0">
                  <a:buNone/>
                </a:pPr>
                <a:r>
                  <a:rPr lang="es-ES_tradnl" sz="2400" dirty="0"/>
                  <a:t>Si normalizamos los tres valores con respecto a la suma, recuperamos esta habilidad: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ES_tradnl" sz="240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solidFill>
                                    <a:schemeClr val="accent1"/>
                                  </a:solidFill>
                                  <a:latin typeface="Cambria Math" panose="02040503050406030204" pitchFamily="18" charset="0"/>
                                </a:rPr>
                                <m:t>0.73</m:t>
                              </m:r>
                            </m:num>
                            <m:den>
                              <m:r>
                                <a:rPr lang="en-US" sz="2400" i="1">
                                  <a:latin typeface="Cambria Math" panose="02040503050406030204" pitchFamily="18" charset="0"/>
                                </a:rPr>
                                <m:t>1.48</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solidFill>
                                    <a:schemeClr val="accent3"/>
                                  </a:solidFill>
                                  <a:latin typeface="Cambria Math" panose="02040503050406030204" pitchFamily="18" charset="0"/>
                                </a:rPr>
                                <m:t>0.55</m:t>
                              </m:r>
                            </m:num>
                            <m:den>
                              <m:r>
                                <a:rPr lang="en-US" sz="2400" i="1">
                                  <a:latin typeface="Cambria Math" panose="02040503050406030204" pitchFamily="18" charset="0"/>
                                </a:rPr>
                                <m:t>1.48</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solidFill>
                                    <a:schemeClr val="accent5"/>
                                  </a:solidFill>
                                  <a:latin typeface="Cambria Math" panose="02040503050406030204" pitchFamily="18" charset="0"/>
                                </a:rPr>
                                <m:t>0.2</m:t>
                              </m:r>
                            </m:num>
                            <m:den>
                              <m:r>
                                <a:rPr lang="en-US" sz="2400" i="1">
                                  <a:latin typeface="Cambria Math" panose="02040503050406030204" pitchFamily="18" charset="0"/>
                                </a:rPr>
                                <m:t>1.48</m:t>
                              </m:r>
                            </m:den>
                          </m:f>
                        </m:e>
                      </m:d>
                    </m:oMath>
                  </m:oMathPara>
                </a14:m>
                <a:endParaRPr lang="en-US" sz="2400" dirty="0"/>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s-ES_tradnl" sz="2400" i="1" smtClean="0">
                              <a:latin typeface="Cambria Math" panose="02040503050406030204" pitchFamily="18" charset="0"/>
                            </a:rPr>
                          </m:ctrlPr>
                        </m:dPr>
                        <m:e>
                          <m:r>
                            <a:rPr lang="en-US" sz="2400" i="1">
                              <a:solidFill>
                                <a:schemeClr val="accent1"/>
                              </a:solidFill>
                              <a:latin typeface="Cambria Math" panose="02040503050406030204" pitchFamily="18" charset="0"/>
                            </a:rPr>
                            <m:t>0.49</m:t>
                          </m:r>
                          <m:r>
                            <a:rPr lang="en-US" sz="2400" i="1">
                              <a:latin typeface="Cambria Math" panose="02040503050406030204" pitchFamily="18" charset="0"/>
                            </a:rPr>
                            <m:t>,</m:t>
                          </m:r>
                          <m:r>
                            <a:rPr lang="en-US" sz="2400" i="1">
                              <a:solidFill>
                                <a:schemeClr val="accent3"/>
                              </a:solidFill>
                              <a:latin typeface="Cambria Math" panose="02040503050406030204" pitchFamily="18" charset="0"/>
                            </a:rPr>
                            <m:t>0.</m:t>
                          </m:r>
                          <m:r>
                            <a:rPr lang="en-US" sz="2400" b="0" i="1" smtClean="0">
                              <a:solidFill>
                                <a:schemeClr val="accent3"/>
                              </a:solidFill>
                              <a:latin typeface="Cambria Math" panose="02040503050406030204" pitchFamily="18" charset="0"/>
                            </a:rPr>
                            <m:t>38</m:t>
                          </m:r>
                          <m:r>
                            <a:rPr lang="en-US" sz="2400" i="1">
                              <a:latin typeface="Cambria Math" panose="02040503050406030204" pitchFamily="18" charset="0"/>
                            </a:rPr>
                            <m:t>,</m:t>
                          </m:r>
                          <m:r>
                            <a:rPr lang="en-US" sz="2400" i="1">
                              <a:solidFill>
                                <a:schemeClr val="accent5"/>
                              </a:solidFill>
                              <a:latin typeface="Cambria Math" panose="02040503050406030204" pitchFamily="18" charset="0"/>
                            </a:rPr>
                            <m:t>0.</m:t>
                          </m:r>
                          <m:r>
                            <a:rPr lang="en-US" sz="2400" b="0" i="1" smtClean="0">
                              <a:solidFill>
                                <a:schemeClr val="accent5"/>
                              </a:solidFill>
                              <a:latin typeface="Cambria Math" panose="02040503050406030204" pitchFamily="18" charset="0"/>
                            </a:rPr>
                            <m:t>13</m:t>
                          </m:r>
                        </m:e>
                      </m:d>
                    </m:oMath>
                  </m:oMathPara>
                </a14:m>
                <a:endParaRPr lang="en-US" sz="2400" dirty="0"/>
              </a:p>
              <a:p>
                <a:pPr marL="0" indent="0">
                  <a:buNone/>
                </a:pPr>
                <a:r>
                  <a:rPr lang="es-ES_tradnl" sz="2400" dirty="0"/>
                  <a:t>Y nuestro clasificador combinado nos dice que, para esta observación, la observación es más probable que sea un perro. Cuando tenemos multi-clase, se elige la salida más grande.</a:t>
                </a:r>
              </a:p>
              <a:p>
                <a:pPr marL="0" indent="0">
                  <a:buNone/>
                </a:pPr>
                <a:r>
                  <a:rPr lang="es-ES_tradnl" sz="2400" dirty="0"/>
                  <a:t>Obsérvese además que esta salida tiene una forma de </a:t>
                </a:r>
                <a:r>
                  <a:rPr lang="es-ES_tradnl" sz="2400" b="1" dirty="0" err="1">
                    <a:solidFill>
                      <a:schemeClr val="accent2">
                        <a:lumMod val="75000"/>
                      </a:schemeClr>
                    </a:solidFill>
                  </a:rPr>
                  <a:t>one-hot</a:t>
                </a:r>
                <a:r>
                  <a:rPr lang="es-ES_tradnl" sz="2400" b="1" dirty="0">
                    <a:solidFill>
                      <a:schemeClr val="accent2">
                        <a:lumMod val="75000"/>
                      </a:schemeClr>
                    </a:solidFill>
                  </a:rPr>
                  <a:t> </a:t>
                </a:r>
                <a:r>
                  <a:rPr lang="es-ES_tradnl" sz="2400" b="1" dirty="0" err="1">
                    <a:solidFill>
                      <a:schemeClr val="accent2">
                        <a:lumMod val="75000"/>
                      </a:schemeClr>
                    </a:solidFill>
                  </a:rPr>
                  <a:t>encoding</a:t>
                </a:r>
                <a:r>
                  <a:rPr lang="es-ES_tradnl" sz="2400" dirty="0"/>
                  <a:t>.</a:t>
                </a:r>
              </a:p>
              <a:p>
                <a:pPr marL="0" indent="0">
                  <a:buNone/>
                </a:pPr>
                <a14:m>
                  <m:oMathPara xmlns:m="http://schemas.openxmlformats.org/officeDocument/2006/math">
                    <m:oMathParaPr>
                      <m:jc m:val="centerGroup"/>
                    </m:oMathParaPr>
                    <m:oMath xmlns:m="http://schemas.openxmlformats.org/officeDocument/2006/math">
                      <m:d>
                        <m:dPr>
                          <m:begChr m:val="["/>
                          <m:endChr m:val="]"/>
                          <m:ctrlPr>
                            <a:rPr lang="es-ES_tradnl" sz="2400" i="1" smtClean="0">
                              <a:latin typeface="Cambria Math" panose="02040503050406030204" pitchFamily="18" charset="0"/>
                            </a:rPr>
                          </m:ctrlPr>
                        </m:dPr>
                        <m:e>
                          <m:r>
                            <a:rPr lang="en-US" sz="2400" b="0" i="1" smtClean="0">
                              <a:solidFill>
                                <a:schemeClr val="accent1"/>
                              </a:solidFill>
                              <a:latin typeface="Cambria Math" panose="02040503050406030204" pitchFamily="18" charset="0"/>
                            </a:rPr>
                            <m:t>1</m:t>
                          </m:r>
                          <m:r>
                            <a:rPr lang="en-US" sz="2400" i="1">
                              <a:latin typeface="Cambria Math" panose="02040503050406030204" pitchFamily="18" charset="0"/>
                            </a:rPr>
                            <m:t>,</m:t>
                          </m:r>
                          <m:r>
                            <a:rPr lang="en-US" sz="2400" i="1">
                              <a:solidFill>
                                <a:schemeClr val="accent3"/>
                              </a:solidFill>
                              <a:latin typeface="Cambria Math" panose="02040503050406030204" pitchFamily="18" charset="0"/>
                            </a:rPr>
                            <m:t>0</m:t>
                          </m:r>
                          <m:r>
                            <a:rPr lang="en-US" sz="2400" i="1">
                              <a:latin typeface="Cambria Math" panose="02040503050406030204" pitchFamily="18" charset="0"/>
                            </a:rPr>
                            <m:t>,</m:t>
                          </m:r>
                          <m:r>
                            <a:rPr lang="en-US" sz="2400" i="1">
                              <a:solidFill>
                                <a:schemeClr val="accent5"/>
                              </a:solidFill>
                              <a:latin typeface="Cambria Math" panose="02040503050406030204" pitchFamily="18" charset="0"/>
                            </a:rPr>
                            <m:t>0</m:t>
                          </m:r>
                        </m:e>
                      </m:d>
                    </m:oMath>
                  </m:oMathPara>
                </a14:m>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955"/>
                </a:stretch>
              </a:blipFill>
            </p:spPr>
            <p:txBody>
              <a:bodyPr/>
              <a:lstStyle/>
              <a:p>
                <a:r>
                  <a:rPr lang="es-ES_tradnl">
                    <a:noFill/>
                  </a:rPr>
                  <a:t> </a:t>
                </a:r>
              </a:p>
            </p:txBody>
          </p:sp>
        </mc:Fallback>
      </mc:AlternateContent>
    </p:spTree>
    <p:extLst>
      <p:ext uri="{BB962C8B-B14F-4D97-AF65-F5344CB8AC3E}">
        <p14:creationId xmlns:p14="http://schemas.microsoft.com/office/powerpoint/2010/main" val="1993948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49</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_tradnl" sz="2400" dirty="0"/>
                  <a:t>Este proceso es el que llamamos regresión logística multi-clase:</a:t>
                </a:r>
              </a:p>
              <a:p>
                <a:pPr marL="0" indent="0" algn="ctr">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𝑋</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s-ES_tradnl" sz="2400" i="1">
                                  <a:latin typeface="Cambria Math" panose="02040503050406030204" pitchFamily="18" charset="0"/>
                                </a:rPr>
                                <m:t>+</m:t>
                              </m:r>
                              <m:sSubSup>
                                <m:sSubSupPr>
                                  <m:ctrlPr>
                                    <a:rPr lang="es-ES_tradnl" sz="2400" i="1" smtClean="0">
                                      <a:latin typeface="Cambria Math" panose="02040503050406030204" pitchFamily="18" charset="0"/>
                                    </a:rPr>
                                  </m:ctrlPr>
                                </m:sSubSupPr>
                                <m:e>
                                  <m:r>
                                    <a:rPr lang="en-US" sz="2400" b="1" i="1" smtClean="0">
                                      <a:latin typeface="Cambria Math" panose="02040503050406030204" pitchFamily="18" charset="0"/>
                                    </a:rPr>
                                    <m:t>𝑾</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𝑇</m:t>
                                  </m:r>
                                </m:sup>
                              </m:sSubSup>
                              <m:r>
                                <a:rPr lang="en-US" sz="2400" b="1" i="1">
                                  <a:latin typeface="Cambria Math" panose="02040503050406030204" pitchFamily="18" charset="0"/>
                                </a:rPr>
                                <m:t>𝑿</m:t>
                              </m:r>
                            </m:sup>
                          </m:sSup>
                        </m:num>
                        <m:den>
                          <m:nary>
                            <m:naryPr>
                              <m:chr m:val="∑"/>
                              <m:supHide m:val="on"/>
                              <m:ctrlPr>
                                <a:rPr lang="en-US" sz="2400" b="0" i="1" smtClean="0">
                                  <a:latin typeface="Cambria Math" panose="02040503050406030204" pitchFamily="18" charset="0"/>
                                </a:rPr>
                              </m:ctrlPr>
                            </m:naryPr>
                            <m:sub>
                              <m:r>
                                <m:rPr>
                                  <m:brk m:alnAt="7"/>
                                </m:rPr>
                                <a:rPr lang="en-US" sz="2400" b="0" i="1" smtClean="0">
                                  <a:latin typeface="Cambria Math" panose="02040503050406030204" pitchFamily="18" charset="0"/>
                                </a:rPr>
                                <m:t>𝑘</m:t>
                              </m:r>
                            </m:sub>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b="0" i="1" smtClean="0">
                                          <a:latin typeface="Cambria Math" panose="02040503050406030204" pitchFamily="18" charset="0"/>
                                        </a:rPr>
                                        <m:t>(</m:t>
                                      </m:r>
                                      <m:r>
                                        <a:rPr lang="en-US" sz="2400" i="1">
                                          <a:latin typeface="Cambria Math" panose="02040503050406030204" pitchFamily="18" charset="0"/>
                                        </a:rPr>
                                        <m:t>𝑘</m:t>
                                      </m:r>
                                      <m:r>
                                        <a:rPr lang="en-US" sz="2400" b="0" i="1" smtClean="0">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oMath>
                  </m:oMathPara>
                </a14:m>
                <a:endParaRPr lang="es-ES_tradnl" sz="2400" dirty="0"/>
              </a:p>
              <a:p>
                <a:pPr marL="0" indent="0">
                  <a:buNone/>
                </a:pPr>
                <a:r>
                  <a:rPr lang="es-ES_tradnl" sz="2400" dirty="0"/>
                  <a:t>Se puede chequear que esta fórmula vuelve a la formula original si tenemos clases, y se hace:</a:t>
                </a:r>
              </a:p>
              <a:p>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b="0" i="1" smtClean="0">
                            <a:latin typeface="Cambria Math" panose="02040503050406030204" pitchFamily="18" charset="0"/>
                          </a:rPr>
                          <m:t>0</m:t>
                        </m:r>
                      </m:sub>
                    </m:sSub>
                  </m:oMath>
                </a14:m>
                <a:endParaRPr lang="es-ES_tradnl" sz="2400" dirty="0"/>
              </a:p>
              <a:p>
                <a14:m>
                  <m:oMath xmlns:m="http://schemas.openxmlformats.org/officeDocument/2006/math">
                    <m:r>
                      <a:rPr lang="en-US" sz="2400" b="1" i="0" smtClean="0">
                        <a:latin typeface="Cambria Math" panose="02040503050406030204" pitchFamily="18" charset="0"/>
                      </a:rPr>
                      <m:t>𝐖</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1" smtClean="0">
                            <a:latin typeface="Cambria Math" panose="02040503050406030204" pitchFamily="18" charset="0"/>
                          </a:rPr>
                          <m:t>𝑾</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1" i="1">
                            <a:latin typeface="Cambria Math" panose="02040503050406030204" pitchFamily="18" charset="0"/>
                          </a:rPr>
                          <m:t>𝑾</m:t>
                        </m:r>
                      </m:e>
                      <m:sub>
                        <m:r>
                          <a:rPr lang="en-US" sz="2400" b="0" i="1" smtClean="0">
                            <a:latin typeface="Cambria Math" panose="02040503050406030204" pitchFamily="18" charset="0"/>
                          </a:rPr>
                          <m:t>0</m:t>
                        </m:r>
                      </m:sub>
                    </m:sSub>
                  </m:oMath>
                </a14:m>
                <a:endParaRPr lang="es-ES_tradnl" sz="2400" dirty="0"/>
              </a:p>
              <a:p>
                <a:pPr marL="0" indent="0">
                  <a:buNone/>
                </a:pPr>
                <a:endParaRPr lang="es-ES_tradnl" sz="2400" dirty="0"/>
              </a:p>
              <a:p>
                <a:pPr marL="0" indent="0">
                  <a:buNone/>
                </a:pPr>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949" t="-955"/>
                </a:stretch>
              </a:blipFill>
            </p:spPr>
            <p:txBody>
              <a:bodyPr/>
              <a:lstStyle/>
              <a:p>
                <a:r>
                  <a:rPr lang="es-ES_tradnl">
                    <a:noFill/>
                  </a:rPr>
                  <a:t> </a:t>
                </a:r>
              </a:p>
            </p:txBody>
          </p:sp>
        </mc:Fallback>
      </mc:AlternateContent>
    </p:spTree>
    <p:extLst>
      <p:ext uri="{BB962C8B-B14F-4D97-AF65-F5344CB8AC3E}">
        <p14:creationId xmlns:p14="http://schemas.microsoft.com/office/powerpoint/2010/main" val="1633346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a:bodyPr>
          <a:lstStyle/>
          <a:p>
            <a:pPr marL="0" indent="0">
              <a:buNone/>
            </a:pPr>
            <a:r>
              <a:rPr lang="es-ES" sz="2400" dirty="0"/>
              <a:t>Buscamos minimizar el valor de los residuos. Para lograr esto, lo hacemos minimizando la suma de los cuadrados de los </a:t>
            </a:r>
            <a:r>
              <a:rPr lang="es-ES" sz="2400" b="1" dirty="0">
                <a:solidFill>
                  <a:schemeClr val="accent1"/>
                </a:solidFill>
              </a:rPr>
              <a:t>residuos</a:t>
            </a:r>
            <a:r>
              <a:rPr lang="es-ES" sz="2400" dirty="0"/>
              <a:t>.</a:t>
            </a:r>
          </a:p>
        </p:txBody>
      </p:sp>
      <p:pic>
        <p:nvPicPr>
          <p:cNvPr id="8" name="circle99393.png" descr="circle99393.png">
            <a:extLst>
              <a:ext uri="{FF2B5EF4-FFF2-40B4-BE49-F238E27FC236}">
                <a16:creationId xmlns:a16="http://schemas.microsoft.com/office/drawing/2014/main" id="{6D4987E5-4D80-7966-B957-959C8245C3D3}"/>
              </a:ext>
            </a:extLst>
          </p:cNvPr>
          <p:cNvPicPr>
            <a:picLocks noChangeAspect="1"/>
          </p:cNvPicPr>
          <p:nvPr/>
        </p:nvPicPr>
        <p:blipFill>
          <a:blip r:embed="rId3"/>
          <a:stretch>
            <a:fillRect/>
          </a:stretch>
        </p:blipFill>
        <p:spPr>
          <a:xfrm>
            <a:off x="1204853" y="3052723"/>
            <a:ext cx="4050257" cy="3016083"/>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325E68F-AA83-ACA7-45E5-3E1A312559CC}"/>
                  </a:ext>
                </a:extLst>
              </p:cNvPr>
              <p:cNvSpPr txBox="1"/>
              <p:nvPr/>
            </p:nvSpPr>
            <p:spPr>
              <a:xfrm>
                <a:off x="6163070" y="2962205"/>
                <a:ext cx="4824077" cy="865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𝑆</m:t>
                          </m:r>
                        </m:e>
                        <m:sub>
                          <m:r>
                            <a:rPr lang="en-US" sz="2000" b="0" i="1" smtClean="0">
                              <a:latin typeface="Cambria Math" panose="02040503050406030204" pitchFamily="18" charset="0"/>
                            </a:rPr>
                            <m:t>𝑅</m:t>
                          </m:r>
                        </m:sub>
                      </m:sSub>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𝑁</m:t>
                          </m:r>
                          <m:r>
                            <a:rPr lang="en-US" sz="2000" b="0" i="1" smtClean="0">
                              <a:latin typeface="Cambria Math" panose="02040503050406030204" pitchFamily="18" charset="0"/>
                            </a:rPr>
                            <m:t>−1</m:t>
                          </m:r>
                        </m:sup>
                        <m:e>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𝑒</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e>
                              </m:d>
                            </m:e>
                            <m:sup>
                              <m:r>
                                <a:rPr lang="en-US" sz="2000" b="0" i="1" smtClean="0">
                                  <a:latin typeface="Cambria Math" panose="02040503050406030204" pitchFamily="18" charset="0"/>
                                </a:rPr>
                                <m:t>2</m:t>
                              </m:r>
                            </m:sup>
                          </m:sSup>
                        </m:e>
                      </m:nary>
                      <m:r>
                        <a:rPr lang="en-US" sz="2000" b="0" i="1" smtClean="0">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=0</m:t>
                          </m:r>
                        </m:sub>
                        <m:sup>
                          <m:r>
                            <a:rPr lang="en-US" sz="2000" i="1">
                              <a:latin typeface="Cambria Math" panose="02040503050406030204" pitchFamily="18" charset="0"/>
                            </a:rPr>
                            <m:t>𝑁</m:t>
                          </m:r>
                          <m:r>
                            <a:rPr lang="en-US" sz="2000" i="1">
                              <a:latin typeface="Cambria Math" panose="02040503050406030204" pitchFamily="18" charset="0"/>
                            </a:rPr>
                            <m:t>−1</m:t>
                          </m:r>
                        </m:sup>
                        <m:e>
                          <m:sSup>
                            <m:sSupPr>
                              <m:ctrlPr>
                                <a:rPr lang="en-US" sz="200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𝑦</m:t>
                                      </m:r>
                                    </m:e>
                                    <m:sub>
                                      <m:r>
                                        <a:rPr lang="en-US" sz="2000" i="1">
                                          <a:latin typeface="Cambria Math" panose="02040503050406030204" pitchFamily="18" charset="0"/>
                                        </a:rPr>
                                        <m:t>[</m:t>
                                      </m:r>
                                      <m:r>
                                        <a:rPr lang="en-US" sz="2000" i="1">
                                          <a:latin typeface="Cambria Math" panose="02040503050406030204" pitchFamily="18" charset="0"/>
                                        </a:rPr>
                                        <m:t>𝑖</m:t>
                                      </m:r>
                                      <m:r>
                                        <a:rPr lang="en-US" sz="2000" i="1">
                                          <a:latin typeface="Cambria Math" panose="02040503050406030204" pitchFamily="18" charset="0"/>
                                        </a:rPr>
                                        <m:t>]</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1</m:t>
                                      </m:r>
                                    </m:sub>
                                  </m:sSub>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r>
                                        <a:rPr lang="en-US" sz="2000" i="1">
                                          <a:latin typeface="Cambria Math" panose="02040503050406030204" pitchFamily="18" charset="0"/>
                                        </a:rPr>
                                        <m:t>𝑖</m:t>
                                      </m:r>
                                      <m:r>
                                        <a:rPr lang="en-US" sz="2000" i="1">
                                          <a:latin typeface="Cambria Math" panose="02040503050406030204" pitchFamily="18" charset="0"/>
                                        </a:rPr>
                                        <m:t>]</m:t>
                                      </m:r>
                                    </m:sub>
                                  </m:sSub>
                                </m:e>
                              </m:d>
                            </m:e>
                            <m:sup>
                              <m:r>
                                <a:rPr lang="en-US" sz="2000" b="0" i="1" smtClean="0">
                                  <a:latin typeface="Cambria Math" panose="02040503050406030204" pitchFamily="18" charset="0"/>
                                </a:rPr>
                                <m:t>2</m:t>
                              </m:r>
                            </m:sup>
                          </m:sSup>
                        </m:e>
                      </m:nary>
                    </m:oMath>
                  </m:oMathPara>
                </a14:m>
                <a:endParaRPr lang="es-ES_tradnl" sz="2000" dirty="0"/>
              </a:p>
            </p:txBody>
          </p:sp>
        </mc:Choice>
        <mc:Fallback xmlns="">
          <p:sp>
            <p:nvSpPr>
              <p:cNvPr id="9" name="TextBox 8">
                <a:extLst>
                  <a:ext uri="{FF2B5EF4-FFF2-40B4-BE49-F238E27FC236}">
                    <a16:creationId xmlns:a16="http://schemas.microsoft.com/office/drawing/2014/main" id="{0325E68F-AA83-ACA7-45E5-3E1A312559CC}"/>
                  </a:ext>
                </a:extLst>
              </p:cNvPr>
              <p:cNvSpPr txBox="1">
                <a:spLocks noRot="1" noChangeAspect="1" noMove="1" noResize="1" noEditPoints="1" noAdjustHandles="1" noChangeArrowheads="1" noChangeShapeType="1" noTextEdit="1"/>
              </p:cNvSpPr>
              <p:nvPr/>
            </p:nvSpPr>
            <p:spPr>
              <a:xfrm>
                <a:off x="6163070" y="2962205"/>
                <a:ext cx="4824077" cy="865750"/>
              </a:xfrm>
              <a:prstGeom prst="rect">
                <a:avLst/>
              </a:prstGeom>
              <a:blipFill>
                <a:blip r:embed="rId4"/>
                <a:stretch>
                  <a:fillRect l="-6053" t="-113043" b="-173913"/>
                </a:stretch>
              </a:blipFill>
            </p:spPr>
            <p:txBody>
              <a:bodyPr/>
              <a:lstStyle/>
              <a:p>
                <a:r>
                  <a:rPr lang="es-ES_tradnl">
                    <a:noFill/>
                  </a:rPr>
                  <a:t> </a:t>
                </a:r>
              </a:p>
            </p:txBody>
          </p:sp>
        </mc:Fallback>
      </mc:AlternateContent>
      <p:sp>
        <p:nvSpPr>
          <p:cNvPr id="11" name="TextBox 10">
            <a:extLst>
              <a:ext uri="{FF2B5EF4-FFF2-40B4-BE49-F238E27FC236}">
                <a16:creationId xmlns:a16="http://schemas.microsoft.com/office/drawing/2014/main" id="{1AAA0847-A2D3-AF6B-3223-4207A53C6037}"/>
              </a:ext>
            </a:extLst>
          </p:cNvPr>
          <p:cNvSpPr txBox="1"/>
          <p:nvPr/>
        </p:nvSpPr>
        <p:spPr>
          <a:xfrm>
            <a:off x="5527108" y="4663581"/>
            <a:ext cx="6369009" cy="861774"/>
          </a:xfrm>
          <a:prstGeom prst="rect">
            <a:avLst/>
          </a:prstGeom>
          <a:noFill/>
        </p:spPr>
        <p:txBody>
          <a:bodyPr wrap="square">
            <a:spAutoFit/>
          </a:bodyPr>
          <a:lstStyle/>
          <a:p>
            <a:r>
              <a:rPr lang="es-ES_tradnl" sz="1600" dirty="0"/>
              <a:t>Para minimizar, solo podemos tocar los coeficientes. Lo que hacemos es ir por el </a:t>
            </a:r>
            <a:r>
              <a:rPr lang="es-ES_tradnl" sz="1600" b="1" dirty="0">
                <a:solidFill>
                  <a:schemeClr val="accent1"/>
                </a:solidFill>
              </a:rPr>
              <a:t>gradiente</a:t>
            </a:r>
            <a:r>
              <a:rPr lang="es-ES_tradnl" sz="1600" dirty="0"/>
              <a:t>.</a:t>
            </a:r>
          </a:p>
          <a:p>
            <a:endParaRPr lang="es-ES_tradnl"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9F76E1-3229-0D4F-7692-0B8549D6AC45}"/>
                  </a:ext>
                </a:extLst>
              </p:cNvPr>
              <p:cNvSpPr txBox="1"/>
              <p:nvPr/>
            </p:nvSpPr>
            <p:spPr>
              <a:xfrm>
                <a:off x="7005753" y="5345789"/>
                <a:ext cx="992708" cy="63748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0</m:t>
                              </m:r>
                            </m:sub>
                          </m:sSub>
                        </m:den>
                      </m:f>
                      <m:r>
                        <a:rPr lang="en-US" sz="2000" b="0" i="1" smtClean="0">
                          <a:latin typeface="Cambria Math" panose="02040503050406030204" pitchFamily="18" charset="0"/>
                        </a:rPr>
                        <m:t>=0</m:t>
                      </m:r>
                    </m:oMath>
                  </m:oMathPara>
                </a14:m>
                <a:endParaRPr lang="es-ES_tradnl" sz="2000" dirty="0"/>
              </a:p>
            </p:txBody>
          </p:sp>
        </mc:Choice>
        <mc:Fallback xmlns="">
          <p:sp>
            <p:nvSpPr>
              <p:cNvPr id="12" name="TextBox 11">
                <a:extLst>
                  <a:ext uri="{FF2B5EF4-FFF2-40B4-BE49-F238E27FC236}">
                    <a16:creationId xmlns:a16="http://schemas.microsoft.com/office/drawing/2014/main" id="{F59F76E1-3229-0D4F-7692-0B8549D6AC45}"/>
                  </a:ext>
                </a:extLst>
              </p:cNvPr>
              <p:cNvSpPr txBox="1">
                <a:spLocks noRot="1" noChangeAspect="1" noMove="1" noResize="1" noEditPoints="1" noAdjustHandles="1" noChangeArrowheads="1" noChangeShapeType="1" noTextEdit="1"/>
              </p:cNvSpPr>
              <p:nvPr/>
            </p:nvSpPr>
            <p:spPr>
              <a:xfrm>
                <a:off x="7005753" y="5345789"/>
                <a:ext cx="992708" cy="637482"/>
              </a:xfrm>
              <a:prstGeom prst="rect">
                <a:avLst/>
              </a:prstGeom>
              <a:blipFill>
                <a:blip r:embed="rId5"/>
                <a:stretch>
                  <a:fillRect l="-5063" r="-5063" b="-7692"/>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1A3005F-DE90-D7C1-D954-4788DA0325A9}"/>
                  </a:ext>
                </a:extLst>
              </p:cNvPr>
              <p:cNvSpPr txBox="1"/>
              <p:nvPr/>
            </p:nvSpPr>
            <p:spPr>
              <a:xfrm>
                <a:off x="8646417" y="5347712"/>
                <a:ext cx="986745" cy="6355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s-ES_tradnl" sz="2000" i="1" smtClean="0">
                              <a:latin typeface="Cambria Math" panose="02040503050406030204" pitchFamily="18" charset="0"/>
                            </a:rPr>
                          </m:ctrlPr>
                        </m:fPr>
                        <m:num>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𝑆</m:t>
                              </m:r>
                            </m:e>
                            <m:sub>
                              <m:r>
                                <a:rPr lang="en-US" sz="2000" i="1">
                                  <a:latin typeface="Cambria Math" panose="02040503050406030204" pitchFamily="18" charset="0"/>
                                </a:rPr>
                                <m:t>𝑅</m:t>
                              </m:r>
                            </m:sub>
                          </m:sSub>
                        </m:num>
                        <m:den>
                          <m:r>
                            <a:rPr lang="es-ES_tradnl"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𝑤</m:t>
                              </m:r>
                            </m:e>
                            <m:sub>
                              <m:r>
                                <a:rPr lang="en-US" sz="2000" b="0" i="1" smtClean="0">
                                  <a:latin typeface="Cambria Math" panose="02040503050406030204" pitchFamily="18" charset="0"/>
                                </a:rPr>
                                <m:t>1</m:t>
                              </m:r>
                            </m:sub>
                          </m:sSub>
                        </m:den>
                      </m:f>
                      <m:r>
                        <a:rPr lang="en-US" sz="2000" b="0" i="1" smtClean="0">
                          <a:latin typeface="Cambria Math" panose="02040503050406030204" pitchFamily="18" charset="0"/>
                        </a:rPr>
                        <m:t>=0</m:t>
                      </m:r>
                    </m:oMath>
                  </m:oMathPara>
                </a14:m>
                <a:endParaRPr lang="es-ES_tradnl" sz="2000" dirty="0"/>
              </a:p>
            </p:txBody>
          </p:sp>
        </mc:Choice>
        <mc:Fallback xmlns="">
          <p:sp>
            <p:nvSpPr>
              <p:cNvPr id="13" name="TextBox 12">
                <a:extLst>
                  <a:ext uri="{FF2B5EF4-FFF2-40B4-BE49-F238E27FC236}">
                    <a16:creationId xmlns:a16="http://schemas.microsoft.com/office/drawing/2014/main" id="{31A3005F-DE90-D7C1-D954-4788DA0325A9}"/>
                  </a:ext>
                </a:extLst>
              </p:cNvPr>
              <p:cNvSpPr txBox="1">
                <a:spLocks noRot="1" noChangeAspect="1" noMove="1" noResize="1" noEditPoints="1" noAdjustHandles="1" noChangeArrowheads="1" noChangeShapeType="1" noTextEdit="1"/>
              </p:cNvSpPr>
              <p:nvPr/>
            </p:nvSpPr>
            <p:spPr>
              <a:xfrm>
                <a:off x="8646417" y="5347712"/>
                <a:ext cx="986745" cy="635559"/>
              </a:xfrm>
              <a:prstGeom prst="rect">
                <a:avLst/>
              </a:prstGeom>
              <a:blipFill>
                <a:blip r:embed="rId6"/>
                <a:stretch>
                  <a:fillRect l="-5063" r="-5063" b="-7692"/>
                </a:stretch>
              </a:blipFill>
            </p:spPr>
            <p:txBody>
              <a:bodyPr/>
              <a:lstStyle/>
              <a:p>
                <a:r>
                  <a:rPr lang="es-ES_tradn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ABA98C7-9579-5F8E-0F25-99CAF52327A4}"/>
                  </a:ext>
                </a:extLst>
              </p:cNvPr>
              <p:cNvSpPr txBox="1"/>
              <p:nvPr/>
            </p:nvSpPr>
            <p:spPr>
              <a:xfrm>
                <a:off x="7224201" y="3882013"/>
                <a:ext cx="2844432" cy="77912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𝑅</m:t>
                          </m:r>
                        </m:sub>
                      </m:sSub>
                      <m:r>
                        <a:rPr lang="en-US" b="0" i="1" smtClean="0">
                          <a:latin typeface="Cambria Math" panose="02040503050406030204" pitchFamily="18" charset="0"/>
                        </a:rPr>
                        <m:t>)=</m:t>
                      </m:r>
                      <m:r>
                        <m:rPr>
                          <m:sty m:val="p"/>
                        </m:rPr>
                        <a:rPr lang="en-US">
                          <a:latin typeface="Cambria Math" panose="02040503050406030204" pitchFamily="18" charset="0"/>
                        </a:rPr>
                        <m:t>min</m:t>
                      </m:r>
                      <m:d>
                        <m:dPr>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𝑁</m:t>
                              </m:r>
                              <m:r>
                                <a:rPr lang="en-US" i="1">
                                  <a:latin typeface="Cambria Math" panose="02040503050406030204" pitchFamily="18" charset="0"/>
                                </a:rPr>
                                <m:t>−1</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b>
                                      </m:sSub>
                                    </m:e>
                                  </m:d>
                                </m:e>
                                <m:sup>
                                  <m:r>
                                    <a:rPr lang="en-US" i="1">
                                      <a:latin typeface="Cambria Math" panose="02040503050406030204" pitchFamily="18" charset="0"/>
                                    </a:rPr>
                                    <m:t>2</m:t>
                                  </m:r>
                                </m:sup>
                              </m:sSup>
                            </m:e>
                          </m:nary>
                        </m:e>
                      </m:d>
                    </m:oMath>
                  </m:oMathPara>
                </a14:m>
                <a:endParaRPr lang="es-ES_tradnl" dirty="0"/>
              </a:p>
            </p:txBody>
          </p:sp>
        </mc:Choice>
        <mc:Fallback xmlns="">
          <p:sp>
            <p:nvSpPr>
              <p:cNvPr id="14" name="TextBox 13">
                <a:extLst>
                  <a:ext uri="{FF2B5EF4-FFF2-40B4-BE49-F238E27FC236}">
                    <a16:creationId xmlns:a16="http://schemas.microsoft.com/office/drawing/2014/main" id="{FABA98C7-9579-5F8E-0F25-99CAF52327A4}"/>
                  </a:ext>
                </a:extLst>
              </p:cNvPr>
              <p:cNvSpPr txBox="1">
                <a:spLocks noRot="1" noChangeAspect="1" noMove="1" noResize="1" noEditPoints="1" noAdjustHandles="1" noChangeArrowheads="1" noChangeShapeType="1" noTextEdit="1"/>
              </p:cNvSpPr>
              <p:nvPr/>
            </p:nvSpPr>
            <p:spPr>
              <a:xfrm>
                <a:off x="7224201" y="3882013"/>
                <a:ext cx="2844432" cy="779124"/>
              </a:xfrm>
              <a:prstGeom prst="rect">
                <a:avLst/>
              </a:prstGeom>
              <a:blipFill>
                <a:blip r:embed="rId7"/>
                <a:stretch>
                  <a:fillRect l="-1333" t="-109524" b="-169841"/>
                </a:stretch>
              </a:blipFill>
            </p:spPr>
            <p:txBody>
              <a:bodyPr/>
              <a:lstStyle/>
              <a:p>
                <a:r>
                  <a:rPr lang="es-ES_tradnl">
                    <a:noFill/>
                  </a:rPr>
                  <a:t> </a:t>
                </a:r>
              </a:p>
            </p:txBody>
          </p:sp>
        </mc:Fallback>
      </mc:AlternateContent>
      <p:sp>
        <p:nvSpPr>
          <p:cNvPr id="15" name="TextBox 14">
            <a:extLst>
              <a:ext uri="{FF2B5EF4-FFF2-40B4-BE49-F238E27FC236}">
                <a16:creationId xmlns:a16="http://schemas.microsoft.com/office/drawing/2014/main" id="{1CB4E50A-6319-5049-7F4E-75D02483C75E}"/>
              </a:ext>
            </a:extLst>
          </p:cNvPr>
          <p:cNvSpPr txBox="1"/>
          <p:nvPr/>
        </p:nvSpPr>
        <p:spPr>
          <a:xfrm>
            <a:off x="4662318" y="5744547"/>
            <a:ext cx="592792" cy="369332"/>
          </a:xfrm>
          <a:prstGeom prst="rect">
            <a:avLst/>
          </a:prstGeom>
          <a:solidFill>
            <a:schemeClr val="bg1"/>
          </a:solidFill>
        </p:spPr>
        <p:txBody>
          <a:bodyPr wrap="square" lIns="0" tIns="0" rIns="0" bIns="0" rtlCol="0">
            <a:spAutoFit/>
          </a:bodyPr>
          <a:lstStyle/>
          <a:p>
            <a:r>
              <a:rPr lang="es-ES_tradnl" sz="2400" dirty="0"/>
              <a:t>(x</a:t>
            </a:r>
            <a:r>
              <a:rPr lang="es-ES_tradnl" sz="2400" baseline="-25000" dirty="0"/>
              <a:t>0</a:t>
            </a:r>
            <a:r>
              <a:rPr lang="es-ES_tradnl" sz="2400" dirty="0"/>
              <a:t>)</a:t>
            </a:r>
          </a:p>
        </p:txBody>
      </p:sp>
    </p:spTree>
    <p:extLst>
      <p:ext uri="{BB962C8B-B14F-4D97-AF65-F5344CB8AC3E}">
        <p14:creationId xmlns:p14="http://schemas.microsoft.com/office/powerpoint/2010/main" val="11201616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Logística Multi-Clase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50</a:t>
            </a:fld>
            <a:endParaRPr lang="en-US"/>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959428"/>
                <a:ext cx="10691264" cy="3969785"/>
              </a:xfrm>
            </p:spPr>
            <p:txBody>
              <a:bodyPr>
                <a:normAutofit fontScale="92500"/>
              </a:bodyPr>
              <a:lstStyle/>
              <a:p>
                <a:pPr marL="0" indent="0">
                  <a:buNone/>
                </a:pPr>
                <a:r>
                  <a:rPr lang="es-ES_tradnl" sz="2400" dirty="0"/>
                  <a:t>De hecho, no importa cuantas clases hay, siempre podemos elegir una clase y hacer que todos sus parámetros sean cero, sin perder generalidad. </a:t>
                </a:r>
                <a:br>
                  <a:rPr lang="es-ES_tradnl" sz="2400" dirty="0"/>
                </a:br>
                <a:br>
                  <a:rPr lang="es-ES_tradnl" sz="2400" dirty="0"/>
                </a:br>
                <a:r>
                  <a:rPr lang="es-ES_tradnl" sz="2400" dirty="0"/>
                  <a:t>Esto es porque la probabilidad de una clase está formada el complemento de las otras. En general, por convención se elige a la clase 0:</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=0</m:t>
                          </m:r>
                        </m:e>
                      </m:d>
                      <m:r>
                        <a:rPr lang="en-US" sz="2400" b="1" i="1" smtClean="0">
                          <a:latin typeface="Cambria Math" panose="02040503050406030204" pitchFamily="18" charset="0"/>
                        </a:rPr>
                        <m:t>𝑿</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0</m:t>
                              </m:r>
                            </m:sup>
                          </m:sSup>
                        </m:num>
                        <m:den>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0</m:t>
                              </m:r>
                            </m:sup>
                          </m:sSup>
                          <m:r>
                            <a:rPr lang="en-US" sz="2400" b="0" i="1" smtClean="0">
                              <a:latin typeface="Cambria Math" panose="02040503050406030204" pitchFamily="18" charset="0"/>
                            </a:rPr>
                            <m:t>+</m:t>
                          </m:r>
                          <m:nary>
                            <m:naryPr>
                              <m:chr m:val="∑"/>
                              <m:limLoc m:val="subSup"/>
                              <m:ctrlPr>
                                <a:rPr lang="en-US" sz="2400" b="0" i="1" smtClean="0">
                                  <a:latin typeface="Cambria Math" panose="02040503050406030204" pitchFamily="18" charset="0"/>
                                </a:rPr>
                              </m:ctrlPr>
                            </m:naryPr>
                            <m:sub>
                              <m:r>
                                <m:rPr>
                                  <m:brk m:alnAt="25"/>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𝐾</m:t>
                              </m:r>
                              <m:r>
                                <a:rPr lang="en-US" sz="2400" b="0" i="1" smtClean="0">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b="0" i="1" smtClean="0">
                              <a:latin typeface="Cambria Math" panose="02040503050406030204" pitchFamily="18" charset="0"/>
                            </a:rPr>
                            <m:t>1</m:t>
                          </m:r>
                        </m:num>
                        <m:den>
                          <m:r>
                            <a:rPr lang="en-US" sz="2400" i="1" smtClean="0">
                              <a:latin typeface="Cambria Math" panose="02040503050406030204" pitchFamily="18" charset="0"/>
                            </a:rPr>
                            <m:t>1</m:t>
                          </m:r>
                          <m:r>
                            <a:rPr lang="en-US" sz="2400" i="1">
                              <a:latin typeface="Cambria Math" panose="02040503050406030204" pitchFamily="18" charset="0"/>
                            </a:rPr>
                            <m:t>+</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oMath>
                  </m:oMathPara>
                </a14:m>
                <a:endParaRPr lang="es-ES_tradnl" sz="2400" dirty="0"/>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1" i="1" smtClean="0">
                          <a:latin typeface="Cambria Math" panose="02040503050406030204" pitchFamily="18" charset="0"/>
                        </a:rPr>
                        <m:t>𝑿</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𝑘</m:t>
                                  </m:r>
                                </m:sub>
                              </m:sSub>
                              <m:r>
                                <a:rPr lang="es-ES_tradnl" sz="2400" i="1">
                                  <a:latin typeface="Cambria Math" panose="02040503050406030204" pitchFamily="18" charset="0"/>
                                </a:rPr>
                                <m:t>+</m:t>
                              </m:r>
                              <m:sSubSup>
                                <m:sSubSupPr>
                                  <m:ctrlPr>
                                    <a:rPr lang="es-ES_tradnl" sz="2400" i="1" smtClean="0">
                                      <a:latin typeface="Cambria Math" panose="02040503050406030204" pitchFamily="18" charset="0"/>
                                    </a:rPr>
                                  </m:ctrlPr>
                                </m:sSubSupPr>
                                <m:e>
                                  <m:r>
                                    <a:rPr lang="en-US" sz="2400" b="1" i="1" smtClean="0">
                                      <a:latin typeface="Cambria Math" panose="02040503050406030204" pitchFamily="18" charset="0"/>
                                    </a:rPr>
                                    <m:t>𝑾</m:t>
                                  </m:r>
                                </m:e>
                                <m:sub>
                                  <m:r>
                                    <a:rPr lang="en-US" sz="2400" b="0" i="1" smtClean="0">
                                      <a:latin typeface="Cambria Math" panose="02040503050406030204" pitchFamily="18" charset="0"/>
                                    </a:rPr>
                                    <m:t>𝑘</m:t>
                                  </m:r>
                                </m:sub>
                                <m:sup>
                                  <m:r>
                                    <a:rPr lang="en-US" sz="2400" b="0" i="1" smtClean="0">
                                      <a:latin typeface="Cambria Math" panose="02040503050406030204" pitchFamily="18" charset="0"/>
                                    </a:rPr>
                                    <m:t>𝑇</m:t>
                                  </m:r>
                                </m:sup>
                              </m:sSubSup>
                              <m:r>
                                <a:rPr lang="en-US" sz="2400" b="1" i="1">
                                  <a:latin typeface="Cambria Math" panose="02040503050406030204" pitchFamily="18" charset="0"/>
                                </a:rPr>
                                <m:t>𝑿</m:t>
                              </m:r>
                            </m:sup>
                          </m:sSup>
                        </m:num>
                        <m:den>
                          <m:r>
                            <a:rPr lang="en-US" sz="2400" i="1">
                              <a:latin typeface="Cambria Math" panose="02040503050406030204" pitchFamily="18" charset="0"/>
                            </a:rPr>
                            <m:t>1</m:t>
                          </m:r>
                          <m:r>
                            <a:rPr lang="en-US" sz="2400" i="1">
                              <a:latin typeface="Cambria Math" panose="02040503050406030204" pitchFamily="18" charset="0"/>
                            </a:rPr>
                            <m:t>+</m:t>
                          </m:r>
                          <m:nary>
                            <m:naryPr>
                              <m:chr m:val="∑"/>
                              <m:limLoc m:val="subSup"/>
                              <m:ctrlPr>
                                <a:rPr lang="en-US" sz="2400" i="1">
                                  <a:latin typeface="Cambria Math" panose="02040503050406030204" pitchFamily="18" charset="0"/>
                                </a:rPr>
                              </m:ctrlPr>
                            </m:naryPr>
                            <m:sub>
                              <m:r>
                                <m:rPr>
                                  <m:brk m:alnAt="25"/>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𝐾</m:t>
                              </m:r>
                              <m:r>
                                <a:rPr lang="en-US" sz="2400" i="1">
                                  <a:latin typeface="Cambria Math" panose="02040503050406030204" pitchFamily="18" charset="0"/>
                                </a:rPr>
                                <m:t>−1</m:t>
                              </m:r>
                            </m:sup>
                            <m:e>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sSub>
                                    <m:sSubPr>
                                      <m:ctrlPr>
                                        <a:rPr lang="en-US" sz="2400" i="1">
                                          <a:latin typeface="Cambria Math" panose="02040503050406030204" pitchFamily="18" charset="0"/>
                                        </a:rPr>
                                      </m:ctrlPr>
                                    </m:sSubPr>
                                    <m:e>
                                      <m:r>
                                        <a:rPr lang="en-US" sz="2400" i="1">
                                          <a:latin typeface="Cambria Math" panose="02040503050406030204" pitchFamily="18" charset="0"/>
                                        </a:rPr>
                                        <m:t>𝑏</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Sub>
                                  <m:r>
                                    <a:rPr lang="es-ES_tradnl" sz="2400" i="1">
                                      <a:latin typeface="Cambria Math" panose="02040503050406030204" pitchFamily="18" charset="0"/>
                                    </a:rPr>
                                    <m:t>+</m:t>
                                  </m:r>
                                  <m:sSubSup>
                                    <m:sSubSupPr>
                                      <m:ctrlPr>
                                        <a:rPr lang="es-ES_tradnl" sz="2400" i="1">
                                          <a:latin typeface="Cambria Math" panose="02040503050406030204" pitchFamily="18" charset="0"/>
                                        </a:rPr>
                                      </m:ctrlPr>
                                    </m:sSubSupPr>
                                    <m:e>
                                      <m:r>
                                        <a:rPr lang="en-US" sz="2400" b="1" i="1">
                                          <a:latin typeface="Cambria Math" panose="02040503050406030204" pitchFamily="18" charset="0"/>
                                        </a:rPr>
                                        <m:t>𝑾</m:t>
                                      </m:r>
                                    </m:e>
                                    <m:sub>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m:t>
                                      </m:r>
                                    </m:sub>
                                    <m:sup>
                                      <m:r>
                                        <a:rPr lang="en-US" sz="2400" i="1">
                                          <a:latin typeface="Cambria Math" panose="02040503050406030204" pitchFamily="18" charset="0"/>
                                        </a:rPr>
                                        <m:t>𝑇</m:t>
                                      </m:r>
                                    </m:sup>
                                  </m:sSubSup>
                                  <m:r>
                                    <a:rPr lang="en-US" sz="2400" b="1" i="1">
                                      <a:latin typeface="Cambria Math" panose="02040503050406030204" pitchFamily="18" charset="0"/>
                                    </a:rPr>
                                    <m:t>𝑿</m:t>
                                  </m:r>
                                </m:sup>
                              </m:sSup>
                            </m:e>
                          </m:nary>
                        </m:den>
                      </m:f>
                    </m:oMath>
                  </m:oMathPara>
                </a14:m>
                <a:endParaRPr lang="es-ES_tradnl" sz="2400" dirty="0"/>
              </a:p>
              <a:p>
                <a:pPr marL="0" indent="0">
                  <a:buNone/>
                </a:pPr>
                <a:endParaRPr lang="es-ES_tradnl" sz="2400" dirty="0"/>
              </a:p>
            </p:txBody>
          </p:sp>
        </mc:Choice>
        <mc:Fallback>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1959428"/>
                <a:ext cx="10691264" cy="3969785"/>
              </a:xfrm>
              <a:blipFill>
                <a:blip r:embed="rId3"/>
                <a:stretch>
                  <a:fillRect l="-830" t="-637" b="-18471"/>
                </a:stretch>
              </a:blipFill>
            </p:spPr>
            <p:txBody>
              <a:bodyPr/>
              <a:lstStyle/>
              <a:p>
                <a:r>
                  <a:rPr lang="es-ES_tradnl">
                    <a:noFill/>
                  </a:rPr>
                  <a:t> </a:t>
                </a:r>
              </a:p>
            </p:txBody>
          </p:sp>
        </mc:Fallback>
      </mc:AlternateContent>
    </p:spTree>
    <p:extLst>
      <p:ext uri="{BB962C8B-B14F-4D97-AF65-F5344CB8AC3E}">
        <p14:creationId xmlns:p14="http://schemas.microsoft.com/office/powerpoint/2010/main" val="39008265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55D83A-3E78-1C54-7B88-7D255FD1281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2B9850-18CF-39AB-CF5B-6EA792F87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6E04B37-0C03-78AA-825F-28DE139C0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919B06CA-BCFE-73E9-610F-74BBE2CC7D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55080"/>
            <a:ext cx="105918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897ADEF-CD68-32F5-AB23-38D1529991BD}"/>
              </a:ext>
            </a:extLst>
          </p:cNvPr>
          <p:cNvSpPr>
            <a:spLocks noGrp="1"/>
          </p:cNvSpPr>
          <p:nvPr>
            <p:ph type="ctrTitle"/>
          </p:nvPr>
        </p:nvSpPr>
        <p:spPr>
          <a:xfrm>
            <a:off x="703400" y="4702835"/>
            <a:ext cx="10801350" cy="978772"/>
          </a:xfrm>
        </p:spPr>
        <p:txBody>
          <a:bodyPr>
            <a:normAutofit fontScale="90000"/>
          </a:bodyPr>
          <a:lstStyle/>
          <a:p>
            <a:r>
              <a:rPr lang="es-ES_tradnl" dirty="0">
                <a:solidFill>
                  <a:schemeClr val="bg1"/>
                </a:solidFill>
              </a:rPr>
              <a:t>Clasificador Bayesiano ingenuo</a:t>
            </a:r>
          </a:p>
        </p:txBody>
      </p:sp>
      <p:pic>
        <p:nvPicPr>
          <p:cNvPr id="4" name="Picture 3" descr="Vector background of vibrant colors splashing">
            <a:extLst>
              <a:ext uri="{FF2B5EF4-FFF2-40B4-BE49-F238E27FC236}">
                <a16:creationId xmlns:a16="http://schemas.microsoft.com/office/drawing/2014/main" id="{ABBB9616-A221-0745-02A5-112F773D46CB}"/>
              </a:ext>
            </a:extLst>
          </p:cNvPr>
          <p:cNvPicPr>
            <a:picLocks noChangeAspect="1"/>
          </p:cNvPicPr>
          <p:nvPr/>
        </p:nvPicPr>
        <p:blipFill rotWithShape="1">
          <a:blip r:embed="rId3"/>
          <a:srcRect t="34398" r="2" b="17120"/>
          <a:stretch/>
        </p:blipFill>
        <p:spPr>
          <a:xfrm>
            <a:off x="800100" y="712916"/>
            <a:ext cx="10591800" cy="3491895"/>
          </a:xfrm>
          <a:prstGeom prst="rect">
            <a:avLst/>
          </a:prstGeom>
        </p:spPr>
      </p:pic>
    </p:spTree>
    <p:extLst>
      <p:ext uri="{BB962C8B-B14F-4D97-AF65-F5344CB8AC3E}">
        <p14:creationId xmlns:p14="http://schemas.microsoft.com/office/powerpoint/2010/main" val="130851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Clasificador Bayesiano ingenuo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52</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691264" cy="3786224"/>
          </a:xfrm>
        </p:spPr>
        <p:txBody>
          <a:bodyPr>
            <a:normAutofit/>
          </a:bodyPr>
          <a:lstStyle/>
          <a:p>
            <a:pPr marL="0" indent="0">
              <a:buNone/>
            </a:pPr>
            <a:r>
              <a:rPr lang="es-ES_tradnl" sz="2400" dirty="0"/>
              <a:t>La regla de Bayes</a:t>
            </a:r>
          </a:p>
          <a:p>
            <a:pPr marL="0" indent="0">
              <a:buNone/>
            </a:pPr>
            <a:endParaRPr lang="es-ES_tradnl" sz="2400" dirty="0"/>
          </a:p>
          <a:p>
            <a:pPr marL="0" indent="0">
              <a:buNone/>
            </a:pPr>
            <a:endParaRPr lang="es-ES_tradnl" sz="2400" dirty="0"/>
          </a:p>
        </p:txBody>
      </p:sp>
      <p:sp>
        <p:nvSpPr>
          <p:cNvPr id="3" name="TextBox 2">
            <a:extLst>
              <a:ext uri="{FF2B5EF4-FFF2-40B4-BE49-F238E27FC236}">
                <a16:creationId xmlns:a16="http://schemas.microsoft.com/office/drawing/2014/main" id="{2D0BF857-A827-ACBC-1DB2-AA25B9C26ABF}"/>
              </a:ext>
            </a:extLst>
          </p:cNvPr>
          <p:cNvSpPr txBox="1"/>
          <p:nvPr/>
        </p:nvSpPr>
        <p:spPr>
          <a:xfrm>
            <a:off x="700634" y="1681324"/>
            <a:ext cx="7689561" cy="461665"/>
          </a:xfrm>
          <a:prstGeom prst="rect">
            <a:avLst/>
          </a:prstGeom>
          <a:noFill/>
        </p:spPr>
        <p:txBody>
          <a:bodyPr wrap="square" rtlCol="0">
            <a:spAutoFit/>
          </a:bodyPr>
          <a:lstStyle/>
          <a:p>
            <a:r>
              <a:rPr lang="es-ES_tradnl" sz="2400" dirty="0">
                <a:latin typeface="+mj-lt"/>
              </a:rPr>
              <a:t>Teorema de Bayes</a:t>
            </a:r>
          </a:p>
        </p:txBody>
      </p:sp>
    </p:spTree>
    <p:extLst>
      <p:ext uri="{BB962C8B-B14F-4D97-AF65-F5344CB8AC3E}">
        <p14:creationId xmlns:p14="http://schemas.microsoft.com/office/powerpoint/2010/main" val="3834863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Regresión Lineal</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6</a:t>
            </a:fld>
            <a:endParaRPr lang="en-US"/>
          </a:p>
        </p:txBody>
      </p:sp>
      <p:pic>
        <p:nvPicPr>
          <p:cNvPr id="8" name="path3ddd775.png">
            <a:extLst>
              <a:ext uri="{FF2B5EF4-FFF2-40B4-BE49-F238E27FC236}">
                <a16:creationId xmlns:a16="http://schemas.microsoft.com/office/drawing/2014/main" id="{21301ACB-A5E0-890A-C7D2-C819D0A627FB}"/>
              </a:ext>
            </a:extLst>
          </p:cNvPr>
          <p:cNvPicPr>
            <a:picLocks noChangeAspect="1"/>
          </p:cNvPicPr>
          <p:nvPr/>
        </p:nvPicPr>
        <p:blipFill>
          <a:blip r:embed="rId3"/>
          <a:srcRect/>
          <a:stretch/>
        </p:blipFill>
        <p:spPr>
          <a:xfrm>
            <a:off x="1827616" y="1702801"/>
            <a:ext cx="8536768" cy="4206702"/>
          </a:xfrm>
          <a:prstGeom prst="rect">
            <a:avLst/>
          </a:prstGeom>
          <a:ln w="12700">
            <a:miter lim="400000"/>
          </a:ln>
        </p:spPr>
      </p:pic>
    </p:spTree>
    <p:extLst>
      <p:ext uri="{BB962C8B-B14F-4D97-AF65-F5344CB8AC3E}">
        <p14:creationId xmlns:p14="http://schemas.microsoft.com/office/powerpoint/2010/main" val="692243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843951"/>
          </a:xfrm>
        </p:spPr>
        <p:txBody>
          <a:bodyPr/>
          <a:lstStyle/>
          <a:p>
            <a:r>
              <a:rPr lang="es-ES_tradnl" dirty="0"/>
              <a:t>Métricas de evaluación</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7</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0084E7F-FD36-9BC9-12A6-6579659345AF}"/>
                  </a:ext>
                </a:extLst>
              </p:cNvPr>
              <p:cNvSpPr>
                <a:spLocks noGrp="1"/>
              </p:cNvSpPr>
              <p:nvPr>
                <p:ph idx="1"/>
              </p:nvPr>
            </p:nvSpPr>
            <p:spPr>
              <a:xfrm>
                <a:off x="700636" y="2162286"/>
                <a:ext cx="10691264" cy="3861995"/>
              </a:xfrm>
            </p:spPr>
            <p:txBody>
              <a:bodyPr>
                <a:normAutofit/>
              </a:bodyPr>
              <a:lstStyle/>
              <a:p>
                <a:r>
                  <a:rPr lang="es-ES_tradnl" sz="2400" dirty="0"/>
                  <a:t>El coeficiente de Pearson (R</a:t>
                </a:r>
                <a:r>
                  <a:rPr lang="es-ES_tradnl" sz="2400" baseline="30000" dirty="0"/>
                  <a:t>2</a:t>
                </a:r>
                <a:r>
                  <a:rPr lang="es-ES_tradnl" sz="2400" dirty="0"/>
                  <a:t>).</a:t>
                </a:r>
              </a:p>
              <a:p>
                <a:r>
                  <a:rPr lang="es-ES_tradnl" sz="2400" dirty="0"/>
                  <a:t>Error absoluto medio:  </a:t>
                </a:r>
                <a14:m>
                  <m:oMath xmlns:m="http://schemas.openxmlformats.org/officeDocument/2006/math">
                    <m:r>
                      <a:rPr lang="en-US" sz="2400" b="0" i="1" smtClean="0">
                        <a:latin typeface="Cambria Math" panose="02040503050406030204" pitchFamily="18" charset="0"/>
                      </a:rPr>
                      <m:t>𝑀𝐴𝐸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𝑦</m:t>
                                </m:r>
                              </m:e>
                            </m:acc>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e>
                    </m:nary>
                  </m:oMath>
                </a14:m>
                <a:endParaRPr lang="es-ES_tradnl" sz="2400" dirty="0"/>
              </a:p>
              <a:p>
                <a:r>
                  <a:rPr lang="es-ES_tradnl" sz="2400" dirty="0"/>
                  <a:t>Error cuadrático medio: </a:t>
                </a:r>
                <a14:m>
                  <m:oMath xmlns:m="http://schemas.openxmlformats.org/officeDocument/2006/math">
                    <m:r>
                      <a:rPr lang="en-US" sz="2400" b="0" i="1" smtClean="0">
                        <a:latin typeface="Cambria Math" panose="02040503050406030204" pitchFamily="18" charset="0"/>
                      </a:rPr>
                      <m:t>𝑀𝑆𝐸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b="0" i="1" smtClean="0">
                                <a:latin typeface="Cambria Math" panose="02040503050406030204" pitchFamily="18" charset="0"/>
                              </a:rPr>
                              <m:t>2</m:t>
                            </m:r>
                          </m:sup>
                        </m:sSup>
                      </m:e>
                    </m:nary>
                  </m:oMath>
                </a14:m>
                <a:endParaRPr lang="es-ES_tradnl" sz="2400" dirty="0"/>
              </a:p>
              <a:p>
                <a:r>
                  <a:rPr lang="es-ES_tradnl" sz="2400" dirty="0"/>
                  <a:t>Error absoluto porcentual medio: </a:t>
                </a:r>
                <a14:m>
                  <m:oMath xmlns:m="http://schemas.openxmlformats.org/officeDocument/2006/math">
                    <m:r>
                      <a:rPr lang="en-US" sz="2400" b="0" i="1" smtClean="0">
                        <a:latin typeface="Cambria Math" panose="02040503050406030204" pitchFamily="18" charset="0"/>
                      </a:rPr>
                      <m:t>𝑀𝐴𝑃𝐸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d>
                          <m:dPr>
                            <m:begChr m:val="|"/>
                            <m:endChr m:val="|"/>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den>
                            </m:f>
                          </m:e>
                        </m:d>
                      </m:e>
                    </m:nary>
                  </m:oMath>
                </a14:m>
                <a:r>
                  <a:rPr lang="es-ES_tradnl" sz="2400" dirty="0"/>
                  <a:t> </a:t>
                </a:r>
              </a:p>
              <a:p>
                <a:r>
                  <a:rPr lang="es-ES_tradnl" sz="2400" dirty="0"/>
                  <a:t>Error porcentual medio: </a:t>
                </a:r>
                <a14:m>
                  <m:oMath xmlns:m="http://schemas.openxmlformats.org/officeDocument/2006/math">
                    <m:r>
                      <a:rPr lang="en-US" sz="2400" b="0" i="1" smtClean="0">
                        <a:latin typeface="Cambria Math" panose="02040503050406030204" pitchFamily="18" charset="0"/>
                      </a:rPr>
                      <m:t>𝑀𝑃𝐸</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100%</m:t>
                        </m:r>
                      </m:num>
                      <m:den>
                        <m:r>
                          <a:rPr lang="en-US" sz="2400" b="0" i="1" smtClean="0">
                            <a:latin typeface="Cambria Math" panose="02040503050406030204" pitchFamily="18" charset="0"/>
                          </a:rPr>
                          <m:t>𝑁</m:t>
                        </m:r>
                      </m:den>
                    </m:f>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den>
                        </m:f>
                      </m:e>
                    </m:nary>
                  </m:oMath>
                </a14:m>
                <a:endParaRPr lang="es-ES_tradnl" sz="2400" dirty="0"/>
              </a:p>
              <a:p>
                <a:endParaRPr lang="es-ES_tradnl" sz="2400" dirty="0"/>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F0084E7F-FD36-9BC9-12A6-6579659345AF}"/>
                  </a:ext>
                </a:extLst>
              </p:cNvPr>
              <p:cNvSpPr>
                <a:spLocks noGrp="1" noRot="1" noChangeAspect="1" noMove="1" noResize="1" noEditPoints="1" noAdjustHandles="1" noChangeArrowheads="1" noChangeShapeType="1" noTextEdit="1"/>
              </p:cNvSpPr>
              <p:nvPr>
                <p:ph idx="1"/>
              </p:nvPr>
            </p:nvSpPr>
            <p:spPr>
              <a:xfrm>
                <a:off x="700636" y="2162286"/>
                <a:ext cx="10691264" cy="3861995"/>
              </a:xfrm>
              <a:blipFill>
                <a:blip r:embed="rId3"/>
                <a:stretch>
                  <a:fillRect l="-830" t="-984" b="-13115"/>
                </a:stretch>
              </a:blipFill>
            </p:spPr>
            <p:txBody>
              <a:bodyPr/>
              <a:lstStyle/>
              <a:p>
                <a:r>
                  <a:rPr lang="es-ES_tradnl">
                    <a:noFill/>
                  </a:rPr>
                  <a:t> </a:t>
                </a:r>
              </a:p>
            </p:txBody>
          </p:sp>
        </mc:Fallback>
      </mc:AlternateContent>
    </p:spTree>
    <p:extLst>
      <p:ext uri="{BB962C8B-B14F-4D97-AF65-F5344CB8AC3E}">
        <p14:creationId xmlns:p14="http://schemas.microsoft.com/office/powerpoint/2010/main" val="1285744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a:xfrm>
            <a:off x="700635" y="922096"/>
            <a:ext cx="10691265" cy="713664"/>
          </a:xfrm>
        </p:spPr>
        <p:txBody>
          <a:bodyPr/>
          <a:lstStyle/>
          <a:p>
            <a:r>
              <a:rPr lang="es-ES_tradnl" dirty="0"/>
              <a:t>Regresión de Ridge y Lasso</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8</a:t>
            </a:fld>
            <a:endParaRPr lang="en-US"/>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2142989"/>
                <a:ext cx="10890730" cy="3786224"/>
              </a:xfrm>
            </p:spPr>
            <p:txBody>
              <a:bodyPr>
                <a:normAutofit/>
              </a:bodyPr>
              <a:lstStyle/>
              <a:p>
                <a:pPr marL="0" indent="0">
                  <a:buNone/>
                </a:pPr>
                <a:r>
                  <a:rPr lang="es-ES_tradnl" sz="2400" b="1" dirty="0">
                    <a:solidFill>
                      <a:schemeClr val="accent3">
                        <a:lumMod val="75000"/>
                      </a:schemeClr>
                    </a:solidFill>
                  </a:rPr>
                  <a:t>Regresión de Ridge:</a:t>
                </a:r>
              </a:p>
              <a:p>
                <a:pPr marL="0" indent="0" algn="ctr">
                  <a:buNone/>
                </a:pPr>
                <a14:m>
                  <m:oMathPara xmlns:m="http://schemas.openxmlformats.org/officeDocument/2006/math">
                    <m:oMathParaPr>
                      <m:jc m:val="centerGroup"/>
                    </m:oMathParaPr>
                    <m:oMath xmlns:m="http://schemas.openxmlformats.org/officeDocument/2006/math">
                      <m:nary>
                        <m:naryPr>
                          <m:chr m:val="∑"/>
                          <m:ctrlPr>
                            <a:rPr lang="es-ES_tradnl" sz="240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𝑁</m:t>
                          </m:r>
                          <m:r>
                            <a:rPr lang="en-US" sz="2400" b="0" i="1" smtClean="0">
                              <a:latin typeface="Cambria Math" panose="02040503050406030204" pitchFamily="18" charset="0"/>
                            </a:rPr>
                            <m:t>−1</m:t>
                          </m:r>
                        </m:sup>
                        <m:e>
                          <m:sSup>
                            <m:sSupPr>
                              <m:ctrlPr>
                                <a:rPr lang="es-ES_tradnl" sz="2400" i="1" smtClean="0">
                                  <a:latin typeface="Cambria Math" panose="02040503050406030204" pitchFamily="18" charset="0"/>
                                </a:rPr>
                              </m:ctrlPr>
                            </m:sSupPr>
                            <m:e>
                              <m:d>
                                <m:dPr>
                                  <m:ctrlPr>
                                    <a:rPr lang="es-ES_tradnl" sz="2400" i="1" smtClean="0">
                                      <a:latin typeface="Cambria Math" panose="02040503050406030204" pitchFamily="18" charset="0"/>
                                    </a:rPr>
                                  </m:ctrlPr>
                                </m:dPr>
                                <m:e>
                                  <m:sSub>
                                    <m:sSubPr>
                                      <m:ctrlPr>
                                        <a:rPr lang="es-ES_tradnl" sz="240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𝑊</m:t>
                                      </m:r>
                                    </m:e>
                                    <m:sup>
                                      <m:r>
                                        <a:rPr lang="en-US" sz="2400" b="0" i="1" smtClean="0">
                                          <a:latin typeface="Cambria Math" panose="02040503050406030204" pitchFamily="18" charset="0"/>
                                        </a:rPr>
                                        <m:t>𝑇</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sub>
                                  </m:sSub>
                                </m:e>
                              </m:d>
                            </m:e>
                            <m:sup>
                              <m:r>
                                <a:rPr lang="en-US" sz="2400" b="0" i="1" smtClean="0">
                                  <a:latin typeface="Cambria Math" panose="02040503050406030204" pitchFamily="18" charset="0"/>
                                </a:rPr>
                                <m:t>2</m:t>
                              </m:r>
                            </m:sup>
                          </m:sSup>
                        </m:e>
                      </m:nary>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𝛼</m:t>
                      </m:r>
                      <m:nary>
                        <m:naryPr>
                          <m:chr m:val="∑"/>
                          <m:ctrlPr>
                            <a:rPr lang="en-US" sz="2400" b="0" i="1" smtClean="0">
                              <a:latin typeface="Cambria Math" panose="02040503050406030204" pitchFamily="18" charset="0"/>
                              <a:ea typeface="Cambria Math" panose="02040503050406030204" pitchFamily="18" charset="0"/>
                            </a:rPr>
                          </m:ctrlPr>
                        </m:naryPr>
                        <m:sub>
                          <m:r>
                            <m:rPr>
                              <m:brk m:alnAt="23"/>
                            </m:rPr>
                            <a:rPr lang="en-US" sz="2400" b="0" i="1" smtClean="0">
                              <a:latin typeface="Cambria Math" panose="02040503050406030204" pitchFamily="18" charset="0"/>
                              <a:ea typeface="Cambria Math" panose="02040503050406030204" pitchFamily="18" charset="0"/>
                            </a:rPr>
                            <m:t>𝑗</m:t>
                          </m:r>
                          <m:r>
                            <a:rPr lang="en-US" sz="2400" b="0" i="1" smtClean="0">
                              <a:latin typeface="Cambria Math" panose="02040503050406030204" pitchFamily="18" charset="0"/>
                              <a:ea typeface="Cambria Math" panose="02040503050406030204" pitchFamily="18" charset="0"/>
                            </a:rPr>
                            <m:t>=0</m:t>
                          </m:r>
                        </m:sub>
                        <m:sup>
                          <m:r>
                            <a:rPr lang="en-US" sz="2400" b="0" i="1" smtClean="0">
                              <a:latin typeface="Cambria Math" panose="02040503050406030204" pitchFamily="18" charset="0"/>
                              <a:ea typeface="Cambria Math" panose="02040503050406030204" pitchFamily="18" charset="0"/>
                            </a:rPr>
                            <m:t>𝑑</m:t>
                          </m:r>
                          <m:r>
                            <a:rPr lang="en-US" sz="2400" b="0" i="1" smtClean="0">
                              <a:latin typeface="Cambria Math" panose="02040503050406030204" pitchFamily="18" charset="0"/>
                              <a:ea typeface="Cambria Math" panose="02040503050406030204" pitchFamily="18" charset="0"/>
                            </a:rPr>
                            <m:t>−1</m:t>
                          </m:r>
                        </m:sup>
                        <m:e>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𝑤</m:t>
                              </m:r>
                            </m:e>
                            <m:sub>
                              <m:r>
                                <a:rPr lang="en-US" sz="2400" b="0" i="1" smtClean="0">
                                  <a:latin typeface="Cambria Math" panose="02040503050406030204" pitchFamily="18" charset="0"/>
                                  <a:ea typeface="Cambria Math" panose="02040503050406030204" pitchFamily="18" charset="0"/>
                                </a:rPr>
                                <m:t>𝑗</m:t>
                              </m:r>
                            </m:sub>
                            <m:sup>
                              <m:r>
                                <a:rPr lang="en-US" sz="2400" b="0" i="1" smtClean="0">
                                  <a:latin typeface="Cambria Math" panose="02040503050406030204" pitchFamily="18" charset="0"/>
                                  <a:ea typeface="Cambria Math" panose="02040503050406030204" pitchFamily="18" charset="0"/>
                                </a:rPr>
                                <m:t>2</m:t>
                              </m:r>
                            </m:sup>
                          </m:sSubSup>
                        </m:e>
                      </m:nary>
                    </m:oMath>
                  </m:oMathPara>
                </a14:m>
                <a:endParaRPr lang="en-US" sz="2400" b="0" dirty="0">
                  <a:ea typeface="Cambria Math" panose="02040503050406030204" pitchFamily="18" charset="0"/>
                </a:endParaRPr>
              </a:p>
              <a:p>
                <a:pPr marL="0" indent="0">
                  <a:buNone/>
                </a:pPr>
                <a:r>
                  <a:rPr lang="es-ES_tradnl" sz="2400" b="1" dirty="0">
                    <a:solidFill>
                      <a:schemeClr val="accent5">
                        <a:lumMod val="75000"/>
                      </a:schemeClr>
                    </a:solidFill>
                  </a:rPr>
                  <a:t>Regresión de Lasso:</a:t>
                </a:r>
              </a:p>
              <a:p>
                <a:pPr marL="0" indent="0">
                  <a:buNone/>
                </a:pPr>
                <a14:m>
                  <m:oMathPara xmlns:m="http://schemas.openxmlformats.org/officeDocument/2006/math">
                    <m:oMathParaPr>
                      <m:jc m:val="centerGroup"/>
                    </m:oMathParaPr>
                    <m:oMath xmlns:m="http://schemas.openxmlformats.org/officeDocument/2006/math">
                      <m:nary>
                        <m:naryPr>
                          <m:chr m:val="∑"/>
                          <m:ctrlPr>
                            <a:rPr lang="es-ES_tradnl"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=0</m:t>
                          </m:r>
                        </m:sub>
                        <m:sup>
                          <m:r>
                            <a:rPr lang="en-US" sz="2400" i="1">
                              <a:latin typeface="Cambria Math" panose="02040503050406030204" pitchFamily="18" charset="0"/>
                            </a:rPr>
                            <m:t>𝑁</m:t>
                          </m:r>
                          <m:r>
                            <a:rPr lang="en-US" sz="2400" i="1">
                              <a:latin typeface="Cambria Math" panose="02040503050406030204" pitchFamily="18" charset="0"/>
                            </a:rPr>
                            <m:t>−1</m:t>
                          </m:r>
                        </m:sup>
                        <m:e>
                          <m:sSup>
                            <m:sSupPr>
                              <m:ctrlPr>
                                <a:rPr lang="es-ES_tradnl" sz="2400" i="1">
                                  <a:latin typeface="Cambria Math" panose="02040503050406030204" pitchFamily="18" charset="0"/>
                                </a:rPr>
                              </m:ctrlPr>
                            </m:sSupPr>
                            <m:e>
                              <m:d>
                                <m:dPr>
                                  <m:ctrlPr>
                                    <a:rPr lang="es-ES_tradnl" sz="2400" i="1">
                                      <a:latin typeface="Cambria Math" panose="02040503050406030204" pitchFamily="18" charset="0"/>
                                    </a:rPr>
                                  </m:ctrlPr>
                                </m:dPr>
                                <m:e>
                                  <m:sSub>
                                    <m:sSubPr>
                                      <m:ctrlPr>
                                        <a:rPr lang="es-ES_tradnl"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r>
                                    <a:rPr lang="en-US" sz="2400" i="1">
                                      <a:latin typeface="Cambria Math" panose="02040503050406030204" pitchFamily="18" charset="0"/>
                                    </a:rPr>
                                    <m:t>−</m:t>
                                  </m:r>
                                  <m:r>
                                    <a:rPr lang="en-US" sz="2400" i="1">
                                      <a:latin typeface="Cambria Math" panose="02040503050406030204" pitchFamily="18" charset="0"/>
                                    </a:rPr>
                                    <m:t>𝑏</m:t>
                                  </m:r>
                                  <m:r>
                                    <a:rPr lang="en-US" sz="2400" i="1">
                                      <a:latin typeface="Cambria Math" panose="02040503050406030204" pitchFamily="18" charset="0"/>
                                    </a:rPr>
                                    <m:t>−</m:t>
                                  </m:r>
                                  <m:sSup>
                                    <m:sSupPr>
                                      <m:ctrlPr>
                                        <a:rPr lang="en-US" sz="2400" i="1" smtClean="0">
                                          <a:latin typeface="Cambria Math" panose="02040503050406030204" pitchFamily="18" charset="0"/>
                                        </a:rPr>
                                      </m:ctrlPr>
                                    </m:sSupPr>
                                    <m:e>
                                      <m:r>
                                        <a:rPr lang="en-US" sz="2400" i="1">
                                          <a:latin typeface="Cambria Math" panose="02040503050406030204" pitchFamily="18" charset="0"/>
                                        </a:rPr>
                                        <m:t>𝑊</m:t>
                                      </m:r>
                                    </m:e>
                                    <m:sup>
                                      <m:r>
                                        <a:rPr lang="en-US" sz="2400" i="1">
                                          <a:latin typeface="Cambria Math" panose="02040503050406030204" pitchFamily="18" charset="0"/>
                                        </a:rPr>
                                        <m:t>𝑇</m:t>
                                      </m:r>
                                    </m:sup>
                                  </m:sSup>
                                  <m:sSub>
                                    <m:sSubPr>
                                      <m:ctrlPr>
                                        <a:rPr lang="en-US" sz="2400" i="1">
                                          <a:latin typeface="Cambria Math" panose="02040503050406030204" pitchFamily="18" charset="0"/>
                                        </a:rPr>
                                      </m:ctrlPr>
                                    </m:sSubPr>
                                    <m:e>
                                      <m:r>
                                        <a:rPr lang="en-US" sz="2400" i="1">
                                          <a:latin typeface="Cambria Math" panose="02040503050406030204" pitchFamily="18" charset="0"/>
                                        </a:rPr>
                                        <m:t>𝑋</m:t>
                                      </m:r>
                                    </m:e>
                                    <m:sub>
                                      <m:r>
                                        <a:rPr lang="en-US" sz="2400" i="1">
                                          <a:latin typeface="Cambria Math" panose="02040503050406030204" pitchFamily="18" charset="0"/>
                                        </a:rPr>
                                        <m:t>[</m:t>
                                      </m:r>
                                      <m:r>
                                        <a:rPr lang="en-US" sz="2400" i="1">
                                          <a:latin typeface="Cambria Math" panose="02040503050406030204" pitchFamily="18" charset="0"/>
                                        </a:rPr>
                                        <m:t>𝑖</m:t>
                                      </m:r>
                                      <m:r>
                                        <a:rPr lang="en-US" sz="2400" i="1">
                                          <a:latin typeface="Cambria Math" panose="02040503050406030204" pitchFamily="18" charset="0"/>
                                        </a:rPr>
                                        <m:t>]</m:t>
                                      </m:r>
                                    </m:sub>
                                  </m:sSub>
                                </m:e>
                              </m:d>
                            </m:e>
                            <m:sup>
                              <m:r>
                                <a:rPr lang="en-US" sz="2400" i="1">
                                  <a:latin typeface="Cambria Math" panose="02040503050406030204" pitchFamily="18" charset="0"/>
                                </a:rPr>
                                <m:t>2</m:t>
                              </m:r>
                            </m:sup>
                          </m:sSup>
                        </m:e>
                      </m:nary>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en-US" sz="2400" i="1">
                              <a:latin typeface="Cambria Math" panose="02040503050406030204" pitchFamily="18" charset="0"/>
                              <a:ea typeface="Cambria Math" panose="02040503050406030204" pitchFamily="18" charset="0"/>
                            </a:rPr>
                          </m:ctrlPr>
                        </m:naryPr>
                        <m:sub>
                          <m:r>
                            <m:rPr>
                              <m:brk m:alnAt="23"/>
                            </m:rPr>
                            <a:rPr lang="en-US" sz="2400" i="1">
                              <a:latin typeface="Cambria Math" panose="02040503050406030204" pitchFamily="18" charset="0"/>
                              <a:ea typeface="Cambria Math" panose="02040503050406030204" pitchFamily="18" charset="0"/>
                            </a:rPr>
                            <m:t>𝑗</m:t>
                          </m:r>
                          <m:r>
                            <a:rPr lang="en-US" sz="2400" i="1">
                              <a:latin typeface="Cambria Math" panose="02040503050406030204" pitchFamily="18" charset="0"/>
                              <a:ea typeface="Cambria Math" panose="02040503050406030204" pitchFamily="18" charset="0"/>
                            </a:rPr>
                            <m:t>=0</m:t>
                          </m:r>
                        </m:sub>
                        <m:sup>
                          <m:r>
                            <a:rPr lang="en-US" sz="2400" i="1">
                              <a:latin typeface="Cambria Math" panose="02040503050406030204" pitchFamily="18" charset="0"/>
                              <a:ea typeface="Cambria Math" panose="02040503050406030204" pitchFamily="18" charset="0"/>
                            </a:rPr>
                            <m:t>𝑑</m:t>
                          </m:r>
                          <m:r>
                            <a:rPr lang="en-US" sz="2400" i="1">
                              <a:latin typeface="Cambria Math" panose="02040503050406030204" pitchFamily="18" charset="0"/>
                              <a:ea typeface="Cambria Math" panose="02040503050406030204" pitchFamily="18" charset="0"/>
                            </a:rPr>
                            <m:t>−1</m:t>
                          </m:r>
                        </m:sup>
                        <m:e>
                          <m:d>
                            <m:dPr>
                              <m:begChr m:val="|"/>
                              <m:endChr m:val="|"/>
                              <m:ctrlPr>
                                <a:rPr lang="en-US" sz="2400" i="1">
                                  <a:latin typeface="Cambria Math" panose="02040503050406030204" pitchFamily="18" charset="0"/>
                                  <a:ea typeface="Cambria Math" panose="02040503050406030204" pitchFamily="18" charset="0"/>
                                </a:rPr>
                              </m:ctrlPr>
                            </m:d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𝑤</m:t>
                                  </m:r>
                                </m:e>
                                <m:sub>
                                  <m:r>
                                    <a:rPr lang="en-US" sz="2400" i="1">
                                      <a:latin typeface="Cambria Math" panose="02040503050406030204" pitchFamily="18" charset="0"/>
                                      <a:ea typeface="Cambria Math" panose="02040503050406030204" pitchFamily="18" charset="0"/>
                                    </a:rPr>
                                    <m:t>𝑗</m:t>
                                  </m:r>
                                </m:sub>
                              </m:sSub>
                            </m:e>
                          </m:d>
                        </m:e>
                      </m:nary>
                    </m:oMath>
                  </m:oMathPara>
                </a14:m>
                <a:endParaRPr lang="es-ES_tradnl" sz="2400" dirty="0"/>
              </a:p>
              <a:p>
                <a:endParaRPr lang="es-ES_tradnl" sz="2400" dirty="0"/>
              </a:p>
              <a:p>
                <a:endParaRPr lang="es-ES_tradnl" sz="2400" dirty="0"/>
              </a:p>
              <a:p>
                <a:pPr marL="0" indent="0">
                  <a:buNone/>
                </a:pPr>
                <a:endParaRPr lang="es-ES_tradnl" sz="2400" dirty="0"/>
              </a:p>
            </p:txBody>
          </p:sp>
        </mc:Choice>
        <mc:Fallback xmlns="">
          <p:sp>
            <p:nvSpPr>
              <p:cNvPr id="4" name="Content Placeholder 3">
                <a:extLst>
                  <a:ext uri="{FF2B5EF4-FFF2-40B4-BE49-F238E27FC236}">
                    <a16:creationId xmlns:a16="http://schemas.microsoft.com/office/drawing/2014/main" id="{A9E5B1D3-7835-3866-C74C-DFB4D8AB4D21}"/>
                  </a:ext>
                </a:extLst>
              </p:cNvPr>
              <p:cNvSpPr>
                <a:spLocks noGrp="1" noRot="1" noChangeAspect="1" noMove="1" noResize="1" noEditPoints="1" noAdjustHandles="1" noChangeArrowheads="1" noChangeShapeType="1" noTextEdit="1"/>
              </p:cNvSpPr>
              <p:nvPr>
                <p:ph idx="1"/>
              </p:nvPr>
            </p:nvSpPr>
            <p:spPr>
              <a:xfrm>
                <a:off x="700636" y="2142989"/>
                <a:ext cx="10890730" cy="3786224"/>
              </a:xfrm>
              <a:blipFill>
                <a:blip r:embed="rId3"/>
                <a:stretch>
                  <a:fillRect l="-932" t="-16667" b="-36000"/>
                </a:stretch>
              </a:blipFill>
            </p:spPr>
            <p:txBody>
              <a:bodyPr/>
              <a:lstStyle/>
              <a:p>
                <a:r>
                  <a:rPr lang="es-ES_tradnl">
                    <a:noFill/>
                  </a:rPr>
                  <a:t> </a:t>
                </a:r>
              </a:p>
            </p:txBody>
          </p:sp>
        </mc:Fallback>
      </mc:AlternateContent>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4"/>
              </a:rPr>
              <a:t>vectorjuice</a:t>
            </a:r>
          </a:p>
        </p:txBody>
      </p:sp>
    </p:spTree>
    <p:extLst>
      <p:ext uri="{BB962C8B-B14F-4D97-AF65-F5344CB8AC3E}">
        <p14:creationId xmlns:p14="http://schemas.microsoft.com/office/powerpoint/2010/main" val="2258869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E9228-80FA-CFC4-C9FE-2B97588C3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FBF498-E9BF-D371-BDB7-6215B97640B9}"/>
              </a:ext>
            </a:extLst>
          </p:cNvPr>
          <p:cNvSpPr>
            <a:spLocks noGrp="1"/>
          </p:cNvSpPr>
          <p:nvPr>
            <p:ph type="title"/>
          </p:nvPr>
        </p:nvSpPr>
        <p:spPr/>
        <p:txBody>
          <a:bodyPr/>
          <a:lstStyle/>
          <a:p>
            <a:r>
              <a:rPr lang="es-ES_tradnl" dirty="0"/>
              <a:t>Regresión de Ridge</a:t>
            </a:r>
          </a:p>
        </p:txBody>
      </p:sp>
      <p:sp>
        <p:nvSpPr>
          <p:cNvPr id="5" name="Footer Placeholder 4">
            <a:extLst>
              <a:ext uri="{FF2B5EF4-FFF2-40B4-BE49-F238E27FC236}">
                <a16:creationId xmlns:a16="http://schemas.microsoft.com/office/drawing/2014/main" id="{766CF79E-4D93-CB23-D678-540328AC1AA7}"/>
              </a:ext>
            </a:extLst>
          </p:cNvPr>
          <p:cNvSpPr>
            <a:spLocks noGrp="1"/>
          </p:cNvSpPr>
          <p:nvPr>
            <p:ph type="ftr" sz="quarter" idx="11"/>
          </p:nvPr>
        </p:nvSpPr>
        <p:spPr/>
        <p:txBody>
          <a:bodyPr/>
          <a:lstStyle/>
          <a:p>
            <a:pPr>
              <a:spcAft>
                <a:spcPts val="600"/>
              </a:spcAft>
            </a:pPr>
            <a:r>
              <a:rPr lang="es-ES_tradnl" dirty="0"/>
              <a:t>Inteligencia Artificial – CEIA – FIUBA</a:t>
            </a:r>
          </a:p>
        </p:txBody>
      </p:sp>
      <p:sp>
        <p:nvSpPr>
          <p:cNvPr id="6" name="Slide Number Placeholder 5">
            <a:extLst>
              <a:ext uri="{FF2B5EF4-FFF2-40B4-BE49-F238E27FC236}">
                <a16:creationId xmlns:a16="http://schemas.microsoft.com/office/drawing/2014/main" id="{BEE5D615-13D8-A360-FA66-EDD7FF7A944A}"/>
              </a:ext>
            </a:extLst>
          </p:cNvPr>
          <p:cNvSpPr>
            <a:spLocks noGrp="1"/>
          </p:cNvSpPr>
          <p:nvPr>
            <p:ph type="sldNum" sz="quarter" idx="12"/>
          </p:nvPr>
        </p:nvSpPr>
        <p:spPr/>
        <p:txBody>
          <a:bodyPr/>
          <a:lstStyle/>
          <a:p>
            <a:fld id="{87E7843D-FF13-4365-9478-9625B70A2705}" type="slidenum">
              <a:rPr lang="en-US" smtClean="0"/>
              <a:t>9</a:t>
            </a:fld>
            <a:endParaRPr lang="en-US"/>
          </a:p>
        </p:txBody>
      </p:sp>
      <p:sp>
        <p:nvSpPr>
          <p:cNvPr id="4" name="Content Placeholder 3">
            <a:extLst>
              <a:ext uri="{FF2B5EF4-FFF2-40B4-BE49-F238E27FC236}">
                <a16:creationId xmlns:a16="http://schemas.microsoft.com/office/drawing/2014/main" id="{A9E5B1D3-7835-3866-C74C-DFB4D8AB4D21}"/>
              </a:ext>
            </a:extLst>
          </p:cNvPr>
          <p:cNvSpPr>
            <a:spLocks noGrp="1"/>
          </p:cNvSpPr>
          <p:nvPr>
            <p:ph idx="1"/>
          </p:nvPr>
        </p:nvSpPr>
        <p:spPr>
          <a:xfrm>
            <a:off x="700636" y="1645920"/>
            <a:ext cx="10890730" cy="4283293"/>
          </a:xfrm>
        </p:spPr>
        <p:txBody>
          <a:bodyPr>
            <a:normAutofit fontScale="85000" lnSpcReduction="20000"/>
          </a:bodyPr>
          <a:lstStyle/>
          <a:p>
            <a:pPr marL="0" indent="0">
              <a:buNone/>
            </a:pPr>
            <a:r>
              <a:rPr lang="es-ES_tradnl" sz="2400" i="1" dirty="0"/>
              <a:t>¿Para qué nos sirve?</a:t>
            </a:r>
          </a:p>
          <a:p>
            <a:pPr marL="0" indent="0">
              <a:buNone/>
            </a:pPr>
            <a:r>
              <a:rPr lang="es-ES_tradnl" sz="2400" dirty="0"/>
              <a:t>En general, cuando la verdadera relación es lineal, la regresión lineal tiene mucha varianza. Esto principalmente ocurre cuando el </a:t>
            </a:r>
            <a:r>
              <a:rPr lang="es-ES_tradnl" sz="2400" b="1" dirty="0">
                <a:solidFill>
                  <a:schemeClr val="accent6"/>
                </a:solidFill>
              </a:rPr>
              <a:t>número de observaciones es cercano al número de coeficientes</a:t>
            </a:r>
            <a:r>
              <a:rPr lang="es-ES_tradnl" sz="2400" dirty="0"/>
              <a:t>. En estos casos, la regresión de Ridge funciona mejor.</a:t>
            </a:r>
          </a:p>
          <a:p>
            <a:pPr marL="0" indent="0">
              <a:buNone/>
            </a:pPr>
            <a:endParaRPr lang="es-ES_tradnl" sz="2400" dirty="0"/>
          </a:p>
          <a:p>
            <a:pPr marL="0" indent="0">
              <a:buNone/>
            </a:pPr>
            <a:endParaRPr lang="es-ES_tradnl" sz="2400" dirty="0"/>
          </a:p>
          <a:p>
            <a:pPr marL="0" indent="0">
              <a:buNone/>
            </a:pPr>
            <a:endParaRPr lang="es-ES_tradnl" sz="2400" dirty="0"/>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r>
              <a:rPr lang="es-ES_tradnl" sz="2400" dirty="0">
                <a:solidFill>
                  <a:schemeClr val="bg1"/>
                </a:solidFill>
              </a:rPr>
              <a:t>d</a:t>
            </a:r>
          </a:p>
          <a:p>
            <a:pPr marL="0" indent="0">
              <a:buNone/>
            </a:pPr>
            <a:endParaRPr lang="es-ES_tradnl" sz="2400" dirty="0"/>
          </a:p>
          <a:p>
            <a:pPr marL="0" indent="0">
              <a:buNone/>
            </a:pPr>
            <a:endParaRPr lang="es-ES_tradnl" sz="2400" dirty="0"/>
          </a:p>
          <a:p>
            <a:endParaRPr lang="es-ES_tradnl" sz="2400" dirty="0"/>
          </a:p>
          <a:p>
            <a:pPr marL="0" indent="0">
              <a:buNone/>
            </a:pPr>
            <a:endParaRPr lang="es-ES_tradnl" sz="2400" dirty="0"/>
          </a:p>
        </p:txBody>
      </p:sp>
      <p:sp>
        <p:nvSpPr>
          <p:cNvPr id="7" name="Image by vectorjuice">
            <a:extLst>
              <a:ext uri="{FF2B5EF4-FFF2-40B4-BE49-F238E27FC236}">
                <a16:creationId xmlns:a16="http://schemas.microsoft.com/office/drawing/2014/main" id="{A40438F7-2E8A-4FAB-5A4C-DEBA5E294548}"/>
              </a:ext>
            </a:extLst>
          </p:cNvPr>
          <p:cNvSpPr txBox="1"/>
          <p:nvPr/>
        </p:nvSpPr>
        <p:spPr>
          <a:xfrm>
            <a:off x="21198149" y="12900981"/>
            <a:ext cx="2813355" cy="5427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Image by </a:t>
            </a:r>
            <a:r>
              <a:rPr u="sng" dirty="0">
                <a:hlinkClick r:id="rId3"/>
              </a:rPr>
              <a:t>vectorjuice</a:t>
            </a:r>
          </a:p>
        </p:txBody>
      </p:sp>
      <p:pic>
        <p:nvPicPr>
          <p:cNvPr id="8" name="text15ds972s1.png" descr="text15ds972s1.png">
            <a:extLst>
              <a:ext uri="{FF2B5EF4-FFF2-40B4-BE49-F238E27FC236}">
                <a16:creationId xmlns:a16="http://schemas.microsoft.com/office/drawing/2014/main" id="{18C7C94C-935D-921E-CF66-21D3FF69D40F}"/>
              </a:ext>
            </a:extLst>
          </p:cNvPr>
          <p:cNvPicPr>
            <a:picLocks noChangeAspect="1"/>
          </p:cNvPicPr>
          <p:nvPr/>
        </p:nvPicPr>
        <p:blipFill>
          <a:blip r:embed="rId4"/>
          <a:stretch>
            <a:fillRect/>
          </a:stretch>
        </p:blipFill>
        <p:spPr>
          <a:xfrm>
            <a:off x="3845862" y="3109979"/>
            <a:ext cx="3917573" cy="2909792"/>
          </a:xfrm>
          <a:prstGeom prst="rect">
            <a:avLst/>
          </a:prstGeom>
          <a:ln w="12700">
            <a:miter lim="400000"/>
          </a:ln>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2969F28-2A6B-203A-D8CC-4ED448ABC964}"/>
                  </a:ext>
                </a:extLst>
              </p:cNvPr>
              <p:cNvSpPr txBox="1"/>
              <p:nvPr/>
            </p:nvSpPr>
            <p:spPr>
              <a:xfrm>
                <a:off x="5901587" y="5864009"/>
                <a:ext cx="476988" cy="276999"/>
              </a:xfrm>
              <a:prstGeom prst="rect">
                <a:avLst/>
              </a:prstGeom>
              <a:solidFill>
                <a:schemeClr val="bg1"/>
              </a:solidFill>
            </p:spPr>
            <p:txBody>
              <a:bodyPr wrap="square" tIns="0" bIns="0" rtlCol="0">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𝛼</m:t>
                      </m:r>
                    </m:oMath>
                  </m:oMathPara>
                </a14:m>
                <a:endParaRPr lang="es-ES_tradnl" dirty="0"/>
              </a:p>
            </p:txBody>
          </p:sp>
        </mc:Choice>
        <mc:Fallback xmlns="">
          <p:sp>
            <p:nvSpPr>
              <p:cNvPr id="9" name="TextBox 8">
                <a:extLst>
                  <a:ext uri="{FF2B5EF4-FFF2-40B4-BE49-F238E27FC236}">
                    <a16:creationId xmlns:a16="http://schemas.microsoft.com/office/drawing/2014/main" id="{72969F28-2A6B-203A-D8CC-4ED448ABC964}"/>
                  </a:ext>
                </a:extLst>
              </p:cNvPr>
              <p:cNvSpPr txBox="1">
                <a:spLocks noRot="1" noChangeAspect="1" noMove="1" noResize="1" noEditPoints="1" noAdjustHandles="1" noChangeArrowheads="1" noChangeShapeType="1" noTextEdit="1"/>
              </p:cNvSpPr>
              <p:nvPr/>
            </p:nvSpPr>
            <p:spPr>
              <a:xfrm>
                <a:off x="5901587" y="5864009"/>
                <a:ext cx="476988" cy="276999"/>
              </a:xfrm>
              <a:prstGeom prst="rect">
                <a:avLst/>
              </a:prstGeom>
              <a:blipFill>
                <a:blip r:embed="rId5"/>
                <a:stretch>
                  <a:fillRect/>
                </a:stretch>
              </a:blipFill>
            </p:spPr>
            <p:txBody>
              <a:bodyPr/>
              <a:lstStyle/>
              <a:p>
                <a:r>
                  <a:rPr lang="es-ES_tradnl">
                    <a:noFill/>
                  </a:rPr>
                  <a:t> </a:t>
                </a:r>
              </a:p>
            </p:txBody>
          </p:sp>
        </mc:Fallback>
      </mc:AlternateContent>
    </p:spTree>
    <p:extLst>
      <p:ext uri="{BB962C8B-B14F-4D97-AF65-F5344CB8AC3E}">
        <p14:creationId xmlns:p14="http://schemas.microsoft.com/office/powerpoint/2010/main" val="3664927198"/>
      </p:ext>
    </p:extLst>
  </p:cSld>
  <p:clrMapOvr>
    <a:masterClrMapping/>
  </p:clrMapOvr>
</p:sld>
</file>

<file path=ppt/theme/theme1.xml><?xml version="1.0" encoding="utf-8"?>
<a:theme xmlns:a="http://schemas.openxmlformats.org/drawingml/2006/main" name="Chronicl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{04AA286F-8D2E-6D40-8355-0FBFECDF6445}tf10001061</Template>
  <TotalTime>13728</TotalTime>
  <Words>2907</Words>
  <Application>Microsoft Macintosh PowerPoint</Application>
  <PresentationFormat>Widescreen</PresentationFormat>
  <Paragraphs>395</Paragraphs>
  <Slides>52</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Calisto MT</vt:lpstr>
      <vt:lpstr>Cambria Math</vt:lpstr>
      <vt:lpstr>Univers Condensed</vt:lpstr>
      <vt:lpstr>ChronicleVTI</vt:lpstr>
      <vt:lpstr>Clasificadores</vt:lpstr>
      <vt:lpstr>Lo que vimos la clase anterior…</vt:lpstr>
      <vt:lpstr>Regresión</vt:lpstr>
      <vt:lpstr>Regresión Lineal</vt:lpstr>
      <vt:lpstr>Regresión Lineal</vt:lpstr>
      <vt:lpstr>Regresión Lineal</vt:lpstr>
      <vt:lpstr>Métricas de evaluación</vt:lpstr>
      <vt:lpstr>Regresión de Ridge y Lasso</vt:lpstr>
      <vt:lpstr>Regresión de Ridge</vt:lpstr>
      <vt:lpstr>Regresión de Lasso</vt:lpstr>
      <vt:lpstr>Clasificación</vt:lpstr>
      <vt:lpstr>Clasificación</vt:lpstr>
      <vt:lpstr>Clasificación</vt:lpstr>
      <vt:lpstr>Clasificación</vt:lpstr>
      <vt:lpstr>Clasificación</vt:lpstr>
      <vt:lpstr>Clasificación</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vt:lpstr>
      <vt:lpstr>Regresión Logística - Ajuste</vt:lpstr>
      <vt:lpstr>Regresión Logística - Ajuste</vt:lpstr>
      <vt:lpstr>Regresión Logística - Ajuste</vt:lpstr>
      <vt:lpstr>Regresión Logística - Ajuste</vt:lpstr>
      <vt:lpstr>Regresión Logística - Ajuste</vt:lpstr>
      <vt:lpstr>Regresión Logística Múltiple</vt:lpstr>
      <vt:lpstr>Curva ROC</vt:lpstr>
      <vt:lpstr>Curva ROC</vt:lpstr>
      <vt:lpstr>Curva ROC</vt:lpstr>
      <vt:lpstr>Curva ROC</vt:lpstr>
      <vt:lpstr>Curva ROC</vt:lpstr>
      <vt:lpstr>Curva ROC</vt:lpstr>
      <vt:lpstr>Curva ROC</vt:lpstr>
      <vt:lpstr>Curva ROC</vt:lpstr>
      <vt:lpstr>Curva ROC</vt:lpstr>
      <vt:lpstr>Curva ROC</vt:lpstr>
      <vt:lpstr>Curva ROC</vt:lpstr>
      <vt:lpstr>Curva ROC</vt:lpstr>
      <vt:lpstr>Regresión Logística Multi-Clase</vt:lpstr>
      <vt:lpstr>Regresión Logística Multi-Clase</vt:lpstr>
      <vt:lpstr>Regresión Logística Multi-Clase</vt:lpstr>
      <vt:lpstr>Regresión Logística Multi-Clase</vt:lpstr>
      <vt:lpstr>Regresión Logística Multi-Clase</vt:lpstr>
      <vt:lpstr>Clasificador Bayesiano ingenuo</vt:lpstr>
      <vt:lpstr>Clasificador Bayesiano ingenuo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dc:title>
  <dc:creator>Facundo Adrián Lucianna</dc:creator>
  <cp:lastModifiedBy>Facundo Adrián Lucianna</cp:lastModifiedBy>
  <cp:revision>266</cp:revision>
  <dcterms:created xsi:type="dcterms:W3CDTF">2024-01-28T21:07:34Z</dcterms:created>
  <dcterms:modified xsi:type="dcterms:W3CDTF">2024-04-04T20:46:10Z</dcterms:modified>
</cp:coreProperties>
</file>