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Lst>
  <p:sldSz cy="5143500" cx="9144000"/>
  <p:notesSz cx="6858000" cy="9144000"/>
  <p:embeddedFontLst>
    <p:embeddedFont>
      <p:font typeface="Raleway"/>
      <p:regular r:id="rId44"/>
      <p:bold r:id="rId45"/>
      <p:italic r:id="rId46"/>
      <p:boldItalic r:id="rId47"/>
    </p:embeddedFont>
    <p:embeddedFont>
      <p:font typeface="Lato"/>
      <p:regular r:id="rId48"/>
      <p:bold r:id="rId49"/>
      <p:italic r:id="rId50"/>
      <p:boldItalic r:id="rId51"/>
    </p:embeddedFont>
    <p:embeddedFont>
      <p:font typeface="Montserrat"/>
      <p:regular r:id="rId52"/>
      <p:bold r:id="rId53"/>
      <p:italic r:id="rId54"/>
      <p:boldItalic r:id="rId5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GoogleSlidesCustomDataVersion2">
      <go:slidesCustomData xmlns:go="http://customooxmlschemas.google.com/" r:id="rId56" roundtripDataSignature="AMtx7mgKZOKrsOYhmdWvUyZH/K3DedJeW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9E32FCC-AF3B-41E0-8FAD-F24913B64FEC}">
  <a:tblStyle styleId="{29E32FCC-AF3B-41E0-8FAD-F24913B64FEC}"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font" Target="fonts/Raleway-regular.fntdata"/><Relationship Id="rId43" Type="http://schemas.openxmlformats.org/officeDocument/2006/relationships/slide" Target="slides/slide37.xml"/><Relationship Id="rId46" Type="http://schemas.openxmlformats.org/officeDocument/2006/relationships/font" Target="fonts/Raleway-italic.fntdata"/><Relationship Id="rId45" Type="http://schemas.openxmlformats.org/officeDocument/2006/relationships/font" Target="fonts/Raleway-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Lato-regular.fntdata"/><Relationship Id="rId47" Type="http://schemas.openxmlformats.org/officeDocument/2006/relationships/font" Target="fonts/Raleway-boldItalic.fntdata"/><Relationship Id="rId49" Type="http://schemas.openxmlformats.org/officeDocument/2006/relationships/font" Target="fonts/Lato-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Lato-boldItalic.fntdata"/><Relationship Id="rId50" Type="http://schemas.openxmlformats.org/officeDocument/2006/relationships/font" Target="fonts/Lato-italic.fntdata"/><Relationship Id="rId53" Type="http://schemas.openxmlformats.org/officeDocument/2006/relationships/font" Target="fonts/Montserrat-bold.fntdata"/><Relationship Id="rId52" Type="http://schemas.openxmlformats.org/officeDocument/2006/relationships/font" Target="fonts/Montserrat-regular.fntdata"/><Relationship Id="rId11" Type="http://schemas.openxmlformats.org/officeDocument/2006/relationships/slide" Target="slides/slide5.xml"/><Relationship Id="rId55" Type="http://schemas.openxmlformats.org/officeDocument/2006/relationships/font" Target="fonts/Montserrat-boldItalic.fntdata"/><Relationship Id="rId10" Type="http://schemas.openxmlformats.org/officeDocument/2006/relationships/slide" Target="slides/slide4.xml"/><Relationship Id="rId54" Type="http://schemas.openxmlformats.org/officeDocument/2006/relationships/font" Target="fonts/Montserrat-italic.fntdata"/><Relationship Id="rId13" Type="http://schemas.openxmlformats.org/officeDocument/2006/relationships/slide" Target="slides/slide7.xml"/><Relationship Id="rId12" Type="http://schemas.openxmlformats.org/officeDocument/2006/relationships/slide" Target="slides/slide6.xml"/><Relationship Id="rId56" Type="http://customschemas.google.com/relationships/presentationmetadata" Target="meta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f8409bb95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 name="Google Shape;84;gf8409bb954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386f7e029b_0_5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4" name="Google Shape;184;g1386f7e029b_0_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386f7e029b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1" name="Google Shape;191;g1386f7e029b_0_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386f7e029b_0_7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2" name="Google Shape;202;g1386f7e029b_0_7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1386f7e029b_0_7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8" name="Google Shape;208;g1386f7e029b_0_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1386f7e029b_0_8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4" name="Google Shape;214;g1386f7e029b_0_8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17542b045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0" name="Google Shape;220;g217542b0458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1386f7e029b_0_16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6" name="Google Shape;226;g1386f7e029b_0_1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149337a4fb8_0_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4" name="Google Shape;234;g149337a4fb8_0_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149337a4fb8_0_4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1" name="Google Shape;241;g149337a4fb8_0_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1f6efa74786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8" name="Google Shape;248;g1f6efa74786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1" name="Google Shape;91;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1386f7e029b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9" name="Google Shape;279;g1386f7e029b_0_18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1386f7e029b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6" name="Google Shape;286;g1386f7e029b_0_19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217542b0458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2" name="Google Shape;292;g217542b0458_0_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14b0ed2676f_0_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8" name="Google Shape;298;g14b0ed2676f_0_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14b0ed2676f_0_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7" name="Google Shape;307;g14b0ed2676f_0_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1386f7e029b_0_27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7" name="Google Shape;317;g1386f7e029b_0_27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1f6efa74786_0_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4" name="Google Shape;324;g1f6efa74786_0_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14886726b53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1" name="Google Shape;331;g14886726b53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14886726b53_0_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9" name="Google Shape;339;g14886726b53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2153cb47de3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6" name="Google Shape;346;g2153cb47de3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386f7e029b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7" name="Google Shape;97;g1386f7e029b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217542b0458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7" name="Google Shape;357;g217542b0458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1388a3f0bda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3" name="Google Shape;363;g1388a3f0bda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14b0ed2676f_0_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9" name="Google Shape;369;g14b0ed2676f_0_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1386f7e029b_0_29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5" name="Google Shape;375;g1386f7e029b_0_29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1388a3f0bda_0_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1" name="Google Shape;381;g1388a3f0bda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1388a3f0bda_0_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8" name="Google Shape;388;g1388a3f0bda_0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1386f7e029b_0_2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5" name="Google Shape;395;g1386f7e029b_0_29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217cab5f76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2" name="Google Shape;402;g217cab5f764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f804cc6289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5" name="Google Shape;105;g2f804cc6289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386f7e029b_0_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2" name="Google Shape;112;g1386f7e029b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386f7e029b_0_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8" name="Google Shape;118;g1386f7e029b_0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386f7e029b_0_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7" name="Google Shape;127;g1386f7e029b_0_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386f7e029b_0_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1" name="Google Shape;141;g1386f7e029b_0_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49337a4fb8_0_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3" name="Google Shape;163;g149337a4fb8_0_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9"/>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 name="Google Shape;11;p29"/>
          <p:cNvGrpSpPr/>
          <p:nvPr/>
        </p:nvGrpSpPr>
        <p:grpSpPr>
          <a:xfrm>
            <a:off x="830392" y="1191256"/>
            <a:ext cx="745763" cy="45826"/>
            <a:chOff x="4580561" y="2589004"/>
            <a:chExt cx="1064464" cy="25200"/>
          </a:xfrm>
        </p:grpSpPr>
        <p:sp>
          <p:nvSpPr>
            <p:cNvPr id="12" name="Google Shape;12;p2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2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 name="Google Shape;14;p29"/>
          <p:cNvSpPr txBox="1"/>
          <p:nvPr>
            <p:ph type="ctrTitle"/>
          </p:nvPr>
        </p:nvSpPr>
        <p:spPr>
          <a:xfrm>
            <a:off x="729450" y="1322450"/>
            <a:ext cx="7688100" cy="1664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4200"/>
              <a:buNone/>
              <a:defRPr sz="4200">
                <a:solidFill>
                  <a:schemeClr val="dk2"/>
                </a:solidFill>
              </a:defRPr>
            </a:lvl1pPr>
            <a:lvl2pPr lvl="1" algn="l">
              <a:lnSpc>
                <a:spcPct val="100000"/>
              </a:lnSpc>
              <a:spcBef>
                <a:spcPts val="0"/>
              </a:spcBef>
              <a:spcAft>
                <a:spcPts val="0"/>
              </a:spcAft>
              <a:buClr>
                <a:schemeClr val="dk2"/>
              </a:buClr>
              <a:buSzPts val="4200"/>
              <a:buNone/>
              <a:defRPr sz="4200">
                <a:solidFill>
                  <a:schemeClr val="dk2"/>
                </a:solidFill>
              </a:defRPr>
            </a:lvl2pPr>
            <a:lvl3pPr lvl="2" algn="l">
              <a:lnSpc>
                <a:spcPct val="100000"/>
              </a:lnSpc>
              <a:spcBef>
                <a:spcPts val="0"/>
              </a:spcBef>
              <a:spcAft>
                <a:spcPts val="0"/>
              </a:spcAft>
              <a:buClr>
                <a:schemeClr val="dk2"/>
              </a:buClr>
              <a:buSzPts val="4200"/>
              <a:buNone/>
              <a:defRPr sz="4200">
                <a:solidFill>
                  <a:schemeClr val="dk2"/>
                </a:solidFill>
              </a:defRPr>
            </a:lvl3pPr>
            <a:lvl4pPr lvl="3" algn="l">
              <a:lnSpc>
                <a:spcPct val="100000"/>
              </a:lnSpc>
              <a:spcBef>
                <a:spcPts val="0"/>
              </a:spcBef>
              <a:spcAft>
                <a:spcPts val="0"/>
              </a:spcAft>
              <a:buClr>
                <a:schemeClr val="dk2"/>
              </a:buClr>
              <a:buSzPts val="4200"/>
              <a:buNone/>
              <a:defRPr sz="4200">
                <a:solidFill>
                  <a:schemeClr val="dk2"/>
                </a:solidFill>
              </a:defRPr>
            </a:lvl4pPr>
            <a:lvl5pPr lvl="4" algn="l">
              <a:lnSpc>
                <a:spcPct val="100000"/>
              </a:lnSpc>
              <a:spcBef>
                <a:spcPts val="0"/>
              </a:spcBef>
              <a:spcAft>
                <a:spcPts val="0"/>
              </a:spcAft>
              <a:buClr>
                <a:schemeClr val="dk2"/>
              </a:buClr>
              <a:buSzPts val="4200"/>
              <a:buNone/>
              <a:defRPr sz="4200">
                <a:solidFill>
                  <a:schemeClr val="dk2"/>
                </a:solidFill>
              </a:defRPr>
            </a:lvl5pPr>
            <a:lvl6pPr lvl="5" algn="l">
              <a:lnSpc>
                <a:spcPct val="100000"/>
              </a:lnSpc>
              <a:spcBef>
                <a:spcPts val="0"/>
              </a:spcBef>
              <a:spcAft>
                <a:spcPts val="0"/>
              </a:spcAft>
              <a:buClr>
                <a:schemeClr val="dk2"/>
              </a:buClr>
              <a:buSzPts val="4200"/>
              <a:buNone/>
              <a:defRPr sz="4200">
                <a:solidFill>
                  <a:schemeClr val="dk2"/>
                </a:solidFill>
              </a:defRPr>
            </a:lvl6pPr>
            <a:lvl7pPr lvl="6" algn="l">
              <a:lnSpc>
                <a:spcPct val="100000"/>
              </a:lnSpc>
              <a:spcBef>
                <a:spcPts val="0"/>
              </a:spcBef>
              <a:spcAft>
                <a:spcPts val="0"/>
              </a:spcAft>
              <a:buClr>
                <a:schemeClr val="dk2"/>
              </a:buClr>
              <a:buSzPts val="4200"/>
              <a:buNone/>
              <a:defRPr sz="4200">
                <a:solidFill>
                  <a:schemeClr val="dk2"/>
                </a:solidFill>
              </a:defRPr>
            </a:lvl7pPr>
            <a:lvl8pPr lvl="7" algn="l">
              <a:lnSpc>
                <a:spcPct val="100000"/>
              </a:lnSpc>
              <a:spcBef>
                <a:spcPts val="0"/>
              </a:spcBef>
              <a:spcAft>
                <a:spcPts val="0"/>
              </a:spcAft>
              <a:buClr>
                <a:schemeClr val="dk2"/>
              </a:buClr>
              <a:buSzPts val="4200"/>
              <a:buNone/>
              <a:defRPr sz="4200">
                <a:solidFill>
                  <a:schemeClr val="dk2"/>
                </a:solidFill>
              </a:defRPr>
            </a:lvl8pPr>
            <a:lvl9pPr lvl="8" algn="l">
              <a:lnSpc>
                <a:spcPct val="100000"/>
              </a:lnSpc>
              <a:spcBef>
                <a:spcPts val="0"/>
              </a:spcBef>
              <a:spcAft>
                <a:spcPts val="0"/>
              </a:spcAft>
              <a:buClr>
                <a:schemeClr val="dk2"/>
              </a:buClr>
              <a:buSzPts val="4200"/>
              <a:buNone/>
              <a:defRPr sz="4200">
                <a:solidFill>
                  <a:schemeClr val="dk2"/>
                </a:solidFill>
              </a:defRPr>
            </a:lvl9pPr>
          </a:lstStyle>
          <a:p/>
        </p:txBody>
      </p:sp>
      <p:sp>
        <p:nvSpPr>
          <p:cNvPr id="15" name="Google Shape;15;p29"/>
          <p:cNvSpPr txBox="1"/>
          <p:nvPr>
            <p:ph idx="1" type="subTitle"/>
          </p:nvPr>
        </p:nvSpPr>
        <p:spPr>
          <a:xfrm>
            <a:off x="729627" y="3172900"/>
            <a:ext cx="7688100" cy="541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16" name="Google Shape;16;p29"/>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38"/>
          <p:cNvGrpSpPr/>
          <p:nvPr/>
        </p:nvGrpSpPr>
        <p:grpSpPr>
          <a:xfrm>
            <a:off x="830392" y="4169130"/>
            <a:ext cx="745763" cy="45826"/>
            <a:chOff x="4580561" y="2589004"/>
            <a:chExt cx="1064464" cy="25200"/>
          </a:xfrm>
        </p:grpSpPr>
        <p:sp>
          <p:nvSpPr>
            <p:cNvPr id="75" name="Google Shape;75;p3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3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7" name="Google Shape;77;p38"/>
          <p:cNvSpPr txBox="1"/>
          <p:nvPr>
            <p:ph hasCustomPrompt="1" type="title"/>
          </p:nvPr>
        </p:nvSpPr>
        <p:spPr>
          <a:xfrm>
            <a:off x="729450" y="733950"/>
            <a:ext cx="7688400" cy="1244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8000"/>
              <a:buNone/>
              <a:defRPr sz="8000">
                <a:solidFill>
                  <a:schemeClr val="lt1"/>
                </a:solidFill>
              </a:defRPr>
            </a:lvl1pPr>
            <a:lvl2pPr lvl="1" algn="l">
              <a:lnSpc>
                <a:spcPct val="100000"/>
              </a:lnSpc>
              <a:spcBef>
                <a:spcPts val="0"/>
              </a:spcBef>
              <a:spcAft>
                <a:spcPts val="0"/>
              </a:spcAft>
              <a:buClr>
                <a:schemeClr val="lt1"/>
              </a:buClr>
              <a:buSzPts val="8000"/>
              <a:buNone/>
              <a:defRPr sz="8000">
                <a:solidFill>
                  <a:schemeClr val="lt1"/>
                </a:solidFill>
              </a:defRPr>
            </a:lvl2pPr>
            <a:lvl3pPr lvl="2" algn="l">
              <a:lnSpc>
                <a:spcPct val="100000"/>
              </a:lnSpc>
              <a:spcBef>
                <a:spcPts val="0"/>
              </a:spcBef>
              <a:spcAft>
                <a:spcPts val="0"/>
              </a:spcAft>
              <a:buClr>
                <a:schemeClr val="lt1"/>
              </a:buClr>
              <a:buSzPts val="8000"/>
              <a:buNone/>
              <a:defRPr sz="8000">
                <a:solidFill>
                  <a:schemeClr val="lt1"/>
                </a:solidFill>
              </a:defRPr>
            </a:lvl3pPr>
            <a:lvl4pPr lvl="3" algn="l">
              <a:lnSpc>
                <a:spcPct val="100000"/>
              </a:lnSpc>
              <a:spcBef>
                <a:spcPts val="0"/>
              </a:spcBef>
              <a:spcAft>
                <a:spcPts val="0"/>
              </a:spcAft>
              <a:buClr>
                <a:schemeClr val="lt1"/>
              </a:buClr>
              <a:buSzPts val="8000"/>
              <a:buNone/>
              <a:defRPr sz="8000">
                <a:solidFill>
                  <a:schemeClr val="lt1"/>
                </a:solidFill>
              </a:defRPr>
            </a:lvl4pPr>
            <a:lvl5pPr lvl="4" algn="l">
              <a:lnSpc>
                <a:spcPct val="100000"/>
              </a:lnSpc>
              <a:spcBef>
                <a:spcPts val="0"/>
              </a:spcBef>
              <a:spcAft>
                <a:spcPts val="0"/>
              </a:spcAft>
              <a:buClr>
                <a:schemeClr val="lt1"/>
              </a:buClr>
              <a:buSzPts val="8000"/>
              <a:buNone/>
              <a:defRPr sz="8000">
                <a:solidFill>
                  <a:schemeClr val="lt1"/>
                </a:solidFill>
              </a:defRPr>
            </a:lvl5pPr>
            <a:lvl6pPr lvl="5" algn="l">
              <a:lnSpc>
                <a:spcPct val="100000"/>
              </a:lnSpc>
              <a:spcBef>
                <a:spcPts val="0"/>
              </a:spcBef>
              <a:spcAft>
                <a:spcPts val="0"/>
              </a:spcAft>
              <a:buClr>
                <a:schemeClr val="lt1"/>
              </a:buClr>
              <a:buSzPts val="8000"/>
              <a:buNone/>
              <a:defRPr sz="8000">
                <a:solidFill>
                  <a:schemeClr val="lt1"/>
                </a:solidFill>
              </a:defRPr>
            </a:lvl6pPr>
            <a:lvl7pPr lvl="6" algn="l">
              <a:lnSpc>
                <a:spcPct val="100000"/>
              </a:lnSpc>
              <a:spcBef>
                <a:spcPts val="0"/>
              </a:spcBef>
              <a:spcAft>
                <a:spcPts val="0"/>
              </a:spcAft>
              <a:buClr>
                <a:schemeClr val="lt1"/>
              </a:buClr>
              <a:buSzPts val="8000"/>
              <a:buNone/>
              <a:defRPr sz="8000">
                <a:solidFill>
                  <a:schemeClr val="lt1"/>
                </a:solidFill>
              </a:defRPr>
            </a:lvl7pPr>
            <a:lvl8pPr lvl="7" algn="l">
              <a:lnSpc>
                <a:spcPct val="100000"/>
              </a:lnSpc>
              <a:spcBef>
                <a:spcPts val="0"/>
              </a:spcBef>
              <a:spcAft>
                <a:spcPts val="0"/>
              </a:spcAft>
              <a:buClr>
                <a:schemeClr val="lt1"/>
              </a:buClr>
              <a:buSzPts val="8000"/>
              <a:buNone/>
              <a:defRPr sz="8000">
                <a:solidFill>
                  <a:schemeClr val="lt1"/>
                </a:solidFill>
              </a:defRPr>
            </a:lvl8pPr>
            <a:lvl9pPr lvl="8" algn="l">
              <a:lnSpc>
                <a:spcPct val="100000"/>
              </a:lnSpc>
              <a:spcBef>
                <a:spcPts val="0"/>
              </a:spcBef>
              <a:spcAft>
                <a:spcPts val="0"/>
              </a:spcAft>
              <a:buClr>
                <a:schemeClr val="lt1"/>
              </a:buClr>
              <a:buSzPts val="8000"/>
              <a:buNone/>
              <a:defRPr sz="8000">
                <a:solidFill>
                  <a:schemeClr val="lt1"/>
                </a:solidFill>
              </a:defRPr>
            </a:lvl9pPr>
          </a:lstStyle>
          <a:p>
            <a:r>
              <a:t>xx%</a:t>
            </a:r>
          </a:p>
        </p:txBody>
      </p:sp>
      <p:sp>
        <p:nvSpPr>
          <p:cNvPr id="78" name="Google Shape;78;p38"/>
          <p:cNvSpPr txBox="1"/>
          <p:nvPr>
            <p:ph idx="1" type="body"/>
          </p:nvPr>
        </p:nvSpPr>
        <p:spPr>
          <a:xfrm>
            <a:off x="729450" y="2272888"/>
            <a:ext cx="7688400" cy="15804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Clr>
                <a:schemeClr val="lt1"/>
              </a:buClr>
              <a:buSzPts val="1300"/>
              <a:buChar char="●"/>
              <a:defRPr>
                <a:solidFill>
                  <a:schemeClr val="lt1"/>
                </a:solidFill>
              </a:defRPr>
            </a:lvl1pPr>
            <a:lvl2pPr indent="-298450" lvl="1" marL="914400" algn="l">
              <a:lnSpc>
                <a:spcPct val="115000"/>
              </a:lnSpc>
              <a:spcBef>
                <a:spcPts val="1600"/>
              </a:spcBef>
              <a:spcAft>
                <a:spcPts val="0"/>
              </a:spcAft>
              <a:buClr>
                <a:schemeClr val="lt1"/>
              </a:buClr>
              <a:buSzPts val="1100"/>
              <a:buChar char="○"/>
              <a:defRPr>
                <a:solidFill>
                  <a:schemeClr val="lt1"/>
                </a:solidFill>
              </a:defRPr>
            </a:lvl2pPr>
            <a:lvl3pPr indent="-298450" lvl="2" marL="1371600" algn="l">
              <a:lnSpc>
                <a:spcPct val="115000"/>
              </a:lnSpc>
              <a:spcBef>
                <a:spcPts val="1600"/>
              </a:spcBef>
              <a:spcAft>
                <a:spcPts val="0"/>
              </a:spcAft>
              <a:buClr>
                <a:schemeClr val="lt1"/>
              </a:buClr>
              <a:buSzPts val="1100"/>
              <a:buChar char="■"/>
              <a:defRPr>
                <a:solidFill>
                  <a:schemeClr val="lt1"/>
                </a:solidFill>
              </a:defRPr>
            </a:lvl3pPr>
            <a:lvl4pPr indent="-298450" lvl="3" marL="1828800" algn="l">
              <a:lnSpc>
                <a:spcPct val="115000"/>
              </a:lnSpc>
              <a:spcBef>
                <a:spcPts val="1600"/>
              </a:spcBef>
              <a:spcAft>
                <a:spcPts val="0"/>
              </a:spcAft>
              <a:buClr>
                <a:schemeClr val="lt1"/>
              </a:buClr>
              <a:buSzPts val="1100"/>
              <a:buChar char="●"/>
              <a:defRPr>
                <a:solidFill>
                  <a:schemeClr val="lt1"/>
                </a:solidFill>
              </a:defRPr>
            </a:lvl4pPr>
            <a:lvl5pPr indent="-298450" lvl="4" marL="2286000" algn="l">
              <a:lnSpc>
                <a:spcPct val="115000"/>
              </a:lnSpc>
              <a:spcBef>
                <a:spcPts val="1600"/>
              </a:spcBef>
              <a:spcAft>
                <a:spcPts val="0"/>
              </a:spcAft>
              <a:buClr>
                <a:schemeClr val="lt1"/>
              </a:buClr>
              <a:buSzPts val="1100"/>
              <a:buChar char="○"/>
              <a:defRPr>
                <a:solidFill>
                  <a:schemeClr val="lt1"/>
                </a:solidFill>
              </a:defRPr>
            </a:lvl5pPr>
            <a:lvl6pPr indent="-298450" lvl="5" marL="2743200" algn="l">
              <a:lnSpc>
                <a:spcPct val="115000"/>
              </a:lnSpc>
              <a:spcBef>
                <a:spcPts val="1600"/>
              </a:spcBef>
              <a:spcAft>
                <a:spcPts val="0"/>
              </a:spcAft>
              <a:buClr>
                <a:schemeClr val="lt1"/>
              </a:buClr>
              <a:buSzPts val="1100"/>
              <a:buChar char="■"/>
              <a:defRPr>
                <a:solidFill>
                  <a:schemeClr val="lt1"/>
                </a:solidFill>
              </a:defRPr>
            </a:lvl6pPr>
            <a:lvl7pPr indent="-298450" lvl="6" marL="3200400" algn="l">
              <a:lnSpc>
                <a:spcPct val="115000"/>
              </a:lnSpc>
              <a:spcBef>
                <a:spcPts val="1600"/>
              </a:spcBef>
              <a:spcAft>
                <a:spcPts val="0"/>
              </a:spcAft>
              <a:buClr>
                <a:schemeClr val="lt1"/>
              </a:buClr>
              <a:buSzPts val="1100"/>
              <a:buChar char="●"/>
              <a:defRPr>
                <a:solidFill>
                  <a:schemeClr val="lt1"/>
                </a:solidFill>
              </a:defRPr>
            </a:lvl7pPr>
            <a:lvl8pPr indent="-298450" lvl="7" marL="3657600" algn="l">
              <a:lnSpc>
                <a:spcPct val="115000"/>
              </a:lnSpc>
              <a:spcBef>
                <a:spcPts val="1600"/>
              </a:spcBef>
              <a:spcAft>
                <a:spcPts val="0"/>
              </a:spcAft>
              <a:buClr>
                <a:schemeClr val="lt1"/>
              </a:buClr>
              <a:buSzPts val="1100"/>
              <a:buChar char="○"/>
              <a:defRPr>
                <a:solidFill>
                  <a:schemeClr val="lt1"/>
                </a:solidFill>
              </a:defRPr>
            </a:lvl8pPr>
            <a:lvl9pPr indent="-298450" lvl="8" marL="4114800" algn="l">
              <a:lnSpc>
                <a:spcPct val="115000"/>
              </a:lnSpc>
              <a:spcBef>
                <a:spcPts val="1600"/>
              </a:spcBef>
              <a:spcAft>
                <a:spcPts val="1600"/>
              </a:spcAft>
              <a:buClr>
                <a:schemeClr val="lt1"/>
              </a:buClr>
              <a:buSzPts val="1100"/>
              <a:buChar char="■"/>
              <a:defRPr>
                <a:solidFill>
                  <a:schemeClr val="lt1"/>
                </a:solidFill>
              </a:defRPr>
            </a:lvl9pPr>
          </a:lstStyle>
          <a:p/>
        </p:txBody>
      </p:sp>
      <p:sp>
        <p:nvSpPr>
          <p:cNvPr id="79" name="Google Shape;79;p38"/>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39"/>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30"/>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9" name="Google Shape;19;p30"/>
          <p:cNvGrpSpPr/>
          <p:nvPr/>
        </p:nvGrpSpPr>
        <p:grpSpPr>
          <a:xfrm>
            <a:off x="830392" y="1191256"/>
            <a:ext cx="745763" cy="45826"/>
            <a:chOff x="4580561" y="2589004"/>
            <a:chExt cx="1064464" cy="25200"/>
          </a:xfrm>
        </p:grpSpPr>
        <p:sp>
          <p:nvSpPr>
            <p:cNvPr id="20" name="Google Shape;20;p30"/>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30"/>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2" name="Google Shape;22;p30"/>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p:txBody>
      </p:sp>
      <p:sp>
        <p:nvSpPr>
          <p:cNvPr id="23" name="Google Shape;23;p30"/>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24" name="Google Shape;24;p30"/>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25" name="Shape 25"/>
        <p:cNvGrpSpPr/>
        <p:nvPr/>
      </p:nvGrpSpPr>
      <p:grpSpPr>
        <a:xfrm>
          <a:off x="0" y="0"/>
          <a:ext cx="0" cy="0"/>
          <a:chOff x="0" y="0"/>
          <a:chExt cx="0" cy="0"/>
        </a:xfrm>
      </p:grpSpPr>
      <p:grpSp>
        <p:nvGrpSpPr>
          <p:cNvPr id="26" name="Google Shape;26;p31"/>
          <p:cNvGrpSpPr/>
          <p:nvPr/>
        </p:nvGrpSpPr>
        <p:grpSpPr>
          <a:xfrm>
            <a:off x="830392" y="1191256"/>
            <a:ext cx="745763" cy="45826"/>
            <a:chOff x="4580561" y="2589004"/>
            <a:chExt cx="1064464" cy="25200"/>
          </a:xfrm>
        </p:grpSpPr>
        <p:sp>
          <p:nvSpPr>
            <p:cNvPr id="27" name="Google Shape;27;p3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3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9" name="Google Shape;29;p31"/>
          <p:cNvSpPr txBox="1"/>
          <p:nvPr>
            <p:ph type="title"/>
          </p:nvPr>
        </p:nvSpPr>
        <p:spPr>
          <a:xfrm>
            <a:off x="729450" y="1322450"/>
            <a:ext cx="7688400" cy="1518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30" name="Google Shape;30;p3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32"/>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3" name="Google Shape;33;p32"/>
          <p:cNvGrpSpPr/>
          <p:nvPr/>
        </p:nvGrpSpPr>
        <p:grpSpPr>
          <a:xfrm>
            <a:off x="830392" y="1191256"/>
            <a:ext cx="745763" cy="45826"/>
            <a:chOff x="4580561" y="2589004"/>
            <a:chExt cx="1064464" cy="25200"/>
          </a:xfrm>
        </p:grpSpPr>
        <p:sp>
          <p:nvSpPr>
            <p:cNvPr id="34" name="Google Shape;34;p3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3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6" name="Google Shape;36;p32"/>
          <p:cNvSpPr txBox="1"/>
          <p:nvPr>
            <p:ph type="title"/>
          </p:nvPr>
        </p:nvSpPr>
        <p:spPr>
          <a:xfrm>
            <a:off x="729450" y="1318650"/>
            <a:ext cx="7688400" cy="535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p:txBody>
      </p:sp>
      <p:sp>
        <p:nvSpPr>
          <p:cNvPr id="37" name="Google Shape;37;p32"/>
          <p:cNvSpPr txBox="1"/>
          <p:nvPr>
            <p:ph idx="1" type="body"/>
          </p:nvPr>
        </p:nvSpPr>
        <p:spPr>
          <a:xfrm>
            <a:off x="729325" y="2078875"/>
            <a:ext cx="3774300" cy="22611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38" name="Google Shape;38;p32"/>
          <p:cNvSpPr txBox="1"/>
          <p:nvPr>
            <p:ph idx="2" type="body"/>
          </p:nvPr>
        </p:nvSpPr>
        <p:spPr>
          <a:xfrm>
            <a:off x="4643604" y="2078875"/>
            <a:ext cx="3774300" cy="22611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39" name="Google Shape;39;p32"/>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33"/>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2" name="Google Shape;42;p33"/>
          <p:cNvGrpSpPr/>
          <p:nvPr/>
        </p:nvGrpSpPr>
        <p:grpSpPr>
          <a:xfrm>
            <a:off x="830392" y="1191256"/>
            <a:ext cx="745763" cy="45826"/>
            <a:chOff x="4580561" y="2589004"/>
            <a:chExt cx="1064464" cy="25200"/>
          </a:xfrm>
        </p:grpSpPr>
        <p:sp>
          <p:nvSpPr>
            <p:cNvPr id="43" name="Google Shape;43;p33"/>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33"/>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5" name="Google Shape;45;p33"/>
          <p:cNvSpPr txBox="1"/>
          <p:nvPr>
            <p:ph type="title"/>
          </p:nvPr>
        </p:nvSpPr>
        <p:spPr>
          <a:xfrm>
            <a:off x="729450" y="1318650"/>
            <a:ext cx="7688400" cy="535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p:txBody>
      </p:sp>
      <p:sp>
        <p:nvSpPr>
          <p:cNvPr id="46" name="Google Shape;46;p33"/>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3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9" name="Google Shape;49;p34"/>
          <p:cNvGrpSpPr/>
          <p:nvPr/>
        </p:nvGrpSpPr>
        <p:grpSpPr>
          <a:xfrm>
            <a:off x="830392" y="1191256"/>
            <a:ext cx="745763" cy="45826"/>
            <a:chOff x="4580561" y="2589004"/>
            <a:chExt cx="1064464" cy="25200"/>
          </a:xfrm>
        </p:grpSpPr>
        <p:sp>
          <p:nvSpPr>
            <p:cNvPr id="50" name="Google Shape;50;p3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3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2" name="Google Shape;52;p34"/>
          <p:cNvSpPr txBox="1"/>
          <p:nvPr>
            <p:ph type="title"/>
          </p:nvPr>
        </p:nvSpPr>
        <p:spPr>
          <a:xfrm>
            <a:off x="730000" y="1318650"/>
            <a:ext cx="3300900" cy="1381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p:txBody>
      </p:sp>
      <p:sp>
        <p:nvSpPr>
          <p:cNvPr id="53" name="Google Shape;53;p34"/>
          <p:cNvSpPr txBox="1"/>
          <p:nvPr>
            <p:ph idx="1" type="body"/>
          </p:nvPr>
        </p:nvSpPr>
        <p:spPr>
          <a:xfrm>
            <a:off x="721225" y="2781725"/>
            <a:ext cx="3300900" cy="15975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54" name="Google Shape;54;p34"/>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35"/>
          <p:cNvGrpSpPr/>
          <p:nvPr/>
        </p:nvGrpSpPr>
        <p:grpSpPr>
          <a:xfrm>
            <a:off x="830392" y="4169130"/>
            <a:ext cx="745763" cy="45826"/>
            <a:chOff x="4580561" y="2589004"/>
            <a:chExt cx="1064464" cy="25200"/>
          </a:xfrm>
        </p:grpSpPr>
        <p:sp>
          <p:nvSpPr>
            <p:cNvPr id="57" name="Google Shape;57;p35"/>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35"/>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9" name="Google Shape;59;p35"/>
          <p:cNvSpPr txBox="1"/>
          <p:nvPr>
            <p:ph type="title"/>
          </p:nvPr>
        </p:nvSpPr>
        <p:spPr>
          <a:xfrm>
            <a:off x="729450" y="864300"/>
            <a:ext cx="7021200" cy="29850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60" name="Google Shape;60;p35"/>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36"/>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3" name="Google Shape;63;p36"/>
          <p:cNvGrpSpPr/>
          <p:nvPr/>
        </p:nvGrpSpPr>
        <p:grpSpPr>
          <a:xfrm>
            <a:off x="830392" y="1191256"/>
            <a:ext cx="745763" cy="45826"/>
            <a:chOff x="4580561" y="2589004"/>
            <a:chExt cx="1064464" cy="25200"/>
          </a:xfrm>
        </p:grpSpPr>
        <p:sp>
          <p:nvSpPr>
            <p:cNvPr id="64" name="Google Shape;64;p3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3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6" name="Google Shape;66;p36"/>
          <p:cNvSpPr txBox="1"/>
          <p:nvPr>
            <p:ph type="title"/>
          </p:nvPr>
        </p:nvSpPr>
        <p:spPr>
          <a:xfrm>
            <a:off x="730000" y="1318650"/>
            <a:ext cx="3300900" cy="1687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p:txBody>
      </p:sp>
      <p:sp>
        <p:nvSpPr>
          <p:cNvPr id="67" name="Google Shape;67;p36"/>
          <p:cNvSpPr txBox="1"/>
          <p:nvPr>
            <p:ph idx="1" type="subTitle"/>
          </p:nvPr>
        </p:nvSpPr>
        <p:spPr>
          <a:xfrm>
            <a:off x="724950" y="3161525"/>
            <a:ext cx="3300900" cy="759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68" name="Google Shape;68;p36"/>
          <p:cNvSpPr txBox="1"/>
          <p:nvPr>
            <p:ph idx="2" type="body"/>
          </p:nvPr>
        </p:nvSpPr>
        <p:spPr>
          <a:xfrm>
            <a:off x="5174225" y="1352625"/>
            <a:ext cx="3374400" cy="30255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69" name="Google Shape;69;p36"/>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37"/>
          <p:cNvSpPr txBox="1"/>
          <p:nvPr>
            <p:ph idx="1" type="body"/>
          </p:nvPr>
        </p:nvSpPr>
        <p:spPr>
          <a:xfrm>
            <a:off x="724950" y="4372551"/>
            <a:ext cx="7697400" cy="4605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300"/>
              <a:buNone/>
              <a:defRPr/>
            </a:lvl1pPr>
          </a:lstStyle>
          <a:p/>
        </p:txBody>
      </p:sp>
      <p:sp>
        <p:nvSpPr>
          <p:cNvPr id="72" name="Google Shape;72;p37"/>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2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1pPr>
            <a:lvl2pPr lvl="1"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2pPr>
            <a:lvl3pPr lvl="2"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3pPr>
            <a:lvl4pPr lvl="3"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4pPr>
            <a:lvl5pPr lvl="4"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5pPr>
            <a:lvl6pPr lvl="5"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6pPr>
            <a:lvl7pPr lvl="6"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7pPr>
            <a:lvl8pPr lvl="7"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8pPr>
            <a:lvl9pPr lvl="8"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9pPr>
          </a:lstStyle>
          <a:p/>
        </p:txBody>
      </p:sp>
      <p:sp>
        <p:nvSpPr>
          <p:cNvPr id="7" name="Google Shape;7;p2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marR="0" rtl="0" algn="l">
              <a:lnSpc>
                <a:spcPct val="115000"/>
              </a:lnSpc>
              <a:spcBef>
                <a:spcPts val="0"/>
              </a:spcBef>
              <a:spcAft>
                <a:spcPts val="0"/>
              </a:spcAft>
              <a:buClr>
                <a:schemeClr val="accent1"/>
              </a:buClr>
              <a:buSzPts val="1300"/>
              <a:buFont typeface="Lato"/>
              <a:buChar char="●"/>
              <a:defRPr b="0" i="0" sz="1300" u="none" cap="none" strike="noStrike">
                <a:solidFill>
                  <a:schemeClr val="accent1"/>
                </a:solidFill>
                <a:latin typeface="Lato"/>
                <a:ea typeface="Lato"/>
                <a:cs typeface="Lato"/>
                <a:sym typeface="Lato"/>
              </a:defRPr>
            </a:lvl1pPr>
            <a:lvl2pPr indent="-298450" lvl="1" marL="9144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2pPr>
            <a:lvl3pPr indent="-298450" lvl="2" marL="13716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3pPr>
            <a:lvl4pPr indent="-298450" lvl="3" marL="18288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4pPr>
            <a:lvl5pPr indent="-298450" lvl="4" marL="22860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5pPr>
            <a:lvl6pPr indent="-298450" lvl="5" marL="27432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6pPr>
            <a:lvl7pPr indent="-298450" lvl="6" marL="32004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7pPr>
            <a:lvl8pPr indent="-298450" lvl="7" marL="36576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8pPr>
            <a:lvl9pPr indent="-298450" lvl="8" marL="4114800" marR="0" rtl="0" algn="l">
              <a:lnSpc>
                <a:spcPct val="115000"/>
              </a:lnSpc>
              <a:spcBef>
                <a:spcPts val="1600"/>
              </a:spcBef>
              <a:spcAft>
                <a:spcPts val="1600"/>
              </a:spcAft>
              <a:buClr>
                <a:schemeClr val="accent1"/>
              </a:buClr>
              <a:buSzPts val="1100"/>
              <a:buFont typeface="Lato"/>
              <a:buChar char="■"/>
              <a:defRPr b="0" i="0" sz="1100" u="none" cap="none" strike="noStrike">
                <a:solidFill>
                  <a:schemeClr val="accent1"/>
                </a:solidFill>
                <a:latin typeface="Lato"/>
                <a:ea typeface="Lato"/>
                <a:cs typeface="Lato"/>
                <a:sym typeface="Lato"/>
              </a:defRPr>
            </a:lvl9pPr>
          </a:lstStyle>
          <a:p/>
        </p:txBody>
      </p:sp>
      <p:sp>
        <p:nvSpPr>
          <p:cNvPr id="8" name="Google Shape;8;p28"/>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mailto:juanignaciocavalieri@gmail.com" TargetMode="External"/><Relationship Id="rId4" Type="http://schemas.openxmlformats.org/officeDocument/2006/relationships/hyperlink" Target="mailto:juanignaciocornet@gmail.com" TargetMode="External"/><Relationship Id="rId5" Type="http://schemas.openxmlformats.org/officeDocument/2006/relationships/hyperlink" Target="mailto:khodadad.pakdaman@gmail.com" TargetMode="External"/><Relationship Id="rId6"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hyperlink" Target="https://towardsdatascience.com/illustrated-10-cnn-architectures-95d78ace614d" TargetMode="External"/><Relationship Id="rId5" Type="http://schemas.openxmlformats.org/officeDocument/2006/relationships/image" Target="../media/image2.png"/><Relationship Id="rId6"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hyperlink" Target="https://arxiv.org/pdf/1512.00567.pdf" TargetMode="External"/><Relationship Id="rId4" Type="http://schemas.openxmlformats.org/officeDocument/2006/relationships/hyperlink" Target="https://arxiv.org/pdf/1602.07261.pdf"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hyperlink" Target="https://arxiv.org/pdf/1512.03385.pdf" TargetMode="Externa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0.png"/><Relationship Id="rId4" Type="http://schemas.openxmlformats.org/officeDocument/2006/relationships/hyperlink" Target="https://towardsdatascience.com/illustrated-10-cnn-architectures-95d78ace614d"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hyperlink" Target="https://colab.research.google.com/drive/1wwqK7Gtn6Muqw7eVp9mjDMXBTzT7B10y"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6.png"/><Relationship Id="rId4" Type="http://schemas.openxmlformats.org/officeDocument/2006/relationships/hyperlink" Target="https://arxiv.org/pdf/1704.04861.pdf" TargetMode="External"/><Relationship Id="rId5" Type="http://schemas.openxmlformats.org/officeDocument/2006/relationships/image" Target="../media/image1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hyperlink" Target="https://arxiv.org/pdf/1608.06993.pdf" TargetMode="External"/><Relationship Id="rId4" Type="http://schemas.openxmlformats.org/officeDocument/2006/relationships/image" Target="../media/image20.png"/><Relationship Id="rId5" Type="http://schemas.openxmlformats.org/officeDocument/2006/relationships/image" Target="../media/image2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hyperlink" Target="https://arxiv.org/pdf/1610.02357.pdf" TargetMode="External"/><Relationship Id="rId4" Type="http://schemas.openxmlformats.org/officeDocument/2006/relationships/hyperlink" Target="https://arxiv.org/pdf/1801.04381.pdf" TargetMode="External"/><Relationship Id="rId5" Type="http://schemas.openxmlformats.org/officeDocument/2006/relationships/hyperlink" Target="https://arxiv.org/pdf/1905.02244.pdf" TargetMode="External"/><Relationship Id="rId6" Type="http://schemas.openxmlformats.org/officeDocument/2006/relationships/hyperlink" Target="https://arxiv.org/pdf/1611.05431.pdf" TargetMode="External"/><Relationship Id="rId7" Type="http://schemas.openxmlformats.org/officeDocument/2006/relationships/hyperlink" Target="https://arxiv.org/pdf/1905.11946.pdf"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hyperlink" Target="https://arxiv.org/pdf/1911.02685.pdf" TargetMode="External"/><Relationship Id="rId4" Type="http://schemas.openxmlformats.org/officeDocument/2006/relationships/image" Target="../media/image2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hyperlink" Target="https://www.researchgate.net/publication/337794654_A_Survey_of_Transfer_Learning_for_Convolutional_Neural_Networks"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9.png"/><Relationship Id="rId4" Type="http://schemas.openxmlformats.org/officeDocument/2006/relationships/image" Target="../media/image12.png"/><Relationship Id="rId5"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hyperlink" Target="https://arxiv.org/pdf/1409.4842.pdf"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2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hyperlink" Target="https://openaccess.thecvf.com/content_CVPR_2019/papers/Wang_Characterizing_and_Avoiding_Negative_Transfer_CVPR_2019_paper.pdf"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hyperlink" Target="https://neptune.ai/blog/understanding-few-shot-learning-in-computer-vision" TargetMode="External"/><Relationship Id="rId4" Type="http://schemas.openxmlformats.org/officeDocument/2006/relationships/hyperlink" Target="https://www.v7labs.com/blog/few-shot-learning-guide#h1" TargetMode="External"/><Relationship Id="rId5" Type="http://schemas.openxmlformats.org/officeDocument/2006/relationships/hyperlink" Target="https://www.sicara.fr/blog-technique/2019-07-30-image-classification-few-shot-meta-learning"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hyperlink" Target="https://colab.research.google.com/drive/15RKIfgV0h_BPIHy8qCHgHpGbTBwCJr85?usp=sharing" TargetMode="External"/><Relationship Id="rId4" Type="http://schemas.openxmlformats.org/officeDocument/2006/relationships/hyperlink" Target="https://colab.research.google.com/drive/1nVEAIIPxjo4ROGTFs0CUO1xmHWFylUoo"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hyperlink" Target="https://colab.research.google.com/drive/1AWAyrnvaYMJNaB6A70KG6mfUrmu1ZONz#scrollTo=1xSRmSFTLn7I"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gf8409bb954_0_0"/>
          <p:cNvSpPr txBox="1"/>
          <p:nvPr/>
        </p:nvSpPr>
        <p:spPr>
          <a:xfrm>
            <a:off x="396150" y="1332700"/>
            <a:ext cx="8530800" cy="523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200"/>
              <a:buFont typeface="Arial"/>
              <a:buNone/>
            </a:pPr>
            <a:r>
              <a:rPr b="1" i="0" lang="es" sz="2200" u="none" cap="none" strike="noStrike">
                <a:solidFill>
                  <a:srgbClr val="000000"/>
                </a:solidFill>
                <a:latin typeface="Montserrat"/>
                <a:ea typeface="Montserrat"/>
                <a:cs typeface="Montserrat"/>
                <a:sym typeface="Montserrat"/>
              </a:rPr>
              <a:t>Visión por Computadora II - CEAI - FIUBA</a:t>
            </a:r>
            <a:endParaRPr b="1" i="0" sz="2200" u="none" cap="none" strike="noStrike">
              <a:solidFill>
                <a:srgbClr val="000000"/>
              </a:solidFill>
              <a:latin typeface="Montserrat"/>
              <a:ea typeface="Montserrat"/>
              <a:cs typeface="Montserrat"/>
              <a:sym typeface="Montserrat"/>
            </a:endParaRPr>
          </a:p>
        </p:txBody>
      </p:sp>
      <p:sp>
        <p:nvSpPr>
          <p:cNvPr id="87" name="Google Shape;87;gf8409bb954_0_0"/>
          <p:cNvSpPr txBox="1"/>
          <p:nvPr/>
        </p:nvSpPr>
        <p:spPr>
          <a:xfrm>
            <a:off x="396150" y="3722100"/>
            <a:ext cx="8108100" cy="1231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700"/>
              <a:buFont typeface="Arial"/>
              <a:buNone/>
            </a:pPr>
            <a:r>
              <a:rPr b="0" i="0" lang="es" sz="1700" u="none" cap="none" strike="noStrike">
                <a:solidFill>
                  <a:srgbClr val="000000"/>
                </a:solidFill>
                <a:latin typeface="Montserrat"/>
                <a:ea typeface="Montserrat"/>
                <a:cs typeface="Montserrat"/>
                <a:sym typeface="Montserrat"/>
              </a:rPr>
              <a:t>Profesores:</a:t>
            </a:r>
            <a:endParaRPr b="0" i="0" sz="1700" u="none" cap="none" strike="noStrike">
              <a:solidFill>
                <a:srgbClr val="000000"/>
              </a:solidFill>
              <a:latin typeface="Montserrat"/>
              <a:ea typeface="Montserrat"/>
              <a:cs typeface="Montserrat"/>
              <a:sym typeface="Montserrat"/>
            </a:endParaRPr>
          </a:p>
          <a:p>
            <a:pPr indent="-336550" lvl="0" marL="457200" marR="0" rtl="0" algn="l">
              <a:lnSpc>
                <a:spcPct val="100000"/>
              </a:lnSpc>
              <a:spcBef>
                <a:spcPts val="0"/>
              </a:spcBef>
              <a:spcAft>
                <a:spcPts val="0"/>
              </a:spcAft>
              <a:buClr>
                <a:srgbClr val="000000"/>
              </a:buClr>
              <a:buSzPts val="1700"/>
              <a:buFont typeface="Montserrat"/>
              <a:buChar char="●"/>
            </a:pPr>
            <a:r>
              <a:rPr b="0" i="0" lang="es" sz="1700" u="none" cap="none" strike="noStrike">
                <a:solidFill>
                  <a:srgbClr val="000000"/>
                </a:solidFill>
                <a:latin typeface="Montserrat"/>
                <a:ea typeface="Montserrat"/>
                <a:cs typeface="Montserrat"/>
                <a:sym typeface="Montserrat"/>
              </a:rPr>
              <a:t>Cavalieri Juan Ignacio - </a:t>
            </a:r>
            <a:r>
              <a:rPr b="0" i="0" lang="es" sz="1700" u="sng" cap="none" strike="noStrike">
                <a:solidFill>
                  <a:schemeClr val="accent1"/>
                </a:solidFill>
                <a:latin typeface="Montserrat"/>
                <a:ea typeface="Montserrat"/>
                <a:cs typeface="Montserrat"/>
                <a:sym typeface="Montserrat"/>
                <a:hlinkClick r:id="rId3">
                  <a:extLst>
                    <a:ext uri="{A12FA001-AC4F-418D-AE19-62706E023703}">
                      <ahyp:hlinkClr val="tx"/>
                    </a:ext>
                  </a:extLst>
                </a:hlinkClick>
              </a:rPr>
              <a:t>juanignaciocavalieri@gmail.com</a:t>
            </a:r>
            <a:endParaRPr b="0" i="0" sz="1700" u="none" cap="none" strike="noStrike">
              <a:solidFill>
                <a:schemeClr val="accent1"/>
              </a:solidFill>
              <a:latin typeface="Montserrat"/>
              <a:ea typeface="Montserrat"/>
              <a:cs typeface="Montserrat"/>
              <a:sym typeface="Montserrat"/>
            </a:endParaRPr>
          </a:p>
          <a:p>
            <a:pPr indent="-336550" lvl="0" marL="457200" marR="0" rtl="0" algn="l">
              <a:lnSpc>
                <a:spcPct val="100000"/>
              </a:lnSpc>
              <a:spcBef>
                <a:spcPts val="0"/>
              </a:spcBef>
              <a:spcAft>
                <a:spcPts val="0"/>
              </a:spcAft>
              <a:buClr>
                <a:srgbClr val="000000"/>
              </a:buClr>
              <a:buSzPts val="1700"/>
              <a:buFont typeface="Montserrat"/>
              <a:buChar char="●"/>
            </a:pPr>
            <a:r>
              <a:rPr b="0" i="0" lang="es" sz="1700" u="none" cap="none" strike="noStrike">
                <a:solidFill>
                  <a:srgbClr val="000000"/>
                </a:solidFill>
                <a:latin typeface="Montserrat"/>
                <a:ea typeface="Montserrat"/>
                <a:cs typeface="Montserrat"/>
                <a:sym typeface="Montserrat"/>
              </a:rPr>
              <a:t>Cornet Juan Ignacio - </a:t>
            </a:r>
            <a:r>
              <a:rPr b="0" i="0" lang="es" sz="1700" u="sng" cap="none" strike="noStrike">
                <a:solidFill>
                  <a:schemeClr val="accent1"/>
                </a:solidFill>
                <a:latin typeface="Montserrat"/>
                <a:ea typeface="Montserrat"/>
                <a:cs typeface="Montserrat"/>
                <a:sym typeface="Montserrat"/>
                <a:hlinkClick r:id="rId4">
                  <a:extLst>
                    <a:ext uri="{A12FA001-AC4F-418D-AE19-62706E023703}">
                      <ahyp:hlinkClr val="tx"/>
                    </a:ext>
                  </a:extLst>
                </a:hlinkClick>
              </a:rPr>
              <a:t>juanignaciocornet@gmail.com</a:t>
            </a:r>
            <a:endParaRPr b="0" i="0" sz="1700" u="none" cap="none" strike="noStrike">
              <a:solidFill>
                <a:schemeClr val="accent1"/>
              </a:solidFill>
              <a:latin typeface="Montserrat"/>
              <a:ea typeface="Montserrat"/>
              <a:cs typeface="Montserrat"/>
              <a:sym typeface="Montserrat"/>
            </a:endParaRPr>
          </a:p>
          <a:p>
            <a:pPr indent="-336550" lvl="0" marL="457200" marR="0" rtl="0" algn="l">
              <a:lnSpc>
                <a:spcPct val="100000"/>
              </a:lnSpc>
              <a:spcBef>
                <a:spcPts val="0"/>
              </a:spcBef>
              <a:spcAft>
                <a:spcPts val="0"/>
              </a:spcAft>
              <a:buClr>
                <a:srgbClr val="000000"/>
              </a:buClr>
              <a:buSzPts val="1700"/>
              <a:buFont typeface="Montserrat"/>
              <a:buChar char="●"/>
            </a:pPr>
            <a:r>
              <a:rPr b="0" i="0" lang="es" sz="1700" u="none" cap="none" strike="noStrike">
                <a:solidFill>
                  <a:srgbClr val="000000"/>
                </a:solidFill>
                <a:latin typeface="Montserrat"/>
                <a:ea typeface="Montserrat"/>
                <a:cs typeface="Montserrat"/>
                <a:sym typeface="Montserrat"/>
              </a:rPr>
              <a:t>Seyed Pakdaman - </a:t>
            </a:r>
            <a:r>
              <a:rPr b="0" i="0" lang="es" sz="1700" u="sng" cap="none" strike="noStrike">
                <a:solidFill>
                  <a:schemeClr val="accent1"/>
                </a:solidFill>
                <a:latin typeface="Montserrat"/>
                <a:ea typeface="Montserrat"/>
                <a:cs typeface="Montserrat"/>
                <a:sym typeface="Montserrat"/>
                <a:hlinkClick r:id="rId5">
                  <a:extLst>
                    <a:ext uri="{A12FA001-AC4F-418D-AE19-62706E023703}">
                      <ahyp:hlinkClr val="tx"/>
                    </a:ext>
                  </a:extLst>
                </a:hlinkClick>
              </a:rPr>
              <a:t>khodadad.pakdaman@gmail.com</a:t>
            </a:r>
            <a:endParaRPr b="0" i="0" sz="1700" u="none" cap="none" strike="noStrike">
              <a:solidFill>
                <a:srgbClr val="000000"/>
              </a:solidFill>
              <a:latin typeface="Montserrat"/>
              <a:ea typeface="Montserrat"/>
              <a:cs typeface="Montserrat"/>
              <a:sym typeface="Montserrat"/>
            </a:endParaRPr>
          </a:p>
        </p:txBody>
      </p:sp>
      <p:pic>
        <p:nvPicPr>
          <p:cNvPr id="88" name="Google Shape;88;gf8409bb954_0_0"/>
          <p:cNvPicPr preferRelativeResize="0"/>
          <p:nvPr/>
        </p:nvPicPr>
        <p:blipFill rotWithShape="1">
          <a:blip r:embed="rId6">
            <a:alphaModFix/>
          </a:blip>
          <a:srcRect b="0" l="0" r="0" t="0"/>
          <a:stretch/>
        </p:blipFill>
        <p:spPr>
          <a:xfrm>
            <a:off x="3128025" y="2193875"/>
            <a:ext cx="3067050" cy="14859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pic>
        <p:nvPicPr>
          <p:cNvPr id="186" name="Google Shape;186;g1386f7e029b_0_54"/>
          <p:cNvPicPr preferRelativeResize="0"/>
          <p:nvPr/>
        </p:nvPicPr>
        <p:blipFill rotWithShape="1">
          <a:blip r:embed="rId3">
            <a:alphaModFix/>
          </a:blip>
          <a:srcRect b="0" l="0" r="0" t="0"/>
          <a:stretch/>
        </p:blipFill>
        <p:spPr>
          <a:xfrm>
            <a:off x="2416725" y="2923775"/>
            <a:ext cx="4227014" cy="1989625"/>
          </a:xfrm>
          <a:prstGeom prst="rect">
            <a:avLst/>
          </a:prstGeom>
          <a:noFill/>
          <a:ln>
            <a:noFill/>
          </a:ln>
        </p:spPr>
      </p:pic>
      <p:sp>
        <p:nvSpPr>
          <p:cNvPr id="187" name="Google Shape;187;g1386f7e029b_0_54"/>
          <p:cNvSpPr txBox="1"/>
          <p:nvPr>
            <p:ph type="title"/>
          </p:nvPr>
        </p:nvSpPr>
        <p:spPr>
          <a:xfrm>
            <a:off x="729450" y="6023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s">
                <a:latin typeface="Montserrat"/>
                <a:ea typeface="Montserrat"/>
                <a:cs typeface="Montserrat"/>
                <a:sym typeface="Montserrat"/>
              </a:rPr>
              <a:t>Bloque Inception: Bottleneck layer</a:t>
            </a:r>
            <a:endParaRPr sz="900">
              <a:latin typeface="Montserrat"/>
              <a:ea typeface="Montserrat"/>
              <a:cs typeface="Montserrat"/>
              <a:sym typeface="Montserrat"/>
            </a:endParaRPr>
          </a:p>
        </p:txBody>
      </p:sp>
      <p:sp>
        <p:nvSpPr>
          <p:cNvPr id="188" name="Google Shape;188;g1386f7e029b_0_54"/>
          <p:cNvSpPr txBox="1"/>
          <p:nvPr/>
        </p:nvSpPr>
        <p:spPr>
          <a:xfrm>
            <a:off x="729450" y="1435625"/>
            <a:ext cx="7877400" cy="14469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Montserrat"/>
              <a:ea typeface="Montserrat"/>
              <a:cs typeface="Montserrat"/>
              <a:sym typeface="Montserrat"/>
            </a:endParaRPr>
          </a:p>
          <a:p>
            <a:pPr indent="-317500" lvl="0" marL="457200" marR="0" rtl="0" algn="just">
              <a:lnSpc>
                <a:spcPct val="100000"/>
              </a:lnSpc>
              <a:spcBef>
                <a:spcPts val="0"/>
              </a:spcBef>
              <a:spcAft>
                <a:spcPts val="0"/>
              </a:spcAft>
              <a:buClr>
                <a:srgbClr val="000000"/>
              </a:buClr>
              <a:buSzPts val="1400"/>
              <a:buFont typeface="Montserrat"/>
              <a:buChar char="●"/>
            </a:pPr>
            <a:r>
              <a:rPr b="0" i="0" lang="es" sz="1400" u="none" cap="none" strike="noStrike">
                <a:solidFill>
                  <a:srgbClr val="000000"/>
                </a:solidFill>
                <a:latin typeface="Montserrat"/>
                <a:ea typeface="Montserrat"/>
                <a:cs typeface="Montserrat"/>
                <a:sym typeface="Montserrat"/>
              </a:rPr>
              <a:t>Permiten reducir la cantidad de canales luego de la capa de Max-Pooling.</a:t>
            </a:r>
            <a:endParaRPr b="0" i="0" sz="1400" u="none" cap="none" strike="noStrike">
              <a:solidFill>
                <a:srgbClr val="000000"/>
              </a:solidFill>
              <a:latin typeface="Montserrat"/>
              <a:ea typeface="Montserrat"/>
              <a:cs typeface="Montserrat"/>
              <a:sym typeface="Montserrat"/>
            </a:endParaRPr>
          </a:p>
          <a:p>
            <a:pPr indent="-317500" lvl="0" marL="457200" marR="0" rtl="0" algn="just">
              <a:lnSpc>
                <a:spcPct val="100000"/>
              </a:lnSpc>
              <a:spcBef>
                <a:spcPts val="0"/>
              </a:spcBef>
              <a:spcAft>
                <a:spcPts val="0"/>
              </a:spcAft>
              <a:buClr>
                <a:srgbClr val="000000"/>
              </a:buClr>
              <a:buSzPts val="1400"/>
              <a:buFont typeface="Montserrat"/>
              <a:buChar char="●"/>
            </a:pPr>
            <a:r>
              <a:rPr b="0" i="0" lang="es" sz="1400" u="none" cap="none" strike="noStrike">
                <a:solidFill>
                  <a:srgbClr val="000000"/>
                </a:solidFill>
                <a:latin typeface="Montserrat"/>
                <a:ea typeface="Montserrat"/>
                <a:cs typeface="Montserrat"/>
                <a:sym typeface="Montserrat"/>
              </a:rPr>
              <a:t>Reducen la dimensionalidad antes de las convoluciones de 3x3 y 5x5 para mejorar los tiempos de cómputo.</a:t>
            </a:r>
            <a:endParaRPr b="0" i="0" sz="1400" u="none" cap="none" strike="noStrike">
              <a:solidFill>
                <a:srgbClr val="000000"/>
              </a:solidFill>
              <a:latin typeface="Montserrat"/>
              <a:ea typeface="Montserrat"/>
              <a:cs typeface="Montserrat"/>
              <a:sym typeface="Montserrat"/>
            </a:endParaRPr>
          </a:p>
          <a:p>
            <a:pPr indent="-317500" lvl="0" marL="457200" marR="0" rtl="0" algn="just">
              <a:lnSpc>
                <a:spcPct val="100000"/>
              </a:lnSpc>
              <a:spcBef>
                <a:spcPts val="0"/>
              </a:spcBef>
              <a:spcAft>
                <a:spcPts val="0"/>
              </a:spcAft>
              <a:buClr>
                <a:srgbClr val="000000"/>
              </a:buClr>
              <a:buSzPts val="1400"/>
              <a:buFont typeface="Montserrat"/>
              <a:buChar char="●"/>
            </a:pPr>
            <a:r>
              <a:rPr b="0" i="0" lang="es" sz="1400" u="none" cap="none" strike="noStrike">
                <a:solidFill>
                  <a:srgbClr val="000000"/>
                </a:solidFill>
                <a:latin typeface="Montserrat"/>
                <a:ea typeface="Montserrat"/>
                <a:cs typeface="Montserrat"/>
                <a:sym typeface="Montserrat"/>
              </a:rPr>
              <a:t>Reducen la cantidad de parámetros dentro del bloque Inception.</a:t>
            </a:r>
            <a:endParaRPr b="0" i="0" sz="1400" u="none" cap="none" strike="noStrike">
              <a:solidFill>
                <a:srgbClr val="000000"/>
              </a:solidFill>
              <a:latin typeface="Montserrat"/>
              <a:ea typeface="Montserrat"/>
              <a:cs typeface="Montserrat"/>
              <a:sym typeface="Montserrat"/>
            </a:endParaRPr>
          </a:p>
          <a:p>
            <a:pPr indent="-317500" lvl="0" marL="457200" marR="0" rtl="0" algn="just">
              <a:lnSpc>
                <a:spcPct val="100000"/>
              </a:lnSpc>
              <a:spcBef>
                <a:spcPts val="0"/>
              </a:spcBef>
              <a:spcAft>
                <a:spcPts val="0"/>
              </a:spcAft>
              <a:buClr>
                <a:srgbClr val="000000"/>
              </a:buClr>
              <a:buSzPts val="1400"/>
              <a:buFont typeface="Montserrat"/>
              <a:buChar char="●"/>
            </a:pPr>
            <a:r>
              <a:rPr b="0" i="0" lang="es" sz="1400" u="none" cap="none" strike="noStrike">
                <a:solidFill>
                  <a:srgbClr val="000000"/>
                </a:solidFill>
                <a:latin typeface="Montserrat"/>
                <a:ea typeface="Montserrat"/>
                <a:cs typeface="Montserrat"/>
                <a:sym typeface="Montserrat"/>
              </a:rPr>
              <a:t>Utilizan funciones de activación ReLU por lo que agregan no-linealidad.</a:t>
            </a:r>
            <a:endParaRPr b="1" i="0" sz="1400" u="none" cap="none" strike="noStrike">
              <a:solidFill>
                <a:srgbClr val="000000"/>
              </a:solidFill>
              <a:latin typeface="Montserrat"/>
              <a:ea typeface="Montserrat"/>
              <a:cs typeface="Montserrat"/>
              <a:sym typeface="Montserra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pic>
        <p:nvPicPr>
          <p:cNvPr id="193" name="Google Shape;193;g1386f7e029b_0_60"/>
          <p:cNvPicPr preferRelativeResize="0"/>
          <p:nvPr/>
        </p:nvPicPr>
        <p:blipFill rotWithShape="1">
          <a:blip r:embed="rId3">
            <a:alphaModFix/>
          </a:blip>
          <a:srcRect b="0" l="0" r="0" t="2959"/>
          <a:stretch/>
        </p:blipFill>
        <p:spPr>
          <a:xfrm>
            <a:off x="779388" y="1284748"/>
            <a:ext cx="7254325" cy="2945800"/>
          </a:xfrm>
          <a:prstGeom prst="rect">
            <a:avLst/>
          </a:prstGeom>
          <a:noFill/>
          <a:ln>
            <a:noFill/>
          </a:ln>
        </p:spPr>
      </p:pic>
      <p:sp>
        <p:nvSpPr>
          <p:cNvPr id="194" name="Google Shape;194;g1386f7e029b_0_60"/>
          <p:cNvSpPr txBox="1"/>
          <p:nvPr>
            <p:ph type="title"/>
          </p:nvPr>
        </p:nvSpPr>
        <p:spPr>
          <a:xfrm>
            <a:off x="727650" y="585225"/>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s">
                <a:latin typeface="Montserrat"/>
                <a:ea typeface="Montserrat"/>
                <a:cs typeface="Montserrat"/>
                <a:sym typeface="Montserrat"/>
              </a:rPr>
              <a:t>Inception V1</a:t>
            </a:r>
            <a:endParaRPr>
              <a:latin typeface="Montserrat"/>
              <a:ea typeface="Montserrat"/>
              <a:cs typeface="Montserrat"/>
              <a:sym typeface="Montserrat"/>
            </a:endParaRPr>
          </a:p>
        </p:txBody>
      </p:sp>
      <p:sp>
        <p:nvSpPr>
          <p:cNvPr id="195" name="Google Shape;195;g1386f7e029b_0_60"/>
          <p:cNvSpPr txBox="1"/>
          <p:nvPr/>
        </p:nvSpPr>
        <p:spPr>
          <a:xfrm>
            <a:off x="288600" y="4743300"/>
            <a:ext cx="8235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s" sz="1000" u="none" cap="none" strike="noStrike">
                <a:solidFill>
                  <a:srgbClr val="000000"/>
                </a:solidFill>
                <a:latin typeface="Montserrat"/>
                <a:ea typeface="Montserrat"/>
                <a:cs typeface="Montserrat"/>
                <a:sym typeface="Montserrat"/>
              </a:rPr>
              <a:t>Illustrated: 10 CNN Architectures. </a:t>
            </a:r>
            <a:r>
              <a:rPr b="0" i="0" lang="es" sz="1000" u="sng" cap="none" strike="noStrike">
                <a:solidFill>
                  <a:schemeClr val="hlink"/>
                </a:solidFill>
                <a:latin typeface="Montserrat"/>
                <a:ea typeface="Montserrat"/>
                <a:cs typeface="Montserrat"/>
                <a:sym typeface="Montserrat"/>
                <a:hlinkClick r:id="rId4"/>
              </a:rPr>
              <a:t>Link</a:t>
            </a:r>
            <a:r>
              <a:rPr b="0" i="0" lang="es" sz="1000" u="none" cap="none" strike="noStrike">
                <a:solidFill>
                  <a:srgbClr val="000000"/>
                </a:solidFill>
                <a:latin typeface="Montserrat"/>
                <a:ea typeface="Montserrat"/>
                <a:cs typeface="Montserrat"/>
                <a:sym typeface="Montserrat"/>
              </a:rPr>
              <a:t> </a:t>
            </a:r>
            <a:endParaRPr b="0" i="0" sz="1000" u="none" cap="none" strike="noStrike">
              <a:solidFill>
                <a:srgbClr val="000000"/>
              </a:solidFill>
              <a:latin typeface="Montserrat"/>
              <a:ea typeface="Montserrat"/>
              <a:cs typeface="Montserrat"/>
              <a:sym typeface="Montserrat"/>
            </a:endParaRPr>
          </a:p>
        </p:txBody>
      </p:sp>
      <p:pic>
        <p:nvPicPr>
          <p:cNvPr id="196" name="Google Shape;196;g1386f7e029b_0_60"/>
          <p:cNvPicPr preferRelativeResize="0"/>
          <p:nvPr/>
        </p:nvPicPr>
        <p:blipFill rotWithShape="1">
          <a:blip r:embed="rId5">
            <a:alphaModFix/>
          </a:blip>
          <a:srcRect b="0" l="0" r="0" t="0"/>
          <a:stretch/>
        </p:blipFill>
        <p:spPr>
          <a:xfrm>
            <a:off x="219375" y="3856125"/>
            <a:ext cx="3542900" cy="747800"/>
          </a:xfrm>
          <a:prstGeom prst="rect">
            <a:avLst/>
          </a:prstGeom>
          <a:noFill/>
          <a:ln>
            <a:noFill/>
          </a:ln>
        </p:spPr>
      </p:pic>
      <p:cxnSp>
        <p:nvCxnSpPr>
          <p:cNvPr id="197" name="Google Shape;197;g1386f7e029b_0_60"/>
          <p:cNvCxnSpPr/>
          <p:nvPr/>
        </p:nvCxnSpPr>
        <p:spPr>
          <a:xfrm flipH="1">
            <a:off x="1680225" y="2964225"/>
            <a:ext cx="3300" cy="891000"/>
          </a:xfrm>
          <a:prstGeom prst="straightConnector1">
            <a:avLst/>
          </a:prstGeom>
          <a:noFill/>
          <a:ln cap="flat" cmpd="sng" w="9525">
            <a:solidFill>
              <a:schemeClr val="dk2"/>
            </a:solidFill>
            <a:prstDash val="solid"/>
            <a:round/>
            <a:headEnd len="sm" w="sm" type="none"/>
            <a:tailEnd len="med" w="med" type="triangle"/>
          </a:ln>
        </p:spPr>
      </p:cxnSp>
      <p:pic>
        <p:nvPicPr>
          <p:cNvPr id="198" name="Google Shape;198;g1386f7e029b_0_60"/>
          <p:cNvPicPr preferRelativeResize="0"/>
          <p:nvPr/>
        </p:nvPicPr>
        <p:blipFill rotWithShape="1">
          <a:blip r:embed="rId6">
            <a:alphaModFix/>
          </a:blip>
          <a:srcRect b="0" l="0" r="0" t="0"/>
          <a:stretch/>
        </p:blipFill>
        <p:spPr>
          <a:xfrm>
            <a:off x="6244275" y="3305348"/>
            <a:ext cx="2857350" cy="1849350"/>
          </a:xfrm>
          <a:prstGeom prst="rect">
            <a:avLst/>
          </a:prstGeom>
          <a:noFill/>
          <a:ln>
            <a:noFill/>
          </a:ln>
        </p:spPr>
      </p:pic>
      <p:cxnSp>
        <p:nvCxnSpPr>
          <p:cNvPr id="199" name="Google Shape;199;g1386f7e029b_0_60"/>
          <p:cNvCxnSpPr/>
          <p:nvPr/>
        </p:nvCxnSpPr>
        <p:spPr>
          <a:xfrm>
            <a:off x="6413875" y="3098500"/>
            <a:ext cx="378900" cy="272100"/>
          </a:xfrm>
          <a:prstGeom prst="straightConnector1">
            <a:avLst/>
          </a:prstGeom>
          <a:noFill/>
          <a:ln cap="flat" cmpd="sng" w="9525">
            <a:solidFill>
              <a:schemeClr val="dk2"/>
            </a:solidFill>
            <a:prstDash val="solid"/>
            <a:round/>
            <a:headEnd len="sm" w="sm" type="none"/>
            <a:tailEnd len="med" w="med" type="triangl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03" name="Shape 203"/>
        <p:cNvGrpSpPr/>
        <p:nvPr/>
      </p:nvGrpSpPr>
      <p:grpSpPr>
        <a:xfrm>
          <a:off x="0" y="0"/>
          <a:ext cx="0" cy="0"/>
          <a:chOff x="0" y="0"/>
          <a:chExt cx="0" cy="0"/>
        </a:xfrm>
      </p:grpSpPr>
      <p:sp>
        <p:nvSpPr>
          <p:cNvPr id="204" name="Google Shape;204;g1386f7e029b_0_70"/>
          <p:cNvSpPr txBox="1"/>
          <p:nvPr>
            <p:ph type="title"/>
          </p:nvPr>
        </p:nvSpPr>
        <p:spPr>
          <a:xfrm>
            <a:off x="727650" y="604525"/>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s">
                <a:latin typeface="Montserrat"/>
                <a:ea typeface="Montserrat"/>
                <a:cs typeface="Montserrat"/>
                <a:sym typeface="Montserrat"/>
              </a:rPr>
              <a:t>Inception V1</a:t>
            </a:r>
            <a:endParaRPr>
              <a:latin typeface="Montserrat"/>
              <a:ea typeface="Montserrat"/>
              <a:cs typeface="Montserrat"/>
              <a:sym typeface="Montserrat"/>
            </a:endParaRPr>
          </a:p>
        </p:txBody>
      </p:sp>
      <p:graphicFrame>
        <p:nvGraphicFramePr>
          <p:cNvPr id="205" name="Google Shape;205;g1386f7e029b_0_70"/>
          <p:cNvGraphicFramePr/>
          <p:nvPr/>
        </p:nvGraphicFramePr>
        <p:xfrm>
          <a:off x="1351650" y="1263467"/>
          <a:ext cx="3000000" cy="3000000"/>
        </p:xfrm>
        <a:graphic>
          <a:graphicData uri="http://schemas.openxmlformats.org/drawingml/2006/table">
            <a:tbl>
              <a:tblPr bandRow="1" firstRow="1">
                <a:noFill/>
                <a:tableStyleId>{29E32FCC-AF3B-41E0-8FAD-F24913B64FEC}</a:tableStyleId>
              </a:tblPr>
              <a:tblGrid>
                <a:gridCol w="428275"/>
                <a:gridCol w="692600"/>
                <a:gridCol w="902950"/>
                <a:gridCol w="561100"/>
                <a:gridCol w="381000"/>
                <a:gridCol w="353300"/>
                <a:gridCol w="685800"/>
                <a:gridCol w="415625"/>
                <a:gridCol w="706575"/>
                <a:gridCol w="450275"/>
                <a:gridCol w="863175"/>
              </a:tblGrid>
              <a:tr h="189525">
                <a:tc gridSpan="2">
                  <a:txBody>
                    <a:bodyPr/>
                    <a:lstStyle/>
                    <a:p>
                      <a:pPr indent="0" lvl="0" marL="0" marR="0" rtl="0" algn="ctr">
                        <a:lnSpc>
                          <a:spcPct val="100000"/>
                        </a:lnSpc>
                        <a:spcBef>
                          <a:spcPts val="0"/>
                        </a:spcBef>
                        <a:spcAft>
                          <a:spcPts val="0"/>
                        </a:spcAft>
                        <a:buClr>
                          <a:srgbClr val="000000"/>
                        </a:buClr>
                        <a:buSzPts val="1000"/>
                        <a:buFont typeface="Arial"/>
                        <a:buNone/>
                      </a:pPr>
                      <a:r>
                        <a:rPr b="1" lang="es" sz="700" u="none" cap="none" strike="noStrike">
                          <a:latin typeface="Montserrat"/>
                          <a:ea typeface="Montserrat"/>
                          <a:cs typeface="Montserrat"/>
                          <a:sym typeface="Montserrat"/>
                        </a:rPr>
                        <a:t>Layers</a:t>
                      </a:r>
                      <a:endParaRPr b="1" sz="700" u="none" cap="none" strike="noStrike">
                        <a:latin typeface="Montserrat"/>
                        <a:ea typeface="Montserrat"/>
                        <a:cs typeface="Montserrat"/>
                        <a:sym typeface="Montserrat"/>
                      </a:endParaRPr>
                    </a:p>
                  </a:txBody>
                  <a:tcPr marT="0" marB="0" marR="0" marL="0" anchor="ctr">
                    <a:solidFill>
                      <a:srgbClr val="BCBCBC"/>
                    </a:solidFill>
                  </a:tcPr>
                </a:tc>
                <a:tc hMerge="1"/>
                <a:tc>
                  <a:txBody>
                    <a:bodyPr/>
                    <a:lstStyle/>
                    <a:p>
                      <a:pPr indent="0" lvl="0" marL="0" marR="0" rtl="0" algn="ctr">
                        <a:lnSpc>
                          <a:spcPct val="100000"/>
                        </a:lnSpc>
                        <a:spcBef>
                          <a:spcPts val="0"/>
                        </a:spcBef>
                        <a:spcAft>
                          <a:spcPts val="0"/>
                        </a:spcAft>
                        <a:buClr>
                          <a:srgbClr val="000000"/>
                        </a:buClr>
                        <a:buSzPts val="1000"/>
                        <a:buFont typeface="Arial"/>
                        <a:buNone/>
                      </a:pPr>
                      <a:r>
                        <a:rPr b="1" lang="es" sz="700" u="none" cap="none" strike="noStrike">
                          <a:latin typeface="Montserrat"/>
                          <a:ea typeface="Montserrat"/>
                          <a:cs typeface="Montserrat"/>
                          <a:sym typeface="Montserrat"/>
                        </a:rPr>
                        <a:t>Activation Size</a:t>
                      </a:r>
                      <a:endParaRPr b="1" sz="700" u="none" cap="none" strike="noStrike">
                        <a:latin typeface="Montserrat"/>
                        <a:ea typeface="Montserrat"/>
                        <a:cs typeface="Montserrat"/>
                        <a:sym typeface="Montserrat"/>
                      </a:endParaRPr>
                    </a:p>
                  </a:txBody>
                  <a:tcPr marT="0" marB="0" marR="0" marL="0" anchor="ctr">
                    <a:solidFill>
                      <a:srgbClr val="BCBCBC"/>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b="1" i="0" lang="es" sz="700" u="none" cap="none" strike="noStrike">
                          <a:solidFill>
                            <a:srgbClr val="000000"/>
                          </a:solidFill>
                          <a:latin typeface="Montserrat"/>
                          <a:ea typeface="Montserrat"/>
                          <a:cs typeface="Montserrat"/>
                          <a:sym typeface="Montserrat"/>
                        </a:rPr>
                        <a:t>Filter Size</a:t>
                      </a:r>
                      <a:endParaRPr b="1" i="0" sz="700" u="none" cap="none" strike="noStrike">
                        <a:solidFill>
                          <a:srgbClr val="000000"/>
                        </a:solidFill>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solidFill>
                      <a:srgbClr val="BCBCBC"/>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b="1" i="0" lang="es" sz="700" u="none" cap="none" strike="noStrike">
                          <a:solidFill>
                            <a:srgbClr val="000000"/>
                          </a:solidFill>
                          <a:latin typeface="Montserrat"/>
                          <a:ea typeface="Montserrat"/>
                          <a:cs typeface="Montserrat"/>
                          <a:sym typeface="Montserrat"/>
                        </a:rPr>
                        <a:t>Stride</a:t>
                      </a:r>
                      <a:endParaRPr b="1" i="0" sz="700" u="none" cap="none" strike="noStrike">
                        <a:solidFill>
                          <a:srgbClr val="000000"/>
                        </a:solidFill>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BCBCBC"/>
                    </a:solidFill>
                  </a:tcPr>
                </a:tc>
                <a:tc>
                  <a:txBody>
                    <a:bodyPr/>
                    <a:lstStyle/>
                    <a:p>
                      <a:pPr indent="0" lvl="0" marL="0" marR="0" rtl="0" algn="ctr">
                        <a:lnSpc>
                          <a:spcPct val="100000"/>
                        </a:lnSpc>
                        <a:spcBef>
                          <a:spcPts val="0"/>
                        </a:spcBef>
                        <a:spcAft>
                          <a:spcPts val="0"/>
                        </a:spcAft>
                        <a:buClr>
                          <a:srgbClr val="000000"/>
                        </a:buClr>
                        <a:buSzPts val="700"/>
                        <a:buFont typeface="Arial"/>
                        <a:buNone/>
                      </a:pPr>
                      <a:r>
                        <a:rPr b="1" lang="es" sz="700" u="none" cap="none" strike="noStrike">
                          <a:latin typeface="Montserrat"/>
                          <a:ea typeface="Montserrat"/>
                          <a:cs typeface="Montserrat"/>
                          <a:sym typeface="Montserrat"/>
                        </a:rPr>
                        <a:t>1x1</a:t>
                      </a:r>
                      <a:endParaRPr b="1" i="0" sz="700" u="none" cap="none" strike="noStrike">
                        <a:solidFill>
                          <a:srgbClr val="000000"/>
                        </a:solidFill>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solidFill>
                      <a:srgbClr val="BCBCBC"/>
                    </a:solidFill>
                  </a:tcPr>
                </a:tc>
                <a:tc>
                  <a:txBody>
                    <a:bodyPr/>
                    <a:lstStyle/>
                    <a:p>
                      <a:pPr indent="0" lvl="0" marL="0" marR="0" rtl="0" algn="ctr">
                        <a:lnSpc>
                          <a:spcPct val="100000"/>
                        </a:lnSpc>
                        <a:spcBef>
                          <a:spcPts val="0"/>
                        </a:spcBef>
                        <a:spcAft>
                          <a:spcPts val="0"/>
                        </a:spcAft>
                        <a:buClr>
                          <a:srgbClr val="000000"/>
                        </a:buClr>
                        <a:buSzPts val="700"/>
                        <a:buFont typeface="Arial"/>
                        <a:buNone/>
                      </a:pPr>
                      <a:r>
                        <a:rPr b="1" lang="es" sz="700" u="none" cap="none" strike="noStrike">
                          <a:latin typeface="Montserrat"/>
                          <a:ea typeface="Montserrat"/>
                          <a:cs typeface="Montserrat"/>
                          <a:sym typeface="Montserrat"/>
                        </a:rPr>
                        <a:t>Reduced 3x3</a:t>
                      </a:r>
                      <a:endParaRPr b="1" i="0" sz="700" u="none" cap="none" strike="noStrike">
                        <a:solidFill>
                          <a:srgbClr val="000000"/>
                        </a:solidFill>
                        <a:latin typeface="Montserrat"/>
                        <a:ea typeface="Montserrat"/>
                        <a:cs typeface="Montserrat"/>
                        <a:sym typeface="Montserrat"/>
                      </a:endParaRPr>
                    </a:p>
                  </a:txBody>
                  <a:tcPr marT="0" marB="0" marR="0" marL="0" anchor="ctr">
                    <a:solidFill>
                      <a:srgbClr val="BCBCBC"/>
                    </a:solidFill>
                  </a:tcPr>
                </a:tc>
                <a:tc>
                  <a:txBody>
                    <a:bodyPr/>
                    <a:lstStyle/>
                    <a:p>
                      <a:pPr indent="0" lvl="0" marL="0" marR="0" rtl="0" algn="ctr">
                        <a:lnSpc>
                          <a:spcPct val="100000"/>
                        </a:lnSpc>
                        <a:spcBef>
                          <a:spcPts val="0"/>
                        </a:spcBef>
                        <a:spcAft>
                          <a:spcPts val="0"/>
                        </a:spcAft>
                        <a:buClr>
                          <a:srgbClr val="000000"/>
                        </a:buClr>
                        <a:buSzPts val="700"/>
                        <a:buFont typeface="Arial"/>
                        <a:buNone/>
                      </a:pPr>
                      <a:r>
                        <a:rPr b="1" lang="es" sz="700" u="none" cap="none" strike="noStrike">
                          <a:latin typeface="Montserrat"/>
                          <a:ea typeface="Montserrat"/>
                          <a:cs typeface="Montserrat"/>
                          <a:sym typeface="Montserrat"/>
                        </a:rPr>
                        <a:t>3x3</a:t>
                      </a:r>
                      <a:endParaRPr b="1" i="0" sz="700" u="none" cap="none" strike="noStrike">
                        <a:solidFill>
                          <a:srgbClr val="000000"/>
                        </a:solidFill>
                        <a:latin typeface="Montserrat"/>
                        <a:ea typeface="Montserrat"/>
                        <a:cs typeface="Montserrat"/>
                        <a:sym typeface="Montserrat"/>
                      </a:endParaRPr>
                    </a:p>
                  </a:txBody>
                  <a:tcPr marT="0" marB="0" marR="0" marL="0" anchor="ctr">
                    <a:solidFill>
                      <a:srgbClr val="BCBCBC"/>
                    </a:solidFill>
                  </a:tcPr>
                </a:tc>
                <a:tc>
                  <a:txBody>
                    <a:bodyPr/>
                    <a:lstStyle/>
                    <a:p>
                      <a:pPr indent="0" lvl="0" marL="0" marR="0" rtl="0" algn="ctr">
                        <a:lnSpc>
                          <a:spcPct val="100000"/>
                        </a:lnSpc>
                        <a:spcBef>
                          <a:spcPts val="0"/>
                        </a:spcBef>
                        <a:spcAft>
                          <a:spcPts val="0"/>
                        </a:spcAft>
                        <a:buClr>
                          <a:srgbClr val="000000"/>
                        </a:buClr>
                        <a:buSzPts val="700"/>
                        <a:buFont typeface="Arial"/>
                        <a:buNone/>
                      </a:pPr>
                      <a:r>
                        <a:rPr b="1" lang="es" sz="700" u="none" cap="none" strike="noStrike">
                          <a:latin typeface="Montserrat"/>
                          <a:ea typeface="Montserrat"/>
                          <a:cs typeface="Montserrat"/>
                          <a:sym typeface="Montserrat"/>
                        </a:rPr>
                        <a:t>Reduced 5x5</a:t>
                      </a:r>
                      <a:endParaRPr b="1" i="0" sz="700" u="none" cap="none" strike="noStrike">
                        <a:solidFill>
                          <a:srgbClr val="000000"/>
                        </a:solidFill>
                        <a:latin typeface="Montserrat"/>
                        <a:ea typeface="Montserrat"/>
                        <a:cs typeface="Montserrat"/>
                        <a:sym typeface="Montserrat"/>
                      </a:endParaRPr>
                    </a:p>
                  </a:txBody>
                  <a:tcPr marT="0" marB="0" marR="0" marL="0" anchor="ctr">
                    <a:solidFill>
                      <a:srgbClr val="BCBCBC"/>
                    </a:solidFill>
                  </a:tcPr>
                </a:tc>
                <a:tc>
                  <a:txBody>
                    <a:bodyPr/>
                    <a:lstStyle/>
                    <a:p>
                      <a:pPr indent="0" lvl="0" marL="0" marR="0" rtl="0" algn="ctr">
                        <a:lnSpc>
                          <a:spcPct val="100000"/>
                        </a:lnSpc>
                        <a:spcBef>
                          <a:spcPts val="0"/>
                        </a:spcBef>
                        <a:spcAft>
                          <a:spcPts val="0"/>
                        </a:spcAft>
                        <a:buClr>
                          <a:srgbClr val="000000"/>
                        </a:buClr>
                        <a:buSzPts val="700"/>
                        <a:buFont typeface="Arial"/>
                        <a:buNone/>
                      </a:pPr>
                      <a:r>
                        <a:rPr b="1" lang="es" sz="700" u="none" cap="none" strike="noStrike">
                          <a:latin typeface="Montserrat"/>
                          <a:ea typeface="Montserrat"/>
                          <a:cs typeface="Montserrat"/>
                          <a:sym typeface="Montserrat"/>
                        </a:rPr>
                        <a:t>5x5</a:t>
                      </a:r>
                      <a:endParaRPr b="1" i="0" sz="700" u="none" cap="none" strike="noStrike">
                        <a:solidFill>
                          <a:srgbClr val="000000"/>
                        </a:solidFill>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solidFill>
                      <a:srgbClr val="BCBCBC"/>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b="1" lang="es" sz="700" u="none" cap="none" strike="noStrike">
                          <a:latin typeface="Montserrat"/>
                          <a:ea typeface="Montserrat"/>
                          <a:cs typeface="Montserrat"/>
                          <a:sym typeface="Montserrat"/>
                        </a:rPr>
                        <a:t>Reduced Pooling</a:t>
                      </a:r>
                      <a:endParaRPr b="1" i="0" sz="700" u="none" cap="none" strike="noStrike">
                        <a:solidFill>
                          <a:srgbClr val="000000"/>
                        </a:solidFill>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BCBCBC"/>
                    </a:solidFill>
                  </a:tcPr>
                </a:tc>
              </a:tr>
              <a:tr h="209175">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Input</a:t>
                      </a:r>
                      <a:endParaRPr sz="800" u="none" cap="none" strike="noStrike">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224x224x3</a:t>
                      </a:r>
                      <a:endParaRPr sz="800" u="none" cap="none" strike="noStrike">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1050"/>
                        <a:buFont typeface="Arial"/>
                        <a:buNone/>
                      </a:pPr>
                      <a:r>
                        <a:rPr lang="es" sz="1000" u="none" cap="none" strike="noStrike">
                          <a:latin typeface="Montserrat"/>
                          <a:ea typeface="Montserrat"/>
                          <a:cs typeface="Montserrat"/>
                          <a:sym typeface="Montserrat"/>
                        </a:rPr>
                        <a:t>-</a:t>
                      </a:r>
                      <a:endParaRPr sz="1000" u="none" cap="none" strike="noStrike">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lang="es" sz="1000" u="none" cap="none" strike="noStrike">
                          <a:latin typeface="Montserrat"/>
                          <a:ea typeface="Montserrat"/>
                          <a:cs typeface="Montserrat"/>
                          <a:sym typeface="Montserrat"/>
                        </a:rPr>
                        <a:t>-</a:t>
                      </a:r>
                      <a:endParaRPr sz="1000" u="none" cap="none" strike="noStrike">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tcPr>
                </a:tc>
                <a:tc>
                  <a:txBody>
                    <a:bodyPr/>
                    <a:lstStyle/>
                    <a:p>
                      <a:pPr indent="0" lvl="0" marL="0" marR="0" rtl="0" algn="ctr">
                        <a:lnSpc>
                          <a:spcPct val="100000"/>
                        </a:lnSpc>
                        <a:spcBef>
                          <a:spcPts val="0"/>
                        </a:spcBef>
                        <a:spcAft>
                          <a:spcPts val="0"/>
                        </a:spcAft>
                        <a:buClr>
                          <a:srgbClr val="000000"/>
                        </a:buClr>
                        <a:buSzPts val="1000"/>
                        <a:buFont typeface="Arial"/>
                        <a:buNone/>
                      </a:pPr>
                      <a:r>
                        <a:rPr lang="es" sz="1000" u="none" cap="none" strike="noStrike">
                          <a:latin typeface="Montserrat"/>
                          <a:ea typeface="Montserrat"/>
                          <a:cs typeface="Montserrat"/>
                          <a:sym typeface="Montserrat"/>
                        </a:rPr>
                        <a:t>-</a:t>
                      </a:r>
                      <a:endParaRPr sz="1000" u="none" cap="none" strike="noStrike">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1000"/>
                        <a:buFont typeface="Arial"/>
                        <a:buNone/>
                      </a:pPr>
                      <a:r>
                        <a:rPr lang="es" sz="1000" u="none" cap="none" strike="noStrike">
                          <a:latin typeface="Montserrat"/>
                          <a:ea typeface="Montserrat"/>
                          <a:cs typeface="Montserrat"/>
                          <a:sym typeface="Montserrat"/>
                        </a:rPr>
                        <a:t>-</a:t>
                      </a:r>
                      <a:endParaRPr sz="1000" u="none" cap="none" strike="noStrike">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1000"/>
                        <a:buFont typeface="Arial"/>
                        <a:buNone/>
                      </a:pPr>
                      <a:r>
                        <a:rPr lang="es" sz="1000" u="none" cap="none" strike="noStrike">
                          <a:latin typeface="Montserrat"/>
                          <a:ea typeface="Montserrat"/>
                          <a:cs typeface="Montserrat"/>
                          <a:sym typeface="Montserrat"/>
                        </a:rPr>
                        <a:t>-</a:t>
                      </a:r>
                      <a:endParaRPr sz="1000" u="none" cap="none" strike="noStrike">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1000"/>
                        <a:buFont typeface="Arial"/>
                        <a:buNone/>
                      </a:pPr>
                      <a:r>
                        <a:rPr lang="es" sz="1000" u="none" cap="none" strike="noStrike">
                          <a:latin typeface="Montserrat"/>
                          <a:ea typeface="Montserrat"/>
                          <a:cs typeface="Montserrat"/>
                          <a:sym typeface="Montserrat"/>
                        </a:rPr>
                        <a:t>-</a:t>
                      </a:r>
                      <a:endParaRPr sz="1000" u="none" cap="none" strike="noStrike">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90150">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1</a:t>
                      </a:r>
                      <a:endParaRPr sz="800" u="none" cap="none" strike="noStrike">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Convolution</a:t>
                      </a:r>
                      <a:endParaRPr sz="800" u="none" cap="none" strike="noStrike">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112x112x64</a:t>
                      </a:r>
                      <a:endParaRPr sz="800" u="none" cap="none" strike="noStrike">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7</a:t>
                      </a:r>
                      <a:r>
                        <a:rPr b="0" i="0" lang="es" sz="800" u="none" cap="none" strike="noStrike">
                          <a:solidFill>
                            <a:srgbClr val="000000"/>
                          </a:solidFill>
                          <a:latin typeface="Montserrat"/>
                          <a:ea typeface="Montserrat"/>
                          <a:cs typeface="Montserrat"/>
                          <a:sym typeface="Montserrat"/>
                        </a:rPr>
                        <a:t>x</a:t>
                      </a:r>
                      <a:r>
                        <a:rPr lang="es" sz="800" u="none" cap="none" strike="noStrike">
                          <a:latin typeface="Montserrat"/>
                          <a:ea typeface="Montserrat"/>
                          <a:cs typeface="Montserrat"/>
                          <a:sym typeface="Montserrat"/>
                        </a:rPr>
                        <a:t>7</a:t>
                      </a:r>
                      <a:endParaRPr b="0" i="0" sz="800" u="none" cap="none" strike="noStrike">
                        <a:solidFill>
                          <a:srgbClr val="000000"/>
                        </a:solidFill>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solidFill>
                      <a:srgbClr val="FEB891"/>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2</a:t>
                      </a:r>
                      <a:endParaRPr sz="800" u="none" cap="none" strike="noStrike">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solidFill>
                      <a:srgbClr val="FEB891"/>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EB891"/>
                    </a:solidFill>
                  </a:tcPr>
                </a:tc>
              </a:tr>
              <a:tr h="190150">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Max-Pool</a:t>
                      </a:r>
                      <a:endParaRPr sz="800" u="none" cap="none" strike="noStrike">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56x56x64</a:t>
                      </a:r>
                      <a:endParaRPr sz="800" u="none" cap="none" strike="noStrike">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3</a:t>
                      </a:r>
                      <a:r>
                        <a:rPr b="0" i="0" lang="es" sz="800" u="none" cap="none" strike="noStrike">
                          <a:solidFill>
                            <a:srgbClr val="000000"/>
                          </a:solidFill>
                          <a:latin typeface="Montserrat"/>
                          <a:ea typeface="Montserrat"/>
                          <a:cs typeface="Montserrat"/>
                          <a:sym typeface="Montserrat"/>
                        </a:rPr>
                        <a:t>x</a:t>
                      </a:r>
                      <a:r>
                        <a:rPr lang="es" sz="800" u="none" cap="none" strike="noStrike">
                          <a:latin typeface="Montserrat"/>
                          <a:ea typeface="Montserrat"/>
                          <a:cs typeface="Montserrat"/>
                          <a:sym typeface="Montserrat"/>
                        </a:rPr>
                        <a:t>3</a:t>
                      </a:r>
                      <a:endParaRPr b="0" i="0" sz="800" u="none" cap="none" strike="noStrike">
                        <a:solidFill>
                          <a:srgbClr val="000000"/>
                        </a:solidFill>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2</a:t>
                      </a:r>
                      <a:endParaRPr sz="800" u="none" cap="none" strike="noStrike">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90150">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2, 3</a:t>
                      </a:r>
                      <a:endParaRPr b="0" i="0" sz="800" u="none" cap="none" strike="noStrike">
                        <a:solidFill>
                          <a:srgbClr val="000000"/>
                        </a:solidFill>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b="0" i="0" lang="es" sz="800" u="none" cap="none" strike="noStrike">
                          <a:solidFill>
                            <a:srgbClr val="000000"/>
                          </a:solidFill>
                          <a:latin typeface="Montserrat"/>
                          <a:ea typeface="Montserrat"/>
                          <a:cs typeface="Montserrat"/>
                          <a:sym typeface="Montserrat"/>
                        </a:rPr>
                        <a:t>Convolution</a:t>
                      </a:r>
                      <a:endParaRPr b="0" i="0" sz="800" u="none" cap="none" strike="noStrike">
                        <a:solidFill>
                          <a:srgbClr val="000000"/>
                        </a:solidFill>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56</a:t>
                      </a:r>
                      <a:r>
                        <a:rPr b="0" i="0" lang="es" sz="800" u="none" cap="none" strike="noStrike">
                          <a:solidFill>
                            <a:srgbClr val="000000"/>
                          </a:solidFill>
                          <a:latin typeface="Montserrat"/>
                          <a:ea typeface="Montserrat"/>
                          <a:cs typeface="Montserrat"/>
                          <a:sym typeface="Montserrat"/>
                        </a:rPr>
                        <a:t>x</a:t>
                      </a:r>
                      <a:r>
                        <a:rPr lang="es" sz="800" u="none" cap="none" strike="noStrike">
                          <a:latin typeface="Montserrat"/>
                          <a:ea typeface="Montserrat"/>
                          <a:cs typeface="Montserrat"/>
                          <a:sym typeface="Montserrat"/>
                        </a:rPr>
                        <a:t>56</a:t>
                      </a:r>
                      <a:r>
                        <a:rPr b="0" i="0" lang="es" sz="800" u="none" cap="none" strike="noStrike">
                          <a:solidFill>
                            <a:srgbClr val="000000"/>
                          </a:solidFill>
                          <a:latin typeface="Montserrat"/>
                          <a:ea typeface="Montserrat"/>
                          <a:cs typeface="Montserrat"/>
                          <a:sym typeface="Montserrat"/>
                        </a:rPr>
                        <a:t>x1</a:t>
                      </a:r>
                      <a:r>
                        <a:rPr lang="es" sz="800" u="none" cap="none" strike="noStrike">
                          <a:latin typeface="Montserrat"/>
                          <a:ea typeface="Montserrat"/>
                          <a:cs typeface="Montserrat"/>
                          <a:sym typeface="Montserrat"/>
                        </a:rPr>
                        <a:t>92</a:t>
                      </a:r>
                      <a:endParaRPr b="0" i="0" sz="800" u="none" cap="none" strike="noStrike">
                        <a:solidFill>
                          <a:srgbClr val="000000"/>
                        </a:solidFill>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3</a:t>
                      </a:r>
                      <a:r>
                        <a:rPr b="0" i="0" lang="es" sz="800" u="none" cap="none" strike="noStrike">
                          <a:solidFill>
                            <a:srgbClr val="000000"/>
                          </a:solidFill>
                          <a:latin typeface="Montserrat"/>
                          <a:ea typeface="Montserrat"/>
                          <a:cs typeface="Montserrat"/>
                          <a:sym typeface="Montserrat"/>
                        </a:rPr>
                        <a:t>x</a:t>
                      </a:r>
                      <a:r>
                        <a:rPr lang="es" sz="800" u="none" cap="none" strike="noStrike">
                          <a:latin typeface="Montserrat"/>
                          <a:ea typeface="Montserrat"/>
                          <a:cs typeface="Montserrat"/>
                          <a:sym typeface="Montserrat"/>
                        </a:rPr>
                        <a:t>3</a:t>
                      </a:r>
                      <a:endParaRPr b="0" i="0" sz="800" u="none" cap="none" strike="noStrike">
                        <a:solidFill>
                          <a:srgbClr val="000000"/>
                        </a:solidFill>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solidFill>
                      <a:srgbClr val="FEB891"/>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1</a:t>
                      </a:r>
                      <a:endParaRPr b="0" i="0" sz="800" u="none" cap="none" strike="noStrike">
                        <a:solidFill>
                          <a:srgbClr val="000000"/>
                        </a:solidFill>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t/>
                      </a:r>
                      <a:endParaRPr b="0" i="0" sz="800" u="none" cap="none" strike="noStrike">
                        <a:solidFill>
                          <a:srgbClr val="000000"/>
                        </a:solidFill>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64</a:t>
                      </a:r>
                      <a:endParaRPr b="0" i="0" sz="800" u="none" cap="none" strike="noStrike">
                        <a:solidFill>
                          <a:srgbClr val="000000"/>
                        </a:solidFill>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192</a:t>
                      </a:r>
                      <a:endParaRPr b="0" i="0" sz="800" u="none" cap="none" strike="noStrike">
                        <a:solidFill>
                          <a:srgbClr val="000000"/>
                        </a:solidFill>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solidFill>
                      <a:srgbClr val="FEB891"/>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EB891"/>
                    </a:solidFill>
                  </a:tcPr>
                </a:tc>
              </a:tr>
              <a:tr h="190150">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Max-Pool</a:t>
                      </a:r>
                      <a:endParaRPr sz="1200" u="none" cap="none" strike="noStrike"/>
                    </a:p>
                  </a:txBody>
                  <a:tcPr marT="0" marB="0" marR="0" marL="0" anchor="ctr"/>
                </a:tc>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28x28x192</a:t>
                      </a:r>
                      <a:endParaRPr sz="800" u="none" cap="none" strike="noStrike">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3</a:t>
                      </a:r>
                      <a:r>
                        <a:rPr b="0" i="0" lang="es" sz="800" u="none" cap="none" strike="noStrike">
                          <a:solidFill>
                            <a:srgbClr val="000000"/>
                          </a:solidFill>
                          <a:latin typeface="Montserrat"/>
                          <a:ea typeface="Montserrat"/>
                          <a:cs typeface="Montserrat"/>
                          <a:sym typeface="Montserrat"/>
                        </a:rPr>
                        <a:t>x</a:t>
                      </a:r>
                      <a:r>
                        <a:rPr lang="es" sz="800" u="none" cap="none" strike="noStrike">
                          <a:latin typeface="Montserrat"/>
                          <a:ea typeface="Montserrat"/>
                          <a:cs typeface="Montserrat"/>
                          <a:sym typeface="Montserrat"/>
                        </a:rPr>
                        <a:t>3</a:t>
                      </a:r>
                      <a:endParaRPr b="0" i="0" sz="800" u="none" cap="none" strike="noStrike">
                        <a:solidFill>
                          <a:srgbClr val="000000"/>
                        </a:solidFill>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2</a:t>
                      </a:r>
                      <a:endParaRPr sz="800" u="none" cap="none" strike="noStrike">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90150">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4, 5</a:t>
                      </a:r>
                      <a:endParaRPr sz="800" u="none" cap="none" strike="noStrike">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Inception</a:t>
                      </a:r>
                      <a:endParaRPr sz="1200" u="none" cap="none" strike="noStrike"/>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28x28x256</a:t>
                      </a:r>
                      <a:endParaRPr sz="800" u="none" cap="none" strike="noStrike">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solidFill>
                      <a:srgbClr val="FEB891"/>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64</a:t>
                      </a:r>
                      <a:endParaRPr sz="800" u="none" cap="none" strike="noStrike">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96</a:t>
                      </a:r>
                      <a:endParaRPr sz="800" u="none" cap="none" strike="noStrike">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128</a:t>
                      </a:r>
                      <a:endParaRPr sz="800" u="none" cap="none" strike="noStrike">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16</a:t>
                      </a:r>
                      <a:endParaRPr sz="800" u="none" cap="none" strike="noStrike">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32</a:t>
                      </a:r>
                      <a:endParaRPr sz="800" u="none" cap="none" strike="noStrike">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solidFill>
                      <a:srgbClr val="FEB891"/>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32</a:t>
                      </a:r>
                      <a:endParaRPr sz="800" u="none" cap="none" strike="noStrike">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EB891"/>
                    </a:solidFill>
                  </a:tcPr>
                </a:tc>
              </a:tr>
              <a:tr h="190150">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6, 7</a:t>
                      </a:r>
                      <a:endParaRPr sz="800" u="none" cap="none" strike="noStrike">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Inception</a:t>
                      </a:r>
                      <a:endParaRPr sz="1200" u="none" cap="none" strike="noStrike"/>
                    </a:p>
                  </a:txBody>
                  <a:tcPr marT="0" marB="0" marR="0" marL="0" anchor="ctr"/>
                </a:tc>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28x28x480</a:t>
                      </a:r>
                      <a:endParaRPr sz="800" u="none" cap="none" strike="noStrike">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900"/>
                        <a:buFont typeface="Arial"/>
                        <a:buNone/>
                      </a:pPr>
                      <a:r>
                        <a:rPr b="0" i="0" lang="es" sz="800" u="none" cap="none" strike="noStrike">
                          <a:solidFill>
                            <a:srgbClr val="000000"/>
                          </a:solidFill>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128</a:t>
                      </a:r>
                      <a:endParaRPr b="0" i="0" sz="800" u="none" cap="none" strike="noStrike">
                        <a:solidFill>
                          <a:srgbClr val="000000"/>
                        </a:solidFill>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128</a:t>
                      </a:r>
                      <a:endParaRPr b="0" i="0" sz="800" u="none" cap="none" strike="noStrike">
                        <a:solidFill>
                          <a:srgbClr val="000000"/>
                        </a:solidFill>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192</a:t>
                      </a:r>
                      <a:endParaRPr b="0" i="0" sz="800" u="none" cap="none" strike="noStrike">
                        <a:solidFill>
                          <a:srgbClr val="000000"/>
                        </a:solidFill>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32</a:t>
                      </a:r>
                      <a:endParaRPr b="0" i="0" sz="800" u="none" cap="none" strike="noStrike">
                        <a:solidFill>
                          <a:srgbClr val="000000"/>
                        </a:solidFill>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96</a:t>
                      </a:r>
                      <a:endParaRPr b="0" i="0" sz="800" u="none" cap="none" strike="noStrike">
                        <a:solidFill>
                          <a:srgbClr val="000000"/>
                        </a:solidFill>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64-</a:t>
                      </a:r>
                      <a:endParaRPr b="0" i="0" sz="800" u="none" cap="none" strike="noStrike">
                        <a:solidFill>
                          <a:srgbClr val="000000"/>
                        </a:solidFill>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90150">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Max-Pool</a:t>
                      </a:r>
                      <a:endParaRPr sz="1200" u="none" cap="none" strike="noStrike"/>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14x14x480</a:t>
                      </a:r>
                      <a:endParaRPr sz="800" u="none" cap="none" strike="noStrike">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b="0" i="0" lang="es" sz="800" u="none" cap="none" strike="noStrike">
                          <a:solidFill>
                            <a:srgbClr val="000000"/>
                          </a:solidFill>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solidFill>
                      <a:srgbClr val="FEB891"/>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solidFill>
                      <a:srgbClr val="FEB891"/>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EB891"/>
                    </a:solidFill>
                  </a:tcPr>
                </a:tc>
              </a:tr>
              <a:tr h="190150">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8, 9</a:t>
                      </a:r>
                      <a:endParaRPr sz="800" u="none" cap="none" strike="noStrike">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Inception</a:t>
                      </a:r>
                      <a:endParaRPr sz="800" u="none" cap="none" strike="noStrike">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14x14x512</a:t>
                      </a:r>
                      <a:endParaRPr sz="800" u="none" cap="none" strike="noStrike">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192</a:t>
                      </a:r>
                      <a:endParaRPr b="0" i="0" sz="800" u="none" cap="none" strike="noStrike">
                        <a:solidFill>
                          <a:srgbClr val="000000"/>
                        </a:solidFill>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96</a:t>
                      </a:r>
                      <a:endParaRPr b="0" i="0" sz="800" u="none" cap="none" strike="noStrike">
                        <a:solidFill>
                          <a:srgbClr val="000000"/>
                        </a:solidFill>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208</a:t>
                      </a:r>
                      <a:endParaRPr b="0" i="0" sz="800" u="none" cap="none" strike="noStrike">
                        <a:solidFill>
                          <a:srgbClr val="000000"/>
                        </a:solidFill>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16</a:t>
                      </a:r>
                      <a:endParaRPr b="0" i="0" sz="800" u="none" cap="none" strike="noStrike">
                        <a:solidFill>
                          <a:srgbClr val="000000"/>
                        </a:solidFill>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48</a:t>
                      </a:r>
                      <a:endParaRPr b="0" i="0" sz="800" u="none" cap="none" strike="noStrike">
                        <a:solidFill>
                          <a:srgbClr val="000000"/>
                        </a:solidFill>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64</a:t>
                      </a:r>
                      <a:endParaRPr sz="800" u="none" cap="none" strike="noStrike">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90150">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10, 11</a:t>
                      </a:r>
                      <a:endParaRPr sz="800" u="none" cap="none" strike="noStrike">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Inception</a:t>
                      </a:r>
                      <a:endParaRPr sz="800" u="none" cap="none" strike="noStrike">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14x14x512</a:t>
                      </a:r>
                      <a:endParaRPr sz="800" u="none" cap="none" strike="noStrike">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160</a:t>
                      </a:r>
                      <a:endParaRPr b="0" i="0" sz="800" u="none" cap="none" strike="noStrike">
                        <a:solidFill>
                          <a:srgbClr val="000000"/>
                        </a:solidFill>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112</a:t>
                      </a:r>
                      <a:endParaRPr b="0" i="0" sz="800" u="none" cap="none" strike="noStrike">
                        <a:solidFill>
                          <a:srgbClr val="000000"/>
                        </a:solidFill>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224</a:t>
                      </a:r>
                      <a:endParaRPr b="0" i="0" sz="800" u="none" cap="none" strike="noStrike">
                        <a:solidFill>
                          <a:srgbClr val="000000"/>
                        </a:solidFill>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24</a:t>
                      </a:r>
                      <a:endParaRPr b="0" i="0" sz="800" u="none" cap="none" strike="noStrike">
                        <a:solidFill>
                          <a:srgbClr val="000000"/>
                        </a:solidFill>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64</a:t>
                      </a:r>
                      <a:endParaRPr b="0" i="0" sz="800" u="none" cap="none" strike="noStrike">
                        <a:solidFill>
                          <a:srgbClr val="000000"/>
                        </a:solidFill>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64</a:t>
                      </a:r>
                      <a:endParaRPr sz="800" u="none" cap="none" strike="noStrike">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EB891"/>
                    </a:solidFill>
                  </a:tcPr>
                </a:tc>
              </a:tr>
              <a:tr h="190150">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12, 13</a:t>
                      </a:r>
                      <a:endParaRPr sz="800" u="none" cap="none" strike="noStrike">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Inception</a:t>
                      </a:r>
                      <a:endParaRPr sz="800" u="none" cap="none" strike="noStrike">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14x14x512</a:t>
                      </a:r>
                      <a:endParaRPr sz="800" u="none" cap="none" strike="noStrike">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128</a:t>
                      </a:r>
                      <a:endParaRPr b="0" i="0" sz="800" u="none" cap="none" strike="noStrike">
                        <a:solidFill>
                          <a:srgbClr val="000000"/>
                        </a:solidFill>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128</a:t>
                      </a:r>
                      <a:endParaRPr b="0" i="0" sz="800" u="none" cap="none" strike="noStrike">
                        <a:solidFill>
                          <a:srgbClr val="000000"/>
                        </a:solidFill>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256</a:t>
                      </a:r>
                      <a:endParaRPr b="0" i="0" sz="800" u="none" cap="none" strike="noStrike">
                        <a:solidFill>
                          <a:srgbClr val="000000"/>
                        </a:solidFill>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24</a:t>
                      </a:r>
                      <a:endParaRPr b="0" i="0" sz="800" u="none" cap="none" strike="noStrike">
                        <a:solidFill>
                          <a:srgbClr val="000000"/>
                        </a:solidFill>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64</a:t>
                      </a:r>
                      <a:endParaRPr b="0" i="0" sz="800" u="none" cap="none" strike="noStrike">
                        <a:solidFill>
                          <a:srgbClr val="000000"/>
                        </a:solidFill>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64</a:t>
                      </a:r>
                      <a:endParaRPr sz="800" u="none" cap="none" strike="noStrike">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90150">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14, 15</a:t>
                      </a:r>
                      <a:endParaRPr sz="800" u="none" cap="none" strike="noStrike">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Inception</a:t>
                      </a:r>
                      <a:endParaRPr sz="800" u="none" cap="none" strike="noStrike">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14x14x528</a:t>
                      </a:r>
                      <a:endParaRPr sz="800" u="none" cap="none" strike="noStrike">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112</a:t>
                      </a:r>
                      <a:endParaRPr b="0" i="0" sz="800" u="none" cap="none" strike="noStrike">
                        <a:solidFill>
                          <a:srgbClr val="000000"/>
                        </a:solidFill>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144</a:t>
                      </a:r>
                      <a:endParaRPr b="0" i="0" sz="800" u="none" cap="none" strike="noStrike">
                        <a:solidFill>
                          <a:srgbClr val="000000"/>
                        </a:solidFill>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288</a:t>
                      </a:r>
                      <a:endParaRPr b="0" i="0" sz="800" u="none" cap="none" strike="noStrike">
                        <a:solidFill>
                          <a:srgbClr val="000000"/>
                        </a:solidFill>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32</a:t>
                      </a:r>
                      <a:endParaRPr b="0" i="0" sz="800" u="none" cap="none" strike="noStrike">
                        <a:solidFill>
                          <a:srgbClr val="000000"/>
                        </a:solidFill>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64</a:t>
                      </a:r>
                      <a:endParaRPr b="0" i="0" sz="800" u="none" cap="none" strike="noStrike">
                        <a:solidFill>
                          <a:srgbClr val="000000"/>
                        </a:solidFill>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64</a:t>
                      </a:r>
                      <a:endParaRPr sz="800" u="none" cap="none" strike="noStrike">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EB891"/>
                    </a:solidFill>
                  </a:tcPr>
                </a:tc>
              </a:tr>
              <a:tr h="190150">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16, 17</a:t>
                      </a:r>
                      <a:endParaRPr sz="800" u="none" cap="none" strike="noStrike">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Inception</a:t>
                      </a:r>
                      <a:endParaRPr sz="800" u="none" cap="none" strike="noStrike">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14x14x832</a:t>
                      </a:r>
                      <a:endParaRPr sz="800" u="none" cap="none" strike="noStrike">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256</a:t>
                      </a:r>
                      <a:endParaRPr b="0" i="0" sz="800" u="none" cap="none" strike="noStrike">
                        <a:solidFill>
                          <a:srgbClr val="000000"/>
                        </a:solidFill>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160</a:t>
                      </a:r>
                      <a:endParaRPr b="0" i="0" sz="800" u="none" cap="none" strike="noStrike">
                        <a:solidFill>
                          <a:srgbClr val="000000"/>
                        </a:solidFill>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320</a:t>
                      </a:r>
                      <a:endParaRPr b="0" i="0" sz="800" u="none" cap="none" strike="noStrike">
                        <a:solidFill>
                          <a:srgbClr val="000000"/>
                        </a:solidFill>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32</a:t>
                      </a:r>
                      <a:endParaRPr b="0" i="0" sz="800" u="none" cap="none" strike="noStrike">
                        <a:solidFill>
                          <a:srgbClr val="000000"/>
                        </a:solidFill>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128</a:t>
                      </a:r>
                      <a:endParaRPr b="0" i="0" sz="800" u="none" cap="none" strike="noStrike">
                        <a:solidFill>
                          <a:srgbClr val="000000"/>
                        </a:solidFill>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128</a:t>
                      </a:r>
                      <a:endParaRPr sz="800" u="none" cap="none" strike="noStrike">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90150">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Max-Pool</a:t>
                      </a:r>
                      <a:endParaRPr sz="800" u="none" cap="none" strike="noStrike">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7x7x832</a:t>
                      </a:r>
                      <a:endParaRPr sz="800" u="none" cap="none" strike="noStrike">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3x3</a:t>
                      </a:r>
                      <a:endParaRPr b="0" i="0" sz="800" u="none" cap="none" strike="noStrike">
                        <a:solidFill>
                          <a:srgbClr val="000000"/>
                        </a:solidFill>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2</a:t>
                      </a:r>
                      <a:endParaRPr sz="800" u="none" cap="none" strike="noStrike">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EB891"/>
                    </a:solidFill>
                  </a:tcPr>
                </a:tc>
              </a:tr>
              <a:tr h="190150">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18, 19</a:t>
                      </a:r>
                      <a:endParaRPr sz="800" u="none" cap="none" strike="noStrike">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Inception</a:t>
                      </a:r>
                      <a:endParaRPr sz="800" u="none" cap="none" strike="noStrike">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7x7x832</a:t>
                      </a:r>
                      <a:endParaRPr sz="800" u="none" cap="none" strike="noStrike">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256</a:t>
                      </a:r>
                      <a:endParaRPr b="0" i="0" sz="800" u="none" cap="none" strike="noStrike">
                        <a:solidFill>
                          <a:srgbClr val="000000"/>
                        </a:solidFill>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160</a:t>
                      </a:r>
                      <a:endParaRPr b="0" i="0" sz="800" u="none" cap="none" strike="noStrike">
                        <a:solidFill>
                          <a:srgbClr val="000000"/>
                        </a:solidFill>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320</a:t>
                      </a:r>
                      <a:endParaRPr b="0" i="0" sz="800" u="none" cap="none" strike="noStrike">
                        <a:solidFill>
                          <a:srgbClr val="000000"/>
                        </a:solidFill>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32</a:t>
                      </a:r>
                      <a:endParaRPr b="0" i="0" sz="800" u="none" cap="none" strike="noStrike">
                        <a:solidFill>
                          <a:srgbClr val="000000"/>
                        </a:solidFill>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128</a:t>
                      </a:r>
                      <a:endParaRPr b="0" i="0" sz="800" u="none" cap="none" strike="noStrike">
                        <a:solidFill>
                          <a:srgbClr val="000000"/>
                        </a:solidFill>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128</a:t>
                      </a:r>
                      <a:endParaRPr sz="800" u="none" cap="none" strike="noStrike">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90150">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20, 21</a:t>
                      </a:r>
                      <a:endParaRPr sz="800" u="none" cap="none" strike="noStrike">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Inception</a:t>
                      </a:r>
                      <a:endParaRPr sz="800" u="none" cap="none" strike="noStrike">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7x7x1024</a:t>
                      </a:r>
                      <a:endParaRPr sz="800" u="none" cap="none" strike="noStrike">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384</a:t>
                      </a:r>
                      <a:endParaRPr b="0" i="0" sz="800" u="none" cap="none" strike="noStrike">
                        <a:solidFill>
                          <a:srgbClr val="000000"/>
                        </a:solidFill>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192</a:t>
                      </a:r>
                      <a:endParaRPr b="0" i="0" sz="800" u="none" cap="none" strike="noStrike">
                        <a:solidFill>
                          <a:srgbClr val="000000"/>
                        </a:solidFill>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384</a:t>
                      </a:r>
                      <a:endParaRPr b="0" i="0" sz="800" u="none" cap="none" strike="noStrike">
                        <a:solidFill>
                          <a:srgbClr val="000000"/>
                        </a:solidFill>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48</a:t>
                      </a:r>
                      <a:endParaRPr b="0" i="0" sz="800" u="none" cap="none" strike="noStrike">
                        <a:solidFill>
                          <a:srgbClr val="000000"/>
                        </a:solidFill>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128</a:t>
                      </a:r>
                      <a:endParaRPr b="0" i="0" sz="800" u="none" cap="none" strike="noStrike">
                        <a:solidFill>
                          <a:srgbClr val="000000"/>
                        </a:solidFill>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128</a:t>
                      </a:r>
                      <a:endParaRPr sz="800" u="none" cap="none" strike="noStrike">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EB891"/>
                    </a:solidFill>
                  </a:tcPr>
                </a:tc>
              </a:tr>
              <a:tr h="190150">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Avg-Pool</a:t>
                      </a:r>
                      <a:endParaRPr sz="800" u="none" cap="none" strike="noStrike">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1x1x1024</a:t>
                      </a:r>
                      <a:endParaRPr sz="800" u="none" cap="none" strike="noStrike">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7x7</a:t>
                      </a:r>
                      <a:endParaRPr b="0" i="0" sz="800" u="none" cap="none" strike="noStrike">
                        <a:solidFill>
                          <a:srgbClr val="000000"/>
                        </a:solidFill>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1</a:t>
                      </a:r>
                      <a:endParaRPr sz="800" u="none" cap="none" strike="noStrike">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90150">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22</a:t>
                      </a:r>
                      <a:endParaRPr sz="800" u="none" cap="none" strike="noStrike">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Dense</a:t>
                      </a:r>
                      <a:endParaRPr sz="800" u="none" cap="none" strike="noStrike">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1000</a:t>
                      </a:r>
                      <a:endParaRPr sz="800" u="none" cap="none" strike="noStrike">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EB891"/>
                    </a:solidFill>
                  </a:tcPr>
                </a:tc>
              </a:tr>
              <a:tr h="190150">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23</a:t>
                      </a:r>
                      <a:endParaRPr sz="800" u="none" cap="none" strike="noStrike">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Output</a:t>
                      </a:r>
                      <a:endParaRPr sz="800" u="none" cap="none" strike="noStrike">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1000</a:t>
                      </a:r>
                      <a:endParaRPr sz="800" u="none" cap="none" strike="noStrike">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g1386f7e029b_0_75"/>
          <p:cNvSpPr txBox="1"/>
          <p:nvPr>
            <p:ph type="title"/>
          </p:nvPr>
        </p:nvSpPr>
        <p:spPr>
          <a:xfrm>
            <a:off x="413125" y="604525"/>
            <a:ext cx="86550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s">
                <a:latin typeface="Montserrat"/>
                <a:ea typeface="Montserrat"/>
                <a:cs typeface="Montserrat"/>
                <a:sym typeface="Montserrat"/>
              </a:rPr>
              <a:t>Arquitectura Inception: Clasificadores Auxiliares</a:t>
            </a:r>
            <a:endParaRPr>
              <a:latin typeface="Montserrat"/>
              <a:ea typeface="Montserrat"/>
              <a:cs typeface="Montserrat"/>
              <a:sym typeface="Montserrat"/>
            </a:endParaRPr>
          </a:p>
        </p:txBody>
      </p:sp>
      <p:sp>
        <p:nvSpPr>
          <p:cNvPr id="211" name="Google Shape;211;g1386f7e029b_0_75"/>
          <p:cNvSpPr txBox="1"/>
          <p:nvPr/>
        </p:nvSpPr>
        <p:spPr>
          <a:xfrm>
            <a:off x="764300" y="1404650"/>
            <a:ext cx="8087100" cy="27705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Dada la gran profundidad que adquiere la red neuronal, se presenta el problema de que, a medida que transcurre el entrenamiento, los gradientes que llegan a las capas intermedias de la red se “apaguen” (vanishing gradient) ralentizando o, incluso, anulando su entrenamiento.</a:t>
            </a:r>
            <a:endParaRPr b="0" i="0"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Para compensar esta situación, se le agregaron a la red, dos ramificaciones con clasificadores, las cuales influyen en el cómputo del error total en cada forward pass y, por lo tanto, reforzarán las señales de los gradientes provenientes de la salida original.</a:t>
            </a:r>
            <a:endParaRPr b="0" i="0"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Para computar el error total de la red se suman los valores de las 3 salidas, ponderando a los clasificadores auxiliares por 0,3. Luego, cuando se infiere sobre la red ya entrenada, estos clasificadores auxiliares no son tenidos en cuenta.</a:t>
            </a:r>
            <a:endParaRPr b="0" i="0" sz="1400" u="none" cap="none" strike="noStrike">
              <a:solidFill>
                <a:srgbClr val="000000"/>
              </a:solidFill>
              <a:latin typeface="Montserrat"/>
              <a:ea typeface="Montserrat"/>
              <a:cs typeface="Montserrat"/>
              <a:sym typeface="Montserra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g1386f7e029b_0_80"/>
          <p:cNvSpPr txBox="1"/>
          <p:nvPr>
            <p:ph type="title"/>
          </p:nvPr>
        </p:nvSpPr>
        <p:spPr>
          <a:xfrm>
            <a:off x="826275" y="604525"/>
            <a:ext cx="82419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s">
                <a:latin typeface="Montserrat"/>
                <a:ea typeface="Montserrat"/>
                <a:cs typeface="Montserrat"/>
                <a:sym typeface="Montserrat"/>
              </a:rPr>
              <a:t>Nuevas versiones de Inception</a:t>
            </a:r>
            <a:endParaRPr>
              <a:latin typeface="Montserrat"/>
              <a:ea typeface="Montserrat"/>
              <a:cs typeface="Montserrat"/>
              <a:sym typeface="Montserrat"/>
            </a:endParaRPr>
          </a:p>
        </p:txBody>
      </p:sp>
      <p:sp>
        <p:nvSpPr>
          <p:cNvPr id="217" name="Google Shape;217;g1386f7e029b_0_80"/>
          <p:cNvSpPr txBox="1"/>
          <p:nvPr/>
        </p:nvSpPr>
        <p:spPr>
          <a:xfrm>
            <a:off x="764300" y="1404650"/>
            <a:ext cx="8087100" cy="36327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Luego de esta primera versión, el equipo de Google continuó trabajando y mejorando la performance del modelo, por lo que posteriormente publicaron papers con nuevas versiones de la red. Entre estas, las más destacadas son:</a:t>
            </a:r>
            <a:endParaRPr b="0" i="0"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a:p>
            <a:pPr indent="-317500" lvl="0" marL="457200" marR="0" rtl="0" algn="just">
              <a:lnSpc>
                <a:spcPct val="100000"/>
              </a:lnSpc>
              <a:spcBef>
                <a:spcPts val="0"/>
              </a:spcBef>
              <a:spcAft>
                <a:spcPts val="0"/>
              </a:spcAft>
              <a:buClr>
                <a:srgbClr val="000000"/>
              </a:buClr>
              <a:buSzPts val="1400"/>
              <a:buFont typeface="Montserrat"/>
              <a:buChar char="●"/>
            </a:pPr>
            <a:r>
              <a:rPr b="1" i="0" lang="es" sz="1400" u="none" cap="none" strike="noStrike">
                <a:solidFill>
                  <a:srgbClr val="000000"/>
                </a:solidFill>
                <a:latin typeface="Montserrat"/>
                <a:ea typeface="Montserrat"/>
                <a:cs typeface="Montserrat"/>
                <a:sym typeface="Montserrat"/>
              </a:rPr>
              <a:t>Inception V3</a:t>
            </a:r>
            <a:r>
              <a:rPr b="0" i="0" lang="es" sz="1400" u="none" cap="none" strike="noStrike">
                <a:solidFill>
                  <a:srgbClr val="000000"/>
                </a:solidFill>
                <a:latin typeface="Montserrat"/>
                <a:ea typeface="Montserrat"/>
                <a:cs typeface="Montserrat"/>
                <a:sym typeface="Montserrat"/>
              </a:rPr>
              <a:t> (</a:t>
            </a:r>
            <a:r>
              <a:rPr b="0" i="0" lang="es" sz="1400" u="sng" cap="none" strike="noStrike">
                <a:solidFill>
                  <a:schemeClr val="hlink"/>
                </a:solidFill>
                <a:latin typeface="Montserrat"/>
                <a:ea typeface="Montserrat"/>
                <a:cs typeface="Montserrat"/>
                <a:sym typeface="Montserrat"/>
                <a:hlinkClick r:id="rId3"/>
              </a:rPr>
              <a:t>Link Paper</a:t>
            </a:r>
            <a:r>
              <a:rPr b="0" i="0" lang="es" sz="1400" u="none" cap="none" strike="noStrike">
                <a:solidFill>
                  <a:srgbClr val="000000"/>
                </a:solidFill>
                <a:latin typeface="Montserrat"/>
                <a:ea typeface="Montserrat"/>
                <a:cs typeface="Montserrat"/>
                <a:sym typeface="Montserrat"/>
              </a:rPr>
              <a:t>): </a:t>
            </a:r>
            <a:endParaRPr b="0" i="0" sz="1400" u="none" cap="none" strike="noStrike">
              <a:solidFill>
                <a:srgbClr val="000000"/>
              </a:solidFill>
              <a:latin typeface="Montserrat"/>
              <a:ea typeface="Montserrat"/>
              <a:cs typeface="Montserrat"/>
              <a:sym typeface="Montserrat"/>
            </a:endParaRPr>
          </a:p>
          <a:p>
            <a:pPr indent="-317500" lvl="1" marL="914400" marR="0" rtl="0" algn="just">
              <a:lnSpc>
                <a:spcPct val="100000"/>
              </a:lnSpc>
              <a:spcBef>
                <a:spcPts val="0"/>
              </a:spcBef>
              <a:spcAft>
                <a:spcPts val="0"/>
              </a:spcAft>
              <a:buClr>
                <a:srgbClr val="000000"/>
              </a:buClr>
              <a:buSzPts val="1400"/>
              <a:buFont typeface="Montserrat"/>
              <a:buChar char="○"/>
            </a:pPr>
            <a:r>
              <a:rPr b="0" i="0" lang="es" sz="1400" u="none" cap="none" strike="noStrike">
                <a:solidFill>
                  <a:srgbClr val="000000"/>
                </a:solidFill>
                <a:latin typeface="Montserrat"/>
                <a:ea typeface="Montserrat"/>
                <a:cs typeface="Montserrat"/>
                <a:sym typeface="Montserrat"/>
              </a:rPr>
              <a:t>Agregaron Batch Normalization</a:t>
            </a:r>
            <a:endParaRPr b="0" i="0" sz="1400" u="none" cap="none" strike="noStrike">
              <a:solidFill>
                <a:srgbClr val="000000"/>
              </a:solidFill>
              <a:latin typeface="Montserrat"/>
              <a:ea typeface="Montserrat"/>
              <a:cs typeface="Montserrat"/>
              <a:sym typeface="Montserrat"/>
            </a:endParaRPr>
          </a:p>
          <a:p>
            <a:pPr indent="-317500" lvl="1" marL="914400" marR="0" rtl="0" algn="just">
              <a:lnSpc>
                <a:spcPct val="100000"/>
              </a:lnSpc>
              <a:spcBef>
                <a:spcPts val="0"/>
              </a:spcBef>
              <a:spcAft>
                <a:spcPts val="0"/>
              </a:spcAft>
              <a:buClr>
                <a:srgbClr val="000000"/>
              </a:buClr>
              <a:buSzPts val="1400"/>
              <a:buFont typeface="Montserrat"/>
              <a:buChar char="○"/>
            </a:pPr>
            <a:r>
              <a:rPr b="0" i="0" lang="es" sz="1400" u="none" cap="none" strike="noStrike">
                <a:solidFill>
                  <a:srgbClr val="000000"/>
                </a:solidFill>
                <a:latin typeface="Montserrat"/>
                <a:ea typeface="Montserrat"/>
                <a:cs typeface="Montserrat"/>
                <a:sym typeface="Montserrat"/>
              </a:rPr>
              <a:t>Factorizaron ciertas convoluciones de </a:t>
            </a:r>
            <a:r>
              <a:rPr b="0" i="1" lang="es" sz="1400" u="none" cap="none" strike="noStrike">
                <a:solidFill>
                  <a:srgbClr val="000000"/>
                </a:solidFill>
                <a:latin typeface="Cambria"/>
                <a:ea typeface="Cambria"/>
                <a:cs typeface="Cambria"/>
                <a:sym typeface="Cambria"/>
              </a:rPr>
              <a:t>n x n</a:t>
            </a:r>
            <a:r>
              <a:rPr b="0" i="0" lang="es" sz="1400" u="none" cap="none" strike="noStrike">
                <a:solidFill>
                  <a:srgbClr val="000000"/>
                </a:solidFill>
                <a:latin typeface="Montserrat"/>
                <a:ea typeface="Montserrat"/>
                <a:cs typeface="Montserrat"/>
                <a:sym typeface="Montserrat"/>
              </a:rPr>
              <a:t> en convoluciones asimétricas de </a:t>
            </a:r>
            <a:r>
              <a:rPr b="0" i="1" lang="es" sz="1400" u="none" cap="none" strike="noStrike">
                <a:solidFill>
                  <a:srgbClr val="000000"/>
                </a:solidFill>
                <a:latin typeface="Cambria"/>
                <a:ea typeface="Cambria"/>
                <a:cs typeface="Cambria"/>
                <a:sym typeface="Cambria"/>
              </a:rPr>
              <a:t>1 x n</a:t>
            </a:r>
            <a:r>
              <a:rPr b="0" i="0" lang="es" sz="1400" u="none" cap="none" strike="noStrike">
                <a:solidFill>
                  <a:srgbClr val="000000"/>
                </a:solidFill>
                <a:latin typeface="Montserrat"/>
                <a:ea typeface="Montserrat"/>
                <a:cs typeface="Montserrat"/>
                <a:sym typeface="Montserrat"/>
              </a:rPr>
              <a:t> y </a:t>
            </a:r>
            <a:r>
              <a:rPr b="0" i="1" lang="es" sz="1400" u="none" cap="none" strike="noStrike">
                <a:solidFill>
                  <a:srgbClr val="000000"/>
                </a:solidFill>
                <a:latin typeface="Cambria"/>
                <a:ea typeface="Cambria"/>
                <a:cs typeface="Cambria"/>
                <a:sym typeface="Cambria"/>
              </a:rPr>
              <a:t>n x 1.</a:t>
            </a:r>
            <a:endParaRPr b="0" i="1" sz="1400" u="none" cap="none" strike="noStrike">
              <a:solidFill>
                <a:srgbClr val="000000"/>
              </a:solidFill>
              <a:latin typeface="Cambria"/>
              <a:ea typeface="Cambria"/>
              <a:cs typeface="Cambria"/>
              <a:sym typeface="Cambria"/>
            </a:endParaRPr>
          </a:p>
          <a:p>
            <a:pPr indent="-317500" lvl="1" marL="914400" marR="0" rtl="0" algn="just">
              <a:lnSpc>
                <a:spcPct val="100000"/>
              </a:lnSpc>
              <a:spcBef>
                <a:spcPts val="0"/>
              </a:spcBef>
              <a:spcAft>
                <a:spcPts val="0"/>
              </a:spcAft>
              <a:buClr>
                <a:srgbClr val="000000"/>
              </a:buClr>
              <a:buSzPts val="1400"/>
              <a:buFont typeface="Montserrat"/>
              <a:buChar char="○"/>
            </a:pPr>
            <a:r>
              <a:rPr b="0" i="0" lang="es" sz="1400" u="none" cap="none" strike="noStrike">
                <a:solidFill>
                  <a:srgbClr val="000000"/>
                </a:solidFill>
                <a:latin typeface="Montserrat"/>
                <a:ea typeface="Montserrat"/>
                <a:cs typeface="Montserrat"/>
                <a:sym typeface="Montserrat"/>
              </a:rPr>
              <a:t>Redujeron el tamaño de los filtros de varias convoluciones, concatenando capas donde fuera necesario.</a:t>
            </a:r>
            <a:endParaRPr b="0" i="0" sz="1400" u="none" cap="none" strike="noStrike">
              <a:solidFill>
                <a:srgbClr val="000000"/>
              </a:solidFill>
              <a:latin typeface="Montserrat"/>
              <a:ea typeface="Montserrat"/>
              <a:cs typeface="Montserrat"/>
              <a:sym typeface="Montserrat"/>
            </a:endParaRPr>
          </a:p>
          <a:p>
            <a:pPr indent="-317500" lvl="1" marL="914400" marR="0" rtl="0" algn="just">
              <a:lnSpc>
                <a:spcPct val="100000"/>
              </a:lnSpc>
              <a:spcBef>
                <a:spcPts val="0"/>
              </a:spcBef>
              <a:spcAft>
                <a:spcPts val="0"/>
              </a:spcAft>
              <a:buClr>
                <a:srgbClr val="000000"/>
              </a:buClr>
              <a:buSzPts val="1400"/>
              <a:buFont typeface="Montserrat"/>
              <a:buChar char="○"/>
            </a:pPr>
            <a:r>
              <a:rPr b="0" i="0" lang="es" sz="1400" u="none" cap="none" strike="noStrike">
                <a:solidFill>
                  <a:srgbClr val="000000"/>
                </a:solidFill>
                <a:latin typeface="Montserrat"/>
                <a:ea typeface="Montserrat"/>
                <a:cs typeface="Montserrat"/>
                <a:sym typeface="Montserrat"/>
              </a:rPr>
              <a:t>Se utilizaron 3 formatos de bloques inception diferentes.</a:t>
            </a:r>
            <a:endParaRPr b="0" i="0" sz="1400" u="none" cap="none" strike="noStrike">
              <a:solidFill>
                <a:srgbClr val="000000"/>
              </a:solidFill>
              <a:latin typeface="Montserrat"/>
              <a:ea typeface="Montserrat"/>
              <a:cs typeface="Montserrat"/>
              <a:sym typeface="Montserrat"/>
            </a:endParaRPr>
          </a:p>
          <a:p>
            <a:pPr indent="-317500" lvl="1" marL="914400" marR="0" rtl="0" algn="just">
              <a:lnSpc>
                <a:spcPct val="100000"/>
              </a:lnSpc>
              <a:spcBef>
                <a:spcPts val="0"/>
              </a:spcBef>
              <a:spcAft>
                <a:spcPts val="0"/>
              </a:spcAft>
              <a:buClr>
                <a:srgbClr val="000000"/>
              </a:buClr>
              <a:buSzPts val="1400"/>
              <a:buFont typeface="Montserrat"/>
              <a:buChar char="○"/>
            </a:pPr>
            <a:r>
              <a:rPr b="0" i="0" lang="es" sz="1400" u="none" cap="none" strike="noStrike">
                <a:solidFill>
                  <a:srgbClr val="000000"/>
                </a:solidFill>
                <a:latin typeface="Montserrat"/>
                <a:ea typeface="Montserrat"/>
                <a:cs typeface="Montserrat"/>
                <a:sym typeface="Montserrat"/>
              </a:rPr>
              <a:t>Aumentaron a 25 M de parámetros.</a:t>
            </a:r>
            <a:endParaRPr b="0" i="0" sz="1400" u="none" cap="none" strike="noStrike">
              <a:solidFill>
                <a:srgbClr val="000000"/>
              </a:solidFill>
              <a:latin typeface="Montserrat"/>
              <a:ea typeface="Montserrat"/>
              <a:cs typeface="Montserrat"/>
              <a:sym typeface="Montserrat"/>
            </a:endParaRPr>
          </a:p>
          <a:p>
            <a:pPr indent="-317500" lvl="0" marL="457200" marR="0" rtl="0" algn="just">
              <a:lnSpc>
                <a:spcPct val="100000"/>
              </a:lnSpc>
              <a:spcBef>
                <a:spcPts val="0"/>
              </a:spcBef>
              <a:spcAft>
                <a:spcPts val="0"/>
              </a:spcAft>
              <a:buClr>
                <a:srgbClr val="000000"/>
              </a:buClr>
              <a:buSzPts val="1400"/>
              <a:buFont typeface="Montserrat"/>
              <a:buChar char="●"/>
            </a:pPr>
            <a:r>
              <a:rPr b="1" i="0" lang="es" sz="1400" u="none" cap="none" strike="noStrike">
                <a:solidFill>
                  <a:srgbClr val="000000"/>
                </a:solidFill>
                <a:latin typeface="Montserrat"/>
                <a:ea typeface="Montserrat"/>
                <a:cs typeface="Montserrat"/>
                <a:sym typeface="Montserrat"/>
              </a:rPr>
              <a:t>Inception V4</a:t>
            </a:r>
            <a:r>
              <a:rPr b="0" i="0" lang="es" sz="1400" u="none" cap="none" strike="noStrike">
                <a:solidFill>
                  <a:srgbClr val="000000"/>
                </a:solidFill>
                <a:latin typeface="Montserrat"/>
                <a:ea typeface="Montserrat"/>
                <a:cs typeface="Montserrat"/>
                <a:sym typeface="Montserrat"/>
              </a:rPr>
              <a:t> (</a:t>
            </a:r>
            <a:r>
              <a:rPr b="0" i="0" lang="es" sz="1400" u="sng" cap="none" strike="noStrike">
                <a:solidFill>
                  <a:schemeClr val="hlink"/>
                </a:solidFill>
                <a:latin typeface="Montserrat"/>
                <a:ea typeface="Montserrat"/>
                <a:cs typeface="Montserrat"/>
                <a:sym typeface="Montserrat"/>
                <a:hlinkClick r:id="rId4"/>
              </a:rPr>
              <a:t>Link Paper</a:t>
            </a:r>
            <a:r>
              <a:rPr b="0" i="0" lang="es" sz="1400" u="none" cap="none" strike="noStrike">
                <a:solidFill>
                  <a:srgbClr val="000000"/>
                </a:solidFill>
                <a:latin typeface="Montserrat"/>
                <a:ea typeface="Montserrat"/>
                <a:cs typeface="Montserrat"/>
                <a:sym typeface="Montserrat"/>
              </a:rPr>
              <a:t>):</a:t>
            </a:r>
            <a:endParaRPr b="0" i="0" sz="1400" u="none" cap="none" strike="noStrike">
              <a:solidFill>
                <a:srgbClr val="000000"/>
              </a:solidFill>
              <a:latin typeface="Montserrat"/>
              <a:ea typeface="Montserrat"/>
              <a:cs typeface="Montserrat"/>
              <a:sym typeface="Montserrat"/>
            </a:endParaRPr>
          </a:p>
          <a:p>
            <a:pPr indent="-317500" lvl="1" marL="914400" marR="0" rtl="0" algn="just">
              <a:lnSpc>
                <a:spcPct val="100000"/>
              </a:lnSpc>
              <a:spcBef>
                <a:spcPts val="0"/>
              </a:spcBef>
              <a:spcAft>
                <a:spcPts val="0"/>
              </a:spcAft>
              <a:buClr>
                <a:srgbClr val="000000"/>
              </a:buClr>
              <a:buSzPts val="1400"/>
              <a:buFont typeface="Montserrat"/>
              <a:buChar char="○"/>
            </a:pPr>
            <a:r>
              <a:rPr b="0" i="0" lang="es" sz="1400" u="none" cap="none" strike="noStrike">
                <a:solidFill>
                  <a:srgbClr val="000000"/>
                </a:solidFill>
                <a:latin typeface="Montserrat"/>
                <a:ea typeface="Montserrat"/>
                <a:cs typeface="Montserrat"/>
                <a:sym typeface="Montserrat"/>
              </a:rPr>
              <a:t>Se introdujeron “reduction blocks”, es decir, bloques de tipo inception que reducen las dimensiones de la red.</a:t>
            </a:r>
            <a:endParaRPr b="0" i="0" sz="1400" u="none" cap="none" strike="noStrike">
              <a:solidFill>
                <a:srgbClr val="000000"/>
              </a:solidFill>
              <a:latin typeface="Montserrat"/>
              <a:ea typeface="Montserrat"/>
              <a:cs typeface="Montserrat"/>
              <a:sym typeface="Montserrat"/>
            </a:endParaRPr>
          </a:p>
          <a:p>
            <a:pPr indent="-317500" lvl="1" marL="914400" marR="0" rtl="0" algn="just">
              <a:lnSpc>
                <a:spcPct val="100000"/>
              </a:lnSpc>
              <a:spcBef>
                <a:spcPts val="0"/>
              </a:spcBef>
              <a:spcAft>
                <a:spcPts val="0"/>
              </a:spcAft>
              <a:buClr>
                <a:srgbClr val="000000"/>
              </a:buClr>
              <a:buSzPts val="1400"/>
              <a:buFont typeface="Montserrat"/>
              <a:buChar char="○"/>
            </a:pPr>
            <a:r>
              <a:rPr b="0" i="0" lang="es" sz="1400" u="none" cap="none" strike="noStrike">
                <a:solidFill>
                  <a:srgbClr val="000000"/>
                </a:solidFill>
                <a:latin typeface="Montserrat"/>
                <a:ea typeface="Montserrat"/>
                <a:cs typeface="Montserrat"/>
                <a:sym typeface="Montserrat"/>
              </a:rPr>
              <a:t>Aumentaron a 43 M de parámetros.</a:t>
            </a:r>
            <a:endParaRPr b="0" i="0" sz="1400" u="none" cap="none" strike="noStrike">
              <a:solidFill>
                <a:srgbClr val="000000"/>
              </a:solidFill>
              <a:latin typeface="Montserrat"/>
              <a:ea typeface="Montserrat"/>
              <a:cs typeface="Montserrat"/>
              <a:sym typeface="Montserra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pic>
        <p:nvPicPr>
          <p:cNvPr id="222" name="Google Shape;222;g217542b0458_0_0"/>
          <p:cNvPicPr preferRelativeResize="0"/>
          <p:nvPr/>
        </p:nvPicPr>
        <p:blipFill rotWithShape="1">
          <a:blip r:embed="rId3">
            <a:alphaModFix/>
          </a:blip>
          <a:srcRect b="0" l="0" r="0" t="0"/>
          <a:stretch/>
        </p:blipFill>
        <p:spPr>
          <a:xfrm>
            <a:off x="2133600" y="2013550"/>
            <a:ext cx="4876800" cy="2524125"/>
          </a:xfrm>
          <a:prstGeom prst="rect">
            <a:avLst/>
          </a:prstGeom>
          <a:noFill/>
          <a:ln>
            <a:noFill/>
          </a:ln>
        </p:spPr>
      </p:pic>
      <p:sp>
        <p:nvSpPr>
          <p:cNvPr id="223" name="Google Shape;223;g217542b0458_0_0"/>
          <p:cNvSpPr txBox="1"/>
          <p:nvPr>
            <p:ph type="title"/>
          </p:nvPr>
        </p:nvSpPr>
        <p:spPr>
          <a:xfrm>
            <a:off x="729450" y="6023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s">
                <a:latin typeface="Montserrat"/>
                <a:ea typeface="Montserrat"/>
                <a:cs typeface="Montserrat"/>
                <a:sym typeface="Montserrat"/>
              </a:rPr>
              <a:t>Arquitecturas clásicas: ResNet</a:t>
            </a:r>
            <a:endParaRPr sz="900">
              <a:latin typeface="Montserrat"/>
              <a:ea typeface="Montserrat"/>
              <a:cs typeface="Montserrat"/>
              <a:sym typeface="Montserra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g1386f7e029b_0_162"/>
          <p:cNvSpPr txBox="1"/>
          <p:nvPr>
            <p:ph type="title"/>
          </p:nvPr>
        </p:nvSpPr>
        <p:spPr>
          <a:xfrm>
            <a:off x="729450" y="6023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s">
                <a:latin typeface="Montserrat"/>
                <a:ea typeface="Montserrat"/>
                <a:cs typeface="Montserrat"/>
                <a:sym typeface="Montserrat"/>
              </a:rPr>
              <a:t>Arquitecturas clásicas: ResNet</a:t>
            </a:r>
            <a:endParaRPr sz="900">
              <a:latin typeface="Montserrat"/>
              <a:ea typeface="Montserrat"/>
              <a:cs typeface="Montserrat"/>
              <a:sym typeface="Montserrat"/>
            </a:endParaRPr>
          </a:p>
        </p:txBody>
      </p:sp>
      <p:sp>
        <p:nvSpPr>
          <p:cNvPr id="229" name="Google Shape;229;g1386f7e029b_0_162"/>
          <p:cNvSpPr txBox="1"/>
          <p:nvPr/>
        </p:nvSpPr>
        <p:spPr>
          <a:xfrm>
            <a:off x="783375" y="1340000"/>
            <a:ext cx="7740900" cy="21240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Para 2015 agregar más capas a una red convolucional ya no garantizaba un modelo más preciso. Ese año un equipo de Microsoft introdujo las conexiones residuales en una red neuronal convolucional a través de las redes ResNet y obtuvo el primer lugar en la competencia ImageNet. En su paper se presentan redes de </a:t>
            </a:r>
            <a:r>
              <a:rPr b="1" i="0" lang="es" sz="1400" u="none" cap="none" strike="noStrike">
                <a:solidFill>
                  <a:srgbClr val="000000"/>
                </a:solidFill>
                <a:latin typeface="Montserrat"/>
                <a:ea typeface="Montserrat"/>
                <a:cs typeface="Montserrat"/>
                <a:sym typeface="Montserrat"/>
              </a:rPr>
              <a:t>hasta 150 capas</a:t>
            </a:r>
            <a:r>
              <a:rPr b="0" i="0" lang="es" sz="1400" u="none" cap="none" strike="noStrike">
                <a:solidFill>
                  <a:srgbClr val="000000"/>
                </a:solidFill>
                <a:latin typeface="Montserrat"/>
                <a:ea typeface="Montserrat"/>
                <a:cs typeface="Montserrat"/>
                <a:sym typeface="Montserrat"/>
              </a:rPr>
              <a:t> que mejoran en las métricas de error a cualquiera de las anteriores.</a:t>
            </a:r>
            <a:endParaRPr b="0" i="0"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Las conexiones residuales son, hoy en día, uno de los conceptos que se siguen aplicando en el desarrollo de redes neuronales y que marcaron un antes y un después en su desempeño.</a:t>
            </a:r>
            <a:endParaRPr b="0" i="0" sz="1400" u="none" cap="none" strike="noStrike">
              <a:solidFill>
                <a:srgbClr val="000000"/>
              </a:solidFill>
              <a:latin typeface="Montserrat"/>
              <a:ea typeface="Montserrat"/>
              <a:cs typeface="Montserrat"/>
              <a:sym typeface="Montserrat"/>
            </a:endParaRPr>
          </a:p>
        </p:txBody>
      </p:sp>
      <p:sp>
        <p:nvSpPr>
          <p:cNvPr id="230" name="Google Shape;230;g1386f7e029b_0_162"/>
          <p:cNvSpPr txBox="1"/>
          <p:nvPr/>
        </p:nvSpPr>
        <p:spPr>
          <a:xfrm>
            <a:off x="917825" y="4804800"/>
            <a:ext cx="77823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s" sz="1000" u="none" cap="none" strike="noStrike">
                <a:solidFill>
                  <a:srgbClr val="000000"/>
                </a:solidFill>
                <a:latin typeface="Montserrat"/>
                <a:ea typeface="Montserrat"/>
                <a:cs typeface="Montserrat"/>
                <a:sym typeface="Montserrat"/>
              </a:rPr>
              <a:t>He, et al., 2015. Deep Residual Learning for Image Recognition. </a:t>
            </a:r>
            <a:r>
              <a:rPr b="0" i="0" lang="es" sz="1000" u="sng" cap="none" strike="noStrike">
                <a:solidFill>
                  <a:schemeClr val="hlink"/>
                </a:solidFill>
                <a:latin typeface="Montserrat"/>
                <a:ea typeface="Montserrat"/>
                <a:cs typeface="Montserrat"/>
                <a:sym typeface="Montserrat"/>
                <a:hlinkClick r:id="rId3"/>
              </a:rPr>
              <a:t>Link</a:t>
            </a:r>
            <a:r>
              <a:rPr b="0" i="0" lang="es" sz="1000" u="none" cap="none" strike="noStrike">
                <a:solidFill>
                  <a:srgbClr val="000000"/>
                </a:solidFill>
                <a:latin typeface="Montserrat"/>
                <a:ea typeface="Montserrat"/>
                <a:cs typeface="Montserrat"/>
                <a:sym typeface="Montserrat"/>
              </a:rPr>
              <a:t> </a:t>
            </a:r>
            <a:endParaRPr b="0" i="0" sz="1000" u="none" cap="none" strike="noStrike">
              <a:solidFill>
                <a:srgbClr val="000000"/>
              </a:solidFill>
              <a:latin typeface="Montserrat"/>
              <a:ea typeface="Montserrat"/>
              <a:cs typeface="Montserrat"/>
              <a:sym typeface="Montserrat"/>
            </a:endParaRPr>
          </a:p>
        </p:txBody>
      </p:sp>
      <p:pic>
        <p:nvPicPr>
          <p:cNvPr id="231" name="Google Shape;231;g1386f7e029b_0_162"/>
          <p:cNvPicPr preferRelativeResize="0"/>
          <p:nvPr/>
        </p:nvPicPr>
        <p:blipFill rotWithShape="1">
          <a:blip r:embed="rId4">
            <a:alphaModFix/>
          </a:blip>
          <a:srcRect b="0" l="0" r="0" t="0"/>
          <a:stretch/>
        </p:blipFill>
        <p:spPr>
          <a:xfrm>
            <a:off x="3699525" y="3296200"/>
            <a:ext cx="2857500" cy="16002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g149337a4fb8_0_41"/>
          <p:cNvSpPr txBox="1"/>
          <p:nvPr>
            <p:ph type="title"/>
          </p:nvPr>
        </p:nvSpPr>
        <p:spPr>
          <a:xfrm>
            <a:off x="729450" y="6023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s">
                <a:latin typeface="Montserrat"/>
                <a:ea typeface="Montserrat"/>
                <a:cs typeface="Montserrat"/>
                <a:sym typeface="Montserrat"/>
              </a:rPr>
              <a:t>Degradation Problem</a:t>
            </a:r>
            <a:endParaRPr sz="900">
              <a:latin typeface="Montserrat"/>
              <a:ea typeface="Montserrat"/>
              <a:cs typeface="Montserrat"/>
              <a:sym typeface="Montserrat"/>
            </a:endParaRPr>
          </a:p>
        </p:txBody>
      </p:sp>
      <p:sp>
        <p:nvSpPr>
          <p:cNvPr id="237" name="Google Shape;237;g149337a4fb8_0_41"/>
          <p:cNvSpPr txBox="1"/>
          <p:nvPr/>
        </p:nvSpPr>
        <p:spPr>
          <a:xfrm>
            <a:off x="783375" y="1340000"/>
            <a:ext cx="7740900" cy="14775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Un comportamiento contraintuitivo ocurre cuando se le agregan más capas a una red neuronal profunda, llegando al punto que el error sobre cualquiera de los conjuntos de datos no disminuye o, incluso, en algunos casos aumenta luego de varias iteraciones. Esto, claramente, no es debido a un </a:t>
            </a:r>
            <a:r>
              <a:rPr b="1" i="0" lang="es" sz="1400" u="none" cap="none" strike="noStrike">
                <a:solidFill>
                  <a:srgbClr val="000000"/>
                </a:solidFill>
                <a:latin typeface="Montserrat"/>
                <a:ea typeface="Montserrat"/>
                <a:cs typeface="Montserrat"/>
                <a:sym typeface="Montserrat"/>
              </a:rPr>
              <a:t>sobreentrenamiento </a:t>
            </a:r>
            <a:r>
              <a:rPr b="0" i="0" lang="es" sz="1400" u="none" cap="none" strike="noStrike">
                <a:solidFill>
                  <a:srgbClr val="000000"/>
                </a:solidFill>
                <a:latin typeface="Montserrat"/>
                <a:ea typeface="Montserrat"/>
                <a:cs typeface="Montserrat"/>
                <a:sym typeface="Montserrat"/>
              </a:rPr>
              <a:t>del modelo y tampoco estaría completamente relacionado a los </a:t>
            </a:r>
            <a:r>
              <a:rPr b="1" i="0" lang="es" sz="1400" u="none" cap="none" strike="noStrike">
                <a:solidFill>
                  <a:srgbClr val="000000"/>
                </a:solidFill>
                <a:latin typeface="Montserrat"/>
                <a:ea typeface="Montserrat"/>
                <a:cs typeface="Montserrat"/>
                <a:sym typeface="Montserrat"/>
              </a:rPr>
              <a:t>vanishing/exploding gradients</a:t>
            </a:r>
            <a:r>
              <a:rPr b="0" i="0" lang="es" sz="1400" u="none" cap="none" strike="noStrike">
                <a:solidFill>
                  <a:srgbClr val="000000"/>
                </a:solidFill>
                <a:latin typeface="Montserrat"/>
                <a:ea typeface="Montserrat"/>
                <a:cs typeface="Montserrat"/>
                <a:sym typeface="Montserrat"/>
              </a:rPr>
              <a:t>.</a:t>
            </a:r>
            <a:endParaRPr b="0" i="0" sz="1400" u="none" cap="none" strike="noStrike">
              <a:solidFill>
                <a:srgbClr val="000000"/>
              </a:solidFill>
              <a:latin typeface="Montserrat"/>
              <a:ea typeface="Montserrat"/>
              <a:cs typeface="Montserrat"/>
              <a:sym typeface="Montserrat"/>
            </a:endParaRPr>
          </a:p>
        </p:txBody>
      </p:sp>
      <p:pic>
        <p:nvPicPr>
          <p:cNvPr id="238" name="Google Shape;238;g149337a4fb8_0_41"/>
          <p:cNvPicPr preferRelativeResize="0"/>
          <p:nvPr/>
        </p:nvPicPr>
        <p:blipFill rotWithShape="1">
          <a:blip r:embed="rId3">
            <a:alphaModFix/>
          </a:blip>
          <a:srcRect b="0" l="0" r="0" t="0"/>
          <a:stretch/>
        </p:blipFill>
        <p:spPr>
          <a:xfrm>
            <a:off x="1387175" y="2730600"/>
            <a:ext cx="6533300" cy="22700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g149337a4fb8_0_47"/>
          <p:cNvSpPr txBox="1"/>
          <p:nvPr>
            <p:ph type="title"/>
          </p:nvPr>
        </p:nvSpPr>
        <p:spPr>
          <a:xfrm>
            <a:off x="729450" y="6023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s">
                <a:latin typeface="Montserrat"/>
                <a:ea typeface="Montserrat"/>
                <a:cs typeface="Montserrat"/>
                <a:sym typeface="Montserrat"/>
              </a:rPr>
              <a:t>Degradation Problem</a:t>
            </a:r>
            <a:endParaRPr sz="900">
              <a:latin typeface="Montserrat"/>
              <a:ea typeface="Montserrat"/>
              <a:cs typeface="Montserrat"/>
              <a:sym typeface="Montserrat"/>
            </a:endParaRPr>
          </a:p>
        </p:txBody>
      </p:sp>
      <p:sp>
        <p:nvSpPr>
          <p:cNvPr id="244" name="Google Shape;244;g149337a4fb8_0_47"/>
          <p:cNvSpPr txBox="1"/>
          <p:nvPr/>
        </p:nvSpPr>
        <p:spPr>
          <a:xfrm>
            <a:off x="783375" y="1340000"/>
            <a:ext cx="7740900" cy="12621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A este comportamiento se lo denomina </a:t>
            </a:r>
            <a:r>
              <a:rPr b="1" i="0" lang="es" sz="1400" u="none" cap="none" strike="noStrike">
                <a:solidFill>
                  <a:srgbClr val="000000"/>
                </a:solidFill>
                <a:latin typeface="Montserrat"/>
                <a:ea typeface="Montserrat"/>
                <a:cs typeface="Montserrat"/>
                <a:sym typeface="Montserrat"/>
              </a:rPr>
              <a:t>degradation problem</a:t>
            </a:r>
            <a:r>
              <a:rPr b="0" i="0" lang="es" sz="1400" u="none" cap="none" strike="noStrike">
                <a:solidFill>
                  <a:srgbClr val="000000"/>
                </a:solidFill>
                <a:latin typeface="Montserrat"/>
                <a:ea typeface="Montserrat"/>
                <a:cs typeface="Montserrat"/>
                <a:sym typeface="Montserrat"/>
              </a:rPr>
              <a:t>. A medida que la profundidad de la red crece, el accuracy que esta puede alcanzar se “satura”, lo cual se puede interpretar como que la red aprende todo lo que puede antes de llegar a la última capa y luego comienza a empeorar a medida que su profundidad aumenta. A este problema se lo considera un problema de optimización.</a:t>
            </a:r>
            <a:endParaRPr b="0" i="0" sz="1400" u="none" cap="none" strike="noStrike">
              <a:solidFill>
                <a:srgbClr val="000000"/>
              </a:solidFill>
              <a:latin typeface="Montserrat"/>
              <a:ea typeface="Montserrat"/>
              <a:cs typeface="Montserrat"/>
              <a:sym typeface="Montserrat"/>
            </a:endParaRPr>
          </a:p>
        </p:txBody>
      </p:sp>
      <p:pic>
        <p:nvPicPr>
          <p:cNvPr id="245" name="Google Shape;245;g149337a4fb8_0_47"/>
          <p:cNvPicPr preferRelativeResize="0"/>
          <p:nvPr/>
        </p:nvPicPr>
        <p:blipFill rotWithShape="1">
          <a:blip r:embed="rId3">
            <a:alphaModFix/>
          </a:blip>
          <a:srcRect b="0" l="0" r="0" t="0"/>
          <a:stretch/>
        </p:blipFill>
        <p:spPr>
          <a:xfrm>
            <a:off x="1387175" y="2730600"/>
            <a:ext cx="6533300" cy="22700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g1f6efa74786_0_0"/>
          <p:cNvSpPr txBox="1"/>
          <p:nvPr>
            <p:ph type="title"/>
          </p:nvPr>
        </p:nvSpPr>
        <p:spPr>
          <a:xfrm>
            <a:off x="729450" y="6023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s">
                <a:latin typeface="Montserrat"/>
                <a:ea typeface="Montserrat"/>
                <a:cs typeface="Montserrat"/>
                <a:sym typeface="Montserrat"/>
              </a:rPr>
              <a:t>Conexiones Residuales</a:t>
            </a:r>
            <a:endParaRPr sz="900">
              <a:latin typeface="Montserrat"/>
              <a:ea typeface="Montserrat"/>
              <a:cs typeface="Montserrat"/>
              <a:sym typeface="Montserrat"/>
            </a:endParaRPr>
          </a:p>
          <a:p>
            <a:pPr indent="0" lvl="0" marL="0" rtl="0" algn="l">
              <a:lnSpc>
                <a:spcPct val="100000"/>
              </a:lnSpc>
              <a:spcBef>
                <a:spcPts val="0"/>
              </a:spcBef>
              <a:spcAft>
                <a:spcPts val="0"/>
              </a:spcAft>
              <a:buSzPts val="2600"/>
              <a:buNone/>
            </a:pPr>
            <a:r>
              <a:t/>
            </a:r>
            <a:endParaRPr>
              <a:latin typeface="Montserrat"/>
              <a:ea typeface="Montserrat"/>
              <a:cs typeface="Montserrat"/>
              <a:sym typeface="Montserrat"/>
            </a:endParaRPr>
          </a:p>
        </p:txBody>
      </p:sp>
      <p:sp>
        <p:nvSpPr>
          <p:cNvPr id="251" name="Google Shape;251;g1f6efa74786_0_0"/>
          <p:cNvSpPr txBox="1"/>
          <p:nvPr/>
        </p:nvSpPr>
        <p:spPr>
          <a:xfrm>
            <a:off x="729450" y="1260775"/>
            <a:ext cx="7740900" cy="8313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La solución propuesta es, entonces, utilizar las conexiones residuales de forma tal que la información fluya a través de la red, lo que reduce la cantidad de capas que deben aprender la misma información.</a:t>
            </a:r>
            <a:endParaRPr b="0" i="0" sz="1400" u="none" cap="none" strike="noStrike">
              <a:solidFill>
                <a:srgbClr val="000000"/>
              </a:solidFill>
              <a:latin typeface="Montserrat"/>
              <a:ea typeface="Montserrat"/>
              <a:cs typeface="Montserrat"/>
              <a:sym typeface="Montserrat"/>
            </a:endParaRPr>
          </a:p>
        </p:txBody>
      </p:sp>
      <p:sp>
        <p:nvSpPr>
          <p:cNvPr id="252" name="Google Shape;252;g1f6efa74786_0_0"/>
          <p:cNvSpPr/>
          <p:nvPr/>
        </p:nvSpPr>
        <p:spPr>
          <a:xfrm>
            <a:off x="1051888" y="2923763"/>
            <a:ext cx="917700" cy="277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Arial"/>
                <a:ea typeface="Arial"/>
                <a:cs typeface="Arial"/>
                <a:sym typeface="Arial"/>
              </a:rPr>
              <a:t>conv</a:t>
            </a:r>
            <a:endParaRPr b="0" i="0" sz="1400" u="none" cap="none" strike="noStrike">
              <a:solidFill>
                <a:srgbClr val="000000"/>
              </a:solidFill>
              <a:latin typeface="Arial"/>
              <a:ea typeface="Arial"/>
              <a:cs typeface="Arial"/>
              <a:sym typeface="Arial"/>
            </a:endParaRPr>
          </a:p>
        </p:txBody>
      </p:sp>
      <p:cxnSp>
        <p:nvCxnSpPr>
          <p:cNvPr id="253" name="Google Shape;253;g1f6efa74786_0_0"/>
          <p:cNvCxnSpPr>
            <a:endCxn id="252" idx="0"/>
          </p:cNvCxnSpPr>
          <p:nvPr/>
        </p:nvCxnSpPr>
        <p:spPr>
          <a:xfrm flipH="1">
            <a:off x="1510738" y="2639963"/>
            <a:ext cx="3300" cy="283800"/>
          </a:xfrm>
          <a:prstGeom prst="straightConnector1">
            <a:avLst/>
          </a:prstGeom>
          <a:noFill/>
          <a:ln cap="flat" cmpd="sng" w="9525">
            <a:solidFill>
              <a:schemeClr val="dk2"/>
            </a:solidFill>
            <a:prstDash val="solid"/>
            <a:round/>
            <a:headEnd len="sm" w="sm" type="none"/>
            <a:tailEnd len="med" w="med" type="triangle"/>
          </a:ln>
        </p:spPr>
      </p:cxnSp>
      <p:sp>
        <p:nvSpPr>
          <p:cNvPr id="254" name="Google Shape;254;g1f6efa74786_0_0"/>
          <p:cNvSpPr txBox="1"/>
          <p:nvPr/>
        </p:nvSpPr>
        <p:spPr>
          <a:xfrm>
            <a:off x="1330763" y="2346038"/>
            <a:ext cx="363300" cy="3849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300"/>
              <a:buFont typeface="Arial"/>
              <a:buNone/>
            </a:pPr>
            <a:r>
              <a:rPr b="0" i="0" lang="es" sz="1300" u="none" cap="none" strike="noStrike">
                <a:solidFill>
                  <a:srgbClr val="000000"/>
                </a:solidFill>
                <a:latin typeface="Cambria"/>
                <a:ea typeface="Cambria"/>
                <a:cs typeface="Cambria"/>
                <a:sym typeface="Cambria"/>
              </a:rPr>
              <a:t>x</a:t>
            </a:r>
            <a:endParaRPr b="0" i="0" sz="1300" u="none" cap="none" strike="noStrike">
              <a:solidFill>
                <a:srgbClr val="000000"/>
              </a:solidFill>
              <a:latin typeface="Cambria"/>
              <a:ea typeface="Cambria"/>
              <a:cs typeface="Cambria"/>
              <a:sym typeface="Cambria"/>
            </a:endParaRPr>
          </a:p>
        </p:txBody>
      </p:sp>
      <p:cxnSp>
        <p:nvCxnSpPr>
          <p:cNvPr id="255" name="Google Shape;255;g1f6efa74786_0_0"/>
          <p:cNvCxnSpPr/>
          <p:nvPr/>
        </p:nvCxnSpPr>
        <p:spPr>
          <a:xfrm flipH="1">
            <a:off x="1510763" y="3201088"/>
            <a:ext cx="3300" cy="283800"/>
          </a:xfrm>
          <a:prstGeom prst="straightConnector1">
            <a:avLst/>
          </a:prstGeom>
          <a:noFill/>
          <a:ln cap="flat" cmpd="sng" w="9525">
            <a:solidFill>
              <a:schemeClr val="dk2"/>
            </a:solidFill>
            <a:prstDash val="solid"/>
            <a:round/>
            <a:headEnd len="sm" w="sm" type="none"/>
            <a:tailEnd len="med" w="med" type="triangle"/>
          </a:ln>
        </p:spPr>
      </p:cxnSp>
      <p:sp>
        <p:nvSpPr>
          <p:cNvPr id="256" name="Google Shape;256;g1f6efa74786_0_0"/>
          <p:cNvSpPr txBox="1"/>
          <p:nvPr/>
        </p:nvSpPr>
        <p:spPr>
          <a:xfrm>
            <a:off x="1243288" y="4099044"/>
            <a:ext cx="534900" cy="3849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300"/>
              <a:buFont typeface="Arial"/>
              <a:buNone/>
            </a:pPr>
            <a:r>
              <a:rPr b="0" i="0" lang="es" sz="1300" u="none" cap="none" strike="noStrike">
                <a:solidFill>
                  <a:srgbClr val="000000"/>
                </a:solidFill>
                <a:latin typeface="Cambria"/>
                <a:ea typeface="Cambria"/>
                <a:cs typeface="Cambria"/>
                <a:sym typeface="Cambria"/>
              </a:rPr>
              <a:t>H(x)</a:t>
            </a:r>
            <a:endParaRPr b="0" i="0" sz="1300" u="none" cap="none" strike="noStrike">
              <a:solidFill>
                <a:srgbClr val="000000"/>
              </a:solidFill>
              <a:latin typeface="Cambria"/>
              <a:ea typeface="Cambria"/>
              <a:cs typeface="Cambria"/>
              <a:sym typeface="Cambria"/>
            </a:endParaRPr>
          </a:p>
        </p:txBody>
      </p:sp>
      <p:sp>
        <p:nvSpPr>
          <p:cNvPr id="257" name="Google Shape;257;g1f6efa74786_0_0"/>
          <p:cNvSpPr/>
          <p:nvPr/>
        </p:nvSpPr>
        <p:spPr>
          <a:xfrm>
            <a:off x="1053563" y="3485013"/>
            <a:ext cx="917700" cy="277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Arial"/>
                <a:ea typeface="Arial"/>
                <a:cs typeface="Arial"/>
                <a:sym typeface="Arial"/>
              </a:rPr>
              <a:t>conv</a:t>
            </a:r>
            <a:endParaRPr b="0" i="0" sz="1400" u="none" cap="none" strike="noStrike">
              <a:solidFill>
                <a:srgbClr val="000000"/>
              </a:solidFill>
              <a:latin typeface="Arial"/>
              <a:ea typeface="Arial"/>
              <a:cs typeface="Arial"/>
              <a:sym typeface="Arial"/>
            </a:endParaRPr>
          </a:p>
        </p:txBody>
      </p:sp>
      <p:cxnSp>
        <p:nvCxnSpPr>
          <p:cNvPr id="258" name="Google Shape;258;g1f6efa74786_0_0"/>
          <p:cNvCxnSpPr/>
          <p:nvPr/>
        </p:nvCxnSpPr>
        <p:spPr>
          <a:xfrm flipH="1">
            <a:off x="1512438" y="3762338"/>
            <a:ext cx="3300" cy="283800"/>
          </a:xfrm>
          <a:prstGeom prst="straightConnector1">
            <a:avLst/>
          </a:prstGeom>
          <a:noFill/>
          <a:ln cap="flat" cmpd="sng" w="9525">
            <a:solidFill>
              <a:schemeClr val="dk2"/>
            </a:solidFill>
            <a:prstDash val="solid"/>
            <a:round/>
            <a:headEnd len="sm" w="sm" type="none"/>
            <a:tailEnd len="med" w="med" type="triangle"/>
          </a:ln>
        </p:spPr>
      </p:cxnSp>
      <p:sp>
        <p:nvSpPr>
          <p:cNvPr id="259" name="Google Shape;259;g1f6efa74786_0_0"/>
          <p:cNvSpPr txBox="1"/>
          <p:nvPr/>
        </p:nvSpPr>
        <p:spPr>
          <a:xfrm>
            <a:off x="1403926" y="3150550"/>
            <a:ext cx="671400" cy="3849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300"/>
              <a:buFont typeface="Arial"/>
              <a:buNone/>
            </a:pPr>
            <a:r>
              <a:rPr b="0" i="0" lang="es" sz="1300" u="none" cap="none" strike="noStrike">
                <a:solidFill>
                  <a:srgbClr val="000000"/>
                </a:solidFill>
                <a:latin typeface="Cambria"/>
                <a:ea typeface="Cambria"/>
                <a:cs typeface="Cambria"/>
                <a:sym typeface="Cambria"/>
              </a:rPr>
              <a:t>relu</a:t>
            </a:r>
            <a:endParaRPr b="0" i="0" sz="1300" u="none" cap="none" strike="noStrike">
              <a:solidFill>
                <a:srgbClr val="000000"/>
              </a:solidFill>
              <a:latin typeface="Cambria"/>
              <a:ea typeface="Cambria"/>
              <a:cs typeface="Cambria"/>
              <a:sym typeface="Cambria"/>
            </a:endParaRPr>
          </a:p>
        </p:txBody>
      </p:sp>
      <p:sp>
        <p:nvSpPr>
          <p:cNvPr id="260" name="Google Shape;260;g1f6efa74786_0_0"/>
          <p:cNvSpPr/>
          <p:nvPr/>
        </p:nvSpPr>
        <p:spPr>
          <a:xfrm>
            <a:off x="3656050" y="2923763"/>
            <a:ext cx="917700" cy="277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Arial"/>
                <a:ea typeface="Arial"/>
                <a:cs typeface="Arial"/>
                <a:sym typeface="Arial"/>
              </a:rPr>
              <a:t>conv</a:t>
            </a:r>
            <a:endParaRPr b="0" i="0" sz="1400" u="none" cap="none" strike="noStrike">
              <a:solidFill>
                <a:srgbClr val="000000"/>
              </a:solidFill>
              <a:latin typeface="Arial"/>
              <a:ea typeface="Arial"/>
              <a:cs typeface="Arial"/>
              <a:sym typeface="Arial"/>
            </a:endParaRPr>
          </a:p>
        </p:txBody>
      </p:sp>
      <p:cxnSp>
        <p:nvCxnSpPr>
          <p:cNvPr id="261" name="Google Shape;261;g1f6efa74786_0_0"/>
          <p:cNvCxnSpPr>
            <a:endCxn id="260" idx="0"/>
          </p:cNvCxnSpPr>
          <p:nvPr/>
        </p:nvCxnSpPr>
        <p:spPr>
          <a:xfrm flipH="1">
            <a:off x="4114900" y="2639963"/>
            <a:ext cx="3300" cy="283800"/>
          </a:xfrm>
          <a:prstGeom prst="straightConnector1">
            <a:avLst/>
          </a:prstGeom>
          <a:noFill/>
          <a:ln cap="flat" cmpd="sng" w="9525">
            <a:solidFill>
              <a:schemeClr val="dk2"/>
            </a:solidFill>
            <a:prstDash val="solid"/>
            <a:round/>
            <a:headEnd len="sm" w="sm" type="none"/>
            <a:tailEnd len="med" w="med" type="triangle"/>
          </a:ln>
        </p:spPr>
      </p:cxnSp>
      <p:sp>
        <p:nvSpPr>
          <p:cNvPr id="262" name="Google Shape;262;g1f6efa74786_0_0"/>
          <p:cNvSpPr txBox="1"/>
          <p:nvPr/>
        </p:nvSpPr>
        <p:spPr>
          <a:xfrm>
            <a:off x="3934925" y="2346038"/>
            <a:ext cx="363300" cy="3849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300"/>
              <a:buFont typeface="Arial"/>
              <a:buNone/>
            </a:pPr>
            <a:r>
              <a:rPr b="0" i="0" lang="es" sz="1300" u="none" cap="none" strike="noStrike">
                <a:solidFill>
                  <a:srgbClr val="000000"/>
                </a:solidFill>
                <a:latin typeface="Cambria"/>
                <a:ea typeface="Cambria"/>
                <a:cs typeface="Cambria"/>
                <a:sym typeface="Cambria"/>
              </a:rPr>
              <a:t>x</a:t>
            </a:r>
            <a:endParaRPr b="0" i="0" sz="1300" u="none" cap="none" strike="noStrike">
              <a:solidFill>
                <a:srgbClr val="000000"/>
              </a:solidFill>
              <a:latin typeface="Cambria"/>
              <a:ea typeface="Cambria"/>
              <a:cs typeface="Cambria"/>
              <a:sym typeface="Cambria"/>
            </a:endParaRPr>
          </a:p>
        </p:txBody>
      </p:sp>
      <p:cxnSp>
        <p:nvCxnSpPr>
          <p:cNvPr id="263" name="Google Shape;263;g1f6efa74786_0_0"/>
          <p:cNvCxnSpPr/>
          <p:nvPr/>
        </p:nvCxnSpPr>
        <p:spPr>
          <a:xfrm flipH="1">
            <a:off x="4114925" y="3201088"/>
            <a:ext cx="3300" cy="283800"/>
          </a:xfrm>
          <a:prstGeom prst="straightConnector1">
            <a:avLst/>
          </a:prstGeom>
          <a:noFill/>
          <a:ln cap="flat" cmpd="sng" w="9525">
            <a:solidFill>
              <a:schemeClr val="dk2"/>
            </a:solidFill>
            <a:prstDash val="solid"/>
            <a:round/>
            <a:headEnd len="sm" w="sm" type="none"/>
            <a:tailEnd len="med" w="med" type="triangle"/>
          </a:ln>
        </p:spPr>
      </p:cxnSp>
      <p:sp>
        <p:nvSpPr>
          <p:cNvPr id="264" name="Google Shape;264;g1f6efa74786_0_0"/>
          <p:cNvSpPr txBox="1"/>
          <p:nvPr/>
        </p:nvSpPr>
        <p:spPr>
          <a:xfrm>
            <a:off x="3461689" y="4437050"/>
            <a:ext cx="1309800" cy="3849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300"/>
              <a:buFont typeface="Arial"/>
              <a:buNone/>
            </a:pPr>
            <a:r>
              <a:rPr b="0" i="0" lang="es" sz="1300" u="none" cap="none" strike="noStrike">
                <a:solidFill>
                  <a:srgbClr val="000000"/>
                </a:solidFill>
                <a:latin typeface="Cambria"/>
                <a:ea typeface="Cambria"/>
                <a:cs typeface="Cambria"/>
                <a:sym typeface="Cambria"/>
              </a:rPr>
              <a:t>H(x) = F(x) + x</a:t>
            </a:r>
            <a:endParaRPr b="0" i="0" sz="1300" u="none" cap="none" strike="noStrike">
              <a:solidFill>
                <a:srgbClr val="000000"/>
              </a:solidFill>
              <a:latin typeface="Cambria"/>
              <a:ea typeface="Cambria"/>
              <a:cs typeface="Cambria"/>
              <a:sym typeface="Cambria"/>
            </a:endParaRPr>
          </a:p>
        </p:txBody>
      </p:sp>
      <p:sp>
        <p:nvSpPr>
          <p:cNvPr id="265" name="Google Shape;265;g1f6efa74786_0_0"/>
          <p:cNvSpPr/>
          <p:nvPr/>
        </p:nvSpPr>
        <p:spPr>
          <a:xfrm>
            <a:off x="3657725" y="3485013"/>
            <a:ext cx="917700" cy="277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Arial"/>
                <a:ea typeface="Arial"/>
                <a:cs typeface="Arial"/>
                <a:sym typeface="Arial"/>
              </a:rPr>
              <a:t>conv</a:t>
            </a:r>
            <a:endParaRPr b="0" i="0" sz="1400" u="none" cap="none" strike="noStrike">
              <a:solidFill>
                <a:srgbClr val="000000"/>
              </a:solidFill>
              <a:latin typeface="Arial"/>
              <a:ea typeface="Arial"/>
              <a:cs typeface="Arial"/>
              <a:sym typeface="Arial"/>
            </a:endParaRPr>
          </a:p>
        </p:txBody>
      </p:sp>
      <p:cxnSp>
        <p:nvCxnSpPr>
          <p:cNvPr id="266" name="Google Shape;266;g1f6efa74786_0_0"/>
          <p:cNvCxnSpPr/>
          <p:nvPr/>
        </p:nvCxnSpPr>
        <p:spPr>
          <a:xfrm flipH="1">
            <a:off x="4113250" y="4099038"/>
            <a:ext cx="3300" cy="283800"/>
          </a:xfrm>
          <a:prstGeom prst="straightConnector1">
            <a:avLst/>
          </a:prstGeom>
          <a:noFill/>
          <a:ln cap="flat" cmpd="sng" w="9525">
            <a:solidFill>
              <a:schemeClr val="dk2"/>
            </a:solidFill>
            <a:prstDash val="solid"/>
            <a:round/>
            <a:headEnd len="sm" w="sm" type="none"/>
            <a:tailEnd len="med" w="med" type="triangle"/>
          </a:ln>
        </p:spPr>
      </p:cxnSp>
      <p:sp>
        <p:nvSpPr>
          <p:cNvPr id="267" name="Google Shape;267;g1f6efa74786_0_0"/>
          <p:cNvSpPr txBox="1"/>
          <p:nvPr/>
        </p:nvSpPr>
        <p:spPr>
          <a:xfrm>
            <a:off x="4008088" y="3150550"/>
            <a:ext cx="671400" cy="3849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300"/>
              <a:buFont typeface="Arial"/>
              <a:buNone/>
            </a:pPr>
            <a:r>
              <a:rPr b="0" i="0" lang="es" sz="1300" u="none" cap="none" strike="noStrike">
                <a:solidFill>
                  <a:srgbClr val="000000"/>
                </a:solidFill>
                <a:latin typeface="Cambria"/>
                <a:ea typeface="Cambria"/>
                <a:cs typeface="Cambria"/>
                <a:sym typeface="Cambria"/>
              </a:rPr>
              <a:t>relu</a:t>
            </a:r>
            <a:endParaRPr b="0" i="0" sz="1300" u="none" cap="none" strike="noStrike">
              <a:solidFill>
                <a:srgbClr val="000000"/>
              </a:solidFill>
              <a:latin typeface="Cambria"/>
              <a:ea typeface="Cambria"/>
              <a:cs typeface="Cambria"/>
              <a:sym typeface="Cambria"/>
            </a:endParaRPr>
          </a:p>
        </p:txBody>
      </p:sp>
      <p:sp>
        <p:nvSpPr>
          <p:cNvPr id="268" name="Google Shape;268;g1f6efa74786_0_0"/>
          <p:cNvSpPr/>
          <p:nvPr/>
        </p:nvSpPr>
        <p:spPr>
          <a:xfrm>
            <a:off x="4035713" y="3908200"/>
            <a:ext cx="158400" cy="184800"/>
          </a:xfrm>
          <a:prstGeom prst="flowChar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69" name="Google Shape;269;g1f6efa74786_0_0"/>
          <p:cNvCxnSpPr>
            <a:endCxn id="268" idx="0"/>
          </p:cNvCxnSpPr>
          <p:nvPr/>
        </p:nvCxnSpPr>
        <p:spPr>
          <a:xfrm flipH="1">
            <a:off x="4114913" y="3757000"/>
            <a:ext cx="600" cy="151200"/>
          </a:xfrm>
          <a:prstGeom prst="straightConnector1">
            <a:avLst/>
          </a:prstGeom>
          <a:noFill/>
          <a:ln cap="flat" cmpd="sng" w="9525">
            <a:solidFill>
              <a:schemeClr val="dk2"/>
            </a:solidFill>
            <a:prstDash val="solid"/>
            <a:round/>
            <a:headEnd len="sm" w="sm" type="none"/>
            <a:tailEnd len="sm" w="sm" type="none"/>
          </a:ln>
        </p:spPr>
      </p:cxnSp>
      <p:cxnSp>
        <p:nvCxnSpPr>
          <p:cNvPr id="270" name="Google Shape;270;g1f6efa74786_0_0"/>
          <p:cNvCxnSpPr>
            <a:stCxn id="262" idx="2"/>
            <a:endCxn id="268" idx="2"/>
          </p:cNvCxnSpPr>
          <p:nvPr/>
        </p:nvCxnSpPr>
        <p:spPr>
          <a:xfrm rot="5400000">
            <a:off x="3441275" y="3325238"/>
            <a:ext cx="1269600" cy="81000"/>
          </a:xfrm>
          <a:prstGeom prst="curvedConnector4">
            <a:avLst>
              <a:gd fmla="val 9043" name="adj1"/>
              <a:gd fmla="val 1118071" name="adj2"/>
            </a:avLst>
          </a:prstGeom>
          <a:noFill/>
          <a:ln cap="flat" cmpd="sng" w="9525">
            <a:solidFill>
              <a:schemeClr val="dk2"/>
            </a:solidFill>
            <a:prstDash val="solid"/>
            <a:round/>
            <a:headEnd len="sm" w="sm" type="none"/>
            <a:tailEnd len="sm" w="sm" type="none"/>
          </a:ln>
        </p:spPr>
      </p:cxnSp>
      <p:cxnSp>
        <p:nvCxnSpPr>
          <p:cNvPr id="271" name="Google Shape;271;g1f6efa74786_0_0"/>
          <p:cNvCxnSpPr/>
          <p:nvPr/>
        </p:nvCxnSpPr>
        <p:spPr>
          <a:xfrm>
            <a:off x="3908527" y="3992280"/>
            <a:ext cx="46200" cy="6600"/>
          </a:xfrm>
          <a:prstGeom prst="straightConnector1">
            <a:avLst/>
          </a:prstGeom>
          <a:noFill/>
          <a:ln cap="flat" cmpd="sng" w="9525">
            <a:solidFill>
              <a:schemeClr val="dk2"/>
            </a:solidFill>
            <a:prstDash val="solid"/>
            <a:round/>
            <a:headEnd len="sm" w="sm" type="none"/>
            <a:tailEnd len="med" w="med" type="triangle"/>
          </a:ln>
        </p:spPr>
      </p:cxnSp>
      <p:sp>
        <p:nvSpPr>
          <p:cNvPr id="272" name="Google Shape;272;g1f6efa74786_0_0"/>
          <p:cNvSpPr txBox="1"/>
          <p:nvPr/>
        </p:nvSpPr>
        <p:spPr>
          <a:xfrm>
            <a:off x="3962417" y="3980184"/>
            <a:ext cx="671400" cy="3849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300"/>
              <a:buFont typeface="Arial"/>
              <a:buNone/>
            </a:pPr>
            <a:r>
              <a:rPr b="0" i="0" lang="es" sz="1300" u="none" cap="none" strike="noStrike">
                <a:solidFill>
                  <a:srgbClr val="000000"/>
                </a:solidFill>
                <a:latin typeface="Cambria"/>
                <a:ea typeface="Cambria"/>
                <a:cs typeface="Cambria"/>
                <a:sym typeface="Cambria"/>
              </a:rPr>
              <a:t>relu</a:t>
            </a:r>
            <a:endParaRPr b="0" i="0" sz="1300" u="none" cap="none" strike="noStrike">
              <a:solidFill>
                <a:srgbClr val="000000"/>
              </a:solidFill>
              <a:latin typeface="Cambria"/>
              <a:ea typeface="Cambria"/>
              <a:cs typeface="Cambria"/>
              <a:sym typeface="Cambria"/>
            </a:endParaRPr>
          </a:p>
        </p:txBody>
      </p:sp>
      <p:sp>
        <p:nvSpPr>
          <p:cNvPr id="273" name="Google Shape;273;g1f6efa74786_0_0"/>
          <p:cNvSpPr txBox="1"/>
          <p:nvPr/>
        </p:nvSpPr>
        <p:spPr>
          <a:xfrm>
            <a:off x="4716300" y="3201094"/>
            <a:ext cx="534900" cy="3849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300"/>
              <a:buFont typeface="Arial"/>
              <a:buNone/>
            </a:pPr>
            <a:r>
              <a:rPr b="0" i="0" lang="es" sz="1300" u="none" cap="none" strike="noStrike">
                <a:solidFill>
                  <a:srgbClr val="000000"/>
                </a:solidFill>
                <a:latin typeface="Cambria"/>
                <a:ea typeface="Cambria"/>
                <a:cs typeface="Cambria"/>
                <a:sym typeface="Cambria"/>
              </a:rPr>
              <a:t>F(x)</a:t>
            </a:r>
            <a:endParaRPr b="0" i="0" sz="1300" u="none" cap="none" strike="noStrike">
              <a:solidFill>
                <a:srgbClr val="000000"/>
              </a:solidFill>
              <a:latin typeface="Cambria"/>
              <a:ea typeface="Cambria"/>
              <a:cs typeface="Cambria"/>
              <a:sym typeface="Cambria"/>
            </a:endParaRPr>
          </a:p>
        </p:txBody>
      </p:sp>
      <p:sp>
        <p:nvSpPr>
          <p:cNvPr id="274" name="Google Shape;274;g1f6efa74786_0_0"/>
          <p:cNvSpPr txBox="1"/>
          <p:nvPr/>
        </p:nvSpPr>
        <p:spPr>
          <a:xfrm>
            <a:off x="859188" y="2146113"/>
            <a:ext cx="13098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Red “plana”</a:t>
            </a:r>
            <a:endParaRPr b="0" i="0" sz="1400" u="none" cap="none" strike="noStrike">
              <a:solidFill>
                <a:srgbClr val="000000"/>
              </a:solidFill>
              <a:latin typeface="Montserrat"/>
              <a:ea typeface="Montserrat"/>
              <a:cs typeface="Montserrat"/>
              <a:sym typeface="Montserrat"/>
            </a:endParaRPr>
          </a:p>
        </p:txBody>
      </p:sp>
      <p:sp>
        <p:nvSpPr>
          <p:cNvPr id="275" name="Google Shape;275;g1f6efa74786_0_0"/>
          <p:cNvSpPr txBox="1"/>
          <p:nvPr/>
        </p:nvSpPr>
        <p:spPr>
          <a:xfrm>
            <a:off x="3304338" y="2146113"/>
            <a:ext cx="16245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Red “residual”</a:t>
            </a:r>
            <a:endParaRPr b="0" i="0" sz="1400" u="none" cap="none" strike="noStrike">
              <a:solidFill>
                <a:srgbClr val="000000"/>
              </a:solidFill>
              <a:latin typeface="Montserrat"/>
              <a:ea typeface="Montserrat"/>
              <a:cs typeface="Montserrat"/>
              <a:sym typeface="Montserrat"/>
            </a:endParaRPr>
          </a:p>
        </p:txBody>
      </p:sp>
      <p:sp>
        <p:nvSpPr>
          <p:cNvPr id="276" name="Google Shape;276;g1f6efa74786_0_0"/>
          <p:cNvSpPr txBox="1"/>
          <p:nvPr/>
        </p:nvSpPr>
        <p:spPr>
          <a:xfrm>
            <a:off x="5460425" y="2277925"/>
            <a:ext cx="3327900" cy="14775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Además, las conexiones residuales también ayudan a estabilizar el entrenamiento de la red, lo que permite que la red converja más rápidamente y con mayor precisión.</a:t>
            </a:r>
            <a:endParaRPr b="0" i="0" sz="1400" u="none" cap="none" strike="noStrike">
              <a:solidFill>
                <a:srgbClr val="000000"/>
              </a:solidFill>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2"/>
          <p:cNvSpPr txBox="1"/>
          <p:nvPr>
            <p:ph type="title"/>
          </p:nvPr>
        </p:nvSpPr>
        <p:spPr>
          <a:xfrm>
            <a:off x="727650" y="604525"/>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s">
                <a:latin typeface="Montserrat"/>
                <a:ea typeface="Montserrat"/>
                <a:cs typeface="Montserrat"/>
                <a:sym typeface="Montserrat"/>
              </a:rPr>
              <a:t>Segunda clase:</a:t>
            </a:r>
            <a:endParaRPr>
              <a:latin typeface="Montserrat"/>
              <a:ea typeface="Montserrat"/>
              <a:cs typeface="Montserrat"/>
              <a:sym typeface="Montserrat"/>
            </a:endParaRPr>
          </a:p>
          <a:p>
            <a:pPr indent="0" lvl="0" marL="0" rtl="0" algn="l">
              <a:lnSpc>
                <a:spcPct val="100000"/>
              </a:lnSpc>
              <a:spcBef>
                <a:spcPts val="0"/>
              </a:spcBef>
              <a:spcAft>
                <a:spcPts val="0"/>
              </a:spcAft>
              <a:buSzPts val="2600"/>
              <a:buNone/>
            </a:pPr>
            <a:r>
              <a:t/>
            </a:r>
            <a:endParaRPr/>
          </a:p>
        </p:txBody>
      </p:sp>
      <p:sp>
        <p:nvSpPr>
          <p:cNvPr id="94" name="Google Shape;94;p2"/>
          <p:cNvSpPr txBox="1"/>
          <p:nvPr>
            <p:ph idx="1" type="body"/>
          </p:nvPr>
        </p:nvSpPr>
        <p:spPr>
          <a:xfrm>
            <a:off x="511200" y="1348450"/>
            <a:ext cx="7688700" cy="36198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SzPts val="1400"/>
              <a:buFont typeface="Montserrat"/>
              <a:buChar char="●"/>
            </a:pPr>
            <a:r>
              <a:rPr lang="es" sz="1400">
                <a:latin typeface="Montserrat"/>
                <a:ea typeface="Montserrat"/>
                <a:cs typeface="Montserrat"/>
                <a:sym typeface="Montserrat"/>
              </a:rPr>
              <a:t>Arquitecturas clásicas:</a:t>
            </a:r>
            <a:endParaRPr sz="1400">
              <a:latin typeface="Montserrat"/>
              <a:ea typeface="Montserrat"/>
              <a:cs typeface="Montserrat"/>
              <a:sym typeface="Montserrat"/>
            </a:endParaRPr>
          </a:p>
          <a:p>
            <a:pPr indent="-317500" lvl="1" marL="914400" rtl="0" algn="l">
              <a:lnSpc>
                <a:spcPct val="115000"/>
              </a:lnSpc>
              <a:spcBef>
                <a:spcPts val="0"/>
              </a:spcBef>
              <a:spcAft>
                <a:spcPts val="0"/>
              </a:spcAft>
              <a:buSzPts val="1400"/>
              <a:buFont typeface="Montserrat"/>
              <a:buChar char="○"/>
            </a:pPr>
            <a:r>
              <a:rPr lang="es" sz="1400">
                <a:latin typeface="Montserrat"/>
                <a:ea typeface="Montserrat"/>
                <a:cs typeface="Montserrat"/>
                <a:sym typeface="Montserrat"/>
              </a:rPr>
              <a:t>Inception</a:t>
            </a:r>
            <a:endParaRPr sz="1400">
              <a:latin typeface="Montserrat"/>
              <a:ea typeface="Montserrat"/>
              <a:cs typeface="Montserrat"/>
              <a:sym typeface="Montserrat"/>
            </a:endParaRPr>
          </a:p>
          <a:p>
            <a:pPr indent="-317500" lvl="1" marL="914400" rtl="0" algn="l">
              <a:lnSpc>
                <a:spcPct val="115000"/>
              </a:lnSpc>
              <a:spcBef>
                <a:spcPts val="0"/>
              </a:spcBef>
              <a:spcAft>
                <a:spcPts val="0"/>
              </a:spcAft>
              <a:buSzPts val="1400"/>
              <a:buFont typeface="Montserrat"/>
              <a:buChar char="○"/>
            </a:pPr>
            <a:r>
              <a:rPr lang="es" sz="1400">
                <a:latin typeface="Montserrat"/>
                <a:ea typeface="Montserrat"/>
                <a:cs typeface="Montserrat"/>
                <a:sym typeface="Montserrat"/>
              </a:rPr>
              <a:t>ResNet</a:t>
            </a:r>
            <a:endParaRPr sz="1400">
              <a:latin typeface="Montserrat"/>
              <a:ea typeface="Montserrat"/>
              <a:cs typeface="Montserrat"/>
              <a:sym typeface="Montserrat"/>
            </a:endParaRPr>
          </a:p>
          <a:p>
            <a:pPr indent="-317500" lvl="1" marL="914400" rtl="0" algn="l">
              <a:lnSpc>
                <a:spcPct val="115000"/>
              </a:lnSpc>
              <a:spcBef>
                <a:spcPts val="0"/>
              </a:spcBef>
              <a:spcAft>
                <a:spcPts val="0"/>
              </a:spcAft>
              <a:buSzPts val="1400"/>
              <a:buFont typeface="Montserrat"/>
              <a:buChar char="○"/>
            </a:pPr>
            <a:r>
              <a:rPr lang="es" sz="1400">
                <a:latin typeface="Montserrat"/>
                <a:ea typeface="Montserrat"/>
                <a:cs typeface="Montserrat"/>
                <a:sym typeface="Montserrat"/>
              </a:rPr>
              <a:t>Otras..</a:t>
            </a:r>
            <a:endParaRPr sz="1400">
              <a:latin typeface="Montserrat"/>
              <a:ea typeface="Montserrat"/>
              <a:cs typeface="Montserrat"/>
              <a:sym typeface="Montserrat"/>
            </a:endParaRPr>
          </a:p>
          <a:p>
            <a:pPr indent="-317500" lvl="0" marL="457200" rtl="0" algn="l">
              <a:lnSpc>
                <a:spcPct val="115000"/>
              </a:lnSpc>
              <a:spcBef>
                <a:spcPts val="0"/>
              </a:spcBef>
              <a:spcAft>
                <a:spcPts val="0"/>
              </a:spcAft>
              <a:buSzPts val="1400"/>
              <a:buFont typeface="Montserrat"/>
              <a:buChar char="●"/>
            </a:pPr>
            <a:r>
              <a:rPr lang="es" sz="1400">
                <a:latin typeface="Montserrat"/>
                <a:ea typeface="Montserrat"/>
                <a:cs typeface="Montserrat"/>
                <a:sym typeface="Montserrat"/>
              </a:rPr>
              <a:t>Transfer Learning</a:t>
            </a:r>
            <a:endParaRPr sz="1400">
              <a:latin typeface="Montserrat"/>
              <a:ea typeface="Montserrat"/>
              <a:cs typeface="Montserrat"/>
              <a:sym typeface="Montserrat"/>
            </a:endParaRPr>
          </a:p>
          <a:p>
            <a:pPr indent="-317500" lvl="0" marL="457200" rtl="0" algn="l">
              <a:lnSpc>
                <a:spcPct val="115000"/>
              </a:lnSpc>
              <a:spcBef>
                <a:spcPts val="0"/>
              </a:spcBef>
              <a:spcAft>
                <a:spcPts val="0"/>
              </a:spcAft>
              <a:buSzPts val="1400"/>
              <a:buFont typeface="Montserrat"/>
              <a:buChar char="●"/>
            </a:pPr>
            <a:r>
              <a:rPr lang="es" sz="1400">
                <a:latin typeface="Montserrat"/>
                <a:ea typeface="Montserrat"/>
                <a:cs typeface="Montserrat"/>
                <a:sym typeface="Montserrat"/>
              </a:rPr>
              <a:t>Implementación en PyTorch</a:t>
            </a:r>
            <a:endParaRPr sz="1400">
              <a:latin typeface="Montserrat"/>
              <a:ea typeface="Montserrat"/>
              <a:cs typeface="Montserrat"/>
              <a:sym typeface="Montserrat"/>
            </a:endParaRPr>
          </a:p>
          <a:p>
            <a:pPr indent="-317500" lvl="1" marL="914400" rtl="0" algn="l">
              <a:lnSpc>
                <a:spcPct val="115000"/>
              </a:lnSpc>
              <a:spcBef>
                <a:spcPts val="0"/>
              </a:spcBef>
              <a:spcAft>
                <a:spcPts val="0"/>
              </a:spcAft>
              <a:buSzPts val="1400"/>
              <a:buFont typeface="Montserrat"/>
              <a:buChar char="○"/>
            </a:pPr>
            <a:r>
              <a:rPr lang="es" sz="1400">
                <a:latin typeface="Montserrat"/>
                <a:ea typeface="Montserrat"/>
                <a:cs typeface="Montserrat"/>
                <a:sym typeface="Montserrat"/>
              </a:rPr>
              <a:t>Residual Network</a:t>
            </a:r>
            <a:endParaRPr sz="1400">
              <a:latin typeface="Montserrat"/>
              <a:ea typeface="Montserrat"/>
              <a:cs typeface="Montserrat"/>
              <a:sym typeface="Montserrat"/>
            </a:endParaRPr>
          </a:p>
          <a:p>
            <a:pPr indent="-317500" lvl="1" marL="914400" rtl="0" algn="l">
              <a:lnSpc>
                <a:spcPct val="115000"/>
              </a:lnSpc>
              <a:spcBef>
                <a:spcPts val="0"/>
              </a:spcBef>
              <a:spcAft>
                <a:spcPts val="0"/>
              </a:spcAft>
              <a:buSzPts val="1400"/>
              <a:buFont typeface="Montserrat"/>
              <a:buChar char="○"/>
            </a:pPr>
            <a:r>
              <a:rPr lang="es" sz="1400">
                <a:latin typeface="Montserrat"/>
                <a:ea typeface="Montserrat"/>
                <a:cs typeface="Montserrat"/>
                <a:sym typeface="Montserrat"/>
              </a:rPr>
              <a:t>Transfer Learning</a:t>
            </a:r>
            <a:endParaRPr sz="1400">
              <a:latin typeface="Montserrat"/>
              <a:ea typeface="Montserrat"/>
              <a:cs typeface="Montserrat"/>
              <a:sym typeface="Montserrat"/>
            </a:endParaRPr>
          </a:p>
          <a:p>
            <a:pPr indent="-317500" lvl="0" marL="457200" rtl="0" algn="l">
              <a:lnSpc>
                <a:spcPct val="115000"/>
              </a:lnSpc>
              <a:spcBef>
                <a:spcPts val="0"/>
              </a:spcBef>
              <a:spcAft>
                <a:spcPts val="0"/>
              </a:spcAft>
              <a:buSzPts val="1400"/>
              <a:buFont typeface="Montserrat"/>
              <a:buChar char="●"/>
            </a:pPr>
            <a:r>
              <a:rPr lang="es" sz="1400">
                <a:latin typeface="Montserrat"/>
                <a:ea typeface="Montserrat"/>
                <a:cs typeface="Montserrat"/>
                <a:sym typeface="Montserrat"/>
              </a:rPr>
              <a:t>Presentación TP Integrador</a:t>
            </a:r>
            <a:endParaRPr sz="1400">
              <a:latin typeface="Montserrat"/>
              <a:ea typeface="Montserrat"/>
              <a:cs typeface="Montserrat"/>
              <a:sym typeface="Montserrat"/>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pic>
        <p:nvPicPr>
          <p:cNvPr id="281" name="Google Shape;281;g1386f7e029b_0_188"/>
          <p:cNvPicPr preferRelativeResize="0"/>
          <p:nvPr/>
        </p:nvPicPr>
        <p:blipFill rotWithShape="1">
          <a:blip r:embed="rId3">
            <a:alphaModFix/>
          </a:blip>
          <a:srcRect b="0" l="0" r="0" t="0"/>
          <a:stretch/>
        </p:blipFill>
        <p:spPr>
          <a:xfrm>
            <a:off x="20725" y="1630200"/>
            <a:ext cx="9102550" cy="2603331"/>
          </a:xfrm>
          <a:prstGeom prst="rect">
            <a:avLst/>
          </a:prstGeom>
          <a:noFill/>
          <a:ln>
            <a:noFill/>
          </a:ln>
        </p:spPr>
      </p:pic>
      <p:sp>
        <p:nvSpPr>
          <p:cNvPr id="282" name="Google Shape;282;g1386f7e029b_0_188"/>
          <p:cNvSpPr txBox="1"/>
          <p:nvPr>
            <p:ph type="title"/>
          </p:nvPr>
        </p:nvSpPr>
        <p:spPr>
          <a:xfrm>
            <a:off x="727650" y="585225"/>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s">
                <a:latin typeface="Montserrat"/>
                <a:ea typeface="Montserrat"/>
                <a:cs typeface="Montserrat"/>
                <a:sym typeface="Montserrat"/>
              </a:rPr>
              <a:t>ResNet-50</a:t>
            </a:r>
            <a:endParaRPr>
              <a:latin typeface="Montserrat"/>
              <a:ea typeface="Montserrat"/>
              <a:cs typeface="Montserrat"/>
              <a:sym typeface="Montserrat"/>
            </a:endParaRPr>
          </a:p>
        </p:txBody>
      </p:sp>
      <p:sp>
        <p:nvSpPr>
          <p:cNvPr id="283" name="Google Shape;283;g1386f7e029b_0_188"/>
          <p:cNvSpPr txBox="1"/>
          <p:nvPr/>
        </p:nvSpPr>
        <p:spPr>
          <a:xfrm>
            <a:off x="288600" y="4743300"/>
            <a:ext cx="8235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s" sz="1000" u="none" cap="none" strike="noStrike">
                <a:solidFill>
                  <a:srgbClr val="000000"/>
                </a:solidFill>
                <a:latin typeface="Montserrat"/>
                <a:ea typeface="Montserrat"/>
                <a:cs typeface="Montserrat"/>
                <a:sym typeface="Montserrat"/>
              </a:rPr>
              <a:t>Illustrated: 10 CNN Architectures. </a:t>
            </a:r>
            <a:r>
              <a:rPr b="0" i="0" lang="es" sz="1000" u="sng" cap="none" strike="noStrike">
                <a:solidFill>
                  <a:schemeClr val="hlink"/>
                </a:solidFill>
                <a:latin typeface="Montserrat"/>
                <a:ea typeface="Montserrat"/>
                <a:cs typeface="Montserrat"/>
                <a:sym typeface="Montserrat"/>
                <a:hlinkClick r:id="rId4"/>
              </a:rPr>
              <a:t>Link</a:t>
            </a:r>
            <a:r>
              <a:rPr b="0" i="0" lang="es" sz="1000" u="none" cap="none" strike="noStrike">
                <a:solidFill>
                  <a:srgbClr val="000000"/>
                </a:solidFill>
                <a:latin typeface="Montserrat"/>
                <a:ea typeface="Montserrat"/>
                <a:cs typeface="Montserrat"/>
                <a:sym typeface="Montserrat"/>
              </a:rPr>
              <a:t> </a:t>
            </a:r>
            <a:endParaRPr b="0" i="0" sz="1000" u="none" cap="none" strike="noStrike">
              <a:solidFill>
                <a:srgbClr val="000000"/>
              </a:solidFill>
              <a:latin typeface="Montserrat"/>
              <a:ea typeface="Montserrat"/>
              <a:cs typeface="Montserrat"/>
              <a:sym typeface="Montserra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g1386f7e029b_0_194"/>
          <p:cNvSpPr txBox="1"/>
          <p:nvPr>
            <p:ph type="title"/>
          </p:nvPr>
        </p:nvSpPr>
        <p:spPr>
          <a:xfrm>
            <a:off x="727650" y="585225"/>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s">
                <a:latin typeface="Montserrat"/>
                <a:ea typeface="Montserrat"/>
                <a:cs typeface="Montserrat"/>
                <a:sym typeface="Montserrat"/>
              </a:rPr>
              <a:t>ResNet</a:t>
            </a:r>
            <a:endParaRPr>
              <a:latin typeface="Montserrat"/>
              <a:ea typeface="Montserrat"/>
              <a:cs typeface="Montserrat"/>
              <a:sym typeface="Montserrat"/>
            </a:endParaRPr>
          </a:p>
        </p:txBody>
      </p:sp>
      <p:pic>
        <p:nvPicPr>
          <p:cNvPr id="289" name="Google Shape;289;g1386f7e029b_0_194"/>
          <p:cNvPicPr preferRelativeResize="0"/>
          <p:nvPr/>
        </p:nvPicPr>
        <p:blipFill rotWithShape="1">
          <a:blip r:embed="rId3">
            <a:alphaModFix/>
          </a:blip>
          <a:srcRect b="0" l="0" r="0" t="0"/>
          <a:stretch/>
        </p:blipFill>
        <p:spPr>
          <a:xfrm>
            <a:off x="348325" y="1259800"/>
            <a:ext cx="8447344" cy="37182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g217542b0458_0_21"/>
          <p:cNvSpPr txBox="1"/>
          <p:nvPr>
            <p:ph idx="1" type="body"/>
          </p:nvPr>
        </p:nvSpPr>
        <p:spPr>
          <a:xfrm>
            <a:off x="727650" y="1441200"/>
            <a:ext cx="7947000" cy="2261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1400"/>
              <a:buFont typeface="Arial"/>
              <a:buNone/>
            </a:pPr>
            <a:r>
              <a:rPr lang="es" sz="1400">
                <a:solidFill>
                  <a:srgbClr val="000000"/>
                </a:solidFill>
                <a:latin typeface="Montserrat"/>
                <a:ea typeface="Montserrat"/>
                <a:cs typeface="Montserrat"/>
                <a:sym typeface="Montserrat"/>
              </a:rPr>
              <a:t>Demostración de funcionamiento de redes profundas con y sin conexiones residuales.</a:t>
            </a:r>
            <a:endParaRPr sz="1400">
              <a:solidFill>
                <a:srgbClr val="000000"/>
              </a:solidFill>
              <a:latin typeface="Montserrat"/>
              <a:ea typeface="Montserrat"/>
              <a:cs typeface="Montserrat"/>
              <a:sym typeface="Montserrat"/>
            </a:endParaRPr>
          </a:p>
          <a:p>
            <a:pPr indent="0" lvl="0" marL="0" rtl="0" algn="l">
              <a:lnSpc>
                <a:spcPct val="100000"/>
              </a:lnSpc>
              <a:spcBef>
                <a:spcPts val="0"/>
              </a:spcBef>
              <a:spcAft>
                <a:spcPts val="0"/>
              </a:spcAft>
              <a:buClr>
                <a:srgbClr val="000000"/>
              </a:buClr>
              <a:buSzPts val="1400"/>
              <a:buFont typeface="Arial"/>
              <a:buNone/>
            </a:pPr>
            <a:r>
              <a:t/>
            </a:r>
            <a:endParaRPr sz="1400">
              <a:solidFill>
                <a:srgbClr val="000000"/>
              </a:solidFill>
              <a:latin typeface="Montserrat"/>
              <a:ea typeface="Montserrat"/>
              <a:cs typeface="Montserrat"/>
              <a:sym typeface="Montserrat"/>
            </a:endParaRPr>
          </a:p>
          <a:p>
            <a:pPr indent="0" lvl="0" marL="0" rtl="0" algn="l">
              <a:lnSpc>
                <a:spcPct val="100000"/>
              </a:lnSpc>
              <a:spcBef>
                <a:spcPts val="0"/>
              </a:spcBef>
              <a:spcAft>
                <a:spcPts val="0"/>
              </a:spcAft>
              <a:buClr>
                <a:srgbClr val="000000"/>
              </a:buClr>
              <a:buSzPts val="1400"/>
              <a:buFont typeface="Arial"/>
              <a:buNone/>
            </a:pPr>
            <a:r>
              <a:rPr b="1" lang="es" sz="1400" u="sng">
                <a:solidFill>
                  <a:schemeClr val="hlink"/>
                </a:solidFill>
                <a:latin typeface="Montserrat"/>
                <a:ea typeface="Montserrat"/>
                <a:cs typeface="Montserrat"/>
                <a:sym typeface="Montserrat"/>
                <a:hlinkClick r:id="rId3"/>
              </a:rPr>
              <a:t>Colab ResNet</a:t>
            </a:r>
            <a:r>
              <a:rPr b="1" lang="es" sz="1400">
                <a:solidFill>
                  <a:srgbClr val="000000"/>
                </a:solidFill>
                <a:latin typeface="Montserrat"/>
                <a:ea typeface="Montserrat"/>
                <a:cs typeface="Montserrat"/>
                <a:sym typeface="Montserrat"/>
              </a:rPr>
              <a:t> </a:t>
            </a:r>
            <a:endParaRPr b="1"/>
          </a:p>
        </p:txBody>
      </p:sp>
      <p:sp>
        <p:nvSpPr>
          <p:cNvPr id="295" name="Google Shape;295;g217542b0458_0_21"/>
          <p:cNvSpPr txBox="1"/>
          <p:nvPr>
            <p:ph type="title"/>
          </p:nvPr>
        </p:nvSpPr>
        <p:spPr>
          <a:xfrm>
            <a:off x="727650" y="585225"/>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s">
                <a:latin typeface="Montserrat"/>
                <a:ea typeface="Montserrat"/>
                <a:cs typeface="Montserrat"/>
                <a:sym typeface="Montserrat"/>
              </a:rPr>
              <a:t>ResNet</a:t>
            </a:r>
            <a:endParaRPr>
              <a:latin typeface="Montserrat"/>
              <a:ea typeface="Montserrat"/>
              <a:cs typeface="Montserrat"/>
              <a:sym typeface="Montserrat"/>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pic>
        <p:nvPicPr>
          <p:cNvPr id="300" name="Google Shape;300;g14b0ed2676f_0_16"/>
          <p:cNvPicPr preferRelativeResize="0"/>
          <p:nvPr/>
        </p:nvPicPr>
        <p:blipFill rotWithShape="1">
          <a:blip r:embed="rId3">
            <a:alphaModFix/>
          </a:blip>
          <a:srcRect b="0" l="0" r="0" t="0"/>
          <a:stretch/>
        </p:blipFill>
        <p:spPr>
          <a:xfrm>
            <a:off x="5058175" y="2237850"/>
            <a:ext cx="3670574" cy="2620000"/>
          </a:xfrm>
          <a:prstGeom prst="rect">
            <a:avLst/>
          </a:prstGeom>
          <a:noFill/>
          <a:ln>
            <a:noFill/>
          </a:ln>
        </p:spPr>
      </p:pic>
      <p:sp>
        <p:nvSpPr>
          <p:cNvPr id="301" name="Google Shape;301;g14b0ed2676f_0_16"/>
          <p:cNvSpPr txBox="1"/>
          <p:nvPr>
            <p:ph type="title"/>
          </p:nvPr>
        </p:nvSpPr>
        <p:spPr>
          <a:xfrm>
            <a:off x="729450" y="6023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s">
                <a:latin typeface="Montserrat"/>
                <a:ea typeface="Montserrat"/>
                <a:cs typeface="Montserrat"/>
                <a:sym typeface="Montserrat"/>
              </a:rPr>
              <a:t>Otras arquitecturas: MobileNet</a:t>
            </a:r>
            <a:endParaRPr sz="900">
              <a:latin typeface="Montserrat"/>
              <a:ea typeface="Montserrat"/>
              <a:cs typeface="Montserrat"/>
              <a:sym typeface="Montserrat"/>
            </a:endParaRPr>
          </a:p>
        </p:txBody>
      </p:sp>
      <p:sp>
        <p:nvSpPr>
          <p:cNvPr id="302" name="Google Shape;302;g14b0ed2676f_0_16"/>
          <p:cNvSpPr txBox="1"/>
          <p:nvPr/>
        </p:nvSpPr>
        <p:spPr>
          <a:xfrm>
            <a:off x="783375" y="1340000"/>
            <a:ext cx="7740900" cy="14775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Publicada por un equipo de Google en el 2017. Buscaba optimizar al máximo el costo computacional y la memoria requerida para correr una red convolucional sin degradar las métricas de la misma. Para ello reemplazaron las convoluciones convencionales por </a:t>
            </a:r>
            <a:r>
              <a:rPr b="1" i="0" lang="es" sz="1400" u="none" cap="none" strike="noStrike">
                <a:solidFill>
                  <a:srgbClr val="000000"/>
                </a:solidFill>
                <a:latin typeface="Montserrat"/>
                <a:ea typeface="Montserrat"/>
                <a:cs typeface="Montserrat"/>
                <a:sym typeface="Montserrat"/>
              </a:rPr>
              <a:t>depthwise separable convolution</a:t>
            </a:r>
            <a:r>
              <a:rPr b="0" i="0" lang="es" sz="1400" u="none" cap="none" strike="noStrike">
                <a:solidFill>
                  <a:srgbClr val="000000"/>
                </a:solidFill>
                <a:latin typeface="Montserrat"/>
                <a:ea typeface="Montserrat"/>
                <a:cs typeface="Montserrat"/>
                <a:sym typeface="Montserrat"/>
              </a:rPr>
              <a:t>.</a:t>
            </a:r>
            <a:endParaRPr b="0" i="0"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p:txBody>
      </p:sp>
      <p:sp>
        <p:nvSpPr>
          <p:cNvPr id="303" name="Google Shape;303;g14b0ed2676f_0_16"/>
          <p:cNvSpPr txBox="1"/>
          <p:nvPr/>
        </p:nvSpPr>
        <p:spPr>
          <a:xfrm>
            <a:off x="917825" y="4804800"/>
            <a:ext cx="77823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s" sz="1000" u="none" cap="none" strike="noStrike">
                <a:solidFill>
                  <a:srgbClr val="000000"/>
                </a:solidFill>
                <a:latin typeface="Montserrat"/>
                <a:ea typeface="Montserrat"/>
                <a:cs typeface="Montserrat"/>
                <a:sym typeface="Montserrat"/>
              </a:rPr>
              <a:t>Howard, et al., 2017. MobileNets: Efficient Convolutional Neural Networks for Mobile Vision Applications. </a:t>
            </a:r>
            <a:r>
              <a:rPr b="0" i="0" lang="es" sz="1000" u="sng" cap="none" strike="noStrike">
                <a:solidFill>
                  <a:schemeClr val="hlink"/>
                </a:solidFill>
                <a:latin typeface="Montserrat"/>
                <a:ea typeface="Montserrat"/>
                <a:cs typeface="Montserrat"/>
                <a:sym typeface="Montserrat"/>
                <a:hlinkClick r:id="rId4"/>
              </a:rPr>
              <a:t>Link</a:t>
            </a:r>
            <a:r>
              <a:rPr b="0" i="0" lang="es" sz="1000" u="none" cap="none" strike="noStrike">
                <a:solidFill>
                  <a:srgbClr val="000000"/>
                </a:solidFill>
                <a:latin typeface="Montserrat"/>
                <a:ea typeface="Montserrat"/>
                <a:cs typeface="Montserrat"/>
                <a:sym typeface="Montserrat"/>
              </a:rPr>
              <a:t> </a:t>
            </a:r>
            <a:endParaRPr b="0" i="0" sz="1000" u="none" cap="none" strike="noStrike">
              <a:solidFill>
                <a:srgbClr val="000000"/>
              </a:solidFill>
              <a:latin typeface="Montserrat"/>
              <a:ea typeface="Montserrat"/>
              <a:cs typeface="Montserrat"/>
              <a:sym typeface="Montserrat"/>
            </a:endParaRPr>
          </a:p>
        </p:txBody>
      </p:sp>
      <p:pic>
        <p:nvPicPr>
          <p:cNvPr id="304" name="Google Shape;304;g14b0ed2676f_0_16"/>
          <p:cNvPicPr preferRelativeResize="0"/>
          <p:nvPr/>
        </p:nvPicPr>
        <p:blipFill rotWithShape="1">
          <a:blip r:embed="rId5">
            <a:alphaModFix/>
          </a:blip>
          <a:srcRect b="0" l="0" r="0" t="0"/>
          <a:stretch/>
        </p:blipFill>
        <p:spPr>
          <a:xfrm>
            <a:off x="917822" y="2817497"/>
            <a:ext cx="3770275" cy="13165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g14b0ed2676f_0_27"/>
          <p:cNvSpPr txBox="1"/>
          <p:nvPr>
            <p:ph type="title"/>
          </p:nvPr>
        </p:nvSpPr>
        <p:spPr>
          <a:xfrm>
            <a:off x="729450" y="6023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s">
                <a:latin typeface="Montserrat"/>
                <a:ea typeface="Montserrat"/>
                <a:cs typeface="Montserrat"/>
                <a:sym typeface="Montserrat"/>
              </a:rPr>
              <a:t>Otras arquitecturas: DenseNet</a:t>
            </a:r>
            <a:endParaRPr sz="900">
              <a:latin typeface="Montserrat"/>
              <a:ea typeface="Montserrat"/>
              <a:cs typeface="Montserrat"/>
              <a:sym typeface="Montserrat"/>
            </a:endParaRPr>
          </a:p>
        </p:txBody>
      </p:sp>
      <p:sp>
        <p:nvSpPr>
          <p:cNvPr id="310" name="Google Shape;310;g14b0ed2676f_0_27"/>
          <p:cNvSpPr txBox="1"/>
          <p:nvPr/>
        </p:nvSpPr>
        <p:spPr>
          <a:xfrm>
            <a:off x="264100" y="1340000"/>
            <a:ext cx="8260200" cy="12621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Esta arquitectura lleva el concepto de conexión residual un paso más allá. Está formada por </a:t>
            </a:r>
            <a:r>
              <a:rPr b="1" i="0" lang="es" sz="1400" u="none" cap="none" strike="noStrike">
                <a:solidFill>
                  <a:srgbClr val="000000"/>
                </a:solidFill>
                <a:latin typeface="Montserrat"/>
                <a:ea typeface="Montserrat"/>
                <a:cs typeface="Montserrat"/>
                <a:sym typeface="Montserrat"/>
              </a:rPr>
              <a:t>bloques densos</a:t>
            </a:r>
            <a:r>
              <a:rPr b="0" i="0" lang="es" sz="1400" u="none" cap="none" strike="noStrike">
                <a:solidFill>
                  <a:srgbClr val="000000"/>
                </a:solidFill>
                <a:latin typeface="Montserrat"/>
                <a:ea typeface="Montserrat"/>
                <a:cs typeface="Montserrat"/>
                <a:sym typeface="Montserrat"/>
              </a:rPr>
              <a:t>, en los cuales, la salida de cada capa convolucional es trasladada a la entrada de todas las capas posteriores y concatenada con los resultados de la última.</a:t>
            </a:r>
            <a:endParaRPr b="0" i="0"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p:txBody>
      </p:sp>
      <p:sp>
        <p:nvSpPr>
          <p:cNvPr id="311" name="Google Shape;311;g14b0ed2676f_0_27"/>
          <p:cNvSpPr txBox="1"/>
          <p:nvPr/>
        </p:nvSpPr>
        <p:spPr>
          <a:xfrm>
            <a:off x="917825" y="4804800"/>
            <a:ext cx="77823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s" sz="1000" u="none" cap="none" strike="noStrike">
                <a:solidFill>
                  <a:srgbClr val="000000"/>
                </a:solidFill>
                <a:latin typeface="Montserrat"/>
                <a:ea typeface="Montserrat"/>
                <a:cs typeface="Montserrat"/>
                <a:sym typeface="Montserrat"/>
              </a:rPr>
              <a:t>Huang, et al., 2018. Densely Connected Convolutional Networks. </a:t>
            </a:r>
            <a:r>
              <a:rPr b="0" i="0" lang="es" sz="1000" u="sng" cap="none" strike="noStrike">
                <a:solidFill>
                  <a:schemeClr val="hlink"/>
                </a:solidFill>
                <a:latin typeface="Montserrat"/>
                <a:ea typeface="Montserrat"/>
                <a:cs typeface="Montserrat"/>
                <a:sym typeface="Montserrat"/>
                <a:hlinkClick r:id="rId3"/>
              </a:rPr>
              <a:t>Link</a:t>
            </a:r>
            <a:r>
              <a:rPr b="0" i="0" lang="es" sz="1000" u="none" cap="none" strike="noStrike">
                <a:solidFill>
                  <a:srgbClr val="000000"/>
                </a:solidFill>
                <a:latin typeface="Montserrat"/>
                <a:ea typeface="Montserrat"/>
                <a:cs typeface="Montserrat"/>
                <a:sym typeface="Montserrat"/>
              </a:rPr>
              <a:t> </a:t>
            </a:r>
            <a:endParaRPr b="0" i="0" sz="1000" u="none" cap="none" strike="noStrike">
              <a:solidFill>
                <a:srgbClr val="000000"/>
              </a:solidFill>
              <a:latin typeface="Montserrat"/>
              <a:ea typeface="Montserrat"/>
              <a:cs typeface="Montserrat"/>
              <a:sym typeface="Montserrat"/>
            </a:endParaRPr>
          </a:p>
        </p:txBody>
      </p:sp>
      <p:pic>
        <p:nvPicPr>
          <p:cNvPr id="312" name="Google Shape;312;g14b0ed2676f_0_27"/>
          <p:cNvPicPr preferRelativeResize="0"/>
          <p:nvPr/>
        </p:nvPicPr>
        <p:blipFill rotWithShape="1">
          <a:blip r:embed="rId4">
            <a:alphaModFix/>
          </a:blip>
          <a:srcRect b="0" l="0" r="0" t="0"/>
          <a:stretch/>
        </p:blipFill>
        <p:spPr>
          <a:xfrm>
            <a:off x="4701400" y="2050700"/>
            <a:ext cx="3822901" cy="1602679"/>
          </a:xfrm>
          <a:prstGeom prst="rect">
            <a:avLst/>
          </a:prstGeom>
          <a:noFill/>
          <a:ln>
            <a:noFill/>
          </a:ln>
        </p:spPr>
      </p:pic>
      <p:sp>
        <p:nvSpPr>
          <p:cNvPr id="313" name="Google Shape;313;g14b0ed2676f_0_27"/>
          <p:cNvSpPr txBox="1"/>
          <p:nvPr/>
        </p:nvSpPr>
        <p:spPr>
          <a:xfrm>
            <a:off x="290525" y="2139275"/>
            <a:ext cx="3822900" cy="2124000"/>
          </a:xfrm>
          <a:prstGeom prst="rect">
            <a:avLst/>
          </a:prstGeom>
          <a:noFill/>
          <a:ln>
            <a:noFill/>
          </a:ln>
        </p:spPr>
        <p:txBody>
          <a:bodyPr anchorCtr="0" anchor="t" bIns="91425" lIns="91425" spcFirstLastPara="1" rIns="91425" wrap="square" tIns="91425">
            <a:spAutoFit/>
          </a:bodyPr>
          <a:lstStyle/>
          <a:p>
            <a:pPr indent="-317500" lvl="0" marL="457200" marR="0" rtl="0" algn="just">
              <a:lnSpc>
                <a:spcPct val="100000"/>
              </a:lnSpc>
              <a:spcBef>
                <a:spcPts val="0"/>
              </a:spcBef>
              <a:spcAft>
                <a:spcPts val="0"/>
              </a:spcAft>
              <a:buClr>
                <a:srgbClr val="000000"/>
              </a:buClr>
              <a:buSzPts val="1400"/>
              <a:buFont typeface="Montserrat"/>
              <a:buChar char="●"/>
            </a:pPr>
            <a:r>
              <a:rPr b="0" i="0" lang="es" sz="1400" u="none" cap="none" strike="noStrike">
                <a:solidFill>
                  <a:srgbClr val="000000"/>
                </a:solidFill>
                <a:latin typeface="Montserrat"/>
                <a:ea typeface="Montserrat"/>
                <a:cs typeface="Montserrat"/>
                <a:sym typeface="Montserrat"/>
              </a:rPr>
              <a:t>Mejora el flujo de los gradientes dentro de la red.</a:t>
            </a:r>
            <a:endParaRPr b="0" i="0" sz="1400" u="none" cap="none" strike="noStrike">
              <a:solidFill>
                <a:srgbClr val="000000"/>
              </a:solidFill>
              <a:latin typeface="Montserrat"/>
              <a:ea typeface="Montserrat"/>
              <a:cs typeface="Montserrat"/>
              <a:sym typeface="Montserrat"/>
            </a:endParaRPr>
          </a:p>
          <a:p>
            <a:pPr indent="-317500" lvl="0" marL="457200" marR="0" rtl="0" algn="just">
              <a:lnSpc>
                <a:spcPct val="100000"/>
              </a:lnSpc>
              <a:spcBef>
                <a:spcPts val="0"/>
              </a:spcBef>
              <a:spcAft>
                <a:spcPts val="0"/>
              </a:spcAft>
              <a:buClr>
                <a:srgbClr val="000000"/>
              </a:buClr>
              <a:buSzPts val="1400"/>
              <a:buFont typeface="Montserrat"/>
              <a:buChar char="●"/>
            </a:pPr>
            <a:r>
              <a:rPr b="0" i="0" lang="es" sz="1400" u="none" cap="none" strike="noStrike">
                <a:solidFill>
                  <a:srgbClr val="000000"/>
                </a:solidFill>
                <a:latin typeface="Montserrat"/>
                <a:ea typeface="Montserrat"/>
                <a:cs typeface="Montserrat"/>
                <a:sym typeface="Montserrat"/>
              </a:rPr>
              <a:t>Permite que las capas tomen como entradas features más diversas.</a:t>
            </a:r>
            <a:endParaRPr b="0" i="0" sz="1400" u="none" cap="none" strike="noStrike">
              <a:solidFill>
                <a:srgbClr val="000000"/>
              </a:solidFill>
              <a:latin typeface="Montserrat"/>
              <a:ea typeface="Montserrat"/>
              <a:cs typeface="Montserrat"/>
              <a:sym typeface="Montserrat"/>
            </a:endParaRPr>
          </a:p>
          <a:p>
            <a:pPr indent="-317500" lvl="0" marL="457200" marR="0" rtl="0" algn="just">
              <a:lnSpc>
                <a:spcPct val="100000"/>
              </a:lnSpc>
              <a:spcBef>
                <a:spcPts val="0"/>
              </a:spcBef>
              <a:spcAft>
                <a:spcPts val="0"/>
              </a:spcAft>
              <a:buClr>
                <a:srgbClr val="000000"/>
              </a:buClr>
              <a:buSzPts val="1400"/>
              <a:buFont typeface="Montserrat"/>
              <a:buChar char="●"/>
            </a:pPr>
            <a:r>
              <a:rPr b="0" i="0" lang="es" sz="1400" u="none" cap="none" strike="noStrike">
                <a:solidFill>
                  <a:srgbClr val="000000"/>
                </a:solidFill>
                <a:latin typeface="Montserrat"/>
                <a:ea typeface="Montserrat"/>
                <a:cs typeface="Montserrat"/>
                <a:sym typeface="Montserrat"/>
              </a:rPr>
              <a:t>Mantiene presentes las features de más bajo nivel, lo cual, hace que la red performe mejor cuando hay poca cantidad de datos para entrenar.</a:t>
            </a:r>
            <a:endParaRPr b="0" i="0" sz="1400" u="none" cap="none" strike="noStrike">
              <a:solidFill>
                <a:srgbClr val="000000"/>
              </a:solidFill>
              <a:latin typeface="Montserrat"/>
              <a:ea typeface="Montserrat"/>
              <a:cs typeface="Montserrat"/>
              <a:sym typeface="Montserrat"/>
            </a:endParaRPr>
          </a:p>
        </p:txBody>
      </p:sp>
      <p:pic>
        <p:nvPicPr>
          <p:cNvPr id="314" name="Google Shape;314;g14b0ed2676f_0_27"/>
          <p:cNvPicPr preferRelativeResize="0"/>
          <p:nvPr/>
        </p:nvPicPr>
        <p:blipFill rotWithShape="1">
          <a:blip r:embed="rId5">
            <a:alphaModFix/>
          </a:blip>
          <a:srcRect b="0" l="0" r="0" t="0"/>
          <a:stretch/>
        </p:blipFill>
        <p:spPr>
          <a:xfrm>
            <a:off x="4417748" y="3332848"/>
            <a:ext cx="4183775" cy="15480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g1386f7e029b_0_276"/>
          <p:cNvSpPr txBox="1"/>
          <p:nvPr>
            <p:ph type="title"/>
          </p:nvPr>
        </p:nvSpPr>
        <p:spPr>
          <a:xfrm>
            <a:off x="826275" y="604525"/>
            <a:ext cx="82419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s">
                <a:latin typeface="Montserrat"/>
                <a:ea typeface="Montserrat"/>
                <a:cs typeface="Montserrat"/>
                <a:sym typeface="Montserrat"/>
              </a:rPr>
              <a:t>Otras arquitecturas</a:t>
            </a:r>
            <a:endParaRPr>
              <a:latin typeface="Montserrat"/>
              <a:ea typeface="Montserrat"/>
              <a:cs typeface="Montserrat"/>
              <a:sym typeface="Montserrat"/>
            </a:endParaRPr>
          </a:p>
        </p:txBody>
      </p:sp>
      <p:sp>
        <p:nvSpPr>
          <p:cNvPr id="320" name="Google Shape;320;g1386f7e029b_0_276"/>
          <p:cNvSpPr txBox="1"/>
          <p:nvPr/>
        </p:nvSpPr>
        <p:spPr>
          <a:xfrm>
            <a:off x="764300" y="1404650"/>
            <a:ext cx="8087100" cy="4002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p:txBody>
      </p:sp>
      <p:sp>
        <p:nvSpPr>
          <p:cNvPr id="321" name="Google Shape;321;g1386f7e029b_0_276"/>
          <p:cNvSpPr txBox="1"/>
          <p:nvPr/>
        </p:nvSpPr>
        <p:spPr>
          <a:xfrm>
            <a:off x="826275" y="1425300"/>
            <a:ext cx="7622400" cy="27705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Además de las que vimos hasta ahora, existen otras arquitecturas, por lo general más nuevas, basadas en capas convolucionales, que se desarrollaron para problemas de clasificación. Entre ellas están:</a:t>
            </a:r>
            <a:endParaRPr b="0" i="0"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a:p>
            <a:pPr indent="-317500" lvl="0" marL="457200" marR="0" rtl="0" algn="just">
              <a:lnSpc>
                <a:spcPct val="100000"/>
              </a:lnSpc>
              <a:spcBef>
                <a:spcPts val="0"/>
              </a:spcBef>
              <a:spcAft>
                <a:spcPts val="0"/>
              </a:spcAft>
              <a:buClr>
                <a:srgbClr val="000000"/>
              </a:buClr>
              <a:buSzPts val="1400"/>
              <a:buFont typeface="Montserrat"/>
              <a:buChar char="●"/>
            </a:pPr>
            <a:r>
              <a:rPr b="0" i="0" lang="es" sz="1400" u="none" cap="none" strike="noStrike">
                <a:solidFill>
                  <a:srgbClr val="000000"/>
                </a:solidFill>
                <a:latin typeface="Montserrat"/>
                <a:ea typeface="Montserrat"/>
                <a:cs typeface="Montserrat"/>
                <a:sym typeface="Montserrat"/>
              </a:rPr>
              <a:t>Xception: </a:t>
            </a:r>
            <a:r>
              <a:rPr b="0" i="0" lang="es" sz="1400" u="sng" cap="none" strike="noStrike">
                <a:solidFill>
                  <a:schemeClr val="hlink"/>
                </a:solidFill>
                <a:latin typeface="Montserrat"/>
                <a:ea typeface="Montserrat"/>
                <a:cs typeface="Montserrat"/>
                <a:sym typeface="Montserrat"/>
                <a:hlinkClick r:id="rId3"/>
              </a:rPr>
              <a:t>Paper</a:t>
            </a:r>
            <a:r>
              <a:rPr b="0" i="0" lang="es" sz="1400" u="none" cap="none" strike="noStrike">
                <a:solidFill>
                  <a:srgbClr val="000000"/>
                </a:solidFill>
                <a:latin typeface="Montserrat"/>
                <a:ea typeface="Montserrat"/>
                <a:cs typeface="Montserrat"/>
                <a:sym typeface="Montserrat"/>
              </a:rPr>
              <a:t> </a:t>
            </a:r>
            <a:endParaRPr b="0" i="0" sz="1400" u="none" cap="none" strike="noStrike">
              <a:solidFill>
                <a:srgbClr val="000000"/>
              </a:solidFill>
              <a:latin typeface="Montserrat"/>
              <a:ea typeface="Montserrat"/>
              <a:cs typeface="Montserrat"/>
              <a:sym typeface="Montserrat"/>
            </a:endParaRPr>
          </a:p>
          <a:p>
            <a:pPr indent="-317500" lvl="0" marL="457200" marR="0" rtl="0" algn="just">
              <a:lnSpc>
                <a:spcPct val="100000"/>
              </a:lnSpc>
              <a:spcBef>
                <a:spcPts val="0"/>
              </a:spcBef>
              <a:spcAft>
                <a:spcPts val="0"/>
              </a:spcAft>
              <a:buClr>
                <a:srgbClr val="000000"/>
              </a:buClr>
              <a:buSzPts val="1400"/>
              <a:buFont typeface="Montserrat"/>
              <a:buChar char="●"/>
            </a:pPr>
            <a:r>
              <a:rPr b="0" i="0" lang="es" sz="1400" u="none" cap="none" strike="noStrike">
                <a:solidFill>
                  <a:srgbClr val="000000"/>
                </a:solidFill>
                <a:latin typeface="Montserrat"/>
                <a:ea typeface="Montserrat"/>
                <a:cs typeface="Montserrat"/>
                <a:sym typeface="Montserrat"/>
              </a:rPr>
              <a:t>MobileNet v2: </a:t>
            </a:r>
            <a:r>
              <a:rPr b="0" i="0" lang="es" sz="1400" u="sng" cap="none" strike="noStrike">
                <a:solidFill>
                  <a:schemeClr val="hlink"/>
                </a:solidFill>
                <a:latin typeface="Montserrat"/>
                <a:ea typeface="Montserrat"/>
                <a:cs typeface="Montserrat"/>
                <a:sym typeface="Montserrat"/>
                <a:hlinkClick r:id="rId4"/>
              </a:rPr>
              <a:t>Paper</a:t>
            </a:r>
            <a:endParaRPr b="0" i="0" sz="1400" u="none" cap="none" strike="noStrike">
              <a:solidFill>
                <a:srgbClr val="000000"/>
              </a:solidFill>
              <a:latin typeface="Montserrat"/>
              <a:ea typeface="Montserrat"/>
              <a:cs typeface="Montserrat"/>
              <a:sym typeface="Montserrat"/>
            </a:endParaRPr>
          </a:p>
          <a:p>
            <a:pPr indent="-317500" lvl="0" marL="457200" marR="0" rtl="0" algn="just">
              <a:lnSpc>
                <a:spcPct val="100000"/>
              </a:lnSpc>
              <a:spcBef>
                <a:spcPts val="0"/>
              </a:spcBef>
              <a:spcAft>
                <a:spcPts val="0"/>
              </a:spcAft>
              <a:buClr>
                <a:srgbClr val="000000"/>
              </a:buClr>
              <a:buSzPts val="1400"/>
              <a:buFont typeface="Montserrat"/>
              <a:buChar char="●"/>
            </a:pPr>
            <a:r>
              <a:rPr b="0" i="0" lang="es" sz="1400" u="none" cap="none" strike="noStrike">
                <a:solidFill>
                  <a:srgbClr val="000000"/>
                </a:solidFill>
                <a:latin typeface="Montserrat"/>
                <a:ea typeface="Montserrat"/>
                <a:cs typeface="Montserrat"/>
                <a:sym typeface="Montserrat"/>
              </a:rPr>
              <a:t>MobileNet v3: </a:t>
            </a:r>
            <a:r>
              <a:rPr b="0" i="0" lang="es" sz="1400" u="sng" cap="none" strike="noStrike">
                <a:solidFill>
                  <a:schemeClr val="hlink"/>
                </a:solidFill>
                <a:latin typeface="Montserrat"/>
                <a:ea typeface="Montserrat"/>
                <a:cs typeface="Montserrat"/>
                <a:sym typeface="Montserrat"/>
                <a:hlinkClick r:id="rId5"/>
              </a:rPr>
              <a:t>Paper</a:t>
            </a:r>
            <a:endParaRPr b="0" i="0" sz="1400" u="none" cap="none" strike="noStrike">
              <a:solidFill>
                <a:srgbClr val="000000"/>
              </a:solidFill>
              <a:latin typeface="Montserrat"/>
              <a:ea typeface="Montserrat"/>
              <a:cs typeface="Montserrat"/>
              <a:sym typeface="Montserrat"/>
            </a:endParaRPr>
          </a:p>
          <a:p>
            <a:pPr indent="-317500" lvl="0" marL="457200" marR="0" rtl="0" algn="just">
              <a:lnSpc>
                <a:spcPct val="100000"/>
              </a:lnSpc>
              <a:spcBef>
                <a:spcPts val="0"/>
              </a:spcBef>
              <a:spcAft>
                <a:spcPts val="0"/>
              </a:spcAft>
              <a:buClr>
                <a:srgbClr val="000000"/>
              </a:buClr>
              <a:buSzPts val="1400"/>
              <a:buFont typeface="Montserrat"/>
              <a:buChar char="●"/>
            </a:pPr>
            <a:r>
              <a:rPr b="0" i="0" lang="es" sz="1400" u="none" cap="none" strike="noStrike">
                <a:solidFill>
                  <a:srgbClr val="000000"/>
                </a:solidFill>
                <a:latin typeface="Montserrat"/>
                <a:ea typeface="Montserrat"/>
                <a:cs typeface="Montserrat"/>
                <a:sym typeface="Montserrat"/>
              </a:rPr>
              <a:t>ResNeXt: </a:t>
            </a:r>
            <a:r>
              <a:rPr b="0" i="0" lang="es" sz="1400" u="sng" cap="none" strike="noStrike">
                <a:solidFill>
                  <a:schemeClr val="hlink"/>
                </a:solidFill>
                <a:latin typeface="Montserrat"/>
                <a:ea typeface="Montserrat"/>
                <a:cs typeface="Montserrat"/>
                <a:sym typeface="Montserrat"/>
                <a:hlinkClick r:id="rId6"/>
              </a:rPr>
              <a:t>Paper</a:t>
            </a:r>
            <a:r>
              <a:rPr b="0" i="0" lang="es" sz="1400" u="none" cap="none" strike="noStrike">
                <a:solidFill>
                  <a:srgbClr val="000000"/>
                </a:solidFill>
                <a:latin typeface="Montserrat"/>
                <a:ea typeface="Montserrat"/>
                <a:cs typeface="Montserrat"/>
                <a:sym typeface="Montserrat"/>
              </a:rPr>
              <a:t> </a:t>
            </a:r>
            <a:endParaRPr b="0" i="0" sz="1400" u="none" cap="none" strike="noStrike">
              <a:solidFill>
                <a:srgbClr val="000000"/>
              </a:solidFill>
              <a:latin typeface="Montserrat"/>
              <a:ea typeface="Montserrat"/>
              <a:cs typeface="Montserrat"/>
              <a:sym typeface="Montserrat"/>
            </a:endParaRPr>
          </a:p>
          <a:p>
            <a:pPr indent="-317500" lvl="0" marL="457200" marR="0" rtl="0" algn="just">
              <a:lnSpc>
                <a:spcPct val="100000"/>
              </a:lnSpc>
              <a:spcBef>
                <a:spcPts val="0"/>
              </a:spcBef>
              <a:spcAft>
                <a:spcPts val="0"/>
              </a:spcAft>
              <a:buClr>
                <a:srgbClr val="000000"/>
              </a:buClr>
              <a:buSzPts val="1400"/>
              <a:buFont typeface="Montserrat"/>
              <a:buChar char="●"/>
            </a:pPr>
            <a:r>
              <a:rPr b="0" i="0" lang="es" sz="1400" u="none" cap="none" strike="noStrike">
                <a:solidFill>
                  <a:srgbClr val="000000"/>
                </a:solidFill>
                <a:latin typeface="Montserrat"/>
                <a:ea typeface="Montserrat"/>
                <a:cs typeface="Montserrat"/>
                <a:sym typeface="Montserrat"/>
              </a:rPr>
              <a:t>EfficientNet: </a:t>
            </a:r>
            <a:r>
              <a:rPr b="0" i="0" lang="es" sz="1400" u="sng" cap="none" strike="noStrike">
                <a:solidFill>
                  <a:schemeClr val="hlink"/>
                </a:solidFill>
                <a:latin typeface="Montserrat"/>
                <a:ea typeface="Montserrat"/>
                <a:cs typeface="Montserrat"/>
                <a:sym typeface="Montserrat"/>
                <a:hlinkClick r:id="rId7"/>
              </a:rPr>
              <a:t>Paper</a:t>
            </a:r>
            <a:r>
              <a:rPr b="0" i="0" lang="es" sz="1400" u="none" cap="none" strike="noStrike">
                <a:solidFill>
                  <a:srgbClr val="000000"/>
                </a:solidFill>
                <a:latin typeface="Montserrat"/>
                <a:ea typeface="Montserrat"/>
                <a:cs typeface="Montserrat"/>
                <a:sym typeface="Montserrat"/>
              </a:rPr>
              <a:t> </a:t>
            </a:r>
            <a:endParaRPr b="0" i="0"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rPr b="1" i="0" lang="es" sz="1400" u="none" cap="none" strike="noStrike">
                <a:solidFill>
                  <a:srgbClr val="000000"/>
                </a:solidFill>
                <a:latin typeface="Montserrat"/>
                <a:ea typeface="Montserrat"/>
                <a:cs typeface="Montserrat"/>
                <a:sym typeface="Montserrat"/>
              </a:rPr>
              <a:t>Y muchas otras más… este campo sigue siendo estudiado activamente por lo que siempre hay papers con propuestas nuevas.</a:t>
            </a:r>
            <a:endParaRPr b="1" i="0" sz="1400" u="none" cap="none" strike="noStrike">
              <a:solidFill>
                <a:srgbClr val="000000"/>
              </a:solidFill>
              <a:latin typeface="Montserrat"/>
              <a:ea typeface="Montserrat"/>
              <a:cs typeface="Montserrat"/>
              <a:sym typeface="Montserrat"/>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g1f6efa74786_0_33"/>
          <p:cNvSpPr txBox="1"/>
          <p:nvPr>
            <p:ph type="title"/>
          </p:nvPr>
        </p:nvSpPr>
        <p:spPr>
          <a:xfrm>
            <a:off x="826275" y="604525"/>
            <a:ext cx="82419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s">
                <a:latin typeface="Montserrat"/>
                <a:ea typeface="Montserrat"/>
                <a:cs typeface="Montserrat"/>
                <a:sym typeface="Montserrat"/>
              </a:rPr>
              <a:t>Resumen</a:t>
            </a:r>
            <a:endParaRPr>
              <a:latin typeface="Montserrat"/>
              <a:ea typeface="Montserrat"/>
              <a:cs typeface="Montserrat"/>
              <a:sym typeface="Montserrat"/>
            </a:endParaRPr>
          </a:p>
        </p:txBody>
      </p:sp>
      <p:sp>
        <p:nvSpPr>
          <p:cNvPr id="327" name="Google Shape;327;g1f6efa74786_0_33"/>
          <p:cNvSpPr txBox="1"/>
          <p:nvPr/>
        </p:nvSpPr>
        <p:spPr>
          <a:xfrm>
            <a:off x="764300" y="1404650"/>
            <a:ext cx="8087100" cy="4002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p:txBody>
      </p:sp>
      <p:sp>
        <p:nvSpPr>
          <p:cNvPr id="328" name="Google Shape;328;g1f6efa74786_0_33"/>
          <p:cNvSpPr txBox="1"/>
          <p:nvPr/>
        </p:nvSpPr>
        <p:spPr>
          <a:xfrm>
            <a:off x="826275" y="1425300"/>
            <a:ext cx="7622400" cy="2555100"/>
          </a:xfrm>
          <a:prstGeom prst="rect">
            <a:avLst/>
          </a:prstGeom>
          <a:noFill/>
          <a:ln>
            <a:noFill/>
          </a:ln>
        </p:spPr>
        <p:txBody>
          <a:bodyPr anchorCtr="0" anchor="t" bIns="91425" lIns="91425" spcFirstLastPara="1" rIns="91425" wrap="square" tIns="91425">
            <a:spAutoFit/>
          </a:bodyPr>
          <a:lstStyle/>
          <a:p>
            <a:pPr indent="-317500" lvl="0" marL="457200" marR="0" rtl="0" algn="just">
              <a:lnSpc>
                <a:spcPct val="100000"/>
              </a:lnSpc>
              <a:spcBef>
                <a:spcPts val="0"/>
              </a:spcBef>
              <a:spcAft>
                <a:spcPts val="0"/>
              </a:spcAft>
              <a:buClr>
                <a:srgbClr val="000000"/>
              </a:buClr>
              <a:buSzPts val="1400"/>
              <a:buFont typeface="Montserrat"/>
              <a:buChar char="●"/>
            </a:pPr>
            <a:r>
              <a:rPr b="1" i="0" lang="es" sz="1400" u="none" cap="none" strike="noStrike">
                <a:solidFill>
                  <a:srgbClr val="000000"/>
                </a:solidFill>
                <a:latin typeface="Montserrat"/>
                <a:ea typeface="Montserrat"/>
                <a:cs typeface="Montserrat"/>
                <a:sym typeface="Montserrat"/>
              </a:rPr>
              <a:t>AlexNet</a:t>
            </a:r>
            <a:r>
              <a:rPr b="0" i="0" lang="es" sz="1400" u="none" cap="none" strike="noStrike">
                <a:solidFill>
                  <a:srgbClr val="000000"/>
                </a:solidFill>
                <a:latin typeface="Montserrat"/>
                <a:ea typeface="Montserrat"/>
                <a:cs typeface="Montserrat"/>
                <a:sym typeface="Montserrat"/>
              </a:rPr>
              <a:t>: Nos mostró que las CNN son la mejor opción para el procesamiento de imágenes.</a:t>
            </a:r>
            <a:endParaRPr b="0" i="0"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a:p>
            <a:pPr indent="-317500" lvl="0" marL="457200" marR="0" rtl="0" algn="just">
              <a:lnSpc>
                <a:spcPct val="100000"/>
              </a:lnSpc>
              <a:spcBef>
                <a:spcPts val="0"/>
              </a:spcBef>
              <a:spcAft>
                <a:spcPts val="0"/>
              </a:spcAft>
              <a:buClr>
                <a:srgbClr val="000000"/>
              </a:buClr>
              <a:buSzPts val="1400"/>
              <a:buFont typeface="Montserrat"/>
              <a:buChar char="●"/>
            </a:pPr>
            <a:r>
              <a:rPr b="1" i="0" lang="es" sz="1400" u="none" cap="none" strike="noStrike">
                <a:solidFill>
                  <a:srgbClr val="000000"/>
                </a:solidFill>
                <a:latin typeface="Montserrat"/>
                <a:ea typeface="Montserrat"/>
                <a:cs typeface="Montserrat"/>
                <a:sym typeface="Montserrat"/>
              </a:rPr>
              <a:t>VGGNet</a:t>
            </a:r>
            <a:r>
              <a:rPr b="0" i="0" lang="es" sz="1400" u="none" cap="none" strike="noStrike">
                <a:solidFill>
                  <a:srgbClr val="000000"/>
                </a:solidFill>
                <a:latin typeface="Montserrat"/>
                <a:ea typeface="Montserrat"/>
                <a:cs typeface="Montserrat"/>
                <a:sym typeface="Montserrat"/>
              </a:rPr>
              <a:t>: Nos mostró que modelos más grandes funcionan mejor.</a:t>
            </a:r>
            <a:endParaRPr b="0" i="0"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a:p>
            <a:pPr indent="-317500" lvl="0" marL="457200" marR="0" rtl="0" algn="just">
              <a:lnSpc>
                <a:spcPct val="100000"/>
              </a:lnSpc>
              <a:spcBef>
                <a:spcPts val="0"/>
              </a:spcBef>
              <a:spcAft>
                <a:spcPts val="0"/>
              </a:spcAft>
              <a:buClr>
                <a:srgbClr val="000000"/>
              </a:buClr>
              <a:buSzPts val="1400"/>
              <a:buFont typeface="Montserrat"/>
              <a:buChar char="●"/>
            </a:pPr>
            <a:r>
              <a:rPr b="1" i="0" lang="es" sz="1400" u="none" cap="none" strike="noStrike">
                <a:solidFill>
                  <a:srgbClr val="000000"/>
                </a:solidFill>
                <a:latin typeface="Montserrat"/>
                <a:ea typeface="Montserrat"/>
                <a:cs typeface="Montserrat"/>
                <a:sym typeface="Montserrat"/>
              </a:rPr>
              <a:t>Inception</a:t>
            </a:r>
            <a:r>
              <a:rPr b="0" i="0" lang="es" sz="1400" u="none" cap="none" strike="noStrike">
                <a:solidFill>
                  <a:srgbClr val="000000"/>
                </a:solidFill>
                <a:latin typeface="Montserrat"/>
                <a:ea typeface="Montserrat"/>
                <a:cs typeface="Montserrat"/>
                <a:sym typeface="Montserrat"/>
              </a:rPr>
              <a:t>: Nos mostró cómo podemos optimizar la performance de las redes neuronales en cuanto a cómputo realizado, sin prescindir de los resultados en métricas.</a:t>
            </a:r>
            <a:endParaRPr b="0" i="0"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a:p>
            <a:pPr indent="-317500" lvl="0" marL="457200" marR="0" rtl="0" algn="just">
              <a:lnSpc>
                <a:spcPct val="100000"/>
              </a:lnSpc>
              <a:spcBef>
                <a:spcPts val="0"/>
              </a:spcBef>
              <a:spcAft>
                <a:spcPts val="0"/>
              </a:spcAft>
              <a:buClr>
                <a:srgbClr val="000000"/>
              </a:buClr>
              <a:buSzPts val="1400"/>
              <a:buFont typeface="Montserrat"/>
              <a:buChar char="●"/>
            </a:pPr>
            <a:r>
              <a:rPr b="1" i="0" lang="es" sz="1400" u="none" cap="none" strike="noStrike">
                <a:solidFill>
                  <a:srgbClr val="000000"/>
                </a:solidFill>
                <a:latin typeface="Montserrat"/>
                <a:ea typeface="Montserrat"/>
                <a:cs typeface="Montserrat"/>
                <a:sym typeface="Montserrat"/>
              </a:rPr>
              <a:t>ResNet</a:t>
            </a:r>
            <a:r>
              <a:rPr b="0" i="0" lang="es" sz="1400" u="none" cap="none" strike="noStrike">
                <a:solidFill>
                  <a:srgbClr val="000000"/>
                </a:solidFill>
                <a:latin typeface="Montserrat"/>
                <a:ea typeface="Montserrat"/>
                <a:cs typeface="Montserrat"/>
                <a:sym typeface="Montserrat"/>
              </a:rPr>
              <a:t>: Nos mostró cómo entrenar redes cada vez más grandes y que el beneficio disminuye a medida que las red crece.</a:t>
            </a:r>
            <a:endParaRPr b="0" i="0" sz="1400" u="none" cap="none" strike="noStrike">
              <a:solidFill>
                <a:srgbClr val="000000"/>
              </a:solidFill>
              <a:latin typeface="Montserrat"/>
              <a:ea typeface="Montserrat"/>
              <a:cs typeface="Montserrat"/>
              <a:sym typeface="Montserrat"/>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g14886726b53_0_0"/>
          <p:cNvSpPr txBox="1"/>
          <p:nvPr>
            <p:ph type="title"/>
          </p:nvPr>
        </p:nvSpPr>
        <p:spPr>
          <a:xfrm>
            <a:off x="764300" y="604525"/>
            <a:ext cx="82419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s">
                <a:latin typeface="Montserrat"/>
                <a:ea typeface="Montserrat"/>
                <a:cs typeface="Montserrat"/>
                <a:sym typeface="Montserrat"/>
              </a:rPr>
              <a:t>Transfer Learning</a:t>
            </a:r>
            <a:endParaRPr>
              <a:latin typeface="Montserrat"/>
              <a:ea typeface="Montserrat"/>
              <a:cs typeface="Montserrat"/>
              <a:sym typeface="Montserrat"/>
            </a:endParaRPr>
          </a:p>
        </p:txBody>
      </p:sp>
      <p:sp>
        <p:nvSpPr>
          <p:cNvPr id="334" name="Google Shape;334;g14886726b53_0_0"/>
          <p:cNvSpPr txBox="1"/>
          <p:nvPr/>
        </p:nvSpPr>
        <p:spPr>
          <a:xfrm>
            <a:off x="643475" y="1352875"/>
            <a:ext cx="8087100" cy="14775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400"/>
              <a:buFont typeface="Arial"/>
              <a:buNone/>
            </a:pPr>
            <a:r>
              <a:rPr b="1" i="1" lang="es" sz="1400" u="none" cap="none" strike="noStrike">
                <a:solidFill>
                  <a:srgbClr val="000000"/>
                </a:solidFill>
                <a:latin typeface="Montserrat"/>
                <a:ea typeface="Montserrat"/>
                <a:cs typeface="Montserrat"/>
                <a:sym typeface="Montserrat"/>
              </a:rPr>
              <a:t>¿Qué es?</a:t>
            </a:r>
            <a:endParaRPr b="1" i="1"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La transferencia de conocimiento (transfer learning) consiste en mejorar la performance de un modelo objetivo sobre un dominio objetivo a partir de reutilizar el conocimiento ya aprendido por otro modelo sobre un dominio distinto, pero que guarda cierta relación con el primero. Este concepto está derivado de la psicología humana relacionada al aprendizaje.</a:t>
            </a:r>
            <a:endParaRPr b="0" i="0" sz="1400" u="none" cap="none" strike="noStrike">
              <a:solidFill>
                <a:srgbClr val="000000"/>
              </a:solidFill>
              <a:latin typeface="Montserrat"/>
              <a:ea typeface="Montserrat"/>
              <a:cs typeface="Montserrat"/>
              <a:sym typeface="Montserrat"/>
            </a:endParaRPr>
          </a:p>
        </p:txBody>
      </p:sp>
      <p:sp>
        <p:nvSpPr>
          <p:cNvPr id="335" name="Google Shape;335;g14886726b53_0_0"/>
          <p:cNvSpPr txBox="1"/>
          <p:nvPr/>
        </p:nvSpPr>
        <p:spPr>
          <a:xfrm>
            <a:off x="806800" y="4818350"/>
            <a:ext cx="80667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s" sz="1000" u="none" cap="none" strike="noStrike">
                <a:solidFill>
                  <a:srgbClr val="000000"/>
                </a:solidFill>
                <a:latin typeface="Montserrat"/>
                <a:ea typeface="Montserrat"/>
                <a:cs typeface="Montserrat"/>
                <a:sym typeface="Montserrat"/>
              </a:rPr>
              <a:t>Zhuang, et al., 2020. A Comprehensive Survey on Transfer Learning. </a:t>
            </a:r>
            <a:r>
              <a:rPr b="0" i="0" lang="es" sz="1000" u="sng" cap="none" strike="noStrike">
                <a:solidFill>
                  <a:schemeClr val="hlink"/>
                </a:solidFill>
                <a:latin typeface="Montserrat"/>
                <a:ea typeface="Montserrat"/>
                <a:cs typeface="Montserrat"/>
                <a:sym typeface="Montserrat"/>
                <a:hlinkClick r:id="rId3"/>
              </a:rPr>
              <a:t>Link</a:t>
            </a:r>
            <a:r>
              <a:rPr b="0" i="0" lang="es" sz="1000" u="none" cap="none" strike="noStrike">
                <a:solidFill>
                  <a:srgbClr val="000000"/>
                </a:solidFill>
                <a:latin typeface="Montserrat"/>
                <a:ea typeface="Montserrat"/>
                <a:cs typeface="Montserrat"/>
                <a:sym typeface="Montserrat"/>
              </a:rPr>
              <a:t> </a:t>
            </a:r>
            <a:endParaRPr b="0" i="0" sz="1000" u="none" cap="none" strike="noStrike">
              <a:solidFill>
                <a:srgbClr val="000000"/>
              </a:solidFill>
              <a:latin typeface="Montserrat"/>
              <a:ea typeface="Montserrat"/>
              <a:cs typeface="Montserrat"/>
              <a:sym typeface="Montserrat"/>
            </a:endParaRPr>
          </a:p>
        </p:txBody>
      </p:sp>
      <p:pic>
        <p:nvPicPr>
          <p:cNvPr id="336" name="Google Shape;336;g14886726b53_0_0"/>
          <p:cNvPicPr preferRelativeResize="0"/>
          <p:nvPr/>
        </p:nvPicPr>
        <p:blipFill rotWithShape="1">
          <a:blip r:embed="rId4">
            <a:alphaModFix/>
          </a:blip>
          <a:srcRect b="0" l="0" r="0" t="0"/>
          <a:stretch/>
        </p:blipFill>
        <p:spPr>
          <a:xfrm>
            <a:off x="2470213" y="2767375"/>
            <a:ext cx="4433618" cy="1898576"/>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g14886726b53_0_7"/>
          <p:cNvSpPr txBox="1"/>
          <p:nvPr>
            <p:ph type="title"/>
          </p:nvPr>
        </p:nvSpPr>
        <p:spPr>
          <a:xfrm>
            <a:off x="764300" y="604525"/>
            <a:ext cx="82419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s">
                <a:latin typeface="Montserrat"/>
                <a:ea typeface="Montserrat"/>
                <a:cs typeface="Montserrat"/>
                <a:sym typeface="Montserrat"/>
              </a:rPr>
              <a:t>Transfer Learning</a:t>
            </a:r>
            <a:endParaRPr>
              <a:latin typeface="Montserrat"/>
              <a:ea typeface="Montserrat"/>
              <a:cs typeface="Montserrat"/>
              <a:sym typeface="Montserrat"/>
            </a:endParaRPr>
          </a:p>
        </p:txBody>
      </p:sp>
      <p:sp>
        <p:nvSpPr>
          <p:cNvPr id="342" name="Google Shape;342;g14886726b53_0_7"/>
          <p:cNvSpPr txBox="1"/>
          <p:nvPr/>
        </p:nvSpPr>
        <p:spPr>
          <a:xfrm>
            <a:off x="643475" y="1352875"/>
            <a:ext cx="8087100" cy="25551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Cuando se trata de redes neuronales profundas aplicadas a problemas de visión, </a:t>
            </a:r>
            <a:r>
              <a:rPr b="1" i="0" lang="es" sz="1400" u="none" cap="none" strike="noStrike">
                <a:solidFill>
                  <a:srgbClr val="000000"/>
                </a:solidFill>
                <a:latin typeface="Montserrat"/>
                <a:ea typeface="Montserrat"/>
                <a:cs typeface="Montserrat"/>
                <a:sym typeface="Montserrat"/>
              </a:rPr>
              <a:t>es necesario contar con una enorme cantidad de datos etiquetados</a:t>
            </a:r>
            <a:r>
              <a:rPr b="0" i="0" lang="es" sz="1400" u="none" cap="none" strike="noStrike">
                <a:solidFill>
                  <a:srgbClr val="000000"/>
                </a:solidFill>
                <a:latin typeface="Montserrat"/>
                <a:ea typeface="Montserrat"/>
                <a:cs typeface="Montserrat"/>
                <a:sym typeface="Montserrat"/>
              </a:rPr>
              <a:t> para lograr un entrenamiento satisfactorio y que el modelo pueda resolver la tarea en cuestión.</a:t>
            </a:r>
            <a:endParaRPr b="0" i="0"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Sin embargo, en la mayoría de los casos, conformar un dataset con la cantidad suficiente de datos etiquetados y que estos tengan una distribución similar a los datos de testeo, </a:t>
            </a:r>
            <a:r>
              <a:rPr b="1" i="0" lang="es" sz="1400" u="none" cap="none" strike="noStrike">
                <a:solidFill>
                  <a:srgbClr val="000000"/>
                </a:solidFill>
                <a:latin typeface="Montserrat"/>
                <a:ea typeface="Montserrat"/>
                <a:cs typeface="Montserrat"/>
                <a:sym typeface="Montserrat"/>
              </a:rPr>
              <a:t>resulta bastante complicado y costoso</a:t>
            </a:r>
            <a:r>
              <a:rPr b="0" i="0" lang="es" sz="1400" u="none" cap="none" strike="noStrike">
                <a:solidFill>
                  <a:srgbClr val="000000"/>
                </a:solidFill>
                <a:latin typeface="Montserrat"/>
                <a:ea typeface="Montserrat"/>
                <a:cs typeface="Montserrat"/>
                <a:sym typeface="Montserrat"/>
              </a:rPr>
              <a:t>. Incluso, a veces, el simple hecho de conseguir los datos sin las etiquetas es todo un desafío.</a:t>
            </a:r>
            <a:endParaRPr b="0" i="0"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Por estas razones, en la práctica, es muy común utilizar este tipo de técnicas para lograr modelos que resuelvan la tarea específica que nosotros requerimos.</a:t>
            </a:r>
            <a:endParaRPr b="0" i="0" sz="1400" u="none" cap="none" strike="noStrike">
              <a:solidFill>
                <a:srgbClr val="000000"/>
              </a:solidFill>
              <a:latin typeface="Montserrat"/>
              <a:ea typeface="Montserrat"/>
              <a:cs typeface="Montserrat"/>
              <a:sym typeface="Montserrat"/>
            </a:endParaRPr>
          </a:p>
        </p:txBody>
      </p:sp>
      <p:sp>
        <p:nvSpPr>
          <p:cNvPr id="343" name="Google Shape;343;g14886726b53_0_7"/>
          <p:cNvSpPr txBox="1"/>
          <p:nvPr/>
        </p:nvSpPr>
        <p:spPr>
          <a:xfrm>
            <a:off x="806800" y="4818350"/>
            <a:ext cx="80667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s" sz="1000" u="none" cap="none" strike="noStrike">
                <a:solidFill>
                  <a:srgbClr val="000000"/>
                </a:solidFill>
                <a:latin typeface="Montserrat"/>
                <a:ea typeface="Montserrat"/>
                <a:cs typeface="Montserrat"/>
                <a:sym typeface="Montserrat"/>
              </a:rPr>
              <a:t>Ribani, et al., 2019. A Survey of Transfer Learning for Convolutional Neural Networks. </a:t>
            </a:r>
            <a:r>
              <a:rPr b="0" i="0" lang="es" sz="1000" u="sng" cap="none" strike="noStrike">
                <a:solidFill>
                  <a:schemeClr val="hlink"/>
                </a:solidFill>
                <a:latin typeface="Montserrat"/>
                <a:ea typeface="Montserrat"/>
                <a:cs typeface="Montserrat"/>
                <a:sym typeface="Montserrat"/>
                <a:hlinkClick r:id="rId3"/>
              </a:rPr>
              <a:t>Link</a:t>
            </a:r>
            <a:r>
              <a:rPr b="0" i="0" lang="es" sz="1000" u="none" cap="none" strike="noStrike">
                <a:solidFill>
                  <a:srgbClr val="000000"/>
                </a:solidFill>
                <a:latin typeface="Montserrat"/>
                <a:ea typeface="Montserrat"/>
                <a:cs typeface="Montserrat"/>
                <a:sym typeface="Montserrat"/>
              </a:rPr>
              <a:t> </a:t>
            </a:r>
            <a:endParaRPr b="0" i="0" sz="1000" u="none" cap="none" strike="noStrike">
              <a:solidFill>
                <a:srgbClr val="000000"/>
              </a:solidFill>
              <a:latin typeface="Montserrat"/>
              <a:ea typeface="Montserrat"/>
              <a:cs typeface="Montserrat"/>
              <a:sym typeface="Montserrat"/>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g2153cb47de3_0_0"/>
          <p:cNvSpPr txBox="1"/>
          <p:nvPr>
            <p:ph type="title"/>
          </p:nvPr>
        </p:nvSpPr>
        <p:spPr>
          <a:xfrm>
            <a:off x="764300" y="604525"/>
            <a:ext cx="82419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s">
                <a:latin typeface="Montserrat"/>
                <a:ea typeface="Montserrat"/>
                <a:cs typeface="Montserrat"/>
                <a:sym typeface="Montserrat"/>
              </a:rPr>
              <a:t>Transfer Learning</a:t>
            </a:r>
            <a:endParaRPr>
              <a:latin typeface="Montserrat"/>
              <a:ea typeface="Montserrat"/>
              <a:cs typeface="Montserrat"/>
              <a:sym typeface="Montserrat"/>
            </a:endParaRPr>
          </a:p>
        </p:txBody>
      </p:sp>
      <p:sp>
        <p:nvSpPr>
          <p:cNvPr id="349" name="Google Shape;349;g2153cb47de3_0_0"/>
          <p:cNvSpPr txBox="1"/>
          <p:nvPr/>
        </p:nvSpPr>
        <p:spPr>
          <a:xfrm>
            <a:off x="643475" y="1352875"/>
            <a:ext cx="8087100" cy="14775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En redes convolucionales, lo que ocurre normalmente, es que </a:t>
            </a:r>
            <a:r>
              <a:rPr b="1" i="0" lang="es" sz="1400" u="none" cap="none" strike="noStrike">
                <a:solidFill>
                  <a:srgbClr val="000000"/>
                </a:solidFill>
                <a:latin typeface="Montserrat"/>
                <a:ea typeface="Montserrat"/>
                <a:cs typeface="Montserrat"/>
                <a:sym typeface="Montserrat"/>
              </a:rPr>
              <a:t>las primeras capas aprenden patrones básicos</a:t>
            </a:r>
            <a:r>
              <a:rPr b="0" i="0" lang="es" sz="1400" u="none" cap="none" strike="noStrike">
                <a:solidFill>
                  <a:srgbClr val="000000"/>
                </a:solidFill>
                <a:latin typeface="Montserrat"/>
                <a:ea typeface="Montserrat"/>
                <a:cs typeface="Montserrat"/>
                <a:sym typeface="Montserrat"/>
              </a:rPr>
              <a:t> que, en principio, </a:t>
            </a:r>
            <a:r>
              <a:rPr b="1" i="0" lang="es" sz="1400" u="none" cap="none" strike="noStrike">
                <a:solidFill>
                  <a:srgbClr val="000000"/>
                </a:solidFill>
                <a:latin typeface="Montserrat"/>
                <a:ea typeface="Montserrat"/>
                <a:cs typeface="Montserrat"/>
                <a:sym typeface="Montserrat"/>
              </a:rPr>
              <a:t>se repiten en cualquier conjunto de datos de imágenes</a:t>
            </a:r>
            <a:r>
              <a:rPr b="0" i="0" lang="es" sz="1400" u="none" cap="none" strike="noStrike">
                <a:solidFill>
                  <a:srgbClr val="000000"/>
                </a:solidFill>
                <a:latin typeface="Montserrat"/>
                <a:ea typeface="Montserrat"/>
                <a:cs typeface="Montserrat"/>
                <a:sym typeface="Montserrat"/>
              </a:rPr>
              <a:t> que tengamos. Por lo tanto, a la hora de entrenar un nuevo modelo con un conjunto de datos distinto, </a:t>
            </a:r>
            <a:r>
              <a:rPr b="1" i="0" lang="es" sz="1400" u="none" cap="none" strike="noStrike">
                <a:solidFill>
                  <a:srgbClr val="000000"/>
                </a:solidFill>
                <a:latin typeface="Montserrat"/>
                <a:ea typeface="Montserrat"/>
                <a:cs typeface="Montserrat"/>
                <a:sym typeface="Montserrat"/>
              </a:rPr>
              <a:t>podríamos aprovechar esas capas ya entrenadas en la nueva red</a:t>
            </a:r>
            <a:r>
              <a:rPr b="0" i="0" lang="es" sz="1400" u="none" cap="none" strike="noStrike">
                <a:solidFill>
                  <a:srgbClr val="000000"/>
                </a:solidFill>
                <a:latin typeface="Montserrat"/>
                <a:ea typeface="Montserrat"/>
                <a:cs typeface="Montserrat"/>
                <a:sym typeface="Montserrat"/>
              </a:rPr>
              <a:t>.</a:t>
            </a:r>
            <a:endParaRPr b="0" i="0"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p:txBody>
      </p:sp>
      <p:pic>
        <p:nvPicPr>
          <p:cNvPr id="350" name="Google Shape;350;g2153cb47de3_0_0"/>
          <p:cNvPicPr preferRelativeResize="0"/>
          <p:nvPr/>
        </p:nvPicPr>
        <p:blipFill rotWithShape="1">
          <a:blip r:embed="rId3">
            <a:alphaModFix/>
          </a:blip>
          <a:srcRect b="0" l="0" r="0" t="0"/>
          <a:stretch/>
        </p:blipFill>
        <p:spPr>
          <a:xfrm>
            <a:off x="250413" y="2870850"/>
            <a:ext cx="2381525" cy="1556350"/>
          </a:xfrm>
          <a:prstGeom prst="rect">
            <a:avLst/>
          </a:prstGeom>
          <a:noFill/>
          <a:ln>
            <a:noFill/>
          </a:ln>
        </p:spPr>
      </p:pic>
      <p:pic>
        <p:nvPicPr>
          <p:cNvPr id="351" name="Google Shape;351;g2153cb47de3_0_0"/>
          <p:cNvPicPr preferRelativeResize="0"/>
          <p:nvPr/>
        </p:nvPicPr>
        <p:blipFill rotWithShape="1">
          <a:blip r:embed="rId4">
            <a:alphaModFix/>
          </a:blip>
          <a:srcRect b="0" l="0" r="0" t="0"/>
          <a:stretch/>
        </p:blipFill>
        <p:spPr>
          <a:xfrm>
            <a:off x="3178738" y="2888113"/>
            <a:ext cx="2522750" cy="1521825"/>
          </a:xfrm>
          <a:prstGeom prst="rect">
            <a:avLst/>
          </a:prstGeom>
          <a:noFill/>
          <a:ln>
            <a:noFill/>
          </a:ln>
        </p:spPr>
      </p:pic>
      <p:pic>
        <p:nvPicPr>
          <p:cNvPr id="352" name="Google Shape;352;g2153cb47de3_0_0"/>
          <p:cNvPicPr preferRelativeResize="0"/>
          <p:nvPr/>
        </p:nvPicPr>
        <p:blipFill rotWithShape="1">
          <a:blip r:embed="rId5">
            <a:alphaModFix/>
          </a:blip>
          <a:srcRect b="0" l="0" r="0" t="0"/>
          <a:stretch/>
        </p:blipFill>
        <p:spPr>
          <a:xfrm>
            <a:off x="6248288" y="2888125"/>
            <a:ext cx="2645298" cy="1521800"/>
          </a:xfrm>
          <a:prstGeom prst="rect">
            <a:avLst/>
          </a:prstGeom>
          <a:noFill/>
          <a:ln>
            <a:noFill/>
          </a:ln>
        </p:spPr>
      </p:pic>
      <p:cxnSp>
        <p:nvCxnSpPr>
          <p:cNvPr id="353" name="Google Shape;353;g2153cb47de3_0_0"/>
          <p:cNvCxnSpPr>
            <a:stCxn id="350" idx="3"/>
            <a:endCxn id="351" idx="1"/>
          </p:cNvCxnSpPr>
          <p:nvPr/>
        </p:nvCxnSpPr>
        <p:spPr>
          <a:xfrm>
            <a:off x="2631938" y="3649025"/>
            <a:ext cx="546900" cy="0"/>
          </a:xfrm>
          <a:prstGeom prst="straightConnector1">
            <a:avLst/>
          </a:prstGeom>
          <a:noFill/>
          <a:ln cap="flat" cmpd="sng" w="9525">
            <a:solidFill>
              <a:srgbClr val="1A1A1A"/>
            </a:solidFill>
            <a:prstDash val="solid"/>
            <a:round/>
            <a:headEnd len="sm" w="sm" type="none"/>
            <a:tailEnd len="med" w="med" type="triangle"/>
          </a:ln>
        </p:spPr>
      </p:cxnSp>
      <p:cxnSp>
        <p:nvCxnSpPr>
          <p:cNvPr id="354" name="Google Shape;354;g2153cb47de3_0_0"/>
          <p:cNvCxnSpPr>
            <a:stCxn id="351" idx="3"/>
            <a:endCxn id="352" idx="1"/>
          </p:cNvCxnSpPr>
          <p:nvPr/>
        </p:nvCxnSpPr>
        <p:spPr>
          <a:xfrm>
            <a:off x="5701488" y="3649025"/>
            <a:ext cx="546900" cy="0"/>
          </a:xfrm>
          <a:prstGeom prst="straightConnector1">
            <a:avLst/>
          </a:prstGeom>
          <a:noFill/>
          <a:ln cap="flat" cmpd="sng" w="9525">
            <a:solidFill>
              <a:srgbClr val="1A1A1A"/>
            </a:solidFill>
            <a:prstDash val="solid"/>
            <a:round/>
            <a:headEnd len="sm" w="sm" type="none"/>
            <a:tailEnd len="med" w="med" type="triangl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g1386f7e029b_0_0"/>
          <p:cNvSpPr txBox="1"/>
          <p:nvPr>
            <p:ph type="title"/>
          </p:nvPr>
        </p:nvSpPr>
        <p:spPr>
          <a:xfrm>
            <a:off x="729450" y="6023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s">
                <a:latin typeface="Montserrat"/>
                <a:ea typeface="Montserrat"/>
                <a:cs typeface="Montserrat"/>
                <a:sym typeface="Montserrat"/>
              </a:rPr>
              <a:t>Arquitecturas clásicas: Inception</a:t>
            </a:r>
            <a:endParaRPr sz="900">
              <a:latin typeface="Montserrat"/>
              <a:ea typeface="Montserrat"/>
              <a:cs typeface="Montserrat"/>
              <a:sym typeface="Montserrat"/>
            </a:endParaRPr>
          </a:p>
        </p:txBody>
      </p:sp>
      <p:sp>
        <p:nvSpPr>
          <p:cNvPr id="100" name="Google Shape;100;g1386f7e029b_0_0"/>
          <p:cNvSpPr txBox="1"/>
          <p:nvPr/>
        </p:nvSpPr>
        <p:spPr>
          <a:xfrm>
            <a:off x="783375" y="1340000"/>
            <a:ext cx="7740900" cy="19086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En 2014 un equipo de Google presentó la primera versión de la serie de redes Inception en la competencia ImageNet, ganando en la tarea de clasificación. Como en todos los casos, la motivación principal estaba en obtener redes cada vez más profundas (más capas y más neuronas), que puedan mejorar las métricas actuales. Sin embargo, esto implicaba más probabilidad de sobreentrenamiento y más costo computacional. </a:t>
            </a:r>
            <a:endParaRPr b="0" i="0"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Bajo estas premisas se creó lo que se conoce como un bloque Inception:</a:t>
            </a:r>
            <a:endParaRPr b="0" i="0" sz="1400" u="none" cap="none" strike="noStrike">
              <a:solidFill>
                <a:srgbClr val="000000"/>
              </a:solidFill>
              <a:latin typeface="Montserrat"/>
              <a:ea typeface="Montserrat"/>
              <a:cs typeface="Montserrat"/>
              <a:sym typeface="Montserrat"/>
            </a:endParaRPr>
          </a:p>
        </p:txBody>
      </p:sp>
      <p:pic>
        <p:nvPicPr>
          <p:cNvPr id="101" name="Google Shape;101;g1386f7e029b_0_0"/>
          <p:cNvPicPr preferRelativeResize="0"/>
          <p:nvPr/>
        </p:nvPicPr>
        <p:blipFill rotWithShape="1">
          <a:blip r:embed="rId3">
            <a:alphaModFix/>
          </a:blip>
          <a:srcRect b="12808" l="0" r="0" t="0"/>
          <a:stretch/>
        </p:blipFill>
        <p:spPr>
          <a:xfrm>
            <a:off x="2661850" y="3130275"/>
            <a:ext cx="3820300" cy="1848325"/>
          </a:xfrm>
          <a:prstGeom prst="rect">
            <a:avLst/>
          </a:prstGeom>
          <a:noFill/>
          <a:ln>
            <a:noFill/>
          </a:ln>
        </p:spPr>
      </p:pic>
      <p:sp>
        <p:nvSpPr>
          <p:cNvPr id="102" name="Google Shape;102;g1386f7e029b_0_0"/>
          <p:cNvSpPr txBox="1"/>
          <p:nvPr/>
        </p:nvSpPr>
        <p:spPr>
          <a:xfrm>
            <a:off x="382150" y="4864625"/>
            <a:ext cx="82524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s" sz="1000" u="none" cap="none" strike="noStrike">
                <a:solidFill>
                  <a:srgbClr val="000000"/>
                </a:solidFill>
                <a:latin typeface="Montserrat"/>
                <a:ea typeface="Montserrat"/>
                <a:cs typeface="Montserrat"/>
                <a:sym typeface="Montserrat"/>
              </a:rPr>
              <a:t>Szegedy, et al., 2014. Going deeper with convolutions. </a:t>
            </a:r>
            <a:r>
              <a:rPr b="0" i="0" lang="es" sz="1000" u="sng" cap="none" strike="noStrike">
                <a:solidFill>
                  <a:schemeClr val="hlink"/>
                </a:solidFill>
                <a:latin typeface="Montserrat"/>
                <a:ea typeface="Montserrat"/>
                <a:cs typeface="Montserrat"/>
                <a:sym typeface="Montserrat"/>
                <a:hlinkClick r:id="rId4"/>
              </a:rPr>
              <a:t>Link</a:t>
            </a:r>
            <a:r>
              <a:rPr b="0" i="0" lang="es" sz="1000" u="none" cap="none" strike="noStrike">
                <a:solidFill>
                  <a:srgbClr val="000000"/>
                </a:solidFill>
                <a:latin typeface="Montserrat"/>
                <a:ea typeface="Montserrat"/>
                <a:cs typeface="Montserrat"/>
                <a:sym typeface="Montserrat"/>
              </a:rPr>
              <a:t> </a:t>
            </a:r>
            <a:endParaRPr b="0" i="0" sz="1000" u="none" cap="none" strike="noStrike">
              <a:solidFill>
                <a:srgbClr val="000000"/>
              </a:solidFill>
              <a:latin typeface="Montserrat"/>
              <a:ea typeface="Montserrat"/>
              <a:cs typeface="Montserrat"/>
              <a:sym typeface="Montserrat"/>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pic>
        <p:nvPicPr>
          <p:cNvPr id="359" name="Google Shape;359;g217542b0458_0_7"/>
          <p:cNvPicPr preferRelativeResize="0"/>
          <p:nvPr/>
        </p:nvPicPr>
        <p:blipFill rotWithShape="1">
          <a:blip r:embed="rId3">
            <a:alphaModFix/>
          </a:blip>
          <a:srcRect b="0" l="0" r="0" t="0"/>
          <a:stretch/>
        </p:blipFill>
        <p:spPr>
          <a:xfrm>
            <a:off x="2517238" y="1291275"/>
            <a:ext cx="4109519" cy="3750100"/>
          </a:xfrm>
          <a:prstGeom prst="rect">
            <a:avLst/>
          </a:prstGeom>
          <a:noFill/>
          <a:ln>
            <a:noFill/>
          </a:ln>
        </p:spPr>
      </p:pic>
      <p:sp>
        <p:nvSpPr>
          <p:cNvPr id="360" name="Google Shape;360;g217542b0458_0_7"/>
          <p:cNvSpPr txBox="1"/>
          <p:nvPr>
            <p:ph type="title"/>
          </p:nvPr>
        </p:nvSpPr>
        <p:spPr>
          <a:xfrm>
            <a:off x="764300" y="604525"/>
            <a:ext cx="82419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s">
                <a:latin typeface="Montserrat"/>
                <a:ea typeface="Montserrat"/>
                <a:cs typeface="Montserrat"/>
                <a:sym typeface="Montserrat"/>
              </a:rPr>
              <a:t>Transfer Learning</a:t>
            </a:r>
            <a:endParaRPr>
              <a:latin typeface="Montserrat"/>
              <a:ea typeface="Montserrat"/>
              <a:cs typeface="Montserrat"/>
              <a:sym typeface="Montserrat"/>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g1388a3f0bda_0_0"/>
          <p:cNvSpPr txBox="1"/>
          <p:nvPr>
            <p:ph type="title"/>
          </p:nvPr>
        </p:nvSpPr>
        <p:spPr>
          <a:xfrm>
            <a:off x="764300" y="604525"/>
            <a:ext cx="82419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s">
                <a:latin typeface="Montserrat"/>
                <a:ea typeface="Montserrat"/>
                <a:cs typeface="Montserrat"/>
                <a:sym typeface="Montserrat"/>
              </a:rPr>
              <a:t>Transfer Learning</a:t>
            </a:r>
            <a:endParaRPr>
              <a:latin typeface="Montserrat"/>
              <a:ea typeface="Montserrat"/>
              <a:cs typeface="Montserrat"/>
              <a:sym typeface="Montserrat"/>
            </a:endParaRPr>
          </a:p>
        </p:txBody>
      </p:sp>
      <p:sp>
        <p:nvSpPr>
          <p:cNvPr id="366" name="Google Shape;366;g1388a3f0bda_0_0"/>
          <p:cNvSpPr txBox="1"/>
          <p:nvPr/>
        </p:nvSpPr>
        <p:spPr>
          <a:xfrm>
            <a:off x="643475" y="1352875"/>
            <a:ext cx="8087100" cy="34170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Cuando se trabaja con imágenes, existen dos estrategias ampliamente utilizadas a la hora de realizar transfer learning:</a:t>
            </a:r>
            <a:endParaRPr b="0" i="0"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a:p>
            <a:pPr indent="-317500" lvl="0" marL="457200" marR="0" rtl="0" algn="just">
              <a:lnSpc>
                <a:spcPct val="100000"/>
              </a:lnSpc>
              <a:spcBef>
                <a:spcPts val="0"/>
              </a:spcBef>
              <a:spcAft>
                <a:spcPts val="0"/>
              </a:spcAft>
              <a:buClr>
                <a:srgbClr val="000000"/>
              </a:buClr>
              <a:buSzPts val="1400"/>
              <a:buFont typeface="Montserrat"/>
              <a:buChar char="●"/>
            </a:pPr>
            <a:r>
              <a:rPr b="1" i="0" lang="es" sz="1400" u="none" cap="none" strike="noStrike">
                <a:solidFill>
                  <a:srgbClr val="000000"/>
                </a:solidFill>
                <a:latin typeface="Montserrat"/>
                <a:ea typeface="Montserrat"/>
                <a:cs typeface="Montserrat"/>
                <a:sym typeface="Montserrat"/>
              </a:rPr>
              <a:t>Feature extraction</a:t>
            </a:r>
            <a:endParaRPr b="1" i="0"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Consiste en tomar un modelo ya preentrenado en algún dataset lo suficientemente genérico (Ej: ImageNet) y eliminar la última o últimas capas. Luego la nueva salida de la red se utiliza como vector de features para alimentar un nuevo algoritmo que realice la clasificación del problema objetivo.</a:t>
            </a:r>
            <a:endParaRPr b="0" i="0"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a:p>
            <a:pPr indent="-317500" lvl="0" marL="457200" marR="0" rtl="0" algn="just">
              <a:lnSpc>
                <a:spcPct val="100000"/>
              </a:lnSpc>
              <a:spcBef>
                <a:spcPts val="0"/>
              </a:spcBef>
              <a:spcAft>
                <a:spcPts val="0"/>
              </a:spcAft>
              <a:buClr>
                <a:srgbClr val="000000"/>
              </a:buClr>
              <a:buSzPts val="1400"/>
              <a:buFont typeface="Montserrat"/>
              <a:buChar char="●"/>
            </a:pPr>
            <a:r>
              <a:rPr b="1" i="0" lang="es" sz="1400" u="none" cap="none" strike="noStrike">
                <a:solidFill>
                  <a:srgbClr val="000000"/>
                </a:solidFill>
                <a:latin typeface="Montserrat"/>
                <a:ea typeface="Montserrat"/>
                <a:cs typeface="Montserrat"/>
                <a:sym typeface="Montserrat"/>
              </a:rPr>
              <a:t>Fine Tuning</a:t>
            </a:r>
            <a:endParaRPr b="1" i="0"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En este caso no solo se reemplaza la última o últimas capas de la red sino que el proceso de entrenamiento se realiza, también, sobre una porción de las capas ya pre entrenadas.</a:t>
            </a:r>
            <a:endParaRPr b="0" i="0"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g14b0ed2676f_0_11"/>
          <p:cNvSpPr txBox="1"/>
          <p:nvPr>
            <p:ph type="title"/>
          </p:nvPr>
        </p:nvSpPr>
        <p:spPr>
          <a:xfrm>
            <a:off x="764300" y="604525"/>
            <a:ext cx="82419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s">
                <a:latin typeface="Montserrat"/>
                <a:ea typeface="Montserrat"/>
                <a:cs typeface="Montserrat"/>
                <a:sym typeface="Montserrat"/>
              </a:rPr>
              <a:t>Transfer Learning</a:t>
            </a:r>
            <a:endParaRPr>
              <a:latin typeface="Montserrat"/>
              <a:ea typeface="Montserrat"/>
              <a:cs typeface="Montserrat"/>
              <a:sym typeface="Montserrat"/>
            </a:endParaRPr>
          </a:p>
        </p:txBody>
      </p:sp>
      <p:sp>
        <p:nvSpPr>
          <p:cNvPr id="372" name="Google Shape;372;g14b0ed2676f_0_11"/>
          <p:cNvSpPr txBox="1"/>
          <p:nvPr/>
        </p:nvSpPr>
        <p:spPr>
          <a:xfrm>
            <a:off x="643475" y="1352875"/>
            <a:ext cx="8087100" cy="34170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En términos generales las situaciones se pueden resumir en:</a:t>
            </a:r>
            <a:endParaRPr b="0" i="0" sz="1400" u="none" cap="none" strike="noStrike">
              <a:solidFill>
                <a:srgbClr val="000000"/>
              </a:solidFill>
              <a:latin typeface="Montserrat"/>
              <a:ea typeface="Montserrat"/>
              <a:cs typeface="Montserrat"/>
              <a:sym typeface="Montserrat"/>
            </a:endParaRPr>
          </a:p>
          <a:p>
            <a:pPr indent="-317500" lvl="0" marL="457200" marR="0" rtl="0" algn="just">
              <a:lnSpc>
                <a:spcPct val="100000"/>
              </a:lnSpc>
              <a:spcBef>
                <a:spcPts val="0"/>
              </a:spcBef>
              <a:spcAft>
                <a:spcPts val="0"/>
              </a:spcAft>
              <a:buClr>
                <a:srgbClr val="000000"/>
              </a:buClr>
              <a:buSzPts val="1400"/>
              <a:buFont typeface="Montserrat"/>
              <a:buAutoNum type="arabicPeriod"/>
            </a:pPr>
            <a:r>
              <a:rPr b="1" i="0" lang="es" sz="1400" u="none" cap="none" strike="noStrike">
                <a:solidFill>
                  <a:srgbClr val="000000"/>
                </a:solidFill>
                <a:latin typeface="Montserrat"/>
                <a:ea typeface="Montserrat"/>
                <a:cs typeface="Montserrat"/>
                <a:sym typeface="Montserrat"/>
              </a:rPr>
              <a:t>Dataset pequeño y con datos similares:</a:t>
            </a:r>
            <a:r>
              <a:rPr b="0" i="0" lang="es" sz="1400" u="none" cap="none" strike="noStrike">
                <a:solidFill>
                  <a:srgbClr val="000000"/>
                </a:solidFill>
                <a:latin typeface="Montserrat"/>
                <a:ea typeface="Montserrat"/>
                <a:cs typeface="Montserrat"/>
                <a:sym typeface="Montserrat"/>
              </a:rPr>
              <a:t> No es conveniente realizar fine tuning dado el riesgo de sobreentrenamiento por los pocos datos. Por lo general, se entrena un clasificador basado en las features extraídas de una de las últimas capas.</a:t>
            </a:r>
            <a:endParaRPr b="0" i="0" sz="1400" u="none" cap="none" strike="noStrike">
              <a:solidFill>
                <a:srgbClr val="000000"/>
              </a:solidFill>
              <a:latin typeface="Montserrat"/>
              <a:ea typeface="Montserrat"/>
              <a:cs typeface="Montserrat"/>
              <a:sym typeface="Montserrat"/>
            </a:endParaRPr>
          </a:p>
          <a:p>
            <a:pPr indent="-317500" lvl="0" marL="457200" marR="0" rtl="0" algn="just">
              <a:lnSpc>
                <a:spcPct val="100000"/>
              </a:lnSpc>
              <a:spcBef>
                <a:spcPts val="0"/>
              </a:spcBef>
              <a:spcAft>
                <a:spcPts val="0"/>
              </a:spcAft>
              <a:buClr>
                <a:srgbClr val="000000"/>
              </a:buClr>
              <a:buSzPts val="1400"/>
              <a:buFont typeface="Montserrat"/>
              <a:buAutoNum type="arabicPeriod"/>
            </a:pPr>
            <a:r>
              <a:rPr b="1" i="0" lang="es" sz="1400" u="none" cap="none" strike="noStrike">
                <a:solidFill>
                  <a:srgbClr val="000000"/>
                </a:solidFill>
                <a:latin typeface="Montserrat"/>
                <a:ea typeface="Montserrat"/>
                <a:cs typeface="Montserrat"/>
                <a:sym typeface="Montserrat"/>
              </a:rPr>
              <a:t>Dataset pequeño y con datos distintos:</a:t>
            </a:r>
            <a:r>
              <a:rPr b="0" i="0" lang="es" sz="1400" u="none" cap="none" strike="noStrike">
                <a:solidFill>
                  <a:srgbClr val="000000"/>
                </a:solidFill>
                <a:latin typeface="Montserrat"/>
                <a:ea typeface="Montserrat"/>
                <a:cs typeface="Montserrat"/>
                <a:sym typeface="Montserrat"/>
              </a:rPr>
              <a:t> Al igual que en el caso anterior, no es conveniente realizar fine tuning. Además, tampoco es recomendable extraer las features de alguna de las últimas capas dado que estas han aprendido características más específicas del dominio original.</a:t>
            </a:r>
            <a:endParaRPr b="0" i="0" sz="1400" u="none" cap="none" strike="noStrike">
              <a:solidFill>
                <a:srgbClr val="000000"/>
              </a:solidFill>
              <a:latin typeface="Montserrat"/>
              <a:ea typeface="Montserrat"/>
              <a:cs typeface="Montserrat"/>
              <a:sym typeface="Montserrat"/>
            </a:endParaRPr>
          </a:p>
          <a:p>
            <a:pPr indent="-317500" lvl="0" marL="457200" marR="0" rtl="0" algn="just">
              <a:lnSpc>
                <a:spcPct val="100000"/>
              </a:lnSpc>
              <a:spcBef>
                <a:spcPts val="0"/>
              </a:spcBef>
              <a:spcAft>
                <a:spcPts val="0"/>
              </a:spcAft>
              <a:buClr>
                <a:srgbClr val="000000"/>
              </a:buClr>
              <a:buSzPts val="1400"/>
              <a:buFont typeface="Montserrat"/>
              <a:buAutoNum type="arabicPeriod"/>
            </a:pPr>
            <a:r>
              <a:rPr b="1" i="0" lang="es" sz="1400" u="none" cap="none" strike="noStrike">
                <a:solidFill>
                  <a:srgbClr val="000000"/>
                </a:solidFill>
                <a:latin typeface="Montserrat"/>
                <a:ea typeface="Montserrat"/>
                <a:cs typeface="Montserrat"/>
                <a:sym typeface="Montserrat"/>
              </a:rPr>
              <a:t>Dataset grande y con datos similares:</a:t>
            </a:r>
            <a:r>
              <a:rPr b="0" i="0" lang="es" sz="1400" u="none" cap="none" strike="noStrike">
                <a:solidFill>
                  <a:srgbClr val="000000"/>
                </a:solidFill>
                <a:latin typeface="Montserrat"/>
                <a:ea typeface="Montserrat"/>
                <a:cs typeface="Montserrat"/>
                <a:sym typeface="Montserrat"/>
              </a:rPr>
              <a:t> Dado que hay mayor cantidad de datos podemos analizar el uso de fine tuning sin riesgo de caer en sobreentrenamiento.</a:t>
            </a:r>
            <a:endParaRPr b="0" i="0" sz="1400" u="none" cap="none" strike="noStrike">
              <a:solidFill>
                <a:srgbClr val="000000"/>
              </a:solidFill>
              <a:latin typeface="Montserrat"/>
              <a:ea typeface="Montserrat"/>
              <a:cs typeface="Montserrat"/>
              <a:sym typeface="Montserrat"/>
            </a:endParaRPr>
          </a:p>
          <a:p>
            <a:pPr indent="-317500" lvl="0" marL="457200" marR="0" rtl="0" algn="just">
              <a:lnSpc>
                <a:spcPct val="100000"/>
              </a:lnSpc>
              <a:spcBef>
                <a:spcPts val="0"/>
              </a:spcBef>
              <a:spcAft>
                <a:spcPts val="0"/>
              </a:spcAft>
              <a:buClr>
                <a:srgbClr val="000000"/>
              </a:buClr>
              <a:buSzPts val="1400"/>
              <a:buFont typeface="Montserrat"/>
              <a:buAutoNum type="arabicPeriod"/>
            </a:pPr>
            <a:r>
              <a:rPr b="1" i="0" lang="es" sz="1400" u="none" cap="none" strike="noStrike">
                <a:solidFill>
                  <a:srgbClr val="000000"/>
                </a:solidFill>
                <a:latin typeface="Montserrat"/>
                <a:ea typeface="Montserrat"/>
                <a:cs typeface="Montserrat"/>
                <a:sym typeface="Montserrat"/>
              </a:rPr>
              <a:t>Dataset grande y con datos distintos:</a:t>
            </a:r>
            <a:r>
              <a:rPr b="0" i="0" lang="es" sz="1400" u="none" cap="none" strike="noStrike">
                <a:solidFill>
                  <a:srgbClr val="000000"/>
                </a:solidFill>
                <a:latin typeface="Montserrat"/>
                <a:ea typeface="Montserrat"/>
                <a:cs typeface="Montserrat"/>
                <a:sym typeface="Montserrat"/>
              </a:rPr>
              <a:t> En este caso, el fine tuning se puede realizar reentrenando aún más capas. También se podría analizar realizar un entrenamiento con parámetros inicializados aleatoriamente.</a:t>
            </a:r>
            <a:endParaRPr b="0" i="0"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g1386f7e029b_0_293"/>
          <p:cNvSpPr txBox="1"/>
          <p:nvPr>
            <p:ph type="title"/>
          </p:nvPr>
        </p:nvSpPr>
        <p:spPr>
          <a:xfrm>
            <a:off x="764300" y="604525"/>
            <a:ext cx="82419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s">
                <a:latin typeface="Montserrat"/>
                <a:ea typeface="Montserrat"/>
                <a:cs typeface="Montserrat"/>
                <a:sym typeface="Montserrat"/>
              </a:rPr>
              <a:t>Transfer Learning</a:t>
            </a:r>
            <a:endParaRPr>
              <a:latin typeface="Montserrat"/>
              <a:ea typeface="Montserrat"/>
              <a:cs typeface="Montserrat"/>
              <a:sym typeface="Montserrat"/>
            </a:endParaRPr>
          </a:p>
        </p:txBody>
      </p:sp>
      <p:sp>
        <p:nvSpPr>
          <p:cNvPr id="378" name="Google Shape;378;g1386f7e029b_0_293"/>
          <p:cNvSpPr txBox="1"/>
          <p:nvPr/>
        </p:nvSpPr>
        <p:spPr>
          <a:xfrm>
            <a:off x="814200" y="1414025"/>
            <a:ext cx="7926300" cy="36327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400"/>
              <a:buFont typeface="Arial"/>
              <a:buNone/>
            </a:pPr>
            <a:r>
              <a:rPr b="1" i="1" lang="es" sz="1400" u="none" cap="none" strike="noStrike">
                <a:solidFill>
                  <a:srgbClr val="000000"/>
                </a:solidFill>
                <a:latin typeface="Montserrat"/>
                <a:ea typeface="Montserrat"/>
                <a:cs typeface="Montserrat"/>
                <a:sym typeface="Montserrat"/>
              </a:rPr>
              <a:t>Precauciones a tener en cuenta para su implementación</a:t>
            </a:r>
            <a:endParaRPr b="1" i="1"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a:p>
            <a:pPr indent="-317500" lvl="0" marL="457200" marR="0" rtl="0" algn="just">
              <a:lnSpc>
                <a:spcPct val="100000"/>
              </a:lnSpc>
              <a:spcBef>
                <a:spcPts val="0"/>
              </a:spcBef>
              <a:spcAft>
                <a:spcPts val="0"/>
              </a:spcAft>
              <a:buClr>
                <a:srgbClr val="000000"/>
              </a:buClr>
              <a:buSzPts val="1400"/>
              <a:buFont typeface="Montserrat"/>
              <a:buChar char="●"/>
            </a:pPr>
            <a:r>
              <a:rPr b="0" i="0" lang="es" sz="1400" u="none" cap="none" strike="noStrike">
                <a:solidFill>
                  <a:srgbClr val="000000"/>
                </a:solidFill>
                <a:latin typeface="Montserrat"/>
                <a:ea typeface="Montserrat"/>
                <a:cs typeface="Montserrat"/>
                <a:sym typeface="Montserrat"/>
              </a:rPr>
              <a:t>Cuando se realiza transfer learning, </a:t>
            </a:r>
            <a:r>
              <a:rPr b="1" i="0" lang="es" sz="1400" u="none" cap="none" strike="noStrike">
                <a:solidFill>
                  <a:srgbClr val="000000"/>
                </a:solidFill>
                <a:latin typeface="Montserrat"/>
                <a:ea typeface="Montserrat"/>
                <a:cs typeface="Montserrat"/>
                <a:sym typeface="Montserrat"/>
              </a:rPr>
              <a:t>el learning rate suele configurarse en valores más bajos</a:t>
            </a:r>
            <a:r>
              <a:rPr b="0" i="0" lang="es" sz="1400" u="none" cap="none" strike="noStrike">
                <a:solidFill>
                  <a:srgbClr val="000000"/>
                </a:solidFill>
                <a:latin typeface="Montserrat"/>
                <a:ea typeface="Montserrat"/>
                <a:cs typeface="Montserrat"/>
                <a:sym typeface="Montserrat"/>
              </a:rPr>
              <a:t> comparados a los que se utilizan para entrenar desde cero el mismo modelo. Esto para evitar que los pesos de la red ya entrenados se modifiquen mucho.</a:t>
            </a:r>
            <a:endParaRPr b="0" i="0"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a:p>
            <a:pPr indent="-317500" lvl="0" marL="457200" marR="0" rtl="0" algn="just">
              <a:lnSpc>
                <a:spcPct val="100000"/>
              </a:lnSpc>
              <a:spcBef>
                <a:spcPts val="0"/>
              </a:spcBef>
              <a:spcAft>
                <a:spcPts val="0"/>
              </a:spcAft>
              <a:buClr>
                <a:srgbClr val="000000"/>
              </a:buClr>
              <a:buSzPts val="1400"/>
              <a:buFont typeface="Montserrat"/>
              <a:buChar char="●"/>
            </a:pPr>
            <a:r>
              <a:rPr b="0" i="0" lang="es" sz="1400" u="none" cap="none" strike="noStrike">
                <a:solidFill>
                  <a:srgbClr val="000000"/>
                </a:solidFill>
                <a:latin typeface="Montserrat"/>
                <a:ea typeface="Montserrat"/>
                <a:cs typeface="Montserrat"/>
                <a:sym typeface="Montserrat"/>
              </a:rPr>
              <a:t>Hay que tomar precauciones con los </a:t>
            </a:r>
            <a:r>
              <a:rPr b="1" i="0" lang="es" sz="1400" u="none" cap="none" strike="noStrike">
                <a:solidFill>
                  <a:srgbClr val="000000"/>
                </a:solidFill>
                <a:latin typeface="Montserrat"/>
                <a:ea typeface="Montserrat"/>
                <a:cs typeface="Montserrat"/>
                <a:sym typeface="Montserrat"/>
              </a:rPr>
              <a:t>tamaños de imágenes</a:t>
            </a:r>
            <a:r>
              <a:rPr b="0" i="0" lang="es" sz="1400" u="none" cap="none" strike="noStrike">
                <a:solidFill>
                  <a:srgbClr val="000000"/>
                </a:solidFill>
                <a:latin typeface="Montserrat"/>
                <a:ea typeface="Montserrat"/>
                <a:cs typeface="Montserrat"/>
                <a:sym typeface="Montserrat"/>
              </a:rPr>
              <a:t> que se usan para entrenar, teniendo en cuenta el tamaño de imagen que se utilizó para pre-entrenar el modelo:</a:t>
            </a:r>
            <a:endParaRPr b="0" i="0" sz="1400" u="none" cap="none" strike="noStrike">
              <a:solidFill>
                <a:srgbClr val="000000"/>
              </a:solidFill>
              <a:latin typeface="Montserrat"/>
              <a:ea typeface="Montserrat"/>
              <a:cs typeface="Montserrat"/>
              <a:sym typeface="Montserrat"/>
            </a:endParaRPr>
          </a:p>
          <a:p>
            <a:pPr indent="-317500" lvl="1" marL="914400" marR="0" rtl="0" algn="just">
              <a:lnSpc>
                <a:spcPct val="100000"/>
              </a:lnSpc>
              <a:spcBef>
                <a:spcPts val="0"/>
              </a:spcBef>
              <a:spcAft>
                <a:spcPts val="0"/>
              </a:spcAft>
              <a:buClr>
                <a:srgbClr val="000000"/>
              </a:buClr>
              <a:buSzPts val="1400"/>
              <a:buFont typeface="Montserrat"/>
              <a:buChar char="○"/>
            </a:pPr>
            <a:r>
              <a:rPr b="0" i="0" lang="es" sz="1400" u="none" cap="none" strike="noStrike">
                <a:solidFill>
                  <a:srgbClr val="000000"/>
                </a:solidFill>
                <a:latin typeface="Montserrat"/>
                <a:ea typeface="Montserrat"/>
                <a:cs typeface="Montserrat"/>
                <a:sym typeface="Montserrat"/>
              </a:rPr>
              <a:t>Dependiendo de la variación puede ser necesario </a:t>
            </a:r>
            <a:r>
              <a:rPr b="1" i="0" lang="es" sz="1400" u="none" cap="none" strike="noStrike">
                <a:solidFill>
                  <a:srgbClr val="000000"/>
                </a:solidFill>
                <a:latin typeface="Montserrat"/>
                <a:ea typeface="Montserrat"/>
                <a:cs typeface="Montserrat"/>
                <a:sym typeface="Montserrat"/>
              </a:rPr>
              <a:t>reemplazar una determinada cantidad de capas</a:t>
            </a:r>
            <a:r>
              <a:rPr b="0" i="0" lang="es" sz="1400" u="none" cap="none" strike="noStrike">
                <a:solidFill>
                  <a:srgbClr val="000000"/>
                </a:solidFill>
                <a:latin typeface="Montserrat"/>
                <a:ea typeface="Montserrat"/>
                <a:cs typeface="Montserrat"/>
                <a:sym typeface="Montserrat"/>
              </a:rPr>
              <a:t> de la red.</a:t>
            </a:r>
            <a:endParaRPr b="0" i="0" sz="1400" u="none" cap="none" strike="noStrike">
              <a:solidFill>
                <a:srgbClr val="000000"/>
              </a:solidFill>
              <a:latin typeface="Montserrat"/>
              <a:ea typeface="Montserrat"/>
              <a:cs typeface="Montserrat"/>
              <a:sym typeface="Montserrat"/>
            </a:endParaRPr>
          </a:p>
          <a:p>
            <a:pPr indent="-317500" lvl="1" marL="914400" marR="0" rtl="0" algn="just">
              <a:lnSpc>
                <a:spcPct val="100000"/>
              </a:lnSpc>
              <a:spcBef>
                <a:spcPts val="0"/>
              </a:spcBef>
              <a:spcAft>
                <a:spcPts val="0"/>
              </a:spcAft>
              <a:buClr>
                <a:srgbClr val="000000"/>
              </a:buClr>
              <a:buSzPts val="1400"/>
              <a:buFont typeface="Montserrat"/>
              <a:buChar char="○"/>
            </a:pPr>
            <a:r>
              <a:rPr b="0" i="0" lang="es" sz="1400" u="none" cap="none" strike="noStrike">
                <a:solidFill>
                  <a:srgbClr val="000000"/>
                </a:solidFill>
                <a:latin typeface="Montserrat"/>
                <a:ea typeface="Montserrat"/>
                <a:cs typeface="Montserrat"/>
                <a:sym typeface="Montserrat"/>
              </a:rPr>
              <a:t>Dependiendo de la variación puede que las </a:t>
            </a:r>
            <a:r>
              <a:rPr b="1" i="0" lang="es" sz="1400" u="none" cap="none" strike="noStrike">
                <a:solidFill>
                  <a:srgbClr val="000000"/>
                </a:solidFill>
                <a:latin typeface="Montserrat"/>
                <a:ea typeface="Montserrat"/>
                <a:cs typeface="Montserrat"/>
                <a:sym typeface="Montserrat"/>
              </a:rPr>
              <a:t>features aprendidas</a:t>
            </a:r>
            <a:r>
              <a:rPr b="0" i="0" lang="es" sz="1400" u="none" cap="none" strike="noStrike">
                <a:solidFill>
                  <a:srgbClr val="000000"/>
                </a:solidFill>
                <a:latin typeface="Montserrat"/>
                <a:ea typeface="Montserrat"/>
                <a:cs typeface="Montserrat"/>
                <a:sym typeface="Montserrat"/>
              </a:rPr>
              <a:t> por las primeras capas convolucionales correspondan a una escala de imagen diferente.</a:t>
            </a:r>
            <a:endParaRPr b="0" i="0"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g1388a3f0bda_0_6"/>
          <p:cNvSpPr txBox="1"/>
          <p:nvPr>
            <p:ph type="title"/>
          </p:nvPr>
        </p:nvSpPr>
        <p:spPr>
          <a:xfrm>
            <a:off x="764300" y="604525"/>
            <a:ext cx="82419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s">
                <a:latin typeface="Montserrat"/>
                <a:ea typeface="Montserrat"/>
                <a:cs typeface="Montserrat"/>
                <a:sym typeface="Montserrat"/>
              </a:rPr>
              <a:t>Transfer Learning</a:t>
            </a:r>
            <a:endParaRPr>
              <a:latin typeface="Montserrat"/>
              <a:ea typeface="Montserrat"/>
              <a:cs typeface="Montserrat"/>
              <a:sym typeface="Montserrat"/>
            </a:endParaRPr>
          </a:p>
        </p:txBody>
      </p:sp>
      <p:sp>
        <p:nvSpPr>
          <p:cNvPr id="384" name="Google Shape;384;g1388a3f0bda_0_6"/>
          <p:cNvSpPr txBox="1"/>
          <p:nvPr/>
        </p:nvSpPr>
        <p:spPr>
          <a:xfrm>
            <a:off x="643475" y="1352875"/>
            <a:ext cx="8087100" cy="32016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400"/>
              <a:buFont typeface="Arial"/>
              <a:buNone/>
            </a:pPr>
            <a:r>
              <a:rPr b="1" i="1" lang="es" sz="1400" u="none" cap="none" strike="noStrike">
                <a:solidFill>
                  <a:srgbClr val="000000"/>
                </a:solidFill>
                <a:latin typeface="Montserrat"/>
                <a:ea typeface="Montserrat"/>
                <a:cs typeface="Montserrat"/>
                <a:sym typeface="Montserrat"/>
              </a:rPr>
              <a:t>Negative Transfer</a:t>
            </a:r>
            <a:endParaRPr b="1" i="1"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t/>
            </a:r>
            <a:endParaRPr b="1" i="1"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El Negative Transfer hace referencia a las ocasiones en las que el proceso de transfer learning lleva a una disminución de la performance del modelo sobre la tarea objetivo, en comparación con las tareas originales para las que fue entrenado. </a:t>
            </a:r>
            <a:endParaRPr b="0" i="0"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Esto ocurre porque el conocimiento que ya se tiene puede interferir con las nuevas tareas que se intentan aprender o porque la forma en la que se realiza el transfer learning hace que dicho conocimiento no se transfiera correctamente.</a:t>
            </a:r>
            <a:endParaRPr b="0" i="0"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Por ejemplo, supongamos que se tiene una red pre-entrenada para clasificar imágenes de perros y gatos y se quiere usarla para clasificar imágenes de plantas. Es posible que las características aprendidas por la red pre-entrenada no sean relevantes para la tarea de clasificación de plantas y que, en cambio, obstaculicen el rendimiento del modelo.</a:t>
            </a:r>
            <a:endParaRPr b="0" i="0" sz="1400" u="none" cap="none" strike="noStrike">
              <a:solidFill>
                <a:srgbClr val="000000"/>
              </a:solidFill>
              <a:latin typeface="Montserrat"/>
              <a:ea typeface="Montserrat"/>
              <a:cs typeface="Montserrat"/>
              <a:sym typeface="Montserrat"/>
            </a:endParaRPr>
          </a:p>
        </p:txBody>
      </p:sp>
      <p:sp>
        <p:nvSpPr>
          <p:cNvPr id="385" name="Google Shape;385;g1388a3f0bda_0_6"/>
          <p:cNvSpPr txBox="1"/>
          <p:nvPr/>
        </p:nvSpPr>
        <p:spPr>
          <a:xfrm>
            <a:off x="806800" y="4818350"/>
            <a:ext cx="80667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s" sz="1000" u="none" cap="none" strike="noStrike">
                <a:solidFill>
                  <a:srgbClr val="000000"/>
                </a:solidFill>
                <a:latin typeface="Montserrat"/>
                <a:ea typeface="Montserrat"/>
                <a:cs typeface="Montserrat"/>
                <a:sym typeface="Montserrat"/>
              </a:rPr>
              <a:t>Wang, et al., 2019. Characterizing and Avoiding Negative Transfer. </a:t>
            </a:r>
            <a:r>
              <a:rPr b="0" i="0" lang="es" sz="1000" u="sng" cap="none" strike="noStrike">
                <a:solidFill>
                  <a:schemeClr val="hlink"/>
                </a:solidFill>
                <a:latin typeface="Montserrat"/>
                <a:ea typeface="Montserrat"/>
                <a:cs typeface="Montserrat"/>
                <a:sym typeface="Montserrat"/>
                <a:hlinkClick r:id="rId3"/>
              </a:rPr>
              <a:t>Link</a:t>
            </a:r>
            <a:r>
              <a:rPr b="0" i="0" lang="es" sz="1000" u="none" cap="none" strike="noStrike">
                <a:solidFill>
                  <a:srgbClr val="000000"/>
                </a:solidFill>
                <a:latin typeface="Montserrat"/>
                <a:ea typeface="Montserrat"/>
                <a:cs typeface="Montserrat"/>
                <a:sym typeface="Montserrat"/>
              </a:rPr>
              <a:t> </a:t>
            </a:r>
            <a:endParaRPr b="0" i="0" sz="1000" u="none" cap="none" strike="noStrike">
              <a:solidFill>
                <a:srgbClr val="000000"/>
              </a:solidFill>
              <a:latin typeface="Montserrat"/>
              <a:ea typeface="Montserrat"/>
              <a:cs typeface="Montserrat"/>
              <a:sym typeface="Montserrat"/>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g1388a3f0bda_0_12"/>
          <p:cNvSpPr txBox="1"/>
          <p:nvPr>
            <p:ph type="title"/>
          </p:nvPr>
        </p:nvSpPr>
        <p:spPr>
          <a:xfrm>
            <a:off x="764300" y="604525"/>
            <a:ext cx="82419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s">
                <a:latin typeface="Montserrat"/>
                <a:ea typeface="Montserrat"/>
                <a:cs typeface="Montserrat"/>
                <a:sym typeface="Montserrat"/>
              </a:rPr>
              <a:t>Few Shot Learning</a:t>
            </a:r>
            <a:endParaRPr>
              <a:latin typeface="Montserrat"/>
              <a:ea typeface="Montserrat"/>
              <a:cs typeface="Montserrat"/>
              <a:sym typeface="Montserrat"/>
            </a:endParaRPr>
          </a:p>
        </p:txBody>
      </p:sp>
      <p:sp>
        <p:nvSpPr>
          <p:cNvPr id="391" name="Google Shape;391;g1388a3f0bda_0_12"/>
          <p:cNvSpPr txBox="1"/>
          <p:nvPr/>
        </p:nvSpPr>
        <p:spPr>
          <a:xfrm>
            <a:off x="643475" y="1352875"/>
            <a:ext cx="8087100" cy="34170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Cuando se cuenta con muy pocos datos de entrenamiento las técnicas tradiciones de Transfer Learning ya no nos sirven. Una forma de resolver este tipo de problemas es utilizar Few Shot Learning (FSL).</a:t>
            </a:r>
            <a:endParaRPr b="0" i="0"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Algunos casos especiales, dentro de las técnicas de este estilo son </a:t>
            </a:r>
            <a:r>
              <a:rPr b="1" i="0" lang="es" sz="1400" u="none" cap="none" strike="noStrike">
                <a:solidFill>
                  <a:srgbClr val="000000"/>
                </a:solidFill>
                <a:latin typeface="Montserrat"/>
                <a:ea typeface="Montserrat"/>
                <a:cs typeface="Montserrat"/>
                <a:sym typeface="Montserrat"/>
              </a:rPr>
              <a:t>One Shot Learning</a:t>
            </a:r>
            <a:r>
              <a:rPr b="0" i="0" lang="es" sz="1400" u="none" cap="none" strike="noStrike">
                <a:solidFill>
                  <a:srgbClr val="000000"/>
                </a:solidFill>
                <a:latin typeface="Montserrat"/>
                <a:ea typeface="Montserrat"/>
                <a:cs typeface="Montserrat"/>
                <a:sym typeface="Montserrat"/>
              </a:rPr>
              <a:t>, referido a cuando solo tenemos un ejemplo etiquetado de cada clase que queremos clasificar, y </a:t>
            </a:r>
            <a:r>
              <a:rPr b="1" i="0" lang="es" sz="1400" u="none" cap="none" strike="noStrike">
                <a:solidFill>
                  <a:srgbClr val="000000"/>
                </a:solidFill>
                <a:latin typeface="Montserrat"/>
                <a:ea typeface="Montserrat"/>
                <a:cs typeface="Montserrat"/>
                <a:sym typeface="Montserrat"/>
              </a:rPr>
              <a:t>Zero Shot Learning</a:t>
            </a:r>
            <a:r>
              <a:rPr b="0" i="0" lang="es" sz="1400" u="none" cap="none" strike="noStrike">
                <a:solidFill>
                  <a:srgbClr val="000000"/>
                </a:solidFill>
                <a:latin typeface="Montserrat"/>
                <a:ea typeface="Montserrat"/>
                <a:cs typeface="Montserrat"/>
                <a:sym typeface="Montserrat"/>
              </a:rPr>
              <a:t> para cuando no contamos con ningún dato etiquetado para que nuestro modelo aprenda.</a:t>
            </a:r>
            <a:endParaRPr b="0" i="0"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A diferencia de un problema tradicional, en donde intentamos que el modelo aprenda a clasificar a partir de los datos, en un problema de FSL vamos a buscar que el modelo aprenda a clasificar a partir de soluciones de tareas similares en donde los datos etiquetados son escasos. Este tipo de aprendizaje se lo denomina </a:t>
            </a:r>
            <a:r>
              <a:rPr b="1" i="0" lang="es" sz="1400" u="none" cap="none" strike="noStrike">
                <a:solidFill>
                  <a:srgbClr val="000000"/>
                </a:solidFill>
                <a:latin typeface="Montserrat"/>
                <a:ea typeface="Montserrat"/>
                <a:cs typeface="Montserrat"/>
                <a:sym typeface="Montserrat"/>
              </a:rPr>
              <a:t>Meta Learning</a:t>
            </a:r>
            <a:r>
              <a:rPr b="0" i="0" lang="es" sz="1400" u="none" cap="none" strike="noStrike">
                <a:solidFill>
                  <a:srgbClr val="000000"/>
                </a:solidFill>
                <a:latin typeface="Montserrat"/>
                <a:ea typeface="Montserrat"/>
                <a:cs typeface="Montserrat"/>
                <a:sym typeface="Montserrat"/>
              </a:rPr>
              <a:t>.</a:t>
            </a:r>
            <a:endParaRPr b="0" i="0"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p:txBody>
      </p:sp>
      <p:sp>
        <p:nvSpPr>
          <p:cNvPr id="392" name="Google Shape;392;g1388a3f0bda_0_12"/>
          <p:cNvSpPr txBox="1"/>
          <p:nvPr/>
        </p:nvSpPr>
        <p:spPr>
          <a:xfrm>
            <a:off x="806800" y="4818350"/>
            <a:ext cx="80667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s" sz="1000" u="none" cap="none" strike="noStrike">
                <a:solidFill>
                  <a:srgbClr val="000000"/>
                </a:solidFill>
                <a:latin typeface="Montserrat"/>
                <a:ea typeface="Montserrat"/>
                <a:cs typeface="Montserrat"/>
                <a:sym typeface="Montserrat"/>
              </a:rPr>
              <a:t>Links de utilidad: </a:t>
            </a:r>
            <a:r>
              <a:rPr b="0" i="0" lang="es" sz="1000" u="sng" cap="none" strike="noStrike">
                <a:solidFill>
                  <a:schemeClr val="hlink"/>
                </a:solidFill>
                <a:latin typeface="Montserrat"/>
                <a:ea typeface="Montserrat"/>
                <a:cs typeface="Montserrat"/>
                <a:sym typeface="Montserrat"/>
                <a:hlinkClick r:id="rId3"/>
              </a:rPr>
              <a:t>link</a:t>
            </a:r>
            <a:r>
              <a:rPr b="0" i="0" lang="es" sz="1000" u="none" cap="none" strike="noStrike">
                <a:solidFill>
                  <a:srgbClr val="000000"/>
                </a:solidFill>
                <a:latin typeface="Montserrat"/>
                <a:ea typeface="Montserrat"/>
                <a:cs typeface="Montserrat"/>
                <a:sym typeface="Montserrat"/>
              </a:rPr>
              <a:t>, </a:t>
            </a:r>
            <a:r>
              <a:rPr b="0" i="0" lang="es" sz="1000" u="sng" cap="none" strike="noStrike">
                <a:solidFill>
                  <a:schemeClr val="hlink"/>
                </a:solidFill>
                <a:latin typeface="Montserrat"/>
                <a:ea typeface="Montserrat"/>
                <a:cs typeface="Montserrat"/>
                <a:sym typeface="Montserrat"/>
                <a:hlinkClick r:id="rId4"/>
              </a:rPr>
              <a:t>link</a:t>
            </a:r>
            <a:r>
              <a:rPr b="0" i="0" lang="es" sz="1000" u="none" cap="none" strike="noStrike">
                <a:solidFill>
                  <a:srgbClr val="000000"/>
                </a:solidFill>
                <a:latin typeface="Montserrat"/>
                <a:ea typeface="Montserrat"/>
                <a:cs typeface="Montserrat"/>
                <a:sym typeface="Montserrat"/>
              </a:rPr>
              <a:t> y </a:t>
            </a:r>
            <a:r>
              <a:rPr b="0" i="0" lang="es" sz="1000" u="sng" cap="none" strike="noStrike">
                <a:solidFill>
                  <a:schemeClr val="hlink"/>
                </a:solidFill>
                <a:latin typeface="Montserrat"/>
                <a:ea typeface="Montserrat"/>
                <a:cs typeface="Montserrat"/>
                <a:sym typeface="Montserrat"/>
                <a:hlinkClick r:id="rId5"/>
              </a:rPr>
              <a:t>link</a:t>
            </a:r>
            <a:r>
              <a:rPr b="0" i="0" lang="es" sz="1000" u="none" cap="none" strike="noStrike">
                <a:solidFill>
                  <a:srgbClr val="000000"/>
                </a:solidFill>
                <a:latin typeface="Montserrat"/>
                <a:ea typeface="Montserrat"/>
                <a:cs typeface="Montserrat"/>
                <a:sym typeface="Montserrat"/>
              </a:rPr>
              <a:t>   </a:t>
            </a:r>
            <a:endParaRPr b="0" i="0" sz="1000" u="none" cap="none" strike="noStrike">
              <a:solidFill>
                <a:srgbClr val="000000"/>
              </a:solidFill>
              <a:latin typeface="Montserrat"/>
              <a:ea typeface="Montserrat"/>
              <a:cs typeface="Montserrat"/>
              <a:sym typeface="Montserrat"/>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g1386f7e029b_0_298"/>
          <p:cNvSpPr txBox="1"/>
          <p:nvPr/>
        </p:nvSpPr>
        <p:spPr>
          <a:xfrm>
            <a:off x="777200" y="1377025"/>
            <a:ext cx="80076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98" name="Google Shape;398;g1386f7e029b_0_298"/>
          <p:cNvSpPr txBox="1"/>
          <p:nvPr/>
        </p:nvSpPr>
        <p:spPr>
          <a:xfrm>
            <a:off x="675755" y="596046"/>
            <a:ext cx="4496400" cy="535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i="0" lang="es" sz="2800" u="none" cap="none" strike="noStrike">
                <a:solidFill>
                  <a:srgbClr val="1A1A1A"/>
                </a:solidFill>
                <a:latin typeface="Montserrat"/>
                <a:ea typeface="Montserrat"/>
                <a:cs typeface="Montserrat"/>
                <a:sym typeface="Montserrat"/>
              </a:rPr>
              <a:t>Ejemplos prácticos</a:t>
            </a:r>
            <a:endParaRPr b="1" i="0" sz="2800" u="none" cap="none" strike="noStrike">
              <a:solidFill>
                <a:srgbClr val="1A1A1A"/>
              </a:solidFill>
              <a:latin typeface="Montserrat"/>
              <a:ea typeface="Montserrat"/>
              <a:cs typeface="Montserrat"/>
              <a:sym typeface="Montserrat"/>
            </a:endParaRPr>
          </a:p>
        </p:txBody>
      </p:sp>
      <p:sp>
        <p:nvSpPr>
          <p:cNvPr id="399" name="Google Shape;399;g1386f7e029b_0_298"/>
          <p:cNvSpPr txBox="1"/>
          <p:nvPr/>
        </p:nvSpPr>
        <p:spPr>
          <a:xfrm>
            <a:off x="703200" y="1384425"/>
            <a:ext cx="8044500" cy="1693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Implementación de Transfer Learning con VGG19 sobre dataset de perros y gatos.</a:t>
            </a:r>
            <a:endParaRPr b="0" i="0" sz="1400" u="none"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400"/>
              <a:buFont typeface="Arial"/>
              <a:buNone/>
            </a:pPr>
            <a:r>
              <a:rPr b="1" i="0" lang="es" sz="1400" u="sng" cap="none" strike="noStrike">
                <a:solidFill>
                  <a:schemeClr val="hlink"/>
                </a:solidFill>
                <a:latin typeface="Montserrat"/>
                <a:ea typeface="Montserrat"/>
                <a:cs typeface="Montserrat"/>
                <a:sym typeface="Montserrat"/>
                <a:hlinkClick r:id="rId3"/>
              </a:rPr>
              <a:t>Colab Transfer Learning VGG19</a:t>
            </a:r>
            <a:endParaRPr b="1" i="0" sz="1400" u="none"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Implementación de Transfer Learning con ResNet18 sobre dataset CIFAR10.</a:t>
            </a:r>
            <a:endParaRPr b="0" i="0" sz="1400" u="none"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400"/>
              <a:buFont typeface="Arial"/>
              <a:buNone/>
            </a:pPr>
            <a:r>
              <a:rPr b="1" i="0" lang="es" sz="1400" u="sng" cap="none" strike="noStrike">
                <a:solidFill>
                  <a:schemeClr val="hlink"/>
                </a:solidFill>
                <a:latin typeface="Montserrat"/>
                <a:ea typeface="Montserrat"/>
                <a:cs typeface="Montserrat"/>
                <a:sym typeface="Montserrat"/>
                <a:hlinkClick r:id="rId4"/>
              </a:rPr>
              <a:t>Colab Transfer Learning ResNet18</a:t>
            </a:r>
            <a:r>
              <a:rPr b="1" i="0" lang="es" sz="1400" u="none" cap="none" strike="noStrike">
                <a:solidFill>
                  <a:srgbClr val="000000"/>
                </a:solidFill>
                <a:latin typeface="Montserrat"/>
                <a:ea typeface="Montserrat"/>
                <a:cs typeface="Montserrat"/>
                <a:sym typeface="Montserrat"/>
              </a:rPr>
              <a:t> </a:t>
            </a:r>
            <a:endParaRPr b="1" i="0" sz="1400" u="none" cap="none" strike="noStrike">
              <a:solidFill>
                <a:srgbClr val="000000"/>
              </a:solidFill>
              <a:latin typeface="Montserrat"/>
              <a:ea typeface="Montserrat"/>
              <a:cs typeface="Montserrat"/>
              <a:sym typeface="Montserrat"/>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g217cab5f764_0_0"/>
          <p:cNvSpPr txBox="1"/>
          <p:nvPr/>
        </p:nvSpPr>
        <p:spPr>
          <a:xfrm>
            <a:off x="777200" y="1377025"/>
            <a:ext cx="80076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405" name="Google Shape;405;g217cab5f764_0_0"/>
          <p:cNvSpPr txBox="1"/>
          <p:nvPr/>
        </p:nvSpPr>
        <p:spPr>
          <a:xfrm>
            <a:off x="675755" y="596046"/>
            <a:ext cx="4496400" cy="535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i="0" lang="es" sz="2800" u="none" cap="none" strike="noStrike">
                <a:solidFill>
                  <a:srgbClr val="1A1A1A"/>
                </a:solidFill>
                <a:latin typeface="Montserrat"/>
                <a:ea typeface="Montserrat"/>
                <a:cs typeface="Montserrat"/>
                <a:sym typeface="Montserrat"/>
              </a:rPr>
              <a:t>Ejercicio</a:t>
            </a:r>
            <a:endParaRPr b="1" i="0" sz="2800" u="none" cap="none" strike="noStrike">
              <a:solidFill>
                <a:srgbClr val="1A1A1A"/>
              </a:solidFill>
              <a:latin typeface="Montserrat"/>
              <a:ea typeface="Montserrat"/>
              <a:cs typeface="Montserrat"/>
              <a:sym typeface="Montserrat"/>
            </a:endParaRPr>
          </a:p>
        </p:txBody>
      </p:sp>
      <p:sp>
        <p:nvSpPr>
          <p:cNvPr id="406" name="Google Shape;406;g217cab5f764_0_0"/>
          <p:cNvSpPr txBox="1"/>
          <p:nvPr/>
        </p:nvSpPr>
        <p:spPr>
          <a:xfrm>
            <a:off x="703200" y="1384425"/>
            <a:ext cx="8044500" cy="831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Ejemplo de Negative Transfer</a:t>
            </a:r>
            <a:endParaRPr b="0" i="0" sz="1400" u="none"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400"/>
              <a:buFont typeface="Arial"/>
              <a:buNone/>
            </a:pPr>
            <a:r>
              <a:rPr b="1" i="0" lang="es" sz="1400" u="sng" cap="none" strike="noStrike">
                <a:solidFill>
                  <a:schemeClr val="hlink"/>
                </a:solidFill>
                <a:latin typeface="Montserrat"/>
                <a:ea typeface="Montserrat"/>
                <a:cs typeface="Montserrat"/>
                <a:sym typeface="Montserrat"/>
                <a:hlinkClick r:id="rId3"/>
              </a:rPr>
              <a:t>Colab Negative Transfer</a:t>
            </a:r>
            <a:endParaRPr b="1" i="0" sz="1400" u="none" cap="none" strike="noStrike">
              <a:solidFill>
                <a:srgbClr val="000000"/>
              </a:solidFill>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g2f804cc6289_0_0"/>
          <p:cNvSpPr txBox="1"/>
          <p:nvPr>
            <p:ph type="title"/>
          </p:nvPr>
        </p:nvSpPr>
        <p:spPr>
          <a:xfrm>
            <a:off x="729450" y="6023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s">
                <a:latin typeface="Montserrat"/>
                <a:ea typeface="Montserrat"/>
                <a:cs typeface="Montserrat"/>
                <a:sym typeface="Montserrat"/>
              </a:rPr>
              <a:t>Arquitecturas clásicas: Inception</a:t>
            </a:r>
            <a:endParaRPr sz="900">
              <a:latin typeface="Montserrat"/>
              <a:ea typeface="Montserrat"/>
              <a:cs typeface="Montserrat"/>
              <a:sym typeface="Montserrat"/>
            </a:endParaRPr>
          </a:p>
        </p:txBody>
      </p:sp>
      <p:sp>
        <p:nvSpPr>
          <p:cNvPr id="108" name="Google Shape;108;g2f804cc6289_0_0"/>
          <p:cNvSpPr txBox="1"/>
          <p:nvPr/>
        </p:nvSpPr>
        <p:spPr>
          <a:xfrm>
            <a:off x="783375" y="1340000"/>
            <a:ext cx="7740900" cy="19086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400"/>
              <a:buFont typeface="Arial"/>
              <a:buNone/>
            </a:pPr>
            <a:r>
              <a:rPr b="1" i="1" lang="es">
                <a:latin typeface="Montserrat"/>
                <a:ea typeface="Montserrat"/>
                <a:cs typeface="Montserrat"/>
                <a:sym typeface="Montserrat"/>
              </a:rPr>
              <a:t>Motivación</a:t>
            </a:r>
            <a:endParaRPr b="1" i="1">
              <a:latin typeface="Montserrat"/>
              <a:ea typeface="Montserrat"/>
              <a:cs typeface="Montserrat"/>
              <a:sym typeface="Montserrat"/>
            </a:endParaRPr>
          </a:p>
          <a:p>
            <a:pPr indent="-317500" lvl="0" marL="457200" marR="0" rtl="0" algn="just">
              <a:lnSpc>
                <a:spcPct val="100000"/>
              </a:lnSpc>
              <a:spcBef>
                <a:spcPts val="0"/>
              </a:spcBef>
              <a:spcAft>
                <a:spcPts val="0"/>
              </a:spcAft>
              <a:buClr>
                <a:srgbClr val="000000"/>
              </a:buClr>
              <a:buSzPts val="1400"/>
              <a:buFont typeface="Montserrat"/>
              <a:buChar char="●"/>
            </a:pPr>
            <a:r>
              <a:rPr lang="es">
                <a:latin typeface="Montserrat"/>
                <a:ea typeface="Montserrat"/>
                <a:cs typeface="Montserrat"/>
                <a:sym typeface="Montserrat"/>
              </a:rPr>
              <a:t>El tamaño de las features de una misma clase puede variar entre distintas </a:t>
            </a:r>
            <a:r>
              <a:rPr lang="es">
                <a:latin typeface="Montserrat"/>
                <a:ea typeface="Montserrat"/>
                <a:cs typeface="Montserrat"/>
                <a:sym typeface="Montserrat"/>
              </a:rPr>
              <a:t>imágenes</a:t>
            </a:r>
            <a:r>
              <a:rPr lang="es">
                <a:latin typeface="Montserrat"/>
                <a:ea typeface="Montserrat"/>
                <a:cs typeface="Montserrat"/>
                <a:sym typeface="Montserrat"/>
              </a:rPr>
              <a:t> del dataset, lo cual dificulta la </a:t>
            </a:r>
            <a:r>
              <a:rPr lang="es">
                <a:latin typeface="Montserrat"/>
                <a:ea typeface="Montserrat"/>
                <a:cs typeface="Montserrat"/>
                <a:sym typeface="Montserrat"/>
              </a:rPr>
              <a:t>elección</a:t>
            </a:r>
            <a:r>
              <a:rPr lang="es">
                <a:latin typeface="Montserrat"/>
                <a:ea typeface="Montserrat"/>
                <a:cs typeface="Montserrat"/>
                <a:sym typeface="Montserrat"/>
              </a:rPr>
              <a:t> del tamaño de filtro ideal para el problema en </a:t>
            </a:r>
            <a:r>
              <a:rPr lang="es">
                <a:latin typeface="Montserrat"/>
                <a:ea typeface="Montserrat"/>
                <a:cs typeface="Montserrat"/>
                <a:sym typeface="Montserrat"/>
              </a:rPr>
              <a:t>cuestión</a:t>
            </a:r>
            <a:r>
              <a:rPr lang="es">
                <a:latin typeface="Montserrat"/>
                <a:ea typeface="Montserrat"/>
                <a:cs typeface="Montserrat"/>
                <a:sym typeface="Montserrat"/>
              </a:rPr>
              <a:t>.</a:t>
            </a:r>
            <a:endParaRPr>
              <a:latin typeface="Montserrat"/>
              <a:ea typeface="Montserrat"/>
              <a:cs typeface="Montserrat"/>
              <a:sym typeface="Montserrat"/>
            </a:endParaRPr>
          </a:p>
          <a:p>
            <a:pPr indent="-317500" lvl="0" marL="457200" marR="0" rtl="0" algn="just">
              <a:lnSpc>
                <a:spcPct val="100000"/>
              </a:lnSpc>
              <a:spcBef>
                <a:spcPts val="0"/>
              </a:spcBef>
              <a:spcAft>
                <a:spcPts val="0"/>
              </a:spcAft>
              <a:buSzPts val="1400"/>
              <a:buFont typeface="Montserrat"/>
              <a:buChar char="●"/>
            </a:pPr>
            <a:r>
              <a:rPr lang="es">
                <a:latin typeface="Montserrat"/>
                <a:ea typeface="Montserrat"/>
                <a:cs typeface="Montserrat"/>
                <a:sym typeface="Montserrat"/>
              </a:rPr>
              <a:t>Las redes muy profundas son </a:t>
            </a:r>
            <a:r>
              <a:rPr lang="es">
                <a:latin typeface="Montserrat"/>
                <a:ea typeface="Montserrat"/>
                <a:cs typeface="Montserrat"/>
                <a:sym typeface="Montserrat"/>
              </a:rPr>
              <a:t>más</a:t>
            </a:r>
            <a:r>
              <a:rPr lang="es">
                <a:latin typeface="Montserrat"/>
                <a:ea typeface="Montserrat"/>
                <a:cs typeface="Montserrat"/>
                <a:sym typeface="Montserrat"/>
              </a:rPr>
              <a:t> propensas a sobreentrenarse. Esto </a:t>
            </a:r>
            <a:r>
              <a:rPr lang="es">
                <a:latin typeface="Montserrat"/>
                <a:ea typeface="Montserrat"/>
                <a:cs typeface="Montserrat"/>
                <a:sym typeface="Montserrat"/>
              </a:rPr>
              <a:t>también</a:t>
            </a:r>
            <a:r>
              <a:rPr lang="es">
                <a:latin typeface="Montserrat"/>
                <a:ea typeface="Montserrat"/>
                <a:cs typeface="Montserrat"/>
                <a:sym typeface="Montserrat"/>
              </a:rPr>
              <a:t> dificulta la </a:t>
            </a:r>
            <a:r>
              <a:rPr lang="es">
                <a:latin typeface="Montserrat"/>
                <a:ea typeface="Montserrat"/>
                <a:cs typeface="Montserrat"/>
                <a:sym typeface="Montserrat"/>
              </a:rPr>
              <a:t>propagación</a:t>
            </a:r>
            <a:r>
              <a:rPr lang="es">
                <a:latin typeface="Montserrat"/>
                <a:ea typeface="Montserrat"/>
                <a:cs typeface="Montserrat"/>
                <a:sym typeface="Montserrat"/>
              </a:rPr>
              <a:t> de gradientes a lo largo de toda la red.</a:t>
            </a:r>
            <a:endParaRPr>
              <a:latin typeface="Montserrat"/>
              <a:ea typeface="Montserrat"/>
              <a:cs typeface="Montserrat"/>
              <a:sym typeface="Montserrat"/>
            </a:endParaRPr>
          </a:p>
          <a:p>
            <a:pPr indent="-317500" lvl="0" marL="457200" marR="0" rtl="0" algn="just">
              <a:lnSpc>
                <a:spcPct val="100000"/>
              </a:lnSpc>
              <a:spcBef>
                <a:spcPts val="0"/>
              </a:spcBef>
              <a:spcAft>
                <a:spcPts val="0"/>
              </a:spcAft>
              <a:buSzPts val="1400"/>
              <a:buFont typeface="Montserrat"/>
              <a:buChar char="●"/>
            </a:pPr>
            <a:r>
              <a:rPr lang="es">
                <a:latin typeface="Montserrat"/>
                <a:ea typeface="Montserrat"/>
                <a:cs typeface="Montserrat"/>
                <a:sym typeface="Montserrat"/>
              </a:rPr>
              <a:t>Las redes convolucionales con muchas capas apiladas son costosas computacionalmente. </a:t>
            </a:r>
            <a:endParaRPr>
              <a:latin typeface="Montserrat"/>
              <a:ea typeface="Montserrat"/>
              <a:cs typeface="Montserrat"/>
              <a:sym typeface="Montserrat"/>
            </a:endParaRPr>
          </a:p>
        </p:txBody>
      </p:sp>
      <p:pic>
        <p:nvPicPr>
          <p:cNvPr id="109" name="Google Shape;109;g2f804cc6289_0_0"/>
          <p:cNvPicPr preferRelativeResize="0"/>
          <p:nvPr/>
        </p:nvPicPr>
        <p:blipFill rotWithShape="1">
          <a:blip r:embed="rId3">
            <a:alphaModFix/>
          </a:blip>
          <a:srcRect b="0" l="0" r="0" t="0"/>
          <a:stretch/>
        </p:blipFill>
        <p:spPr>
          <a:xfrm>
            <a:off x="2030300" y="3283150"/>
            <a:ext cx="5087000" cy="16532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g1386f7e029b_0_7"/>
          <p:cNvSpPr txBox="1"/>
          <p:nvPr>
            <p:ph type="title"/>
          </p:nvPr>
        </p:nvSpPr>
        <p:spPr>
          <a:xfrm>
            <a:off x="729450" y="6023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s">
                <a:latin typeface="Montserrat"/>
                <a:ea typeface="Montserrat"/>
                <a:cs typeface="Montserrat"/>
                <a:sym typeface="Montserrat"/>
              </a:rPr>
              <a:t>Arquitecturas clásicas: Inception</a:t>
            </a:r>
            <a:endParaRPr sz="900">
              <a:latin typeface="Montserrat"/>
              <a:ea typeface="Montserrat"/>
              <a:cs typeface="Montserrat"/>
              <a:sym typeface="Montserrat"/>
            </a:endParaRPr>
          </a:p>
        </p:txBody>
      </p:sp>
      <p:sp>
        <p:nvSpPr>
          <p:cNvPr id="115" name="Google Shape;115;g1386f7e029b_0_7"/>
          <p:cNvSpPr txBox="1"/>
          <p:nvPr/>
        </p:nvSpPr>
        <p:spPr>
          <a:xfrm>
            <a:off x="783375" y="1340000"/>
            <a:ext cx="7740900" cy="19086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Características principales:</a:t>
            </a:r>
            <a:endParaRPr b="0" i="0"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a:p>
            <a:pPr indent="-317500" lvl="0" marL="457200" marR="0" rtl="0" algn="just">
              <a:lnSpc>
                <a:spcPct val="100000"/>
              </a:lnSpc>
              <a:spcBef>
                <a:spcPts val="0"/>
              </a:spcBef>
              <a:spcAft>
                <a:spcPts val="0"/>
              </a:spcAft>
              <a:buClr>
                <a:srgbClr val="000000"/>
              </a:buClr>
              <a:buSzPts val="1400"/>
              <a:buFont typeface="Montserrat"/>
              <a:buChar char="●"/>
            </a:pPr>
            <a:r>
              <a:rPr b="0" i="0" lang="es" sz="1400" u="none" cap="none" strike="noStrike">
                <a:solidFill>
                  <a:srgbClr val="000000"/>
                </a:solidFill>
                <a:latin typeface="Montserrat"/>
                <a:ea typeface="Montserrat"/>
                <a:cs typeface="Montserrat"/>
                <a:sym typeface="Montserrat"/>
              </a:rPr>
              <a:t>Introducción del bloque Inception: conexiones más esparsas, con diferentes tamaños de filtros para captar mejor features de múltiples tamaños.</a:t>
            </a:r>
            <a:endParaRPr b="0" i="0" sz="1400" u="none" cap="none" strike="noStrike">
              <a:solidFill>
                <a:srgbClr val="000000"/>
              </a:solidFill>
              <a:latin typeface="Montserrat"/>
              <a:ea typeface="Montserrat"/>
              <a:cs typeface="Montserrat"/>
              <a:sym typeface="Montserrat"/>
            </a:endParaRPr>
          </a:p>
          <a:p>
            <a:pPr indent="-317500" lvl="0" marL="457200" marR="0" rtl="0" algn="just">
              <a:lnSpc>
                <a:spcPct val="100000"/>
              </a:lnSpc>
              <a:spcBef>
                <a:spcPts val="0"/>
              </a:spcBef>
              <a:spcAft>
                <a:spcPts val="0"/>
              </a:spcAft>
              <a:buClr>
                <a:srgbClr val="000000"/>
              </a:buClr>
              <a:buSzPts val="1400"/>
              <a:buFont typeface="Montserrat"/>
              <a:buChar char="●"/>
            </a:pPr>
            <a:r>
              <a:rPr b="0" i="0" lang="es" sz="1400" u="none" cap="none" strike="noStrike">
                <a:solidFill>
                  <a:srgbClr val="000000"/>
                </a:solidFill>
                <a:latin typeface="Montserrat"/>
                <a:ea typeface="Montserrat"/>
                <a:cs typeface="Montserrat"/>
                <a:sym typeface="Montserrat"/>
              </a:rPr>
              <a:t>Bottleneck layers basadas en convoluciones 1x1 para reducir la cantidad de operaciones necesarias para el cómputo de la red.</a:t>
            </a:r>
            <a:endParaRPr b="0" i="0" sz="1400" u="none" cap="none" strike="noStrike">
              <a:solidFill>
                <a:srgbClr val="000000"/>
              </a:solidFill>
              <a:latin typeface="Montserrat"/>
              <a:ea typeface="Montserrat"/>
              <a:cs typeface="Montserrat"/>
              <a:sym typeface="Montserrat"/>
            </a:endParaRPr>
          </a:p>
          <a:p>
            <a:pPr indent="-317500" lvl="0" marL="457200" marR="0" rtl="0" algn="just">
              <a:lnSpc>
                <a:spcPct val="100000"/>
              </a:lnSpc>
              <a:spcBef>
                <a:spcPts val="0"/>
              </a:spcBef>
              <a:spcAft>
                <a:spcPts val="0"/>
              </a:spcAft>
              <a:buClr>
                <a:srgbClr val="000000"/>
              </a:buClr>
              <a:buSzPts val="1400"/>
              <a:buFont typeface="Montserrat"/>
              <a:buChar char="●"/>
            </a:pPr>
            <a:r>
              <a:rPr b="0" i="0" lang="es" sz="1400" u="none" cap="none" strike="noStrike">
                <a:solidFill>
                  <a:srgbClr val="000000"/>
                </a:solidFill>
                <a:latin typeface="Montserrat"/>
                <a:ea typeface="Montserrat"/>
                <a:cs typeface="Montserrat"/>
                <a:sym typeface="Montserrat"/>
              </a:rPr>
              <a:t>Clasificadores auxiliares en capas tempranas para mejorar el entrenamiento.</a:t>
            </a:r>
            <a:endParaRPr b="0" i="0" sz="1400" u="none" cap="none" strike="noStrike">
              <a:solidFill>
                <a:srgbClr val="000000"/>
              </a:solidFill>
              <a:latin typeface="Montserrat"/>
              <a:ea typeface="Montserrat"/>
              <a:cs typeface="Montserrat"/>
              <a:sym typeface="Montserrat"/>
            </a:endParaRPr>
          </a:p>
          <a:p>
            <a:pPr indent="-317500" lvl="0" marL="457200" marR="0" rtl="0" algn="just">
              <a:lnSpc>
                <a:spcPct val="100000"/>
              </a:lnSpc>
              <a:spcBef>
                <a:spcPts val="0"/>
              </a:spcBef>
              <a:spcAft>
                <a:spcPts val="0"/>
              </a:spcAft>
              <a:buClr>
                <a:srgbClr val="000000"/>
              </a:buClr>
              <a:buSzPts val="1400"/>
              <a:buFont typeface="Montserrat"/>
              <a:buChar char="●"/>
            </a:pPr>
            <a:r>
              <a:rPr b="0" i="0" lang="es" sz="1400" u="none" cap="none" strike="noStrike">
                <a:solidFill>
                  <a:srgbClr val="000000"/>
                </a:solidFill>
                <a:latin typeface="Montserrat"/>
                <a:ea typeface="Montserrat"/>
                <a:cs typeface="Montserrat"/>
                <a:sym typeface="Montserrat"/>
              </a:rPr>
              <a:t>22 capas con solo 6,7 M de parámetros.</a:t>
            </a:r>
            <a:endParaRPr b="0" i="0" sz="1400" u="none" cap="none" strike="noStrike">
              <a:solidFill>
                <a:srgbClr val="000000"/>
              </a:solidFill>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g1386f7e029b_0_12"/>
          <p:cNvSpPr txBox="1"/>
          <p:nvPr>
            <p:ph type="title"/>
          </p:nvPr>
        </p:nvSpPr>
        <p:spPr>
          <a:xfrm>
            <a:off x="729450" y="6023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s">
                <a:latin typeface="Montserrat"/>
                <a:ea typeface="Montserrat"/>
                <a:cs typeface="Montserrat"/>
                <a:sym typeface="Montserrat"/>
              </a:rPr>
              <a:t>Bloque Inception</a:t>
            </a:r>
            <a:endParaRPr sz="900">
              <a:latin typeface="Montserrat"/>
              <a:ea typeface="Montserrat"/>
              <a:cs typeface="Montserrat"/>
              <a:sym typeface="Montserrat"/>
            </a:endParaRPr>
          </a:p>
        </p:txBody>
      </p:sp>
      <p:sp>
        <p:nvSpPr>
          <p:cNvPr id="121" name="Google Shape;121;g1386f7e029b_0_12"/>
          <p:cNvSpPr txBox="1"/>
          <p:nvPr/>
        </p:nvSpPr>
        <p:spPr>
          <a:xfrm>
            <a:off x="175575" y="1435625"/>
            <a:ext cx="5148000" cy="3509400"/>
          </a:xfrm>
          <a:prstGeom prst="rect">
            <a:avLst/>
          </a:prstGeom>
          <a:noFill/>
          <a:ln>
            <a:noFill/>
          </a:ln>
        </p:spPr>
        <p:txBody>
          <a:bodyPr anchorCtr="0" anchor="t" bIns="91425" lIns="91425" spcFirstLastPara="1" rIns="91425" wrap="square" tIns="91425">
            <a:spAutoFit/>
          </a:bodyPr>
          <a:lstStyle/>
          <a:p>
            <a:pPr indent="-304800" lvl="0" marL="457200" marR="0" rtl="0" algn="just">
              <a:lnSpc>
                <a:spcPct val="100000"/>
              </a:lnSpc>
              <a:spcBef>
                <a:spcPts val="0"/>
              </a:spcBef>
              <a:spcAft>
                <a:spcPts val="0"/>
              </a:spcAft>
              <a:buClr>
                <a:srgbClr val="000000"/>
              </a:buClr>
              <a:buSzPts val="1200"/>
              <a:buFont typeface="Montserrat"/>
              <a:buChar char="●"/>
            </a:pPr>
            <a:r>
              <a:rPr b="0" i="0" lang="es" sz="1200" u="none" cap="none" strike="noStrike">
                <a:solidFill>
                  <a:srgbClr val="000000"/>
                </a:solidFill>
                <a:latin typeface="Montserrat"/>
                <a:ea typeface="Montserrat"/>
                <a:cs typeface="Montserrat"/>
                <a:sym typeface="Montserrat"/>
              </a:rPr>
              <a:t>La red cuenta con 9 bloques Inception separados por capas de Max-Pooling en algunos lugares..</a:t>
            </a:r>
            <a:endParaRPr b="0" i="0" sz="1200" u="none" cap="none" strike="noStrike">
              <a:solidFill>
                <a:srgbClr val="000000"/>
              </a:solidFill>
              <a:latin typeface="Montserrat"/>
              <a:ea typeface="Montserrat"/>
              <a:cs typeface="Montserrat"/>
              <a:sym typeface="Montserrat"/>
            </a:endParaRPr>
          </a:p>
          <a:p>
            <a:pPr indent="-304800" lvl="0" marL="457200" marR="0" rtl="0" algn="just">
              <a:lnSpc>
                <a:spcPct val="100000"/>
              </a:lnSpc>
              <a:spcBef>
                <a:spcPts val="0"/>
              </a:spcBef>
              <a:spcAft>
                <a:spcPts val="0"/>
              </a:spcAft>
              <a:buClr>
                <a:srgbClr val="000000"/>
              </a:buClr>
              <a:buSzPts val="1200"/>
              <a:buFont typeface="Montserrat"/>
              <a:buChar char="●"/>
            </a:pPr>
            <a:r>
              <a:rPr b="0" i="0" lang="es" sz="1200" u="none" cap="none" strike="noStrike">
                <a:solidFill>
                  <a:srgbClr val="000000"/>
                </a:solidFill>
                <a:latin typeface="Montserrat"/>
                <a:ea typeface="Montserrat"/>
                <a:cs typeface="Montserrat"/>
                <a:sym typeface="Montserrat"/>
              </a:rPr>
              <a:t>Estos bloques no modifican el ancho y alto de los volúmenes, solo la cantidad de canales. Por lo tanto, cada una de las operaciones dentro de cada bloque debe utilizar el padding necesario para que esto ocurra.</a:t>
            </a:r>
            <a:endParaRPr b="0" i="0" sz="1200" u="none" cap="none" strike="noStrike">
              <a:solidFill>
                <a:srgbClr val="000000"/>
              </a:solidFill>
              <a:latin typeface="Montserrat"/>
              <a:ea typeface="Montserrat"/>
              <a:cs typeface="Montserrat"/>
              <a:sym typeface="Montserrat"/>
            </a:endParaRPr>
          </a:p>
          <a:p>
            <a:pPr indent="-304800" lvl="0" marL="457200" marR="0" rtl="0" algn="just">
              <a:lnSpc>
                <a:spcPct val="100000"/>
              </a:lnSpc>
              <a:spcBef>
                <a:spcPts val="0"/>
              </a:spcBef>
              <a:spcAft>
                <a:spcPts val="0"/>
              </a:spcAft>
              <a:buClr>
                <a:srgbClr val="000000"/>
              </a:buClr>
              <a:buSzPts val="1200"/>
              <a:buFont typeface="Montserrat"/>
              <a:buChar char="●"/>
            </a:pPr>
            <a:r>
              <a:rPr b="0" i="0" lang="es" sz="1200" u="none" cap="none" strike="noStrike">
                <a:solidFill>
                  <a:srgbClr val="000000"/>
                </a:solidFill>
                <a:latin typeface="Montserrat"/>
                <a:ea typeface="Montserrat"/>
                <a:cs typeface="Montserrat"/>
                <a:sym typeface="Montserrat"/>
              </a:rPr>
              <a:t>Las salidas de cada una de las operaciones se concatenan para formar la entrada de la próxima capa.</a:t>
            </a:r>
            <a:endParaRPr b="0" i="0" sz="12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200"/>
              <a:buFont typeface="Arial"/>
              <a:buNone/>
            </a:pPr>
            <a:r>
              <a:rPr b="0" i="0" lang="es" sz="1200" u="none" cap="none" strike="noStrike">
                <a:solidFill>
                  <a:srgbClr val="000000"/>
                </a:solidFill>
                <a:latin typeface="Montserrat"/>
                <a:ea typeface="Montserrat"/>
                <a:cs typeface="Montserrat"/>
                <a:sym typeface="Montserrat"/>
              </a:rPr>
              <a:t>Sin embargo, este esquema tiene un gran costo computacional debido a la cantidad de convoluciones involucradas y, por otro lado, la capa de pooling fuerza a la salida a tener más cantidad de canales que la entrada.</a:t>
            </a:r>
            <a:endParaRPr b="0" i="0" sz="12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200"/>
              <a:buFont typeface="Arial"/>
              <a:buNone/>
            </a:pPr>
            <a:r>
              <a:rPr b="0" i="0" lang="es" sz="1200" u="none" cap="none" strike="noStrike">
                <a:solidFill>
                  <a:srgbClr val="000000"/>
                </a:solidFill>
                <a:latin typeface="Montserrat"/>
                <a:ea typeface="Montserrat"/>
                <a:cs typeface="Montserrat"/>
                <a:sym typeface="Montserrat"/>
              </a:rPr>
              <a:t>conv 1x1: </a:t>
            </a:r>
            <a:r>
              <a:rPr b="1" i="0" lang="es" sz="1200" u="none" cap="none" strike="noStrike">
                <a:solidFill>
                  <a:srgbClr val="000000"/>
                </a:solidFill>
                <a:latin typeface="Cambria"/>
                <a:ea typeface="Cambria"/>
                <a:cs typeface="Cambria"/>
                <a:sym typeface="Cambria"/>
              </a:rPr>
              <a:t>1x1x128x28x28x100 = 10M ops</a:t>
            </a:r>
            <a:endParaRPr b="1" i="0" sz="1200" u="none" cap="none" strike="noStrike">
              <a:solidFill>
                <a:srgbClr val="000000"/>
              </a:solidFill>
              <a:latin typeface="Cambria"/>
              <a:ea typeface="Cambria"/>
              <a:cs typeface="Cambria"/>
              <a:sym typeface="Cambria"/>
            </a:endParaRPr>
          </a:p>
          <a:p>
            <a:pPr indent="0" lvl="0" marL="0" marR="0" rtl="0" algn="just">
              <a:lnSpc>
                <a:spcPct val="100000"/>
              </a:lnSpc>
              <a:spcBef>
                <a:spcPts val="0"/>
              </a:spcBef>
              <a:spcAft>
                <a:spcPts val="0"/>
              </a:spcAft>
              <a:buClr>
                <a:srgbClr val="000000"/>
              </a:buClr>
              <a:buSzPts val="1200"/>
              <a:buFont typeface="Arial"/>
              <a:buNone/>
            </a:pPr>
            <a:r>
              <a:rPr b="0" i="0" lang="es" sz="1200" u="none" cap="none" strike="noStrike">
                <a:solidFill>
                  <a:srgbClr val="000000"/>
                </a:solidFill>
                <a:latin typeface="Montserrat"/>
                <a:ea typeface="Montserrat"/>
                <a:cs typeface="Montserrat"/>
                <a:sym typeface="Montserrat"/>
              </a:rPr>
              <a:t>conv 3x3: </a:t>
            </a:r>
            <a:r>
              <a:rPr b="1" i="0" lang="es" sz="1200" u="none" cap="none" strike="noStrike">
                <a:solidFill>
                  <a:srgbClr val="000000"/>
                </a:solidFill>
                <a:latin typeface="Cambria"/>
                <a:ea typeface="Cambria"/>
                <a:cs typeface="Cambria"/>
                <a:sym typeface="Cambria"/>
              </a:rPr>
              <a:t>3x3x192x28x28x100 = 135,4M ops</a:t>
            </a:r>
            <a:endParaRPr b="1" i="0" sz="1200" u="none" cap="none" strike="noStrike">
              <a:solidFill>
                <a:srgbClr val="000000"/>
              </a:solidFill>
              <a:latin typeface="Cambria"/>
              <a:ea typeface="Cambria"/>
              <a:cs typeface="Cambria"/>
              <a:sym typeface="Cambria"/>
            </a:endParaRPr>
          </a:p>
          <a:p>
            <a:pPr indent="0" lvl="0" marL="0" marR="0" rtl="0" algn="just">
              <a:lnSpc>
                <a:spcPct val="100000"/>
              </a:lnSpc>
              <a:spcBef>
                <a:spcPts val="0"/>
              </a:spcBef>
              <a:spcAft>
                <a:spcPts val="0"/>
              </a:spcAft>
              <a:buClr>
                <a:srgbClr val="000000"/>
              </a:buClr>
              <a:buSzPts val="1200"/>
              <a:buFont typeface="Arial"/>
              <a:buNone/>
            </a:pPr>
            <a:r>
              <a:rPr b="0" i="0" lang="es" sz="1200" u="none" cap="none" strike="noStrike">
                <a:solidFill>
                  <a:srgbClr val="000000"/>
                </a:solidFill>
                <a:latin typeface="Montserrat"/>
                <a:ea typeface="Montserrat"/>
                <a:cs typeface="Montserrat"/>
                <a:sym typeface="Montserrat"/>
              </a:rPr>
              <a:t>conv 5x5: </a:t>
            </a:r>
            <a:r>
              <a:rPr b="1" i="0" lang="es" sz="1200" u="none" cap="none" strike="noStrike">
                <a:solidFill>
                  <a:srgbClr val="000000"/>
                </a:solidFill>
                <a:latin typeface="Cambria"/>
                <a:ea typeface="Cambria"/>
                <a:cs typeface="Cambria"/>
                <a:sym typeface="Cambria"/>
              </a:rPr>
              <a:t>5x5x96x28x28x100 = 188,1M ops</a:t>
            </a:r>
            <a:endParaRPr b="1" i="0" sz="1200" u="none" cap="none" strike="noStrike">
              <a:solidFill>
                <a:srgbClr val="000000"/>
              </a:solidFill>
              <a:latin typeface="Cambria"/>
              <a:ea typeface="Cambria"/>
              <a:cs typeface="Cambria"/>
              <a:sym typeface="Cambria"/>
            </a:endParaRPr>
          </a:p>
          <a:p>
            <a:pPr indent="0" lvl="0" marL="0" marR="0" rtl="0" algn="just">
              <a:lnSpc>
                <a:spcPct val="100000"/>
              </a:lnSpc>
              <a:spcBef>
                <a:spcPts val="0"/>
              </a:spcBef>
              <a:spcAft>
                <a:spcPts val="0"/>
              </a:spcAft>
              <a:buClr>
                <a:srgbClr val="000000"/>
              </a:buClr>
              <a:buSzPts val="1200"/>
              <a:buFont typeface="Arial"/>
              <a:buNone/>
            </a:pPr>
            <a:r>
              <a:rPr b="1" i="0" lang="es" sz="1200" u="none" cap="none" strike="noStrike">
                <a:solidFill>
                  <a:srgbClr val="000000"/>
                </a:solidFill>
                <a:latin typeface="Montserrat"/>
                <a:ea typeface="Montserrat"/>
                <a:cs typeface="Montserrat"/>
                <a:sym typeface="Montserrat"/>
              </a:rPr>
              <a:t>Total: 333,5M operaciones</a:t>
            </a:r>
            <a:endParaRPr b="1" i="0" sz="1200" u="none" cap="none" strike="noStrike">
              <a:solidFill>
                <a:srgbClr val="000000"/>
              </a:solidFill>
              <a:latin typeface="Montserrat"/>
              <a:ea typeface="Montserrat"/>
              <a:cs typeface="Montserrat"/>
              <a:sym typeface="Montserrat"/>
            </a:endParaRPr>
          </a:p>
        </p:txBody>
      </p:sp>
      <p:pic>
        <p:nvPicPr>
          <p:cNvPr id="122" name="Google Shape;122;g1386f7e029b_0_12"/>
          <p:cNvPicPr preferRelativeResize="0"/>
          <p:nvPr/>
        </p:nvPicPr>
        <p:blipFill rotWithShape="1">
          <a:blip r:embed="rId3">
            <a:alphaModFix/>
          </a:blip>
          <a:srcRect b="0" l="0" r="0" t="0"/>
          <a:stretch/>
        </p:blipFill>
        <p:spPr>
          <a:xfrm>
            <a:off x="5323575" y="1541940"/>
            <a:ext cx="3820425" cy="1634472"/>
          </a:xfrm>
          <a:prstGeom prst="rect">
            <a:avLst/>
          </a:prstGeom>
          <a:noFill/>
          <a:ln>
            <a:noFill/>
          </a:ln>
        </p:spPr>
      </p:pic>
      <p:sp>
        <p:nvSpPr>
          <p:cNvPr id="123" name="Google Shape;123;g1386f7e029b_0_12"/>
          <p:cNvSpPr txBox="1"/>
          <p:nvPr/>
        </p:nvSpPr>
        <p:spPr>
          <a:xfrm>
            <a:off x="6961300" y="3036500"/>
            <a:ext cx="8415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s" sz="1000" u="none" cap="none" strike="noStrike">
                <a:solidFill>
                  <a:srgbClr val="000000"/>
                </a:solidFill>
                <a:latin typeface="Cambria"/>
                <a:ea typeface="Cambria"/>
                <a:cs typeface="Cambria"/>
                <a:sym typeface="Cambria"/>
              </a:rPr>
              <a:t>28x28x100</a:t>
            </a:r>
            <a:endParaRPr b="0" i="0" sz="1000" u="none" cap="none" strike="noStrike">
              <a:solidFill>
                <a:srgbClr val="000000"/>
              </a:solidFill>
              <a:latin typeface="Cambria"/>
              <a:ea typeface="Cambria"/>
              <a:cs typeface="Cambria"/>
              <a:sym typeface="Cambria"/>
            </a:endParaRPr>
          </a:p>
        </p:txBody>
      </p:sp>
      <p:sp>
        <p:nvSpPr>
          <p:cNvPr id="124" name="Google Shape;124;g1386f7e029b_0_12"/>
          <p:cNvSpPr txBox="1"/>
          <p:nvPr/>
        </p:nvSpPr>
        <p:spPr>
          <a:xfrm>
            <a:off x="6517175" y="1137550"/>
            <a:ext cx="17766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000"/>
              <a:buFont typeface="Arial"/>
              <a:buNone/>
            </a:pPr>
            <a:r>
              <a:rPr b="0" i="0" lang="es" sz="1000" u="none" cap="none" strike="noStrike">
                <a:solidFill>
                  <a:srgbClr val="000000"/>
                </a:solidFill>
                <a:latin typeface="Cambria"/>
                <a:ea typeface="Cambria"/>
                <a:cs typeface="Cambria"/>
                <a:sym typeface="Cambria"/>
              </a:rPr>
              <a:t>28x28x(128+192+96+100)</a:t>
            </a:r>
            <a:endParaRPr b="0" i="0" sz="1000" u="none" cap="none" strike="noStrike">
              <a:solidFill>
                <a:srgbClr val="000000"/>
              </a:solidFill>
              <a:latin typeface="Cambria"/>
              <a:ea typeface="Cambria"/>
              <a:cs typeface="Cambria"/>
              <a:sym typeface="Cambria"/>
            </a:endParaRPr>
          </a:p>
          <a:p>
            <a:pPr indent="0" lvl="0" marL="0" marR="0" rtl="0" algn="ctr">
              <a:lnSpc>
                <a:spcPct val="100000"/>
              </a:lnSpc>
              <a:spcBef>
                <a:spcPts val="0"/>
              </a:spcBef>
              <a:spcAft>
                <a:spcPts val="0"/>
              </a:spcAft>
              <a:buClr>
                <a:srgbClr val="000000"/>
              </a:buClr>
              <a:buSzPts val="1000"/>
              <a:buFont typeface="Arial"/>
              <a:buNone/>
            </a:pPr>
            <a:r>
              <a:rPr b="0" i="0" lang="es" sz="1000" u="none" cap="none" strike="noStrike">
                <a:solidFill>
                  <a:srgbClr val="000000"/>
                </a:solidFill>
                <a:latin typeface="Cambria"/>
                <a:ea typeface="Cambria"/>
                <a:cs typeface="Cambria"/>
                <a:sym typeface="Cambria"/>
              </a:rPr>
              <a:t>28x28x516</a:t>
            </a:r>
            <a:endParaRPr b="0" i="0" sz="1000" u="none" cap="none" strike="noStrike">
              <a:solidFill>
                <a:srgbClr val="000000"/>
              </a:solidFill>
              <a:latin typeface="Cambria"/>
              <a:ea typeface="Cambria"/>
              <a:cs typeface="Cambria"/>
              <a:sym typeface="Cambri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g1386f7e029b_0_20"/>
          <p:cNvSpPr txBox="1"/>
          <p:nvPr>
            <p:ph type="title"/>
          </p:nvPr>
        </p:nvSpPr>
        <p:spPr>
          <a:xfrm>
            <a:off x="729450" y="6023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s">
                <a:latin typeface="Montserrat"/>
                <a:ea typeface="Montserrat"/>
                <a:cs typeface="Montserrat"/>
                <a:sym typeface="Montserrat"/>
              </a:rPr>
              <a:t>Bloque Inception: Costo Computacional</a:t>
            </a:r>
            <a:endParaRPr sz="900">
              <a:latin typeface="Montserrat"/>
              <a:ea typeface="Montserrat"/>
              <a:cs typeface="Montserrat"/>
              <a:sym typeface="Montserrat"/>
            </a:endParaRPr>
          </a:p>
        </p:txBody>
      </p:sp>
      <p:sp>
        <p:nvSpPr>
          <p:cNvPr id="130" name="Google Shape;130;g1386f7e029b_0_20"/>
          <p:cNvSpPr txBox="1"/>
          <p:nvPr/>
        </p:nvSpPr>
        <p:spPr>
          <a:xfrm>
            <a:off x="857250" y="1353000"/>
            <a:ext cx="79839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Si analizamos el caso de la convolución de 5x5:</a:t>
            </a:r>
            <a:endParaRPr b="0" i="0" sz="1400" u="none" cap="none" strike="noStrike">
              <a:solidFill>
                <a:srgbClr val="000000"/>
              </a:solidFill>
              <a:latin typeface="Montserrat"/>
              <a:ea typeface="Montserrat"/>
              <a:cs typeface="Montserrat"/>
              <a:sym typeface="Montserrat"/>
            </a:endParaRPr>
          </a:p>
        </p:txBody>
      </p:sp>
      <p:sp>
        <p:nvSpPr>
          <p:cNvPr id="131" name="Google Shape;131;g1386f7e029b_0_20"/>
          <p:cNvSpPr/>
          <p:nvPr/>
        </p:nvSpPr>
        <p:spPr>
          <a:xfrm>
            <a:off x="1680150" y="2245800"/>
            <a:ext cx="1123500" cy="9999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g1386f7e029b_0_20"/>
          <p:cNvSpPr/>
          <p:nvPr/>
        </p:nvSpPr>
        <p:spPr>
          <a:xfrm>
            <a:off x="5318725" y="1897800"/>
            <a:ext cx="1484400" cy="1347900"/>
          </a:xfrm>
          <a:prstGeom prst="cube">
            <a:avLst>
              <a:gd fmla="val 44574"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33" name="Google Shape;133;g1386f7e029b_0_20"/>
          <p:cNvCxnSpPr/>
          <p:nvPr/>
        </p:nvCxnSpPr>
        <p:spPr>
          <a:xfrm>
            <a:off x="3102600" y="2710900"/>
            <a:ext cx="1989300" cy="0"/>
          </a:xfrm>
          <a:prstGeom prst="straightConnector1">
            <a:avLst/>
          </a:prstGeom>
          <a:noFill/>
          <a:ln cap="flat" cmpd="sng" w="9525">
            <a:solidFill>
              <a:schemeClr val="dk2"/>
            </a:solidFill>
            <a:prstDash val="solid"/>
            <a:round/>
            <a:headEnd len="sm" w="sm" type="none"/>
            <a:tailEnd len="med" w="med" type="triangle"/>
          </a:ln>
        </p:spPr>
      </p:cxnSp>
      <p:sp>
        <p:nvSpPr>
          <p:cNvPr id="134" name="Google Shape;134;g1386f7e029b_0_20"/>
          <p:cNvSpPr txBox="1"/>
          <p:nvPr/>
        </p:nvSpPr>
        <p:spPr>
          <a:xfrm>
            <a:off x="1597675" y="3360275"/>
            <a:ext cx="12576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Cambria"/>
                <a:ea typeface="Cambria"/>
                <a:cs typeface="Cambria"/>
                <a:sym typeface="Cambria"/>
              </a:rPr>
              <a:t>28x28x100</a:t>
            </a:r>
            <a:endParaRPr b="0" i="0" sz="1400" u="none" cap="none" strike="noStrike">
              <a:solidFill>
                <a:srgbClr val="000000"/>
              </a:solidFill>
              <a:latin typeface="Cambria"/>
              <a:ea typeface="Cambria"/>
              <a:cs typeface="Cambria"/>
              <a:sym typeface="Cambria"/>
            </a:endParaRPr>
          </a:p>
        </p:txBody>
      </p:sp>
      <p:sp>
        <p:nvSpPr>
          <p:cNvPr id="135" name="Google Shape;135;g1386f7e029b_0_20"/>
          <p:cNvSpPr txBox="1"/>
          <p:nvPr/>
        </p:nvSpPr>
        <p:spPr>
          <a:xfrm>
            <a:off x="5378350" y="3390300"/>
            <a:ext cx="12576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Cambria"/>
                <a:ea typeface="Cambria"/>
                <a:cs typeface="Cambria"/>
                <a:sym typeface="Cambria"/>
              </a:rPr>
              <a:t>28x28x96</a:t>
            </a:r>
            <a:endParaRPr b="0" i="0" sz="1400" u="none" cap="none" strike="noStrike">
              <a:solidFill>
                <a:srgbClr val="000000"/>
              </a:solidFill>
              <a:latin typeface="Cambria"/>
              <a:ea typeface="Cambria"/>
              <a:cs typeface="Cambria"/>
              <a:sym typeface="Cambria"/>
            </a:endParaRPr>
          </a:p>
        </p:txBody>
      </p:sp>
      <p:sp>
        <p:nvSpPr>
          <p:cNvPr id="136" name="Google Shape;136;g1386f7e029b_0_20"/>
          <p:cNvSpPr txBox="1"/>
          <p:nvPr/>
        </p:nvSpPr>
        <p:spPr>
          <a:xfrm>
            <a:off x="3432388" y="2788925"/>
            <a:ext cx="12576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Cambria"/>
                <a:ea typeface="Cambria"/>
                <a:cs typeface="Cambria"/>
                <a:sym typeface="Cambria"/>
              </a:rPr>
              <a:t>5x5</a:t>
            </a:r>
            <a:endParaRPr b="0" i="0" sz="1400" u="none" cap="none" strike="noStrike">
              <a:solidFill>
                <a:srgbClr val="000000"/>
              </a:solidFill>
              <a:latin typeface="Cambria"/>
              <a:ea typeface="Cambria"/>
              <a:cs typeface="Cambria"/>
              <a:sym typeface="Cambria"/>
            </a:endParaRPr>
          </a:p>
        </p:txBody>
      </p:sp>
      <p:sp>
        <p:nvSpPr>
          <p:cNvPr id="137" name="Google Shape;137;g1386f7e029b_0_20"/>
          <p:cNvSpPr txBox="1"/>
          <p:nvPr/>
        </p:nvSpPr>
        <p:spPr>
          <a:xfrm>
            <a:off x="3432388" y="2310700"/>
            <a:ext cx="12576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Cambria"/>
                <a:ea typeface="Cambria"/>
                <a:cs typeface="Cambria"/>
                <a:sym typeface="Cambria"/>
              </a:rPr>
              <a:t>Convolución</a:t>
            </a:r>
            <a:endParaRPr b="0" i="0" sz="1400" u="none" cap="none" strike="noStrike">
              <a:solidFill>
                <a:srgbClr val="000000"/>
              </a:solidFill>
              <a:latin typeface="Cambria"/>
              <a:ea typeface="Cambria"/>
              <a:cs typeface="Cambria"/>
              <a:sym typeface="Cambria"/>
            </a:endParaRPr>
          </a:p>
        </p:txBody>
      </p:sp>
      <p:sp>
        <p:nvSpPr>
          <p:cNvPr id="138" name="Google Shape;138;g1386f7e029b_0_20"/>
          <p:cNvSpPr txBox="1"/>
          <p:nvPr/>
        </p:nvSpPr>
        <p:spPr>
          <a:xfrm>
            <a:off x="587525" y="3855050"/>
            <a:ext cx="8040000" cy="1046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La cantidad de multiplicaciones involucradas es:</a:t>
            </a:r>
            <a:endParaRPr b="0" i="0" sz="1400" u="none"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Para obtener un valor de la salida: 5 x 5 x 100 = 2500 ops</a:t>
            </a:r>
            <a:endParaRPr b="0" i="0" sz="1400" u="none"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Para obtener todos los valores de la salida: 2500 x 28 x 28 x 96 = </a:t>
            </a:r>
            <a:r>
              <a:rPr b="1" i="0" lang="es" sz="1400" u="none" cap="none" strike="noStrike">
                <a:solidFill>
                  <a:srgbClr val="000000"/>
                </a:solidFill>
                <a:latin typeface="Montserrat"/>
                <a:ea typeface="Montserrat"/>
                <a:cs typeface="Montserrat"/>
                <a:sym typeface="Montserrat"/>
              </a:rPr>
              <a:t>188,16 M ops</a:t>
            </a:r>
            <a:endParaRPr b="1" i="0" sz="1400" u="none" cap="none" strike="noStrike">
              <a:solidFill>
                <a:srgbClr val="000000"/>
              </a:solidFill>
              <a:latin typeface="Montserrat"/>
              <a:ea typeface="Montserrat"/>
              <a:cs typeface="Montserrat"/>
              <a:sym typeface="Montserra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g1386f7e029b_0_33"/>
          <p:cNvSpPr txBox="1"/>
          <p:nvPr>
            <p:ph type="title"/>
          </p:nvPr>
        </p:nvSpPr>
        <p:spPr>
          <a:xfrm>
            <a:off x="729450" y="6023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s">
                <a:latin typeface="Montserrat"/>
                <a:ea typeface="Montserrat"/>
                <a:cs typeface="Montserrat"/>
                <a:sym typeface="Montserrat"/>
              </a:rPr>
              <a:t>Bloque Inception: Costo Computacional</a:t>
            </a:r>
            <a:endParaRPr sz="900">
              <a:latin typeface="Montserrat"/>
              <a:ea typeface="Montserrat"/>
              <a:cs typeface="Montserrat"/>
              <a:sym typeface="Montserrat"/>
            </a:endParaRPr>
          </a:p>
        </p:txBody>
      </p:sp>
      <p:sp>
        <p:nvSpPr>
          <p:cNvPr id="144" name="Google Shape;144;g1386f7e029b_0_33"/>
          <p:cNvSpPr txBox="1"/>
          <p:nvPr/>
        </p:nvSpPr>
        <p:spPr>
          <a:xfrm>
            <a:off x="857250" y="1353000"/>
            <a:ext cx="79839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Si, en cambio, se antepone una convolución 1x1 para reducir la dimensionalidad antes de la convolución de 5x5:</a:t>
            </a:r>
            <a:endParaRPr b="0" i="0" sz="1400" u="none" cap="none" strike="noStrike">
              <a:solidFill>
                <a:srgbClr val="000000"/>
              </a:solidFill>
              <a:latin typeface="Montserrat"/>
              <a:ea typeface="Montserrat"/>
              <a:cs typeface="Montserrat"/>
              <a:sym typeface="Montserrat"/>
            </a:endParaRPr>
          </a:p>
        </p:txBody>
      </p:sp>
      <p:cxnSp>
        <p:nvCxnSpPr>
          <p:cNvPr id="145" name="Google Shape;145;g1386f7e029b_0_33"/>
          <p:cNvCxnSpPr/>
          <p:nvPr/>
        </p:nvCxnSpPr>
        <p:spPr>
          <a:xfrm>
            <a:off x="5308425" y="2700600"/>
            <a:ext cx="1391700" cy="300"/>
          </a:xfrm>
          <a:prstGeom prst="straightConnector1">
            <a:avLst/>
          </a:prstGeom>
          <a:noFill/>
          <a:ln cap="flat" cmpd="sng" w="9525">
            <a:solidFill>
              <a:schemeClr val="dk2"/>
            </a:solidFill>
            <a:prstDash val="solid"/>
            <a:round/>
            <a:headEnd len="sm" w="sm" type="none"/>
            <a:tailEnd len="med" w="med" type="triangle"/>
          </a:ln>
        </p:spPr>
      </p:cxnSp>
      <p:grpSp>
        <p:nvGrpSpPr>
          <p:cNvPr id="146" name="Google Shape;146;g1386f7e029b_0_33"/>
          <p:cNvGrpSpPr/>
          <p:nvPr/>
        </p:nvGrpSpPr>
        <p:grpSpPr>
          <a:xfrm>
            <a:off x="793675" y="2231688"/>
            <a:ext cx="1257600" cy="1514675"/>
            <a:chOff x="1597675" y="2245800"/>
            <a:chExt cx="1257600" cy="1514675"/>
          </a:xfrm>
        </p:grpSpPr>
        <p:sp>
          <p:nvSpPr>
            <p:cNvPr id="147" name="Google Shape;147;g1386f7e029b_0_33"/>
            <p:cNvSpPr/>
            <p:nvPr/>
          </p:nvSpPr>
          <p:spPr>
            <a:xfrm>
              <a:off x="1680150" y="2245800"/>
              <a:ext cx="1123500" cy="9999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g1386f7e029b_0_33"/>
            <p:cNvSpPr txBox="1"/>
            <p:nvPr/>
          </p:nvSpPr>
          <p:spPr>
            <a:xfrm>
              <a:off x="1597675" y="3360275"/>
              <a:ext cx="12576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Cambria"/>
                  <a:ea typeface="Cambria"/>
                  <a:cs typeface="Cambria"/>
                  <a:sym typeface="Cambria"/>
                </a:rPr>
                <a:t>28x28x100</a:t>
              </a:r>
              <a:endParaRPr b="0" i="0" sz="1400" u="none" cap="none" strike="noStrike">
                <a:solidFill>
                  <a:srgbClr val="000000"/>
                </a:solidFill>
                <a:latin typeface="Cambria"/>
                <a:ea typeface="Cambria"/>
                <a:cs typeface="Cambria"/>
                <a:sym typeface="Cambria"/>
              </a:endParaRPr>
            </a:p>
          </p:txBody>
        </p:sp>
      </p:grpSp>
      <p:grpSp>
        <p:nvGrpSpPr>
          <p:cNvPr id="149" name="Google Shape;149;g1386f7e029b_0_33"/>
          <p:cNvGrpSpPr/>
          <p:nvPr/>
        </p:nvGrpSpPr>
        <p:grpSpPr>
          <a:xfrm>
            <a:off x="6844250" y="1897800"/>
            <a:ext cx="1484400" cy="1892700"/>
            <a:chOff x="5318725" y="1897800"/>
            <a:chExt cx="1484400" cy="1892700"/>
          </a:xfrm>
        </p:grpSpPr>
        <p:sp>
          <p:nvSpPr>
            <p:cNvPr id="150" name="Google Shape;150;g1386f7e029b_0_33"/>
            <p:cNvSpPr/>
            <p:nvPr/>
          </p:nvSpPr>
          <p:spPr>
            <a:xfrm>
              <a:off x="5318725" y="1897800"/>
              <a:ext cx="1484400" cy="1347900"/>
            </a:xfrm>
            <a:prstGeom prst="cube">
              <a:avLst>
                <a:gd fmla="val 44574"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g1386f7e029b_0_33"/>
            <p:cNvSpPr txBox="1"/>
            <p:nvPr/>
          </p:nvSpPr>
          <p:spPr>
            <a:xfrm>
              <a:off x="5378350" y="3390300"/>
              <a:ext cx="12576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Cambria"/>
                  <a:ea typeface="Cambria"/>
                  <a:cs typeface="Cambria"/>
                  <a:sym typeface="Cambria"/>
                </a:rPr>
                <a:t>28x28x96</a:t>
              </a:r>
              <a:endParaRPr b="0" i="0" sz="1400" u="none" cap="none" strike="noStrike">
                <a:solidFill>
                  <a:srgbClr val="000000"/>
                </a:solidFill>
                <a:latin typeface="Cambria"/>
                <a:ea typeface="Cambria"/>
                <a:cs typeface="Cambria"/>
                <a:sym typeface="Cambria"/>
              </a:endParaRPr>
            </a:p>
          </p:txBody>
        </p:sp>
      </p:grpSp>
      <p:sp>
        <p:nvSpPr>
          <p:cNvPr id="152" name="Google Shape;152;g1386f7e029b_0_33"/>
          <p:cNvSpPr txBox="1"/>
          <p:nvPr/>
        </p:nvSpPr>
        <p:spPr>
          <a:xfrm>
            <a:off x="5365038" y="2778600"/>
            <a:ext cx="12576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Cambria"/>
                <a:ea typeface="Cambria"/>
                <a:cs typeface="Cambria"/>
                <a:sym typeface="Cambria"/>
              </a:rPr>
              <a:t>5x5</a:t>
            </a:r>
            <a:endParaRPr b="0" i="0" sz="1400" u="none" cap="none" strike="noStrike">
              <a:solidFill>
                <a:srgbClr val="000000"/>
              </a:solidFill>
              <a:latin typeface="Cambria"/>
              <a:ea typeface="Cambria"/>
              <a:cs typeface="Cambria"/>
              <a:sym typeface="Cambria"/>
            </a:endParaRPr>
          </a:p>
        </p:txBody>
      </p:sp>
      <p:sp>
        <p:nvSpPr>
          <p:cNvPr id="153" name="Google Shape;153;g1386f7e029b_0_33"/>
          <p:cNvSpPr txBox="1"/>
          <p:nvPr/>
        </p:nvSpPr>
        <p:spPr>
          <a:xfrm>
            <a:off x="5365038" y="2232800"/>
            <a:ext cx="12576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Cambria"/>
                <a:ea typeface="Cambria"/>
                <a:cs typeface="Cambria"/>
                <a:sym typeface="Cambria"/>
              </a:rPr>
              <a:t>Convolución</a:t>
            </a:r>
            <a:endParaRPr b="0" i="0" sz="1400" u="none" cap="none" strike="noStrike">
              <a:solidFill>
                <a:srgbClr val="000000"/>
              </a:solidFill>
              <a:latin typeface="Cambria"/>
              <a:ea typeface="Cambria"/>
              <a:cs typeface="Cambria"/>
              <a:sym typeface="Cambria"/>
            </a:endParaRPr>
          </a:p>
        </p:txBody>
      </p:sp>
      <p:sp>
        <p:nvSpPr>
          <p:cNvPr id="154" name="Google Shape;154;g1386f7e029b_0_33"/>
          <p:cNvSpPr txBox="1"/>
          <p:nvPr/>
        </p:nvSpPr>
        <p:spPr>
          <a:xfrm>
            <a:off x="587525" y="3855050"/>
            <a:ext cx="8040000" cy="1262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La cantidad de multiplicaciones involucradas es:</a:t>
            </a:r>
            <a:endParaRPr b="0" i="0" sz="1400" u="none"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En la convolución de 1x1: 1 x 1 x 100 x 28 x 28 x 64 = </a:t>
            </a:r>
            <a:r>
              <a:rPr b="1" i="0" lang="es" sz="1400" u="none" cap="none" strike="noStrike">
                <a:solidFill>
                  <a:srgbClr val="000000"/>
                </a:solidFill>
                <a:latin typeface="Montserrat"/>
                <a:ea typeface="Montserrat"/>
                <a:cs typeface="Montserrat"/>
                <a:sym typeface="Montserrat"/>
              </a:rPr>
              <a:t>5 M ops</a:t>
            </a:r>
            <a:endParaRPr b="1" i="0" sz="1400" u="none"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En la convolución de 5x5: 5 x 5 x 64 x 28 x 28 x 96 = </a:t>
            </a:r>
            <a:r>
              <a:rPr b="1" i="0" lang="es" sz="1400" u="none" cap="none" strike="noStrike">
                <a:solidFill>
                  <a:srgbClr val="000000"/>
                </a:solidFill>
                <a:latin typeface="Montserrat"/>
                <a:ea typeface="Montserrat"/>
                <a:cs typeface="Montserrat"/>
                <a:sym typeface="Montserrat"/>
              </a:rPr>
              <a:t>120,4 M ops</a:t>
            </a:r>
            <a:endParaRPr b="1" i="0" sz="1400" u="none"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400"/>
              <a:buFont typeface="Arial"/>
              <a:buNone/>
            </a:pPr>
            <a:r>
              <a:rPr b="1" i="0" lang="es" sz="1400" u="none" cap="none" strike="noStrike">
                <a:solidFill>
                  <a:srgbClr val="000000"/>
                </a:solidFill>
                <a:latin typeface="Montserrat"/>
                <a:ea typeface="Montserrat"/>
                <a:cs typeface="Montserrat"/>
                <a:sym typeface="Montserrat"/>
              </a:rPr>
              <a:t>Total: 125,4 M ops</a:t>
            </a:r>
            <a:endParaRPr b="1" i="0" sz="1400" u="none" cap="none" strike="noStrike">
              <a:solidFill>
                <a:srgbClr val="000000"/>
              </a:solidFill>
              <a:latin typeface="Montserrat"/>
              <a:ea typeface="Montserrat"/>
              <a:cs typeface="Montserrat"/>
              <a:sym typeface="Montserrat"/>
            </a:endParaRPr>
          </a:p>
        </p:txBody>
      </p:sp>
      <p:cxnSp>
        <p:nvCxnSpPr>
          <p:cNvPr id="155" name="Google Shape;155;g1386f7e029b_0_33"/>
          <p:cNvCxnSpPr/>
          <p:nvPr/>
        </p:nvCxnSpPr>
        <p:spPr>
          <a:xfrm>
            <a:off x="2203313" y="2695650"/>
            <a:ext cx="1391400" cy="10200"/>
          </a:xfrm>
          <a:prstGeom prst="straightConnector1">
            <a:avLst/>
          </a:prstGeom>
          <a:noFill/>
          <a:ln cap="flat" cmpd="sng" w="9525">
            <a:solidFill>
              <a:schemeClr val="dk2"/>
            </a:solidFill>
            <a:prstDash val="solid"/>
            <a:round/>
            <a:headEnd len="sm" w="sm" type="none"/>
            <a:tailEnd len="med" w="med" type="triangle"/>
          </a:ln>
        </p:spPr>
      </p:cxnSp>
      <p:grpSp>
        <p:nvGrpSpPr>
          <p:cNvPr id="156" name="Google Shape;156;g1386f7e029b_0_33"/>
          <p:cNvGrpSpPr/>
          <p:nvPr/>
        </p:nvGrpSpPr>
        <p:grpSpPr>
          <a:xfrm>
            <a:off x="3746750" y="2154475"/>
            <a:ext cx="1257600" cy="1514675"/>
            <a:chOff x="1597675" y="2245800"/>
            <a:chExt cx="1257600" cy="1514675"/>
          </a:xfrm>
        </p:grpSpPr>
        <p:sp>
          <p:nvSpPr>
            <p:cNvPr id="157" name="Google Shape;157;g1386f7e029b_0_33"/>
            <p:cNvSpPr/>
            <p:nvPr/>
          </p:nvSpPr>
          <p:spPr>
            <a:xfrm>
              <a:off x="1680150" y="2245800"/>
              <a:ext cx="1123500" cy="9999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g1386f7e029b_0_33"/>
            <p:cNvSpPr txBox="1"/>
            <p:nvPr/>
          </p:nvSpPr>
          <p:spPr>
            <a:xfrm>
              <a:off x="1597675" y="3360275"/>
              <a:ext cx="12576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Cambria"/>
                  <a:ea typeface="Cambria"/>
                  <a:cs typeface="Cambria"/>
                  <a:sym typeface="Cambria"/>
                </a:rPr>
                <a:t>28x28x64</a:t>
              </a:r>
              <a:endParaRPr b="0" i="0" sz="1400" u="none" cap="none" strike="noStrike">
                <a:solidFill>
                  <a:srgbClr val="000000"/>
                </a:solidFill>
                <a:latin typeface="Cambria"/>
                <a:ea typeface="Cambria"/>
                <a:cs typeface="Cambria"/>
                <a:sym typeface="Cambria"/>
              </a:endParaRPr>
            </a:p>
          </p:txBody>
        </p:sp>
      </p:grpSp>
      <p:sp>
        <p:nvSpPr>
          <p:cNvPr id="159" name="Google Shape;159;g1386f7e029b_0_33"/>
          <p:cNvSpPr txBox="1"/>
          <p:nvPr/>
        </p:nvSpPr>
        <p:spPr>
          <a:xfrm>
            <a:off x="2270200" y="2232800"/>
            <a:ext cx="12576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Cambria"/>
                <a:ea typeface="Cambria"/>
                <a:cs typeface="Cambria"/>
                <a:sym typeface="Cambria"/>
              </a:rPr>
              <a:t>Convolución</a:t>
            </a:r>
            <a:endParaRPr b="0" i="0" sz="1400" u="none" cap="none" strike="noStrike">
              <a:solidFill>
                <a:srgbClr val="000000"/>
              </a:solidFill>
              <a:latin typeface="Cambria"/>
              <a:ea typeface="Cambria"/>
              <a:cs typeface="Cambria"/>
              <a:sym typeface="Cambria"/>
            </a:endParaRPr>
          </a:p>
        </p:txBody>
      </p:sp>
      <p:sp>
        <p:nvSpPr>
          <p:cNvPr id="160" name="Google Shape;160;g1386f7e029b_0_33"/>
          <p:cNvSpPr txBox="1"/>
          <p:nvPr/>
        </p:nvSpPr>
        <p:spPr>
          <a:xfrm>
            <a:off x="2270200" y="2838225"/>
            <a:ext cx="12576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Cambria"/>
                <a:ea typeface="Cambria"/>
                <a:cs typeface="Cambria"/>
                <a:sym typeface="Cambria"/>
              </a:rPr>
              <a:t>1x1</a:t>
            </a:r>
            <a:endParaRPr b="0" i="0" sz="1400" u="none" cap="none" strike="noStrike">
              <a:solidFill>
                <a:srgbClr val="000000"/>
              </a:solidFill>
              <a:latin typeface="Cambria"/>
              <a:ea typeface="Cambria"/>
              <a:cs typeface="Cambria"/>
              <a:sym typeface="Cambri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g149337a4fb8_0_14"/>
          <p:cNvSpPr txBox="1"/>
          <p:nvPr>
            <p:ph type="title"/>
          </p:nvPr>
        </p:nvSpPr>
        <p:spPr>
          <a:xfrm>
            <a:off x="729450" y="6023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s">
                <a:latin typeface="Montserrat"/>
                <a:ea typeface="Montserrat"/>
                <a:cs typeface="Montserrat"/>
                <a:sym typeface="Montserrat"/>
              </a:rPr>
              <a:t>Bloque Inception: Costo Computacional</a:t>
            </a:r>
            <a:endParaRPr sz="900">
              <a:latin typeface="Montserrat"/>
              <a:ea typeface="Montserrat"/>
              <a:cs typeface="Montserrat"/>
              <a:sym typeface="Montserrat"/>
            </a:endParaRPr>
          </a:p>
        </p:txBody>
      </p:sp>
      <p:sp>
        <p:nvSpPr>
          <p:cNvPr id="166" name="Google Shape;166;g149337a4fb8_0_14"/>
          <p:cNvSpPr txBox="1"/>
          <p:nvPr/>
        </p:nvSpPr>
        <p:spPr>
          <a:xfrm>
            <a:off x="727500" y="1294825"/>
            <a:ext cx="7983900" cy="10467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La convolución de cada filtro de 1x1 se puede interpretar como aplicar la misma capa FC a cada píxel de entrada. Estas convoluciones preservan las dimensiones horizontal y vertical pero reducen la dimensionalidad en profundidad combinando las features extraídas anteriormente.</a:t>
            </a:r>
            <a:endParaRPr b="0" i="0" sz="1400" u="none" cap="none" strike="noStrike">
              <a:solidFill>
                <a:srgbClr val="000000"/>
              </a:solidFill>
              <a:latin typeface="Montserrat"/>
              <a:ea typeface="Montserrat"/>
              <a:cs typeface="Montserrat"/>
              <a:sym typeface="Montserrat"/>
            </a:endParaRPr>
          </a:p>
        </p:txBody>
      </p:sp>
      <p:grpSp>
        <p:nvGrpSpPr>
          <p:cNvPr id="167" name="Google Shape;167;g149337a4fb8_0_14"/>
          <p:cNvGrpSpPr/>
          <p:nvPr/>
        </p:nvGrpSpPr>
        <p:grpSpPr>
          <a:xfrm>
            <a:off x="1390663" y="3146305"/>
            <a:ext cx="1545891" cy="1932658"/>
            <a:chOff x="1597675" y="1827817"/>
            <a:chExt cx="1545891" cy="1932658"/>
          </a:xfrm>
        </p:grpSpPr>
        <p:sp>
          <p:nvSpPr>
            <p:cNvPr id="168" name="Google Shape;168;g149337a4fb8_0_14"/>
            <p:cNvSpPr/>
            <p:nvPr/>
          </p:nvSpPr>
          <p:spPr>
            <a:xfrm>
              <a:off x="1680166" y="1827817"/>
              <a:ext cx="1463400" cy="1417800"/>
            </a:xfrm>
            <a:prstGeom prst="cube">
              <a:avLst>
                <a:gd fmla="val 45669"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g149337a4fb8_0_14"/>
            <p:cNvSpPr txBox="1"/>
            <p:nvPr/>
          </p:nvSpPr>
          <p:spPr>
            <a:xfrm>
              <a:off x="1597675" y="3360275"/>
              <a:ext cx="12576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Cambria"/>
                  <a:ea typeface="Cambria"/>
                  <a:cs typeface="Cambria"/>
                  <a:sym typeface="Cambria"/>
                </a:rPr>
                <a:t>28x28x100</a:t>
              </a:r>
              <a:endParaRPr b="0" i="0" sz="1400" u="none" cap="none" strike="noStrike">
                <a:solidFill>
                  <a:srgbClr val="000000"/>
                </a:solidFill>
                <a:latin typeface="Cambria"/>
                <a:ea typeface="Cambria"/>
                <a:cs typeface="Cambria"/>
                <a:sym typeface="Cambria"/>
              </a:endParaRPr>
            </a:p>
          </p:txBody>
        </p:sp>
      </p:grpSp>
      <p:cxnSp>
        <p:nvCxnSpPr>
          <p:cNvPr id="170" name="Google Shape;170;g149337a4fb8_0_14"/>
          <p:cNvCxnSpPr/>
          <p:nvPr/>
        </p:nvCxnSpPr>
        <p:spPr>
          <a:xfrm>
            <a:off x="3048600" y="4303075"/>
            <a:ext cx="3052500" cy="18300"/>
          </a:xfrm>
          <a:prstGeom prst="straightConnector1">
            <a:avLst/>
          </a:prstGeom>
          <a:noFill/>
          <a:ln cap="flat" cmpd="sng" w="9525">
            <a:solidFill>
              <a:schemeClr val="dk2"/>
            </a:solidFill>
            <a:prstDash val="solid"/>
            <a:round/>
            <a:headEnd len="sm" w="sm" type="none"/>
            <a:tailEnd len="med" w="med" type="triangle"/>
          </a:ln>
        </p:spPr>
      </p:cxnSp>
      <p:grpSp>
        <p:nvGrpSpPr>
          <p:cNvPr id="171" name="Google Shape;171;g149337a4fb8_0_14"/>
          <p:cNvGrpSpPr/>
          <p:nvPr/>
        </p:nvGrpSpPr>
        <p:grpSpPr>
          <a:xfrm>
            <a:off x="6276988" y="3355300"/>
            <a:ext cx="1257600" cy="1514675"/>
            <a:chOff x="1597675" y="2245800"/>
            <a:chExt cx="1257600" cy="1514675"/>
          </a:xfrm>
        </p:grpSpPr>
        <p:sp>
          <p:nvSpPr>
            <p:cNvPr id="172" name="Google Shape;172;g149337a4fb8_0_14"/>
            <p:cNvSpPr/>
            <p:nvPr/>
          </p:nvSpPr>
          <p:spPr>
            <a:xfrm>
              <a:off x="1680150" y="2245800"/>
              <a:ext cx="1123500" cy="9999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g149337a4fb8_0_14"/>
            <p:cNvSpPr txBox="1"/>
            <p:nvPr/>
          </p:nvSpPr>
          <p:spPr>
            <a:xfrm>
              <a:off x="1597675" y="3360275"/>
              <a:ext cx="12576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Cambria"/>
                  <a:ea typeface="Cambria"/>
                  <a:cs typeface="Cambria"/>
                  <a:sym typeface="Cambria"/>
                </a:rPr>
                <a:t>28x28x64</a:t>
              </a:r>
              <a:endParaRPr b="0" i="0" sz="1400" u="none" cap="none" strike="noStrike">
                <a:solidFill>
                  <a:srgbClr val="000000"/>
                </a:solidFill>
                <a:latin typeface="Cambria"/>
                <a:ea typeface="Cambria"/>
                <a:cs typeface="Cambria"/>
                <a:sym typeface="Cambria"/>
              </a:endParaRPr>
            </a:p>
          </p:txBody>
        </p:sp>
      </p:grpSp>
      <p:sp>
        <p:nvSpPr>
          <p:cNvPr id="174" name="Google Shape;174;g149337a4fb8_0_14"/>
          <p:cNvSpPr txBox="1"/>
          <p:nvPr/>
        </p:nvSpPr>
        <p:spPr>
          <a:xfrm>
            <a:off x="3906713" y="3836450"/>
            <a:ext cx="12576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Cambria"/>
                <a:ea typeface="Cambria"/>
                <a:cs typeface="Cambria"/>
                <a:sym typeface="Cambria"/>
              </a:rPr>
              <a:t>Convolución</a:t>
            </a:r>
            <a:endParaRPr b="0" i="0" sz="1400" u="none" cap="none" strike="noStrike">
              <a:solidFill>
                <a:srgbClr val="000000"/>
              </a:solidFill>
              <a:latin typeface="Cambria"/>
              <a:ea typeface="Cambria"/>
              <a:cs typeface="Cambria"/>
              <a:sym typeface="Cambria"/>
            </a:endParaRPr>
          </a:p>
        </p:txBody>
      </p:sp>
      <p:sp>
        <p:nvSpPr>
          <p:cNvPr id="175" name="Google Shape;175;g149337a4fb8_0_14"/>
          <p:cNvSpPr txBox="1"/>
          <p:nvPr/>
        </p:nvSpPr>
        <p:spPr>
          <a:xfrm>
            <a:off x="3906713" y="4441875"/>
            <a:ext cx="12576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Cambria"/>
                <a:ea typeface="Cambria"/>
                <a:cs typeface="Cambria"/>
                <a:sym typeface="Cambria"/>
              </a:rPr>
              <a:t>1x1</a:t>
            </a:r>
            <a:endParaRPr b="0" i="0" sz="1400" u="none" cap="none" strike="noStrike">
              <a:solidFill>
                <a:srgbClr val="000000"/>
              </a:solidFill>
              <a:latin typeface="Cambria"/>
              <a:ea typeface="Cambria"/>
              <a:cs typeface="Cambria"/>
              <a:sym typeface="Cambria"/>
            </a:endParaRPr>
          </a:p>
        </p:txBody>
      </p:sp>
      <p:sp>
        <p:nvSpPr>
          <p:cNvPr id="176" name="Google Shape;176;g149337a4fb8_0_14"/>
          <p:cNvSpPr/>
          <p:nvPr/>
        </p:nvSpPr>
        <p:spPr>
          <a:xfrm>
            <a:off x="3593825" y="2176113"/>
            <a:ext cx="617700" cy="615600"/>
          </a:xfrm>
          <a:prstGeom prst="cube">
            <a:avLst>
              <a:gd fmla="val 8355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g149337a4fb8_0_14"/>
          <p:cNvSpPr/>
          <p:nvPr/>
        </p:nvSpPr>
        <p:spPr>
          <a:xfrm>
            <a:off x="5453025" y="2388646"/>
            <a:ext cx="398100" cy="400200"/>
          </a:xfrm>
          <a:prstGeom prst="cube">
            <a:avLst>
              <a:gd fmla="val 71196"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g149337a4fb8_0_14"/>
          <p:cNvSpPr txBox="1"/>
          <p:nvPr/>
        </p:nvSpPr>
        <p:spPr>
          <a:xfrm>
            <a:off x="3093413" y="2862438"/>
            <a:ext cx="12576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Cambria"/>
                <a:ea typeface="Cambria"/>
                <a:cs typeface="Cambria"/>
                <a:sym typeface="Cambria"/>
              </a:rPr>
              <a:t>1x1x100</a:t>
            </a:r>
            <a:endParaRPr b="0" i="0" sz="1400" u="none" cap="none" strike="noStrike">
              <a:solidFill>
                <a:srgbClr val="000000"/>
              </a:solidFill>
              <a:latin typeface="Cambria"/>
              <a:ea typeface="Cambria"/>
              <a:cs typeface="Cambria"/>
              <a:sym typeface="Cambria"/>
            </a:endParaRPr>
          </a:p>
        </p:txBody>
      </p:sp>
      <p:sp>
        <p:nvSpPr>
          <p:cNvPr id="179" name="Google Shape;179;g149337a4fb8_0_14"/>
          <p:cNvSpPr txBox="1"/>
          <p:nvPr/>
        </p:nvSpPr>
        <p:spPr>
          <a:xfrm>
            <a:off x="4915513" y="2862450"/>
            <a:ext cx="12576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Cambria"/>
                <a:ea typeface="Cambria"/>
                <a:cs typeface="Cambria"/>
                <a:sym typeface="Cambria"/>
              </a:rPr>
              <a:t>1x1x64</a:t>
            </a:r>
            <a:endParaRPr b="0" i="0" sz="1400" u="none" cap="none" strike="noStrike">
              <a:solidFill>
                <a:srgbClr val="000000"/>
              </a:solidFill>
              <a:latin typeface="Cambria"/>
              <a:ea typeface="Cambria"/>
              <a:cs typeface="Cambria"/>
              <a:sym typeface="Cambria"/>
            </a:endParaRPr>
          </a:p>
        </p:txBody>
      </p:sp>
      <p:cxnSp>
        <p:nvCxnSpPr>
          <p:cNvPr id="180" name="Google Shape;180;g149337a4fb8_0_14"/>
          <p:cNvCxnSpPr/>
          <p:nvPr/>
        </p:nvCxnSpPr>
        <p:spPr>
          <a:xfrm>
            <a:off x="4286250" y="2635600"/>
            <a:ext cx="866400" cy="0"/>
          </a:xfrm>
          <a:prstGeom prst="straightConnector1">
            <a:avLst/>
          </a:prstGeom>
          <a:noFill/>
          <a:ln cap="flat" cmpd="sng" w="9525">
            <a:solidFill>
              <a:schemeClr val="dk2"/>
            </a:solidFill>
            <a:prstDash val="solid"/>
            <a:round/>
            <a:headEnd len="sm" w="sm" type="none"/>
            <a:tailEnd len="med" w="med" type="triangle"/>
          </a:ln>
        </p:spPr>
      </p:cxnSp>
      <p:sp>
        <p:nvSpPr>
          <p:cNvPr id="181" name="Google Shape;181;g149337a4fb8_0_14"/>
          <p:cNvSpPr txBox="1"/>
          <p:nvPr/>
        </p:nvSpPr>
        <p:spPr>
          <a:xfrm>
            <a:off x="4090638" y="2170400"/>
            <a:ext cx="12576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Cambria"/>
                <a:ea typeface="Cambria"/>
                <a:cs typeface="Cambria"/>
                <a:sym typeface="Cambria"/>
              </a:rPr>
              <a:t>FC</a:t>
            </a:r>
            <a:endParaRPr b="0" i="0" sz="1400" u="none" cap="none" strike="noStrike">
              <a:solidFill>
                <a:srgbClr val="000000"/>
              </a:solidFill>
              <a:latin typeface="Cambria"/>
              <a:ea typeface="Cambria"/>
              <a:cs typeface="Cambria"/>
              <a:sym typeface="Cambria"/>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