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4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6ECC"/>
    <a:srgbClr val="569C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>
      <p:cViewPr varScale="1">
        <p:scale>
          <a:sx n="74" d="100"/>
          <a:sy n="74" d="100"/>
        </p:scale>
        <p:origin x="1042" y="28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3254CE-94DB-4CE0-B2B5-96CE6C9CD0D7}" type="datetimeFigureOut">
              <a:rPr lang="es-AR" smtClean="0"/>
              <a:t>28/5/2025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F77F44-ABD5-4C26-A6A1-B775C1DA606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52485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vscode-file://vscode-app/c:/Users/jrizz/AppData/Local/Programs/Microsoft%20VS%20Code/resources/app/out/vs/code/electron-sandbox/workbench/workbench.html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vscode-file://vscode-app/c:/Users/jrizz/AppData/Local/Programs/Microsoft%20VS%20Code/resources/app/out/vs/code/electron-sandbox/workbench/workbench.html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vscode-file://vscode-app/c:/Users/jrizz/AppData/Local/Programs/Microsoft%20VS%20Code/resources/app/out/vs/code/electron-sandbox/workbench/workbench.html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vscode-file://vscode-app/c:/Users/jrizz/AppData/Local/Programs/Microsoft%20VS%20Code/resources/app/out/vs/code/electron-sandbox/workbench/workbench.html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vscode-file://vscode-app/c:/Users/jrizz/AppData/Local/Programs/Microsoft%20VS%20Code/resources/app/out/vs/code/electron-sandbox/workbench/workbench.html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vscode-file://vscode-app/c:/Users/jrizz/AppData/Local/Programs/Microsoft%20VS%20Code/resources/app/out/vs/code/electron-sandbox/workbench/workbench.html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vscode-file://vscode-app/c:/Users/jrizz/AppData/Local/Programs/Microsoft%20VS%20Code/resources/app/out/vs/code/electron-sandbox/workbench/workbench.html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F77F44-ABD5-4C26-A6A1-B775C1DA606A}" type="slidenum">
              <a:rPr lang="es-AR" smtClean="0"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45685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834CA5-2C5E-7BC3-054F-9B9A549EF1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0D7D7E02-E3B6-847F-651C-291ED326AD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30EC1A19-CA4C-97B1-CB9B-8941C503E2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65748D0-7370-7424-D12C-E8A79963BB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F77F44-ABD5-4C26-A6A1-B775C1DA606A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45697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0" i="0" dirty="0">
                <a:solidFill>
                  <a:srgbClr val="CCCCCC"/>
                </a:solidFill>
                <a:effectLst/>
                <a:latin typeface="Segoe WPC"/>
              </a:rPr>
              <a:t>la clase del objeto </a:t>
            </a:r>
            <a:r>
              <a:rPr lang="es-ES" b="0" i="0" dirty="0">
                <a:effectLst/>
                <a:latin typeface="Segoe WPC"/>
                <a:hlinkClick r:id="rId3"/>
              </a:rPr>
              <a:t>G</a:t>
            </a:r>
            <a:r>
              <a:rPr lang="es-ES" b="0" i="0" dirty="0">
                <a:solidFill>
                  <a:srgbClr val="CCCCCC"/>
                </a:solidFill>
                <a:effectLst/>
                <a:latin typeface="Segoe WPC"/>
              </a:rPr>
              <a:t> debe implementar el método  </a:t>
            </a:r>
            <a:r>
              <a:rPr lang="es-ES" dirty="0"/>
              <a:t>__</a:t>
            </a:r>
            <a:r>
              <a:rPr lang="es-ES" dirty="0" err="1"/>
              <a:t>iter</a:t>
            </a:r>
            <a:r>
              <a:rPr lang="es-ES" dirty="0"/>
              <a:t>__</a:t>
            </a:r>
            <a:r>
              <a:rPr lang="es-ES" b="0" i="0" dirty="0">
                <a:solidFill>
                  <a:srgbClr val="CCCCCC"/>
                </a:solidFill>
                <a:effectLst/>
                <a:latin typeface="Segoe WPC"/>
              </a:rPr>
              <a:t>. Este método debe devolver un iterador que permita recorrer los elementos de </a:t>
            </a:r>
            <a:r>
              <a:rPr lang="es-ES" b="0" i="0" dirty="0">
                <a:effectLst/>
                <a:latin typeface="Segoe WPC"/>
                <a:hlinkClick r:id="rId3"/>
              </a:rPr>
              <a:t>G</a:t>
            </a:r>
            <a:r>
              <a:rPr lang="es-ES" b="0" i="0" dirty="0">
                <a:solidFill>
                  <a:srgbClr val="CCCCCC"/>
                </a:solidFill>
                <a:effectLst/>
                <a:latin typeface="Segoe WPC"/>
              </a:rPr>
              <a:t>. Este método debe devolver un iterador que permita recorrer los elementos de </a:t>
            </a:r>
            <a:r>
              <a:rPr lang="es-ES" b="0" i="0" dirty="0">
                <a:effectLst/>
                <a:latin typeface="Segoe WPC"/>
                <a:hlinkClick r:id="rId3"/>
              </a:rPr>
              <a:t>G</a:t>
            </a:r>
            <a:r>
              <a:rPr lang="es-ES" b="0" i="0" dirty="0">
                <a:solidFill>
                  <a:srgbClr val="CCCCCC"/>
                </a:solidFill>
                <a:effectLst/>
                <a:latin typeface="Segoe WPC"/>
              </a:rPr>
              <a:t>. </a:t>
            </a:r>
          </a:p>
          <a:p>
            <a:pPr>
              <a:lnSpc>
                <a:spcPts val="1500"/>
              </a:lnSpc>
              <a:buNone/>
            </a:pPr>
            <a:r>
              <a:rPr lang="es-E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__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__(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500"/>
              </a:lnSpc>
            </a:pP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.vertices</a:t>
            </a:r>
            <a:r>
              <a:rPr lang="es-E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s-E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o la colección interna que almacene los vértices</a:t>
            </a:r>
            <a:endParaRPr lang="es-E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F77F44-ABD5-4C26-A6A1-B775C1DA606A}" type="slidenum">
              <a:rPr lang="es-AR" smtClean="0"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68558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A79E88-6EF6-4A72-C8EC-1AFC3F77F2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C0DF2693-5748-0761-BF2A-8B5BE7F0AC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1B795FE-630B-969D-C753-BD8E743D25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0" i="0" dirty="0">
                <a:solidFill>
                  <a:srgbClr val="CCCCCC"/>
                </a:solidFill>
                <a:effectLst/>
                <a:latin typeface="Segoe WPC"/>
              </a:rPr>
              <a:t>la clase del objeto </a:t>
            </a:r>
            <a:r>
              <a:rPr lang="es-ES" b="0" i="0" dirty="0">
                <a:effectLst/>
                <a:latin typeface="Segoe WPC"/>
                <a:hlinkClick r:id="rId3"/>
              </a:rPr>
              <a:t>G</a:t>
            </a:r>
            <a:r>
              <a:rPr lang="es-ES" b="0" i="0" dirty="0">
                <a:solidFill>
                  <a:srgbClr val="CCCCCC"/>
                </a:solidFill>
                <a:effectLst/>
                <a:latin typeface="Segoe WPC"/>
              </a:rPr>
              <a:t> debe implementar el método  </a:t>
            </a:r>
            <a:r>
              <a:rPr lang="es-ES" dirty="0"/>
              <a:t>__</a:t>
            </a:r>
            <a:r>
              <a:rPr lang="es-ES" dirty="0" err="1"/>
              <a:t>iter</a:t>
            </a:r>
            <a:r>
              <a:rPr lang="es-ES" dirty="0"/>
              <a:t>__</a:t>
            </a:r>
            <a:r>
              <a:rPr lang="es-ES" b="0" i="0" dirty="0">
                <a:solidFill>
                  <a:srgbClr val="CCCCCC"/>
                </a:solidFill>
                <a:effectLst/>
                <a:latin typeface="Segoe WPC"/>
              </a:rPr>
              <a:t>. Este método debe devolver un iterador que permita recorrer los elementos de </a:t>
            </a:r>
            <a:r>
              <a:rPr lang="es-ES" b="0" i="0" dirty="0">
                <a:effectLst/>
                <a:latin typeface="Segoe WPC"/>
                <a:hlinkClick r:id="rId3"/>
              </a:rPr>
              <a:t>G</a:t>
            </a:r>
            <a:r>
              <a:rPr lang="es-ES" b="0" i="0" dirty="0">
                <a:solidFill>
                  <a:srgbClr val="CCCCCC"/>
                </a:solidFill>
                <a:effectLst/>
                <a:latin typeface="Segoe WPC"/>
              </a:rPr>
              <a:t>. Este método debe devolver un iterador que permita recorrer los elementos de </a:t>
            </a:r>
            <a:r>
              <a:rPr lang="es-ES" b="0" i="0" dirty="0">
                <a:effectLst/>
                <a:latin typeface="Segoe WPC"/>
                <a:hlinkClick r:id="rId3"/>
              </a:rPr>
              <a:t>G</a:t>
            </a:r>
            <a:r>
              <a:rPr lang="es-ES" b="0" i="0" dirty="0">
                <a:solidFill>
                  <a:srgbClr val="CCCCCC"/>
                </a:solidFill>
                <a:effectLst/>
                <a:latin typeface="Segoe WPC"/>
              </a:rPr>
              <a:t>. </a:t>
            </a:r>
          </a:p>
          <a:p>
            <a:pPr>
              <a:lnSpc>
                <a:spcPts val="1500"/>
              </a:lnSpc>
              <a:buNone/>
            </a:pPr>
            <a:r>
              <a:rPr lang="es-E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__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__(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500"/>
              </a:lnSpc>
            </a:pP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.vertices</a:t>
            </a:r>
            <a:r>
              <a:rPr lang="es-E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s-E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o la colección interna que almacene los vértices</a:t>
            </a:r>
            <a:endParaRPr lang="es-E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s-AR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27B0E29-6ADB-85C4-FC41-07470A1C98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F77F44-ABD5-4C26-A6A1-B775C1DA606A}" type="slidenum">
              <a:rPr lang="es-AR" smtClean="0"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37638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BD7370-C140-CADC-89BD-47772C09AD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CD36A233-2ADB-40BE-2F94-2BBC41AF0E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D79A793-AB9E-311F-3CD0-7980765996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0" i="0" dirty="0">
                <a:solidFill>
                  <a:srgbClr val="CCCCCC"/>
                </a:solidFill>
                <a:effectLst/>
                <a:latin typeface="Segoe WPC"/>
              </a:rPr>
              <a:t>la clase del objeto </a:t>
            </a:r>
            <a:r>
              <a:rPr lang="es-ES" b="0" i="0" dirty="0">
                <a:effectLst/>
                <a:latin typeface="Segoe WPC"/>
                <a:hlinkClick r:id="rId3"/>
              </a:rPr>
              <a:t>G</a:t>
            </a:r>
            <a:r>
              <a:rPr lang="es-ES" b="0" i="0" dirty="0">
                <a:solidFill>
                  <a:srgbClr val="CCCCCC"/>
                </a:solidFill>
                <a:effectLst/>
                <a:latin typeface="Segoe WPC"/>
              </a:rPr>
              <a:t> debe implementar el método  </a:t>
            </a:r>
            <a:r>
              <a:rPr lang="es-ES" dirty="0"/>
              <a:t>__</a:t>
            </a:r>
            <a:r>
              <a:rPr lang="es-ES" dirty="0" err="1"/>
              <a:t>iter</a:t>
            </a:r>
            <a:r>
              <a:rPr lang="es-ES" dirty="0"/>
              <a:t>__</a:t>
            </a:r>
            <a:r>
              <a:rPr lang="es-ES" b="0" i="0" dirty="0">
                <a:solidFill>
                  <a:srgbClr val="CCCCCC"/>
                </a:solidFill>
                <a:effectLst/>
                <a:latin typeface="Segoe WPC"/>
              </a:rPr>
              <a:t>. Este método debe devolver un iterador que permita recorrer los elementos de </a:t>
            </a:r>
            <a:r>
              <a:rPr lang="es-ES" b="0" i="0" dirty="0">
                <a:effectLst/>
                <a:latin typeface="Segoe WPC"/>
                <a:hlinkClick r:id="rId3"/>
              </a:rPr>
              <a:t>G</a:t>
            </a:r>
            <a:r>
              <a:rPr lang="es-ES" b="0" i="0" dirty="0">
                <a:solidFill>
                  <a:srgbClr val="CCCCCC"/>
                </a:solidFill>
                <a:effectLst/>
                <a:latin typeface="Segoe WPC"/>
              </a:rPr>
              <a:t>. Este método debe devolver un iterador que permita recorrer los elementos de </a:t>
            </a:r>
            <a:r>
              <a:rPr lang="es-ES" b="0" i="0" dirty="0">
                <a:effectLst/>
                <a:latin typeface="Segoe WPC"/>
                <a:hlinkClick r:id="rId3"/>
              </a:rPr>
              <a:t>G</a:t>
            </a:r>
            <a:r>
              <a:rPr lang="es-ES" b="0" i="0" dirty="0">
                <a:solidFill>
                  <a:srgbClr val="CCCCCC"/>
                </a:solidFill>
                <a:effectLst/>
                <a:latin typeface="Segoe WPC"/>
              </a:rPr>
              <a:t>. </a:t>
            </a:r>
          </a:p>
          <a:p>
            <a:pPr>
              <a:lnSpc>
                <a:spcPts val="1500"/>
              </a:lnSpc>
              <a:buNone/>
            </a:pPr>
            <a:r>
              <a:rPr lang="es-E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__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__(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500"/>
              </a:lnSpc>
            </a:pP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.vertices</a:t>
            </a:r>
            <a:r>
              <a:rPr lang="es-E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s-E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o la colección interna que almacene los vértices</a:t>
            </a:r>
            <a:endParaRPr lang="es-E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s-AR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3788131-D156-286C-C9CF-BFE0863598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F77F44-ABD5-4C26-A6A1-B775C1DA606A}" type="slidenum">
              <a:rPr lang="es-AR" smtClean="0"/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3759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F50754-B154-8876-C2AB-91A64F88C0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65A01924-6003-EAC6-5FF6-32C0C82F6C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65BD7C53-85B1-4EA3-FDAF-0F60E81058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0" i="0" dirty="0">
                <a:solidFill>
                  <a:srgbClr val="CCCCCC"/>
                </a:solidFill>
                <a:effectLst/>
                <a:latin typeface="Segoe WPC"/>
              </a:rPr>
              <a:t>la clase del objeto </a:t>
            </a:r>
            <a:r>
              <a:rPr lang="es-ES" b="0" i="0" dirty="0">
                <a:effectLst/>
                <a:latin typeface="Segoe WPC"/>
                <a:hlinkClick r:id="rId3"/>
              </a:rPr>
              <a:t>G</a:t>
            </a:r>
            <a:r>
              <a:rPr lang="es-ES" b="0" i="0" dirty="0">
                <a:solidFill>
                  <a:srgbClr val="CCCCCC"/>
                </a:solidFill>
                <a:effectLst/>
                <a:latin typeface="Segoe WPC"/>
              </a:rPr>
              <a:t> debe implementar el método  </a:t>
            </a:r>
            <a:r>
              <a:rPr lang="es-ES" dirty="0"/>
              <a:t>__</a:t>
            </a:r>
            <a:r>
              <a:rPr lang="es-ES" dirty="0" err="1"/>
              <a:t>iter</a:t>
            </a:r>
            <a:r>
              <a:rPr lang="es-ES" dirty="0"/>
              <a:t>__</a:t>
            </a:r>
            <a:r>
              <a:rPr lang="es-ES" b="0" i="0" dirty="0">
                <a:solidFill>
                  <a:srgbClr val="CCCCCC"/>
                </a:solidFill>
                <a:effectLst/>
                <a:latin typeface="Segoe WPC"/>
              </a:rPr>
              <a:t>. Este método debe devolver un iterador que permita recorrer los elementos de </a:t>
            </a:r>
            <a:r>
              <a:rPr lang="es-ES" b="0" i="0" dirty="0">
                <a:effectLst/>
                <a:latin typeface="Segoe WPC"/>
                <a:hlinkClick r:id="rId3"/>
              </a:rPr>
              <a:t>G</a:t>
            </a:r>
            <a:r>
              <a:rPr lang="es-ES" b="0" i="0" dirty="0">
                <a:solidFill>
                  <a:srgbClr val="CCCCCC"/>
                </a:solidFill>
                <a:effectLst/>
                <a:latin typeface="Segoe WPC"/>
              </a:rPr>
              <a:t>. Este método debe devolver un iterador que permita recorrer los elementos de </a:t>
            </a:r>
            <a:r>
              <a:rPr lang="es-ES" b="0" i="0" dirty="0">
                <a:effectLst/>
                <a:latin typeface="Segoe WPC"/>
                <a:hlinkClick r:id="rId3"/>
              </a:rPr>
              <a:t>G</a:t>
            </a:r>
            <a:r>
              <a:rPr lang="es-ES" b="0" i="0" dirty="0">
                <a:solidFill>
                  <a:srgbClr val="CCCCCC"/>
                </a:solidFill>
                <a:effectLst/>
                <a:latin typeface="Segoe WPC"/>
              </a:rPr>
              <a:t>. </a:t>
            </a:r>
          </a:p>
          <a:p>
            <a:pPr>
              <a:lnSpc>
                <a:spcPts val="1500"/>
              </a:lnSpc>
              <a:buNone/>
            </a:pPr>
            <a:r>
              <a:rPr lang="es-E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__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__(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500"/>
              </a:lnSpc>
            </a:pP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.vertices</a:t>
            </a:r>
            <a:r>
              <a:rPr lang="es-E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s-E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o la colección interna que almacene los vértices</a:t>
            </a:r>
            <a:endParaRPr lang="es-E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s-AR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C5CCB0C-E1CE-C242-96EB-FF3F7D652B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F77F44-ABD5-4C26-A6A1-B775C1DA606A}" type="slidenum">
              <a:rPr lang="es-AR" smtClean="0"/>
              <a:t>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45406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FA535B-E0C3-5F82-4E5F-1C11B8D339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33BF9550-A533-91A5-4C34-B56708EB29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67634941-4CD8-C056-D1A2-18647CD6E7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0" i="0" dirty="0">
                <a:solidFill>
                  <a:srgbClr val="CCCCCC"/>
                </a:solidFill>
                <a:effectLst/>
                <a:latin typeface="Segoe WPC"/>
              </a:rPr>
              <a:t>la clase del objeto </a:t>
            </a:r>
            <a:r>
              <a:rPr lang="es-ES" b="0" i="0" dirty="0">
                <a:effectLst/>
                <a:latin typeface="Segoe WPC"/>
                <a:hlinkClick r:id="rId3"/>
              </a:rPr>
              <a:t>G</a:t>
            </a:r>
            <a:r>
              <a:rPr lang="es-ES" b="0" i="0" dirty="0">
                <a:solidFill>
                  <a:srgbClr val="CCCCCC"/>
                </a:solidFill>
                <a:effectLst/>
                <a:latin typeface="Segoe WPC"/>
              </a:rPr>
              <a:t> debe implementar el método  </a:t>
            </a:r>
            <a:r>
              <a:rPr lang="es-ES" dirty="0"/>
              <a:t>__</a:t>
            </a:r>
            <a:r>
              <a:rPr lang="es-ES" dirty="0" err="1"/>
              <a:t>iter</a:t>
            </a:r>
            <a:r>
              <a:rPr lang="es-ES" dirty="0"/>
              <a:t>__</a:t>
            </a:r>
            <a:r>
              <a:rPr lang="es-ES" b="0" i="0" dirty="0">
                <a:solidFill>
                  <a:srgbClr val="CCCCCC"/>
                </a:solidFill>
                <a:effectLst/>
                <a:latin typeface="Segoe WPC"/>
              </a:rPr>
              <a:t>. Este método debe devolver un iterador que permita recorrer los elementos de </a:t>
            </a:r>
            <a:r>
              <a:rPr lang="es-ES" b="0" i="0" dirty="0">
                <a:effectLst/>
                <a:latin typeface="Segoe WPC"/>
                <a:hlinkClick r:id="rId3"/>
              </a:rPr>
              <a:t>G</a:t>
            </a:r>
            <a:r>
              <a:rPr lang="es-ES" b="0" i="0" dirty="0">
                <a:solidFill>
                  <a:srgbClr val="CCCCCC"/>
                </a:solidFill>
                <a:effectLst/>
                <a:latin typeface="Segoe WPC"/>
              </a:rPr>
              <a:t>. Este método debe devolver un iterador que permita recorrer los elementos de </a:t>
            </a:r>
            <a:r>
              <a:rPr lang="es-ES" b="0" i="0" dirty="0">
                <a:effectLst/>
                <a:latin typeface="Segoe WPC"/>
                <a:hlinkClick r:id="rId3"/>
              </a:rPr>
              <a:t>G</a:t>
            </a:r>
            <a:r>
              <a:rPr lang="es-ES" b="0" i="0" dirty="0">
                <a:solidFill>
                  <a:srgbClr val="CCCCCC"/>
                </a:solidFill>
                <a:effectLst/>
                <a:latin typeface="Segoe WPC"/>
              </a:rPr>
              <a:t>. </a:t>
            </a:r>
          </a:p>
          <a:p>
            <a:pPr>
              <a:lnSpc>
                <a:spcPts val="1500"/>
              </a:lnSpc>
              <a:buNone/>
            </a:pPr>
            <a:r>
              <a:rPr lang="es-E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__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__(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500"/>
              </a:lnSpc>
            </a:pP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.vertices</a:t>
            </a:r>
            <a:r>
              <a:rPr lang="es-E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s-E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o la colección interna que almacene los vértices</a:t>
            </a:r>
            <a:endParaRPr lang="es-E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s-AR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BA84867-1862-C5D5-2BD0-E21B284CC3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F77F44-ABD5-4C26-A6A1-B775C1DA606A}" type="slidenum">
              <a:rPr lang="es-AR" smtClean="0"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2380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3BD5E9-4A81-5F58-24A7-479F6DD0C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639AB68-8BF1-B825-C2A3-2F0ECE3FC5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AD9F51C0-F550-4576-B7A8-678A44C973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0" i="0" dirty="0">
                <a:solidFill>
                  <a:srgbClr val="CCCCCC"/>
                </a:solidFill>
                <a:effectLst/>
                <a:latin typeface="Segoe WPC"/>
              </a:rPr>
              <a:t>la clase del objeto </a:t>
            </a:r>
            <a:r>
              <a:rPr lang="es-ES" b="0" i="0" dirty="0">
                <a:effectLst/>
                <a:latin typeface="Segoe WPC"/>
                <a:hlinkClick r:id="rId3"/>
              </a:rPr>
              <a:t>G</a:t>
            </a:r>
            <a:r>
              <a:rPr lang="es-ES" b="0" i="0" dirty="0">
                <a:solidFill>
                  <a:srgbClr val="CCCCCC"/>
                </a:solidFill>
                <a:effectLst/>
                <a:latin typeface="Segoe WPC"/>
              </a:rPr>
              <a:t> debe implementar el método  </a:t>
            </a:r>
            <a:r>
              <a:rPr lang="es-ES" dirty="0"/>
              <a:t>__</a:t>
            </a:r>
            <a:r>
              <a:rPr lang="es-ES" dirty="0" err="1"/>
              <a:t>iter</a:t>
            </a:r>
            <a:r>
              <a:rPr lang="es-ES" dirty="0"/>
              <a:t>__</a:t>
            </a:r>
            <a:r>
              <a:rPr lang="es-ES" b="0" i="0" dirty="0">
                <a:solidFill>
                  <a:srgbClr val="CCCCCC"/>
                </a:solidFill>
                <a:effectLst/>
                <a:latin typeface="Segoe WPC"/>
              </a:rPr>
              <a:t>. Este método debe devolver un iterador que permita recorrer los elementos de </a:t>
            </a:r>
            <a:r>
              <a:rPr lang="es-ES" b="0" i="0" dirty="0">
                <a:effectLst/>
                <a:latin typeface="Segoe WPC"/>
                <a:hlinkClick r:id="rId3"/>
              </a:rPr>
              <a:t>G</a:t>
            </a:r>
            <a:r>
              <a:rPr lang="es-ES" b="0" i="0" dirty="0">
                <a:solidFill>
                  <a:srgbClr val="CCCCCC"/>
                </a:solidFill>
                <a:effectLst/>
                <a:latin typeface="Segoe WPC"/>
              </a:rPr>
              <a:t>. Este método debe devolver un iterador que permita recorrer los elementos de </a:t>
            </a:r>
            <a:r>
              <a:rPr lang="es-ES" b="0" i="0" dirty="0">
                <a:effectLst/>
                <a:latin typeface="Segoe WPC"/>
                <a:hlinkClick r:id="rId3"/>
              </a:rPr>
              <a:t>G</a:t>
            </a:r>
            <a:r>
              <a:rPr lang="es-ES" b="0" i="0" dirty="0">
                <a:solidFill>
                  <a:srgbClr val="CCCCCC"/>
                </a:solidFill>
                <a:effectLst/>
                <a:latin typeface="Segoe WPC"/>
              </a:rPr>
              <a:t>. </a:t>
            </a:r>
          </a:p>
          <a:p>
            <a:pPr>
              <a:lnSpc>
                <a:spcPts val="1500"/>
              </a:lnSpc>
              <a:buNone/>
            </a:pPr>
            <a:r>
              <a:rPr lang="es-E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__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__(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500"/>
              </a:lnSpc>
            </a:pP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.vertices</a:t>
            </a:r>
            <a:r>
              <a:rPr lang="es-E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s-E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o la colección interna que almacene los vértices</a:t>
            </a:r>
            <a:endParaRPr lang="es-E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s-AR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5360478-25F9-ABEC-4421-657AFD499B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F77F44-ABD5-4C26-A6A1-B775C1DA606A}" type="slidenum">
              <a:rPr lang="es-AR" smtClean="0"/>
              <a:t>10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980525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1B978-6F78-07E0-6184-DFC5640DA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0B3D146-717A-0BCF-EC8A-611E6E672A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2220547A-658D-D071-E38B-03D6731229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0" i="0" dirty="0">
                <a:solidFill>
                  <a:srgbClr val="CCCCCC"/>
                </a:solidFill>
                <a:effectLst/>
                <a:latin typeface="Segoe WPC"/>
              </a:rPr>
              <a:t>la clase del objeto </a:t>
            </a:r>
            <a:r>
              <a:rPr lang="es-ES" b="0" i="0" dirty="0">
                <a:effectLst/>
                <a:latin typeface="Segoe WPC"/>
                <a:hlinkClick r:id="rId3"/>
              </a:rPr>
              <a:t>G</a:t>
            </a:r>
            <a:r>
              <a:rPr lang="es-ES" b="0" i="0" dirty="0">
                <a:solidFill>
                  <a:srgbClr val="CCCCCC"/>
                </a:solidFill>
                <a:effectLst/>
                <a:latin typeface="Segoe WPC"/>
              </a:rPr>
              <a:t> debe implementar el método  </a:t>
            </a:r>
            <a:r>
              <a:rPr lang="es-ES" dirty="0"/>
              <a:t>__</a:t>
            </a:r>
            <a:r>
              <a:rPr lang="es-ES" dirty="0" err="1"/>
              <a:t>iter</a:t>
            </a:r>
            <a:r>
              <a:rPr lang="es-ES" dirty="0"/>
              <a:t>__</a:t>
            </a:r>
            <a:r>
              <a:rPr lang="es-ES" b="0" i="0" dirty="0">
                <a:solidFill>
                  <a:srgbClr val="CCCCCC"/>
                </a:solidFill>
                <a:effectLst/>
                <a:latin typeface="Segoe WPC"/>
              </a:rPr>
              <a:t>. Este método debe devolver un iterador que permita recorrer los elementos de </a:t>
            </a:r>
            <a:r>
              <a:rPr lang="es-ES" b="0" i="0" dirty="0">
                <a:effectLst/>
                <a:latin typeface="Segoe WPC"/>
                <a:hlinkClick r:id="rId3"/>
              </a:rPr>
              <a:t>G</a:t>
            </a:r>
            <a:r>
              <a:rPr lang="es-ES" b="0" i="0" dirty="0">
                <a:solidFill>
                  <a:srgbClr val="CCCCCC"/>
                </a:solidFill>
                <a:effectLst/>
                <a:latin typeface="Segoe WPC"/>
              </a:rPr>
              <a:t>. Este método debe devolver un iterador que permita recorrer los elementos de </a:t>
            </a:r>
            <a:r>
              <a:rPr lang="es-ES" b="0" i="0" dirty="0">
                <a:effectLst/>
                <a:latin typeface="Segoe WPC"/>
                <a:hlinkClick r:id="rId3"/>
              </a:rPr>
              <a:t>G</a:t>
            </a:r>
            <a:r>
              <a:rPr lang="es-ES" b="0" i="0" dirty="0">
                <a:solidFill>
                  <a:srgbClr val="CCCCCC"/>
                </a:solidFill>
                <a:effectLst/>
                <a:latin typeface="Segoe WPC"/>
              </a:rPr>
              <a:t>. </a:t>
            </a:r>
          </a:p>
          <a:p>
            <a:pPr>
              <a:lnSpc>
                <a:spcPts val="1500"/>
              </a:lnSpc>
              <a:buNone/>
            </a:pPr>
            <a:r>
              <a:rPr lang="es-E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__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__(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500"/>
              </a:lnSpc>
            </a:pP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.vertices</a:t>
            </a:r>
            <a:r>
              <a:rPr lang="es-E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s-E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o la colección interna que almacene los vértices</a:t>
            </a:r>
            <a:endParaRPr lang="es-E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s-AR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EF1552C-7C02-0FB4-8428-BAC9B88CBE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F77F44-ABD5-4C26-A6A1-B775C1DA606A}" type="slidenum">
              <a:rPr lang="es-AR" smtClean="0"/>
              <a:t>11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44606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23525-4BA0-4B86-8689-9FF946433935}" type="datetimeFigureOut">
              <a:rPr lang="es-AR" smtClean="0"/>
              <a:t>28/5/2025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8133-62D0-47EF-8150-300CF007216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52119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23525-4BA0-4B86-8689-9FF946433935}" type="datetimeFigureOut">
              <a:rPr lang="es-AR" smtClean="0"/>
              <a:t>28/5/2025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8133-62D0-47EF-8150-300CF007216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0671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23525-4BA0-4B86-8689-9FF946433935}" type="datetimeFigureOut">
              <a:rPr lang="es-AR" smtClean="0"/>
              <a:t>28/5/2025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8133-62D0-47EF-8150-300CF007216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63887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23525-4BA0-4B86-8689-9FF946433935}" type="datetimeFigureOut">
              <a:rPr lang="es-AR" smtClean="0"/>
              <a:t>28/5/2025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8133-62D0-47EF-8150-300CF007216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45213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23525-4BA0-4B86-8689-9FF946433935}" type="datetimeFigureOut">
              <a:rPr lang="es-AR" smtClean="0"/>
              <a:t>28/5/2025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8133-62D0-47EF-8150-300CF007216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87582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23525-4BA0-4B86-8689-9FF946433935}" type="datetimeFigureOut">
              <a:rPr lang="es-AR" smtClean="0"/>
              <a:t>28/5/2025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8133-62D0-47EF-8150-300CF007216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2992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23525-4BA0-4B86-8689-9FF946433935}" type="datetimeFigureOut">
              <a:rPr lang="es-AR" smtClean="0"/>
              <a:t>28/5/2025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8133-62D0-47EF-8150-300CF007216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53183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23525-4BA0-4B86-8689-9FF946433935}" type="datetimeFigureOut">
              <a:rPr lang="es-AR" smtClean="0"/>
              <a:t>28/5/2025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8133-62D0-47EF-8150-300CF007216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71621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23525-4BA0-4B86-8689-9FF946433935}" type="datetimeFigureOut">
              <a:rPr lang="es-AR" smtClean="0"/>
              <a:t>28/5/2025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8133-62D0-47EF-8150-300CF007216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84208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23525-4BA0-4B86-8689-9FF946433935}" type="datetimeFigureOut">
              <a:rPr lang="es-AR" smtClean="0"/>
              <a:t>28/5/2025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8133-62D0-47EF-8150-300CF007216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73654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23525-4BA0-4B86-8689-9FF946433935}" type="datetimeFigureOut">
              <a:rPr lang="es-AR" smtClean="0"/>
              <a:t>28/5/2025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8133-62D0-47EF-8150-300CF007216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49974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0E923525-4BA0-4B86-8689-9FF946433935}" type="datetimeFigureOut">
              <a:rPr lang="es-AR" smtClean="0"/>
              <a:t>28/5/2025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2D7D8133-62D0-47EF-8150-300CF007216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154086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4ECC55-4C41-343E-4CD9-F9155A269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es-AR" sz="16600" dirty="0"/>
              <a:t>Grafos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50886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63AF66-6DD5-5F66-CAE9-E8C2BE48D8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C71A6F20-8449-3BA6-AD7F-9B897EC081F5}"/>
              </a:ext>
            </a:extLst>
          </p:cNvPr>
          <p:cNvGrpSpPr/>
          <p:nvPr/>
        </p:nvGrpSpPr>
        <p:grpSpPr>
          <a:xfrm>
            <a:off x="284095" y="479800"/>
            <a:ext cx="3256355" cy="2247954"/>
            <a:chOff x="284095" y="479800"/>
            <a:chExt cx="3256355" cy="2247954"/>
          </a:xfrm>
        </p:grpSpPr>
        <p:grpSp>
          <p:nvGrpSpPr>
            <p:cNvPr id="56" name="Grupo 55">
              <a:extLst>
                <a:ext uri="{FF2B5EF4-FFF2-40B4-BE49-F238E27FC236}">
                  <a16:creationId xmlns:a16="http://schemas.microsoft.com/office/drawing/2014/main" id="{76172FFC-D1FF-4C72-7243-6321A7808CC6}"/>
                </a:ext>
              </a:extLst>
            </p:cNvPr>
            <p:cNvGrpSpPr/>
            <p:nvPr/>
          </p:nvGrpSpPr>
          <p:grpSpPr>
            <a:xfrm>
              <a:off x="881847" y="479800"/>
              <a:ext cx="2243443" cy="2071720"/>
              <a:chOff x="4800701" y="2233175"/>
              <a:chExt cx="2591799" cy="2393411"/>
            </a:xfrm>
          </p:grpSpPr>
          <p:sp>
            <p:nvSpPr>
              <p:cNvPr id="57" name="Elipse 56">
                <a:extLst>
                  <a:ext uri="{FF2B5EF4-FFF2-40B4-BE49-F238E27FC236}">
                    <a16:creationId xmlns:a16="http://schemas.microsoft.com/office/drawing/2014/main" id="{13A4D3CA-246C-5658-857B-C1259AD77DBC}"/>
                  </a:ext>
                </a:extLst>
              </p:cNvPr>
              <p:cNvSpPr/>
              <p:nvPr/>
            </p:nvSpPr>
            <p:spPr>
              <a:xfrm>
                <a:off x="4811786" y="2302877"/>
                <a:ext cx="643379" cy="643379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sz="3200" dirty="0"/>
                  <a:t>A</a:t>
                </a:r>
                <a:endParaRPr lang="es-AR" dirty="0"/>
              </a:p>
            </p:txBody>
          </p:sp>
          <p:sp>
            <p:nvSpPr>
              <p:cNvPr id="58" name="Elipse 57">
                <a:extLst>
                  <a:ext uri="{FF2B5EF4-FFF2-40B4-BE49-F238E27FC236}">
                    <a16:creationId xmlns:a16="http://schemas.microsoft.com/office/drawing/2014/main" id="{16ED5B86-0F3C-1F76-59CF-DD0C85DD905A}"/>
                  </a:ext>
                </a:extLst>
              </p:cNvPr>
              <p:cNvSpPr/>
              <p:nvPr/>
            </p:nvSpPr>
            <p:spPr>
              <a:xfrm>
                <a:off x="6689291" y="2302877"/>
                <a:ext cx="643379" cy="643379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sz="3200" dirty="0"/>
                  <a:t>B</a:t>
                </a:r>
                <a:endParaRPr lang="es-AR" dirty="0"/>
              </a:p>
            </p:txBody>
          </p:sp>
          <p:sp>
            <p:nvSpPr>
              <p:cNvPr id="59" name="Elipse 58">
                <a:extLst>
                  <a:ext uri="{FF2B5EF4-FFF2-40B4-BE49-F238E27FC236}">
                    <a16:creationId xmlns:a16="http://schemas.microsoft.com/office/drawing/2014/main" id="{F377EF5E-FB8A-8308-6F38-0F6BCF919985}"/>
                  </a:ext>
                </a:extLst>
              </p:cNvPr>
              <p:cNvSpPr/>
              <p:nvPr/>
            </p:nvSpPr>
            <p:spPr>
              <a:xfrm>
                <a:off x="6689291" y="3983207"/>
                <a:ext cx="643379" cy="643379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sz="3200" dirty="0"/>
                  <a:t>C</a:t>
                </a:r>
                <a:endParaRPr lang="es-AR" dirty="0"/>
              </a:p>
            </p:txBody>
          </p:sp>
          <p:sp>
            <p:nvSpPr>
              <p:cNvPr id="60" name="Elipse 59">
                <a:extLst>
                  <a:ext uri="{FF2B5EF4-FFF2-40B4-BE49-F238E27FC236}">
                    <a16:creationId xmlns:a16="http://schemas.microsoft.com/office/drawing/2014/main" id="{27F4E20F-C577-7839-3E1A-95BCAF69E83B}"/>
                  </a:ext>
                </a:extLst>
              </p:cNvPr>
              <p:cNvSpPr/>
              <p:nvPr/>
            </p:nvSpPr>
            <p:spPr>
              <a:xfrm>
                <a:off x="4811786" y="3983207"/>
                <a:ext cx="643379" cy="643379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sz="3200" dirty="0"/>
                  <a:t>D</a:t>
                </a:r>
                <a:endParaRPr lang="es-AR" dirty="0"/>
              </a:p>
            </p:txBody>
          </p:sp>
          <p:cxnSp>
            <p:nvCxnSpPr>
              <p:cNvPr id="61" name="Conector recto 60">
                <a:extLst>
                  <a:ext uri="{FF2B5EF4-FFF2-40B4-BE49-F238E27FC236}">
                    <a16:creationId xmlns:a16="http://schemas.microsoft.com/office/drawing/2014/main" id="{FF0EDF4B-4696-D005-FECA-D3A910B2C1A9}"/>
                  </a:ext>
                </a:extLst>
              </p:cNvPr>
              <p:cNvCxnSpPr>
                <a:cxnSpLocks/>
                <a:stCxn id="57" idx="6"/>
                <a:endCxn id="58" idx="2"/>
              </p:cNvCxnSpPr>
              <p:nvPr/>
            </p:nvCxnSpPr>
            <p:spPr>
              <a:xfrm>
                <a:off x="5455165" y="2624567"/>
                <a:ext cx="123412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ector recto 61">
                <a:extLst>
                  <a:ext uri="{FF2B5EF4-FFF2-40B4-BE49-F238E27FC236}">
                    <a16:creationId xmlns:a16="http://schemas.microsoft.com/office/drawing/2014/main" id="{A03721FE-BB53-0B7C-D590-8B2F2E413911}"/>
                  </a:ext>
                </a:extLst>
              </p:cNvPr>
              <p:cNvCxnSpPr>
                <a:cxnSpLocks/>
                <a:stCxn id="58" idx="4"/>
                <a:endCxn id="59" idx="0"/>
              </p:cNvCxnSpPr>
              <p:nvPr/>
            </p:nvCxnSpPr>
            <p:spPr>
              <a:xfrm>
                <a:off x="7010981" y="2946256"/>
                <a:ext cx="0" cy="103695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ector recto 62">
                <a:extLst>
                  <a:ext uri="{FF2B5EF4-FFF2-40B4-BE49-F238E27FC236}">
                    <a16:creationId xmlns:a16="http://schemas.microsoft.com/office/drawing/2014/main" id="{5C9E3DE1-0663-0B7E-A245-5D71EC443693}"/>
                  </a:ext>
                </a:extLst>
              </p:cNvPr>
              <p:cNvCxnSpPr>
                <a:stCxn id="60" idx="6"/>
                <a:endCxn id="59" idx="2"/>
              </p:cNvCxnSpPr>
              <p:nvPr/>
            </p:nvCxnSpPr>
            <p:spPr>
              <a:xfrm>
                <a:off x="5455165" y="4304897"/>
                <a:ext cx="123412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ector recto 63">
                <a:extLst>
                  <a:ext uri="{FF2B5EF4-FFF2-40B4-BE49-F238E27FC236}">
                    <a16:creationId xmlns:a16="http://schemas.microsoft.com/office/drawing/2014/main" id="{02FD504F-D421-7D58-4271-3F3D085576D5}"/>
                  </a:ext>
                </a:extLst>
              </p:cNvPr>
              <p:cNvCxnSpPr>
                <a:stCxn id="57" idx="4"/>
                <a:endCxn id="60" idx="0"/>
              </p:cNvCxnSpPr>
              <p:nvPr/>
            </p:nvCxnSpPr>
            <p:spPr>
              <a:xfrm>
                <a:off x="5133476" y="2946256"/>
                <a:ext cx="0" cy="103695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ector recto 64">
                <a:extLst>
                  <a:ext uri="{FF2B5EF4-FFF2-40B4-BE49-F238E27FC236}">
                    <a16:creationId xmlns:a16="http://schemas.microsoft.com/office/drawing/2014/main" id="{1E1B1E79-FAE1-382C-4733-A6107D4C1967}"/>
                  </a:ext>
                </a:extLst>
              </p:cNvPr>
              <p:cNvCxnSpPr>
                <a:stCxn id="60" idx="7"/>
                <a:endCxn id="58" idx="3"/>
              </p:cNvCxnSpPr>
              <p:nvPr/>
            </p:nvCxnSpPr>
            <p:spPr>
              <a:xfrm flipV="1">
                <a:off x="5360944" y="2852035"/>
                <a:ext cx="1422568" cy="122539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CuadroTexto 65">
                <a:extLst>
                  <a:ext uri="{FF2B5EF4-FFF2-40B4-BE49-F238E27FC236}">
                    <a16:creationId xmlns:a16="http://schemas.microsoft.com/office/drawing/2014/main" id="{2938BF62-9709-FF42-2237-13FC19EB8FB6}"/>
                  </a:ext>
                </a:extLst>
              </p:cNvPr>
              <p:cNvSpPr txBox="1"/>
              <p:nvPr/>
            </p:nvSpPr>
            <p:spPr>
              <a:xfrm>
                <a:off x="7084402" y="3280065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AR" dirty="0">
                    <a:solidFill>
                      <a:schemeClr val="tx1">
                        <a:lumMod val="50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67" name="CuadroTexto 66">
                <a:extLst>
                  <a:ext uri="{FF2B5EF4-FFF2-40B4-BE49-F238E27FC236}">
                    <a16:creationId xmlns:a16="http://schemas.microsoft.com/office/drawing/2014/main" id="{F1B60722-1E26-CC1A-5584-8DBBCAA592B2}"/>
                  </a:ext>
                </a:extLst>
              </p:cNvPr>
              <p:cNvSpPr txBox="1"/>
              <p:nvPr/>
            </p:nvSpPr>
            <p:spPr>
              <a:xfrm>
                <a:off x="5918179" y="3935563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AR" dirty="0">
                    <a:solidFill>
                      <a:schemeClr val="tx1">
                        <a:lumMod val="50000"/>
                      </a:schemeClr>
                    </a:solidFill>
                  </a:rPr>
                  <a:t>6</a:t>
                </a:r>
              </a:p>
            </p:txBody>
          </p:sp>
          <p:sp>
            <p:nvSpPr>
              <p:cNvPr id="68" name="CuadroTexto 67">
                <a:extLst>
                  <a:ext uri="{FF2B5EF4-FFF2-40B4-BE49-F238E27FC236}">
                    <a16:creationId xmlns:a16="http://schemas.microsoft.com/office/drawing/2014/main" id="{AD0175C5-9253-9595-11C2-4964DDDFDD38}"/>
                  </a:ext>
                </a:extLst>
              </p:cNvPr>
              <p:cNvSpPr txBox="1"/>
              <p:nvPr/>
            </p:nvSpPr>
            <p:spPr>
              <a:xfrm>
                <a:off x="5877723" y="3122801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AR" dirty="0">
                    <a:solidFill>
                      <a:schemeClr val="tx1">
                        <a:lumMod val="50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3737538F-D3BF-24C1-9982-CCDDB74FBE5E}"/>
                  </a:ext>
                </a:extLst>
              </p:cNvPr>
              <p:cNvSpPr txBox="1"/>
              <p:nvPr/>
            </p:nvSpPr>
            <p:spPr>
              <a:xfrm>
                <a:off x="4800701" y="3259338"/>
                <a:ext cx="308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AR" dirty="0">
                    <a:solidFill>
                      <a:schemeClr val="tx1">
                        <a:lumMod val="50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70" name="CuadroTexto 69">
                <a:extLst>
                  <a:ext uri="{FF2B5EF4-FFF2-40B4-BE49-F238E27FC236}">
                    <a16:creationId xmlns:a16="http://schemas.microsoft.com/office/drawing/2014/main" id="{A9492C6E-5FE3-403F-C745-8060189616CC}"/>
                  </a:ext>
                </a:extLst>
              </p:cNvPr>
              <p:cNvSpPr txBox="1"/>
              <p:nvPr/>
            </p:nvSpPr>
            <p:spPr>
              <a:xfrm>
                <a:off x="5949915" y="2233175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AR" dirty="0">
                    <a:solidFill>
                      <a:schemeClr val="tx1">
                        <a:lumMod val="50000"/>
                      </a:schemeClr>
                    </a:solidFill>
                  </a:rPr>
                  <a:t>5</a:t>
                </a:r>
              </a:p>
            </p:txBody>
          </p:sp>
        </p:grpSp>
        <p:sp>
          <p:nvSpPr>
            <p:cNvPr id="87" name="CuadroTexto 86">
              <a:extLst>
                <a:ext uri="{FF2B5EF4-FFF2-40B4-BE49-F238E27FC236}">
                  <a16:creationId xmlns:a16="http://schemas.microsoft.com/office/drawing/2014/main" id="{AB6FB2C4-416A-F88E-E118-17E33BA6DCCB}"/>
                </a:ext>
              </a:extLst>
            </p:cNvPr>
            <p:cNvSpPr txBox="1"/>
            <p:nvPr/>
          </p:nvSpPr>
          <p:spPr>
            <a:xfrm>
              <a:off x="511708" y="621377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0</a:t>
              </a:r>
            </a:p>
          </p:txBody>
        </p:sp>
        <p:sp>
          <p:nvSpPr>
            <p:cNvPr id="114" name="CuadroTexto 113">
              <a:extLst>
                <a:ext uri="{FF2B5EF4-FFF2-40B4-BE49-F238E27FC236}">
                  <a16:creationId xmlns:a16="http://schemas.microsoft.com/office/drawing/2014/main" id="{7860E940-BB75-EBCC-7DE5-B7B7CD78E19F}"/>
                </a:ext>
              </a:extLst>
            </p:cNvPr>
            <p:cNvSpPr txBox="1"/>
            <p:nvPr/>
          </p:nvSpPr>
          <p:spPr>
            <a:xfrm>
              <a:off x="284095" y="887370"/>
              <a:ext cx="67107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AR" sz="16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None</a:t>
              </a:r>
              <a:endParaRPr lang="es-AR" dirty="0"/>
            </a:p>
          </p:txBody>
        </p:sp>
        <p:sp>
          <p:nvSpPr>
            <p:cNvPr id="131" name="CuadroTexto 130">
              <a:extLst>
                <a:ext uri="{FF2B5EF4-FFF2-40B4-BE49-F238E27FC236}">
                  <a16:creationId xmlns:a16="http://schemas.microsoft.com/office/drawing/2014/main" id="{9EA5ADE3-7052-4C50-B1CD-2D0C669195A8}"/>
                </a:ext>
              </a:extLst>
            </p:cNvPr>
            <p:cNvSpPr txBox="1"/>
            <p:nvPr/>
          </p:nvSpPr>
          <p:spPr>
            <a:xfrm>
              <a:off x="1877743" y="481170"/>
              <a:ext cx="266687" cy="3196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>
                  <a:solidFill>
                    <a:schemeClr val="tx1">
                      <a:lumMod val="50000"/>
                    </a:schemeClr>
                  </a:solidFill>
                </a:rPr>
                <a:t>5</a:t>
              </a:r>
            </a:p>
          </p:txBody>
        </p:sp>
        <p:sp>
          <p:nvSpPr>
            <p:cNvPr id="136" name="CuadroTexto 135">
              <a:extLst>
                <a:ext uri="{FF2B5EF4-FFF2-40B4-BE49-F238E27FC236}">
                  <a16:creationId xmlns:a16="http://schemas.microsoft.com/office/drawing/2014/main" id="{20C791F4-BE6F-227D-CD57-362A9EBF971D}"/>
                </a:ext>
              </a:extLst>
            </p:cNvPr>
            <p:cNvSpPr txBox="1"/>
            <p:nvPr/>
          </p:nvSpPr>
          <p:spPr>
            <a:xfrm>
              <a:off x="3204910" y="846204"/>
              <a:ext cx="33554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AR" sz="16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D</a:t>
              </a:r>
              <a:endParaRPr lang="es-AR" dirty="0"/>
            </a:p>
          </p:txBody>
        </p:sp>
        <p:sp>
          <p:nvSpPr>
            <p:cNvPr id="139" name="CuadroTexto 138">
              <a:extLst>
                <a:ext uri="{FF2B5EF4-FFF2-40B4-BE49-F238E27FC236}">
                  <a16:creationId xmlns:a16="http://schemas.microsoft.com/office/drawing/2014/main" id="{F5C0BBB9-A2B1-EBA0-4AEC-FB203332F134}"/>
                </a:ext>
              </a:extLst>
            </p:cNvPr>
            <p:cNvSpPr txBox="1"/>
            <p:nvPr/>
          </p:nvSpPr>
          <p:spPr>
            <a:xfrm>
              <a:off x="3195641" y="63510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2</a:t>
              </a:r>
            </a:p>
          </p:txBody>
        </p:sp>
        <p:sp>
          <p:nvSpPr>
            <p:cNvPr id="148" name="CuadroTexto 147">
              <a:extLst>
                <a:ext uri="{FF2B5EF4-FFF2-40B4-BE49-F238E27FC236}">
                  <a16:creationId xmlns:a16="http://schemas.microsoft.com/office/drawing/2014/main" id="{901C8F97-46E8-6387-64B2-6893B0310EB5}"/>
                </a:ext>
              </a:extLst>
            </p:cNvPr>
            <p:cNvSpPr txBox="1"/>
            <p:nvPr/>
          </p:nvSpPr>
          <p:spPr>
            <a:xfrm>
              <a:off x="428232" y="2297886"/>
              <a:ext cx="25630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AR" sz="16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A</a:t>
              </a:r>
              <a:endParaRPr lang="es-AR" dirty="0"/>
            </a:p>
          </p:txBody>
        </p:sp>
        <p:sp>
          <p:nvSpPr>
            <p:cNvPr id="149" name="CuadroTexto 148">
              <a:extLst>
                <a:ext uri="{FF2B5EF4-FFF2-40B4-BE49-F238E27FC236}">
                  <a16:creationId xmlns:a16="http://schemas.microsoft.com/office/drawing/2014/main" id="{635F9599-C965-4147-F005-C9B9F02F749E}"/>
                </a:ext>
              </a:extLst>
            </p:cNvPr>
            <p:cNvSpPr txBox="1"/>
            <p:nvPr/>
          </p:nvSpPr>
          <p:spPr>
            <a:xfrm>
              <a:off x="435024" y="204516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4</a:t>
              </a:r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900BC834-5732-3A95-874B-81DC89C5E3F1}"/>
                </a:ext>
              </a:extLst>
            </p:cNvPr>
            <p:cNvSpPr txBox="1"/>
            <p:nvPr/>
          </p:nvSpPr>
          <p:spPr>
            <a:xfrm>
              <a:off x="2858603" y="1385981"/>
              <a:ext cx="266687" cy="3196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FB15C300-CFBF-B5AE-FBB3-44B0935A7BE3}"/>
                </a:ext>
              </a:extLst>
            </p:cNvPr>
            <p:cNvSpPr txBox="1"/>
            <p:nvPr/>
          </p:nvSpPr>
          <p:spPr>
            <a:xfrm>
              <a:off x="3094891" y="2358422"/>
              <a:ext cx="37875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AR" sz="18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B</a:t>
              </a:r>
              <a:endParaRPr lang="es-AR" dirty="0"/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FB7921D3-7D5A-CC4F-AACF-CDBBE8CAFE47}"/>
                </a:ext>
              </a:extLst>
            </p:cNvPr>
            <p:cNvSpPr txBox="1"/>
            <p:nvPr/>
          </p:nvSpPr>
          <p:spPr>
            <a:xfrm>
              <a:off x="3102231" y="212613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458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7037E-6 L 0.34323 0.266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61" y="13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074EB3-F27B-06EE-7B44-4A277F0225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Elipse 56">
            <a:extLst>
              <a:ext uri="{FF2B5EF4-FFF2-40B4-BE49-F238E27FC236}">
                <a16:creationId xmlns:a16="http://schemas.microsoft.com/office/drawing/2014/main" id="{1798580F-57B6-0BE5-BBFF-9AFC29E630FC}"/>
              </a:ext>
            </a:extLst>
          </p:cNvPr>
          <p:cNvSpPr/>
          <p:nvPr/>
        </p:nvSpPr>
        <p:spPr>
          <a:xfrm>
            <a:off x="5075169" y="2365357"/>
            <a:ext cx="556904" cy="556904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200" dirty="0"/>
              <a:t>A</a:t>
            </a:r>
            <a:endParaRPr lang="es-AR" dirty="0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FFCA2607-902E-1ABA-089C-84F54B8A35AE}"/>
              </a:ext>
            </a:extLst>
          </p:cNvPr>
          <p:cNvSpPr/>
          <p:nvPr/>
        </p:nvSpPr>
        <p:spPr>
          <a:xfrm>
            <a:off x="6700324" y="2365357"/>
            <a:ext cx="556904" cy="556904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200" dirty="0"/>
              <a:t>B</a:t>
            </a:r>
            <a:endParaRPr lang="es-AR" dirty="0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28D8F270-E56E-5236-B1D8-3D8793BB6AB9}"/>
              </a:ext>
            </a:extLst>
          </p:cNvPr>
          <p:cNvSpPr/>
          <p:nvPr/>
        </p:nvSpPr>
        <p:spPr>
          <a:xfrm>
            <a:off x="6700324" y="3819839"/>
            <a:ext cx="556904" cy="556904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200" dirty="0"/>
              <a:t>C</a:t>
            </a:r>
            <a:endParaRPr lang="es-AR" dirty="0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E3863F8E-0E17-5647-84D9-234B8FA1C452}"/>
              </a:ext>
            </a:extLst>
          </p:cNvPr>
          <p:cNvSpPr/>
          <p:nvPr/>
        </p:nvSpPr>
        <p:spPr>
          <a:xfrm>
            <a:off x="5075169" y="3819839"/>
            <a:ext cx="556904" cy="556904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200" dirty="0"/>
              <a:t>D</a:t>
            </a:r>
            <a:endParaRPr lang="es-AR" dirty="0"/>
          </a:p>
        </p:txBody>
      </p: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5DA83149-565A-15CF-37E0-6639B3946E83}"/>
              </a:ext>
            </a:extLst>
          </p:cNvPr>
          <p:cNvCxnSpPr>
            <a:cxnSpLocks/>
            <a:stCxn id="57" idx="6"/>
            <a:endCxn id="58" idx="2"/>
          </p:cNvCxnSpPr>
          <p:nvPr/>
        </p:nvCxnSpPr>
        <p:spPr>
          <a:xfrm>
            <a:off x="5632073" y="2643809"/>
            <a:ext cx="1068251" cy="0"/>
          </a:xfrm>
          <a:prstGeom prst="line">
            <a:avLst/>
          </a:prstGeom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B40B3F35-5F57-50AE-892B-2CE2C8FBE937}"/>
              </a:ext>
            </a:extLst>
          </p:cNvPr>
          <p:cNvCxnSpPr>
            <a:cxnSpLocks/>
            <a:stCxn id="58" idx="4"/>
            <a:endCxn id="59" idx="0"/>
          </p:cNvCxnSpPr>
          <p:nvPr/>
        </p:nvCxnSpPr>
        <p:spPr>
          <a:xfrm>
            <a:off x="6978777" y="2922261"/>
            <a:ext cx="0" cy="897578"/>
          </a:xfrm>
          <a:prstGeom prst="line">
            <a:avLst/>
          </a:prstGeom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AF85D1FB-BE5E-FF64-E78D-307DEDCA9A77}"/>
              </a:ext>
            </a:extLst>
          </p:cNvPr>
          <p:cNvCxnSpPr>
            <a:stCxn id="60" idx="6"/>
            <a:endCxn id="59" idx="2"/>
          </p:cNvCxnSpPr>
          <p:nvPr/>
        </p:nvCxnSpPr>
        <p:spPr>
          <a:xfrm>
            <a:off x="5632073" y="4098291"/>
            <a:ext cx="1068251" cy="0"/>
          </a:xfrm>
          <a:prstGeom prst="line">
            <a:avLst/>
          </a:prstGeom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4F569A9A-85A5-7186-5F7C-54B2FC7BB3D6}"/>
              </a:ext>
            </a:extLst>
          </p:cNvPr>
          <p:cNvCxnSpPr>
            <a:stCxn id="57" idx="4"/>
            <a:endCxn id="60" idx="0"/>
          </p:cNvCxnSpPr>
          <p:nvPr/>
        </p:nvCxnSpPr>
        <p:spPr>
          <a:xfrm>
            <a:off x="5353622" y="2922261"/>
            <a:ext cx="0" cy="897578"/>
          </a:xfrm>
          <a:prstGeom prst="line">
            <a:avLst/>
          </a:prstGeom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C36E74B5-8C77-F213-BD30-91584F37EB1A}"/>
              </a:ext>
            </a:extLst>
          </p:cNvPr>
          <p:cNvCxnSpPr>
            <a:stCxn id="60" idx="7"/>
            <a:endCxn id="58" idx="3"/>
          </p:cNvCxnSpPr>
          <p:nvPr/>
        </p:nvCxnSpPr>
        <p:spPr>
          <a:xfrm flipV="1">
            <a:off x="5550516" y="2840704"/>
            <a:ext cx="1231365" cy="1060692"/>
          </a:xfrm>
          <a:prstGeom prst="line">
            <a:avLst/>
          </a:prstGeom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CuadroTexto 65">
            <a:extLst>
              <a:ext uri="{FF2B5EF4-FFF2-40B4-BE49-F238E27FC236}">
                <a16:creationId xmlns:a16="http://schemas.microsoft.com/office/drawing/2014/main" id="{BEE2328E-1163-31DA-CACE-8F4F51B94CF4}"/>
              </a:ext>
            </a:extLst>
          </p:cNvPr>
          <p:cNvSpPr txBox="1"/>
          <p:nvPr/>
        </p:nvSpPr>
        <p:spPr>
          <a:xfrm>
            <a:off x="7042330" y="3211204"/>
            <a:ext cx="266687" cy="3196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tx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4CDAF785-ADAF-D27B-1CCB-561FBB2CF137}"/>
              </a:ext>
            </a:extLst>
          </p:cNvPr>
          <p:cNvSpPr txBox="1"/>
          <p:nvPr/>
        </p:nvSpPr>
        <p:spPr>
          <a:xfrm>
            <a:off x="6032855" y="3778598"/>
            <a:ext cx="266687" cy="3196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tx1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640D9BDB-9BFB-6AC4-0B37-377D372B1AC8}"/>
              </a:ext>
            </a:extLst>
          </p:cNvPr>
          <p:cNvSpPr txBox="1"/>
          <p:nvPr/>
        </p:nvSpPr>
        <p:spPr>
          <a:xfrm>
            <a:off x="5997837" y="3075077"/>
            <a:ext cx="266687" cy="3196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tx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C39205A1-4570-BCD2-4936-859CDCE38A9C}"/>
              </a:ext>
            </a:extLst>
          </p:cNvPr>
          <p:cNvSpPr txBox="1"/>
          <p:nvPr/>
        </p:nvSpPr>
        <p:spPr>
          <a:xfrm>
            <a:off x="5065574" y="3193263"/>
            <a:ext cx="266687" cy="3196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tx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24176EEC-1310-D317-347C-EBA2C2E38E07}"/>
              </a:ext>
            </a:extLst>
          </p:cNvPr>
          <p:cNvSpPr txBox="1"/>
          <p:nvPr/>
        </p:nvSpPr>
        <p:spPr>
          <a:xfrm>
            <a:off x="6060326" y="2305023"/>
            <a:ext cx="266687" cy="3196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tx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BDDD7CE3-39AB-4D08-E2CE-D524A6BD8BAB}"/>
              </a:ext>
            </a:extLst>
          </p:cNvPr>
          <p:cNvSpPr txBox="1"/>
          <p:nvPr/>
        </p:nvSpPr>
        <p:spPr>
          <a:xfrm>
            <a:off x="4695435" y="24466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</a:t>
            </a:r>
          </a:p>
        </p:txBody>
      </p:sp>
      <p:sp>
        <p:nvSpPr>
          <p:cNvPr id="114" name="CuadroTexto 113">
            <a:extLst>
              <a:ext uri="{FF2B5EF4-FFF2-40B4-BE49-F238E27FC236}">
                <a16:creationId xmlns:a16="http://schemas.microsoft.com/office/drawing/2014/main" id="{ED10ADA4-6D00-CC97-2CC3-FAE514695571}"/>
              </a:ext>
            </a:extLst>
          </p:cNvPr>
          <p:cNvSpPr txBox="1"/>
          <p:nvPr/>
        </p:nvSpPr>
        <p:spPr>
          <a:xfrm>
            <a:off x="4467822" y="2712593"/>
            <a:ext cx="6710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endParaRPr lang="es-AR" dirty="0"/>
          </a:p>
        </p:txBody>
      </p:sp>
      <p:sp>
        <p:nvSpPr>
          <p:cNvPr id="131" name="CuadroTexto 130">
            <a:extLst>
              <a:ext uri="{FF2B5EF4-FFF2-40B4-BE49-F238E27FC236}">
                <a16:creationId xmlns:a16="http://schemas.microsoft.com/office/drawing/2014/main" id="{5CCF2862-F632-4739-BFC2-C86793FF3D83}"/>
              </a:ext>
            </a:extLst>
          </p:cNvPr>
          <p:cNvSpPr txBox="1"/>
          <p:nvPr/>
        </p:nvSpPr>
        <p:spPr>
          <a:xfrm>
            <a:off x="6061470" y="2306393"/>
            <a:ext cx="266687" cy="3196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tx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136" name="CuadroTexto 135">
            <a:extLst>
              <a:ext uri="{FF2B5EF4-FFF2-40B4-BE49-F238E27FC236}">
                <a16:creationId xmlns:a16="http://schemas.microsoft.com/office/drawing/2014/main" id="{EC452AD0-CE6C-7038-8409-B091A1F3BCA8}"/>
              </a:ext>
            </a:extLst>
          </p:cNvPr>
          <p:cNvSpPr txBox="1"/>
          <p:nvPr/>
        </p:nvSpPr>
        <p:spPr>
          <a:xfrm>
            <a:off x="7388637" y="2671427"/>
            <a:ext cx="3355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600" dirty="0">
                <a:solidFill>
                  <a:srgbClr val="569CD6"/>
                </a:solidFill>
                <a:latin typeface="Consolas" panose="020B0609020204030204" pitchFamily="49" charset="0"/>
              </a:rPr>
              <a:t>D</a:t>
            </a:r>
            <a:endParaRPr lang="es-AR" dirty="0"/>
          </a:p>
        </p:txBody>
      </p:sp>
      <p:sp>
        <p:nvSpPr>
          <p:cNvPr id="139" name="CuadroTexto 138">
            <a:extLst>
              <a:ext uri="{FF2B5EF4-FFF2-40B4-BE49-F238E27FC236}">
                <a16:creationId xmlns:a16="http://schemas.microsoft.com/office/drawing/2014/main" id="{DDB18474-2B24-07FA-8A47-2C7AED85C361}"/>
              </a:ext>
            </a:extLst>
          </p:cNvPr>
          <p:cNvSpPr txBox="1"/>
          <p:nvPr/>
        </p:nvSpPr>
        <p:spPr>
          <a:xfrm>
            <a:off x="7379368" y="246032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148" name="CuadroTexto 147">
            <a:extLst>
              <a:ext uri="{FF2B5EF4-FFF2-40B4-BE49-F238E27FC236}">
                <a16:creationId xmlns:a16="http://schemas.microsoft.com/office/drawing/2014/main" id="{A64BD567-F015-FC20-EC96-F310AF3E7096}"/>
              </a:ext>
            </a:extLst>
          </p:cNvPr>
          <p:cNvSpPr txBox="1"/>
          <p:nvPr/>
        </p:nvSpPr>
        <p:spPr>
          <a:xfrm>
            <a:off x="4611959" y="4123109"/>
            <a:ext cx="2563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endParaRPr lang="es-AR" dirty="0"/>
          </a:p>
        </p:txBody>
      </p:sp>
      <p:sp>
        <p:nvSpPr>
          <p:cNvPr id="149" name="CuadroTexto 148">
            <a:extLst>
              <a:ext uri="{FF2B5EF4-FFF2-40B4-BE49-F238E27FC236}">
                <a16:creationId xmlns:a16="http://schemas.microsoft.com/office/drawing/2014/main" id="{8D79E641-8D29-9790-5362-7BA516A82026}"/>
              </a:ext>
            </a:extLst>
          </p:cNvPr>
          <p:cNvSpPr txBox="1"/>
          <p:nvPr/>
        </p:nvSpPr>
        <p:spPr>
          <a:xfrm>
            <a:off x="4618751" y="387038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E47D685-EFEA-0854-19FD-97203E4B123B}"/>
              </a:ext>
            </a:extLst>
          </p:cNvPr>
          <p:cNvSpPr txBox="1"/>
          <p:nvPr/>
        </p:nvSpPr>
        <p:spPr>
          <a:xfrm>
            <a:off x="7042330" y="3211204"/>
            <a:ext cx="266687" cy="3196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tx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4F16298-C4B5-7D33-0894-F5289035F1B0}"/>
              </a:ext>
            </a:extLst>
          </p:cNvPr>
          <p:cNvSpPr txBox="1"/>
          <p:nvPr/>
        </p:nvSpPr>
        <p:spPr>
          <a:xfrm>
            <a:off x="7278618" y="4183645"/>
            <a:ext cx="3787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endParaRPr lang="es-AR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9C3B09D-B314-EB1E-D938-EA7523628EF3}"/>
              </a:ext>
            </a:extLst>
          </p:cNvPr>
          <p:cNvSpPr txBox="1"/>
          <p:nvPr/>
        </p:nvSpPr>
        <p:spPr>
          <a:xfrm>
            <a:off x="7285958" y="395135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E44780F-A380-9E67-0E6F-F44FA0C9597C}"/>
              </a:ext>
            </a:extLst>
          </p:cNvPr>
          <p:cNvSpPr txBox="1"/>
          <p:nvPr/>
        </p:nvSpPr>
        <p:spPr>
          <a:xfrm>
            <a:off x="4704960" y="24466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8ADA798-2258-1650-51DC-9761F2F80CBC}"/>
              </a:ext>
            </a:extLst>
          </p:cNvPr>
          <p:cNvSpPr txBox="1"/>
          <p:nvPr/>
        </p:nvSpPr>
        <p:spPr>
          <a:xfrm>
            <a:off x="4984848" y="51612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BE5251B-3ACE-9485-92E5-B9BD1A78EF18}"/>
              </a:ext>
            </a:extLst>
          </p:cNvPr>
          <p:cNvSpPr txBox="1"/>
          <p:nvPr/>
        </p:nvSpPr>
        <p:spPr>
          <a:xfrm>
            <a:off x="7388637" y="245466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F5515D9-AEF0-8DFA-9019-7CE53FBFE690}"/>
              </a:ext>
            </a:extLst>
          </p:cNvPr>
          <p:cNvSpPr txBox="1"/>
          <p:nvPr/>
        </p:nvSpPr>
        <p:spPr>
          <a:xfrm>
            <a:off x="5638644" y="51612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B56ACD9-7EC8-DCB6-5642-F2CE5ED9BBD0}"/>
              </a:ext>
            </a:extLst>
          </p:cNvPr>
          <p:cNvSpPr txBox="1"/>
          <p:nvPr/>
        </p:nvSpPr>
        <p:spPr>
          <a:xfrm>
            <a:off x="7285958" y="395135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D86ECC"/>
                </a:solidFill>
              </a:rPr>
              <a:t>3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2AAF600-6438-AC84-A419-B0EA2C7800B5}"/>
              </a:ext>
            </a:extLst>
          </p:cNvPr>
          <p:cNvSpPr txBox="1"/>
          <p:nvPr/>
        </p:nvSpPr>
        <p:spPr>
          <a:xfrm>
            <a:off x="6392226" y="51612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4C988D3-B9C9-9DC2-3097-D2E6E2A5BDCC}"/>
              </a:ext>
            </a:extLst>
          </p:cNvPr>
          <p:cNvSpPr txBox="1"/>
          <p:nvPr/>
        </p:nvSpPr>
        <p:spPr>
          <a:xfrm>
            <a:off x="4612669" y="38644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28DCF53-00FF-DDC3-4E0E-3A01CEE70851}"/>
              </a:ext>
            </a:extLst>
          </p:cNvPr>
          <p:cNvSpPr txBox="1"/>
          <p:nvPr/>
        </p:nvSpPr>
        <p:spPr>
          <a:xfrm>
            <a:off x="7042330" y="5161225"/>
            <a:ext cx="6088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= 9</a:t>
            </a:r>
          </a:p>
        </p:txBody>
      </p:sp>
    </p:spTree>
    <p:extLst>
      <p:ext uri="{BB962C8B-B14F-4D97-AF65-F5344CB8AC3E}">
        <p14:creationId xmlns:p14="http://schemas.microsoft.com/office/powerpoint/2010/main" val="2006329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69 -0.003 L -0.00169 0.401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20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-0.00139 L -0.17253 0.3944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94" y="19792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46 L -0.10625 0.1738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13" y="870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069 L 0.17656 0.1879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02" y="9352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156082"/>
                                      </p:to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7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156082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7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156082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10" grpId="0"/>
      <p:bldP spid="16" grpId="0"/>
      <p:bldP spid="5" grpId="0"/>
      <p:bldP spid="7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o 22">
            <a:extLst>
              <a:ext uri="{FF2B5EF4-FFF2-40B4-BE49-F238E27FC236}">
                <a16:creationId xmlns:a16="http://schemas.microsoft.com/office/drawing/2014/main" id="{882C5D29-0122-9C4D-76B1-FFA0D5BC2942}"/>
              </a:ext>
            </a:extLst>
          </p:cNvPr>
          <p:cNvGrpSpPr/>
          <p:nvPr/>
        </p:nvGrpSpPr>
        <p:grpSpPr>
          <a:xfrm>
            <a:off x="4691690" y="626121"/>
            <a:ext cx="2593000" cy="2395172"/>
            <a:chOff x="4691690" y="626121"/>
            <a:chExt cx="2593000" cy="2395172"/>
          </a:xfrm>
        </p:grpSpPr>
        <p:sp>
          <p:nvSpPr>
            <p:cNvPr id="2" name="Elipse 1">
              <a:extLst>
                <a:ext uri="{FF2B5EF4-FFF2-40B4-BE49-F238E27FC236}">
                  <a16:creationId xmlns:a16="http://schemas.microsoft.com/office/drawing/2014/main" id="{F0DF6A4B-AE55-1900-A9DF-84A9D67785D2}"/>
                </a:ext>
              </a:extLst>
            </p:cNvPr>
            <p:cNvSpPr/>
            <p:nvPr/>
          </p:nvSpPr>
          <p:spPr>
            <a:xfrm>
              <a:off x="4703976" y="697584"/>
              <a:ext cx="643379" cy="643379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3200" dirty="0"/>
                <a:t>A</a:t>
              </a:r>
              <a:endParaRPr lang="es-AR" dirty="0"/>
            </a:p>
          </p:txBody>
        </p:sp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512217D8-FD14-53DD-80BF-1D748B356FF6}"/>
                </a:ext>
              </a:extLst>
            </p:cNvPr>
            <p:cNvSpPr/>
            <p:nvPr/>
          </p:nvSpPr>
          <p:spPr>
            <a:xfrm>
              <a:off x="6581481" y="697584"/>
              <a:ext cx="643379" cy="643379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3200" dirty="0"/>
                <a:t>B</a:t>
              </a:r>
              <a:endParaRPr lang="es-AR" dirty="0"/>
            </a:p>
          </p:txBody>
        </p:sp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FD665723-77DB-D7CC-F2B0-B7A49BDF451C}"/>
                </a:ext>
              </a:extLst>
            </p:cNvPr>
            <p:cNvSpPr/>
            <p:nvPr/>
          </p:nvSpPr>
          <p:spPr>
            <a:xfrm>
              <a:off x="6581481" y="2377914"/>
              <a:ext cx="643379" cy="643379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3200" dirty="0"/>
                <a:t>C</a:t>
              </a:r>
              <a:endParaRPr lang="es-AR" dirty="0"/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DC51FEE5-79A4-0B46-D3EC-23D8846A21CE}"/>
                </a:ext>
              </a:extLst>
            </p:cNvPr>
            <p:cNvSpPr/>
            <p:nvPr/>
          </p:nvSpPr>
          <p:spPr>
            <a:xfrm>
              <a:off x="4703976" y="2377914"/>
              <a:ext cx="643379" cy="643379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3200" dirty="0"/>
                <a:t>D</a:t>
              </a:r>
              <a:endParaRPr lang="es-AR" dirty="0"/>
            </a:p>
          </p:txBody>
        </p:sp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0B1F7DDA-4D89-4717-AAEE-5EEEA87658F1}"/>
                </a:ext>
              </a:extLst>
            </p:cNvPr>
            <p:cNvCxnSpPr>
              <a:cxnSpLocks/>
              <a:stCxn id="2" idx="6"/>
              <a:endCxn id="3" idx="2"/>
            </p:cNvCxnSpPr>
            <p:nvPr/>
          </p:nvCxnSpPr>
          <p:spPr>
            <a:xfrm>
              <a:off x="5347355" y="1019274"/>
              <a:ext cx="123412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2480EFA6-8CD9-2483-4F5A-036B92660909}"/>
                </a:ext>
              </a:extLst>
            </p:cNvPr>
            <p:cNvCxnSpPr>
              <a:cxnSpLocks/>
              <a:stCxn id="3" idx="4"/>
              <a:endCxn id="4" idx="0"/>
            </p:cNvCxnSpPr>
            <p:nvPr/>
          </p:nvCxnSpPr>
          <p:spPr>
            <a:xfrm>
              <a:off x="6903171" y="1340963"/>
              <a:ext cx="0" cy="103695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3F6D77CC-BFD6-6094-BCB8-93B004B88AF3}"/>
                </a:ext>
              </a:extLst>
            </p:cNvPr>
            <p:cNvCxnSpPr>
              <a:stCxn id="5" idx="6"/>
              <a:endCxn id="4" idx="2"/>
            </p:cNvCxnSpPr>
            <p:nvPr/>
          </p:nvCxnSpPr>
          <p:spPr>
            <a:xfrm>
              <a:off x="5347355" y="2699604"/>
              <a:ext cx="123412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8F5D6A80-7163-4ADC-7C31-94CD1ED87B56}"/>
                </a:ext>
              </a:extLst>
            </p:cNvPr>
            <p:cNvCxnSpPr>
              <a:stCxn id="2" idx="4"/>
              <a:endCxn id="5" idx="0"/>
            </p:cNvCxnSpPr>
            <p:nvPr/>
          </p:nvCxnSpPr>
          <p:spPr>
            <a:xfrm>
              <a:off x="5025666" y="1340963"/>
              <a:ext cx="0" cy="103695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6C792C6A-6C4C-F942-9E67-3B00CC6335E5}"/>
                </a:ext>
              </a:extLst>
            </p:cNvPr>
            <p:cNvCxnSpPr>
              <a:stCxn id="5" idx="7"/>
              <a:endCxn id="3" idx="3"/>
            </p:cNvCxnSpPr>
            <p:nvPr/>
          </p:nvCxnSpPr>
          <p:spPr>
            <a:xfrm flipV="1">
              <a:off x="5253134" y="1246742"/>
              <a:ext cx="1422568" cy="122539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CA2A84B3-BDA0-FA76-E0B7-ACD287BA71DA}"/>
                </a:ext>
              </a:extLst>
            </p:cNvPr>
            <p:cNvSpPr txBox="1"/>
            <p:nvPr/>
          </p:nvSpPr>
          <p:spPr>
            <a:xfrm>
              <a:off x="5810369" y="62612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>
                  <a:solidFill>
                    <a:schemeClr val="tx1">
                      <a:lumMod val="50000"/>
                    </a:schemeClr>
                  </a:solidFill>
                </a:rPr>
                <a:t>5</a:t>
              </a:r>
            </a:p>
          </p:txBody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55C34FA7-CDC9-A4F1-DAAA-F7B61FB6BD95}"/>
                </a:ext>
              </a:extLst>
            </p:cNvPr>
            <p:cNvSpPr txBox="1"/>
            <p:nvPr/>
          </p:nvSpPr>
          <p:spPr>
            <a:xfrm>
              <a:off x="6976592" y="167477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AE820BA1-C28F-AC8D-83EB-3064E6345068}"/>
                </a:ext>
              </a:extLst>
            </p:cNvPr>
            <p:cNvSpPr txBox="1"/>
            <p:nvPr/>
          </p:nvSpPr>
          <p:spPr>
            <a:xfrm>
              <a:off x="5810369" y="233027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>
                  <a:solidFill>
                    <a:schemeClr val="tx1">
                      <a:lumMod val="50000"/>
                    </a:schemeClr>
                  </a:solidFill>
                </a:rPr>
                <a:t>6</a:t>
              </a:r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9D9BD6D5-E3A5-4D60-EA48-56539A13D246}"/>
                </a:ext>
              </a:extLst>
            </p:cNvPr>
            <p:cNvSpPr txBox="1"/>
            <p:nvPr/>
          </p:nvSpPr>
          <p:spPr>
            <a:xfrm>
              <a:off x="4691690" y="164885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>
                  <a:solidFill>
                    <a:schemeClr val="tx1">
                      <a:lumMod val="50000"/>
                    </a:schemeClr>
                  </a:solidFill>
                </a:rPr>
                <a:t>4</a:t>
              </a:r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D7BF744F-BB67-14A6-98DB-2FC3A772701B}"/>
                </a:ext>
              </a:extLst>
            </p:cNvPr>
            <p:cNvSpPr txBox="1"/>
            <p:nvPr/>
          </p:nvSpPr>
          <p:spPr>
            <a:xfrm>
              <a:off x="5769913" y="151750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</a:p>
          </p:txBody>
        </p: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A726DB21-19DA-E9C7-139D-C39A6E4DCD76}"/>
              </a:ext>
            </a:extLst>
          </p:cNvPr>
          <p:cNvGrpSpPr/>
          <p:nvPr/>
        </p:nvGrpSpPr>
        <p:grpSpPr>
          <a:xfrm>
            <a:off x="4703976" y="626121"/>
            <a:ext cx="2580714" cy="2395172"/>
            <a:chOff x="4703976" y="626121"/>
            <a:chExt cx="2580714" cy="2395172"/>
          </a:xfrm>
        </p:grpSpPr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691C55C5-746C-0C0B-9825-88AAE84FF5AD}"/>
                </a:ext>
              </a:extLst>
            </p:cNvPr>
            <p:cNvSpPr/>
            <p:nvPr/>
          </p:nvSpPr>
          <p:spPr>
            <a:xfrm>
              <a:off x="4703976" y="697584"/>
              <a:ext cx="643379" cy="643379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3200" dirty="0"/>
                <a:t>A</a:t>
              </a:r>
              <a:endParaRPr lang="es-AR" dirty="0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5366EA09-3029-7C98-0657-1CD91307E522}"/>
                </a:ext>
              </a:extLst>
            </p:cNvPr>
            <p:cNvSpPr/>
            <p:nvPr/>
          </p:nvSpPr>
          <p:spPr>
            <a:xfrm>
              <a:off x="6581481" y="697584"/>
              <a:ext cx="643379" cy="643379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3200" dirty="0"/>
                <a:t>B</a:t>
              </a:r>
              <a:endParaRPr lang="es-AR" dirty="0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7D1B0B78-50FC-832E-EC0D-9F89DEAE6C76}"/>
                </a:ext>
              </a:extLst>
            </p:cNvPr>
            <p:cNvSpPr/>
            <p:nvPr/>
          </p:nvSpPr>
          <p:spPr>
            <a:xfrm>
              <a:off x="6581481" y="2377914"/>
              <a:ext cx="643379" cy="643379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3200" dirty="0"/>
                <a:t>C</a:t>
              </a:r>
              <a:endParaRPr lang="es-AR" dirty="0"/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C51BEEEF-11F8-0A26-CD15-20C019A3F0F4}"/>
                </a:ext>
              </a:extLst>
            </p:cNvPr>
            <p:cNvSpPr/>
            <p:nvPr/>
          </p:nvSpPr>
          <p:spPr>
            <a:xfrm>
              <a:off x="4703976" y="2377914"/>
              <a:ext cx="643379" cy="643379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3200" dirty="0"/>
                <a:t>D</a:t>
              </a:r>
              <a:endParaRPr lang="es-AR" dirty="0"/>
            </a:p>
          </p:txBody>
        </p: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450EA464-AAF1-0805-DA45-5191F8FF9596}"/>
                </a:ext>
              </a:extLst>
            </p:cNvPr>
            <p:cNvCxnSpPr>
              <a:cxnSpLocks/>
              <a:stCxn id="25" idx="6"/>
              <a:endCxn id="26" idx="2"/>
            </p:cNvCxnSpPr>
            <p:nvPr/>
          </p:nvCxnSpPr>
          <p:spPr>
            <a:xfrm>
              <a:off x="5347355" y="1019274"/>
              <a:ext cx="123412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14FD6D77-0783-4773-4148-CA46B03F7EAB}"/>
                </a:ext>
              </a:extLst>
            </p:cNvPr>
            <p:cNvCxnSpPr>
              <a:cxnSpLocks/>
              <a:stCxn id="26" idx="4"/>
              <a:endCxn id="27" idx="0"/>
            </p:cNvCxnSpPr>
            <p:nvPr/>
          </p:nvCxnSpPr>
          <p:spPr>
            <a:xfrm>
              <a:off x="6903171" y="1340963"/>
              <a:ext cx="0" cy="103695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95C73759-C218-D40B-D299-AEE36131F16F}"/>
                </a:ext>
              </a:extLst>
            </p:cNvPr>
            <p:cNvCxnSpPr>
              <a:cxnSpLocks/>
              <a:stCxn id="28" idx="6"/>
              <a:endCxn id="27" idx="2"/>
            </p:cNvCxnSpPr>
            <p:nvPr/>
          </p:nvCxnSpPr>
          <p:spPr>
            <a:xfrm>
              <a:off x="5347355" y="2699604"/>
              <a:ext cx="123412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CuadroTexto 33">
              <a:extLst>
                <a:ext uri="{FF2B5EF4-FFF2-40B4-BE49-F238E27FC236}">
                  <a16:creationId xmlns:a16="http://schemas.microsoft.com/office/drawing/2014/main" id="{3B89D84D-60CA-6EEA-E195-60B8CC31E97D}"/>
                </a:ext>
              </a:extLst>
            </p:cNvPr>
            <p:cNvSpPr txBox="1"/>
            <p:nvPr/>
          </p:nvSpPr>
          <p:spPr>
            <a:xfrm>
              <a:off x="5810369" y="62612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>
                  <a:solidFill>
                    <a:schemeClr val="tx1">
                      <a:lumMod val="50000"/>
                    </a:schemeClr>
                  </a:solidFill>
                </a:rPr>
                <a:t>5</a:t>
              </a:r>
            </a:p>
          </p:txBody>
        </p:sp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id="{D7A85838-CE97-938F-3188-6EDD5D4B154B}"/>
                </a:ext>
              </a:extLst>
            </p:cNvPr>
            <p:cNvSpPr txBox="1"/>
            <p:nvPr/>
          </p:nvSpPr>
          <p:spPr>
            <a:xfrm>
              <a:off x="6976592" y="167477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36" name="CuadroTexto 35">
              <a:extLst>
                <a:ext uri="{FF2B5EF4-FFF2-40B4-BE49-F238E27FC236}">
                  <a16:creationId xmlns:a16="http://schemas.microsoft.com/office/drawing/2014/main" id="{8DACE493-B653-EE4A-C38F-5DB38BA05384}"/>
                </a:ext>
              </a:extLst>
            </p:cNvPr>
            <p:cNvSpPr txBox="1"/>
            <p:nvPr/>
          </p:nvSpPr>
          <p:spPr>
            <a:xfrm>
              <a:off x="5810369" y="233027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>
                  <a:solidFill>
                    <a:schemeClr val="tx1">
                      <a:lumMod val="50000"/>
                    </a:schemeClr>
                  </a:solidFill>
                </a:rPr>
                <a:t>6</a:t>
              </a:r>
            </a:p>
          </p:txBody>
        </p:sp>
      </p:grpSp>
      <p:sp>
        <p:nvSpPr>
          <p:cNvPr id="39" name="CuadroTexto 38">
            <a:extLst>
              <a:ext uri="{FF2B5EF4-FFF2-40B4-BE49-F238E27FC236}">
                <a16:creationId xmlns:a16="http://schemas.microsoft.com/office/drawing/2014/main" id="{C1BC04FC-8F8C-15E3-415A-EC6C9371537D}"/>
              </a:ext>
            </a:extLst>
          </p:cNvPr>
          <p:cNvSpPr txBox="1"/>
          <p:nvPr/>
        </p:nvSpPr>
        <p:spPr>
          <a:xfrm>
            <a:off x="1649691" y="6052008"/>
            <a:ext cx="1246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tx1">
                    <a:lumMod val="50000"/>
                  </a:schemeClr>
                </a:solidFill>
              </a:rPr>
              <a:t>Costo = 14</a:t>
            </a:r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AC4F6C23-7A9C-6032-9ACB-98BC98771A81}"/>
              </a:ext>
            </a:extLst>
          </p:cNvPr>
          <p:cNvGrpSpPr/>
          <p:nvPr/>
        </p:nvGrpSpPr>
        <p:grpSpPr>
          <a:xfrm>
            <a:off x="4691690" y="697584"/>
            <a:ext cx="2593000" cy="2323709"/>
            <a:chOff x="4691690" y="697584"/>
            <a:chExt cx="2593000" cy="2323709"/>
          </a:xfrm>
        </p:grpSpPr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59B1ABD8-235B-F76D-DA14-2103C2ADFA11}"/>
                </a:ext>
              </a:extLst>
            </p:cNvPr>
            <p:cNvSpPr/>
            <p:nvPr/>
          </p:nvSpPr>
          <p:spPr>
            <a:xfrm>
              <a:off x="4703976" y="697584"/>
              <a:ext cx="643379" cy="643379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3200" dirty="0"/>
                <a:t>A</a:t>
              </a:r>
              <a:endParaRPr lang="es-AR" dirty="0"/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F75C187C-FF17-5D80-0291-E67968E0FE6D}"/>
                </a:ext>
              </a:extLst>
            </p:cNvPr>
            <p:cNvSpPr/>
            <p:nvPr/>
          </p:nvSpPr>
          <p:spPr>
            <a:xfrm>
              <a:off x="6581481" y="697584"/>
              <a:ext cx="643379" cy="643379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3200" dirty="0"/>
                <a:t>B</a:t>
              </a:r>
              <a:endParaRPr lang="es-AR" dirty="0"/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E17320C0-904D-C5C9-5E66-B9483CB1F0D3}"/>
                </a:ext>
              </a:extLst>
            </p:cNvPr>
            <p:cNvSpPr/>
            <p:nvPr/>
          </p:nvSpPr>
          <p:spPr>
            <a:xfrm>
              <a:off x="6581481" y="2377914"/>
              <a:ext cx="643379" cy="643379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3200" dirty="0"/>
                <a:t>C</a:t>
              </a:r>
              <a:endParaRPr lang="es-AR" dirty="0"/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BB8613FA-53E0-6502-0FDF-0FC6C2950540}"/>
                </a:ext>
              </a:extLst>
            </p:cNvPr>
            <p:cNvSpPr/>
            <p:nvPr/>
          </p:nvSpPr>
          <p:spPr>
            <a:xfrm>
              <a:off x="4703976" y="2377914"/>
              <a:ext cx="643379" cy="643379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3200" dirty="0"/>
                <a:t>D</a:t>
              </a:r>
              <a:endParaRPr lang="es-AR" dirty="0"/>
            </a:p>
          </p:txBody>
        </p:sp>
        <p:cxnSp>
          <p:nvCxnSpPr>
            <p:cNvPr id="46" name="Conector recto 45">
              <a:extLst>
                <a:ext uri="{FF2B5EF4-FFF2-40B4-BE49-F238E27FC236}">
                  <a16:creationId xmlns:a16="http://schemas.microsoft.com/office/drawing/2014/main" id="{EB81C308-5814-8ABB-386D-819374225A8E}"/>
                </a:ext>
              </a:extLst>
            </p:cNvPr>
            <p:cNvCxnSpPr>
              <a:cxnSpLocks/>
              <a:stCxn id="42" idx="4"/>
              <a:endCxn id="43" idx="0"/>
            </p:cNvCxnSpPr>
            <p:nvPr/>
          </p:nvCxnSpPr>
          <p:spPr>
            <a:xfrm>
              <a:off x="6903171" y="1340963"/>
              <a:ext cx="0" cy="103695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cto 46">
              <a:extLst>
                <a:ext uri="{FF2B5EF4-FFF2-40B4-BE49-F238E27FC236}">
                  <a16:creationId xmlns:a16="http://schemas.microsoft.com/office/drawing/2014/main" id="{489D6C1A-6533-D675-2DD6-7C3A733336A8}"/>
                </a:ext>
              </a:extLst>
            </p:cNvPr>
            <p:cNvCxnSpPr>
              <a:stCxn id="44" idx="6"/>
              <a:endCxn id="43" idx="2"/>
            </p:cNvCxnSpPr>
            <p:nvPr/>
          </p:nvCxnSpPr>
          <p:spPr>
            <a:xfrm>
              <a:off x="5347355" y="2699604"/>
              <a:ext cx="123412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FF345F1C-45FB-FDFB-B88B-40BDC6DCA4B7}"/>
                </a:ext>
              </a:extLst>
            </p:cNvPr>
            <p:cNvCxnSpPr>
              <a:stCxn id="41" idx="4"/>
              <a:endCxn id="44" idx="0"/>
            </p:cNvCxnSpPr>
            <p:nvPr/>
          </p:nvCxnSpPr>
          <p:spPr>
            <a:xfrm>
              <a:off x="5025666" y="1340963"/>
              <a:ext cx="0" cy="103695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CuadroTexto 50">
              <a:extLst>
                <a:ext uri="{FF2B5EF4-FFF2-40B4-BE49-F238E27FC236}">
                  <a16:creationId xmlns:a16="http://schemas.microsoft.com/office/drawing/2014/main" id="{DAAD8382-5F2C-8D70-25A0-BA57F67B73E7}"/>
                </a:ext>
              </a:extLst>
            </p:cNvPr>
            <p:cNvSpPr txBox="1"/>
            <p:nvPr/>
          </p:nvSpPr>
          <p:spPr>
            <a:xfrm>
              <a:off x="6976592" y="167477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5762CDC9-76ED-5A78-7737-3769730EC965}"/>
                </a:ext>
              </a:extLst>
            </p:cNvPr>
            <p:cNvSpPr txBox="1"/>
            <p:nvPr/>
          </p:nvSpPr>
          <p:spPr>
            <a:xfrm>
              <a:off x="5810369" y="233027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>
                  <a:solidFill>
                    <a:schemeClr val="tx1">
                      <a:lumMod val="50000"/>
                    </a:schemeClr>
                  </a:solidFill>
                </a:rPr>
                <a:t>6</a:t>
              </a:r>
            </a:p>
          </p:txBody>
        </p: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3CE405B6-6169-DF30-7B65-B78688AF0289}"/>
                </a:ext>
              </a:extLst>
            </p:cNvPr>
            <p:cNvSpPr txBox="1"/>
            <p:nvPr/>
          </p:nvSpPr>
          <p:spPr>
            <a:xfrm>
              <a:off x="4691690" y="164885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>
                  <a:solidFill>
                    <a:schemeClr val="tx1">
                      <a:lumMod val="50000"/>
                    </a:schemeClr>
                  </a:solidFill>
                </a:rPr>
                <a:t>4</a:t>
              </a:r>
            </a:p>
          </p:txBody>
        </p:sp>
      </p:grpSp>
      <p:sp>
        <p:nvSpPr>
          <p:cNvPr id="55" name="CuadroTexto 54">
            <a:extLst>
              <a:ext uri="{FF2B5EF4-FFF2-40B4-BE49-F238E27FC236}">
                <a16:creationId xmlns:a16="http://schemas.microsoft.com/office/drawing/2014/main" id="{B6B66F10-DFC7-5758-917D-DCE7E5F458B1}"/>
              </a:ext>
            </a:extLst>
          </p:cNvPr>
          <p:cNvSpPr txBox="1"/>
          <p:nvPr/>
        </p:nvSpPr>
        <p:spPr>
          <a:xfrm>
            <a:off x="5347355" y="5975750"/>
            <a:ext cx="1246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tx1">
                    <a:lumMod val="50000"/>
                  </a:schemeClr>
                </a:solidFill>
              </a:rPr>
              <a:t>Costo = 13</a:t>
            </a:r>
          </a:p>
        </p:txBody>
      </p:sp>
      <p:grpSp>
        <p:nvGrpSpPr>
          <p:cNvPr id="56" name="Grupo 55">
            <a:extLst>
              <a:ext uri="{FF2B5EF4-FFF2-40B4-BE49-F238E27FC236}">
                <a16:creationId xmlns:a16="http://schemas.microsoft.com/office/drawing/2014/main" id="{7FAD9A24-1F1A-A985-B73F-5D4AD6E051CD}"/>
              </a:ext>
            </a:extLst>
          </p:cNvPr>
          <p:cNvGrpSpPr/>
          <p:nvPr/>
        </p:nvGrpSpPr>
        <p:grpSpPr>
          <a:xfrm>
            <a:off x="4691690" y="697583"/>
            <a:ext cx="2593000" cy="2323709"/>
            <a:chOff x="4691690" y="697584"/>
            <a:chExt cx="2593000" cy="2323709"/>
          </a:xfrm>
        </p:grpSpPr>
        <p:sp>
          <p:nvSpPr>
            <p:cNvPr id="57" name="Elipse 56">
              <a:extLst>
                <a:ext uri="{FF2B5EF4-FFF2-40B4-BE49-F238E27FC236}">
                  <a16:creationId xmlns:a16="http://schemas.microsoft.com/office/drawing/2014/main" id="{CE135203-4E82-0A22-A659-78F2BE80CE4E}"/>
                </a:ext>
              </a:extLst>
            </p:cNvPr>
            <p:cNvSpPr/>
            <p:nvPr/>
          </p:nvSpPr>
          <p:spPr>
            <a:xfrm>
              <a:off x="4703976" y="697584"/>
              <a:ext cx="643379" cy="643379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3200" dirty="0"/>
                <a:t>A</a:t>
              </a:r>
              <a:endParaRPr lang="es-AR" dirty="0"/>
            </a:p>
          </p:txBody>
        </p:sp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24F4DC5D-1D6E-AFAC-D32F-AE321E9DEF8B}"/>
                </a:ext>
              </a:extLst>
            </p:cNvPr>
            <p:cNvSpPr/>
            <p:nvPr/>
          </p:nvSpPr>
          <p:spPr>
            <a:xfrm>
              <a:off x="6581481" y="697584"/>
              <a:ext cx="643379" cy="643379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3200" dirty="0"/>
                <a:t>B</a:t>
              </a:r>
              <a:endParaRPr lang="es-AR" dirty="0"/>
            </a:p>
          </p:txBody>
        </p:sp>
        <p:sp>
          <p:nvSpPr>
            <p:cNvPr id="59" name="Elipse 58">
              <a:extLst>
                <a:ext uri="{FF2B5EF4-FFF2-40B4-BE49-F238E27FC236}">
                  <a16:creationId xmlns:a16="http://schemas.microsoft.com/office/drawing/2014/main" id="{CF25BA4D-088C-FD2F-F5D0-55575C95BF0C}"/>
                </a:ext>
              </a:extLst>
            </p:cNvPr>
            <p:cNvSpPr/>
            <p:nvPr/>
          </p:nvSpPr>
          <p:spPr>
            <a:xfrm>
              <a:off x="6581481" y="2377914"/>
              <a:ext cx="643379" cy="643379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3200" dirty="0"/>
                <a:t>C</a:t>
              </a:r>
              <a:endParaRPr lang="es-AR" dirty="0"/>
            </a:p>
          </p:txBody>
        </p:sp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9F27E45A-4B86-3FDA-AB11-6DEF68E6F9EF}"/>
                </a:ext>
              </a:extLst>
            </p:cNvPr>
            <p:cNvSpPr/>
            <p:nvPr/>
          </p:nvSpPr>
          <p:spPr>
            <a:xfrm>
              <a:off x="4703976" y="2377914"/>
              <a:ext cx="643379" cy="643379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3200" dirty="0"/>
                <a:t>D</a:t>
              </a:r>
              <a:endParaRPr lang="es-AR" dirty="0"/>
            </a:p>
          </p:txBody>
        </p:sp>
        <p:cxnSp>
          <p:nvCxnSpPr>
            <p:cNvPr id="62" name="Conector recto 61">
              <a:extLst>
                <a:ext uri="{FF2B5EF4-FFF2-40B4-BE49-F238E27FC236}">
                  <a16:creationId xmlns:a16="http://schemas.microsoft.com/office/drawing/2014/main" id="{2D407950-DA96-D76E-C102-9CE956630754}"/>
                </a:ext>
              </a:extLst>
            </p:cNvPr>
            <p:cNvCxnSpPr>
              <a:cxnSpLocks/>
              <a:stCxn id="58" idx="4"/>
              <a:endCxn id="59" idx="0"/>
            </p:cNvCxnSpPr>
            <p:nvPr/>
          </p:nvCxnSpPr>
          <p:spPr>
            <a:xfrm>
              <a:off x="6903171" y="1340963"/>
              <a:ext cx="0" cy="103695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63">
              <a:extLst>
                <a:ext uri="{FF2B5EF4-FFF2-40B4-BE49-F238E27FC236}">
                  <a16:creationId xmlns:a16="http://schemas.microsoft.com/office/drawing/2014/main" id="{D37939B7-DBDD-1368-DD41-F7BE5A8AD9FA}"/>
                </a:ext>
              </a:extLst>
            </p:cNvPr>
            <p:cNvCxnSpPr>
              <a:cxnSpLocks/>
              <a:stCxn id="57" idx="4"/>
              <a:endCxn id="60" idx="0"/>
            </p:cNvCxnSpPr>
            <p:nvPr/>
          </p:nvCxnSpPr>
          <p:spPr>
            <a:xfrm>
              <a:off x="5025666" y="1340963"/>
              <a:ext cx="0" cy="103695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64">
              <a:extLst>
                <a:ext uri="{FF2B5EF4-FFF2-40B4-BE49-F238E27FC236}">
                  <a16:creationId xmlns:a16="http://schemas.microsoft.com/office/drawing/2014/main" id="{1FE408DF-0014-6E3B-B648-E3F2FA8F8A8D}"/>
                </a:ext>
              </a:extLst>
            </p:cNvPr>
            <p:cNvCxnSpPr>
              <a:cxnSpLocks/>
              <a:stCxn id="60" idx="7"/>
              <a:endCxn id="58" idx="3"/>
            </p:cNvCxnSpPr>
            <p:nvPr/>
          </p:nvCxnSpPr>
          <p:spPr>
            <a:xfrm flipV="1">
              <a:off x="5253134" y="1246742"/>
              <a:ext cx="1422568" cy="122539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CuadroTexto 66">
              <a:extLst>
                <a:ext uri="{FF2B5EF4-FFF2-40B4-BE49-F238E27FC236}">
                  <a16:creationId xmlns:a16="http://schemas.microsoft.com/office/drawing/2014/main" id="{89EFD840-B8EB-B300-9F0F-AA1550066F58}"/>
                </a:ext>
              </a:extLst>
            </p:cNvPr>
            <p:cNvSpPr txBox="1"/>
            <p:nvPr/>
          </p:nvSpPr>
          <p:spPr>
            <a:xfrm>
              <a:off x="6976592" y="167477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69" name="CuadroTexto 68">
              <a:extLst>
                <a:ext uri="{FF2B5EF4-FFF2-40B4-BE49-F238E27FC236}">
                  <a16:creationId xmlns:a16="http://schemas.microsoft.com/office/drawing/2014/main" id="{7936A9AF-CE36-143E-5FFC-0BF1B6CFE827}"/>
                </a:ext>
              </a:extLst>
            </p:cNvPr>
            <p:cNvSpPr txBox="1"/>
            <p:nvPr/>
          </p:nvSpPr>
          <p:spPr>
            <a:xfrm>
              <a:off x="4691690" y="164885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>
                  <a:solidFill>
                    <a:schemeClr val="tx1">
                      <a:lumMod val="50000"/>
                    </a:schemeClr>
                  </a:solidFill>
                </a:rPr>
                <a:t>4</a:t>
              </a:r>
            </a:p>
          </p:txBody>
        </p:sp>
        <p:sp>
          <p:nvSpPr>
            <p:cNvPr id="70" name="CuadroTexto 69">
              <a:extLst>
                <a:ext uri="{FF2B5EF4-FFF2-40B4-BE49-F238E27FC236}">
                  <a16:creationId xmlns:a16="http://schemas.microsoft.com/office/drawing/2014/main" id="{2B020F57-B3BD-47C0-FDDD-DD3E679A0E14}"/>
                </a:ext>
              </a:extLst>
            </p:cNvPr>
            <p:cNvSpPr txBox="1"/>
            <p:nvPr/>
          </p:nvSpPr>
          <p:spPr>
            <a:xfrm>
              <a:off x="5769913" y="151750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</a:p>
          </p:txBody>
        </p:sp>
      </p:grpSp>
      <p:sp>
        <p:nvSpPr>
          <p:cNvPr id="71" name="CuadroTexto 70">
            <a:extLst>
              <a:ext uri="{FF2B5EF4-FFF2-40B4-BE49-F238E27FC236}">
                <a16:creationId xmlns:a16="http://schemas.microsoft.com/office/drawing/2014/main" id="{A770F2A1-6CC6-28B6-A93B-498C72ED80ED}"/>
              </a:ext>
            </a:extLst>
          </p:cNvPr>
          <p:cNvSpPr txBox="1"/>
          <p:nvPr/>
        </p:nvSpPr>
        <p:spPr>
          <a:xfrm>
            <a:off x="9609841" y="5975750"/>
            <a:ext cx="1123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tx1">
                    <a:lumMod val="50000"/>
                  </a:schemeClr>
                </a:solidFill>
              </a:rPr>
              <a:t>Costo = 9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C71DC257-FFC6-29F9-3ACE-466B8851524A}"/>
              </a:ext>
            </a:extLst>
          </p:cNvPr>
          <p:cNvSpPr txBox="1"/>
          <p:nvPr/>
        </p:nvSpPr>
        <p:spPr>
          <a:xfrm>
            <a:off x="525201" y="4400803"/>
            <a:ext cx="726660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/>
              <a:t>Árbol de expansión de ponderación mínima -&gt;</a:t>
            </a:r>
          </a:p>
          <a:p>
            <a:r>
              <a:rPr lang="es-AR" sz="2800" dirty="0"/>
              <a:t>              (</a:t>
            </a:r>
            <a:r>
              <a:rPr lang="es-AR" sz="2800" dirty="0" err="1"/>
              <a:t>Minimum</a:t>
            </a:r>
            <a:r>
              <a:rPr lang="es-AR" sz="2800" dirty="0"/>
              <a:t> </a:t>
            </a:r>
            <a:r>
              <a:rPr lang="es-AR" sz="2800" dirty="0" err="1"/>
              <a:t>Cost</a:t>
            </a:r>
            <a:r>
              <a:rPr lang="es-AR" sz="2800" dirty="0"/>
              <a:t> </a:t>
            </a:r>
            <a:r>
              <a:rPr lang="es-AR" sz="2800" dirty="0" err="1"/>
              <a:t>Spanning</a:t>
            </a:r>
            <a:r>
              <a:rPr lang="es-AR" sz="2800" dirty="0"/>
              <a:t> </a:t>
            </a:r>
            <a:r>
              <a:rPr lang="es-AR" sz="2800" dirty="0" err="1"/>
              <a:t>Tree</a:t>
            </a:r>
            <a:r>
              <a:rPr lang="es-AR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904682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2.51535E-17 L -0.303 0.4257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22" y="21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4.81481E-6 L 0.00143 0.40926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20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81481E-6 L 0.34231 0.40209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09" y="200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uild="allAtOnce"/>
      <p:bldP spid="55" grpId="0" build="allAtOnce"/>
      <p:bldP spid="7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E09DA5-CC12-9328-E187-98617484C6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4C56EA9A-287C-F4B1-6F5A-C6357BBCB935}"/>
              </a:ext>
            </a:extLst>
          </p:cNvPr>
          <p:cNvSpPr/>
          <p:nvPr/>
        </p:nvSpPr>
        <p:spPr>
          <a:xfrm>
            <a:off x="665716" y="1790700"/>
            <a:ext cx="1289069" cy="3276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>
                    <a:lumMod val="50000"/>
                  </a:schemeClr>
                </a:solidFill>
              </a:rPr>
              <a:t>A, B, 5</a:t>
            </a:r>
          </a:p>
          <a:p>
            <a:pPr algn="ctr"/>
            <a:r>
              <a:rPr lang="es-ES" sz="2000" dirty="0">
                <a:solidFill>
                  <a:schemeClr val="tx1">
                    <a:lumMod val="50000"/>
                  </a:schemeClr>
                </a:solidFill>
              </a:rPr>
              <a:t>A, D, 4</a:t>
            </a:r>
          </a:p>
          <a:p>
            <a:pPr algn="ctr"/>
            <a:r>
              <a:rPr lang="es-AR" sz="2000" dirty="0">
                <a:solidFill>
                  <a:schemeClr val="tx1">
                    <a:lumMod val="50000"/>
                  </a:schemeClr>
                </a:solidFill>
              </a:rPr>
              <a:t>B, A, 5</a:t>
            </a:r>
          </a:p>
          <a:p>
            <a:pPr algn="ctr"/>
            <a:r>
              <a:rPr lang="es-AR" sz="2000" dirty="0">
                <a:solidFill>
                  <a:schemeClr val="tx1">
                    <a:lumMod val="50000"/>
                  </a:schemeClr>
                </a:solidFill>
              </a:rPr>
              <a:t>B, C, 3</a:t>
            </a:r>
          </a:p>
          <a:p>
            <a:pPr algn="ctr"/>
            <a:r>
              <a:rPr lang="es-AR" sz="2000" dirty="0">
                <a:solidFill>
                  <a:schemeClr val="tx1">
                    <a:lumMod val="50000"/>
                  </a:schemeClr>
                </a:solidFill>
              </a:rPr>
              <a:t>B, D, 2</a:t>
            </a:r>
          </a:p>
          <a:p>
            <a:pPr algn="ctr"/>
            <a:r>
              <a:rPr lang="es-ES" sz="2000" dirty="0">
                <a:solidFill>
                  <a:schemeClr val="tx1">
                    <a:lumMod val="50000"/>
                  </a:schemeClr>
                </a:solidFill>
              </a:rPr>
              <a:t>C, B, 3</a:t>
            </a:r>
          </a:p>
          <a:p>
            <a:pPr algn="ctr"/>
            <a:r>
              <a:rPr lang="es-ES" sz="2000" dirty="0">
                <a:solidFill>
                  <a:schemeClr val="tx1">
                    <a:lumMod val="50000"/>
                  </a:schemeClr>
                </a:solidFill>
              </a:rPr>
              <a:t>C, D, 6</a:t>
            </a:r>
          </a:p>
          <a:p>
            <a:pPr algn="ctr"/>
            <a:r>
              <a:rPr lang="es-ES" sz="2000" dirty="0">
                <a:solidFill>
                  <a:schemeClr val="tx1">
                    <a:lumMod val="50000"/>
                  </a:schemeClr>
                </a:solidFill>
              </a:rPr>
              <a:t>D, A, 4</a:t>
            </a:r>
          </a:p>
          <a:p>
            <a:pPr algn="ctr"/>
            <a:r>
              <a:rPr lang="es-ES" sz="2000" dirty="0">
                <a:solidFill>
                  <a:schemeClr val="tx1">
                    <a:lumMod val="50000"/>
                  </a:schemeClr>
                </a:solidFill>
              </a:rPr>
              <a:t>D, B, 2</a:t>
            </a:r>
          </a:p>
          <a:p>
            <a:pPr algn="ctr"/>
            <a:r>
              <a:rPr lang="es-ES" sz="2000" dirty="0">
                <a:solidFill>
                  <a:schemeClr val="tx1">
                    <a:lumMod val="50000"/>
                  </a:schemeClr>
                </a:solidFill>
              </a:rPr>
              <a:t>D, C, 6</a:t>
            </a:r>
            <a:endParaRPr lang="es-E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4" name="Elipse 103">
            <a:extLst>
              <a:ext uri="{FF2B5EF4-FFF2-40B4-BE49-F238E27FC236}">
                <a16:creationId xmlns:a16="http://schemas.microsoft.com/office/drawing/2014/main" id="{AE908246-DEC3-7251-5443-DCE743D41769}"/>
              </a:ext>
            </a:extLst>
          </p:cNvPr>
          <p:cNvSpPr/>
          <p:nvPr/>
        </p:nvSpPr>
        <p:spPr>
          <a:xfrm>
            <a:off x="4811786" y="2302877"/>
            <a:ext cx="643379" cy="643379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200" dirty="0"/>
              <a:t>A</a:t>
            </a:r>
            <a:endParaRPr lang="es-AR" dirty="0"/>
          </a:p>
        </p:txBody>
      </p:sp>
      <p:sp>
        <p:nvSpPr>
          <p:cNvPr id="105" name="Elipse 104">
            <a:extLst>
              <a:ext uri="{FF2B5EF4-FFF2-40B4-BE49-F238E27FC236}">
                <a16:creationId xmlns:a16="http://schemas.microsoft.com/office/drawing/2014/main" id="{EF11133D-374C-2D75-384A-609864E578E8}"/>
              </a:ext>
            </a:extLst>
          </p:cNvPr>
          <p:cNvSpPr/>
          <p:nvPr/>
        </p:nvSpPr>
        <p:spPr>
          <a:xfrm>
            <a:off x="6689291" y="2302877"/>
            <a:ext cx="643379" cy="643379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200" dirty="0"/>
              <a:t>B</a:t>
            </a:r>
            <a:endParaRPr lang="es-AR" dirty="0"/>
          </a:p>
        </p:txBody>
      </p:sp>
      <p:sp>
        <p:nvSpPr>
          <p:cNvPr id="106" name="Elipse 105">
            <a:extLst>
              <a:ext uri="{FF2B5EF4-FFF2-40B4-BE49-F238E27FC236}">
                <a16:creationId xmlns:a16="http://schemas.microsoft.com/office/drawing/2014/main" id="{1ADDCFCE-90E5-E671-8427-B1B670BB57D0}"/>
              </a:ext>
            </a:extLst>
          </p:cNvPr>
          <p:cNvSpPr/>
          <p:nvPr/>
        </p:nvSpPr>
        <p:spPr>
          <a:xfrm>
            <a:off x="6689291" y="3983207"/>
            <a:ext cx="643379" cy="643379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200" dirty="0"/>
              <a:t>C</a:t>
            </a:r>
            <a:endParaRPr lang="es-AR" dirty="0"/>
          </a:p>
        </p:txBody>
      </p:sp>
      <p:sp>
        <p:nvSpPr>
          <p:cNvPr id="107" name="Elipse 106">
            <a:extLst>
              <a:ext uri="{FF2B5EF4-FFF2-40B4-BE49-F238E27FC236}">
                <a16:creationId xmlns:a16="http://schemas.microsoft.com/office/drawing/2014/main" id="{E1EBCF60-0ED2-5136-3122-AE40D741B15F}"/>
              </a:ext>
            </a:extLst>
          </p:cNvPr>
          <p:cNvSpPr/>
          <p:nvPr/>
        </p:nvSpPr>
        <p:spPr>
          <a:xfrm>
            <a:off x="4811786" y="3983207"/>
            <a:ext cx="643379" cy="643379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200" dirty="0"/>
              <a:t>D</a:t>
            </a:r>
            <a:endParaRPr lang="es-AR" dirty="0"/>
          </a:p>
        </p:txBody>
      </p:sp>
      <p:cxnSp>
        <p:nvCxnSpPr>
          <p:cNvPr id="108" name="Conector recto 107">
            <a:extLst>
              <a:ext uri="{FF2B5EF4-FFF2-40B4-BE49-F238E27FC236}">
                <a16:creationId xmlns:a16="http://schemas.microsoft.com/office/drawing/2014/main" id="{292B0CDF-DFF4-649C-B769-ED24DBFD3FED}"/>
              </a:ext>
            </a:extLst>
          </p:cNvPr>
          <p:cNvCxnSpPr>
            <a:cxnSpLocks/>
            <a:stCxn id="104" idx="6"/>
            <a:endCxn id="105" idx="2"/>
          </p:cNvCxnSpPr>
          <p:nvPr/>
        </p:nvCxnSpPr>
        <p:spPr>
          <a:xfrm>
            <a:off x="5455165" y="2624567"/>
            <a:ext cx="12341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108">
            <a:extLst>
              <a:ext uri="{FF2B5EF4-FFF2-40B4-BE49-F238E27FC236}">
                <a16:creationId xmlns:a16="http://schemas.microsoft.com/office/drawing/2014/main" id="{BD894C29-CF1B-D264-8EFA-1D0483CFC616}"/>
              </a:ext>
            </a:extLst>
          </p:cNvPr>
          <p:cNvCxnSpPr>
            <a:cxnSpLocks/>
            <a:stCxn id="105" idx="4"/>
            <a:endCxn id="106" idx="0"/>
          </p:cNvCxnSpPr>
          <p:nvPr/>
        </p:nvCxnSpPr>
        <p:spPr>
          <a:xfrm>
            <a:off x="7010981" y="2946256"/>
            <a:ext cx="0" cy="10369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2C756A8E-A013-1C65-4CED-64385188ECFE}"/>
              </a:ext>
            </a:extLst>
          </p:cNvPr>
          <p:cNvCxnSpPr>
            <a:stCxn id="107" idx="6"/>
            <a:endCxn id="106" idx="2"/>
          </p:cNvCxnSpPr>
          <p:nvPr/>
        </p:nvCxnSpPr>
        <p:spPr>
          <a:xfrm>
            <a:off x="5455165" y="4304897"/>
            <a:ext cx="12341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110">
            <a:extLst>
              <a:ext uri="{FF2B5EF4-FFF2-40B4-BE49-F238E27FC236}">
                <a16:creationId xmlns:a16="http://schemas.microsoft.com/office/drawing/2014/main" id="{6A56BFDB-2A7C-F73C-1001-5AFA95DC5198}"/>
              </a:ext>
            </a:extLst>
          </p:cNvPr>
          <p:cNvCxnSpPr>
            <a:stCxn id="104" idx="4"/>
            <a:endCxn id="107" idx="0"/>
          </p:cNvCxnSpPr>
          <p:nvPr/>
        </p:nvCxnSpPr>
        <p:spPr>
          <a:xfrm>
            <a:off x="5133476" y="2946256"/>
            <a:ext cx="0" cy="10369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111">
            <a:extLst>
              <a:ext uri="{FF2B5EF4-FFF2-40B4-BE49-F238E27FC236}">
                <a16:creationId xmlns:a16="http://schemas.microsoft.com/office/drawing/2014/main" id="{1C5E6611-3FCF-73E9-0DEF-0303A1FBEE7D}"/>
              </a:ext>
            </a:extLst>
          </p:cNvPr>
          <p:cNvCxnSpPr>
            <a:stCxn id="107" idx="7"/>
            <a:endCxn id="105" idx="3"/>
          </p:cNvCxnSpPr>
          <p:nvPr/>
        </p:nvCxnSpPr>
        <p:spPr>
          <a:xfrm flipV="1">
            <a:off x="5360944" y="2852035"/>
            <a:ext cx="1422568" cy="12253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CuadroTexto 113">
            <a:extLst>
              <a:ext uri="{FF2B5EF4-FFF2-40B4-BE49-F238E27FC236}">
                <a16:creationId xmlns:a16="http://schemas.microsoft.com/office/drawing/2014/main" id="{929E8520-9D00-E16F-28A3-42E86210D09B}"/>
              </a:ext>
            </a:extLst>
          </p:cNvPr>
          <p:cNvSpPr txBox="1"/>
          <p:nvPr/>
        </p:nvSpPr>
        <p:spPr>
          <a:xfrm>
            <a:off x="7084402" y="328006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tx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15" name="CuadroTexto 114">
            <a:extLst>
              <a:ext uri="{FF2B5EF4-FFF2-40B4-BE49-F238E27FC236}">
                <a16:creationId xmlns:a16="http://schemas.microsoft.com/office/drawing/2014/main" id="{A32E79BD-53F6-5B19-2837-E4BBAF686F19}"/>
              </a:ext>
            </a:extLst>
          </p:cNvPr>
          <p:cNvSpPr txBox="1"/>
          <p:nvPr/>
        </p:nvSpPr>
        <p:spPr>
          <a:xfrm>
            <a:off x="5918179" y="393556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tx1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117" name="CuadroTexto 116">
            <a:extLst>
              <a:ext uri="{FF2B5EF4-FFF2-40B4-BE49-F238E27FC236}">
                <a16:creationId xmlns:a16="http://schemas.microsoft.com/office/drawing/2014/main" id="{8682C4A0-1BBB-9716-C119-99585AB8802E}"/>
              </a:ext>
            </a:extLst>
          </p:cNvPr>
          <p:cNvSpPr txBox="1"/>
          <p:nvPr/>
        </p:nvSpPr>
        <p:spPr>
          <a:xfrm>
            <a:off x="5877723" y="31228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tx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8727E78-7FD5-9A88-D858-65FD448D55EA}"/>
              </a:ext>
            </a:extLst>
          </p:cNvPr>
          <p:cNvSpPr txBox="1"/>
          <p:nvPr/>
        </p:nvSpPr>
        <p:spPr>
          <a:xfrm>
            <a:off x="886119" y="1874327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tx1">
                    <a:lumMod val="50000"/>
                  </a:schemeClr>
                </a:solidFill>
              </a:rPr>
              <a:t>A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4A92FE8F-076A-7158-6CA2-C85DB732F847}"/>
              </a:ext>
            </a:extLst>
          </p:cNvPr>
          <p:cNvSpPr txBox="1"/>
          <p:nvPr/>
        </p:nvSpPr>
        <p:spPr>
          <a:xfrm>
            <a:off x="1170494" y="187589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tx1">
                    <a:lumMod val="50000"/>
                  </a:schemeClr>
                </a:solidFill>
              </a:rPr>
              <a:t>B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BF77F62-299D-CC75-E937-C268D4DBE9AD}"/>
              </a:ext>
            </a:extLst>
          </p:cNvPr>
          <p:cNvSpPr txBox="1"/>
          <p:nvPr/>
        </p:nvSpPr>
        <p:spPr>
          <a:xfrm>
            <a:off x="1436016" y="186804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tx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ABC3EDB-5A98-42A5-850D-0342211E1838}"/>
              </a:ext>
            </a:extLst>
          </p:cNvPr>
          <p:cNvSpPr txBox="1"/>
          <p:nvPr/>
        </p:nvSpPr>
        <p:spPr>
          <a:xfrm>
            <a:off x="878263" y="2186982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tx1">
                    <a:lumMod val="50000"/>
                  </a:schemeClr>
                </a:solidFill>
              </a:rPr>
              <a:t>A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D173755-7AFE-287B-430C-C654AA1481EE}"/>
              </a:ext>
            </a:extLst>
          </p:cNvPr>
          <p:cNvSpPr txBox="1"/>
          <p:nvPr/>
        </p:nvSpPr>
        <p:spPr>
          <a:xfrm>
            <a:off x="1165337" y="21885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tx1">
                    <a:lumMod val="50000"/>
                  </a:schemeClr>
                </a:solidFill>
              </a:rPr>
              <a:t>D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4515821C-79C5-1F15-F27D-AEBF19A33A1D}"/>
              </a:ext>
            </a:extLst>
          </p:cNvPr>
          <p:cNvSpPr txBox="1"/>
          <p:nvPr/>
        </p:nvSpPr>
        <p:spPr>
          <a:xfrm>
            <a:off x="1448094" y="217393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tx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3392809-6965-C179-03C9-F6DEF8B94B06}"/>
              </a:ext>
            </a:extLst>
          </p:cNvPr>
          <p:cNvSpPr txBox="1"/>
          <p:nvPr/>
        </p:nvSpPr>
        <p:spPr>
          <a:xfrm>
            <a:off x="1756192" y="370114"/>
            <a:ext cx="2444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/>
              <a:t>Aldea origen (desde)</a:t>
            </a:r>
          </a:p>
        </p:txBody>
      </p:sp>
      <p:cxnSp>
        <p:nvCxnSpPr>
          <p:cNvPr id="33" name="Conector: curvado 32">
            <a:extLst>
              <a:ext uri="{FF2B5EF4-FFF2-40B4-BE49-F238E27FC236}">
                <a16:creationId xmlns:a16="http://schemas.microsoft.com/office/drawing/2014/main" id="{2D1E6ABB-1CB4-1864-9722-68148B21B295}"/>
              </a:ext>
            </a:extLst>
          </p:cNvPr>
          <p:cNvCxnSpPr>
            <a:cxnSpLocks/>
            <a:stCxn id="25" idx="1"/>
          </p:cNvCxnSpPr>
          <p:nvPr/>
        </p:nvCxnSpPr>
        <p:spPr>
          <a:xfrm rot="10800000" flipV="1">
            <a:off x="979714" y="570168"/>
            <a:ext cx="776478" cy="1117093"/>
          </a:xfrm>
          <a:prstGeom prst="curved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D7C42018-44CB-E481-BD36-46DA6D8113D5}"/>
              </a:ext>
            </a:extLst>
          </p:cNvPr>
          <p:cNvSpPr txBox="1"/>
          <p:nvPr/>
        </p:nvSpPr>
        <p:spPr>
          <a:xfrm>
            <a:off x="1756192" y="770224"/>
            <a:ext cx="2512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/>
              <a:t>Aldea destino (hacia)</a:t>
            </a:r>
          </a:p>
        </p:txBody>
      </p:sp>
      <p:cxnSp>
        <p:nvCxnSpPr>
          <p:cNvPr id="37" name="Conector: curvado 36">
            <a:extLst>
              <a:ext uri="{FF2B5EF4-FFF2-40B4-BE49-F238E27FC236}">
                <a16:creationId xmlns:a16="http://schemas.microsoft.com/office/drawing/2014/main" id="{77BED98C-EB1B-4B42-2BE7-BA47535B1A0D}"/>
              </a:ext>
            </a:extLst>
          </p:cNvPr>
          <p:cNvCxnSpPr>
            <a:cxnSpLocks/>
            <a:stCxn id="35" idx="1"/>
          </p:cNvCxnSpPr>
          <p:nvPr/>
        </p:nvCxnSpPr>
        <p:spPr>
          <a:xfrm rot="10800000" flipV="1">
            <a:off x="1310250" y="970278"/>
            <a:ext cx="445942" cy="711953"/>
          </a:xfrm>
          <a:prstGeom prst="curved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D526671D-5C0A-466A-0D93-6D9FF0964E34}"/>
              </a:ext>
            </a:extLst>
          </p:cNvPr>
          <p:cNvSpPr txBox="1"/>
          <p:nvPr/>
        </p:nvSpPr>
        <p:spPr>
          <a:xfrm>
            <a:off x="1756192" y="1128715"/>
            <a:ext cx="2452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/>
              <a:t>Costo (ponderación)</a:t>
            </a:r>
          </a:p>
        </p:txBody>
      </p:sp>
      <p:cxnSp>
        <p:nvCxnSpPr>
          <p:cNvPr id="42" name="Conector: curvado 41">
            <a:extLst>
              <a:ext uri="{FF2B5EF4-FFF2-40B4-BE49-F238E27FC236}">
                <a16:creationId xmlns:a16="http://schemas.microsoft.com/office/drawing/2014/main" id="{12E6C256-6F99-876A-65EB-7D99A9000F6E}"/>
              </a:ext>
            </a:extLst>
          </p:cNvPr>
          <p:cNvCxnSpPr>
            <a:cxnSpLocks/>
            <a:stCxn id="40" idx="1"/>
          </p:cNvCxnSpPr>
          <p:nvPr/>
        </p:nvCxnSpPr>
        <p:spPr>
          <a:xfrm rot="10800000" flipV="1">
            <a:off x="1590076" y="1328770"/>
            <a:ext cx="166117" cy="353462"/>
          </a:xfrm>
          <a:prstGeom prst="curved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20019841-C108-9805-C8B5-CBC7EEEDFE7A}"/>
              </a:ext>
            </a:extLst>
          </p:cNvPr>
          <p:cNvSpPr txBox="1"/>
          <p:nvPr/>
        </p:nvSpPr>
        <p:spPr>
          <a:xfrm>
            <a:off x="4702695" y="1390702"/>
            <a:ext cx="4039371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s-A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G.agregarArista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AR" dirty="0">
                <a:solidFill>
                  <a:srgbClr val="D4D4D4"/>
                </a:solidFill>
                <a:latin typeface="Consolas" panose="020B0609020204030204" pitchFamily="49" charset="0"/>
              </a:rPr>
              <a:t>de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a, costo)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6DF9DD2-CE43-6B28-5A60-2446E1AAFBF0}"/>
              </a:ext>
            </a:extLst>
          </p:cNvPr>
          <p:cNvSpPr txBox="1"/>
          <p:nvPr/>
        </p:nvSpPr>
        <p:spPr>
          <a:xfrm>
            <a:off x="4714489" y="1039895"/>
            <a:ext cx="1655532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s-AR" dirty="0">
                <a:solidFill>
                  <a:srgbClr val="D4D4D4"/>
                </a:solidFill>
                <a:latin typeface="Consolas" panose="020B0609020204030204" pitchFamily="49" charset="0"/>
              </a:rPr>
              <a:t>G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Grafo()</a:t>
            </a:r>
          </a:p>
        </p:txBody>
      </p:sp>
    </p:spTree>
    <p:extLst>
      <p:ext uri="{BB962C8B-B14F-4D97-AF65-F5344CB8AC3E}">
        <p14:creationId xmlns:p14="http://schemas.microsoft.com/office/powerpoint/2010/main" val="32515149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0007 L 0.33554 0.08472 " pathEditMode="relative" ptsTypes="AA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0007 L 0.46576 0.08218 " pathEditMode="relative" rAng="0" ptsTypes="AA">
                                      <p:cBhvr>
                                        <p:cTn id="5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20" y="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00069 L 0.36953 0.05463 " pathEditMode="relative" rAng="0" ptsTypes="AA">
                                      <p:cBhvr>
                                        <p:cTn id="7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16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0007 L 0.33593 0.03681 " pathEditMode="relative" rAng="0" ptsTypes="AA">
                                      <p:cBhvr>
                                        <p:cTn id="8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36" y="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9 0.0007 L 0.31145 0.28172 " pathEditMode="relative" rAng="0" ptsTypes="AA">
                                      <p:cBhvr>
                                        <p:cTn id="9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12" y="1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00069 L 0.27383 0.15648 " pathEditMode="relative" rAng="0" ptsTypes="AA">
                                      <p:cBhvr>
                                        <p:cTn id="10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24" y="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05" grpId="0" animBg="1"/>
      <p:bldP spid="106" grpId="0" animBg="1"/>
      <p:bldP spid="107" grpId="0" animBg="1"/>
      <p:bldP spid="114" grpId="0"/>
      <p:bldP spid="115" grpId="0"/>
      <p:bldP spid="117" grpId="0"/>
      <p:bldP spid="3" grpId="0"/>
      <p:bldP spid="3" grpId="1"/>
      <p:bldP spid="3" grpId="2"/>
      <p:bldP spid="19" grpId="0"/>
      <p:bldP spid="19" grpId="1"/>
      <p:bldP spid="19" grpId="2"/>
      <p:bldP spid="20" grpId="0"/>
      <p:bldP spid="20" grpId="1"/>
      <p:bldP spid="21" grpId="0"/>
      <p:bldP spid="21" grpId="1"/>
      <p:bldP spid="21" grpId="2"/>
      <p:bldP spid="22" grpId="0"/>
      <p:bldP spid="22" grpId="1"/>
      <p:bldP spid="22" grpId="2"/>
      <p:bldP spid="23" grpId="0"/>
      <p:bldP spid="23" grpId="1"/>
      <p:bldP spid="25" grpId="0"/>
      <p:bldP spid="35" grpId="0"/>
      <p:bldP spid="40" grpId="0"/>
      <p:bldP spid="5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A1E6DF-6C5C-F4EC-F7E2-1CE82194F1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FAB22863-4717-5227-D18D-6AF28CA3B85C}"/>
              </a:ext>
            </a:extLst>
          </p:cNvPr>
          <p:cNvGrpSpPr/>
          <p:nvPr/>
        </p:nvGrpSpPr>
        <p:grpSpPr>
          <a:xfrm>
            <a:off x="665716" y="370114"/>
            <a:ext cx="3602830" cy="4697186"/>
            <a:chOff x="665716" y="370114"/>
            <a:chExt cx="3602830" cy="4697186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19A67A10-2A50-25F4-AA09-5E999EF314C2}"/>
                </a:ext>
              </a:extLst>
            </p:cNvPr>
            <p:cNvSpPr/>
            <p:nvPr/>
          </p:nvSpPr>
          <p:spPr>
            <a:xfrm>
              <a:off x="665716" y="1790700"/>
              <a:ext cx="1289069" cy="32766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2000" dirty="0">
                  <a:solidFill>
                    <a:schemeClr val="tx1">
                      <a:lumMod val="50000"/>
                    </a:schemeClr>
                  </a:solidFill>
                </a:rPr>
                <a:t>A, B, 5</a:t>
              </a:r>
            </a:p>
            <a:p>
              <a:pPr algn="ctr"/>
              <a:r>
                <a:rPr lang="es-ES" sz="2000" dirty="0">
                  <a:solidFill>
                    <a:schemeClr val="tx1">
                      <a:lumMod val="50000"/>
                    </a:schemeClr>
                  </a:solidFill>
                </a:rPr>
                <a:t>A, D, 4</a:t>
              </a:r>
            </a:p>
            <a:p>
              <a:pPr algn="ctr"/>
              <a:r>
                <a:rPr lang="es-AR" sz="2000" dirty="0">
                  <a:solidFill>
                    <a:schemeClr val="tx1">
                      <a:lumMod val="50000"/>
                    </a:schemeClr>
                  </a:solidFill>
                </a:rPr>
                <a:t>B, A, 5</a:t>
              </a:r>
            </a:p>
            <a:p>
              <a:pPr algn="ctr"/>
              <a:r>
                <a:rPr lang="es-AR" sz="2000" dirty="0">
                  <a:solidFill>
                    <a:schemeClr val="tx1">
                      <a:lumMod val="50000"/>
                    </a:schemeClr>
                  </a:solidFill>
                </a:rPr>
                <a:t>B, C, 3</a:t>
              </a:r>
            </a:p>
            <a:p>
              <a:pPr algn="ctr"/>
              <a:r>
                <a:rPr lang="es-AR" sz="2000" dirty="0">
                  <a:solidFill>
                    <a:schemeClr val="tx1">
                      <a:lumMod val="50000"/>
                    </a:schemeClr>
                  </a:solidFill>
                </a:rPr>
                <a:t>B, D, 2</a:t>
              </a:r>
            </a:p>
            <a:p>
              <a:pPr algn="ctr"/>
              <a:r>
                <a:rPr lang="es-ES" sz="2000" dirty="0">
                  <a:solidFill>
                    <a:schemeClr val="tx1">
                      <a:lumMod val="50000"/>
                    </a:schemeClr>
                  </a:solidFill>
                </a:rPr>
                <a:t>C, B, 3</a:t>
              </a:r>
            </a:p>
            <a:p>
              <a:pPr algn="ctr"/>
              <a:r>
                <a:rPr lang="es-ES" sz="2000" dirty="0">
                  <a:solidFill>
                    <a:schemeClr val="tx1">
                      <a:lumMod val="50000"/>
                    </a:schemeClr>
                  </a:solidFill>
                </a:rPr>
                <a:t>C, D, 6</a:t>
              </a:r>
            </a:p>
            <a:p>
              <a:pPr algn="ctr"/>
              <a:r>
                <a:rPr lang="es-ES" sz="2000" dirty="0">
                  <a:solidFill>
                    <a:schemeClr val="tx1">
                      <a:lumMod val="50000"/>
                    </a:schemeClr>
                  </a:solidFill>
                </a:rPr>
                <a:t>D, A, 4</a:t>
              </a:r>
            </a:p>
            <a:p>
              <a:pPr algn="ctr"/>
              <a:r>
                <a:rPr lang="es-ES" sz="2000" dirty="0">
                  <a:solidFill>
                    <a:schemeClr val="tx1">
                      <a:lumMod val="50000"/>
                    </a:schemeClr>
                  </a:solidFill>
                </a:rPr>
                <a:t>D, B, 2</a:t>
              </a:r>
            </a:p>
            <a:p>
              <a:pPr algn="ctr"/>
              <a:r>
                <a:rPr lang="es-ES" sz="2000" dirty="0">
                  <a:solidFill>
                    <a:schemeClr val="tx1">
                      <a:lumMod val="50000"/>
                    </a:schemeClr>
                  </a:solidFill>
                </a:rPr>
                <a:t>D, C, 6</a:t>
              </a:r>
              <a:endParaRPr lang="es-E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9A6F51A2-FBA9-1EB9-D4BA-72DF981B4F39}"/>
                </a:ext>
              </a:extLst>
            </p:cNvPr>
            <p:cNvSpPr txBox="1"/>
            <p:nvPr/>
          </p:nvSpPr>
          <p:spPr>
            <a:xfrm>
              <a:off x="1756192" y="370114"/>
              <a:ext cx="24446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2000" dirty="0"/>
                <a:t>Aldea origen (desde)</a:t>
              </a:r>
            </a:p>
          </p:txBody>
        </p:sp>
        <p:cxnSp>
          <p:nvCxnSpPr>
            <p:cNvPr id="33" name="Conector: curvado 32">
              <a:extLst>
                <a:ext uri="{FF2B5EF4-FFF2-40B4-BE49-F238E27FC236}">
                  <a16:creationId xmlns:a16="http://schemas.microsoft.com/office/drawing/2014/main" id="{7694D058-3454-8A13-A3BE-1F08F48D972E}"/>
                </a:ext>
              </a:extLst>
            </p:cNvPr>
            <p:cNvCxnSpPr>
              <a:cxnSpLocks/>
              <a:stCxn id="25" idx="1"/>
            </p:cNvCxnSpPr>
            <p:nvPr/>
          </p:nvCxnSpPr>
          <p:spPr>
            <a:xfrm rot="10800000" flipV="1">
              <a:off x="979714" y="570168"/>
              <a:ext cx="776478" cy="1117093"/>
            </a:xfrm>
            <a:prstGeom prst="curved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id="{6E1D845E-265D-F9DE-9E12-EE91D0D00728}"/>
                </a:ext>
              </a:extLst>
            </p:cNvPr>
            <p:cNvSpPr txBox="1"/>
            <p:nvPr/>
          </p:nvSpPr>
          <p:spPr>
            <a:xfrm>
              <a:off x="1756192" y="770224"/>
              <a:ext cx="25123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2000" dirty="0"/>
                <a:t>Aldea destino (hacia)</a:t>
              </a:r>
            </a:p>
          </p:txBody>
        </p:sp>
        <p:cxnSp>
          <p:nvCxnSpPr>
            <p:cNvPr id="37" name="Conector: curvado 36">
              <a:extLst>
                <a:ext uri="{FF2B5EF4-FFF2-40B4-BE49-F238E27FC236}">
                  <a16:creationId xmlns:a16="http://schemas.microsoft.com/office/drawing/2014/main" id="{F6A04E50-5932-B5B0-3E34-0610CC98DB8A}"/>
                </a:ext>
              </a:extLst>
            </p:cNvPr>
            <p:cNvCxnSpPr>
              <a:cxnSpLocks/>
              <a:stCxn id="35" idx="1"/>
            </p:cNvCxnSpPr>
            <p:nvPr/>
          </p:nvCxnSpPr>
          <p:spPr>
            <a:xfrm rot="10800000" flipV="1">
              <a:off x="1310250" y="970278"/>
              <a:ext cx="445942" cy="711953"/>
            </a:xfrm>
            <a:prstGeom prst="curved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CuadroTexto 39">
              <a:extLst>
                <a:ext uri="{FF2B5EF4-FFF2-40B4-BE49-F238E27FC236}">
                  <a16:creationId xmlns:a16="http://schemas.microsoft.com/office/drawing/2014/main" id="{300836D4-630E-5960-0065-D5A1CE4AEFEA}"/>
                </a:ext>
              </a:extLst>
            </p:cNvPr>
            <p:cNvSpPr txBox="1"/>
            <p:nvPr/>
          </p:nvSpPr>
          <p:spPr>
            <a:xfrm>
              <a:off x="1756192" y="1128715"/>
              <a:ext cx="24088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2000" dirty="0"/>
                <a:t>costo (ponderación)</a:t>
              </a:r>
            </a:p>
          </p:txBody>
        </p:sp>
        <p:cxnSp>
          <p:nvCxnSpPr>
            <p:cNvPr id="42" name="Conector: curvado 41">
              <a:extLst>
                <a:ext uri="{FF2B5EF4-FFF2-40B4-BE49-F238E27FC236}">
                  <a16:creationId xmlns:a16="http://schemas.microsoft.com/office/drawing/2014/main" id="{9593E9FC-B93A-78BE-0E8C-6C84736A1A68}"/>
                </a:ext>
              </a:extLst>
            </p:cNvPr>
            <p:cNvCxnSpPr>
              <a:cxnSpLocks/>
              <a:stCxn id="40" idx="1"/>
            </p:cNvCxnSpPr>
            <p:nvPr/>
          </p:nvCxnSpPr>
          <p:spPr>
            <a:xfrm rot="10800000" flipV="1">
              <a:off x="1590080" y="1328770"/>
              <a:ext cx="166113" cy="353462"/>
            </a:xfrm>
            <a:prstGeom prst="curved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6846101A-9FDC-04E7-2BD8-C46872D3BF2E}"/>
              </a:ext>
            </a:extLst>
          </p:cNvPr>
          <p:cNvGrpSpPr/>
          <p:nvPr/>
        </p:nvGrpSpPr>
        <p:grpSpPr>
          <a:xfrm>
            <a:off x="4800700" y="2233175"/>
            <a:ext cx="2591800" cy="2393411"/>
            <a:chOff x="4800700" y="2233175"/>
            <a:chExt cx="2591800" cy="2393411"/>
          </a:xfrm>
        </p:grpSpPr>
        <p:sp>
          <p:nvSpPr>
            <p:cNvPr id="104" name="Elipse 103">
              <a:extLst>
                <a:ext uri="{FF2B5EF4-FFF2-40B4-BE49-F238E27FC236}">
                  <a16:creationId xmlns:a16="http://schemas.microsoft.com/office/drawing/2014/main" id="{A9E1DFD8-F753-60AC-B81B-83F00DEB94D7}"/>
                </a:ext>
              </a:extLst>
            </p:cNvPr>
            <p:cNvSpPr/>
            <p:nvPr/>
          </p:nvSpPr>
          <p:spPr>
            <a:xfrm>
              <a:off x="4811786" y="2302877"/>
              <a:ext cx="643379" cy="643379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3200" dirty="0"/>
                <a:t>A</a:t>
              </a:r>
              <a:endParaRPr lang="es-AR" dirty="0"/>
            </a:p>
          </p:txBody>
        </p:sp>
        <p:sp>
          <p:nvSpPr>
            <p:cNvPr id="105" name="Elipse 104">
              <a:extLst>
                <a:ext uri="{FF2B5EF4-FFF2-40B4-BE49-F238E27FC236}">
                  <a16:creationId xmlns:a16="http://schemas.microsoft.com/office/drawing/2014/main" id="{B6C5DDD6-D238-0C56-34F6-454F2065609E}"/>
                </a:ext>
              </a:extLst>
            </p:cNvPr>
            <p:cNvSpPr/>
            <p:nvPr/>
          </p:nvSpPr>
          <p:spPr>
            <a:xfrm>
              <a:off x="6689291" y="2302877"/>
              <a:ext cx="643379" cy="643379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3200" dirty="0"/>
                <a:t>B</a:t>
              </a:r>
              <a:endParaRPr lang="es-AR" dirty="0"/>
            </a:p>
          </p:txBody>
        </p:sp>
        <p:sp>
          <p:nvSpPr>
            <p:cNvPr id="106" name="Elipse 105">
              <a:extLst>
                <a:ext uri="{FF2B5EF4-FFF2-40B4-BE49-F238E27FC236}">
                  <a16:creationId xmlns:a16="http://schemas.microsoft.com/office/drawing/2014/main" id="{1D0F3D3D-A17D-9C66-51B7-E07AD057FFB7}"/>
                </a:ext>
              </a:extLst>
            </p:cNvPr>
            <p:cNvSpPr/>
            <p:nvPr/>
          </p:nvSpPr>
          <p:spPr>
            <a:xfrm>
              <a:off x="6689291" y="3983207"/>
              <a:ext cx="643379" cy="643379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3200" dirty="0"/>
                <a:t>C</a:t>
              </a:r>
              <a:endParaRPr lang="es-AR" dirty="0"/>
            </a:p>
          </p:txBody>
        </p:sp>
        <p:sp>
          <p:nvSpPr>
            <p:cNvPr id="107" name="Elipse 106">
              <a:extLst>
                <a:ext uri="{FF2B5EF4-FFF2-40B4-BE49-F238E27FC236}">
                  <a16:creationId xmlns:a16="http://schemas.microsoft.com/office/drawing/2014/main" id="{F6E31785-5448-D498-7040-03918BD1E518}"/>
                </a:ext>
              </a:extLst>
            </p:cNvPr>
            <p:cNvSpPr/>
            <p:nvPr/>
          </p:nvSpPr>
          <p:spPr>
            <a:xfrm>
              <a:off x="4811786" y="3983207"/>
              <a:ext cx="643379" cy="643379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3200" dirty="0"/>
                <a:t>D</a:t>
              </a:r>
              <a:endParaRPr lang="es-AR" dirty="0"/>
            </a:p>
          </p:txBody>
        </p:sp>
        <p:cxnSp>
          <p:nvCxnSpPr>
            <p:cNvPr id="108" name="Conector recto 107">
              <a:extLst>
                <a:ext uri="{FF2B5EF4-FFF2-40B4-BE49-F238E27FC236}">
                  <a16:creationId xmlns:a16="http://schemas.microsoft.com/office/drawing/2014/main" id="{D77E8886-11A9-51AF-3CD9-95B1399C541F}"/>
                </a:ext>
              </a:extLst>
            </p:cNvPr>
            <p:cNvCxnSpPr>
              <a:cxnSpLocks/>
              <a:stCxn id="104" idx="6"/>
              <a:endCxn id="105" idx="2"/>
            </p:cNvCxnSpPr>
            <p:nvPr/>
          </p:nvCxnSpPr>
          <p:spPr>
            <a:xfrm>
              <a:off x="5455165" y="2624567"/>
              <a:ext cx="123412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cto 108">
              <a:extLst>
                <a:ext uri="{FF2B5EF4-FFF2-40B4-BE49-F238E27FC236}">
                  <a16:creationId xmlns:a16="http://schemas.microsoft.com/office/drawing/2014/main" id="{8EDC9F4C-8570-EB93-AC26-FD4692C3D592}"/>
                </a:ext>
              </a:extLst>
            </p:cNvPr>
            <p:cNvCxnSpPr>
              <a:cxnSpLocks/>
              <a:stCxn id="105" idx="4"/>
              <a:endCxn id="106" idx="0"/>
            </p:cNvCxnSpPr>
            <p:nvPr/>
          </p:nvCxnSpPr>
          <p:spPr>
            <a:xfrm>
              <a:off x="7010981" y="2946256"/>
              <a:ext cx="0" cy="103695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cto 109">
              <a:extLst>
                <a:ext uri="{FF2B5EF4-FFF2-40B4-BE49-F238E27FC236}">
                  <a16:creationId xmlns:a16="http://schemas.microsoft.com/office/drawing/2014/main" id="{D08DDE78-2EFF-D54E-618A-D8649ACF1F3C}"/>
                </a:ext>
              </a:extLst>
            </p:cNvPr>
            <p:cNvCxnSpPr>
              <a:stCxn id="107" idx="6"/>
              <a:endCxn id="106" idx="2"/>
            </p:cNvCxnSpPr>
            <p:nvPr/>
          </p:nvCxnSpPr>
          <p:spPr>
            <a:xfrm>
              <a:off x="5455165" y="4304897"/>
              <a:ext cx="123412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>
              <a:extLst>
                <a:ext uri="{FF2B5EF4-FFF2-40B4-BE49-F238E27FC236}">
                  <a16:creationId xmlns:a16="http://schemas.microsoft.com/office/drawing/2014/main" id="{FF2FEDD7-2C0F-BD91-3B62-C8B5EFA259DC}"/>
                </a:ext>
              </a:extLst>
            </p:cNvPr>
            <p:cNvCxnSpPr>
              <a:stCxn id="104" idx="4"/>
              <a:endCxn id="107" idx="0"/>
            </p:cNvCxnSpPr>
            <p:nvPr/>
          </p:nvCxnSpPr>
          <p:spPr>
            <a:xfrm>
              <a:off x="5133476" y="2946256"/>
              <a:ext cx="0" cy="103695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>
              <a:extLst>
                <a:ext uri="{FF2B5EF4-FFF2-40B4-BE49-F238E27FC236}">
                  <a16:creationId xmlns:a16="http://schemas.microsoft.com/office/drawing/2014/main" id="{D89E2722-1BC3-C9FD-DD0A-D87C0328A821}"/>
                </a:ext>
              </a:extLst>
            </p:cNvPr>
            <p:cNvCxnSpPr>
              <a:stCxn id="107" idx="7"/>
              <a:endCxn id="105" idx="3"/>
            </p:cNvCxnSpPr>
            <p:nvPr/>
          </p:nvCxnSpPr>
          <p:spPr>
            <a:xfrm flipV="1">
              <a:off x="5360944" y="2852035"/>
              <a:ext cx="1422568" cy="122539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CuadroTexto 113">
              <a:extLst>
                <a:ext uri="{FF2B5EF4-FFF2-40B4-BE49-F238E27FC236}">
                  <a16:creationId xmlns:a16="http://schemas.microsoft.com/office/drawing/2014/main" id="{6B2B85EA-C3EA-60A2-AD5D-97D00F2CDBEF}"/>
                </a:ext>
              </a:extLst>
            </p:cNvPr>
            <p:cNvSpPr txBox="1"/>
            <p:nvPr/>
          </p:nvSpPr>
          <p:spPr>
            <a:xfrm>
              <a:off x="7084402" y="328006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115" name="CuadroTexto 114">
              <a:extLst>
                <a:ext uri="{FF2B5EF4-FFF2-40B4-BE49-F238E27FC236}">
                  <a16:creationId xmlns:a16="http://schemas.microsoft.com/office/drawing/2014/main" id="{9B61C5E9-811B-98F3-E932-9F2B235DA94B}"/>
                </a:ext>
              </a:extLst>
            </p:cNvPr>
            <p:cNvSpPr txBox="1"/>
            <p:nvPr/>
          </p:nvSpPr>
          <p:spPr>
            <a:xfrm>
              <a:off x="5918179" y="393556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>
                  <a:solidFill>
                    <a:schemeClr val="tx1">
                      <a:lumMod val="50000"/>
                    </a:schemeClr>
                  </a:solidFill>
                </a:rPr>
                <a:t>6</a:t>
              </a:r>
            </a:p>
          </p:txBody>
        </p:sp>
        <p:sp>
          <p:nvSpPr>
            <p:cNvPr id="117" name="CuadroTexto 116">
              <a:extLst>
                <a:ext uri="{FF2B5EF4-FFF2-40B4-BE49-F238E27FC236}">
                  <a16:creationId xmlns:a16="http://schemas.microsoft.com/office/drawing/2014/main" id="{57053962-53BB-408C-DF0A-9FBAC1A0903D}"/>
                </a:ext>
              </a:extLst>
            </p:cNvPr>
            <p:cNvSpPr txBox="1"/>
            <p:nvPr/>
          </p:nvSpPr>
          <p:spPr>
            <a:xfrm>
              <a:off x="5877723" y="312280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6364304B-7E60-0321-88AE-B5F0D23C2C76}"/>
                </a:ext>
              </a:extLst>
            </p:cNvPr>
            <p:cNvSpPr txBox="1"/>
            <p:nvPr/>
          </p:nvSpPr>
          <p:spPr>
            <a:xfrm>
              <a:off x="4800700" y="325933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>
                  <a:solidFill>
                    <a:schemeClr val="tx1">
                      <a:lumMod val="50000"/>
                    </a:schemeClr>
                  </a:solidFill>
                </a:rPr>
                <a:t>4</a:t>
              </a:r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56671BD6-EB84-8F12-904F-5CEAC3547074}"/>
                </a:ext>
              </a:extLst>
            </p:cNvPr>
            <p:cNvSpPr txBox="1"/>
            <p:nvPr/>
          </p:nvSpPr>
          <p:spPr>
            <a:xfrm>
              <a:off x="5949915" y="223317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>
                  <a:solidFill>
                    <a:schemeClr val="tx1">
                      <a:lumMod val="50000"/>
                    </a:schemeClr>
                  </a:solidFill>
                </a:rPr>
                <a:t>5</a:t>
              </a:r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756D63DD-18BF-40D8-D343-1B704B94AD62}"/>
              </a:ext>
            </a:extLst>
          </p:cNvPr>
          <p:cNvSpPr txBox="1"/>
          <p:nvPr/>
        </p:nvSpPr>
        <p:spPr>
          <a:xfrm>
            <a:off x="4702695" y="1390702"/>
            <a:ext cx="4039371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s-A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G.agregarArista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AR" dirty="0">
                <a:solidFill>
                  <a:srgbClr val="D4D4D4"/>
                </a:solidFill>
                <a:latin typeface="Consolas" panose="020B0609020204030204" pitchFamily="49" charset="0"/>
              </a:rPr>
              <a:t>de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a, costo)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A455C9D-69E5-9006-6032-280BA1DA26DD}"/>
              </a:ext>
            </a:extLst>
          </p:cNvPr>
          <p:cNvSpPr txBox="1"/>
          <p:nvPr/>
        </p:nvSpPr>
        <p:spPr>
          <a:xfrm>
            <a:off x="4714489" y="1039895"/>
            <a:ext cx="1655532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s-AR" dirty="0">
                <a:solidFill>
                  <a:srgbClr val="D4D4D4"/>
                </a:solidFill>
                <a:latin typeface="Consolas" panose="020B0609020204030204" pitchFamily="49" charset="0"/>
              </a:rPr>
              <a:t>G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Grafo()</a:t>
            </a:r>
          </a:p>
        </p:txBody>
      </p:sp>
    </p:spTree>
    <p:extLst>
      <p:ext uri="{BB962C8B-B14F-4D97-AF65-F5344CB8AC3E}">
        <p14:creationId xmlns:p14="http://schemas.microsoft.com/office/powerpoint/2010/main" val="405570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2096 -0.25463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55" y="-1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/>
      <p:bldP spid="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AAE3AC46-330E-6DC3-D2DB-85EA7D31ABC1}"/>
              </a:ext>
            </a:extLst>
          </p:cNvPr>
          <p:cNvGrpSpPr/>
          <p:nvPr/>
        </p:nvGrpSpPr>
        <p:grpSpPr>
          <a:xfrm>
            <a:off x="881847" y="479799"/>
            <a:ext cx="2591800" cy="2393411"/>
            <a:chOff x="4800700" y="2233175"/>
            <a:chExt cx="2591800" cy="2393411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EBB72138-DFE6-ABCD-A7AC-A476EC544A43}"/>
                </a:ext>
              </a:extLst>
            </p:cNvPr>
            <p:cNvSpPr/>
            <p:nvPr/>
          </p:nvSpPr>
          <p:spPr>
            <a:xfrm>
              <a:off x="4811786" y="2302877"/>
              <a:ext cx="643379" cy="643379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3200" dirty="0"/>
                <a:t>A</a:t>
              </a:r>
              <a:endParaRPr lang="es-AR" dirty="0"/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A2E9806F-81D3-4C27-CECD-6A282BAA6D1F}"/>
                </a:ext>
              </a:extLst>
            </p:cNvPr>
            <p:cNvSpPr/>
            <p:nvPr/>
          </p:nvSpPr>
          <p:spPr>
            <a:xfrm>
              <a:off x="6689291" y="2302877"/>
              <a:ext cx="643379" cy="643379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3200" dirty="0"/>
                <a:t>B</a:t>
              </a:r>
              <a:endParaRPr lang="es-AR" dirty="0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0502ED1A-1B85-CC04-8AAA-A3A98F2892A1}"/>
                </a:ext>
              </a:extLst>
            </p:cNvPr>
            <p:cNvSpPr/>
            <p:nvPr/>
          </p:nvSpPr>
          <p:spPr>
            <a:xfrm>
              <a:off x="6689291" y="3983207"/>
              <a:ext cx="643379" cy="643379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3200" dirty="0"/>
                <a:t>C</a:t>
              </a:r>
              <a:endParaRPr lang="es-AR" dirty="0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2541E9D3-7A32-4A4D-A80B-9879BF06B572}"/>
                </a:ext>
              </a:extLst>
            </p:cNvPr>
            <p:cNvSpPr/>
            <p:nvPr/>
          </p:nvSpPr>
          <p:spPr>
            <a:xfrm>
              <a:off x="4811786" y="3983207"/>
              <a:ext cx="643379" cy="643379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3200" dirty="0"/>
                <a:t>D</a:t>
              </a:r>
              <a:endParaRPr lang="es-AR" dirty="0"/>
            </a:p>
          </p:txBody>
        </p: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D6BC9B60-0BF1-8068-640C-F74A13E976B5}"/>
                </a:ext>
              </a:extLst>
            </p:cNvPr>
            <p:cNvCxnSpPr>
              <a:cxnSpLocks/>
              <a:stCxn id="4" idx="6"/>
              <a:endCxn id="5" idx="2"/>
            </p:cNvCxnSpPr>
            <p:nvPr/>
          </p:nvCxnSpPr>
          <p:spPr>
            <a:xfrm>
              <a:off x="5455165" y="2624567"/>
              <a:ext cx="123412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C78798D1-4DDD-0CF2-2AD1-25BB45563719}"/>
                </a:ext>
              </a:extLst>
            </p:cNvPr>
            <p:cNvCxnSpPr>
              <a:cxnSpLocks/>
              <a:stCxn id="5" idx="4"/>
              <a:endCxn id="6" idx="0"/>
            </p:cNvCxnSpPr>
            <p:nvPr/>
          </p:nvCxnSpPr>
          <p:spPr>
            <a:xfrm>
              <a:off x="7010981" y="2946256"/>
              <a:ext cx="0" cy="103695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5FF0399F-2803-D756-2251-B853A740CDF4}"/>
                </a:ext>
              </a:extLst>
            </p:cNvPr>
            <p:cNvCxnSpPr>
              <a:stCxn id="7" idx="6"/>
              <a:endCxn id="6" idx="2"/>
            </p:cNvCxnSpPr>
            <p:nvPr/>
          </p:nvCxnSpPr>
          <p:spPr>
            <a:xfrm>
              <a:off x="5455165" y="4304897"/>
              <a:ext cx="123412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885AA2AA-E813-9EAC-21A2-6451CA013FEF}"/>
                </a:ext>
              </a:extLst>
            </p:cNvPr>
            <p:cNvCxnSpPr>
              <a:stCxn id="4" idx="4"/>
              <a:endCxn id="7" idx="0"/>
            </p:cNvCxnSpPr>
            <p:nvPr/>
          </p:nvCxnSpPr>
          <p:spPr>
            <a:xfrm>
              <a:off x="5133476" y="2946256"/>
              <a:ext cx="0" cy="103695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7198D33F-D3CE-C173-D857-40D97CCC8E76}"/>
                </a:ext>
              </a:extLst>
            </p:cNvPr>
            <p:cNvCxnSpPr>
              <a:stCxn id="7" idx="7"/>
              <a:endCxn id="5" idx="3"/>
            </p:cNvCxnSpPr>
            <p:nvPr/>
          </p:nvCxnSpPr>
          <p:spPr>
            <a:xfrm flipV="1">
              <a:off x="5360944" y="2852035"/>
              <a:ext cx="1422568" cy="122539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03A1A1CF-4636-E78A-C437-82A540E4A2A4}"/>
                </a:ext>
              </a:extLst>
            </p:cNvPr>
            <p:cNvSpPr txBox="1"/>
            <p:nvPr/>
          </p:nvSpPr>
          <p:spPr>
            <a:xfrm>
              <a:off x="7084402" y="328006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6D6A01DF-6FB4-7E88-39F1-51569C8E9E3B}"/>
                </a:ext>
              </a:extLst>
            </p:cNvPr>
            <p:cNvSpPr txBox="1"/>
            <p:nvPr/>
          </p:nvSpPr>
          <p:spPr>
            <a:xfrm>
              <a:off x="5918179" y="393556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>
                  <a:solidFill>
                    <a:schemeClr val="tx1">
                      <a:lumMod val="50000"/>
                    </a:schemeClr>
                  </a:solidFill>
                </a:rPr>
                <a:t>6</a:t>
              </a: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B0AB878C-E44C-D8E2-BAA9-5C68E88A26E5}"/>
                </a:ext>
              </a:extLst>
            </p:cNvPr>
            <p:cNvSpPr txBox="1"/>
            <p:nvPr/>
          </p:nvSpPr>
          <p:spPr>
            <a:xfrm>
              <a:off x="5877723" y="312280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9117F37C-792D-6EC2-3D38-6E230F36147D}"/>
                </a:ext>
              </a:extLst>
            </p:cNvPr>
            <p:cNvSpPr txBox="1"/>
            <p:nvPr/>
          </p:nvSpPr>
          <p:spPr>
            <a:xfrm>
              <a:off x="4800700" y="325933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>
                  <a:solidFill>
                    <a:schemeClr val="tx1">
                      <a:lumMod val="50000"/>
                    </a:schemeClr>
                  </a:solidFill>
                </a:rPr>
                <a:t>4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238F41A8-7697-4E63-424F-97D2B4B44A22}"/>
                </a:ext>
              </a:extLst>
            </p:cNvPr>
            <p:cNvSpPr txBox="1"/>
            <p:nvPr/>
          </p:nvSpPr>
          <p:spPr>
            <a:xfrm>
              <a:off x="5949915" y="223317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>
                  <a:solidFill>
                    <a:schemeClr val="tx1">
                      <a:lumMod val="50000"/>
                    </a:schemeClr>
                  </a:solidFill>
                </a:rPr>
                <a:t>5</a:t>
              </a:r>
            </a:p>
          </p:txBody>
        </p:sp>
      </p:grpSp>
      <p:grpSp>
        <p:nvGrpSpPr>
          <p:cNvPr id="56" name="Grupo 55">
            <a:extLst>
              <a:ext uri="{FF2B5EF4-FFF2-40B4-BE49-F238E27FC236}">
                <a16:creationId xmlns:a16="http://schemas.microsoft.com/office/drawing/2014/main" id="{6FBD30B8-5A29-2B6C-212E-4853BA459947}"/>
              </a:ext>
            </a:extLst>
          </p:cNvPr>
          <p:cNvGrpSpPr/>
          <p:nvPr/>
        </p:nvGrpSpPr>
        <p:grpSpPr>
          <a:xfrm>
            <a:off x="881847" y="479800"/>
            <a:ext cx="2243444" cy="2071720"/>
            <a:chOff x="4800700" y="2233175"/>
            <a:chExt cx="2591800" cy="2393411"/>
          </a:xfrm>
        </p:grpSpPr>
        <p:sp>
          <p:nvSpPr>
            <p:cNvPr id="57" name="Elipse 56">
              <a:extLst>
                <a:ext uri="{FF2B5EF4-FFF2-40B4-BE49-F238E27FC236}">
                  <a16:creationId xmlns:a16="http://schemas.microsoft.com/office/drawing/2014/main" id="{147D2F54-CE11-2004-551D-895684FF0662}"/>
                </a:ext>
              </a:extLst>
            </p:cNvPr>
            <p:cNvSpPr/>
            <p:nvPr/>
          </p:nvSpPr>
          <p:spPr>
            <a:xfrm>
              <a:off x="4811786" y="2302877"/>
              <a:ext cx="643379" cy="643379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3200" dirty="0"/>
                <a:t>A</a:t>
              </a:r>
              <a:endParaRPr lang="es-AR" dirty="0"/>
            </a:p>
          </p:txBody>
        </p:sp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241AF372-F259-5427-976B-2BE2A2B50BED}"/>
                </a:ext>
              </a:extLst>
            </p:cNvPr>
            <p:cNvSpPr/>
            <p:nvPr/>
          </p:nvSpPr>
          <p:spPr>
            <a:xfrm>
              <a:off x="6689291" y="2302877"/>
              <a:ext cx="643379" cy="643379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3200" dirty="0"/>
                <a:t>B</a:t>
              </a:r>
              <a:endParaRPr lang="es-AR" dirty="0"/>
            </a:p>
          </p:txBody>
        </p:sp>
        <p:sp>
          <p:nvSpPr>
            <p:cNvPr id="59" name="Elipse 58">
              <a:extLst>
                <a:ext uri="{FF2B5EF4-FFF2-40B4-BE49-F238E27FC236}">
                  <a16:creationId xmlns:a16="http://schemas.microsoft.com/office/drawing/2014/main" id="{55C90EE1-A9C6-1AE9-0CA8-C9F53DC1E631}"/>
                </a:ext>
              </a:extLst>
            </p:cNvPr>
            <p:cNvSpPr/>
            <p:nvPr/>
          </p:nvSpPr>
          <p:spPr>
            <a:xfrm>
              <a:off x="6689291" y="3983207"/>
              <a:ext cx="643379" cy="643379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3200" dirty="0"/>
                <a:t>C</a:t>
              </a:r>
              <a:endParaRPr lang="es-AR" dirty="0"/>
            </a:p>
          </p:txBody>
        </p:sp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7282117E-0E04-F719-DA67-0E412238811D}"/>
                </a:ext>
              </a:extLst>
            </p:cNvPr>
            <p:cNvSpPr/>
            <p:nvPr/>
          </p:nvSpPr>
          <p:spPr>
            <a:xfrm>
              <a:off x="4811786" y="3983207"/>
              <a:ext cx="643379" cy="643379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3200" dirty="0"/>
                <a:t>D</a:t>
              </a:r>
              <a:endParaRPr lang="es-AR" dirty="0"/>
            </a:p>
          </p:txBody>
        </p:sp>
        <p:cxnSp>
          <p:nvCxnSpPr>
            <p:cNvPr id="61" name="Conector recto 60">
              <a:extLst>
                <a:ext uri="{FF2B5EF4-FFF2-40B4-BE49-F238E27FC236}">
                  <a16:creationId xmlns:a16="http://schemas.microsoft.com/office/drawing/2014/main" id="{758CD382-7D3B-74C0-A561-A3261AABC5C3}"/>
                </a:ext>
              </a:extLst>
            </p:cNvPr>
            <p:cNvCxnSpPr>
              <a:cxnSpLocks/>
              <a:stCxn id="57" idx="6"/>
              <a:endCxn id="58" idx="2"/>
            </p:cNvCxnSpPr>
            <p:nvPr/>
          </p:nvCxnSpPr>
          <p:spPr>
            <a:xfrm>
              <a:off x="5455165" y="2624567"/>
              <a:ext cx="123412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61">
              <a:extLst>
                <a:ext uri="{FF2B5EF4-FFF2-40B4-BE49-F238E27FC236}">
                  <a16:creationId xmlns:a16="http://schemas.microsoft.com/office/drawing/2014/main" id="{66777792-FB28-BCC6-2447-DC123B4A9E3B}"/>
                </a:ext>
              </a:extLst>
            </p:cNvPr>
            <p:cNvCxnSpPr>
              <a:cxnSpLocks/>
              <a:stCxn id="58" idx="4"/>
              <a:endCxn id="59" idx="0"/>
            </p:cNvCxnSpPr>
            <p:nvPr/>
          </p:nvCxnSpPr>
          <p:spPr>
            <a:xfrm>
              <a:off x="7010981" y="2946256"/>
              <a:ext cx="0" cy="103695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62">
              <a:extLst>
                <a:ext uri="{FF2B5EF4-FFF2-40B4-BE49-F238E27FC236}">
                  <a16:creationId xmlns:a16="http://schemas.microsoft.com/office/drawing/2014/main" id="{3E2C488B-3ED3-226A-D1A5-5B1C2BEA80CF}"/>
                </a:ext>
              </a:extLst>
            </p:cNvPr>
            <p:cNvCxnSpPr>
              <a:stCxn id="60" idx="6"/>
              <a:endCxn id="59" idx="2"/>
            </p:cNvCxnSpPr>
            <p:nvPr/>
          </p:nvCxnSpPr>
          <p:spPr>
            <a:xfrm>
              <a:off x="5455165" y="4304897"/>
              <a:ext cx="123412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63">
              <a:extLst>
                <a:ext uri="{FF2B5EF4-FFF2-40B4-BE49-F238E27FC236}">
                  <a16:creationId xmlns:a16="http://schemas.microsoft.com/office/drawing/2014/main" id="{982970C0-A2A7-96D2-E367-FE5A00577B35}"/>
                </a:ext>
              </a:extLst>
            </p:cNvPr>
            <p:cNvCxnSpPr>
              <a:stCxn id="57" idx="4"/>
              <a:endCxn id="60" idx="0"/>
            </p:cNvCxnSpPr>
            <p:nvPr/>
          </p:nvCxnSpPr>
          <p:spPr>
            <a:xfrm>
              <a:off x="5133476" y="2946256"/>
              <a:ext cx="0" cy="103695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64">
              <a:extLst>
                <a:ext uri="{FF2B5EF4-FFF2-40B4-BE49-F238E27FC236}">
                  <a16:creationId xmlns:a16="http://schemas.microsoft.com/office/drawing/2014/main" id="{67AA5670-4A6B-0BAB-8740-4FBBA42E55F8}"/>
                </a:ext>
              </a:extLst>
            </p:cNvPr>
            <p:cNvCxnSpPr>
              <a:stCxn id="60" idx="7"/>
              <a:endCxn id="58" idx="3"/>
            </p:cNvCxnSpPr>
            <p:nvPr/>
          </p:nvCxnSpPr>
          <p:spPr>
            <a:xfrm flipV="1">
              <a:off x="5360944" y="2852035"/>
              <a:ext cx="1422568" cy="122539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CuadroTexto 65">
              <a:extLst>
                <a:ext uri="{FF2B5EF4-FFF2-40B4-BE49-F238E27FC236}">
                  <a16:creationId xmlns:a16="http://schemas.microsoft.com/office/drawing/2014/main" id="{2FE9276C-43FD-2505-2E9B-D04CAE8EA207}"/>
                </a:ext>
              </a:extLst>
            </p:cNvPr>
            <p:cNvSpPr txBox="1"/>
            <p:nvPr/>
          </p:nvSpPr>
          <p:spPr>
            <a:xfrm>
              <a:off x="7084402" y="328006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67" name="CuadroTexto 66">
              <a:extLst>
                <a:ext uri="{FF2B5EF4-FFF2-40B4-BE49-F238E27FC236}">
                  <a16:creationId xmlns:a16="http://schemas.microsoft.com/office/drawing/2014/main" id="{CE83FFD4-A13A-59E6-7F9A-BF1B3FA96ADA}"/>
                </a:ext>
              </a:extLst>
            </p:cNvPr>
            <p:cNvSpPr txBox="1"/>
            <p:nvPr/>
          </p:nvSpPr>
          <p:spPr>
            <a:xfrm>
              <a:off x="5918179" y="393556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>
                  <a:solidFill>
                    <a:schemeClr val="tx1">
                      <a:lumMod val="50000"/>
                    </a:schemeClr>
                  </a:solidFill>
                </a:rPr>
                <a:t>6</a:t>
              </a:r>
            </a:p>
          </p:txBody>
        </p:sp>
        <p:sp>
          <p:nvSpPr>
            <p:cNvPr id="68" name="CuadroTexto 67">
              <a:extLst>
                <a:ext uri="{FF2B5EF4-FFF2-40B4-BE49-F238E27FC236}">
                  <a16:creationId xmlns:a16="http://schemas.microsoft.com/office/drawing/2014/main" id="{189A5440-D89A-F79F-22BD-A087001559E8}"/>
                </a:ext>
              </a:extLst>
            </p:cNvPr>
            <p:cNvSpPr txBox="1"/>
            <p:nvPr/>
          </p:nvSpPr>
          <p:spPr>
            <a:xfrm>
              <a:off x="5877723" y="312280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69" name="CuadroTexto 68">
              <a:extLst>
                <a:ext uri="{FF2B5EF4-FFF2-40B4-BE49-F238E27FC236}">
                  <a16:creationId xmlns:a16="http://schemas.microsoft.com/office/drawing/2014/main" id="{F5272713-8213-1CF7-AF07-1AEC0125F467}"/>
                </a:ext>
              </a:extLst>
            </p:cNvPr>
            <p:cNvSpPr txBox="1"/>
            <p:nvPr/>
          </p:nvSpPr>
          <p:spPr>
            <a:xfrm>
              <a:off x="4800700" y="325933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>
                  <a:solidFill>
                    <a:schemeClr val="tx1">
                      <a:lumMod val="50000"/>
                    </a:schemeClr>
                  </a:solidFill>
                </a:rPr>
                <a:t>4</a:t>
              </a:r>
            </a:p>
          </p:txBody>
        </p:sp>
        <p:sp>
          <p:nvSpPr>
            <p:cNvPr id="70" name="CuadroTexto 69">
              <a:extLst>
                <a:ext uri="{FF2B5EF4-FFF2-40B4-BE49-F238E27FC236}">
                  <a16:creationId xmlns:a16="http://schemas.microsoft.com/office/drawing/2014/main" id="{741A9701-BD69-B8D2-A928-14A9353542D5}"/>
                </a:ext>
              </a:extLst>
            </p:cNvPr>
            <p:cNvSpPr txBox="1"/>
            <p:nvPr/>
          </p:nvSpPr>
          <p:spPr>
            <a:xfrm>
              <a:off x="5949915" y="223317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>
                  <a:solidFill>
                    <a:schemeClr val="tx1">
                      <a:lumMod val="50000"/>
                    </a:schemeClr>
                  </a:solidFill>
                </a:rPr>
                <a:t>5</a:t>
              </a:r>
            </a:p>
          </p:txBody>
        </p:sp>
      </p:grpSp>
      <p:sp>
        <p:nvSpPr>
          <p:cNvPr id="71" name="CuadroTexto 70">
            <a:extLst>
              <a:ext uri="{FF2B5EF4-FFF2-40B4-BE49-F238E27FC236}">
                <a16:creationId xmlns:a16="http://schemas.microsoft.com/office/drawing/2014/main" id="{D15AB45B-A2C9-D9E2-F8F0-0C3237777D8E}"/>
              </a:ext>
            </a:extLst>
          </p:cNvPr>
          <p:cNvSpPr txBox="1"/>
          <p:nvPr/>
        </p:nvSpPr>
        <p:spPr>
          <a:xfrm>
            <a:off x="3265188" y="234110"/>
            <a:ext cx="2800978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s-A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s-A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prim</a:t>
            </a:r>
            <a:r>
              <a:rPr lang="es-A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(G, inicio):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962B0562-8BDE-BFFD-93FC-715E8C7A07F9}"/>
              </a:ext>
            </a:extLst>
          </p:cNvPr>
          <p:cNvSpPr txBox="1"/>
          <p:nvPr/>
        </p:nvSpPr>
        <p:spPr>
          <a:xfrm>
            <a:off x="4398140" y="171234"/>
            <a:ext cx="311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</a:t>
            </a:r>
            <a:endParaRPr lang="es-AR" sz="1600" dirty="0"/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44D14686-3D5E-9F0F-0539-2335CBA7B983}"/>
              </a:ext>
            </a:extLst>
          </p:cNvPr>
          <p:cNvSpPr txBox="1"/>
          <p:nvPr/>
        </p:nvSpPr>
        <p:spPr>
          <a:xfrm>
            <a:off x="4769928" y="151203"/>
            <a:ext cx="944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inicio</a:t>
            </a:r>
            <a:endParaRPr lang="es-AR" sz="1600" dirty="0"/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FFD8D651-32C7-A860-D0FB-C7557E663BF6}"/>
              </a:ext>
            </a:extLst>
          </p:cNvPr>
          <p:cNvSpPr txBox="1"/>
          <p:nvPr/>
        </p:nvSpPr>
        <p:spPr>
          <a:xfrm>
            <a:off x="3772172" y="540566"/>
            <a:ext cx="2937088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s-A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cp</a:t>
            </a:r>
            <a:r>
              <a:rPr lang="es-A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ColaPrioridad</a:t>
            </a:r>
            <a:r>
              <a:rPr lang="es-A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9D47B944-A4D3-1212-1988-7E5F6DB258E7}"/>
              </a:ext>
            </a:extLst>
          </p:cNvPr>
          <p:cNvSpPr txBox="1"/>
          <p:nvPr/>
        </p:nvSpPr>
        <p:spPr>
          <a:xfrm>
            <a:off x="3772172" y="457594"/>
            <a:ext cx="4572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cp</a:t>
            </a:r>
            <a:endParaRPr lang="es-AR" sz="1600" dirty="0"/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51CE4D69-04F6-1C24-1DA8-2C0B392AB3D4}"/>
              </a:ext>
            </a:extLst>
          </p:cNvPr>
          <p:cNvSpPr txBox="1"/>
          <p:nvPr/>
        </p:nvSpPr>
        <p:spPr>
          <a:xfrm>
            <a:off x="3770832" y="826926"/>
            <a:ext cx="1565920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s-A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A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v </a:t>
            </a:r>
            <a:r>
              <a:rPr lang="es-A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s-A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G:</a:t>
            </a:r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25F62939-F7C0-D975-8E94-56C034F82F68}"/>
              </a:ext>
            </a:extLst>
          </p:cNvPr>
          <p:cNvSpPr txBox="1"/>
          <p:nvPr/>
        </p:nvSpPr>
        <p:spPr>
          <a:xfrm>
            <a:off x="6308465" y="1738757"/>
            <a:ext cx="224029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600" dirty="0"/>
              <a:t>Implica sobrecargar </a:t>
            </a:r>
          </a:p>
          <a:p>
            <a:r>
              <a:rPr lang="es-AR" sz="1600" dirty="0"/>
              <a:t>el método </a:t>
            </a:r>
            <a:r>
              <a:rPr lang="es-AR" sz="1600" dirty="0">
                <a:latin typeface="Consolas" panose="020B0609020204030204" pitchFamily="49" charset="0"/>
              </a:rPr>
              <a:t>__</a:t>
            </a:r>
            <a:r>
              <a:rPr lang="es-AR" sz="1600" dirty="0" err="1">
                <a:latin typeface="Consolas" panose="020B0609020204030204" pitchFamily="49" charset="0"/>
              </a:rPr>
              <a:t>iter</a:t>
            </a:r>
            <a:r>
              <a:rPr lang="es-AR" sz="1600" dirty="0">
                <a:latin typeface="Consolas" panose="020B0609020204030204" pitchFamily="49" charset="0"/>
              </a:rPr>
              <a:t>__()</a:t>
            </a:r>
          </a:p>
          <a:p>
            <a:r>
              <a:rPr lang="es-AR" sz="1600" dirty="0"/>
              <a:t>de la clase Grafo</a:t>
            </a:r>
          </a:p>
        </p:txBody>
      </p:sp>
      <p:cxnSp>
        <p:nvCxnSpPr>
          <p:cNvPr id="78" name="Conector: curvado 77">
            <a:extLst>
              <a:ext uri="{FF2B5EF4-FFF2-40B4-BE49-F238E27FC236}">
                <a16:creationId xmlns:a16="http://schemas.microsoft.com/office/drawing/2014/main" id="{D9FB9662-A268-E1D2-FD6A-3ADB7257E412}"/>
              </a:ext>
            </a:extLst>
          </p:cNvPr>
          <p:cNvCxnSpPr>
            <a:cxnSpLocks/>
            <a:stCxn id="77" idx="0"/>
            <a:endCxn id="76" idx="3"/>
          </p:cNvCxnSpPr>
          <p:nvPr/>
        </p:nvCxnSpPr>
        <p:spPr>
          <a:xfrm rot="16200000" flipV="1">
            <a:off x="5998357" y="308502"/>
            <a:ext cx="768651" cy="2091860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CuadroTexto 78">
            <a:extLst>
              <a:ext uri="{FF2B5EF4-FFF2-40B4-BE49-F238E27FC236}">
                <a16:creationId xmlns:a16="http://schemas.microsoft.com/office/drawing/2014/main" id="{9B24E52E-B522-54C8-D166-84D15883F320}"/>
              </a:ext>
            </a:extLst>
          </p:cNvPr>
          <p:cNvSpPr txBox="1"/>
          <p:nvPr/>
        </p:nvSpPr>
        <p:spPr>
          <a:xfrm>
            <a:off x="4229372" y="1110467"/>
            <a:ext cx="4215284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s-A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v.asignar_</a:t>
            </a:r>
            <a:r>
              <a:rPr lang="es-AR" sz="1600" b="0" dirty="0" err="1">
                <a:solidFill>
                  <a:srgbClr val="D86ECC"/>
                </a:solidFill>
                <a:effectLst/>
                <a:latin typeface="Consolas" panose="020B0609020204030204" pitchFamily="49" charset="0"/>
              </a:rPr>
              <a:t>distancia</a:t>
            </a:r>
            <a:r>
              <a:rPr lang="es-A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A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sys.maxsize</a:t>
            </a:r>
            <a:r>
              <a:rPr lang="es-A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652D733E-B5DC-742E-175E-76BFC3EC88CE}"/>
              </a:ext>
            </a:extLst>
          </p:cNvPr>
          <p:cNvSpPr txBox="1"/>
          <p:nvPr/>
        </p:nvSpPr>
        <p:spPr>
          <a:xfrm>
            <a:off x="4249761" y="1354432"/>
            <a:ext cx="3540702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s-A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v.asignar_</a:t>
            </a:r>
            <a:r>
              <a:rPr lang="es-A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predecesor</a:t>
            </a:r>
            <a:r>
              <a:rPr lang="es-A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A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s-A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EF31BFD0-A70B-0481-6736-2537215CEA44}"/>
              </a:ext>
            </a:extLst>
          </p:cNvPr>
          <p:cNvSpPr txBox="1"/>
          <p:nvPr/>
        </p:nvSpPr>
        <p:spPr>
          <a:xfrm>
            <a:off x="3770832" y="1637973"/>
            <a:ext cx="3758408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s-A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inicio.asignar_distancia</a:t>
            </a:r>
            <a:r>
              <a:rPr lang="es-A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A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A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DB4CF0FC-4635-3FC9-532E-73E21177A74E}"/>
              </a:ext>
            </a:extLst>
          </p:cNvPr>
          <p:cNvSpPr txBox="1"/>
          <p:nvPr/>
        </p:nvSpPr>
        <p:spPr>
          <a:xfrm>
            <a:off x="3770832" y="1921514"/>
            <a:ext cx="8206222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s-A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cp.construir_monticulo</a:t>
            </a:r>
            <a:r>
              <a:rPr lang="es-A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([(</a:t>
            </a:r>
            <a:r>
              <a:rPr lang="es-AR" sz="1600" b="0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v.obtener_distancia</a:t>
            </a:r>
            <a:r>
              <a:rPr lang="es-AR" sz="1600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s-A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AR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s-A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s-A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A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v </a:t>
            </a:r>
            <a:r>
              <a:rPr lang="es-A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s-A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G])</a:t>
            </a:r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847D7A47-938A-FD90-EE77-689BA7CD37C2}"/>
              </a:ext>
            </a:extLst>
          </p:cNvPr>
          <p:cNvSpPr txBox="1"/>
          <p:nvPr/>
        </p:nvSpPr>
        <p:spPr>
          <a:xfrm>
            <a:off x="441187" y="60077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inf</a:t>
            </a:r>
            <a:endParaRPr lang="es-AR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4" name="CuadroTexto 83">
            <a:extLst>
              <a:ext uri="{FF2B5EF4-FFF2-40B4-BE49-F238E27FC236}">
                <a16:creationId xmlns:a16="http://schemas.microsoft.com/office/drawing/2014/main" id="{9B947303-257D-E55C-132A-8E9B09B8F5CA}"/>
              </a:ext>
            </a:extLst>
          </p:cNvPr>
          <p:cNvSpPr txBox="1"/>
          <p:nvPr/>
        </p:nvSpPr>
        <p:spPr>
          <a:xfrm>
            <a:off x="382898" y="204516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inf</a:t>
            </a:r>
            <a:endParaRPr lang="es-AR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DFADCBDF-A814-2BA1-5EA9-5B4D76957A8A}"/>
              </a:ext>
            </a:extLst>
          </p:cNvPr>
          <p:cNvSpPr txBox="1"/>
          <p:nvPr/>
        </p:nvSpPr>
        <p:spPr>
          <a:xfrm>
            <a:off x="3087658" y="62610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inf</a:t>
            </a:r>
            <a:endParaRPr lang="es-AR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8F233B47-8D2D-DC42-81B4-16D6C7853886}"/>
              </a:ext>
            </a:extLst>
          </p:cNvPr>
          <p:cNvSpPr txBox="1"/>
          <p:nvPr/>
        </p:nvSpPr>
        <p:spPr>
          <a:xfrm>
            <a:off x="3038913" y="211322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inf</a:t>
            </a:r>
            <a:endParaRPr lang="es-AR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275A1E5B-8DF9-6ACB-4C5F-1077EFBDEFEA}"/>
              </a:ext>
            </a:extLst>
          </p:cNvPr>
          <p:cNvSpPr txBox="1"/>
          <p:nvPr/>
        </p:nvSpPr>
        <p:spPr>
          <a:xfrm>
            <a:off x="511708" y="62137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</a:t>
            </a:r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23FEA286-B697-F7C6-22D8-D117FF9D44B3}"/>
              </a:ext>
            </a:extLst>
          </p:cNvPr>
          <p:cNvSpPr txBox="1"/>
          <p:nvPr/>
        </p:nvSpPr>
        <p:spPr>
          <a:xfrm>
            <a:off x="1636634" y="3758084"/>
            <a:ext cx="644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(0,A)</a:t>
            </a:r>
          </a:p>
        </p:txBody>
      </p:sp>
      <p:sp>
        <p:nvSpPr>
          <p:cNvPr id="89" name="CuadroTexto 88">
            <a:extLst>
              <a:ext uri="{FF2B5EF4-FFF2-40B4-BE49-F238E27FC236}">
                <a16:creationId xmlns:a16="http://schemas.microsoft.com/office/drawing/2014/main" id="{A5CBF39D-4620-7257-9854-E28165C0A7F6}"/>
              </a:ext>
            </a:extLst>
          </p:cNvPr>
          <p:cNvSpPr txBox="1"/>
          <p:nvPr/>
        </p:nvSpPr>
        <p:spPr>
          <a:xfrm>
            <a:off x="975750" y="4579756"/>
            <a:ext cx="765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(</a:t>
            </a:r>
            <a:r>
              <a:rPr lang="es-AR" dirty="0" err="1"/>
              <a:t>inf,B</a:t>
            </a:r>
            <a:r>
              <a:rPr lang="es-AR" dirty="0"/>
              <a:t>)</a:t>
            </a:r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1793D489-12F9-5879-EF87-11132C8A045A}"/>
              </a:ext>
            </a:extLst>
          </p:cNvPr>
          <p:cNvSpPr txBox="1"/>
          <p:nvPr/>
        </p:nvSpPr>
        <p:spPr>
          <a:xfrm>
            <a:off x="2072427" y="4562588"/>
            <a:ext cx="786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(</a:t>
            </a:r>
            <a:r>
              <a:rPr lang="es-AR" dirty="0" err="1"/>
              <a:t>inf,C</a:t>
            </a:r>
            <a:r>
              <a:rPr lang="es-AR" dirty="0"/>
              <a:t>)</a:t>
            </a:r>
          </a:p>
        </p:txBody>
      </p:sp>
      <p:sp>
        <p:nvSpPr>
          <p:cNvPr id="91" name="CuadroTexto 90">
            <a:extLst>
              <a:ext uri="{FF2B5EF4-FFF2-40B4-BE49-F238E27FC236}">
                <a16:creationId xmlns:a16="http://schemas.microsoft.com/office/drawing/2014/main" id="{68BA2C5A-73D3-0F97-8AB6-F4E6D2E7B3FA}"/>
              </a:ext>
            </a:extLst>
          </p:cNvPr>
          <p:cNvSpPr txBox="1"/>
          <p:nvPr/>
        </p:nvSpPr>
        <p:spPr>
          <a:xfrm>
            <a:off x="313619" y="5305294"/>
            <a:ext cx="784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(</a:t>
            </a:r>
            <a:r>
              <a:rPr lang="es-AR" dirty="0" err="1"/>
              <a:t>inf,D</a:t>
            </a:r>
            <a:r>
              <a:rPr lang="es-AR" dirty="0"/>
              <a:t>)</a:t>
            </a:r>
          </a:p>
        </p:txBody>
      </p:sp>
      <p:cxnSp>
        <p:nvCxnSpPr>
          <p:cNvPr id="93" name="Conector recto de flecha 92">
            <a:extLst>
              <a:ext uri="{FF2B5EF4-FFF2-40B4-BE49-F238E27FC236}">
                <a16:creationId xmlns:a16="http://schemas.microsoft.com/office/drawing/2014/main" id="{48675D26-5FCC-1639-8ACC-4301E2C7E842}"/>
              </a:ext>
            </a:extLst>
          </p:cNvPr>
          <p:cNvCxnSpPr>
            <a:cxnSpLocks/>
            <a:stCxn id="88" idx="2"/>
            <a:endCxn id="89" idx="0"/>
          </p:cNvCxnSpPr>
          <p:nvPr/>
        </p:nvCxnSpPr>
        <p:spPr>
          <a:xfrm flipH="1">
            <a:off x="1358419" y="4127416"/>
            <a:ext cx="600451" cy="4523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cto de flecha 97">
            <a:extLst>
              <a:ext uri="{FF2B5EF4-FFF2-40B4-BE49-F238E27FC236}">
                <a16:creationId xmlns:a16="http://schemas.microsoft.com/office/drawing/2014/main" id="{9B49D051-50C9-ECD8-5705-C5F2A10ED981}"/>
              </a:ext>
            </a:extLst>
          </p:cNvPr>
          <p:cNvCxnSpPr>
            <a:cxnSpLocks/>
            <a:stCxn id="88" idx="2"/>
            <a:endCxn id="90" idx="0"/>
          </p:cNvCxnSpPr>
          <p:nvPr/>
        </p:nvCxnSpPr>
        <p:spPr>
          <a:xfrm>
            <a:off x="1958870" y="4127416"/>
            <a:ext cx="506646" cy="4351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cto de flecha 100">
            <a:extLst>
              <a:ext uri="{FF2B5EF4-FFF2-40B4-BE49-F238E27FC236}">
                <a16:creationId xmlns:a16="http://schemas.microsoft.com/office/drawing/2014/main" id="{5FA5E76E-6D7C-F2FB-2CE3-7FED70A588C1}"/>
              </a:ext>
            </a:extLst>
          </p:cNvPr>
          <p:cNvCxnSpPr>
            <a:cxnSpLocks/>
            <a:stCxn id="89" idx="2"/>
            <a:endCxn id="91" idx="0"/>
          </p:cNvCxnSpPr>
          <p:nvPr/>
        </p:nvCxnSpPr>
        <p:spPr>
          <a:xfrm flipH="1">
            <a:off x="705906" y="4949088"/>
            <a:ext cx="652513" cy="3562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4B8F3374-650E-0FDB-9388-74B83467F403}"/>
              </a:ext>
            </a:extLst>
          </p:cNvPr>
          <p:cNvSpPr txBox="1"/>
          <p:nvPr/>
        </p:nvSpPr>
        <p:spPr>
          <a:xfrm>
            <a:off x="3770832" y="2730030"/>
            <a:ext cx="3212772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cp.esta_vacia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</p:txBody>
      </p:sp>
      <p:sp>
        <p:nvSpPr>
          <p:cNvPr id="107" name="CuadroTexto 106">
            <a:extLst>
              <a:ext uri="{FF2B5EF4-FFF2-40B4-BE49-F238E27FC236}">
                <a16:creationId xmlns:a16="http://schemas.microsoft.com/office/drawing/2014/main" id="{2114A729-0D10-B2BC-17A0-1CE17F833576}"/>
              </a:ext>
            </a:extLst>
          </p:cNvPr>
          <p:cNvSpPr txBox="1"/>
          <p:nvPr/>
        </p:nvSpPr>
        <p:spPr>
          <a:xfrm>
            <a:off x="4249761" y="3016390"/>
            <a:ext cx="4381450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s-A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vertice_actual</a:t>
            </a:r>
            <a:r>
              <a:rPr lang="es-A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cp.eliminar_min</a:t>
            </a:r>
            <a:r>
              <a:rPr lang="es-A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()[</a:t>
            </a:r>
            <a:r>
              <a:rPr lang="es-A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A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AA069543-9779-0826-6DE0-91B76C2BF481}"/>
              </a:ext>
            </a:extLst>
          </p:cNvPr>
          <p:cNvSpPr txBox="1"/>
          <p:nvPr/>
        </p:nvSpPr>
        <p:spPr>
          <a:xfrm>
            <a:off x="4252572" y="2958603"/>
            <a:ext cx="17663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vertice_actual</a:t>
            </a:r>
            <a:r>
              <a:rPr lang="es-A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endParaRPr lang="es-AR" sz="1600" dirty="0"/>
          </a:p>
        </p:txBody>
      </p:sp>
      <p:sp>
        <p:nvSpPr>
          <p:cNvPr id="110" name="CuadroTexto 109">
            <a:extLst>
              <a:ext uri="{FF2B5EF4-FFF2-40B4-BE49-F238E27FC236}">
                <a16:creationId xmlns:a16="http://schemas.microsoft.com/office/drawing/2014/main" id="{B5D07738-C924-FBB4-E5BA-CC6E5C58CA14}"/>
              </a:ext>
            </a:extLst>
          </p:cNvPr>
          <p:cNvSpPr txBox="1"/>
          <p:nvPr/>
        </p:nvSpPr>
        <p:spPr>
          <a:xfrm>
            <a:off x="2002313" y="584602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600" dirty="0"/>
              <a:t>=</a:t>
            </a:r>
            <a:endParaRPr lang="es-AR" dirty="0"/>
          </a:p>
        </p:txBody>
      </p:sp>
      <p:sp>
        <p:nvSpPr>
          <p:cNvPr id="112" name="CuadroTexto 111">
            <a:extLst>
              <a:ext uri="{FF2B5EF4-FFF2-40B4-BE49-F238E27FC236}">
                <a16:creationId xmlns:a16="http://schemas.microsoft.com/office/drawing/2014/main" id="{E4891F91-DFB3-FAB7-C4B3-963D7FB2BA6E}"/>
              </a:ext>
            </a:extLst>
          </p:cNvPr>
          <p:cNvSpPr txBox="1"/>
          <p:nvPr/>
        </p:nvSpPr>
        <p:spPr>
          <a:xfrm>
            <a:off x="1911699" y="3769361"/>
            <a:ext cx="23795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600" dirty="0"/>
              <a:t>A</a:t>
            </a:r>
          </a:p>
        </p:txBody>
      </p:sp>
      <p:sp>
        <p:nvSpPr>
          <p:cNvPr id="114" name="CuadroTexto 113">
            <a:extLst>
              <a:ext uri="{FF2B5EF4-FFF2-40B4-BE49-F238E27FC236}">
                <a16:creationId xmlns:a16="http://schemas.microsoft.com/office/drawing/2014/main" id="{587BC7E7-FC96-38B6-A606-0DC5F8D97181}"/>
              </a:ext>
            </a:extLst>
          </p:cNvPr>
          <p:cNvSpPr txBox="1"/>
          <p:nvPr/>
        </p:nvSpPr>
        <p:spPr>
          <a:xfrm>
            <a:off x="284095" y="887370"/>
            <a:ext cx="6710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endParaRPr lang="es-AR" dirty="0"/>
          </a:p>
        </p:txBody>
      </p:sp>
      <p:sp>
        <p:nvSpPr>
          <p:cNvPr id="115" name="CuadroTexto 114">
            <a:extLst>
              <a:ext uri="{FF2B5EF4-FFF2-40B4-BE49-F238E27FC236}">
                <a16:creationId xmlns:a16="http://schemas.microsoft.com/office/drawing/2014/main" id="{1B1CE8DE-5527-8826-886B-03AA3E7D68FB}"/>
              </a:ext>
            </a:extLst>
          </p:cNvPr>
          <p:cNvSpPr txBox="1"/>
          <p:nvPr/>
        </p:nvSpPr>
        <p:spPr>
          <a:xfrm>
            <a:off x="3031161" y="829521"/>
            <a:ext cx="6710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endParaRPr lang="es-AR" dirty="0"/>
          </a:p>
        </p:txBody>
      </p:sp>
      <p:sp>
        <p:nvSpPr>
          <p:cNvPr id="116" name="CuadroTexto 115">
            <a:extLst>
              <a:ext uri="{FF2B5EF4-FFF2-40B4-BE49-F238E27FC236}">
                <a16:creationId xmlns:a16="http://schemas.microsoft.com/office/drawing/2014/main" id="{5B5B23CF-C86E-17F7-6E02-AB5182942CB9}"/>
              </a:ext>
            </a:extLst>
          </p:cNvPr>
          <p:cNvSpPr txBox="1"/>
          <p:nvPr/>
        </p:nvSpPr>
        <p:spPr>
          <a:xfrm>
            <a:off x="246380" y="2311158"/>
            <a:ext cx="6710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endParaRPr lang="es-AR" dirty="0"/>
          </a:p>
        </p:txBody>
      </p:sp>
      <p:sp>
        <p:nvSpPr>
          <p:cNvPr id="117" name="CuadroTexto 116">
            <a:extLst>
              <a:ext uri="{FF2B5EF4-FFF2-40B4-BE49-F238E27FC236}">
                <a16:creationId xmlns:a16="http://schemas.microsoft.com/office/drawing/2014/main" id="{52D64761-5FB2-77CA-AB34-548381C15DC6}"/>
              </a:ext>
            </a:extLst>
          </p:cNvPr>
          <p:cNvSpPr txBox="1"/>
          <p:nvPr/>
        </p:nvSpPr>
        <p:spPr>
          <a:xfrm>
            <a:off x="3032716" y="2373811"/>
            <a:ext cx="6710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endParaRPr lang="es-AR" dirty="0"/>
          </a:p>
        </p:txBody>
      </p:sp>
      <p:sp>
        <p:nvSpPr>
          <p:cNvPr id="120" name="CuadroTexto 119">
            <a:extLst>
              <a:ext uri="{FF2B5EF4-FFF2-40B4-BE49-F238E27FC236}">
                <a16:creationId xmlns:a16="http://schemas.microsoft.com/office/drawing/2014/main" id="{03D54754-0D1D-1ACE-C5F0-3327EAFB5C84}"/>
              </a:ext>
            </a:extLst>
          </p:cNvPr>
          <p:cNvSpPr txBox="1"/>
          <p:nvPr/>
        </p:nvSpPr>
        <p:spPr>
          <a:xfrm>
            <a:off x="4229372" y="3297157"/>
            <a:ext cx="7125699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s-E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vertice_siguiente</a:t>
            </a:r>
            <a:r>
              <a:rPr lang="es-E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vertice_actual.obtener_conexiones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</p:txBody>
      </p:sp>
      <p:sp>
        <p:nvSpPr>
          <p:cNvPr id="122" name="CuadroTexto 121">
            <a:extLst>
              <a:ext uri="{FF2B5EF4-FFF2-40B4-BE49-F238E27FC236}">
                <a16:creationId xmlns:a16="http://schemas.microsoft.com/office/drawing/2014/main" id="{4C8FB0AE-7DDB-BC3C-C6FD-AE30107EA801}"/>
              </a:ext>
            </a:extLst>
          </p:cNvPr>
          <p:cNvSpPr txBox="1"/>
          <p:nvPr/>
        </p:nvSpPr>
        <p:spPr>
          <a:xfrm>
            <a:off x="4553792" y="3549935"/>
            <a:ext cx="7717660" cy="279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s-E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nuevo_costo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vertice_actual.obtener_ponderacion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vertice_siguiente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4" name="CuadroTexto 123">
            <a:extLst>
              <a:ext uri="{FF2B5EF4-FFF2-40B4-BE49-F238E27FC236}">
                <a16:creationId xmlns:a16="http://schemas.microsoft.com/office/drawing/2014/main" id="{2509A364-CA3F-D15A-A699-DAB6FC725C9B}"/>
              </a:ext>
            </a:extLst>
          </p:cNvPr>
          <p:cNvSpPr txBox="1"/>
          <p:nvPr/>
        </p:nvSpPr>
        <p:spPr>
          <a:xfrm>
            <a:off x="4676926" y="3244343"/>
            <a:ext cx="21057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vertice_siguiente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endParaRPr lang="es-AR" sz="1600" dirty="0"/>
          </a:p>
        </p:txBody>
      </p:sp>
      <p:sp>
        <p:nvSpPr>
          <p:cNvPr id="125" name="CuadroTexto 124">
            <a:extLst>
              <a:ext uri="{FF2B5EF4-FFF2-40B4-BE49-F238E27FC236}">
                <a16:creationId xmlns:a16="http://schemas.microsoft.com/office/drawing/2014/main" id="{455630E9-F063-96D6-17A5-537E751DB19C}"/>
              </a:ext>
            </a:extLst>
          </p:cNvPr>
          <p:cNvSpPr txBox="1"/>
          <p:nvPr/>
        </p:nvSpPr>
        <p:spPr>
          <a:xfrm>
            <a:off x="2185111" y="6165533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600" dirty="0"/>
              <a:t>=</a:t>
            </a:r>
            <a:endParaRPr lang="es-AR" dirty="0"/>
          </a:p>
        </p:txBody>
      </p:sp>
      <p:sp>
        <p:nvSpPr>
          <p:cNvPr id="127" name="CuadroTexto 126">
            <a:extLst>
              <a:ext uri="{FF2B5EF4-FFF2-40B4-BE49-F238E27FC236}">
                <a16:creationId xmlns:a16="http://schemas.microsoft.com/office/drawing/2014/main" id="{DB91E7A7-A83D-AEAE-5E07-67A98B538471}"/>
              </a:ext>
            </a:extLst>
          </p:cNvPr>
          <p:cNvSpPr txBox="1"/>
          <p:nvPr/>
        </p:nvSpPr>
        <p:spPr>
          <a:xfrm>
            <a:off x="1344881" y="4579756"/>
            <a:ext cx="3448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600" dirty="0"/>
              <a:t>B</a:t>
            </a:r>
            <a:endParaRPr lang="es-AR" dirty="0"/>
          </a:p>
        </p:txBody>
      </p:sp>
      <p:sp>
        <p:nvSpPr>
          <p:cNvPr id="129" name="CuadroTexto 128">
            <a:extLst>
              <a:ext uri="{FF2B5EF4-FFF2-40B4-BE49-F238E27FC236}">
                <a16:creationId xmlns:a16="http://schemas.microsoft.com/office/drawing/2014/main" id="{8F161668-6CCF-6B45-3BAF-E32E4975C09E}"/>
              </a:ext>
            </a:extLst>
          </p:cNvPr>
          <p:cNvSpPr txBox="1"/>
          <p:nvPr/>
        </p:nvSpPr>
        <p:spPr>
          <a:xfrm>
            <a:off x="4553792" y="3486352"/>
            <a:ext cx="14394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nuevo_costo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endParaRPr lang="es-AR" sz="1600" dirty="0"/>
          </a:p>
        </p:txBody>
      </p:sp>
      <p:sp>
        <p:nvSpPr>
          <p:cNvPr id="130" name="CuadroTexto 129">
            <a:extLst>
              <a:ext uri="{FF2B5EF4-FFF2-40B4-BE49-F238E27FC236}">
                <a16:creationId xmlns:a16="http://schemas.microsoft.com/office/drawing/2014/main" id="{4BBD0F91-F2E4-701F-3C2B-EF76D172285B}"/>
              </a:ext>
            </a:extLst>
          </p:cNvPr>
          <p:cNvSpPr txBox="1"/>
          <p:nvPr/>
        </p:nvSpPr>
        <p:spPr>
          <a:xfrm>
            <a:off x="4623093" y="582697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600" dirty="0"/>
              <a:t>=</a:t>
            </a:r>
            <a:endParaRPr lang="es-AR" dirty="0"/>
          </a:p>
        </p:txBody>
      </p:sp>
      <p:sp>
        <p:nvSpPr>
          <p:cNvPr id="131" name="CuadroTexto 130">
            <a:extLst>
              <a:ext uri="{FF2B5EF4-FFF2-40B4-BE49-F238E27FC236}">
                <a16:creationId xmlns:a16="http://schemas.microsoft.com/office/drawing/2014/main" id="{80A62539-1BBB-BBEC-273F-E1FCC24D4050}"/>
              </a:ext>
            </a:extLst>
          </p:cNvPr>
          <p:cNvSpPr txBox="1"/>
          <p:nvPr/>
        </p:nvSpPr>
        <p:spPr>
          <a:xfrm>
            <a:off x="1877743" y="481170"/>
            <a:ext cx="266687" cy="3196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tx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133" name="CuadroTexto 132">
            <a:extLst>
              <a:ext uri="{FF2B5EF4-FFF2-40B4-BE49-F238E27FC236}">
                <a16:creationId xmlns:a16="http://schemas.microsoft.com/office/drawing/2014/main" id="{314DDB60-EC18-55B6-D990-E8C05C93232C}"/>
              </a:ext>
            </a:extLst>
          </p:cNvPr>
          <p:cNvSpPr txBox="1"/>
          <p:nvPr/>
        </p:nvSpPr>
        <p:spPr>
          <a:xfrm>
            <a:off x="4553792" y="3824906"/>
            <a:ext cx="6716166" cy="4592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s-E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cp.contiene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vertice_siguiente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s-E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lnSpc>
                <a:spcPts val="1425"/>
              </a:lnSpc>
            </a:pPr>
            <a:r>
              <a:rPr lang="es-ES" sz="16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s-E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nuevo_costo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s-E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vertice_siguiente.obtener_distancia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</p:txBody>
      </p:sp>
      <p:sp>
        <p:nvSpPr>
          <p:cNvPr id="135" name="CuadroTexto 134">
            <a:extLst>
              <a:ext uri="{FF2B5EF4-FFF2-40B4-BE49-F238E27FC236}">
                <a16:creationId xmlns:a16="http://schemas.microsoft.com/office/drawing/2014/main" id="{658E32C7-15B6-3D0A-9045-52B8E9FFE479}"/>
              </a:ext>
            </a:extLst>
          </p:cNvPr>
          <p:cNvSpPr txBox="1"/>
          <p:nvPr/>
        </p:nvSpPr>
        <p:spPr>
          <a:xfrm>
            <a:off x="4916763" y="4419408"/>
            <a:ext cx="6055507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s-E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vertice_siguiente.asignar_predecesor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vertice_actual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36" name="CuadroTexto 135">
            <a:extLst>
              <a:ext uri="{FF2B5EF4-FFF2-40B4-BE49-F238E27FC236}">
                <a16:creationId xmlns:a16="http://schemas.microsoft.com/office/drawing/2014/main" id="{82360615-7547-1951-E6E1-F1D491BE2B21}"/>
              </a:ext>
            </a:extLst>
          </p:cNvPr>
          <p:cNvSpPr txBox="1"/>
          <p:nvPr/>
        </p:nvSpPr>
        <p:spPr>
          <a:xfrm>
            <a:off x="3204910" y="846204"/>
            <a:ext cx="3355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6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endParaRPr lang="es-AR" dirty="0"/>
          </a:p>
        </p:txBody>
      </p:sp>
      <p:sp>
        <p:nvSpPr>
          <p:cNvPr id="138" name="CuadroTexto 137">
            <a:extLst>
              <a:ext uri="{FF2B5EF4-FFF2-40B4-BE49-F238E27FC236}">
                <a16:creationId xmlns:a16="http://schemas.microsoft.com/office/drawing/2014/main" id="{104EA99F-26C1-D4C0-5CF5-ABC38B4E953B}"/>
              </a:ext>
            </a:extLst>
          </p:cNvPr>
          <p:cNvSpPr txBox="1"/>
          <p:nvPr/>
        </p:nvSpPr>
        <p:spPr>
          <a:xfrm>
            <a:off x="4916763" y="4701624"/>
            <a:ext cx="5575985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s-E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vertice_siguiente.asignar_distancia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nuevo_costo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39" name="CuadroTexto 138">
            <a:extLst>
              <a:ext uri="{FF2B5EF4-FFF2-40B4-BE49-F238E27FC236}">
                <a16:creationId xmlns:a16="http://schemas.microsoft.com/office/drawing/2014/main" id="{01F8F5DF-61CA-F635-64E3-99802A5CDFCB}"/>
              </a:ext>
            </a:extLst>
          </p:cNvPr>
          <p:cNvSpPr txBox="1"/>
          <p:nvPr/>
        </p:nvSpPr>
        <p:spPr>
          <a:xfrm>
            <a:off x="3195641" y="6351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141" name="CuadroTexto 140">
            <a:extLst>
              <a:ext uri="{FF2B5EF4-FFF2-40B4-BE49-F238E27FC236}">
                <a16:creationId xmlns:a16="http://schemas.microsoft.com/office/drawing/2014/main" id="{A5BB706E-BD6C-BDFC-E428-16492E81F920}"/>
              </a:ext>
            </a:extLst>
          </p:cNvPr>
          <p:cNvSpPr txBox="1"/>
          <p:nvPr/>
        </p:nvSpPr>
        <p:spPr>
          <a:xfrm>
            <a:off x="4916763" y="4977941"/>
            <a:ext cx="6226860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s-E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cp.decrementar_clave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vertice_siguiente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nuevo_costo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42" name="CuadroTexto 141">
            <a:extLst>
              <a:ext uri="{FF2B5EF4-FFF2-40B4-BE49-F238E27FC236}">
                <a16:creationId xmlns:a16="http://schemas.microsoft.com/office/drawing/2014/main" id="{F2DC31E3-366E-7C3C-E720-7DF11179C933}"/>
              </a:ext>
            </a:extLst>
          </p:cNvPr>
          <p:cNvSpPr txBox="1"/>
          <p:nvPr/>
        </p:nvSpPr>
        <p:spPr>
          <a:xfrm>
            <a:off x="1038861" y="4579756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(5 ,B)</a:t>
            </a:r>
          </a:p>
        </p:txBody>
      </p:sp>
      <p:sp>
        <p:nvSpPr>
          <p:cNvPr id="145" name="CuadroTexto 144">
            <a:extLst>
              <a:ext uri="{FF2B5EF4-FFF2-40B4-BE49-F238E27FC236}">
                <a16:creationId xmlns:a16="http://schemas.microsoft.com/office/drawing/2014/main" id="{529E135D-75EC-AB68-5F38-E54D1C3E07FC}"/>
              </a:ext>
            </a:extLst>
          </p:cNvPr>
          <p:cNvSpPr txBox="1"/>
          <p:nvPr/>
        </p:nvSpPr>
        <p:spPr>
          <a:xfrm>
            <a:off x="1373379" y="4610534"/>
            <a:ext cx="23795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600" dirty="0"/>
              <a:t>D</a:t>
            </a:r>
          </a:p>
        </p:txBody>
      </p:sp>
      <p:sp>
        <p:nvSpPr>
          <p:cNvPr id="146" name="CuadroTexto 145">
            <a:extLst>
              <a:ext uri="{FF2B5EF4-FFF2-40B4-BE49-F238E27FC236}">
                <a16:creationId xmlns:a16="http://schemas.microsoft.com/office/drawing/2014/main" id="{3A658DE5-5AA6-B910-13D9-A7BFFFC83191}"/>
              </a:ext>
            </a:extLst>
          </p:cNvPr>
          <p:cNvSpPr txBox="1"/>
          <p:nvPr/>
        </p:nvSpPr>
        <p:spPr>
          <a:xfrm>
            <a:off x="872634" y="1378839"/>
            <a:ext cx="266687" cy="3196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tx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148" name="CuadroTexto 147">
            <a:extLst>
              <a:ext uri="{FF2B5EF4-FFF2-40B4-BE49-F238E27FC236}">
                <a16:creationId xmlns:a16="http://schemas.microsoft.com/office/drawing/2014/main" id="{53BBD53C-2329-7CD7-5B23-5DF821E401FB}"/>
              </a:ext>
            </a:extLst>
          </p:cNvPr>
          <p:cNvSpPr txBox="1"/>
          <p:nvPr/>
        </p:nvSpPr>
        <p:spPr>
          <a:xfrm>
            <a:off x="428232" y="2297886"/>
            <a:ext cx="2563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endParaRPr lang="es-AR" dirty="0"/>
          </a:p>
        </p:txBody>
      </p:sp>
      <p:sp>
        <p:nvSpPr>
          <p:cNvPr id="149" name="CuadroTexto 148">
            <a:extLst>
              <a:ext uri="{FF2B5EF4-FFF2-40B4-BE49-F238E27FC236}">
                <a16:creationId xmlns:a16="http://schemas.microsoft.com/office/drawing/2014/main" id="{F0252774-FD7E-ECF2-1DA4-4ECDAF976003}"/>
              </a:ext>
            </a:extLst>
          </p:cNvPr>
          <p:cNvSpPr txBox="1"/>
          <p:nvPr/>
        </p:nvSpPr>
        <p:spPr>
          <a:xfrm>
            <a:off x="435024" y="204516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150" name="CuadroTexto 149">
            <a:extLst>
              <a:ext uri="{FF2B5EF4-FFF2-40B4-BE49-F238E27FC236}">
                <a16:creationId xmlns:a16="http://schemas.microsoft.com/office/drawing/2014/main" id="{9F27EBF9-9529-8F03-468B-28E19FBE0235}"/>
              </a:ext>
            </a:extLst>
          </p:cNvPr>
          <p:cNvSpPr txBox="1"/>
          <p:nvPr/>
        </p:nvSpPr>
        <p:spPr>
          <a:xfrm>
            <a:off x="1035896" y="4542895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(4 ,D)</a:t>
            </a:r>
          </a:p>
        </p:txBody>
      </p:sp>
    </p:spTree>
    <p:extLst>
      <p:ext uri="{BB962C8B-B14F-4D97-AF65-F5344CB8AC3E}">
        <p14:creationId xmlns:p14="http://schemas.microsoft.com/office/powerpoint/2010/main" val="1462466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-0.00139 L -0.2069 0.00463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04" y="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0046 L -0.37643 0.00023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8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1.73472E-18 L -0.16524 0.40856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33" y="2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500"/>
                            </p:stCondLst>
                            <p:childTnLst>
                              <p:par>
                                <p:cTn id="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1.48148E-6 L -0.32161 0.4169 " pathEditMode="relative" rAng="0" ptsTypes="AA">
                                      <p:cBhvr>
                                        <p:cTn id="166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81" y="20833"/>
                                    </p:animMotion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4.44444E-6 L 0.03229 0.29861 " pathEditMode="relative" rAng="0" ptsTypes="AA">
                                      <p:cBhvr>
                                        <p:cTn id="170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6" y="14931"/>
                                    </p:animMotion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0255 L 0.10521 -0.22176 " pathEditMode="relative" ptsTypes="AA">
                                      <p:cBhvr>
                                        <p:cTn id="180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29 0.00185 L -0.36771 0.42685 " pathEditMode="relative" ptsTypes="AA">
                                      <p:cBhvr>
                                        <p:cTn id="195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-0.00301 L 0.09323 0.23125 " pathEditMode="relative" rAng="0" ptsTypes="AA">
                                      <p:cBhvr>
                                        <p:cTn id="200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40" y="11713"/>
                                    </p:animMotion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77 0.00347 L -0.11354 0.3331 " pathEditMode="relative" ptsTypes="AA">
                                      <p:cBhvr>
                                        <p:cTn id="215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6 0.00046 L 0.25287 0.77546 " pathEditMode="relative" ptsTypes="AA">
                                      <p:cBhvr>
                                        <p:cTn id="219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1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59259E-6 L -6.25E-7 0.00023 C 0.0026 0.00047 0.00534 0.00162 0.00807 0.00162 C 0.01953 0.00162 0.0181 0.00209 0.02474 -0.00139 C 0.02552 -0.00231 0.02617 -0.00347 0.02695 -0.00463 C 0.028 -0.00578 0.02904 -0.00625 0.02995 -0.00764 C 0.03229 -0.01065 0.03776 -0.01875 0.03971 -0.02291 C 0.04037 -0.02407 0.04063 -0.02592 0.04128 -0.02754 C 0.04219 -0.02963 0.04336 -0.03125 0.04427 -0.03356 C 0.04557 -0.0368 0.04649 -0.04375 0.04727 -0.04722 C 0.04766 -0.04884 0.04831 -0.05046 0.0487 -0.05185 C 0.04909 -0.0544 0.04922 -0.05694 0.04961 -0.05949 C 0.04974 -0.06134 0.05013 -0.06342 0.05026 -0.06551 C 0.05065 -0.07014 0.05078 -0.07477 0.05117 -0.0794 C 0.05078 -0.09097 0.05117 -0.10301 0.05026 -0.11435 C 0.05013 -0.11597 0.0487 -0.11528 0.04805 -0.11597 C 0.04466 -0.11944 0.04701 -0.11875 0.04505 -0.11875 " pathEditMode="relative" rAng="0" ptsTypes="AAAAAAAAAAAAAAAAA">
                                      <p:cBhvr>
                                        <p:cTn id="274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2" y="-5880"/>
                                    </p:animMotion>
                                  </p:childTnLst>
                                </p:cTn>
                              </p:par>
                              <p:par>
                                <p:cTn id="275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196 -0.22176 L 0.10196 -0.22176 C 0.09336 -0.22129 0.08477 -0.22152 0.0763 -0.22037 C 0.07461 -0.22014 0.07305 -0.21828 0.07136 -0.21736 L 0.0681 -0.21597 C 0.06055 -0.20717 0.0724 -0.22106 0.06146 -0.20856 C 0.05977 -0.20671 0.05651 -0.20277 0.05651 -0.20277 C 0.05573 -0.20092 0.05482 -0.19907 0.05404 -0.19699 C 0.05339 -0.19514 0.05313 -0.19282 0.05235 -0.19097 C 0.0517 -0.18935 0.05078 -0.18819 0.04987 -0.18657 C 0.04961 -0.18472 0.04961 -0.18264 0.04909 -0.18078 C 0.04844 -0.1787 0.04714 -0.17731 0.04662 -0.175 C 0.04597 -0.17176 0.0461 -0.16805 0.04584 -0.16458 C 0.04558 -0.16227 0.04532 -0.15972 0.04505 -0.1574 C 0.04532 -0.15092 0.04519 -0.14444 0.04584 -0.13819 C 0.04597 -0.13611 0.04701 -0.13449 0.0474 -0.1324 C 0.04779 -0.13102 0.04792 -0.1294 0.04831 -0.12801 C 0.04883 -0.12615 0.05196 -0.11852 0.05235 -0.11782 C 0.05677 -0.10879 0.05482 -0.11527 0.05651 -0.10879 " pathEditMode="relative" ptsTypes="AAAAAAAAAAAAAAAAAAA">
                                      <p:cBhvr>
                                        <p:cTn id="276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0" dur="500" tmFilter="0, 0; .2, .5; .8, .5; 1, 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1" dur="250" autoRev="1" fill="hold"/>
                                        <p:tgtEl>
                                          <p:spTgt spid="1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255 L 0.08398 0.22107 " pathEditMode="relative" rAng="0" ptsTypes="AA">
                                      <p:cBhvr>
                                        <p:cTn id="290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9" y="11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33464 0.64097 " pathEditMode="relative" ptsTypes="AA">
                                      <p:cBhvr>
                                        <p:cTn id="299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258 -0.11991 L 0.04258 -0.11991 C 0.02761 -0.1213 0.02513 -0.12246 0.00821 -0.11991 C 0.00599 -0.11945 0.00404 -0.11806 0.00196 -0.11713 C 0.00065 -0.11574 -0.00078 -0.11436 -0.00195 -0.11297 C -0.00338 -0.11112 -0.00456 -0.10903 -0.00586 -0.10741 C -0.00664 -0.10625 -0.00742 -0.10556 -0.0082 -0.10463 C -0.00924 -0.10162 -0.01146 -0.09561 -0.01211 -0.09213 C -0.01263 -0.08982 -0.01354 -0.08149 -0.01367 -0.07963 C -0.01289 -0.05695 -0.01289 -0.03403 -0.01133 -0.01158 C -0.01133 -0.00949 -0.00989 -0.00857 -0.00898 -0.00741 C -0.00781 -0.00533 -0.00651 -0.00348 -0.00508 -0.00186 C -0.00443 -0.0007 -0.00351 -0.00024 -0.00273 0.00092 C -0.00208 0.00231 -0.00169 0.0037 -0.00117 0.00532 " pathEditMode="relative" ptsTypes="AAAAAAAAAAAAAA">
                                      <p:cBhvr>
                                        <p:cTn id="327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25 0.00232 L -0.00325 0.00232 C 0.00782 0.00371 0.01185 0.00486 0.02409 0.00232 C 0.025 0.00209 0.02552 0.00023 0.02644 -0.00046 C 0.02735 -0.00139 0.02852 -0.00116 0.02956 -0.00185 C 0.03112 -0.00301 0.03255 -0.00486 0.03425 -0.00602 C 0.03542 -0.00717 0.03685 -0.00787 0.03815 -0.00879 C 0.03959 -0.01018 0.04401 -0.01458 0.04597 -0.01713 C 0.05404 -0.02824 0.04636 -0.01805 0.05222 -0.02685 C 0.05339 -0.02893 0.05482 -0.03079 0.05612 -0.03264 C 0.05664 -0.03449 0.0569 -0.03634 0.05769 -0.03819 C 0.05821 -0.03958 0.05964 -0.04051 0.06003 -0.04236 C 0.06068 -0.04629 0.06055 -0.05069 0.06081 -0.05486 C 0.06055 -0.06458 0.06042 -0.0743 0.06003 -0.08403 C 0.0599 -0.08588 0.05951 -0.08773 0.05925 -0.08958 C 0.0586 -0.09352 0.05808 -0.0956 0.0569 -0.0993 C 0.05638 -0.10069 0.05599 -0.10231 0.05534 -0.10347 C 0.05456 -0.10463 0.05365 -0.10509 0.053 -0.10625 C 0.04974 -0.1118 0.0517 -0.11134 0.04831 -0.11597 C 0.04805 -0.1162 0.04779 -0.11597 0.04753 -0.11597 " pathEditMode="relative" ptsTypes="AAAAAAAAAAAAAAAAAAAA">
                                      <p:cBhvr>
                                        <p:cTn id="329" dur="2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3" dur="500" tmFilter="0, 0; .2, .5; .8, .5; 1, 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4" dur="250" autoRev="1" fill="hold"/>
                                        <p:tgtEl>
                                          <p:spTgt spid="10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/>
      <p:bldP spid="72" grpId="1"/>
      <p:bldP spid="73" grpId="0"/>
      <p:bldP spid="73" grpId="1"/>
      <p:bldP spid="74" grpId="0"/>
      <p:bldP spid="75" grpId="0"/>
      <p:bldP spid="75" grpId="1"/>
      <p:bldP spid="76" grpId="0"/>
      <p:bldP spid="77" grpId="0"/>
      <p:bldP spid="77" grpId="1"/>
      <p:bldP spid="79" grpId="0"/>
      <p:bldP spid="80" grpId="0"/>
      <p:bldP spid="81" grpId="0"/>
      <p:bldP spid="82" grpId="0"/>
      <p:bldP spid="83" grpId="0"/>
      <p:bldP spid="83" grpId="1"/>
      <p:bldP spid="84" grpId="0"/>
      <p:bldP spid="84" grpId="1"/>
      <p:bldP spid="85" grpId="0"/>
      <p:bldP spid="85" grpId="1"/>
      <p:bldP spid="86" grpId="0"/>
      <p:bldP spid="87" grpId="0"/>
      <p:bldP spid="88" grpId="0"/>
      <p:bldP spid="88" grpId="1"/>
      <p:bldP spid="89" grpId="0"/>
      <p:bldP spid="89" grpId="1"/>
      <p:bldP spid="90" grpId="0"/>
      <p:bldP spid="91" grpId="0"/>
      <p:bldP spid="91" grpId="1"/>
      <p:bldP spid="91" grpId="2"/>
      <p:bldP spid="91" grpId="3"/>
      <p:bldP spid="105" grpId="0"/>
      <p:bldP spid="105" grpId="1"/>
      <p:bldP spid="107" grpId="0"/>
      <p:bldP spid="109" grpId="0"/>
      <p:bldP spid="109" grpId="1"/>
      <p:bldP spid="110" grpId="0"/>
      <p:bldP spid="112" grpId="0"/>
      <p:bldP spid="112" grpId="1"/>
      <p:bldP spid="114" grpId="0"/>
      <p:bldP spid="115" grpId="0"/>
      <p:bldP spid="115" grpId="1"/>
      <p:bldP spid="116" grpId="0"/>
      <p:bldP spid="116" grpId="1"/>
      <p:bldP spid="117" grpId="0"/>
      <p:bldP spid="120" grpId="0"/>
      <p:bldP spid="120" grpId="1"/>
      <p:bldP spid="122" grpId="0"/>
      <p:bldP spid="124" grpId="0"/>
      <p:bldP spid="124" grpId="1"/>
      <p:bldP spid="125" grpId="0"/>
      <p:bldP spid="127" grpId="0"/>
      <p:bldP spid="127" grpId="1"/>
      <p:bldP spid="127" grpId="2"/>
      <p:bldP spid="129" grpId="0"/>
      <p:bldP spid="129" grpId="1"/>
      <p:bldP spid="130" grpId="0"/>
      <p:bldP spid="131" grpId="0"/>
      <p:bldP spid="131" grpId="1"/>
      <p:bldP spid="131" grpId="2"/>
      <p:bldP spid="133" grpId="0"/>
      <p:bldP spid="135" grpId="0"/>
      <p:bldP spid="136" grpId="0"/>
      <p:bldP spid="138" grpId="0"/>
      <p:bldP spid="139" grpId="0"/>
      <p:bldP spid="141" grpId="0"/>
      <p:bldP spid="142" grpId="0"/>
      <p:bldP spid="142" grpId="1"/>
      <p:bldP spid="142" grpId="2"/>
      <p:bldP spid="145" grpId="0"/>
      <p:bldP spid="145" grpId="1"/>
      <p:bldP spid="146" grpId="1"/>
      <p:bldP spid="146" grpId="2"/>
      <p:bldP spid="148" grpId="0"/>
      <p:bldP spid="149" grpId="0"/>
      <p:bldP spid="150" grpId="0"/>
      <p:bldP spid="15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7AB004-5DBC-55DC-9848-7642EE8761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upo 55">
            <a:extLst>
              <a:ext uri="{FF2B5EF4-FFF2-40B4-BE49-F238E27FC236}">
                <a16:creationId xmlns:a16="http://schemas.microsoft.com/office/drawing/2014/main" id="{3C732383-E050-D87D-203F-FD772361C899}"/>
              </a:ext>
            </a:extLst>
          </p:cNvPr>
          <p:cNvGrpSpPr/>
          <p:nvPr/>
        </p:nvGrpSpPr>
        <p:grpSpPr>
          <a:xfrm>
            <a:off x="881847" y="479800"/>
            <a:ext cx="2243443" cy="2071720"/>
            <a:chOff x="4800701" y="2233175"/>
            <a:chExt cx="2591799" cy="2393411"/>
          </a:xfrm>
        </p:grpSpPr>
        <p:sp>
          <p:nvSpPr>
            <p:cNvPr id="57" name="Elipse 56">
              <a:extLst>
                <a:ext uri="{FF2B5EF4-FFF2-40B4-BE49-F238E27FC236}">
                  <a16:creationId xmlns:a16="http://schemas.microsoft.com/office/drawing/2014/main" id="{CA03F353-A0E0-E754-E07A-8B9A14CACF3B}"/>
                </a:ext>
              </a:extLst>
            </p:cNvPr>
            <p:cNvSpPr/>
            <p:nvPr/>
          </p:nvSpPr>
          <p:spPr>
            <a:xfrm>
              <a:off x="4811786" y="2302877"/>
              <a:ext cx="643379" cy="643379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3200" dirty="0"/>
                <a:t>A</a:t>
              </a:r>
              <a:endParaRPr lang="es-AR" dirty="0"/>
            </a:p>
          </p:txBody>
        </p:sp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FF1F82B0-AE22-792F-EA95-536529A74D90}"/>
                </a:ext>
              </a:extLst>
            </p:cNvPr>
            <p:cNvSpPr/>
            <p:nvPr/>
          </p:nvSpPr>
          <p:spPr>
            <a:xfrm>
              <a:off x="6689291" y="2302877"/>
              <a:ext cx="643379" cy="643379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3200" dirty="0"/>
                <a:t>B</a:t>
              </a:r>
              <a:endParaRPr lang="es-AR" dirty="0"/>
            </a:p>
          </p:txBody>
        </p:sp>
        <p:sp>
          <p:nvSpPr>
            <p:cNvPr id="59" name="Elipse 58">
              <a:extLst>
                <a:ext uri="{FF2B5EF4-FFF2-40B4-BE49-F238E27FC236}">
                  <a16:creationId xmlns:a16="http://schemas.microsoft.com/office/drawing/2014/main" id="{9852CE98-822F-A89D-A39A-2A135981FD09}"/>
                </a:ext>
              </a:extLst>
            </p:cNvPr>
            <p:cNvSpPr/>
            <p:nvPr/>
          </p:nvSpPr>
          <p:spPr>
            <a:xfrm>
              <a:off x="6689291" y="3983207"/>
              <a:ext cx="643379" cy="643379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3200" dirty="0"/>
                <a:t>C</a:t>
              </a:r>
              <a:endParaRPr lang="es-AR" dirty="0"/>
            </a:p>
          </p:txBody>
        </p:sp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E00D1E6D-B0B4-9C4F-F5A8-E3D7C29D5935}"/>
                </a:ext>
              </a:extLst>
            </p:cNvPr>
            <p:cNvSpPr/>
            <p:nvPr/>
          </p:nvSpPr>
          <p:spPr>
            <a:xfrm>
              <a:off x="4811786" y="3983207"/>
              <a:ext cx="643379" cy="643379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3200" dirty="0"/>
                <a:t>D</a:t>
              </a:r>
              <a:endParaRPr lang="es-AR" dirty="0"/>
            </a:p>
          </p:txBody>
        </p:sp>
        <p:cxnSp>
          <p:nvCxnSpPr>
            <p:cNvPr id="61" name="Conector recto 60">
              <a:extLst>
                <a:ext uri="{FF2B5EF4-FFF2-40B4-BE49-F238E27FC236}">
                  <a16:creationId xmlns:a16="http://schemas.microsoft.com/office/drawing/2014/main" id="{5EC92A9D-62DB-602B-900B-A10EBC78A494}"/>
                </a:ext>
              </a:extLst>
            </p:cNvPr>
            <p:cNvCxnSpPr>
              <a:cxnSpLocks/>
              <a:stCxn id="57" idx="6"/>
              <a:endCxn id="58" idx="2"/>
            </p:cNvCxnSpPr>
            <p:nvPr/>
          </p:nvCxnSpPr>
          <p:spPr>
            <a:xfrm>
              <a:off x="5455165" y="2624567"/>
              <a:ext cx="123412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61">
              <a:extLst>
                <a:ext uri="{FF2B5EF4-FFF2-40B4-BE49-F238E27FC236}">
                  <a16:creationId xmlns:a16="http://schemas.microsoft.com/office/drawing/2014/main" id="{E7B28A19-5C5F-D194-67E8-B09F9EE7BCA6}"/>
                </a:ext>
              </a:extLst>
            </p:cNvPr>
            <p:cNvCxnSpPr>
              <a:cxnSpLocks/>
              <a:stCxn id="58" idx="4"/>
              <a:endCxn id="59" idx="0"/>
            </p:cNvCxnSpPr>
            <p:nvPr/>
          </p:nvCxnSpPr>
          <p:spPr>
            <a:xfrm>
              <a:off x="7010981" y="2946256"/>
              <a:ext cx="0" cy="103695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62">
              <a:extLst>
                <a:ext uri="{FF2B5EF4-FFF2-40B4-BE49-F238E27FC236}">
                  <a16:creationId xmlns:a16="http://schemas.microsoft.com/office/drawing/2014/main" id="{6B6C08DD-561C-07F3-163B-0DE68F0C575A}"/>
                </a:ext>
              </a:extLst>
            </p:cNvPr>
            <p:cNvCxnSpPr>
              <a:stCxn id="60" idx="6"/>
              <a:endCxn id="59" idx="2"/>
            </p:cNvCxnSpPr>
            <p:nvPr/>
          </p:nvCxnSpPr>
          <p:spPr>
            <a:xfrm>
              <a:off x="5455165" y="4304897"/>
              <a:ext cx="123412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63">
              <a:extLst>
                <a:ext uri="{FF2B5EF4-FFF2-40B4-BE49-F238E27FC236}">
                  <a16:creationId xmlns:a16="http://schemas.microsoft.com/office/drawing/2014/main" id="{BBFF2A5C-17F9-F708-ADBE-E17ED10E29C8}"/>
                </a:ext>
              </a:extLst>
            </p:cNvPr>
            <p:cNvCxnSpPr>
              <a:stCxn id="57" idx="4"/>
              <a:endCxn id="60" idx="0"/>
            </p:cNvCxnSpPr>
            <p:nvPr/>
          </p:nvCxnSpPr>
          <p:spPr>
            <a:xfrm>
              <a:off x="5133476" y="2946256"/>
              <a:ext cx="0" cy="103695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64">
              <a:extLst>
                <a:ext uri="{FF2B5EF4-FFF2-40B4-BE49-F238E27FC236}">
                  <a16:creationId xmlns:a16="http://schemas.microsoft.com/office/drawing/2014/main" id="{639DC61A-8722-A69D-CE9B-970EAAFE5FF3}"/>
                </a:ext>
              </a:extLst>
            </p:cNvPr>
            <p:cNvCxnSpPr>
              <a:stCxn id="60" idx="7"/>
              <a:endCxn id="58" idx="3"/>
            </p:cNvCxnSpPr>
            <p:nvPr/>
          </p:nvCxnSpPr>
          <p:spPr>
            <a:xfrm flipV="1">
              <a:off x="5360944" y="2852035"/>
              <a:ext cx="1422568" cy="122539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CuadroTexto 65">
              <a:extLst>
                <a:ext uri="{FF2B5EF4-FFF2-40B4-BE49-F238E27FC236}">
                  <a16:creationId xmlns:a16="http://schemas.microsoft.com/office/drawing/2014/main" id="{E7CA6226-DB20-B447-B7EA-09D312411543}"/>
                </a:ext>
              </a:extLst>
            </p:cNvPr>
            <p:cNvSpPr txBox="1"/>
            <p:nvPr/>
          </p:nvSpPr>
          <p:spPr>
            <a:xfrm>
              <a:off x="7084402" y="328006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67" name="CuadroTexto 66">
              <a:extLst>
                <a:ext uri="{FF2B5EF4-FFF2-40B4-BE49-F238E27FC236}">
                  <a16:creationId xmlns:a16="http://schemas.microsoft.com/office/drawing/2014/main" id="{15E6DF49-075E-D91C-0521-4E8F9E2D2810}"/>
                </a:ext>
              </a:extLst>
            </p:cNvPr>
            <p:cNvSpPr txBox="1"/>
            <p:nvPr/>
          </p:nvSpPr>
          <p:spPr>
            <a:xfrm>
              <a:off x="5918179" y="393556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>
                  <a:solidFill>
                    <a:schemeClr val="tx1">
                      <a:lumMod val="50000"/>
                    </a:schemeClr>
                  </a:solidFill>
                </a:rPr>
                <a:t>6</a:t>
              </a:r>
            </a:p>
          </p:txBody>
        </p:sp>
        <p:sp>
          <p:nvSpPr>
            <p:cNvPr id="68" name="CuadroTexto 67">
              <a:extLst>
                <a:ext uri="{FF2B5EF4-FFF2-40B4-BE49-F238E27FC236}">
                  <a16:creationId xmlns:a16="http://schemas.microsoft.com/office/drawing/2014/main" id="{28CA45C9-CAFE-8AF7-0071-B9B2D29D3A8E}"/>
                </a:ext>
              </a:extLst>
            </p:cNvPr>
            <p:cNvSpPr txBox="1"/>
            <p:nvPr/>
          </p:nvSpPr>
          <p:spPr>
            <a:xfrm>
              <a:off x="5877723" y="312280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69" name="CuadroTexto 68">
              <a:extLst>
                <a:ext uri="{FF2B5EF4-FFF2-40B4-BE49-F238E27FC236}">
                  <a16:creationId xmlns:a16="http://schemas.microsoft.com/office/drawing/2014/main" id="{AE8B8F76-C6AD-CECD-9C76-4C70234D7A86}"/>
                </a:ext>
              </a:extLst>
            </p:cNvPr>
            <p:cNvSpPr txBox="1"/>
            <p:nvPr/>
          </p:nvSpPr>
          <p:spPr>
            <a:xfrm>
              <a:off x="4800701" y="3259338"/>
              <a:ext cx="3080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>
                  <a:solidFill>
                    <a:schemeClr val="tx1">
                      <a:lumMod val="50000"/>
                    </a:schemeClr>
                  </a:solidFill>
                </a:rPr>
                <a:t>4</a:t>
              </a:r>
            </a:p>
          </p:txBody>
        </p:sp>
        <p:sp>
          <p:nvSpPr>
            <p:cNvPr id="70" name="CuadroTexto 69">
              <a:extLst>
                <a:ext uri="{FF2B5EF4-FFF2-40B4-BE49-F238E27FC236}">
                  <a16:creationId xmlns:a16="http://schemas.microsoft.com/office/drawing/2014/main" id="{697A9792-9B68-6082-82F8-0AC432752610}"/>
                </a:ext>
              </a:extLst>
            </p:cNvPr>
            <p:cNvSpPr txBox="1"/>
            <p:nvPr/>
          </p:nvSpPr>
          <p:spPr>
            <a:xfrm>
              <a:off x="5949915" y="223317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>
                  <a:solidFill>
                    <a:schemeClr val="tx1">
                      <a:lumMod val="50000"/>
                    </a:schemeClr>
                  </a:solidFill>
                </a:rPr>
                <a:t>5</a:t>
              </a:r>
            </a:p>
          </p:txBody>
        </p:sp>
      </p:grpSp>
      <p:sp>
        <p:nvSpPr>
          <p:cNvPr id="71" name="CuadroTexto 70">
            <a:extLst>
              <a:ext uri="{FF2B5EF4-FFF2-40B4-BE49-F238E27FC236}">
                <a16:creationId xmlns:a16="http://schemas.microsoft.com/office/drawing/2014/main" id="{B0D267A3-C97E-7FFC-9E13-C7F632D249CD}"/>
              </a:ext>
            </a:extLst>
          </p:cNvPr>
          <p:cNvSpPr txBox="1"/>
          <p:nvPr/>
        </p:nvSpPr>
        <p:spPr>
          <a:xfrm>
            <a:off x="3265188" y="234110"/>
            <a:ext cx="2800978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s-A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s-A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prim</a:t>
            </a:r>
            <a:r>
              <a:rPr lang="es-A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(G, inicio):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5189CE40-EF2A-3D0C-312A-D3E5AB8670C4}"/>
              </a:ext>
            </a:extLst>
          </p:cNvPr>
          <p:cNvSpPr txBox="1"/>
          <p:nvPr/>
        </p:nvSpPr>
        <p:spPr>
          <a:xfrm>
            <a:off x="1872314" y="199612"/>
            <a:ext cx="311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</a:t>
            </a:r>
            <a:endParaRPr lang="es-AR" sz="1600" dirty="0"/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70C87449-55F3-2B09-62AC-78548FCCE01D}"/>
              </a:ext>
            </a:extLst>
          </p:cNvPr>
          <p:cNvSpPr txBox="1"/>
          <p:nvPr/>
        </p:nvSpPr>
        <p:spPr>
          <a:xfrm>
            <a:off x="183987" y="154832"/>
            <a:ext cx="944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inicio</a:t>
            </a:r>
            <a:endParaRPr lang="es-AR" sz="1600" dirty="0"/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451EBD96-D5D5-7A78-9F6E-64D4CB5CBF93}"/>
              </a:ext>
            </a:extLst>
          </p:cNvPr>
          <p:cNvSpPr txBox="1"/>
          <p:nvPr/>
        </p:nvSpPr>
        <p:spPr>
          <a:xfrm>
            <a:off x="3772172" y="540566"/>
            <a:ext cx="2937088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s-A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cp</a:t>
            </a:r>
            <a:r>
              <a:rPr lang="es-A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ColaPrioridad</a:t>
            </a:r>
            <a:r>
              <a:rPr lang="es-A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D71EE864-7FA5-2F6F-8936-814BEF1B0D74}"/>
              </a:ext>
            </a:extLst>
          </p:cNvPr>
          <p:cNvSpPr txBox="1"/>
          <p:nvPr/>
        </p:nvSpPr>
        <p:spPr>
          <a:xfrm>
            <a:off x="1752761" y="3259205"/>
            <a:ext cx="4572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cp</a:t>
            </a:r>
            <a:endParaRPr lang="es-AR" sz="1600" dirty="0"/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15215279-69D0-FFEA-DC7A-055A6AF383F6}"/>
              </a:ext>
            </a:extLst>
          </p:cNvPr>
          <p:cNvSpPr txBox="1"/>
          <p:nvPr/>
        </p:nvSpPr>
        <p:spPr>
          <a:xfrm>
            <a:off x="3770832" y="826926"/>
            <a:ext cx="1565920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s-A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A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v </a:t>
            </a:r>
            <a:r>
              <a:rPr lang="es-A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s-A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G:</a:t>
            </a: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A86B9E22-BC5E-65E3-2427-3E37DEBF05A0}"/>
              </a:ext>
            </a:extLst>
          </p:cNvPr>
          <p:cNvSpPr txBox="1"/>
          <p:nvPr/>
        </p:nvSpPr>
        <p:spPr>
          <a:xfrm>
            <a:off x="4229372" y="1110467"/>
            <a:ext cx="4215284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s-A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v.asignar_</a:t>
            </a:r>
            <a:r>
              <a:rPr lang="es-AR" sz="1600" b="0" dirty="0" err="1">
                <a:solidFill>
                  <a:srgbClr val="D86ECC"/>
                </a:solidFill>
                <a:effectLst/>
                <a:latin typeface="Consolas" panose="020B0609020204030204" pitchFamily="49" charset="0"/>
              </a:rPr>
              <a:t>distancia</a:t>
            </a:r>
            <a:r>
              <a:rPr lang="es-A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A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sys.maxsize</a:t>
            </a:r>
            <a:r>
              <a:rPr lang="es-A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AD35B363-F0AF-A603-014B-26836BA4B026}"/>
              </a:ext>
            </a:extLst>
          </p:cNvPr>
          <p:cNvSpPr txBox="1"/>
          <p:nvPr/>
        </p:nvSpPr>
        <p:spPr>
          <a:xfrm>
            <a:off x="4249761" y="1354432"/>
            <a:ext cx="3540702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s-A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v.asignar_</a:t>
            </a:r>
            <a:r>
              <a:rPr lang="es-A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predecesor</a:t>
            </a:r>
            <a:r>
              <a:rPr lang="es-A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A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s-A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DB24F274-A51D-1831-55DB-7A12F9965DCF}"/>
              </a:ext>
            </a:extLst>
          </p:cNvPr>
          <p:cNvSpPr txBox="1"/>
          <p:nvPr/>
        </p:nvSpPr>
        <p:spPr>
          <a:xfrm>
            <a:off x="3770832" y="1637973"/>
            <a:ext cx="3758408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s-A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inicio.asignar_distancia</a:t>
            </a:r>
            <a:r>
              <a:rPr lang="es-A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A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A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BFC2542D-C5C5-51D9-6AD4-CAFB73CA0F7B}"/>
              </a:ext>
            </a:extLst>
          </p:cNvPr>
          <p:cNvSpPr txBox="1"/>
          <p:nvPr/>
        </p:nvSpPr>
        <p:spPr>
          <a:xfrm>
            <a:off x="3770832" y="1921514"/>
            <a:ext cx="8206222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s-A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cp.construir_monticulo([(</a:t>
            </a:r>
            <a:r>
              <a:rPr lang="es-AR" sz="1600" b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v.obtener_distancia()</a:t>
            </a:r>
            <a:r>
              <a:rPr lang="es-A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AR" sz="1600" b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s-A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s-A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A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v </a:t>
            </a:r>
            <a:r>
              <a:rPr lang="es-AR" sz="16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s-AR" sz="16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G])</a:t>
            </a:r>
            <a:endParaRPr lang="es-A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DD85398C-062C-649C-F267-1F81537D1BBA}"/>
              </a:ext>
            </a:extLst>
          </p:cNvPr>
          <p:cNvSpPr txBox="1"/>
          <p:nvPr/>
        </p:nvSpPr>
        <p:spPr>
          <a:xfrm>
            <a:off x="3038913" y="211322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inf</a:t>
            </a:r>
            <a:endParaRPr lang="es-AR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FAB07003-C928-0139-88EA-4ACBB9F66619}"/>
              </a:ext>
            </a:extLst>
          </p:cNvPr>
          <p:cNvSpPr txBox="1"/>
          <p:nvPr/>
        </p:nvSpPr>
        <p:spPr>
          <a:xfrm>
            <a:off x="511708" y="62137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</a:t>
            </a:r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BC66E712-226C-229F-E0CA-E7853EC1B54C}"/>
              </a:ext>
            </a:extLst>
          </p:cNvPr>
          <p:cNvSpPr txBox="1"/>
          <p:nvPr/>
        </p:nvSpPr>
        <p:spPr>
          <a:xfrm>
            <a:off x="2072427" y="4562588"/>
            <a:ext cx="786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(</a:t>
            </a:r>
            <a:r>
              <a:rPr lang="es-AR" dirty="0" err="1"/>
              <a:t>inf,C</a:t>
            </a:r>
            <a:r>
              <a:rPr lang="es-AR" dirty="0"/>
              <a:t>)</a:t>
            </a:r>
          </a:p>
        </p:txBody>
      </p:sp>
      <p:cxnSp>
        <p:nvCxnSpPr>
          <p:cNvPr id="93" name="Conector recto de flecha 92">
            <a:extLst>
              <a:ext uri="{FF2B5EF4-FFF2-40B4-BE49-F238E27FC236}">
                <a16:creationId xmlns:a16="http://schemas.microsoft.com/office/drawing/2014/main" id="{E6C8F8BF-D212-426E-314C-02169F3362C7}"/>
              </a:ext>
            </a:extLst>
          </p:cNvPr>
          <p:cNvCxnSpPr>
            <a:cxnSpLocks/>
          </p:cNvCxnSpPr>
          <p:nvPr/>
        </p:nvCxnSpPr>
        <p:spPr>
          <a:xfrm flipH="1">
            <a:off x="1358419" y="4127416"/>
            <a:ext cx="600451" cy="4523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cto de flecha 97">
            <a:extLst>
              <a:ext uri="{FF2B5EF4-FFF2-40B4-BE49-F238E27FC236}">
                <a16:creationId xmlns:a16="http://schemas.microsoft.com/office/drawing/2014/main" id="{B0E2CF4B-1C8E-EB80-8487-E8AE090A7428}"/>
              </a:ext>
            </a:extLst>
          </p:cNvPr>
          <p:cNvCxnSpPr>
            <a:cxnSpLocks/>
            <a:endCxn id="90" idx="0"/>
          </p:cNvCxnSpPr>
          <p:nvPr/>
        </p:nvCxnSpPr>
        <p:spPr>
          <a:xfrm>
            <a:off x="1958870" y="4127416"/>
            <a:ext cx="506646" cy="4351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7EC296B9-A429-ED37-6CCD-DEF39BBCB02A}"/>
              </a:ext>
            </a:extLst>
          </p:cNvPr>
          <p:cNvSpPr txBox="1"/>
          <p:nvPr/>
        </p:nvSpPr>
        <p:spPr>
          <a:xfrm>
            <a:off x="3770832" y="2730030"/>
            <a:ext cx="3212772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cp.esta_vacia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</p:txBody>
      </p:sp>
      <p:sp>
        <p:nvSpPr>
          <p:cNvPr id="107" name="CuadroTexto 106">
            <a:extLst>
              <a:ext uri="{FF2B5EF4-FFF2-40B4-BE49-F238E27FC236}">
                <a16:creationId xmlns:a16="http://schemas.microsoft.com/office/drawing/2014/main" id="{F6959B30-0598-A413-EADB-AA328CAE9BCD}"/>
              </a:ext>
            </a:extLst>
          </p:cNvPr>
          <p:cNvSpPr txBox="1"/>
          <p:nvPr/>
        </p:nvSpPr>
        <p:spPr>
          <a:xfrm>
            <a:off x="4249761" y="3016390"/>
            <a:ext cx="4381450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s-A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vertice_actual</a:t>
            </a:r>
            <a:r>
              <a:rPr lang="es-A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cp.eliminar_min</a:t>
            </a:r>
            <a:r>
              <a:rPr lang="es-A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()[</a:t>
            </a:r>
            <a:r>
              <a:rPr lang="es-A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A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DCB243B3-FBAC-AC2C-401D-E005DBA65FA1}"/>
              </a:ext>
            </a:extLst>
          </p:cNvPr>
          <p:cNvSpPr txBox="1"/>
          <p:nvPr/>
        </p:nvSpPr>
        <p:spPr>
          <a:xfrm>
            <a:off x="325086" y="5817098"/>
            <a:ext cx="17663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vertice_actual</a:t>
            </a:r>
            <a:r>
              <a:rPr lang="es-A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endParaRPr lang="es-AR" sz="1600" dirty="0"/>
          </a:p>
        </p:txBody>
      </p:sp>
      <p:sp>
        <p:nvSpPr>
          <p:cNvPr id="110" name="CuadroTexto 109">
            <a:extLst>
              <a:ext uri="{FF2B5EF4-FFF2-40B4-BE49-F238E27FC236}">
                <a16:creationId xmlns:a16="http://schemas.microsoft.com/office/drawing/2014/main" id="{178B902F-AB31-9D06-7088-50E2D6D48E3C}"/>
              </a:ext>
            </a:extLst>
          </p:cNvPr>
          <p:cNvSpPr txBox="1"/>
          <p:nvPr/>
        </p:nvSpPr>
        <p:spPr>
          <a:xfrm>
            <a:off x="2013567" y="5851087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600" dirty="0"/>
              <a:t>=</a:t>
            </a:r>
            <a:endParaRPr lang="es-AR" dirty="0"/>
          </a:p>
        </p:txBody>
      </p:sp>
      <p:sp>
        <p:nvSpPr>
          <p:cNvPr id="114" name="CuadroTexto 113">
            <a:extLst>
              <a:ext uri="{FF2B5EF4-FFF2-40B4-BE49-F238E27FC236}">
                <a16:creationId xmlns:a16="http://schemas.microsoft.com/office/drawing/2014/main" id="{15B2ED36-D657-0D4B-6355-43047844B3A8}"/>
              </a:ext>
            </a:extLst>
          </p:cNvPr>
          <p:cNvSpPr txBox="1"/>
          <p:nvPr/>
        </p:nvSpPr>
        <p:spPr>
          <a:xfrm>
            <a:off x="284095" y="887370"/>
            <a:ext cx="6710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endParaRPr lang="es-AR" dirty="0"/>
          </a:p>
        </p:txBody>
      </p:sp>
      <p:sp>
        <p:nvSpPr>
          <p:cNvPr id="117" name="CuadroTexto 116">
            <a:extLst>
              <a:ext uri="{FF2B5EF4-FFF2-40B4-BE49-F238E27FC236}">
                <a16:creationId xmlns:a16="http://schemas.microsoft.com/office/drawing/2014/main" id="{E0258356-413F-ADEA-AEDC-9370E52AEEA8}"/>
              </a:ext>
            </a:extLst>
          </p:cNvPr>
          <p:cNvSpPr txBox="1"/>
          <p:nvPr/>
        </p:nvSpPr>
        <p:spPr>
          <a:xfrm>
            <a:off x="3032716" y="2373811"/>
            <a:ext cx="6710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endParaRPr lang="es-AR" dirty="0"/>
          </a:p>
        </p:txBody>
      </p:sp>
      <p:sp>
        <p:nvSpPr>
          <p:cNvPr id="120" name="CuadroTexto 119">
            <a:extLst>
              <a:ext uri="{FF2B5EF4-FFF2-40B4-BE49-F238E27FC236}">
                <a16:creationId xmlns:a16="http://schemas.microsoft.com/office/drawing/2014/main" id="{E5C96854-51D2-58FF-2777-8C172EFE0B09}"/>
              </a:ext>
            </a:extLst>
          </p:cNvPr>
          <p:cNvSpPr txBox="1"/>
          <p:nvPr/>
        </p:nvSpPr>
        <p:spPr>
          <a:xfrm>
            <a:off x="4229372" y="3297157"/>
            <a:ext cx="7125699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s-E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vertice_siguiente</a:t>
            </a:r>
            <a:r>
              <a:rPr lang="es-E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vertice_actual.obtener_conexiones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</p:txBody>
      </p:sp>
      <p:sp>
        <p:nvSpPr>
          <p:cNvPr id="122" name="CuadroTexto 121">
            <a:extLst>
              <a:ext uri="{FF2B5EF4-FFF2-40B4-BE49-F238E27FC236}">
                <a16:creationId xmlns:a16="http://schemas.microsoft.com/office/drawing/2014/main" id="{28A93528-E400-1616-7DAC-2F6B23B96D8E}"/>
              </a:ext>
            </a:extLst>
          </p:cNvPr>
          <p:cNvSpPr txBox="1"/>
          <p:nvPr/>
        </p:nvSpPr>
        <p:spPr>
          <a:xfrm>
            <a:off x="4553792" y="3549935"/>
            <a:ext cx="7717660" cy="279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s-E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nuevo_costo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vertice_actual.obtener_ponderacion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vertice_siguiente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4" name="CuadroTexto 123">
            <a:extLst>
              <a:ext uri="{FF2B5EF4-FFF2-40B4-BE49-F238E27FC236}">
                <a16:creationId xmlns:a16="http://schemas.microsoft.com/office/drawing/2014/main" id="{6B0E27C7-F097-83A1-22AC-D149A92202E2}"/>
              </a:ext>
            </a:extLst>
          </p:cNvPr>
          <p:cNvSpPr txBox="1"/>
          <p:nvPr/>
        </p:nvSpPr>
        <p:spPr>
          <a:xfrm>
            <a:off x="193239" y="6165533"/>
            <a:ext cx="21057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vertice_siguiente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endParaRPr lang="es-AR" sz="1600" dirty="0"/>
          </a:p>
        </p:txBody>
      </p:sp>
      <p:sp>
        <p:nvSpPr>
          <p:cNvPr id="125" name="CuadroTexto 124">
            <a:extLst>
              <a:ext uri="{FF2B5EF4-FFF2-40B4-BE49-F238E27FC236}">
                <a16:creationId xmlns:a16="http://schemas.microsoft.com/office/drawing/2014/main" id="{A2A888A3-4496-5F7F-D1DE-B603D2FC4DAF}"/>
              </a:ext>
            </a:extLst>
          </p:cNvPr>
          <p:cNvSpPr txBox="1"/>
          <p:nvPr/>
        </p:nvSpPr>
        <p:spPr>
          <a:xfrm>
            <a:off x="2185111" y="6165533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600" dirty="0"/>
              <a:t>=</a:t>
            </a:r>
            <a:endParaRPr lang="es-AR" dirty="0"/>
          </a:p>
        </p:txBody>
      </p:sp>
      <p:sp>
        <p:nvSpPr>
          <p:cNvPr id="129" name="CuadroTexto 128">
            <a:extLst>
              <a:ext uri="{FF2B5EF4-FFF2-40B4-BE49-F238E27FC236}">
                <a16:creationId xmlns:a16="http://schemas.microsoft.com/office/drawing/2014/main" id="{236DD626-11F3-4D4A-97D5-2DB337B9B901}"/>
              </a:ext>
            </a:extLst>
          </p:cNvPr>
          <p:cNvSpPr txBox="1"/>
          <p:nvPr/>
        </p:nvSpPr>
        <p:spPr>
          <a:xfrm>
            <a:off x="3171313" y="5769473"/>
            <a:ext cx="14394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nuevo_costo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endParaRPr lang="es-AR" sz="1600" dirty="0"/>
          </a:p>
        </p:txBody>
      </p:sp>
      <p:sp>
        <p:nvSpPr>
          <p:cNvPr id="130" name="CuadroTexto 129">
            <a:extLst>
              <a:ext uri="{FF2B5EF4-FFF2-40B4-BE49-F238E27FC236}">
                <a16:creationId xmlns:a16="http://schemas.microsoft.com/office/drawing/2014/main" id="{D8536ED1-D485-C5D7-D07B-1E6FCA65AEF4}"/>
              </a:ext>
            </a:extLst>
          </p:cNvPr>
          <p:cNvSpPr txBox="1"/>
          <p:nvPr/>
        </p:nvSpPr>
        <p:spPr>
          <a:xfrm>
            <a:off x="4623093" y="582697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600" dirty="0"/>
              <a:t>=</a:t>
            </a:r>
            <a:endParaRPr lang="es-AR" dirty="0"/>
          </a:p>
        </p:txBody>
      </p:sp>
      <p:sp>
        <p:nvSpPr>
          <p:cNvPr id="131" name="CuadroTexto 130">
            <a:extLst>
              <a:ext uri="{FF2B5EF4-FFF2-40B4-BE49-F238E27FC236}">
                <a16:creationId xmlns:a16="http://schemas.microsoft.com/office/drawing/2014/main" id="{C411F5B3-1678-7C93-A8C7-44773F2F4AC3}"/>
              </a:ext>
            </a:extLst>
          </p:cNvPr>
          <p:cNvSpPr txBox="1"/>
          <p:nvPr/>
        </p:nvSpPr>
        <p:spPr>
          <a:xfrm>
            <a:off x="1877743" y="481170"/>
            <a:ext cx="266687" cy="3196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tx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133" name="CuadroTexto 132">
            <a:extLst>
              <a:ext uri="{FF2B5EF4-FFF2-40B4-BE49-F238E27FC236}">
                <a16:creationId xmlns:a16="http://schemas.microsoft.com/office/drawing/2014/main" id="{6FD12435-C743-E758-6334-A23B9000DFB3}"/>
              </a:ext>
            </a:extLst>
          </p:cNvPr>
          <p:cNvSpPr txBox="1"/>
          <p:nvPr/>
        </p:nvSpPr>
        <p:spPr>
          <a:xfrm>
            <a:off x="4553792" y="3824906"/>
            <a:ext cx="6716166" cy="4592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s-E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cp.contiene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vertice_siguiente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s-E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lnSpc>
                <a:spcPts val="1425"/>
              </a:lnSpc>
            </a:pPr>
            <a:r>
              <a:rPr lang="es-ES" sz="16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s-E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nuevo_costo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s-E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vertice_siguiente.obtener_distancia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</p:txBody>
      </p:sp>
      <p:sp>
        <p:nvSpPr>
          <p:cNvPr id="135" name="CuadroTexto 134">
            <a:extLst>
              <a:ext uri="{FF2B5EF4-FFF2-40B4-BE49-F238E27FC236}">
                <a16:creationId xmlns:a16="http://schemas.microsoft.com/office/drawing/2014/main" id="{5586583E-879A-BE2B-7C4C-96A473EAB118}"/>
              </a:ext>
            </a:extLst>
          </p:cNvPr>
          <p:cNvSpPr txBox="1"/>
          <p:nvPr/>
        </p:nvSpPr>
        <p:spPr>
          <a:xfrm>
            <a:off x="4916763" y="4419408"/>
            <a:ext cx="6055507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s-E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vertice_siguiente.asignar_predecesor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vertice_actual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36" name="CuadroTexto 135">
            <a:extLst>
              <a:ext uri="{FF2B5EF4-FFF2-40B4-BE49-F238E27FC236}">
                <a16:creationId xmlns:a16="http://schemas.microsoft.com/office/drawing/2014/main" id="{F913DC5B-01BC-4C95-253E-520E15D94974}"/>
              </a:ext>
            </a:extLst>
          </p:cNvPr>
          <p:cNvSpPr txBox="1"/>
          <p:nvPr/>
        </p:nvSpPr>
        <p:spPr>
          <a:xfrm>
            <a:off x="3204910" y="846204"/>
            <a:ext cx="3355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6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endParaRPr lang="es-AR" sz="1600" dirty="0"/>
          </a:p>
        </p:txBody>
      </p:sp>
      <p:sp>
        <p:nvSpPr>
          <p:cNvPr id="138" name="CuadroTexto 137">
            <a:extLst>
              <a:ext uri="{FF2B5EF4-FFF2-40B4-BE49-F238E27FC236}">
                <a16:creationId xmlns:a16="http://schemas.microsoft.com/office/drawing/2014/main" id="{68408A97-4115-0911-785E-7D181B74958A}"/>
              </a:ext>
            </a:extLst>
          </p:cNvPr>
          <p:cNvSpPr txBox="1"/>
          <p:nvPr/>
        </p:nvSpPr>
        <p:spPr>
          <a:xfrm>
            <a:off x="4916763" y="4701624"/>
            <a:ext cx="5575985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s-E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vertice_siguiente.asignar_distancia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nuevo_costo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39" name="CuadroTexto 138">
            <a:extLst>
              <a:ext uri="{FF2B5EF4-FFF2-40B4-BE49-F238E27FC236}">
                <a16:creationId xmlns:a16="http://schemas.microsoft.com/office/drawing/2014/main" id="{C8219D60-5210-8912-D83B-719804E001DC}"/>
              </a:ext>
            </a:extLst>
          </p:cNvPr>
          <p:cNvSpPr txBox="1"/>
          <p:nvPr/>
        </p:nvSpPr>
        <p:spPr>
          <a:xfrm>
            <a:off x="3195641" y="6351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141" name="CuadroTexto 140">
            <a:extLst>
              <a:ext uri="{FF2B5EF4-FFF2-40B4-BE49-F238E27FC236}">
                <a16:creationId xmlns:a16="http://schemas.microsoft.com/office/drawing/2014/main" id="{C2FDEE62-4441-2726-C5BA-2BCB820E68B1}"/>
              </a:ext>
            </a:extLst>
          </p:cNvPr>
          <p:cNvSpPr txBox="1"/>
          <p:nvPr/>
        </p:nvSpPr>
        <p:spPr>
          <a:xfrm>
            <a:off x="4916763" y="4977941"/>
            <a:ext cx="6226860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s-E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cp.decrementar_clave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vertice_siguiente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nuevo_costo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42" name="CuadroTexto 141">
            <a:extLst>
              <a:ext uri="{FF2B5EF4-FFF2-40B4-BE49-F238E27FC236}">
                <a16:creationId xmlns:a16="http://schemas.microsoft.com/office/drawing/2014/main" id="{EA395AF6-0456-DCE5-9226-EFEFBF4E93CC}"/>
              </a:ext>
            </a:extLst>
          </p:cNvPr>
          <p:cNvSpPr txBox="1"/>
          <p:nvPr/>
        </p:nvSpPr>
        <p:spPr>
          <a:xfrm>
            <a:off x="1020225" y="4598806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(5 ,B)</a:t>
            </a:r>
          </a:p>
        </p:txBody>
      </p:sp>
      <p:sp>
        <p:nvSpPr>
          <p:cNvPr id="148" name="CuadroTexto 147">
            <a:extLst>
              <a:ext uri="{FF2B5EF4-FFF2-40B4-BE49-F238E27FC236}">
                <a16:creationId xmlns:a16="http://schemas.microsoft.com/office/drawing/2014/main" id="{E9FFC44E-1D9D-50E3-17ED-151696E0277A}"/>
              </a:ext>
            </a:extLst>
          </p:cNvPr>
          <p:cNvSpPr txBox="1"/>
          <p:nvPr/>
        </p:nvSpPr>
        <p:spPr>
          <a:xfrm>
            <a:off x="428232" y="2297886"/>
            <a:ext cx="2563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endParaRPr lang="es-AR" dirty="0"/>
          </a:p>
        </p:txBody>
      </p:sp>
      <p:sp>
        <p:nvSpPr>
          <p:cNvPr id="149" name="CuadroTexto 148">
            <a:extLst>
              <a:ext uri="{FF2B5EF4-FFF2-40B4-BE49-F238E27FC236}">
                <a16:creationId xmlns:a16="http://schemas.microsoft.com/office/drawing/2014/main" id="{4D480398-CF10-25D9-B65A-13E20DFD95D4}"/>
              </a:ext>
            </a:extLst>
          </p:cNvPr>
          <p:cNvSpPr txBox="1"/>
          <p:nvPr/>
        </p:nvSpPr>
        <p:spPr>
          <a:xfrm>
            <a:off x="435024" y="204516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150" name="CuadroTexto 149">
            <a:extLst>
              <a:ext uri="{FF2B5EF4-FFF2-40B4-BE49-F238E27FC236}">
                <a16:creationId xmlns:a16="http://schemas.microsoft.com/office/drawing/2014/main" id="{963C8330-1807-C23C-0740-40805CB5F0C3}"/>
              </a:ext>
            </a:extLst>
          </p:cNvPr>
          <p:cNvSpPr txBox="1"/>
          <p:nvPr/>
        </p:nvSpPr>
        <p:spPr>
          <a:xfrm>
            <a:off x="1603105" y="3753370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(4 ,D)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5BDC4D3-6EEC-3668-20A7-DDEF2D1F5A3A}"/>
              </a:ext>
            </a:extLst>
          </p:cNvPr>
          <p:cNvSpPr txBox="1"/>
          <p:nvPr/>
        </p:nvSpPr>
        <p:spPr>
          <a:xfrm>
            <a:off x="2309299" y="5821355"/>
            <a:ext cx="23795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600" dirty="0"/>
              <a:t>A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17A68C0-7A4B-6690-E646-28071E1815D8}"/>
              </a:ext>
            </a:extLst>
          </p:cNvPr>
          <p:cNvSpPr txBox="1"/>
          <p:nvPr/>
        </p:nvSpPr>
        <p:spPr>
          <a:xfrm>
            <a:off x="2393318" y="6127433"/>
            <a:ext cx="23795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600" dirty="0"/>
              <a:t>D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F3A44D1-D486-3A1E-9E36-3ECA911668DA}"/>
              </a:ext>
            </a:extLst>
          </p:cNvPr>
          <p:cNvSpPr txBox="1"/>
          <p:nvPr/>
        </p:nvSpPr>
        <p:spPr>
          <a:xfrm>
            <a:off x="4934651" y="5788336"/>
            <a:ext cx="266687" cy="3196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tx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4710F5A-648F-9A21-C226-F808CB6A8F9E}"/>
              </a:ext>
            </a:extLst>
          </p:cNvPr>
          <p:cNvSpPr txBox="1"/>
          <p:nvPr/>
        </p:nvSpPr>
        <p:spPr>
          <a:xfrm>
            <a:off x="1904134" y="3753488"/>
            <a:ext cx="2450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600" dirty="0"/>
              <a:t>D</a:t>
            </a:r>
            <a:endParaRPr lang="es-AR" sz="1800" dirty="0"/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57268822-9BA9-6F35-2017-5A1D6E73270F}"/>
              </a:ext>
            </a:extLst>
          </p:cNvPr>
          <p:cNvSpPr/>
          <p:nvPr/>
        </p:nvSpPr>
        <p:spPr>
          <a:xfrm>
            <a:off x="3630860" y="3056694"/>
            <a:ext cx="598512" cy="17782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F76052E-7C3D-E7FE-8EB8-6E16A3D04D28}"/>
              </a:ext>
            </a:extLst>
          </p:cNvPr>
          <p:cNvSpPr txBox="1"/>
          <p:nvPr/>
        </p:nvSpPr>
        <p:spPr>
          <a:xfrm>
            <a:off x="1947453" y="3753367"/>
            <a:ext cx="23795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600" dirty="0"/>
              <a:t>B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862659D-1173-D797-25BD-4BB2D844C24B}"/>
              </a:ext>
            </a:extLst>
          </p:cNvPr>
          <p:cNvSpPr txBox="1"/>
          <p:nvPr/>
        </p:nvSpPr>
        <p:spPr>
          <a:xfrm>
            <a:off x="1821926" y="1249853"/>
            <a:ext cx="266687" cy="3196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tx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DC36932-A0A4-59BE-48EE-499D32D544A1}"/>
              </a:ext>
            </a:extLst>
          </p:cNvPr>
          <p:cNvSpPr txBox="1"/>
          <p:nvPr/>
        </p:nvSpPr>
        <p:spPr>
          <a:xfrm>
            <a:off x="3204910" y="845495"/>
            <a:ext cx="2459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800" dirty="0">
                <a:solidFill>
                  <a:srgbClr val="569CD6"/>
                </a:solidFill>
                <a:latin typeface="Consolas" panose="020B0609020204030204" pitchFamily="49" charset="0"/>
              </a:rPr>
              <a:t>D</a:t>
            </a:r>
            <a:endParaRPr lang="es-AR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5AEE4F8-B8D8-7DFA-462F-61D079C91EDA}"/>
              </a:ext>
            </a:extLst>
          </p:cNvPr>
          <p:cNvSpPr txBox="1"/>
          <p:nvPr/>
        </p:nvSpPr>
        <p:spPr>
          <a:xfrm>
            <a:off x="3202456" y="64226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8576C88-8DA6-0B69-D3B9-A104B7F95D66}"/>
              </a:ext>
            </a:extLst>
          </p:cNvPr>
          <p:cNvSpPr txBox="1"/>
          <p:nvPr/>
        </p:nvSpPr>
        <p:spPr>
          <a:xfrm>
            <a:off x="1655271" y="3744669"/>
            <a:ext cx="7136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/>
              <a:t>(2 ,B)</a:t>
            </a:r>
          </a:p>
        </p:txBody>
      </p:sp>
    </p:spTree>
    <p:extLst>
      <p:ext uri="{BB962C8B-B14F-4D97-AF65-F5344CB8AC3E}">
        <p14:creationId xmlns:p14="http://schemas.microsoft.com/office/powerpoint/2010/main" val="2629998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 -0.00139 L 0.03333 0.30162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6" y="15139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2.59259E-6 L -0.04283 -0.11644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1" y="-5856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284 -0.11644 L -0.04284 -0.1162 C -0.04883 -0.11597 -0.05482 -0.11574 -0.06081 -0.11505 C -0.06406 -0.11458 -0.06484 -0.11319 -0.06758 -0.11157 C -0.06953 -0.11042 -0.07161 -0.10926 -0.07344 -0.10833 C -0.07461 -0.10764 -0.07578 -0.10741 -0.07682 -0.10648 C -0.08646 -0.10046 -0.0763 -0.10556 -0.0845 -0.10162 C -0.08541 -0.09977 -0.08607 -0.09815 -0.08711 -0.09653 C -0.08841 -0.09444 -0.08997 -0.09306 -0.09127 -0.09144 C -0.09219 -0.09028 -0.0931 -0.08935 -0.09388 -0.08796 C -0.09648 -0.08426 -0.10156 -0.07616 -0.10156 -0.07593 C -0.1039 -0.06181 -0.10299 -0.06968 -0.1039 -0.05278 C -0.10377 -0.03912 -0.10403 -0.02593 -0.10325 -0.0125 C -0.10299 -0.00972 -0.10143 -0.0081 -0.10065 -0.00556 C -0.09883 0.00069 -0.10104 -0.00139 -0.09817 0.00463 C -0.09791 0.00486 -0.09752 0.00463 -0.09726 0.00463 " pathEditMode="relative" rAng="0" ptsTypes="AAAAAAAAAAAAAAAA">
                                      <p:cBhvr>
                                        <p:cTn id="32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60" y="6042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0.00255 L -0.0013 0.00255 C 0.00859 0.00093 0.01901 0.00348 0.02838 -0.00208 C 0.03099 -0.0037 0.03346 -0.00555 0.03607 -0.00671 C 0.03984 -0.00833 0.03984 -0.0081 0.04375 -0.01111 C 0.04544 -0.0125 0.04727 -0.01389 0.04883 -0.01574 C 0.05104 -0.01851 0.05299 -0.02152 0.05482 -0.02476 C 0.05664 -0.02801 0.05872 -0.03495 0.0599 -0.03842 C 0.06016 -0.04051 0.06042 -0.04259 0.06081 -0.04444 C 0.0612 -0.04676 0.06211 -0.04838 0.0625 -0.05069 C 0.06354 -0.05601 0.06432 -0.06435 0.0651 -0.07037 C 0.06445 -0.08148 0.06432 -0.09259 0.06328 -0.1037 C 0.06315 -0.10555 0.06237 -0.10694 0.06159 -0.1081 C 0.06029 -0.11088 0.05898 -0.11365 0.05742 -0.11574 C 0.05612 -0.11759 0.05417 -0.11805 0.05312 -0.12037 C 0.0526 -0.12152 0.05312 -0.12338 0.05312 -0.12476 " pathEditMode="relative" ptsTypes="AAAAAAAAAAAAAAAA">
                                      <p:cBhvr>
                                        <p:cTn id="34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4.81481E-6 L 0.0052 0.04352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2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39 0.00116 L 0.03659 0.34607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4" y="17245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12 0.04352 L 0.03229 0.07987 " pathEditMode="relative" rAng="0" ptsTypes="AA">
                                      <p:cBhvr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2" y="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0.00162 L 0.25612 0.66319 " pathEditMode="relative" ptsTypes="AA">
                                      <p:cBhvr>
                                        <p:cTn id="5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942 0.07686 L 0.03059 0.11713 " pathEditMode="relative" ptsTypes="AA">
                                      <p:cBhvr>
                                        <p:cTn id="6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02 0.11366 L 0.05273 0.20255 " pathEditMode="relative" ptsTypes="AA">
                                      <p:cBhvr>
                                        <p:cTn id="6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143 0.20139 L 0.05455 0.24468 " pathEditMode="relative" ptsTypes="AA">
                                      <p:cBhvr>
                                        <p:cTn id="8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86 0.24375 L 0.05651 0.28588 " pathEditMode="relative" ptsTypes="AA">
                                      <p:cBhvr>
                                        <p:cTn id="9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90" grpId="1"/>
      <p:bldP spid="136" grpId="0"/>
      <p:bldP spid="142" grpId="0"/>
      <p:bldP spid="142" grpId="1"/>
      <p:bldP spid="150" grpId="0"/>
      <p:bldP spid="2" grpId="0"/>
      <p:bldP spid="18" grpId="0"/>
      <p:bldP spid="20" grpId="0"/>
      <p:bldP spid="4" grpId="0"/>
      <p:bldP spid="4" grpId="1"/>
      <p:bldP spid="5" grpId="0" animBg="1"/>
      <p:bldP spid="5" grpId="1" animBg="1"/>
      <p:bldP spid="5" grpId="2" animBg="1"/>
      <p:bldP spid="5" grpId="3" animBg="1"/>
      <p:bldP spid="5" grpId="4" animBg="1"/>
      <p:bldP spid="5" grpId="5" animBg="1"/>
      <p:bldP spid="5" grpId="6" animBg="1"/>
      <p:bldP spid="6" grpId="0"/>
      <p:bldP spid="6" grpId="1"/>
      <p:bldP spid="7" grpId="0"/>
      <p:bldP spid="7" grpId="1"/>
      <p:bldP spid="9" grpId="0"/>
      <p:bldP spid="10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EBDC1E-6C3A-69F6-35F8-F2E6611E79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upo 55">
            <a:extLst>
              <a:ext uri="{FF2B5EF4-FFF2-40B4-BE49-F238E27FC236}">
                <a16:creationId xmlns:a16="http://schemas.microsoft.com/office/drawing/2014/main" id="{C9602590-0D64-3E9C-E1C5-42DE7D7AB1FD}"/>
              </a:ext>
            </a:extLst>
          </p:cNvPr>
          <p:cNvGrpSpPr/>
          <p:nvPr/>
        </p:nvGrpSpPr>
        <p:grpSpPr>
          <a:xfrm>
            <a:off x="881847" y="479800"/>
            <a:ext cx="2243443" cy="2071720"/>
            <a:chOff x="4800701" y="2233175"/>
            <a:chExt cx="2591799" cy="2393411"/>
          </a:xfrm>
        </p:grpSpPr>
        <p:sp>
          <p:nvSpPr>
            <p:cNvPr id="57" name="Elipse 56">
              <a:extLst>
                <a:ext uri="{FF2B5EF4-FFF2-40B4-BE49-F238E27FC236}">
                  <a16:creationId xmlns:a16="http://schemas.microsoft.com/office/drawing/2014/main" id="{92984949-BFFF-C4A0-BE45-FFE0EA3DD019}"/>
                </a:ext>
              </a:extLst>
            </p:cNvPr>
            <p:cNvSpPr/>
            <p:nvPr/>
          </p:nvSpPr>
          <p:spPr>
            <a:xfrm>
              <a:off x="4811786" y="2302877"/>
              <a:ext cx="643379" cy="643379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3200" dirty="0"/>
                <a:t>A</a:t>
              </a:r>
              <a:endParaRPr lang="es-AR" dirty="0"/>
            </a:p>
          </p:txBody>
        </p:sp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0EA35A29-9A80-E0D5-BF12-DB0639A8013D}"/>
                </a:ext>
              </a:extLst>
            </p:cNvPr>
            <p:cNvSpPr/>
            <p:nvPr/>
          </p:nvSpPr>
          <p:spPr>
            <a:xfrm>
              <a:off x="6689291" y="2302877"/>
              <a:ext cx="643379" cy="643379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3200" dirty="0"/>
                <a:t>B</a:t>
              </a:r>
              <a:endParaRPr lang="es-AR" dirty="0"/>
            </a:p>
          </p:txBody>
        </p:sp>
        <p:sp>
          <p:nvSpPr>
            <p:cNvPr id="59" name="Elipse 58">
              <a:extLst>
                <a:ext uri="{FF2B5EF4-FFF2-40B4-BE49-F238E27FC236}">
                  <a16:creationId xmlns:a16="http://schemas.microsoft.com/office/drawing/2014/main" id="{F1D392F6-BCD5-A660-A970-77B1F867D5B4}"/>
                </a:ext>
              </a:extLst>
            </p:cNvPr>
            <p:cNvSpPr/>
            <p:nvPr/>
          </p:nvSpPr>
          <p:spPr>
            <a:xfrm>
              <a:off x="6689291" y="3983207"/>
              <a:ext cx="643379" cy="643379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3200" dirty="0"/>
                <a:t>C</a:t>
              </a:r>
              <a:endParaRPr lang="es-AR" dirty="0"/>
            </a:p>
          </p:txBody>
        </p:sp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092323CE-0E62-96F7-B27E-B9F56EEE9A0C}"/>
                </a:ext>
              </a:extLst>
            </p:cNvPr>
            <p:cNvSpPr/>
            <p:nvPr/>
          </p:nvSpPr>
          <p:spPr>
            <a:xfrm>
              <a:off x="4811786" y="3983207"/>
              <a:ext cx="643379" cy="643379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3200" dirty="0"/>
                <a:t>D</a:t>
              </a:r>
              <a:endParaRPr lang="es-AR" dirty="0"/>
            </a:p>
          </p:txBody>
        </p:sp>
        <p:cxnSp>
          <p:nvCxnSpPr>
            <p:cNvPr id="61" name="Conector recto 60">
              <a:extLst>
                <a:ext uri="{FF2B5EF4-FFF2-40B4-BE49-F238E27FC236}">
                  <a16:creationId xmlns:a16="http://schemas.microsoft.com/office/drawing/2014/main" id="{4AF7D57F-42EA-54A8-DE77-788FA34F0044}"/>
                </a:ext>
              </a:extLst>
            </p:cNvPr>
            <p:cNvCxnSpPr>
              <a:cxnSpLocks/>
              <a:stCxn id="57" idx="6"/>
              <a:endCxn id="58" idx="2"/>
            </p:cNvCxnSpPr>
            <p:nvPr/>
          </p:nvCxnSpPr>
          <p:spPr>
            <a:xfrm>
              <a:off x="5455165" y="2624567"/>
              <a:ext cx="123412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61">
              <a:extLst>
                <a:ext uri="{FF2B5EF4-FFF2-40B4-BE49-F238E27FC236}">
                  <a16:creationId xmlns:a16="http://schemas.microsoft.com/office/drawing/2014/main" id="{EDA2BED8-8E82-76E6-0433-83648A324FF3}"/>
                </a:ext>
              </a:extLst>
            </p:cNvPr>
            <p:cNvCxnSpPr>
              <a:cxnSpLocks/>
              <a:stCxn id="58" idx="4"/>
              <a:endCxn id="59" idx="0"/>
            </p:cNvCxnSpPr>
            <p:nvPr/>
          </p:nvCxnSpPr>
          <p:spPr>
            <a:xfrm>
              <a:off x="7010981" y="2946256"/>
              <a:ext cx="0" cy="103695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62">
              <a:extLst>
                <a:ext uri="{FF2B5EF4-FFF2-40B4-BE49-F238E27FC236}">
                  <a16:creationId xmlns:a16="http://schemas.microsoft.com/office/drawing/2014/main" id="{6DF0629F-C9FC-2D71-BD9A-607E70E12D76}"/>
                </a:ext>
              </a:extLst>
            </p:cNvPr>
            <p:cNvCxnSpPr>
              <a:stCxn id="60" idx="6"/>
              <a:endCxn id="59" idx="2"/>
            </p:cNvCxnSpPr>
            <p:nvPr/>
          </p:nvCxnSpPr>
          <p:spPr>
            <a:xfrm>
              <a:off x="5455165" y="4304897"/>
              <a:ext cx="123412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63">
              <a:extLst>
                <a:ext uri="{FF2B5EF4-FFF2-40B4-BE49-F238E27FC236}">
                  <a16:creationId xmlns:a16="http://schemas.microsoft.com/office/drawing/2014/main" id="{BE8DCE9C-374D-241D-C2EF-84E66C6F03A7}"/>
                </a:ext>
              </a:extLst>
            </p:cNvPr>
            <p:cNvCxnSpPr>
              <a:stCxn id="57" idx="4"/>
              <a:endCxn id="60" idx="0"/>
            </p:cNvCxnSpPr>
            <p:nvPr/>
          </p:nvCxnSpPr>
          <p:spPr>
            <a:xfrm>
              <a:off x="5133476" y="2946256"/>
              <a:ext cx="0" cy="103695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64">
              <a:extLst>
                <a:ext uri="{FF2B5EF4-FFF2-40B4-BE49-F238E27FC236}">
                  <a16:creationId xmlns:a16="http://schemas.microsoft.com/office/drawing/2014/main" id="{B6B4807B-91ED-EFC4-8A65-809989788F61}"/>
                </a:ext>
              </a:extLst>
            </p:cNvPr>
            <p:cNvCxnSpPr>
              <a:stCxn id="60" idx="7"/>
              <a:endCxn id="58" idx="3"/>
            </p:cNvCxnSpPr>
            <p:nvPr/>
          </p:nvCxnSpPr>
          <p:spPr>
            <a:xfrm flipV="1">
              <a:off x="5360944" y="2852035"/>
              <a:ext cx="1422568" cy="122539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CuadroTexto 65">
              <a:extLst>
                <a:ext uri="{FF2B5EF4-FFF2-40B4-BE49-F238E27FC236}">
                  <a16:creationId xmlns:a16="http://schemas.microsoft.com/office/drawing/2014/main" id="{C2FF80AD-1966-4EA1-2CC3-871A736520A5}"/>
                </a:ext>
              </a:extLst>
            </p:cNvPr>
            <p:cNvSpPr txBox="1"/>
            <p:nvPr/>
          </p:nvSpPr>
          <p:spPr>
            <a:xfrm>
              <a:off x="7084402" y="328006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67" name="CuadroTexto 66">
              <a:extLst>
                <a:ext uri="{FF2B5EF4-FFF2-40B4-BE49-F238E27FC236}">
                  <a16:creationId xmlns:a16="http://schemas.microsoft.com/office/drawing/2014/main" id="{202CCF99-5828-301E-DB89-A3A98C7BDA69}"/>
                </a:ext>
              </a:extLst>
            </p:cNvPr>
            <p:cNvSpPr txBox="1"/>
            <p:nvPr/>
          </p:nvSpPr>
          <p:spPr>
            <a:xfrm>
              <a:off x="5918179" y="393556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>
                  <a:solidFill>
                    <a:schemeClr val="tx1">
                      <a:lumMod val="50000"/>
                    </a:schemeClr>
                  </a:solidFill>
                </a:rPr>
                <a:t>6</a:t>
              </a:r>
            </a:p>
          </p:txBody>
        </p:sp>
        <p:sp>
          <p:nvSpPr>
            <p:cNvPr id="68" name="CuadroTexto 67">
              <a:extLst>
                <a:ext uri="{FF2B5EF4-FFF2-40B4-BE49-F238E27FC236}">
                  <a16:creationId xmlns:a16="http://schemas.microsoft.com/office/drawing/2014/main" id="{888F4E20-2E7A-2163-0F43-AB482AB425AF}"/>
                </a:ext>
              </a:extLst>
            </p:cNvPr>
            <p:cNvSpPr txBox="1"/>
            <p:nvPr/>
          </p:nvSpPr>
          <p:spPr>
            <a:xfrm>
              <a:off x="5877723" y="312280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69" name="CuadroTexto 68">
              <a:extLst>
                <a:ext uri="{FF2B5EF4-FFF2-40B4-BE49-F238E27FC236}">
                  <a16:creationId xmlns:a16="http://schemas.microsoft.com/office/drawing/2014/main" id="{02D6F159-C322-0008-A928-B28182954938}"/>
                </a:ext>
              </a:extLst>
            </p:cNvPr>
            <p:cNvSpPr txBox="1"/>
            <p:nvPr/>
          </p:nvSpPr>
          <p:spPr>
            <a:xfrm>
              <a:off x="4800701" y="3259338"/>
              <a:ext cx="3080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>
                  <a:solidFill>
                    <a:schemeClr val="tx1">
                      <a:lumMod val="50000"/>
                    </a:schemeClr>
                  </a:solidFill>
                </a:rPr>
                <a:t>4</a:t>
              </a:r>
            </a:p>
          </p:txBody>
        </p:sp>
        <p:sp>
          <p:nvSpPr>
            <p:cNvPr id="70" name="CuadroTexto 69">
              <a:extLst>
                <a:ext uri="{FF2B5EF4-FFF2-40B4-BE49-F238E27FC236}">
                  <a16:creationId xmlns:a16="http://schemas.microsoft.com/office/drawing/2014/main" id="{3EC9D9A3-C234-FFCE-C983-FFD2BE9F1141}"/>
                </a:ext>
              </a:extLst>
            </p:cNvPr>
            <p:cNvSpPr txBox="1"/>
            <p:nvPr/>
          </p:nvSpPr>
          <p:spPr>
            <a:xfrm>
              <a:off x="5949915" y="223317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>
                  <a:solidFill>
                    <a:schemeClr val="tx1">
                      <a:lumMod val="50000"/>
                    </a:schemeClr>
                  </a:solidFill>
                </a:rPr>
                <a:t>5</a:t>
              </a:r>
            </a:p>
          </p:txBody>
        </p:sp>
      </p:grpSp>
      <p:sp>
        <p:nvSpPr>
          <p:cNvPr id="71" name="CuadroTexto 70">
            <a:extLst>
              <a:ext uri="{FF2B5EF4-FFF2-40B4-BE49-F238E27FC236}">
                <a16:creationId xmlns:a16="http://schemas.microsoft.com/office/drawing/2014/main" id="{B3D19877-497A-22E6-853D-69CA52D2B04D}"/>
              </a:ext>
            </a:extLst>
          </p:cNvPr>
          <p:cNvSpPr txBox="1"/>
          <p:nvPr/>
        </p:nvSpPr>
        <p:spPr>
          <a:xfrm>
            <a:off x="3265188" y="234110"/>
            <a:ext cx="2800978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s-A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s-A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prim</a:t>
            </a:r>
            <a:r>
              <a:rPr lang="es-A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(G, inicio):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9D7B1BC7-6A69-F0F1-79D6-1B171FC604F2}"/>
              </a:ext>
            </a:extLst>
          </p:cNvPr>
          <p:cNvSpPr txBox="1"/>
          <p:nvPr/>
        </p:nvSpPr>
        <p:spPr>
          <a:xfrm>
            <a:off x="1872314" y="199612"/>
            <a:ext cx="311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</a:t>
            </a:r>
            <a:endParaRPr lang="es-AR" sz="1600" dirty="0"/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4CCD209B-006F-6DB9-290A-0E7994D3D45C}"/>
              </a:ext>
            </a:extLst>
          </p:cNvPr>
          <p:cNvSpPr txBox="1"/>
          <p:nvPr/>
        </p:nvSpPr>
        <p:spPr>
          <a:xfrm>
            <a:off x="183987" y="154832"/>
            <a:ext cx="944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inicio</a:t>
            </a:r>
            <a:endParaRPr lang="es-AR" sz="1600" dirty="0"/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13243AB0-0CFF-3B0D-0B4B-A36907DDE0EE}"/>
              </a:ext>
            </a:extLst>
          </p:cNvPr>
          <p:cNvSpPr txBox="1"/>
          <p:nvPr/>
        </p:nvSpPr>
        <p:spPr>
          <a:xfrm>
            <a:off x="3772172" y="540566"/>
            <a:ext cx="2937088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s-A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cp</a:t>
            </a:r>
            <a:r>
              <a:rPr lang="es-A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ColaPrioridad</a:t>
            </a:r>
            <a:r>
              <a:rPr lang="es-A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79CB4B4A-CDCD-B116-1E5C-57CD4938FC54}"/>
              </a:ext>
            </a:extLst>
          </p:cNvPr>
          <p:cNvSpPr txBox="1"/>
          <p:nvPr/>
        </p:nvSpPr>
        <p:spPr>
          <a:xfrm>
            <a:off x="1752761" y="3259205"/>
            <a:ext cx="4572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cp</a:t>
            </a:r>
            <a:endParaRPr lang="es-AR" sz="1600" dirty="0"/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3CD11A0A-4EB7-05C8-8B72-872030BF116E}"/>
              </a:ext>
            </a:extLst>
          </p:cNvPr>
          <p:cNvSpPr txBox="1"/>
          <p:nvPr/>
        </p:nvSpPr>
        <p:spPr>
          <a:xfrm>
            <a:off x="3770832" y="826926"/>
            <a:ext cx="1565920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s-A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A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v </a:t>
            </a:r>
            <a:r>
              <a:rPr lang="es-A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s-A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G:</a:t>
            </a: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02B99947-7D62-45DF-6160-F27AE32125F6}"/>
              </a:ext>
            </a:extLst>
          </p:cNvPr>
          <p:cNvSpPr txBox="1"/>
          <p:nvPr/>
        </p:nvSpPr>
        <p:spPr>
          <a:xfrm>
            <a:off x="4229372" y="1110467"/>
            <a:ext cx="4215284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s-A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v.asignar_</a:t>
            </a:r>
            <a:r>
              <a:rPr lang="es-AR" sz="1600" b="0" dirty="0" err="1">
                <a:solidFill>
                  <a:srgbClr val="D86ECC"/>
                </a:solidFill>
                <a:effectLst/>
                <a:latin typeface="Consolas" panose="020B0609020204030204" pitchFamily="49" charset="0"/>
              </a:rPr>
              <a:t>distancia</a:t>
            </a:r>
            <a:r>
              <a:rPr lang="es-A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A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sys.maxsize</a:t>
            </a:r>
            <a:r>
              <a:rPr lang="es-A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5EE343B0-3274-EC92-29AD-570C883F7684}"/>
              </a:ext>
            </a:extLst>
          </p:cNvPr>
          <p:cNvSpPr txBox="1"/>
          <p:nvPr/>
        </p:nvSpPr>
        <p:spPr>
          <a:xfrm>
            <a:off x="4249761" y="1354432"/>
            <a:ext cx="3540702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s-A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v.asignar_</a:t>
            </a:r>
            <a:r>
              <a:rPr lang="es-A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predecesor</a:t>
            </a:r>
            <a:r>
              <a:rPr lang="es-A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A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s-A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38442B60-98F9-C808-A1B1-BFDBB2500838}"/>
              </a:ext>
            </a:extLst>
          </p:cNvPr>
          <p:cNvSpPr txBox="1"/>
          <p:nvPr/>
        </p:nvSpPr>
        <p:spPr>
          <a:xfrm>
            <a:off x="3770832" y="1637973"/>
            <a:ext cx="3758408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s-A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inicio.asignar_distancia</a:t>
            </a:r>
            <a:r>
              <a:rPr lang="es-A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A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A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8B845175-458C-2874-0333-213615915307}"/>
              </a:ext>
            </a:extLst>
          </p:cNvPr>
          <p:cNvSpPr txBox="1"/>
          <p:nvPr/>
        </p:nvSpPr>
        <p:spPr>
          <a:xfrm>
            <a:off x="3770832" y="1921514"/>
            <a:ext cx="8206222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s-A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cp.construir_monticulo</a:t>
            </a:r>
            <a:r>
              <a:rPr lang="es-A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([(</a:t>
            </a:r>
            <a:r>
              <a:rPr lang="es-AR" sz="1600" b="0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v.obtener_distancia</a:t>
            </a:r>
            <a:r>
              <a:rPr lang="es-AR" sz="1600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s-A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AR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s-A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s-A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A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v </a:t>
            </a:r>
            <a:r>
              <a:rPr lang="es-A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s-A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G])</a:t>
            </a: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4B3625BC-1A92-81F6-3C1F-37199F1D6D2C}"/>
              </a:ext>
            </a:extLst>
          </p:cNvPr>
          <p:cNvSpPr txBox="1"/>
          <p:nvPr/>
        </p:nvSpPr>
        <p:spPr>
          <a:xfrm>
            <a:off x="3038913" y="211322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inf</a:t>
            </a:r>
            <a:endParaRPr lang="es-AR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D3AEB02E-3A7B-9F6F-A58D-546113D921CD}"/>
              </a:ext>
            </a:extLst>
          </p:cNvPr>
          <p:cNvSpPr txBox="1"/>
          <p:nvPr/>
        </p:nvSpPr>
        <p:spPr>
          <a:xfrm>
            <a:off x="511708" y="62137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</a:t>
            </a:r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36736542-1D1D-E0F8-0E43-6E240B558FE4}"/>
              </a:ext>
            </a:extLst>
          </p:cNvPr>
          <p:cNvSpPr txBox="1"/>
          <p:nvPr/>
        </p:nvSpPr>
        <p:spPr>
          <a:xfrm>
            <a:off x="872055" y="4589281"/>
            <a:ext cx="786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(</a:t>
            </a:r>
            <a:r>
              <a:rPr lang="es-AR" dirty="0" err="1"/>
              <a:t>inf,C</a:t>
            </a:r>
            <a:r>
              <a:rPr lang="es-AR" dirty="0"/>
              <a:t>)</a:t>
            </a:r>
          </a:p>
        </p:txBody>
      </p:sp>
      <p:cxnSp>
        <p:nvCxnSpPr>
          <p:cNvPr id="93" name="Conector recto de flecha 92">
            <a:extLst>
              <a:ext uri="{FF2B5EF4-FFF2-40B4-BE49-F238E27FC236}">
                <a16:creationId xmlns:a16="http://schemas.microsoft.com/office/drawing/2014/main" id="{0C14456A-3873-FF4A-EF33-43D2B6A2299D}"/>
              </a:ext>
            </a:extLst>
          </p:cNvPr>
          <p:cNvCxnSpPr>
            <a:cxnSpLocks/>
          </p:cNvCxnSpPr>
          <p:nvPr/>
        </p:nvCxnSpPr>
        <p:spPr>
          <a:xfrm flipH="1">
            <a:off x="1358419" y="4127416"/>
            <a:ext cx="600451" cy="4523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BD420876-6583-1331-72D5-7C41E551D83C}"/>
              </a:ext>
            </a:extLst>
          </p:cNvPr>
          <p:cNvSpPr txBox="1"/>
          <p:nvPr/>
        </p:nvSpPr>
        <p:spPr>
          <a:xfrm>
            <a:off x="3770832" y="2730030"/>
            <a:ext cx="3212772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cp.esta_vacia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</p:txBody>
      </p:sp>
      <p:sp>
        <p:nvSpPr>
          <p:cNvPr id="107" name="CuadroTexto 106">
            <a:extLst>
              <a:ext uri="{FF2B5EF4-FFF2-40B4-BE49-F238E27FC236}">
                <a16:creationId xmlns:a16="http://schemas.microsoft.com/office/drawing/2014/main" id="{B296949E-4908-111D-78E2-E9A57AE8807B}"/>
              </a:ext>
            </a:extLst>
          </p:cNvPr>
          <p:cNvSpPr txBox="1"/>
          <p:nvPr/>
        </p:nvSpPr>
        <p:spPr>
          <a:xfrm>
            <a:off x="4249761" y="3016390"/>
            <a:ext cx="4381450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s-A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vertice_actual</a:t>
            </a:r>
            <a:r>
              <a:rPr lang="es-A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cp.eliminar_min</a:t>
            </a:r>
            <a:r>
              <a:rPr lang="es-A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()[</a:t>
            </a:r>
            <a:r>
              <a:rPr lang="es-A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A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55FFF70B-24D2-0F12-BFC3-7C090F4CEB0B}"/>
              </a:ext>
            </a:extLst>
          </p:cNvPr>
          <p:cNvSpPr txBox="1"/>
          <p:nvPr/>
        </p:nvSpPr>
        <p:spPr>
          <a:xfrm>
            <a:off x="325086" y="5817098"/>
            <a:ext cx="17663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vertice_actual</a:t>
            </a:r>
            <a:r>
              <a:rPr lang="es-A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endParaRPr lang="es-AR" sz="1600" dirty="0"/>
          </a:p>
        </p:txBody>
      </p:sp>
      <p:sp>
        <p:nvSpPr>
          <p:cNvPr id="110" name="CuadroTexto 109">
            <a:extLst>
              <a:ext uri="{FF2B5EF4-FFF2-40B4-BE49-F238E27FC236}">
                <a16:creationId xmlns:a16="http://schemas.microsoft.com/office/drawing/2014/main" id="{8562A503-F577-7F79-F751-7FBDD65B2DB4}"/>
              </a:ext>
            </a:extLst>
          </p:cNvPr>
          <p:cNvSpPr txBox="1"/>
          <p:nvPr/>
        </p:nvSpPr>
        <p:spPr>
          <a:xfrm>
            <a:off x="2013567" y="5851087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600" dirty="0"/>
              <a:t>=</a:t>
            </a:r>
            <a:endParaRPr lang="es-AR" dirty="0"/>
          </a:p>
        </p:txBody>
      </p:sp>
      <p:sp>
        <p:nvSpPr>
          <p:cNvPr id="114" name="CuadroTexto 113">
            <a:extLst>
              <a:ext uri="{FF2B5EF4-FFF2-40B4-BE49-F238E27FC236}">
                <a16:creationId xmlns:a16="http://schemas.microsoft.com/office/drawing/2014/main" id="{958F328E-BD7B-B153-17BD-DE9AC1DF3220}"/>
              </a:ext>
            </a:extLst>
          </p:cNvPr>
          <p:cNvSpPr txBox="1"/>
          <p:nvPr/>
        </p:nvSpPr>
        <p:spPr>
          <a:xfrm>
            <a:off x="284095" y="887370"/>
            <a:ext cx="6710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endParaRPr lang="es-AR" dirty="0"/>
          </a:p>
        </p:txBody>
      </p:sp>
      <p:sp>
        <p:nvSpPr>
          <p:cNvPr id="117" name="CuadroTexto 116">
            <a:extLst>
              <a:ext uri="{FF2B5EF4-FFF2-40B4-BE49-F238E27FC236}">
                <a16:creationId xmlns:a16="http://schemas.microsoft.com/office/drawing/2014/main" id="{D5105569-E846-CDB1-98EC-F5B89B6C3F8C}"/>
              </a:ext>
            </a:extLst>
          </p:cNvPr>
          <p:cNvSpPr txBox="1"/>
          <p:nvPr/>
        </p:nvSpPr>
        <p:spPr>
          <a:xfrm>
            <a:off x="3032716" y="2373811"/>
            <a:ext cx="6710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endParaRPr lang="es-AR" dirty="0"/>
          </a:p>
        </p:txBody>
      </p:sp>
      <p:sp>
        <p:nvSpPr>
          <p:cNvPr id="120" name="CuadroTexto 119">
            <a:extLst>
              <a:ext uri="{FF2B5EF4-FFF2-40B4-BE49-F238E27FC236}">
                <a16:creationId xmlns:a16="http://schemas.microsoft.com/office/drawing/2014/main" id="{8F29E42A-8737-183A-7085-2C5E0D205EBB}"/>
              </a:ext>
            </a:extLst>
          </p:cNvPr>
          <p:cNvSpPr txBox="1"/>
          <p:nvPr/>
        </p:nvSpPr>
        <p:spPr>
          <a:xfrm>
            <a:off x="4229372" y="3297157"/>
            <a:ext cx="7125699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s-E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vertice_siguiente</a:t>
            </a:r>
            <a:r>
              <a:rPr lang="es-E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vertice_actual.obtener_conexiones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</p:txBody>
      </p:sp>
      <p:sp>
        <p:nvSpPr>
          <p:cNvPr id="122" name="CuadroTexto 121">
            <a:extLst>
              <a:ext uri="{FF2B5EF4-FFF2-40B4-BE49-F238E27FC236}">
                <a16:creationId xmlns:a16="http://schemas.microsoft.com/office/drawing/2014/main" id="{901B8106-3DEA-7540-010F-C00ACAC45846}"/>
              </a:ext>
            </a:extLst>
          </p:cNvPr>
          <p:cNvSpPr txBox="1"/>
          <p:nvPr/>
        </p:nvSpPr>
        <p:spPr>
          <a:xfrm>
            <a:off x="4553792" y="3549935"/>
            <a:ext cx="7717660" cy="279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s-E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nuevo_costo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vertice_actual.obtener_ponderacion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vertice_siguiente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4" name="CuadroTexto 123">
            <a:extLst>
              <a:ext uri="{FF2B5EF4-FFF2-40B4-BE49-F238E27FC236}">
                <a16:creationId xmlns:a16="http://schemas.microsoft.com/office/drawing/2014/main" id="{0C8D4399-058F-A50C-363A-1572C468381F}"/>
              </a:ext>
            </a:extLst>
          </p:cNvPr>
          <p:cNvSpPr txBox="1"/>
          <p:nvPr/>
        </p:nvSpPr>
        <p:spPr>
          <a:xfrm>
            <a:off x="193239" y="6165533"/>
            <a:ext cx="21057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vertice_siguiente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endParaRPr lang="es-AR" sz="1600" dirty="0"/>
          </a:p>
        </p:txBody>
      </p:sp>
      <p:sp>
        <p:nvSpPr>
          <p:cNvPr id="125" name="CuadroTexto 124">
            <a:extLst>
              <a:ext uri="{FF2B5EF4-FFF2-40B4-BE49-F238E27FC236}">
                <a16:creationId xmlns:a16="http://schemas.microsoft.com/office/drawing/2014/main" id="{3A7AE6E2-D5E5-F67A-2719-5F7B13C264B2}"/>
              </a:ext>
            </a:extLst>
          </p:cNvPr>
          <p:cNvSpPr txBox="1"/>
          <p:nvPr/>
        </p:nvSpPr>
        <p:spPr>
          <a:xfrm>
            <a:off x="2185111" y="6165533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600" dirty="0"/>
              <a:t>=</a:t>
            </a:r>
            <a:endParaRPr lang="es-AR" dirty="0"/>
          </a:p>
        </p:txBody>
      </p:sp>
      <p:sp>
        <p:nvSpPr>
          <p:cNvPr id="129" name="CuadroTexto 128">
            <a:extLst>
              <a:ext uri="{FF2B5EF4-FFF2-40B4-BE49-F238E27FC236}">
                <a16:creationId xmlns:a16="http://schemas.microsoft.com/office/drawing/2014/main" id="{60E6761F-F29C-7805-C09B-76AD318DD64A}"/>
              </a:ext>
            </a:extLst>
          </p:cNvPr>
          <p:cNvSpPr txBox="1"/>
          <p:nvPr/>
        </p:nvSpPr>
        <p:spPr>
          <a:xfrm>
            <a:off x="3171313" y="5769473"/>
            <a:ext cx="14394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nuevo_costo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endParaRPr lang="es-AR" sz="1600" dirty="0"/>
          </a:p>
        </p:txBody>
      </p:sp>
      <p:sp>
        <p:nvSpPr>
          <p:cNvPr id="130" name="CuadroTexto 129">
            <a:extLst>
              <a:ext uri="{FF2B5EF4-FFF2-40B4-BE49-F238E27FC236}">
                <a16:creationId xmlns:a16="http://schemas.microsoft.com/office/drawing/2014/main" id="{E758A1A3-F51C-71E0-F70D-A6F72D9FB930}"/>
              </a:ext>
            </a:extLst>
          </p:cNvPr>
          <p:cNvSpPr txBox="1"/>
          <p:nvPr/>
        </p:nvSpPr>
        <p:spPr>
          <a:xfrm>
            <a:off x="4623093" y="582697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600" dirty="0"/>
              <a:t>=</a:t>
            </a:r>
            <a:endParaRPr lang="es-AR" dirty="0"/>
          </a:p>
        </p:txBody>
      </p:sp>
      <p:sp>
        <p:nvSpPr>
          <p:cNvPr id="131" name="CuadroTexto 130">
            <a:extLst>
              <a:ext uri="{FF2B5EF4-FFF2-40B4-BE49-F238E27FC236}">
                <a16:creationId xmlns:a16="http://schemas.microsoft.com/office/drawing/2014/main" id="{BF0969B7-9905-1E76-703B-AC173B646431}"/>
              </a:ext>
            </a:extLst>
          </p:cNvPr>
          <p:cNvSpPr txBox="1"/>
          <p:nvPr/>
        </p:nvSpPr>
        <p:spPr>
          <a:xfrm>
            <a:off x="1877743" y="481170"/>
            <a:ext cx="266687" cy="3196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tx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133" name="CuadroTexto 132">
            <a:extLst>
              <a:ext uri="{FF2B5EF4-FFF2-40B4-BE49-F238E27FC236}">
                <a16:creationId xmlns:a16="http://schemas.microsoft.com/office/drawing/2014/main" id="{29F9FF10-459F-62CE-4B27-7C1B16618A2A}"/>
              </a:ext>
            </a:extLst>
          </p:cNvPr>
          <p:cNvSpPr txBox="1"/>
          <p:nvPr/>
        </p:nvSpPr>
        <p:spPr>
          <a:xfrm>
            <a:off x="4553792" y="3824906"/>
            <a:ext cx="6716166" cy="4592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s-E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cp.contiene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vertice_siguiente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s-E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lnSpc>
                <a:spcPts val="1425"/>
              </a:lnSpc>
            </a:pPr>
            <a:r>
              <a:rPr lang="es-ES" sz="16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s-E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nuevo_costo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s-E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vertice_siguiente.obtener_distancia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</p:txBody>
      </p:sp>
      <p:sp>
        <p:nvSpPr>
          <p:cNvPr id="135" name="CuadroTexto 134">
            <a:extLst>
              <a:ext uri="{FF2B5EF4-FFF2-40B4-BE49-F238E27FC236}">
                <a16:creationId xmlns:a16="http://schemas.microsoft.com/office/drawing/2014/main" id="{E8619E44-BC38-FBA8-EFE9-491810CF2A0C}"/>
              </a:ext>
            </a:extLst>
          </p:cNvPr>
          <p:cNvSpPr txBox="1"/>
          <p:nvPr/>
        </p:nvSpPr>
        <p:spPr>
          <a:xfrm>
            <a:off x="4916763" y="4419408"/>
            <a:ext cx="6055507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s-E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vertice_siguiente.asignar_predecesor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vertice_actual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36" name="CuadroTexto 135">
            <a:extLst>
              <a:ext uri="{FF2B5EF4-FFF2-40B4-BE49-F238E27FC236}">
                <a16:creationId xmlns:a16="http://schemas.microsoft.com/office/drawing/2014/main" id="{215253B1-00C4-30A5-0EAC-EC9706A15640}"/>
              </a:ext>
            </a:extLst>
          </p:cNvPr>
          <p:cNvSpPr txBox="1"/>
          <p:nvPr/>
        </p:nvSpPr>
        <p:spPr>
          <a:xfrm>
            <a:off x="3204910" y="846204"/>
            <a:ext cx="3355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600" dirty="0">
                <a:solidFill>
                  <a:srgbClr val="569CD6"/>
                </a:solidFill>
                <a:latin typeface="Consolas" panose="020B0609020204030204" pitchFamily="49" charset="0"/>
              </a:rPr>
              <a:t>D</a:t>
            </a:r>
            <a:endParaRPr lang="es-AR" dirty="0"/>
          </a:p>
        </p:txBody>
      </p:sp>
      <p:sp>
        <p:nvSpPr>
          <p:cNvPr id="138" name="CuadroTexto 137">
            <a:extLst>
              <a:ext uri="{FF2B5EF4-FFF2-40B4-BE49-F238E27FC236}">
                <a16:creationId xmlns:a16="http://schemas.microsoft.com/office/drawing/2014/main" id="{283E9997-FBBE-651E-7981-106EB569D80A}"/>
              </a:ext>
            </a:extLst>
          </p:cNvPr>
          <p:cNvSpPr txBox="1"/>
          <p:nvPr/>
        </p:nvSpPr>
        <p:spPr>
          <a:xfrm>
            <a:off x="4916763" y="4701624"/>
            <a:ext cx="5575985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s-E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vertice_siguiente.asignar_distancia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nuevo_costo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39" name="CuadroTexto 138">
            <a:extLst>
              <a:ext uri="{FF2B5EF4-FFF2-40B4-BE49-F238E27FC236}">
                <a16:creationId xmlns:a16="http://schemas.microsoft.com/office/drawing/2014/main" id="{79876EC6-A9A7-CE7F-CF8F-5FC1685C7D62}"/>
              </a:ext>
            </a:extLst>
          </p:cNvPr>
          <p:cNvSpPr txBox="1"/>
          <p:nvPr/>
        </p:nvSpPr>
        <p:spPr>
          <a:xfrm>
            <a:off x="3195641" y="6351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141" name="CuadroTexto 140">
            <a:extLst>
              <a:ext uri="{FF2B5EF4-FFF2-40B4-BE49-F238E27FC236}">
                <a16:creationId xmlns:a16="http://schemas.microsoft.com/office/drawing/2014/main" id="{BAC5AB79-6D6C-97CA-6546-DE24E7F34112}"/>
              </a:ext>
            </a:extLst>
          </p:cNvPr>
          <p:cNvSpPr txBox="1"/>
          <p:nvPr/>
        </p:nvSpPr>
        <p:spPr>
          <a:xfrm>
            <a:off x="4916763" y="4977941"/>
            <a:ext cx="6226860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s-E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cp.decrementar_clave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vertice_siguiente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nuevo_costo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42" name="CuadroTexto 141">
            <a:extLst>
              <a:ext uri="{FF2B5EF4-FFF2-40B4-BE49-F238E27FC236}">
                <a16:creationId xmlns:a16="http://schemas.microsoft.com/office/drawing/2014/main" id="{035D3CFC-E684-4450-F65F-B8120DD76A1E}"/>
              </a:ext>
            </a:extLst>
          </p:cNvPr>
          <p:cNvSpPr txBox="1"/>
          <p:nvPr/>
        </p:nvSpPr>
        <p:spPr>
          <a:xfrm>
            <a:off x="1661705" y="3741142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(2 ,B)</a:t>
            </a:r>
          </a:p>
        </p:txBody>
      </p:sp>
      <p:sp>
        <p:nvSpPr>
          <p:cNvPr id="148" name="CuadroTexto 147">
            <a:extLst>
              <a:ext uri="{FF2B5EF4-FFF2-40B4-BE49-F238E27FC236}">
                <a16:creationId xmlns:a16="http://schemas.microsoft.com/office/drawing/2014/main" id="{6C576D37-DD88-0A4C-73CC-23293EC211D1}"/>
              </a:ext>
            </a:extLst>
          </p:cNvPr>
          <p:cNvSpPr txBox="1"/>
          <p:nvPr/>
        </p:nvSpPr>
        <p:spPr>
          <a:xfrm>
            <a:off x="428232" y="2297886"/>
            <a:ext cx="2563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endParaRPr lang="es-AR" dirty="0"/>
          </a:p>
        </p:txBody>
      </p:sp>
      <p:sp>
        <p:nvSpPr>
          <p:cNvPr id="149" name="CuadroTexto 148">
            <a:extLst>
              <a:ext uri="{FF2B5EF4-FFF2-40B4-BE49-F238E27FC236}">
                <a16:creationId xmlns:a16="http://schemas.microsoft.com/office/drawing/2014/main" id="{B8CA796A-D947-FEC8-012D-E5F8BD366D60}"/>
              </a:ext>
            </a:extLst>
          </p:cNvPr>
          <p:cNvSpPr txBox="1"/>
          <p:nvPr/>
        </p:nvSpPr>
        <p:spPr>
          <a:xfrm>
            <a:off x="435024" y="204516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8DB0EC5-2483-63E4-42F4-A59F5BC804D6}"/>
              </a:ext>
            </a:extLst>
          </p:cNvPr>
          <p:cNvSpPr txBox="1"/>
          <p:nvPr/>
        </p:nvSpPr>
        <p:spPr>
          <a:xfrm>
            <a:off x="2309299" y="5821355"/>
            <a:ext cx="23795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600" dirty="0"/>
              <a:t>D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D8804CF-B5E8-D425-3255-4C142F86EA9B}"/>
              </a:ext>
            </a:extLst>
          </p:cNvPr>
          <p:cNvSpPr txBox="1"/>
          <p:nvPr/>
        </p:nvSpPr>
        <p:spPr>
          <a:xfrm>
            <a:off x="2393318" y="6127433"/>
            <a:ext cx="23795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600" dirty="0"/>
              <a:t>B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B815914-AB25-79CC-0F21-13F7A7F44791}"/>
              </a:ext>
            </a:extLst>
          </p:cNvPr>
          <p:cNvSpPr txBox="1"/>
          <p:nvPr/>
        </p:nvSpPr>
        <p:spPr>
          <a:xfrm>
            <a:off x="4934651" y="578833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tx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3" name="Flecha: a la derecha 2">
            <a:extLst>
              <a:ext uri="{FF2B5EF4-FFF2-40B4-BE49-F238E27FC236}">
                <a16:creationId xmlns:a16="http://schemas.microsoft.com/office/drawing/2014/main" id="{9331A74E-ABF7-5533-CD38-73AAFB6BBB4A}"/>
              </a:ext>
            </a:extLst>
          </p:cNvPr>
          <p:cNvSpPr/>
          <p:nvPr/>
        </p:nvSpPr>
        <p:spPr>
          <a:xfrm>
            <a:off x="4321008" y="5014994"/>
            <a:ext cx="598512" cy="17782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65972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D24306-758C-E19C-C440-64EFB0F096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upo 55">
            <a:extLst>
              <a:ext uri="{FF2B5EF4-FFF2-40B4-BE49-F238E27FC236}">
                <a16:creationId xmlns:a16="http://schemas.microsoft.com/office/drawing/2014/main" id="{6F3AE890-77D3-55F0-F484-205B50A8EDE3}"/>
              </a:ext>
            </a:extLst>
          </p:cNvPr>
          <p:cNvGrpSpPr/>
          <p:nvPr/>
        </p:nvGrpSpPr>
        <p:grpSpPr>
          <a:xfrm>
            <a:off x="881847" y="479800"/>
            <a:ext cx="2243443" cy="2071720"/>
            <a:chOff x="4800701" y="2233175"/>
            <a:chExt cx="2591799" cy="2393411"/>
          </a:xfrm>
        </p:grpSpPr>
        <p:sp>
          <p:nvSpPr>
            <p:cNvPr id="57" name="Elipse 56">
              <a:extLst>
                <a:ext uri="{FF2B5EF4-FFF2-40B4-BE49-F238E27FC236}">
                  <a16:creationId xmlns:a16="http://schemas.microsoft.com/office/drawing/2014/main" id="{597D2AF8-E555-7D84-D066-05D76ACCC128}"/>
                </a:ext>
              </a:extLst>
            </p:cNvPr>
            <p:cNvSpPr/>
            <p:nvPr/>
          </p:nvSpPr>
          <p:spPr>
            <a:xfrm>
              <a:off x="4811786" y="2302877"/>
              <a:ext cx="643379" cy="643379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3200" dirty="0"/>
                <a:t>A</a:t>
              </a:r>
              <a:endParaRPr lang="es-AR" dirty="0"/>
            </a:p>
          </p:txBody>
        </p:sp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B3F426EC-1759-08EB-DC09-FEA2F6BB4C96}"/>
                </a:ext>
              </a:extLst>
            </p:cNvPr>
            <p:cNvSpPr/>
            <p:nvPr/>
          </p:nvSpPr>
          <p:spPr>
            <a:xfrm>
              <a:off x="6689291" y="2302877"/>
              <a:ext cx="643379" cy="643379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3200" dirty="0"/>
                <a:t>B</a:t>
              </a:r>
              <a:endParaRPr lang="es-AR" dirty="0"/>
            </a:p>
          </p:txBody>
        </p:sp>
        <p:sp>
          <p:nvSpPr>
            <p:cNvPr id="59" name="Elipse 58">
              <a:extLst>
                <a:ext uri="{FF2B5EF4-FFF2-40B4-BE49-F238E27FC236}">
                  <a16:creationId xmlns:a16="http://schemas.microsoft.com/office/drawing/2014/main" id="{A155ACF1-25E0-09B4-B0CC-43CF8C684360}"/>
                </a:ext>
              </a:extLst>
            </p:cNvPr>
            <p:cNvSpPr/>
            <p:nvPr/>
          </p:nvSpPr>
          <p:spPr>
            <a:xfrm>
              <a:off x="6689291" y="3983207"/>
              <a:ext cx="643379" cy="643379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3200" dirty="0"/>
                <a:t>C</a:t>
              </a:r>
              <a:endParaRPr lang="es-AR" dirty="0"/>
            </a:p>
          </p:txBody>
        </p:sp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0BB1D19A-DBF8-8E05-B125-E7EE1EACC81B}"/>
                </a:ext>
              </a:extLst>
            </p:cNvPr>
            <p:cNvSpPr/>
            <p:nvPr/>
          </p:nvSpPr>
          <p:spPr>
            <a:xfrm>
              <a:off x="4811786" y="3983207"/>
              <a:ext cx="643379" cy="643379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3200" dirty="0"/>
                <a:t>D</a:t>
              </a:r>
              <a:endParaRPr lang="es-AR" dirty="0"/>
            </a:p>
          </p:txBody>
        </p:sp>
        <p:cxnSp>
          <p:nvCxnSpPr>
            <p:cNvPr id="61" name="Conector recto 60">
              <a:extLst>
                <a:ext uri="{FF2B5EF4-FFF2-40B4-BE49-F238E27FC236}">
                  <a16:creationId xmlns:a16="http://schemas.microsoft.com/office/drawing/2014/main" id="{785C49E6-9A88-D16D-61B5-F7EF772C1FB9}"/>
                </a:ext>
              </a:extLst>
            </p:cNvPr>
            <p:cNvCxnSpPr>
              <a:cxnSpLocks/>
              <a:stCxn id="57" idx="6"/>
              <a:endCxn id="58" idx="2"/>
            </p:cNvCxnSpPr>
            <p:nvPr/>
          </p:nvCxnSpPr>
          <p:spPr>
            <a:xfrm>
              <a:off x="5455165" y="2624567"/>
              <a:ext cx="123412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61">
              <a:extLst>
                <a:ext uri="{FF2B5EF4-FFF2-40B4-BE49-F238E27FC236}">
                  <a16:creationId xmlns:a16="http://schemas.microsoft.com/office/drawing/2014/main" id="{EE26700C-3E26-E528-DA33-5979BC623C9F}"/>
                </a:ext>
              </a:extLst>
            </p:cNvPr>
            <p:cNvCxnSpPr>
              <a:cxnSpLocks/>
              <a:stCxn id="58" idx="4"/>
              <a:endCxn id="59" idx="0"/>
            </p:cNvCxnSpPr>
            <p:nvPr/>
          </p:nvCxnSpPr>
          <p:spPr>
            <a:xfrm>
              <a:off x="7010981" y="2946256"/>
              <a:ext cx="0" cy="103695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62">
              <a:extLst>
                <a:ext uri="{FF2B5EF4-FFF2-40B4-BE49-F238E27FC236}">
                  <a16:creationId xmlns:a16="http://schemas.microsoft.com/office/drawing/2014/main" id="{393D3DFB-9493-A073-C6C0-33E910E9B89E}"/>
                </a:ext>
              </a:extLst>
            </p:cNvPr>
            <p:cNvCxnSpPr>
              <a:stCxn id="60" idx="6"/>
              <a:endCxn id="59" idx="2"/>
            </p:cNvCxnSpPr>
            <p:nvPr/>
          </p:nvCxnSpPr>
          <p:spPr>
            <a:xfrm>
              <a:off x="5455165" y="4304897"/>
              <a:ext cx="123412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63">
              <a:extLst>
                <a:ext uri="{FF2B5EF4-FFF2-40B4-BE49-F238E27FC236}">
                  <a16:creationId xmlns:a16="http://schemas.microsoft.com/office/drawing/2014/main" id="{A7129625-55C2-0D6F-0B99-4B03979FF3F3}"/>
                </a:ext>
              </a:extLst>
            </p:cNvPr>
            <p:cNvCxnSpPr>
              <a:stCxn id="57" idx="4"/>
              <a:endCxn id="60" idx="0"/>
            </p:cNvCxnSpPr>
            <p:nvPr/>
          </p:nvCxnSpPr>
          <p:spPr>
            <a:xfrm>
              <a:off x="5133476" y="2946256"/>
              <a:ext cx="0" cy="103695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64">
              <a:extLst>
                <a:ext uri="{FF2B5EF4-FFF2-40B4-BE49-F238E27FC236}">
                  <a16:creationId xmlns:a16="http://schemas.microsoft.com/office/drawing/2014/main" id="{EA2F82A2-EDFD-3124-A1CD-E30D4A1D53DB}"/>
                </a:ext>
              </a:extLst>
            </p:cNvPr>
            <p:cNvCxnSpPr>
              <a:stCxn id="60" idx="7"/>
              <a:endCxn id="58" idx="3"/>
            </p:cNvCxnSpPr>
            <p:nvPr/>
          </p:nvCxnSpPr>
          <p:spPr>
            <a:xfrm flipV="1">
              <a:off x="5360944" y="2852035"/>
              <a:ext cx="1422568" cy="122539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CuadroTexto 65">
              <a:extLst>
                <a:ext uri="{FF2B5EF4-FFF2-40B4-BE49-F238E27FC236}">
                  <a16:creationId xmlns:a16="http://schemas.microsoft.com/office/drawing/2014/main" id="{1D1804CA-8C46-7AB5-1CC8-573E099A4F22}"/>
                </a:ext>
              </a:extLst>
            </p:cNvPr>
            <p:cNvSpPr txBox="1"/>
            <p:nvPr/>
          </p:nvSpPr>
          <p:spPr>
            <a:xfrm>
              <a:off x="7084402" y="328006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67" name="CuadroTexto 66">
              <a:extLst>
                <a:ext uri="{FF2B5EF4-FFF2-40B4-BE49-F238E27FC236}">
                  <a16:creationId xmlns:a16="http://schemas.microsoft.com/office/drawing/2014/main" id="{E4DAE59A-2006-79A9-DA86-09DF1BBE0CB0}"/>
                </a:ext>
              </a:extLst>
            </p:cNvPr>
            <p:cNvSpPr txBox="1"/>
            <p:nvPr/>
          </p:nvSpPr>
          <p:spPr>
            <a:xfrm>
              <a:off x="5918179" y="393556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>
                  <a:solidFill>
                    <a:schemeClr val="tx1">
                      <a:lumMod val="50000"/>
                    </a:schemeClr>
                  </a:solidFill>
                </a:rPr>
                <a:t>6</a:t>
              </a:r>
            </a:p>
          </p:txBody>
        </p:sp>
        <p:sp>
          <p:nvSpPr>
            <p:cNvPr id="68" name="CuadroTexto 67">
              <a:extLst>
                <a:ext uri="{FF2B5EF4-FFF2-40B4-BE49-F238E27FC236}">
                  <a16:creationId xmlns:a16="http://schemas.microsoft.com/office/drawing/2014/main" id="{622079F0-3312-B0AC-A860-529676979C42}"/>
                </a:ext>
              </a:extLst>
            </p:cNvPr>
            <p:cNvSpPr txBox="1"/>
            <p:nvPr/>
          </p:nvSpPr>
          <p:spPr>
            <a:xfrm>
              <a:off x="5877723" y="312280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69" name="CuadroTexto 68">
              <a:extLst>
                <a:ext uri="{FF2B5EF4-FFF2-40B4-BE49-F238E27FC236}">
                  <a16:creationId xmlns:a16="http://schemas.microsoft.com/office/drawing/2014/main" id="{992A2C98-3443-ED05-C3FD-983B71AA6C32}"/>
                </a:ext>
              </a:extLst>
            </p:cNvPr>
            <p:cNvSpPr txBox="1"/>
            <p:nvPr/>
          </p:nvSpPr>
          <p:spPr>
            <a:xfrm>
              <a:off x="4800701" y="3259338"/>
              <a:ext cx="3080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>
                  <a:solidFill>
                    <a:schemeClr val="tx1">
                      <a:lumMod val="50000"/>
                    </a:schemeClr>
                  </a:solidFill>
                </a:rPr>
                <a:t>4</a:t>
              </a:r>
            </a:p>
          </p:txBody>
        </p:sp>
        <p:sp>
          <p:nvSpPr>
            <p:cNvPr id="70" name="CuadroTexto 69">
              <a:extLst>
                <a:ext uri="{FF2B5EF4-FFF2-40B4-BE49-F238E27FC236}">
                  <a16:creationId xmlns:a16="http://schemas.microsoft.com/office/drawing/2014/main" id="{11710598-B90F-3A56-2AF8-46DA3D25E4AB}"/>
                </a:ext>
              </a:extLst>
            </p:cNvPr>
            <p:cNvSpPr txBox="1"/>
            <p:nvPr/>
          </p:nvSpPr>
          <p:spPr>
            <a:xfrm>
              <a:off x="5949915" y="223317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>
                  <a:solidFill>
                    <a:schemeClr val="tx1">
                      <a:lumMod val="50000"/>
                    </a:schemeClr>
                  </a:solidFill>
                </a:rPr>
                <a:t>5</a:t>
              </a:r>
            </a:p>
          </p:txBody>
        </p:sp>
      </p:grpSp>
      <p:sp>
        <p:nvSpPr>
          <p:cNvPr id="71" name="CuadroTexto 70">
            <a:extLst>
              <a:ext uri="{FF2B5EF4-FFF2-40B4-BE49-F238E27FC236}">
                <a16:creationId xmlns:a16="http://schemas.microsoft.com/office/drawing/2014/main" id="{4A9D64E6-4625-C24C-9971-AB9A903DAD04}"/>
              </a:ext>
            </a:extLst>
          </p:cNvPr>
          <p:cNvSpPr txBox="1"/>
          <p:nvPr/>
        </p:nvSpPr>
        <p:spPr>
          <a:xfrm>
            <a:off x="3265188" y="234110"/>
            <a:ext cx="2800978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s-A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s-A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prim</a:t>
            </a:r>
            <a:r>
              <a:rPr lang="es-A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(G, inicio):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3489C219-D186-3A34-6DA1-F3EB0F5CB476}"/>
              </a:ext>
            </a:extLst>
          </p:cNvPr>
          <p:cNvSpPr txBox="1"/>
          <p:nvPr/>
        </p:nvSpPr>
        <p:spPr>
          <a:xfrm>
            <a:off x="1872314" y="199612"/>
            <a:ext cx="311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</a:t>
            </a:r>
            <a:endParaRPr lang="es-AR" sz="1600" dirty="0"/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1FECE8BA-8C54-E691-34B8-23C3F74B9875}"/>
              </a:ext>
            </a:extLst>
          </p:cNvPr>
          <p:cNvSpPr txBox="1"/>
          <p:nvPr/>
        </p:nvSpPr>
        <p:spPr>
          <a:xfrm>
            <a:off x="183987" y="154832"/>
            <a:ext cx="944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inicio</a:t>
            </a:r>
            <a:endParaRPr lang="es-AR" sz="1600" dirty="0"/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3EB5E77D-7C39-2440-2A0D-DFA53C3D0D4F}"/>
              </a:ext>
            </a:extLst>
          </p:cNvPr>
          <p:cNvSpPr txBox="1"/>
          <p:nvPr/>
        </p:nvSpPr>
        <p:spPr>
          <a:xfrm>
            <a:off x="3772172" y="540566"/>
            <a:ext cx="2937088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s-A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cp</a:t>
            </a:r>
            <a:r>
              <a:rPr lang="es-A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ColaPrioridad</a:t>
            </a:r>
            <a:r>
              <a:rPr lang="es-A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91894AE5-FBC4-4767-01C1-8B0F0DDD2735}"/>
              </a:ext>
            </a:extLst>
          </p:cNvPr>
          <p:cNvSpPr txBox="1"/>
          <p:nvPr/>
        </p:nvSpPr>
        <p:spPr>
          <a:xfrm>
            <a:off x="1752761" y="3259205"/>
            <a:ext cx="4572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cp</a:t>
            </a:r>
            <a:endParaRPr lang="es-AR" sz="1600" dirty="0"/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9DEC662B-B828-F400-E1B6-FF0FD05BBC68}"/>
              </a:ext>
            </a:extLst>
          </p:cNvPr>
          <p:cNvSpPr txBox="1"/>
          <p:nvPr/>
        </p:nvSpPr>
        <p:spPr>
          <a:xfrm>
            <a:off x="3770832" y="826926"/>
            <a:ext cx="1565920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s-A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A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v </a:t>
            </a:r>
            <a:r>
              <a:rPr lang="es-A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s-A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G:</a:t>
            </a: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C837A441-88C6-EAD6-89BD-CCB01F5B1DE8}"/>
              </a:ext>
            </a:extLst>
          </p:cNvPr>
          <p:cNvSpPr txBox="1"/>
          <p:nvPr/>
        </p:nvSpPr>
        <p:spPr>
          <a:xfrm>
            <a:off x="4229372" y="1110467"/>
            <a:ext cx="4215284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s-A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v.asignar_</a:t>
            </a:r>
            <a:r>
              <a:rPr lang="es-AR" sz="1600" b="0" dirty="0" err="1">
                <a:solidFill>
                  <a:srgbClr val="D86ECC"/>
                </a:solidFill>
                <a:effectLst/>
                <a:latin typeface="Consolas" panose="020B0609020204030204" pitchFamily="49" charset="0"/>
              </a:rPr>
              <a:t>distancia</a:t>
            </a:r>
            <a:r>
              <a:rPr lang="es-A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A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sys.maxsize</a:t>
            </a:r>
            <a:r>
              <a:rPr lang="es-A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F256A964-5935-8360-5707-590D71ED8F3B}"/>
              </a:ext>
            </a:extLst>
          </p:cNvPr>
          <p:cNvSpPr txBox="1"/>
          <p:nvPr/>
        </p:nvSpPr>
        <p:spPr>
          <a:xfrm>
            <a:off x="4249761" y="1354432"/>
            <a:ext cx="3540702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s-A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v.asignar_</a:t>
            </a:r>
            <a:r>
              <a:rPr lang="es-A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predecesor</a:t>
            </a:r>
            <a:r>
              <a:rPr lang="es-A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A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s-A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355CE100-2547-1DC1-7CBB-EEA3B756D89B}"/>
              </a:ext>
            </a:extLst>
          </p:cNvPr>
          <p:cNvSpPr txBox="1"/>
          <p:nvPr/>
        </p:nvSpPr>
        <p:spPr>
          <a:xfrm>
            <a:off x="3770832" y="1637973"/>
            <a:ext cx="3758408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s-A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inicio.asignar_distancia</a:t>
            </a:r>
            <a:r>
              <a:rPr lang="es-A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A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A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CFB76444-C747-321F-6F00-7390245E61D1}"/>
              </a:ext>
            </a:extLst>
          </p:cNvPr>
          <p:cNvSpPr txBox="1"/>
          <p:nvPr/>
        </p:nvSpPr>
        <p:spPr>
          <a:xfrm>
            <a:off x="3770832" y="1921514"/>
            <a:ext cx="8206222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s-A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cp.construir_monticulo</a:t>
            </a:r>
            <a:r>
              <a:rPr lang="es-A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([(</a:t>
            </a:r>
            <a:r>
              <a:rPr lang="es-AR" sz="1600" b="0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v.obtener_distancia</a:t>
            </a:r>
            <a:r>
              <a:rPr lang="es-AR" sz="1600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s-A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AR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s-A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s-A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A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v </a:t>
            </a:r>
            <a:r>
              <a:rPr lang="es-A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s-A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G])</a:t>
            </a: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4E49871A-8BB2-4185-58D1-59769D102044}"/>
              </a:ext>
            </a:extLst>
          </p:cNvPr>
          <p:cNvSpPr txBox="1"/>
          <p:nvPr/>
        </p:nvSpPr>
        <p:spPr>
          <a:xfrm>
            <a:off x="3038913" y="211322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inf</a:t>
            </a:r>
            <a:endParaRPr lang="es-AR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A4598B2B-2439-B4DF-0813-AE1BF125F300}"/>
              </a:ext>
            </a:extLst>
          </p:cNvPr>
          <p:cNvSpPr txBox="1"/>
          <p:nvPr/>
        </p:nvSpPr>
        <p:spPr>
          <a:xfrm>
            <a:off x="511708" y="62137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</a:t>
            </a:r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A66E34E0-7FBA-64DC-7061-AA0E3D4FAC8D}"/>
              </a:ext>
            </a:extLst>
          </p:cNvPr>
          <p:cNvSpPr txBox="1"/>
          <p:nvPr/>
        </p:nvSpPr>
        <p:spPr>
          <a:xfrm>
            <a:off x="872055" y="4589281"/>
            <a:ext cx="786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(</a:t>
            </a:r>
            <a:r>
              <a:rPr lang="es-AR" dirty="0" err="1"/>
              <a:t>inf,C</a:t>
            </a:r>
            <a:r>
              <a:rPr lang="es-AR" dirty="0"/>
              <a:t>)</a:t>
            </a:r>
          </a:p>
        </p:txBody>
      </p:sp>
      <p:cxnSp>
        <p:nvCxnSpPr>
          <p:cNvPr id="93" name="Conector recto de flecha 92">
            <a:extLst>
              <a:ext uri="{FF2B5EF4-FFF2-40B4-BE49-F238E27FC236}">
                <a16:creationId xmlns:a16="http://schemas.microsoft.com/office/drawing/2014/main" id="{7FC838A9-DF36-70D5-07AD-0CE9C5D11BB1}"/>
              </a:ext>
            </a:extLst>
          </p:cNvPr>
          <p:cNvCxnSpPr>
            <a:cxnSpLocks/>
          </p:cNvCxnSpPr>
          <p:nvPr/>
        </p:nvCxnSpPr>
        <p:spPr>
          <a:xfrm flipH="1">
            <a:off x="1358419" y="4127416"/>
            <a:ext cx="600451" cy="4523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12CE0BBE-C239-4DF7-A0C8-596A2DFFECDF}"/>
              </a:ext>
            </a:extLst>
          </p:cNvPr>
          <p:cNvSpPr txBox="1"/>
          <p:nvPr/>
        </p:nvSpPr>
        <p:spPr>
          <a:xfrm>
            <a:off x="3770832" y="2730030"/>
            <a:ext cx="3212772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cp.esta_vacia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</p:txBody>
      </p:sp>
      <p:sp>
        <p:nvSpPr>
          <p:cNvPr id="107" name="CuadroTexto 106">
            <a:extLst>
              <a:ext uri="{FF2B5EF4-FFF2-40B4-BE49-F238E27FC236}">
                <a16:creationId xmlns:a16="http://schemas.microsoft.com/office/drawing/2014/main" id="{A07970A6-7AE9-AFCA-BF4C-3ACBA63A4CF7}"/>
              </a:ext>
            </a:extLst>
          </p:cNvPr>
          <p:cNvSpPr txBox="1"/>
          <p:nvPr/>
        </p:nvSpPr>
        <p:spPr>
          <a:xfrm>
            <a:off x="4249761" y="3016390"/>
            <a:ext cx="4381450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s-A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vertice_actual</a:t>
            </a:r>
            <a:r>
              <a:rPr lang="es-A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cp.eliminar_min</a:t>
            </a:r>
            <a:r>
              <a:rPr lang="es-A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()[</a:t>
            </a:r>
            <a:r>
              <a:rPr lang="es-A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A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F1C928E8-1912-53A6-8DDD-F9312521D12C}"/>
              </a:ext>
            </a:extLst>
          </p:cNvPr>
          <p:cNvSpPr txBox="1"/>
          <p:nvPr/>
        </p:nvSpPr>
        <p:spPr>
          <a:xfrm>
            <a:off x="325086" y="5817098"/>
            <a:ext cx="17663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vertice_actual</a:t>
            </a:r>
            <a:r>
              <a:rPr lang="es-A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endParaRPr lang="es-AR" sz="1600" dirty="0"/>
          </a:p>
        </p:txBody>
      </p:sp>
      <p:sp>
        <p:nvSpPr>
          <p:cNvPr id="110" name="CuadroTexto 109">
            <a:extLst>
              <a:ext uri="{FF2B5EF4-FFF2-40B4-BE49-F238E27FC236}">
                <a16:creationId xmlns:a16="http://schemas.microsoft.com/office/drawing/2014/main" id="{A52FADE3-B0A2-EAA5-26B3-1ED6A4E3D6D3}"/>
              </a:ext>
            </a:extLst>
          </p:cNvPr>
          <p:cNvSpPr txBox="1"/>
          <p:nvPr/>
        </p:nvSpPr>
        <p:spPr>
          <a:xfrm>
            <a:off x="2013567" y="5851087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600" dirty="0"/>
              <a:t>=</a:t>
            </a:r>
            <a:endParaRPr lang="es-AR" dirty="0"/>
          </a:p>
        </p:txBody>
      </p:sp>
      <p:sp>
        <p:nvSpPr>
          <p:cNvPr id="114" name="CuadroTexto 113">
            <a:extLst>
              <a:ext uri="{FF2B5EF4-FFF2-40B4-BE49-F238E27FC236}">
                <a16:creationId xmlns:a16="http://schemas.microsoft.com/office/drawing/2014/main" id="{31A32997-EB6D-E20C-DC85-7FA531B219E6}"/>
              </a:ext>
            </a:extLst>
          </p:cNvPr>
          <p:cNvSpPr txBox="1"/>
          <p:nvPr/>
        </p:nvSpPr>
        <p:spPr>
          <a:xfrm>
            <a:off x="284095" y="887370"/>
            <a:ext cx="6710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endParaRPr lang="es-AR" dirty="0"/>
          </a:p>
        </p:txBody>
      </p:sp>
      <p:sp>
        <p:nvSpPr>
          <p:cNvPr id="117" name="CuadroTexto 116">
            <a:extLst>
              <a:ext uri="{FF2B5EF4-FFF2-40B4-BE49-F238E27FC236}">
                <a16:creationId xmlns:a16="http://schemas.microsoft.com/office/drawing/2014/main" id="{5F59289E-3831-C766-827C-36A5975C64B2}"/>
              </a:ext>
            </a:extLst>
          </p:cNvPr>
          <p:cNvSpPr txBox="1"/>
          <p:nvPr/>
        </p:nvSpPr>
        <p:spPr>
          <a:xfrm>
            <a:off x="3032716" y="2373811"/>
            <a:ext cx="6710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endParaRPr lang="es-AR" dirty="0"/>
          </a:p>
        </p:txBody>
      </p:sp>
      <p:sp>
        <p:nvSpPr>
          <p:cNvPr id="120" name="CuadroTexto 119">
            <a:extLst>
              <a:ext uri="{FF2B5EF4-FFF2-40B4-BE49-F238E27FC236}">
                <a16:creationId xmlns:a16="http://schemas.microsoft.com/office/drawing/2014/main" id="{CD59CEE9-8C5F-123F-8200-E3E710E38C85}"/>
              </a:ext>
            </a:extLst>
          </p:cNvPr>
          <p:cNvSpPr txBox="1"/>
          <p:nvPr/>
        </p:nvSpPr>
        <p:spPr>
          <a:xfrm>
            <a:off x="4229372" y="3297157"/>
            <a:ext cx="7125699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s-E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vertice_siguiente</a:t>
            </a:r>
            <a:r>
              <a:rPr lang="es-E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vertice_actual.obtener_conexiones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</p:txBody>
      </p:sp>
      <p:sp>
        <p:nvSpPr>
          <p:cNvPr id="122" name="CuadroTexto 121">
            <a:extLst>
              <a:ext uri="{FF2B5EF4-FFF2-40B4-BE49-F238E27FC236}">
                <a16:creationId xmlns:a16="http://schemas.microsoft.com/office/drawing/2014/main" id="{B7AB1C92-42BE-CCBD-918F-367174FB981C}"/>
              </a:ext>
            </a:extLst>
          </p:cNvPr>
          <p:cNvSpPr txBox="1"/>
          <p:nvPr/>
        </p:nvSpPr>
        <p:spPr>
          <a:xfrm>
            <a:off x="4553792" y="3549935"/>
            <a:ext cx="7717660" cy="279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s-E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nuevo_costo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vertice_actual.obtener_ponderacion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vertice_siguiente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4" name="CuadroTexto 123">
            <a:extLst>
              <a:ext uri="{FF2B5EF4-FFF2-40B4-BE49-F238E27FC236}">
                <a16:creationId xmlns:a16="http://schemas.microsoft.com/office/drawing/2014/main" id="{7F9D4DBF-F2C5-8D36-C916-E785A35030FE}"/>
              </a:ext>
            </a:extLst>
          </p:cNvPr>
          <p:cNvSpPr txBox="1"/>
          <p:nvPr/>
        </p:nvSpPr>
        <p:spPr>
          <a:xfrm>
            <a:off x="193239" y="6165533"/>
            <a:ext cx="21057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vertice_siguiente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endParaRPr lang="es-AR" sz="1600" dirty="0"/>
          </a:p>
        </p:txBody>
      </p:sp>
      <p:sp>
        <p:nvSpPr>
          <p:cNvPr id="125" name="CuadroTexto 124">
            <a:extLst>
              <a:ext uri="{FF2B5EF4-FFF2-40B4-BE49-F238E27FC236}">
                <a16:creationId xmlns:a16="http://schemas.microsoft.com/office/drawing/2014/main" id="{478C82B1-58BC-E0AC-B7CC-80B1791E8BEE}"/>
              </a:ext>
            </a:extLst>
          </p:cNvPr>
          <p:cNvSpPr txBox="1"/>
          <p:nvPr/>
        </p:nvSpPr>
        <p:spPr>
          <a:xfrm>
            <a:off x="2185111" y="6165533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600" dirty="0"/>
              <a:t>=</a:t>
            </a:r>
            <a:endParaRPr lang="es-AR" dirty="0"/>
          </a:p>
        </p:txBody>
      </p:sp>
      <p:sp>
        <p:nvSpPr>
          <p:cNvPr id="129" name="CuadroTexto 128">
            <a:extLst>
              <a:ext uri="{FF2B5EF4-FFF2-40B4-BE49-F238E27FC236}">
                <a16:creationId xmlns:a16="http://schemas.microsoft.com/office/drawing/2014/main" id="{B50E24B9-7828-6174-187F-EAFA822927B2}"/>
              </a:ext>
            </a:extLst>
          </p:cNvPr>
          <p:cNvSpPr txBox="1"/>
          <p:nvPr/>
        </p:nvSpPr>
        <p:spPr>
          <a:xfrm>
            <a:off x="3171313" y="5769473"/>
            <a:ext cx="14394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nuevo_costo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endParaRPr lang="es-AR" sz="1600" dirty="0"/>
          </a:p>
        </p:txBody>
      </p:sp>
      <p:sp>
        <p:nvSpPr>
          <p:cNvPr id="130" name="CuadroTexto 129">
            <a:extLst>
              <a:ext uri="{FF2B5EF4-FFF2-40B4-BE49-F238E27FC236}">
                <a16:creationId xmlns:a16="http://schemas.microsoft.com/office/drawing/2014/main" id="{B30C58FA-AAA9-ACCB-BEC0-B3EED9D5B8AE}"/>
              </a:ext>
            </a:extLst>
          </p:cNvPr>
          <p:cNvSpPr txBox="1"/>
          <p:nvPr/>
        </p:nvSpPr>
        <p:spPr>
          <a:xfrm>
            <a:off x="4623093" y="582697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600" dirty="0"/>
              <a:t>=</a:t>
            </a:r>
            <a:endParaRPr lang="es-AR" dirty="0"/>
          </a:p>
        </p:txBody>
      </p:sp>
      <p:sp>
        <p:nvSpPr>
          <p:cNvPr id="131" name="CuadroTexto 130">
            <a:extLst>
              <a:ext uri="{FF2B5EF4-FFF2-40B4-BE49-F238E27FC236}">
                <a16:creationId xmlns:a16="http://schemas.microsoft.com/office/drawing/2014/main" id="{E8A7B8D7-5B49-CDFA-9689-BD829DCEA6F7}"/>
              </a:ext>
            </a:extLst>
          </p:cNvPr>
          <p:cNvSpPr txBox="1"/>
          <p:nvPr/>
        </p:nvSpPr>
        <p:spPr>
          <a:xfrm>
            <a:off x="1877743" y="481170"/>
            <a:ext cx="266687" cy="3196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tx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133" name="CuadroTexto 132">
            <a:extLst>
              <a:ext uri="{FF2B5EF4-FFF2-40B4-BE49-F238E27FC236}">
                <a16:creationId xmlns:a16="http://schemas.microsoft.com/office/drawing/2014/main" id="{25644791-194F-8328-56A7-8543FE6310B9}"/>
              </a:ext>
            </a:extLst>
          </p:cNvPr>
          <p:cNvSpPr txBox="1"/>
          <p:nvPr/>
        </p:nvSpPr>
        <p:spPr>
          <a:xfrm>
            <a:off x="4553792" y="3824906"/>
            <a:ext cx="6716166" cy="4592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s-E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cp.contiene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vertice_siguiente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s-E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lnSpc>
                <a:spcPts val="1425"/>
              </a:lnSpc>
            </a:pPr>
            <a:r>
              <a:rPr lang="es-ES" sz="16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s-E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nuevo_costo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s-E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vertice_siguiente.obtener_distancia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</p:txBody>
      </p:sp>
      <p:sp>
        <p:nvSpPr>
          <p:cNvPr id="135" name="CuadroTexto 134">
            <a:extLst>
              <a:ext uri="{FF2B5EF4-FFF2-40B4-BE49-F238E27FC236}">
                <a16:creationId xmlns:a16="http://schemas.microsoft.com/office/drawing/2014/main" id="{85445C68-B2FA-40D3-583F-26DD559E8D49}"/>
              </a:ext>
            </a:extLst>
          </p:cNvPr>
          <p:cNvSpPr txBox="1"/>
          <p:nvPr/>
        </p:nvSpPr>
        <p:spPr>
          <a:xfrm>
            <a:off x="4916763" y="4419408"/>
            <a:ext cx="6055507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s-E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vertice_siguiente.asignar_predecesor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vertice_actual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36" name="CuadroTexto 135">
            <a:extLst>
              <a:ext uri="{FF2B5EF4-FFF2-40B4-BE49-F238E27FC236}">
                <a16:creationId xmlns:a16="http://schemas.microsoft.com/office/drawing/2014/main" id="{75AB3019-986D-99B7-6000-B0219914EDF3}"/>
              </a:ext>
            </a:extLst>
          </p:cNvPr>
          <p:cNvSpPr txBox="1"/>
          <p:nvPr/>
        </p:nvSpPr>
        <p:spPr>
          <a:xfrm>
            <a:off x="3204910" y="846204"/>
            <a:ext cx="3355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600" dirty="0">
                <a:solidFill>
                  <a:srgbClr val="569CD6"/>
                </a:solidFill>
                <a:latin typeface="Consolas" panose="020B0609020204030204" pitchFamily="49" charset="0"/>
              </a:rPr>
              <a:t>D</a:t>
            </a:r>
            <a:endParaRPr lang="es-AR" dirty="0"/>
          </a:p>
        </p:txBody>
      </p:sp>
      <p:sp>
        <p:nvSpPr>
          <p:cNvPr id="138" name="CuadroTexto 137">
            <a:extLst>
              <a:ext uri="{FF2B5EF4-FFF2-40B4-BE49-F238E27FC236}">
                <a16:creationId xmlns:a16="http://schemas.microsoft.com/office/drawing/2014/main" id="{BC725480-8FBD-4763-0258-BFF5253C0B52}"/>
              </a:ext>
            </a:extLst>
          </p:cNvPr>
          <p:cNvSpPr txBox="1"/>
          <p:nvPr/>
        </p:nvSpPr>
        <p:spPr>
          <a:xfrm>
            <a:off x="4916763" y="4701624"/>
            <a:ext cx="5575985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s-E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vertice_siguiente.asignar_distancia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nuevo_costo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39" name="CuadroTexto 138">
            <a:extLst>
              <a:ext uri="{FF2B5EF4-FFF2-40B4-BE49-F238E27FC236}">
                <a16:creationId xmlns:a16="http://schemas.microsoft.com/office/drawing/2014/main" id="{D6347DBC-D94C-A1BA-D02C-C40FE11A09CA}"/>
              </a:ext>
            </a:extLst>
          </p:cNvPr>
          <p:cNvSpPr txBox="1"/>
          <p:nvPr/>
        </p:nvSpPr>
        <p:spPr>
          <a:xfrm>
            <a:off x="3195641" y="6351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141" name="CuadroTexto 140">
            <a:extLst>
              <a:ext uri="{FF2B5EF4-FFF2-40B4-BE49-F238E27FC236}">
                <a16:creationId xmlns:a16="http://schemas.microsoft.com/office/drawing/2014/main" id="{A7CCED6B-6B42-490D-7044-40208BADB47D}"/>
              </a:ext>
            </a:extLst>
          </p:cNvPr>
          <p:cNvSpPr txBox="1"/>
          <p:nvPr/>
        </p:nvSpPr>
        <p:spPr>
          <a:xfrm>
            <a:off x="4916763" y="4977941"/>
            <a:ext cx="6226860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s-E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cp.decrementar_clave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vertice_siguiente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nuevo_costo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42" name="CuadroTexto 141">
            <a:extLst>
              <a:ext uri="{FF2B5EF4-FFF2-40B4-BE49-F238E27FC236}">
                <a16:creationId xmlns:a16="http://schemas.microsoft.com/office/drawing/2014/main" id="{23D14616-0AB3-0A1D-CAEF-006584E94E3C}"/>
              </a:ext>
            </a:extLst>
          </p:cNvPr>
          <p:cNvSpPr txBox="1"/>
          <p:nvPr/>
        </p:nvSpPr>
        <p:spPr>
          <a:xfrm>
            <a:off x="1661705" y="3741142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(2 ,B)</a:t>
            </a:r>
          </a:p>
        </p:txBody>
      </p:sp>
      <p:sp>
        <p:nvSpPr>
          <p:cNvPr id="148" name="CuadroTexto 147">
            <a:extLst>
              <a:ext uri="{FF2B5EF4-FFF2-40B4-BE49-F238E27FC236}">
                <a16:creationId xmlns:a16="http://schemas.microsoft.com/office/drawing/2014/main" id="{4E398772-9E6F-B985-9213-BECF5BF641E5}"/>
              </a:ext>
            </a:extLst>
          </p:cNvPr>
          <p:cNvSpPr txBox="1"/>
          <p:nvPr/>
        </p:nvSpPr>
        <p:spPr>
          <a:xfrm>
            <a:off x="428232" y="2297886"/>
            <a:ext cx="2563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endParaRPr lang="es-AR" dirty="0"/>
          </a:p>
        </p:txBody>
      </p:sp>
      <p:sp>
        <p:nvSpPr>
          <p:cNvPr id="149" name="CuadroTexto 148">
            <a:extLst>
              <a:ext uri="{FF2B5EF4-FFF2-40B4-BE49-F238E27FC236}">
                <a16:creationId xmlns:a16="http://schemas.microsoft.com/office/drawing/2014/main" id="{687D12D1-FA95-6528-EAE8-DDA986FE5A7E}"/>
              </a:ext>
            </a:extLst>
          </p:cNvPr>
          <p:cNvSpPr txBox="1"/>
          <p:nvPr/>
        </p:nvSpPr>
        <p:spPr>
          <a:xfrm>
            <a:off x="435024" y="204516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5BEC43F-5268-2E17-FB94-259A00F3A868}"/>
              </a:ext>
            </a:extLst>
          </p:cNvPr>
          <p:cNvSpPr txBox="1"/>
          <p:nvPr/>
        </p:nvSpPr>
        <p:spPr>
          <a:xfrm>
            <a:off x="2309299" y="5821355"/>
            <a:ext cx="23795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600" dirty="0"/>
              <a:t>D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69DFDCB-EE75-796A-9D9C-52101C95E2B0}"/>
              </a:ext>
            </a:extLst>
          </p:cNvPr>
          <p:cNvSpPr txBox="1"/>
          <p:nvPr/>
        </p:nvSpPr>
        <p:spPr>
          <a:xfrm>
            <a:off x="2393318" y="6127433"/>
            <a:ext cx="23795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600" dirty="0"/>
              <a:t>B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574885B-5B73-11DC-D490-B2BE1EE744A3}"/>
              </a:ext>
            </a:extLst>
          </p:cNvPr>
          <p:cNvSpPr txBox="1"/>
          <p:nvPr/>
        </p:nvSpPr>
        <p:spPr>
          <a:xfrm>
            <a:off x="4934651" y="578833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tx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3" name="Flecha: a la derecha 2">
            <a:extLst>
              <a:ext uri="{FF2B5EF4-FFF2-40B4-BE49-F238E27FC236}">
                <a16:creationId xmlns:a16="http://schemas.microsoft.com/office/drawing/2014/main" id="{811E408C-315E-3279-6F33-CF86FBDEA615}"/>
              </a:ext>
            </a:extLst>
          </p:cNvPr>
          <p:cNvSpPr/>
          <p:nvPr/>
        </p:nvSpPr>
        <p:spPr>
          <a:xfrm>
            <a:off x="4321008" y="5014994"/>
            <a:ext cx="598512" cy="17782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1E1D7AA-BBA5-4F08-77C5-846EDC003CCB}"/>
              </a:ext>
            </a:extLst>
          </p:cNvPr>
          <p:cNvSpPr txBox="1"/>
          <p:nvPr/>
        </p:nvSpPr>
        <p:spPr>
          <a:xfrm>
            <a:off x="1958870" y="3758081"/>
            <a:ext cx="3143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/>
              <a:t>B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9391A2F-824C-E269-9479-5CA8227E2996}"/>
              </a:ext>
            </a:extLst>
          </p:cNvPr>
          <p:cNvSpPr txBox="1"/>
          <p:nvPr/>
        </p:nvSpPr>
        <p:spPr>
          <a:xfrm>
            <a:off x="2384904" y="6128710"/>
            <a:ext cx="2379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600" dirty="0"/>
              <a:t>C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2270CAB-8EDE-28A2-C9D0-FA6934E238FF}"/>
              </a:ext>
            </a:extLst>
          </p:cNvPr>
          <p:cNvSpPr txBox="1"/>
          <p:nvPr/>
        </p:nvSpPr>
        <p:spPr>
          <a:xfrm>
            <a:off x="2858603" y="1385981"/>
            <a:ext cx="266687" cy="3196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tx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816B38C-4C4B-7C80-F697-75F7DE2F0BEE}"/>
              </a:ext>
            </a:extLst>
          </p:cNvPr>
          <p:cNvSpPr txBox="1"/>
          <p:nvPr/>
        </p:nvSpPr>
        <p:spPr>
          <a:xfrm>
            <a:off x="3094891" y="2358422"/>
            <a:ext cx="3787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endParaRPr lang="es-AR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20C4A4F-E2AC-4642-D871-D11806EF25DF}"/>
              </a:ext>
            </a:extLst>
          </p:cNvPr>
          <p:cNvSpPr txBox="1"/>
          <p:nvPr/>
        </p:nvSpPr>
        <p:spPr>
          <a:xfrm>
            <a:off x="3102231" y="212613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45A4382-88B2-F0B1-A4C4-EC8104F2B0D5}"/>
              </a:ext>
            </a:extLst>
          </p:cNvPr>
          <p:cNvSpPr txBox="1"/>
          <p:nvPr/>
        </p:nvSpPr>
        <p:spPr>
          <a:xfrm>
            <a:off x="1663173" y="3718824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(3,C)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6704963-0FF0-40BC-32F1-90BB4DB1F178}"/>
              </a:ext>
            </a:extLst>
          </p:cNvPr>
          <p:cNvSpPr txBox="1"/>
          <p:nvPr/>
        </p:nvSpPr>
        <p:spPr>
          <a:xfrm>
            <a:off x="1961818" y="3780390"/>
            <a:ext cx="2379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6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085344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15 0.00023 L -0.10235 -0.32338 " pathEditMode="relative" ptsTypes="AA"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157 -0.32477 L -0.06563 -0.28588 " pathEditMode="relative" ptsTypes="AA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-0.00394 L 0.02956 0.29884 " pathEditMode="relative" ptsTypes="AA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44 0.00394 L 0.06106 -0.12106 " pathEditMode="relative" ptsTypes="AA">
                                      <p:cBhvr>
                                        <p:cTn id="26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862 -0.28819 L -0.05417 -0.24583 " pathEditMode="relative" ptsTypes="AA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612 -0.24514 L -0.03086 -0.20694 " pathEditMode="relative" ptsTypes="AA">
                                      <p:cBhvr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0.00162 L 0.17188 0.64583 " pathEditMode="relative" rAng="0" ptsTypes="AA">
                                      <p:cBhvr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42" y="32199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308 -0.20717 L -0.02631 -0.16921 " pathEditMode="relative" ptsTypes="AA">
                                      <p:cBhvr>
                                        <p:cTn id="5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891 -0.17315 L -0.00769 -0.07523 " pathEditMode="relative" ptsTypes="AA">
                                      <p:cBhvr>
                                        <p:cTn id="6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34 -0.07569 L -0.00834 -0.07569 L -0.00782 -0.03935 " pathEditMode="relative" ptsTypes="AAA">
                                      <p:cBhvr>
                                        <p:cTn id="7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38 -0.0419 L -0.00703 -0.00092 " pathEditMode="relative" ptsTypes="AA">
                                      <p:cBhvr>
                                        <p:cTn id="8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0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44 -0.00092 L -0.10013 -0.32523 " pathEditMode="relative" ptsTypes="AA">
                                      <p:cBhvr>
                                        <p:cTn id="9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0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013 -0.32083 L -0.06706 -0.28634 " pathEditMode="relative" ptsTypes="AA">
                                      <p:cBhvr>
                                        <p:cTn id="10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2.96296E-6 L 0.02852 0.29838 " pathEditMode="relative" rAng="0" ptsTypes="AA">
                                      <p:cBhvr>
                                        <p:cTn id="10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9" y="15255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0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745 -0.28889 L -0.05808 -0.2449 " pathEditMode="relative" ptsTypes="AA">
                                      <p:cBhvr>
                                        <p:cTn id="1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90" grpId="0"/>
      <p:bldP spid="90" grpId="1"/>
      <p:bldP spid="117" grpId="0"/>
      <p:bldP spid="142" grpId="0"/>
      <p:bldP spid="2" grpId="0"/>
      <p:bldP spid="18" grpId="0"/>
      <p:bldP spid="20" grpId="0"/>
      <p:bldP spid="3" grpId="0" animBg="1"/>
      <p:bldP spid="3" grpId="1" animBg="1"/>
      <p:bldP spid="3" grpId="2" animBg="1"/>
      <p:bldP spid="3" grpId="3" animBg="1"/>
      <p:bldP spid="3" grpId="4" animBg="1"/>
      <p:bldP spid="3" grpId="5" animBg="1"/>
      <p:bldP spid="3" grpId="6" animBg="1"/>
      <p:bldP spid="3" grpId="7" animBg="1"/>
      <p:bldP spid="3" grpId="8" animBg="1"/>
      <p:bldP spid="3" grpId="9" animBg="1"/>
      <p:bldP spid="3" grpId="10" animBg="1"/>
      <p:bldP spid="5" grpId="0"/>
      <p:bldP spid="5" grpId="1"/>
      <p:bldP spid="5" grpId="2"/>
      <p:bldP spid="4" grpId="0"/>
      <p:bldP spid="6" grpId="0"/>
      <p:bldP spid="6" grpId="1"/>
      <p:bldP spid="8" grpId="0"/>
      <p:bldP spid="9" grpId="0"/>
      <p:bldP spid="10" grpId="0"/>
      <p:bldP spid="10" grpId="1"/>
      <p:bldP spid="7" grpId="0"/>
      <p:bldP spid="7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20D2FF-4DF9-DA0B-2485-C11FDBEC65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upo 55">
            <a:extLst>
              <a:ext uri="{FF2B5EF4-FFF2-40B4-BE49-F238E27FC236}">
                <a16:creationId xmlns:a16="http://schemas.microsoft.com/office/drawing/2014/main" id="{25C04899-21AE-BD12-20FE-D46AB22ABB8A}"/>
              </a:ext>
            </a:extLst>
          </p:cNvPr>
          <p:cNvGrpSpPr/>
          <p:nvPr/>
        </p:nvGrpSpPr>
        <p:grpSpPr>
          <a:xfrm>
            <a:off x="881847" y="479800"/>
            <a:ext cx="2243443" cy="2071720"/>
            <a:chOff x="4800701" y="2233175"/>
            <a:chExt cx="2591799" cy="2393411"/>
          </a:xfrm>
        </p:grpSpPr>
        <p:sp>
          <p:nvSpPr>
            <p:cNvPr id="57" name="Elipse 56">
              <a:extLst>
                <a:ext uri="{FF2B5EF4-FFF2-40B4-BE49-F238E27FC236}">
                  <a16:creationId xmlns:a16="http://schemas.microsoft.com/office/drawing/2014/main" id="{771D1DA2-065F-57C5-D8C7-76B6AE9C8BF6}"/>
                </a:ext>
              </a:extLst>
            </p:cNvPr>
            <p:cNvSpPr/>
            <p:nvPr/>
          </p:nvSpPr>
          <p:spPr>
            <a:xfrm>
              <a:off x="4811786" y="2302877"/>
              <a:ext cx="643379" cy="643379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3200" dirty="0"/>
                <a:t>A</a:t>
              </a:r>
              <a:endParaRPr lang="es-AR" dirty="0"/>
            </a:p>
          </p:txBody>
        </p:sp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D746E22D-903E-5B65-83B9-1194996643CD}"/>
                </a:ext>
              </a:extLst>
            </p:cNvPr>
            <p:cNvSpPr/>
            <p:nvPr/>
          </p:nvSpPr>
          <p:spPr>
            <a:xfrm>
              <a:off x="6689291" y="2302877"/>
              <a:ext cx="643379" cy="643379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3200" dirty="0"/>
                <a:t>B</a:t>
              </a:r>
              <a:endParaRPr lang="es-AR" dirty="0"/>
            </a:p>
          </p:txBody>
        </p:sp>
        <p:sp>
          <p:nvSpPr>
            <p:cNvPr id="59" name="Elipse 58">
              <a:extLst>
                <a:ext uri="{FF2B5EF4-FFF2-40B4-BE49-F238E27FC236}">
                  <a16:creationId xmlns:a16="http://schemas.microsoft.com/office/drawing/2014/main" id="{8AC24B3D-6329-6C87-DF6B-50556CF06B06}"/>
                </a:ext>
              </a:extLst>
            </p:cNvPr>
            <p:cNvSpPr/>
            <p:nvPr/>
          </p:nvSpPr>
          <p:spPr>
            <a:xfrm>
              <a:off x="6689291" y="3983207"/>
              <a:ext cx="643379" cy="643379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3200" dirty="0"/>
                <a:t>C</a:t>
              </a:r>
              <a:endParaRPr lang="es-AR" dirty="0"/>
            </a:p>
          </p:txBody>
        </p:sp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4F0A330E-18AE-02B8-5BA8-4D166E03B5FB}"/>
                </a:ext>
              </a:extLst>
            </p:cNvPr>
            <p:cNvSpPr/>
            <p:nvPr/>
          </p:nvSpPr>
          <p:spPr>
            <a:xfrm>
              <a:off x="4811786" y="3983207"/>
              <a:ext cx="643379" cy="643379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3200" dirty="0"/>
                <a:t>D</a:t>
              </a:r>
              <a:endParaRPr lang="es-AR" dirty="0"/>
            </a:p>
          </p:txBody>
        </p:sp>
        <p:cxnSp>
          <p:nvCxnSpPr>
            <p:cNvPr id="61" name="Conector recto 60">
              <a:extLst>
                <a:ext uri="{FF2B5EF4-FFF2-40B4-BE49-F238E27FC236}">
                  <a16:creationId xmlns:a16="http://schemas.microsoft.com/office/drawing/2014/main" id="{DEC28947-F88D-94ED-D031-BD5F84CF5660}"/>
                </a:ext>
              </a:extLst>
            </p:cNvPr>
            <p:cNvCxnSpPr>
              <a:cxnSpLocks/>
              <a:stCxn id="57" idx="6"/>
              <a:endCxn id="58" idx="2"/>
            </p:cNvCxnSpPr>
            <p:nvPr/>
          </p:nvCxnSpPr>
          <p:spPr>
            <a:xfrm>
              <a:off x="5455165" y="2624567"/>
              <a:ext cx="123412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61">
              <a:extLst>
                <a:ext uri="{FF2B5EF4-FFF2-40B4-BE49-F238E27FC236}">
                  <a16:creationId xmlns:a16="http://schemas.microsoft.com/office/drawing/2014/main" id="{FAE322F0-B1F7-9FA8-4555-635018D652E3}"/>
                </a:ext>
              </a:extLst>
            </p:cNvPr>
            <p:cNvCxnSpPr>
              <a:cxnSpLocks/>
              <a:stCxn id="58" idx="4"/>
              <a:endCxn id="59" idx="0"/>
            </p:cNvCxnSpPr>
            <p:nvPr/>
          </p:nvCxnSpPr>
          <p:spPr>
            <a:xfrm>
              <a:off x="7010981" y="2946256"/>
              <a:ext cx="0" cy="103695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62">
              <a:extLst>
                <a:ext uri="{FF2B5EF4-FFF2-40B4-BE49-F238E27FC236}">
                  <a16:creationId xmlns:a16="http://schemas.microsoft.com/office/drawing/2014/main" id="{58259377-4B56-5F91-534B-69590515E7DE}"/>
                </a:ext>
              </a:extLst>
            </p:cNvPr>
            <p:cNvCxnSpPr>
              <a:stCxn id="60" idx="6"/>
              <a:endCxn id="59" idx="2"/>
            </p:cNvCxnSpPr>
            <p:nvPr/>
          </p:nvCxnSpPr>
          <p:spPr>
            <a:xfrm>
              <a:off x="5455165" y="4304897"/>
              <a:ext cx="123412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63">
              <a:extLst>
                <a:ext uri="{FF2B5EF4-FFF2-40B4-BE49-F238E27FC236}">
                  <a16:creationId xmlns:a16="http://schemas.microsoft.com/office/drawing/2014/main" id="{02D171F7-05B5-AE67-7DC7-7E1CDB0B16FD}"/>
                </a:ext>
              </a:extLst>
            </p:cNvPr>
            <p:cNvCxnSpPr>
              <a:stCxn id="57" idx="4"/>
              <a:endCxn id="60" idx="0"/>
            </p:cNvCxnSpPr>
            <p:nvPr/>
          </p:nvCxnSpPr>
          <p:spPr>
            <a:xfrm>
              <a:off x="5133476" y="2946256"/>
              <a:ext cx="0" cy="103695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64">
              <a:extLst>
                <a:ext uri="{FF2B5EF4-FFF2-40B4-BE49-F238E27FC236}">
                  <a16:creationId xmlns:a16="http://schemas.microsoft.com/office/drawing/2014/main" id="{6D810E09-09D1-38E4-8352-2EFE9F765004}"/>
                </a:ext>
              </a:extLst>
            </p:cNvPr>
            <p:cNvCxnSpPr>
              <a:stCxn id="60" idx="7"/>
              <a:endCxn id="58" idx="3"/>
            </p:cNvCxnSpPr>
            <p:nvPr/>
          </p:nvCxnSpPr>
          <p:spPr>
            <a:xfrm flipV="1">
              <a:off x="5360944" y="2852035"/>
              <a:ext cx="1422568" cy="122539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CuadroTexto 65">
              <a:extLst>
                <a:ext uri="{FF2B5EF4-FFF2-40B4-BE49-F238E27FC236}">
                  <a16:creationId xmlns:a16="http://schemas.microsoft.com/office/drawing/2014/main" id="{A716BCAE-FC90-2C1D-C3CE-6C5764A0A07F}"/>
                </a:ext>
              </a:extLst>
            </p:cNvPr>
            <p:cNvSpPr txBox="1"/>
            <p:nvPr/>
          </p:nvSpPr>
          <p:spPr>
            <a:xfrm>
              <a:off x="7084402" y="328006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67" name="CuadroTexto 66">
              <a:extLst>
                <a:ext uri="{FF2B5EF4-FFF2-40B4-BE49-F238E27FC236}">
                  <a16:creationId xmlns:a16="http://schemas.microsoft.com/office/drawing/2014/main" id="{F364ED44-7821-5FCD-55E2-25DE2A0881CC}"/>
                </a:ext>
              </a:extLst>
            </p:cNvPr>
            <p:cNvSpPr txBox="1"/>
            <p:nvPr/>
          </p:nvSpPr>
          <p:spPr>
            <a:xfrm>
              <a:off x="5918179" y="393556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>
                  <a:solidFill>
                    <a:schemeClr val="tx1">
                      <a:lumMod val="50000"/>
                    </a:schemeClr>
                  </a:solidFill>
                </a:rPr>
                <a:t>6</a:t>
              </a:r>
            </a:p>
          </p:txBody>
        </p:sp>
        <p:sp>
          <p:nvSpPr>
            <p:cNvPr id="68" name="CuadroTexto 67">
              <a:extLst>
                <a:ext uri="{FF2B5EF4-FFF2-40B4-BE49-F238E27FC236}">
                  <a16:creationId xmlns:a16="http://schemas.microsoft.com/office/drawing/2014/main" id="{130402B2-74C8-7C41-786B-14FD871E2696}"/>
                </a:ext>
              </a:extLst>
            </p:cNvPr>
            <p:cNvSpPr txBox="1"/>
            <p:nvPr/>
          </p:nvSpPr>
          <p:spPr>
            <a:xfrm>
              <a:off x="5877723" y="312280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69" name="CuadroTexto 68">
              <a:extLst>
                <a:ext uri="{FF2B5EF4-FFF2-40B4-BE49-F238E27FC236}">
                  <a16:creationId xmlns:a16="http://schemas.microsoft.com/office/drawing/2014/main" id="{77C6037B-A7BA-FC67-D974-FD3B79B17244}"/>
                </a:ext>
              </a:extLst>
            </p:cNvPr>
            <p:cNvSpPr txBox="1"/>
            <p:nvPr/>
          </p:nvSpPr>
          <p:spPr>
            <a:xfrm>
              <a:off x="4800701" y="3259338"/>
              <a:ext cx="3080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>
                  <a:solidFill>
                    <a:schemeClr val="tx1">
                      <a:lumMod val="50000"/>
                    </a:schemeClr>
                  </a:solidFill>
                </a:rPr>
                <a:t>4</a:t>
              </a:r>
            </a:p>
          </p:txBody>
        </p:sp>
        <p:sp>
          <p:nvSpPr>
            <p:cNvPr id="70" name="CuadroTexto 69">
              <a:extLst>
                <a:ext uri="{FF2B5EF4-FFF2-40B4-BE49-F238E27FC236}">
                  <a16:creationId xmlns:a16="http://schemas.microsoft.com/office/drawing/2014/main" id="{33082802-DE47-0F5F-764B-65AE41D7E032}"/>
                </a:ext>
              </a:extLst>
            </p:cNvPr>
            <p:cNvSpPr txBox="1"/>
            <p:nvPr/>
          </p:nvSpPr>
          <p:spPr>
            <a:xfrm>
              <a:off x="5949915" y="223317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>
                  <a:solidFill>
                    <a:schemeClr val="tx1">
                      <a:lumMod val="50000"/>
                    </a:schemeClr>
                  </a:solidFill>
                </a:rPr>
                <a:t>5</a:t>
              </a:r>
            </a:p>
          </p:txBody>
        </p:sp>
      </p:grpSp>
      <p:sp>
        <p:nvSpPr>
          <p:cNvPr id="71" name="CuadroTexto 70">
            <a:extLst>
              <a:ext uri="{FF2B5EF4-FFF2-40B4-BE49-F238E27FC236}">
                <a16:creationId xmlns:a16="http://schemas.microsoft.com/office/drawing/2014/main" id="{6BB89AD3-A71D-2299-D663-C4A3FF00204E}"/>
              </a:ext>
            </a:extLst>
          </p:cNvPr>
          <p:cNvSpPr txBox="1"/>
          <p:nvPr/>
        </p:nvSpPr>
        <p:spPr>
          <a:xfrm>
            <a:off x="3265188" y="234110"/>
            <a:ext cx="2800978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s-A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s-A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prim</a:t>
            </a:r>
            <a:r>
              <a:rPr lang="es-A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(G, inicio):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D830D353-2ACA-E716-835F-6CBC6ED6C28E}"/>
              </a:ext>
            </a:extLst>
          </p:cNvPr>
          <p:cNvSpPr txBox="1"/>
          <p:nvPr/>
        </p:nvSpPr>
        <p:spPr>
          <a:xfrm>
            <a:off x="1872314" y="199612"/>
            <a:ext cx="311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</a:t>
            </a:r>
            <a:endParaRPr lang="es-AR" sz="1600" dirty="0"/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96A569B1-385E-C127-38B2-B8F574D08937}"/>
              </a:ext>
            </a:extLst>
          </p:cNvPr>
          <p:cNvSpPr txBox="1"/>
          <p:nvPr/>
        </p:nvSpPr>
        <p:spPr>
          <a:xfrm>
            <a:off x="183987" y="154832"/>
            <a:ext cx="944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inicio</a:t>
            </a:r>
            <a:endParaRPr lang="es-AR" sz="1600" dirty="0"/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A24360EF-5CF3-A520-3F87-1CB8851CC421}"/>
              </a:ext>
            </a:extLst>
          </p:cNvPr>
          <p:cNvSpPr txBox="1"/>
          <p:nvPr/>
        </p:nvSpPr>
        <p:spPr>
          <a:xfrm>
            <a:off x="3772172" y="540566"/>
            <a:ext cx="2937088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s-A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cp</a:t>
            </a:r>
            <a:r>
              <a:rPr lang="es-A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ColaPrioridad</a:t>
            </a:r>
            <a:r>
              <a:rPr lang="es-A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9304E4E8-63D8-D76A-9442-834F01B1B6E4}"/>
              </a:ext>
            </a:extLst>
          </p:cNvPr>
          <p:cNvSpPr txBox="1"/>
          <p:nvPr/>
        </p:nvSpPr>
        <p:spPr>
          <a:xfrm>
            <a:off x="1752761" y="3259205"/>
            <a:ext cx="4572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cp</a:t>
            </a:r>
            <a:endParaRPr lang="es-AR" sz="1600" dirty="0"/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7B9CA4A3-13B4-C21E-EA7F-40CB1A5B0F05}"/>
              </a:ext>
            </a:extLst>
          </p:cNvPr>
          <p:cNvSpPr txBox="1"/>
          <p:nvPr/>
        </p:nvSpPr>
        <p:spPr>
          <a:xfrm>
            <a:off x="3770832" y="826926"/>
            <a:ext cx="1565920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s-A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A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v </a:t>
            </a:r>
            <a:r>
              <a:rPr lang="es-A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s-A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G:</a:t>
            </a: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5545D863-EDF2-20C8-B7F1-981CCAEADE9A}"/>
              </a:ext>
            </a:extLst>
          </p:cNvPr>
          <p:cNvSpPr txBox="1"/>
          <p:nvPr/>
        </p:nvSpPr>
        <p:spPr>
          <a:xfrm>
            <a:off x="4229372" y="1110467"/>
            <a:ext cx="4215284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s-A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v.asignar_</a:t>
            </a:r>
            <a:r>
              <a:rPr lang="es-AR" sz="1600" b="0" dirty="0" err="1">
                <a:solidFill>
                  <a:srgbClr val="D86ECC"/>
                </a:solidFill>
                <a:effectLst/>
                <a:latin typeface="Consolas" panose="020B0609020204030204" pitchFamily="49" charset="0"/>
              </a:rPr>
              <a:t>distancia</a:t>
            </a:r>
            <a:r>
              <a:rPr lang="es-A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A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sys.maxsize</a:t>
            </a:r>
            <a:r>
              <a:rPr lang="es-A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5D3E855C-316A-A916-EC82-915E3A8F5964}"/>
              </a:ext>
            </a:extLst>
          </p:cNvPr>
          <p:cNvSpPr txBox="1"/>
          <p:nvPr/>
        </p:nvSpPr>
        <p:spPr>
          <a:xfrm>
            <a:off x="4249761" y="1354432"/>
            <a:ext cx="3540702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s-A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v.asignar_</a:t>
            </a:r>
            <a:r>
              <a:rPr lang="es-A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predecesor</a:t>
            </a:r>
            <a:r>
              <a:rPr lang="es-A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A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s-A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D8E73DE9-EBBD-E51B-2C00-C0BFF93B13B4}"/>
              </a:ext>
            </a:extLst>
          </p:cNvPr>
          <p:cNvSpPr txBox="1"/>
          <p:nvPr/>
        </p:nvSpPr>
        <p:spPr>
          <a:xfrm>
            <a:off x="3770832" y="1637973"/>
            <a:ext cx="3758408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s-A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inicio.asignar_distancia</a:t>
            </a:r>
            <a:r>
              <a:rPr lang="es-A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A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A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502C18F4-2D34-9D0A-D38B-824E78E2F8F0}"/>
              </a:ext>
            </a:extLst>
          </p:cNvPr>
          <p:cNvSpPr txBox="1"/>
          <p:nvPr/>
        </p:nvSpPr>
        <p:spPr>
          <a:xfrm>
            <a:off x="3770832" y="1921514"/>
            <a:ext cx="8206222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s-A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cp.construir_monticulo</a:t>
            </a:r>
            <a:r>
              <a:rPr lang="es-A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([(</a:t>
            </a:r>
            <a:r>
              <a:rPr lang="es-AR" sz="1600" b="0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v.obtener_distancia</a:t>
            </a:r>
            <a:r>
              <a:rPr lang="es-AR" sz="1600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s-A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AR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s-A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s-A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A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v </a:t>
            </a:r>
            <a:r>
              <a:rPr lang="es-A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s-A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G])</a:t>
            </a:r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5A1DCD53-6D0D-9FFC-4CAD-5A4D3C8478EB}"/>
              </a:ext>
            </a:extLst>
          </p:cNvPr>
          <p:cNvSpPr txBox="1"/>
          <p:nvPr/>
        </p:nvSpPr>
        <p:spPr>
          <a:xfrm>
            <a:off x="511708" y="62137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</a:t>
            </a:r>
          </a:p>
        </p:txBody>
      </p: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DEC6B893-2336-63E7-6738-199C03FB2EE8}"/>
              </a:ext>
            </a:extLst>
          </p:cNvPr>
          <p:cNvSpPr txBox="1"/>
          <p:nvPr/>
        </p:nvSpPr>
        <p:spPr>
          <a:xfrm>
            <a:off x="3770832" y="2730030"/>
            <a:ext cx="3212772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cp.esta_vacia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</p:txBody>
      </p:sp>
      <p:sp>
        <p:nvSpPr>
          <p:cNvPr id="107" name="CuadroTexto 106">
            <a:extLst>
              <a:ext uri="{FF2B5EF4-FFF2-40B4-BE49-F238E27FC236}">
                <a16:creationId xmlns:a16="http://schemas.microsoft.com/office/drawing/2014/main" id="{FBD6D1AC-D98C-0DC5-9B4E-B6D4119FFD4F}"/>
              </a:ext>
            </a:extLst>
          </p:cNvPr>
          <p:cNvSpPr txBox="1"/>
          <p:nvPr/>
        </p:nvSpPr>
        <p:spPr>
          <a:xfrm>
            <a:off x="4249761" y="3016390"/>
            <a:ext cx="4381450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s-A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vertice_actual</a:t>
            </a:r>
            <a:r>
              <a:rPr lang="es-A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cp.eliminar_min</a:t>
            </a:r>
            <a:r>
              <a:rPr lang="es-A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()[</a:t>
            </a:r>
            <a:r>
              <a:rPr lang="es-A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A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01A9C3EC-A916-7DF1-9FBA-488DE76FF6E3}"/>
              </a:ext>
            </a:extLst>
          </p:cNvPr>
          <p:cNvSpPr txBox="1"/>
          <p:nvPr/>
        </p:nvSpPr>
        <p:spPr>
          <a:xfrm>
            <a:off x="325086" y="5817098"/>
            <a:ext cx="17663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vertice_actual</a:t>
            </a:r>
            <a:r>
              <a:rPr lang="es-A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endParaRPr lang="es-AR" sz="1600" dirty="0"/>
          </a:p>
        </p:txBody>
      </p:sp>
      <p:sp>
        <p:nvSpPr>
          <p:cNvPr id="110" name="CuadroTexto 109">
            <a:extLst>
              <a:ext uri="{FF2B5EF4-FFF2-40B4-BE49-F238E27FC236}">
                <a16:creationId xmlns:a16="http://schemas.microsoft.com/office/drawing/2014/main" id="{77B424D6-9978-7D09-E54E-7BEA4B004114}"/>
              </a:ext>
            </a:extLst>
          </p:cNvPr>
          <p:cNvSpPr txBox="1"/>
          <p:nvPr/>
        </p:nvSpPr>
        <p:spPr>
          <a:xfrm>
            <a:off x="2013567" y="5851087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600" dirty="0"/>
              <a:t>=</a:t>
            </a:r>
            <a:endParaRPr lang="es-AR" dirty="0"/>
          </a:p>
        </p:txBody>
      </p:sp>
      <p:sp>
        <p:nvSpPr>
          <p:cNvPr id="114" name="CuadroTexto 113">
            <a:extLst>
              <a:ext uri="{FF2B5EF4-FFF2-40B4-BE49-F238E27FC236}">
                <a16:creationId xmlns:a16="http://schemas.microsoft.com/office/drawing/2014/main" id="{C9EDAC33-9FE4-0974-3AB2-B306BB3209CD}"/>
              </a:ext>
            </a:extLst>
          </p:cNvPr>
          <p:cNvSpPr txBox="1"/>
          <p:nvPr/>
        </p:nvSpPr>
        <p:spPr>
          <a:xfrm>
            <a:off x="284095" y="887370"/>
            <a:ext cx="6710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endParaRPr lang="es-AR" dirty="0"/>
          </a:p>
        </p:txBody>
      </p:sp>
      <p:sp>
        <p:nvSpPr>
          <p:cNvPr id="120" name="CuadroTexto 119">
            <a:extLst>
              <a:ext uri="{FF2B5EF4-FFF2-40B4-BE49-F238E27FC236}">
                <a16:creationId xmlns:a16="http://schemas.microsoft.com/office/drawing/2014/main" id="{B81F1D04-004D-58E9-2366-F0338144B3FF}"/>
              </a:ext>
            </a:extLst>
          </p:cNvPr>
          <p:cNvSpPr txBox="1"/>
          <p:nvPr/>
        </p:nvSpPr>
        <p:spPr>
          <a:xfrm>
            <a:off x="4229372" y="3297157"/>
            <a:ext cx="7125699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s-E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vertice_siguiente</a:t>
            </a:r>
            <a:r>
              <a:rPr lang="es-E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s-E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vertice_actual.obtener_conexiones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</p:txBody>
      </p:sp>
      <p:sp>
        <p:nvSpPr>
          <p:cNvPr id="122" name="CuadroTexto 121">
            <a:extLst>
              <a:ext uri="{FF2B5EF4-FFF2-40B4-BE49-F238E27FC236}">
                <a16:creationId xmlns:a16="http://schemas.microsoft.com/office/drawing/2014/main" id="{3D72B3DF-C047-0CFA-A48A-5E9D3B1E9044}"/>
              </a:ext>
            </a:extLst>
          </p:cNvPr>
          <p:cNvSpPr txBox="1"/>
          <p:nvPr/>
        </p:nvSpPr>
        <p:spPr>
          <a:xfrm>
            <a:off x="4553792" y="3549935"/>
            <a:ext cx="7717660" cy="279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s-E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nuevo_costo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vertice_actual.obtener_ponderacion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vertice_siguiente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4" name="CuadroTexto 123">
            <a:extLst>
              <a:ext uri="{FF2B5EF4-FFF2-40B4-BE49-F238E27FC236}">
                <a16:creationId xmlns:a16="http://schemas.microsoft.com/office/drawing/2014/main" id="{5903A313-3833-3DD5-38AA-3AD8A27FD8F9}"/>
              </a:ext>
            </a:extLst>
          </p:cNvPr>
          <p:cNvSpPr txBox="1"/>
          <p:nvPr/>
        </p:nvSpPr>
        <p:spPr>
          <a:xfrm>
            <a:off x="193239" y="6165533"/>
            <a:ext cx="21057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vertice_siguiente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endParaRPr lang="es-AR" sz="1600" dirty="0"/>
          </a:p>
        </p:txBody>
      </p:sp>
      <p:sp>
        <p:nvSpPr>
          <p:cNvPr id="125" name="CuadroTexto 124">
            <a:extLst>
              <a:ext uri="{FF2B5EF4-FFF2-40B4-BE49-F238E27FC236}">
                <a16:creationId xmlns:a16="http://schemas.microsoft.com/office/drawing/2014/main" id="{D7E82F23-658C-5D3D-F706-7051BC7C72C5}"/>
              </a:ext>
            </a:extLst>
          </p:cNvPr>
          <p:cNvSpPr txBox="1"/>
          <p:nvPr/>
        </p:nvSpPr>
        <p:spPr>
          <a:xfrm>
            <a:off x="2185111" y="6165533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600" dirty="0"/>
              <a:t>=</a:t>
            </a:r>
            <a:endParaRPr lang="es-AR" dirty="0"/>
          </a:p>
        </p:txBody>
      </p:sp>
      <p:sp>
        <p:nvSpPr>
          <p:cNvPr id="129" name="CuadroTexto 128">
            <a:extLst>
              <a:ext uri="{FF2B5EF4-FFF2-40B4-BE49-F238E27FC236}">
                <a16:creationId xmlns:a16="http://schemas.microsoft.com/office/drawing/2014/main" id="{54DDA2BB-8C52-79E8-3D06-59AEF0EF46D0}"/>
              </a:ext>
            </a:extLst>
          </p:cNvPr>
          <p:cNvSpPr txBox="1"/>
          <p:nvPr/>
        </p:nvSpPr>
        <p:spPr>
          <a:xfrm>
            <a:off x="3171313" y="5769473"/>
            <a:ext cx="14394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nuevo_costo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endParaRPr lang="es-AR" sz="1600" dirty="0"/>
          </a:p>
        </p:txBody>
      </p:sp>
      <p:sp>
        <p:nvSpPr>
          <p:cNvPr id="130" name="CuadroTexto 129">
            <a:extLst>
              <a:ext uri="{FF2B5EF4-FFF2-40B4-BE49-F238E27FC236}">
                <a16:creationId xmlns:a16="http://schemas.microsoft.com/office/drawing/2014/main" id="{EF92D8F2-869A-0D22-A16B-9417D655F1B9}"/>
              </a:ext>
            </a:extLst>
          </p:cNvPr>
          <p:cNvSpPr txBox="1"/>
          <p:nvPr/>
        </p:nvSpPr>
        <p:spPr>
          <a:xfrm>
            <a:off x="4623093" y="5826979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600" dirty="0"/>
              <a:t>=</a:t>
            </a:r>
            <a:endParaRPr lang="es-AR" dirty="0"/>
          </a:p>
        </p:txBody>
      </p:sp>
      <p:sp>
        <p:nvSpPr>
          <p:cNvPr id="131" name="CuadroTexto 130">
            <a:extLst>
              <a:ext uri="{FF2B5EF4-FFF2-40B4-BE49-F238E27FC236}">
                <a16:creationId xmlns:a16="http://schemas.microsoft.com/office/drawing/2014/main" id="{2E207C23-01F6-E7E5-6A18-807C3273CCE6}"/>
              </a:ext>
            </a:extLst>
          </p:cNvPr>
          <p:cNvSpPr txBox="1"/>
          <p:nvPr/>
        </p:nvSpPr>
        <p:spPr>
          <a:xfrm>
            <a:off x="1877743" y="481170"/>
            <a:ext cx="266687" cy="3196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tx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133" name="CuadroTexto 132">
            <a:extLst>
              <a:ext uri="{FF2B5EF4-FFF2-40B4-BE49-F238E27FC236}">
                <a16:creationId xmlns:a16="http://schemas.microsoft.com/office/drawing/2014/main" id="{36AA670E-83BA-A2F6-393E-889D7548A392}"/>
              </a:ext>
            </a:extLst>
          </p:cNvPr>
          <p:cNvSpPr txBox="1"/>
          <p:nvPr/>
        </p:nvSpPr>
        <p:spPr>
          <a:xfrm>
            <a:off x="4553792" y="3824906"/>
            <a:ext cx="6716166" cy="4592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s-E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cp.contiene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vertice_siguiente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s-E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lnSpc>
                <a:spcPts val="1425"/>
              </a:lnSpc>
            </a:pPr>
            <a:r>
              <a:rPr lang="es-ES" sz="16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s-E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nuevo_costo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s-E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vertice_siguiente.obtener_distancia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</p:txBody>
      </p:sp>
      <p:sp>
        <p:nvSpPr>
          <p:cNvPr id="135" name="CuadroTexto 134">
            <a:extLst>
              <a:ext uri="{FF2B5EF4-FFF2-40B4-BE49-F238E27FC236}">
                <a16:creationId xmlns:a16="http://schemas.microsoft.com/office/drawing/2014/main" id="{8827C55E-EC75-39E6-03A9-6F17289D4209}"/>
              </a:ext>
            </a:extLst>
          </p:cNvPr>
          <p:cNvSpPr txBox="1"/>
          <p:nvPr/>
        </p:nvSpPr>
        <p:spPr>
          <a:xfrm>
            <a:off x="4916763" y="4419408"/>
            <a:ext cx="6055507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s-E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vertice_siguiente.asignar_predecesor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vertice_actual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36" name="CuadroTexto 135">
            <a:extLst>
              <a:ext uri="{FF2B5EF4-FFF2-40B4-BE49-F238E27FC236}">
                <a16:creationId xmlns:a16="http://schemas.microsoft.com/office/drawing/2014/main" id="{B3DF95FF-C84B-22A9-C0FA-3664F2156465}"/>
              </a:ext>
            </a:extLst>
          </p:cNvPr>
          <p:cNvSpPr txBox="1"/>
          <p:nvPr/>
        </p:nvSpPr>
        <p:spPr>
          <a:xfrm>
            <a:off x="3204910" y="846204"/>
            <a:ext cx="3355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600" dirty="0">
                <a:solidFill>
                  <a:srgbClr val="569CD6"/>
                </a:solidFill>
                <a:latin typeface="Consolas" panose="020B0609020204030204" pitchFamily="49" charset="0"/>
              </a:rPr>
              <a:t>D</a:t>
            </a:r>
            <a:endParaRPr lang="es-AR" dirty="0"/>
          </a:p>
        </p:txBody>
      </p:sp>
      <p:sp>
        <p:nvSpPr>
          <p:cNvPr id="138" name="CuadroTexto 137">
            <a:extLst>
              <a:ext uri="{FF2B5EF4-FFF2-40B4-BE49-F238E27FC236}">
                <a16:creationId xmlns:a16="http://schemas.microsoft.com/office/drawing/2014/main" id="{CFD8048C-F6EA-5D94-4636-3FF0D0026FB6}"/>
              </a:ext>
            </a:extLst>
          </p:cNvPr>
          <p:cNvSpPr txBox="1"/>
          <p:nvPr/>
        </p:nvSpPr>
        <p:spPr>
          <a:xfrm>
            <a:off x="4916763" y="4701624"/>
            <a:ext cx="5575985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s-E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vertice_siguiente.asignar_distancia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nuevo_costo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39" name="CuadroTexto 138">
            <a:extLst>
              <a:ext uri="{FF2B5EF4-FFF2-40B4-BE49-F238E27FC236}">
                <a16:creationId xmlns:a16="http://schemas.microsoft.com/office/drawing/2014/main" id="{1A0FE761-F95F-81DD-4F38-95EA8D7BAB6B}"/>
              </a:ext>
            </a:extLst>
          </p:cNvPr>
          <p:cNvSpPr txBox="1"/>
          <p:nvPr/>
        </p:nvSpPr>
        <p:spPr>
          <a:xfrm>
            <a:off x="3195641" y="6351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141" name="CuadroTexto 140">
            <a:extLst>
              <a:ext uri="{FF2B5EF4-FFF2-40B4-BE49-F238E27FC236}">
                <a16:creationId xmlns:a16="http://schemas.microsoft.com/office/drawing/2014/main" id="{3E9BB52E-6309-16DF-6850-9F74BD1C39CB}"/>
              </a:ext>
            </a:extLst>
          </p:cNvPr>
          <p:cNvSpPr txBox="1"/>
          <p:nvPr/>
        </p:nvSpPr>
        <p:spPr>
          <a:xfrm>
            <a:off x="4916763" y="4977941"/>
            <a:ext cx="6226860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s-E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cp.decrementar_clave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vertice_siguiente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nuevo_costo</a:t>
            </a:r>
            <a:r>
              <a:rPr lang="es-E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48" name="CuadroTexto 147">
            <a:extLst>
              <a:ext uri="{FF2B5EF4-FFF2-40B4-BE49-F238E27FC236}">
                <a16:creationId xmlns:a16="http://schemas.microsoft.com/office/drawing/2014/main" id="{E800E2AA-E416-0AEB-A37D-A3527EA897E5}"/>
              </a:ext>
            </a:extLst>
          </p:cNvPr>
          <p:cNvSpPr txBox="1"/>
          <p:nvPr/>
        </p:nvSpPr>
        <p:spPr>
          <a:xfrm>
            <a:off x="428232" y="2297886"/>
            <a:ext cx="2563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endParaRPr lang="es-AR" dirty="0"/>
          </a:p>
        </p:txBody>
      </p:sp>
      <p:sp>
        <p:nvSpPr>
          <p:cNvPr id="149" name="CuadroTexto 148">
            <a:extLst>
              <a:ext uri="{FF2B5EF4-FFF2-40B4-BE49-F238E27FC236}">
                <a16:creationId xmlns:a16="http://schemas.microsoft.com/office/drawing/2014/main" id="{A8BD1007-520E-E0D1-89D7-09638756BB6B}"/>
              </a:ext>
            </a:extLst>
          </p:cNvPr>
          <p:cNvSpPr txBox="1"/>
          <p:nvPr/>
        </p:nvSpPr>
        <p:spPr>
          <a:xfrm>
            <a:off x="435024" y="204516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5D6DC75-195D-CFFF-0DB7-CE5FFE14EDAB}"/>
              </a:ext>
            </a:extLst>
          </p:cNvPr>
          <p:cNvSpPr txBox="1"/>
          <p:nvPr/>
        </p:nvSpPr>
        <p:spPr>
          <a:xfrm>
            <a:off x="2309299" y="5821355"/>
            <a:ext cx="23795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600" dirty="0"/>
              <a:t>C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725B27D6-0521-533F-7121-6268F082DF60}"/>
              </a:ext>
            </a:extLst>
          </p:cNvPr>
          <p:cNvSpPr txBox="1"/>
          <p:nvPr/>
        </p:nvSpPr>
        <p:spPr>
          <a:xfrm>
            <a:off x="2393318" y="6127433"/>
            <a:ext cx="23795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600" dirty="0"/>
              <a:t>C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1BC3C63-44CE-21E3-E10D-8E51E935763E}"/>
              </a:ext>
            </a:extLst>
          </p:cNvPr>
          <p:cNvSpPr txBox="1"/>
          <p:nvPr/>
        </p:nvSpPr>
        <p:spPr>
          <a:xfrm>
            <a:off x="4934651" y="578833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tx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3" name="Flecha: a la derecha 2">
            <a:extLst>
              <a:ext uri="{FF2B5EF4-FFF2-40B4-BE49-F238E27FC236}">
                <a16:creationId xmlns:a16="http://schemas.microsoft.com/office/drawing/2014/main" id="{5BB50871-63E8-BD96-127A-020975C4D634}"/>
              </a:ext>
            </a:extLst>
          </p:cNvPr>
          <p:cNvSpPr/>
          <p:nvPr/>
        </p:nvSpPr>
        <p:spPr>
          <a:xfrm>
            <a:off x="3630860" y="3339568"/>
            <a:ext cx="598512" cy="17782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2225A2D-E164-1118-B24B-CF8E971D0CE7}"/>
              </a:ext>
            </a:extLst>
          </p:cNvPr>
          <p:cNvSpPr txBox="1"/>
          <p:nvPr/>
        </p:nvSpPr>
        <p:spPr>
          <a:xfrm>
            <a:off x="2858603" y="1385981"/>
            <a:ext cx="266687" cy="3196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tx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0B3D251-02FC-5C8C-CBCA-F7BE1465AAE0}"/>
              </a:ext>
            </a:extLst>
          </p:cNvPr>
          <p:cNvSpPr txBox="1"/>
          <p:nvPr/>
        </p:nvSpPr>
        <p:spPr>
          <a:xfrm>
            <a:off x="3094891" y="2358422"/>
            <a:ext cx="3787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endParaRPr lang="es-AR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390747C-6C58-1524-4E24-1CF8BA18413A}"/>
              </a:ext>
            </a:extLst>
          </p:cNvPr>
          <p:cNvSpPr txBox="1"/>
          <p:nvPr/>
        </p:nvSpPr>
        <p:spPr>
          <a:xfrm>
            <a:off x="3102231" y="212613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29888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/>
      <p:bldP spid="73" grpId="0"/>
      <p:bldP spid="74" grpId="0"/>
      <p:bldP spid="75" grpId="0"/>
      <p:bldP spid="76" grpId="0"/>
      <p:bldP spid="79" grpId="0"/>
      <p:bldP spid="80" grpId="0"/>
      <p:bldP spid="81" grpId="0"/>
      <p:bldP spid="82" grpId="0"/>
      <p:bldP spid="105" grpId="0"/>
      <p:bldP spid="107" grpId="0"/>
      <p:bldP spid="109" grpId="0"/>
      <p:bldP spid="110" grpId="0"/>
      <p:bldP spid="120" grpId="0"/>
      <p:bldP spid="122" grpId="0"/>
      <p:bldP spid="124" grpId="0"/>
      <p:bldP spid="125" grpId="0"/>
      <p:bldP spid="129" grpId="0"/>
      <p:bldP spid="130" grpId="0"/>
      <p:bldP spid="133" grpId="0"/>
      <p:bldP spid="135" grpId="0"/>
      <p:bldP spid="138" grpId="0"/>
      <p:bldP spid="141" grpId="0"/>
      <p:bldP spid="2" grpId="0"/>
      <p:bldP spid="18" grpId="0"/>
      <p:bldP spid="20" grpId="0"/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896</TotalTime>
  <Words>1877</Words>
  <Application>Microsoft Office PowerPoint</Application>
  <PresentationFormat>Panorámica</PresentationFormat>
  <Paragraphs>439</Paragraphs>
  <Slides>11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Consolas</vt:lpstr>
      <vt:lpstr>Segoe WPC</vt:lpstr>
      <vt:lpstr>Office Theme</vt:lpstr>
      <vt:lpstr>Grafos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Juan Francisco Rizzato</dc:creator>
  <cp:lastModifiedBy>Juan Francisco Rizzato</cp:lastModifiedBy>
  <cp:revision>130</cp:revision>
  <dcterms:created xsi:type="dcterms:W3CDTF">2025-05-24T13:09:13Z</dcterms:created>
  <dcterms:modified xsi:type="dcterms:W3CDTF">2025-05-28T14:17:33Z</dcterms:modified>
</cp:coreProperties>
</file>