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04" r:id="rId2"/>
    <p:sldId id="341" r:id="rId3"/>
    <p:sldId id="348" r:id="rId4"/>
    <p:sldId id="405" r:id="rId5"/>
    <p:sldId id="406" r:id="rId6"/>
    <p:sldId id="401" r:id="rId7"/>
    <p:sldId id="407" r:id="rId8"/>
    <p:sldId id="408" r:id="rId9"/>
    <p:sldId id="409" r:id="rId10"/>
    <p:sldId id="370" r:id="rId11"/>
    <p:sldId id="402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时尚青" id="{DFD1922C-1B2D-45E4-9325-16A378FAEE46}">
          <p14:sldIdLst>
            <p14:sldId id="404"/>
            <p14:sldId id="341"/>
            <p14:sldId id="348"/>
            <p14:sldId id="405"/>
            <p14:sldId id="406"/>
            <p14:sldId id="401"/>
            <p14:sldId id="407"/>
            <p14:sldId id="408"/>
            <p14:sldId id="409"/>
            <p14:sldId id="370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618" userDrawn="1">
          <p15:clr>
            <a:srgbClr val="A4A3A4"/>
          </p15:clr>
        </p15:guide>
        <p15:guide id="3" orient="horz" pos="754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orient="horz" pos="4247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49" userDrawn="1">
          <p15:clr>
            <a:srgbClr val="A4A3A4"/>
          </p15:clr>
        </p15:guide>
        <p15:guide id="12" pos="39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476">
          <p15:clr>
            <a:srgbClr val="A4A3A4"/>
          </p15:clr>
        </p15:guide>
        <p15:guide id="3" orient="horz" pos="5465">
          <p15:clr>
            <a:srgbClr val="A4A3A4"/>
          </p15:clr>
        </p15:guide>
        <p15:guide id="4" orient="horz" pos="5759">
          <p15:clr>
            <a:srgbClr val="A4A3A4"/>
          </p15:clr>
        </p15:guide>
        <p15:guide id="5" orient="horz" pos="5511">
          <p15:clr>
            <a:srgbClr val="A4A3A4"/>
          </p15:clr>
        </p15:guide>
        <p15:guide id="6" orient="horz" pos="5692">
          <p15:clr>
            <a:srgbClr val="A4A3A4"/>
          </p15:clr>
        </p15:guide>
        <p15:guide id="7" pos="3974">
          <p15:clr>
            <a:srgbClr val="A4A3A4"/>
          </p15:clr>
        </p15:guide>
        <p15:guide id="8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2D3C"/>
    <a:srgbClr val="16C6CC"/>
    <a:srgbClr val="FFD85C"/>
    <a:srgbClr val="FFBA32"/>
    <a:srgbClr val="E45327"/>
    <a:srgbClr val="FF6600"/>
    <a:srgbClr val="7D7D7D"/>
    <a:srgbClr val="6D6D6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2" autoAdjust="0"/>
    <p:restoredTop sz="88351" autoAdjust="0"/>
  </p:normalViewPr>
  <p:slideViewPr>
    <p:cSldViewPr showGuides="1">
      <p:cViewPr varScale="1">
        <p:scale>
          <a:sx n="100" d="100"/>
          <a:sy n="100" d="100"/>
        </p:scale>
        <p:origin x="786" y="72"/>
      </p:cViewPr>
      <p:guideLst>
        <p:guide orient="horz" pos="164"/>
        <p:guide orient="horz" pos="618"/>
        <p:guide orient="horz" pos="754"/>
        <p:guide orient="horz" pos="3974"/>
        <p:guide orient="horz" pos="4065"/>
        <p:guide orient="horz" pos="4247"/>
        <p:guide orient="horz" pos="3748"/>
        <p:guide pos="7333"/>
        <p:guide pos="347"/>
        <p:guide pos="3840"/>
        <p:guide pos="3749"/>
        <p:guide pos="3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优势</c:v>
                </c:pt>
                <c:pt idx="1">
                  <c:v>优势</c:v>
                </c:pt>
                <c:pt idx="2">
                  <c:v>优势</c:v>
                </c:pt>
                <c:pt idx="3">
                  <c:v>优势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3.6</c:v>
                </c:pt>
                <c:pt idx="1">
                  <c:v>4.5</c:v>
                </c:pt>
                <c:pt idx="2">
                  <c:v>4.0999999999999996</c:v>
                </c:pt>
                <c:pt idx="3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9B-4BDD-9968-4928F4F1FB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88849520"/>
        <c:axId val="2088831568"/>
      </c:barChart>
      <c:catAx>
        <c:axId val="2088849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88831568"/>
        <c:crosses val="autoZero"/>
        <c:auto val="1"/>
        <c:lblAlgn val="ctr"/>
        <c:lblOffset val="100"/>
        <c:noMultiLvlLbl val="0"/>
      </c:catAx>
      <c:valAx>
        <c:axId val="2088831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884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/>
              <a:t>此处添加页脚信息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/>
              <a:t> 页 讲义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pPr/>
              <a:t>2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73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pPr/>
              <a:t>8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8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pPr/>
              <a:t>9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15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5" y="2636912"/>
            <a:ext cx="5064125" cy="792088"/>
          </a:xfrm>
        </p:spPr>
        <p:txBody>
          <a:bodyPr anchor="b">
            <a:no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825" y="3458028"/>
            <a:ext cx="5064125" cy="475920"/>
          </a:xfrm>
        </p:spPr>
        <p:txBody>
          <a:bodyPr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4407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  <a:p>
            <a:pPr lvl="0"/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3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62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sz="320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91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sz="320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665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79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SING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636912"/>
            <a:ext cx="5064125" cy="792088"/>
          </a:xfrm>
        </p:spPr>
        <p:txBody>
          <a:bodyPr anchor="b">
            <a:no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824" y="3458028"/>
            <a:ext cx="5064125" cy="475920"/>
          </a:xfrm>
        </p:spPr>
        <p:txBody>
          <a:bodyPr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Add subtitle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128448" y="6381330"/>
            <a:ext cx="1536501" cy="288031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Add 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60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348880"/>
            <a:ext cx="5064457" cy="1080120"/>
          </a:xfrm>
        </p:spPr>
        <p:txBody>
          <a:bodyPr anchor="b"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main title line-1 here </a:t>
            </a:r>
            <a:br>
              <a:rPr lang="en-US" altLang="zh-CN" dirty="0"/>
            </a:br>
            <a:r>
              <a:rPr lang="en-US" altLang="zh-CN" dirty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492" y="3429000"/>
            <a:ext cx="5064457" cy="432048"/>
          </a:xfrm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DOUB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348880"/>
            <a:ext cx="5064457" cy="1080120"/>
          </a:xfrm>
        </p:spPr>
        <p:txBody>
          <a:bodyPr anchor="b"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main title line-1 here </a:t>
            </a:r>
            <a:br>
              <a:rPr lang="en-US" altLang="zh-CN" dirty="0"/>
            </a:br>
            <a:r>
              <a:rPr lang="en-US" altLang="zh-CN" dirty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492" y="3429000"/>
            <a:ext cx="5064457" cy="432048"/>
          </a:xfrm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Add subtitle here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128448" y="6381330"/>
            <a:ext cx="1536501" cy="288031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Add 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22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0" y="4042048"/>
            <a:ext cx="5568951" cy="750292"/>
          </a:xfrm>
        </p:spPr>
        <p:txBody>
          <a:bodyPr anchor="t">
            <a:normAutofit/>
          </a:bodyPr>
          <a:lstStyle>
            <a:lvl1pPr algn="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chapter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0" y="3412604"/>
            <a:ext cx="5568951" cy="587648"/>
          </a:xfrm>
        </p:spPr>
        <p:txBody>
          <a:bodyPr anchor="b"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Add chapter number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23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3032956"/>
            <a:ext cx="5064125" cy="792088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48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8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图文框 1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777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72" r:id="rId3"/>
    <p:sldLayoutId id="2147483649" r:id="rId4"/>
    <p:sldLayoutId id="2147483673" r:id="rId5"/>
    <p:sldLayoutId id="2147483670" r:id="rId6"/>
    <p:sldLayoutId id="2147483661" r:id="rId7"/>
    <p:sldLayoutId id="2147483674" r:id="rId8"/>
    <p:sldLayoutId id="2147483663" r:id="rId9"/>
    <p:sldLayoutId id="2147483664" r:id="rId10"/>
    <p:sldLayoutId id="2147483667" r:id="rId11"/>
    <p:sldLayoutId id="2147483668" r:id="rId12"/>
    <p:sldLayoutId id="2147483671" r:id="rId13"/>
    <p:sldLayoutId id="2147483666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Arial" pitchFamily="34" charset="0"/>
          <a:ea typeface="微软雅黑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800" b="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24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18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4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3431704" y="3110034"/>
            <a:ext cx="5497513" cy="818760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719999"/>
            <a:ext cx="11137899" cy="720724"/>
          </a:xfrm>
        </p:spPr>
        <p:txBody>
          <a:bodyPr/>
          <a:lstStyle/>
          <a:p>
            <a:pPr algn="ctr"/>
            <a:r>
              <a:rPr lang="zh-CN" altLang="en-US" dirty="0">
                <a:latin typeface="+mj-lt"/>
              </a:rPr>
              <a:t>第五小组</a:t>
            </a:r>
            <a:r>
              <a:rPr lang="en-US" altLang="zh-CN" dirty="0">
                <a:latin typeface="+mj-lt"/>
              </a:rPr>
              <a:t>——</a:t>
            </a:r>
            <a:r>
              <a:rPr lang="zh-CN" altLang="en-US" dirty="0">
                <a:latin typeface="+mj-lt"/>
              </a:rPr>
              <a:t>项目架构</a:t>
            </a:r>
          </a:p>
        </p:txBody>
      </p:sp>
      <p:sp>
        <p:nvSpPr>
          <p:cNvPr id="6" name="五边形 5"/>
          <p:cNvSpPr/>
          <p:nvPr/>
        </p:nvSpPr>
        <p:spPr>
          <a:xfrm rot="10800000">
            <a:off x="3431704" y="1865998"/>
            <a:ext cx="5496263" cy="818762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74336" y="3104290"/>
            <a:ext cx="3243325" cy="781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 err="1">
                <a:solidFill>
                  <a:schemeClr val="bg1"/>
                </a:solidFill>
                <a:latin typeface="+mj-lt"/>
                <a:ea typeface="+mj-ea"/>
              </a:rPr>
              <a:t>SpringMVC</a:t>
            </a:r>
            <a:endParaRPr lang="en-US" altLang="zh-CN" sz="40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77744" y="1891973"/>
            <a:ext cx="2236511" cy="778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4000" b="1" dirty="0">
                <a:latin typeface="+mj-lt"/>
              </a:rPr>
              <a:t>头条助手</a:t>
            </a:r>
            <a:endParaRPr lang="en-US" altLang="zh-CN" sz="4000" b="1" dirty="0">
              <a:latin typeface="+mj-lt"/>
            </a:endParaRPr>
          </a:p>
        </p:txBody>
      </p:sp>
      <p:sp>
        <p:nvSpPr>
          <p:cNvPr id="13" name="圆角矩形 12"/>
          <p:cNvSpPr/>
          <p:nvPr/>
        </p:nvSpPr>
        <p:spPr>
          <a:xfrm flipH="1">
            <a:off x="4192194" y="4261351"/>
            <a:ext cx="3807607" cy="198776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tx1"/>
                </a:solidFill>
              </a:rPr>
              <a:t>小组成员：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tx1"/>
                </a:solidFill>
              </a:rPr>
              <a:t>彭鼎</a:t>
            </a:r>
            <a:r>
              <a:rPr lang="en-US" altLang="zh-CN" sz="2000" dirty="0">
                <a:solidFill>
                  <a:schemeClr val="tx1"/>
                </a:solidFill>
              </a:rPr>
              <a:t>          </a:t>
            </a:r>
            <a:r>
              <a:rPr lang="zh-CN" altLang="en-US" sz="2000" dirty="0">
                <a:solidFill>
                  <a:schemeClr val="tx1"/>
                </a:solidFill>
              </a:rPr>
              <a:t>谢黎颖</a:t>
            </a:r>
            <a:r>
              <a:rPr lang="en-US" altLang="zh-CN" sz="2000" dirty="0">
                <a:solidFill>
                  <a:schemeClr val="tx1"/>
                </a:solidFill>
              </a:rPr>
              <a:t>          </a:t>
            </a:r>
            <a:r>
              <a:rPr lang="zh-CN" altLang="en-US" sz="2000" dirty="0">
                <a:solidFill>
                  <a:schemeClr val="tx1"/>
                </a:solidFill>
              </a:rPr>
              <a:t>李智坚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tx1"/>
                </a:solidFill>
              </a:rPr>
              <a:t>         蓝康</a:t>
            </a:r>
            <a:r>
              <a:rPr lang="en-US" altLang="zh-CN" sz="2000" dirty="0">
                <a:solidFill>
                  <a:schemeClr val="tx1"/>
                </a:solidFill>
              </a:rPr>
              <a:t>              </a:t>
            </a:r>
            <a:r>
              <a:rPr lang="zh-CN" altLang="en-US" sz="2000" dirty="0">
                <a:solidFill>
                  <a:schemeClr val="tx1"/>
                </a:solidFill>
              </a:rPr>
              <a:t>余杰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1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考虑点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094165" y="2358065"/>
            <a:ext cx="3860796" cy="2754638"/>
            <a:chOff x="2069059" y="1795016"/>
            <a:chExt cx="4646928" cy="3315534"/>
          </a:xfrm>
        </p:grpSpPr>
        <p:sp>
          <p:nvSpPr>
            <p:cNvPr id="3" name="同心圆 2"/>
            <p:cNvSpPr/>
            <p:nvPr/>
          </p:nvSpPr>
          <p:spPr>
            <a:xfrm>
              <a:off x="2907447" y="1795016"/>
              <a:ext cx="3315554" cy="3315534"/>
            </a:xfrm>
            <a:prstGeom prst="donut">
              <a:avLst>
                <a:gd name="adj" fmla="val 10837"/>
              </a:avLst>
            </a:prstGeom>
            <a:solidFill>
              <a:schemeClr val="bg2">
                <a:lumMod val="60000"/>
                <a:lumOff val="4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069059" y="2552700"/>
              <a:ext cx="4646928" cy="2179004"/>
              <a:chOff x="846670" y="4293096"/>
              <a:chExt cx="338549" cy="158750"/>
            </a:xfrm>
          </p:grpSpPr>
          <p:sp>
            <p:nvSpPr>
              <p:cNvPr id="5" name="任意多边形 4"/>
              <p:cNvSpPr>
                <a:spLocks/>
              </p:cNvSpPr>
              <p:nvPr/>
            </p:nvSpPr>
            <p:spPr bwMode="auto">
              <a:xfrm>
                <a:off x="903820" y="4293096"/>
                <a:ext cx="280988" cy="158750"/>
              </a:xfrm>
              <a:custGeom>
                <a:avLst/>
                <a:gdLst>
                  <a:gd name="T0" fmla="*/ 0 w 177"/>
                  <a:gd name="T1" fmla="*/ 39 h 100"/>
                  <a:gd name="T2" fmla="*/ 4 w 177"/>
                  <a:gd name="T3" fmla="*/ 100 h 100"/>
                  <a:gd name="T4" fmla="*/ 177 w 177"/>
                  <a:gd name="T5" fmla="*/ 0 h 100"/>
                  <a:gd name="T6" fmla="*/ 0 w 177"/>
                  <a:gd name="T7" fmla="*/ 3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" h="100">
                    <a:moveTo>
                      <a:pt x="0" y="39"/>
                    </a:moveTo>
                    <a:lnTo>
                      <a:pt x="4" y="100"/>
                    </a:lnTo>
                    <a:lnTo>
                      <a:pt x="177" y="0"/>
                    </a:lnTo>
                    <a:lnTo>
                      <a:pt x="0" y="3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600000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" name="任意多边形 3"/>
              <p:cNvSpPr>
                <a:spLocks/>
              </p:cNvSpPr>
              <p:nvPr/>
            </p:nvSpPr>
            <p:spPr bwMode="auto">
              <a:xfrm>
                <a:off x="929631" y="4293096"/>
                <a:ext cx="255588" cy="147638"/>
              </a:xfrm>
              <a:custGeom>
                <a:avLst/>
                <a:gdLst>
                  <a:gd name="T0" fmla="*/ 0 w 161"/>
                  <a:gd name="T1" fmla="*/ 51 h 93"/>
                  <a:gd name="T2" fmla="*/ 59 w 161"/>
                  <a:gd name="T3" fmla="*/ 93 h 93"/>
                  <a:gd name="T4" fmla="*/ 161 w 161"/>
                  <a:gd name="T5" fmla="*/ 0 h 93"/>
                  <a:gd name="T6" fmla="*/ 0 w 161"/>
                  <a:gd name="T7" fmla="*/ 5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93">
                    <a:moveTo>
                      <a:pt x="0" y="51"/>
                    </a:moveTo>
                    <a:lnTo>
                      <a:pt x="59" y="93"/>
                    </a:lnTo>
                    <a:lnTo>
                      <a:pt x="161" y="0"/>
                    </a:lnTo>
                    <a:lnTo>
                      <a:pt x="0" y="5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" name="任意多边形 2"/>
              <p:cNvSpPr>
                <a:spLocks/>
              </p:cNvSpPr>
              <p:nvPr/>
            </p:nvSpPr>
            <p:spPr bwMode="auto">
              <a:xfrm>
                <a:off x="846670" y="4293507"/>
                <a:ext cx="338138" cy="61913"/>
              </a:xfrm>
              <a:custGeom>
                <a:avLst/>
                <a:gdLst>
                  <a:gd name="T0" fmla="*/ 0 w 213"/>
                  <a:gd name="T1" fmla="*/ 13 h 39"/>
                  <a:gd name="T2" fmla="*/ 36 w 213"/>
                  <a:gd name="T3" fmla="*/ 39 h 39"/>
                  <a:gd name="T4" fmla="*/ 213 w 213"/>
                  <a:gd name="T5" fmla="*/ 0 h 39"/>
                  <a:gd name="T6" fmla="*/ 0 w 213"/>
                  <a:gd name="T7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9">
                    <a:moveTo>
                      <a:pt x="0" y="13"/>
                    </a:moveTo>
                    <a:lnTo>
                      <a:pt x="36" y="39"/>
                    </a:lnTo>
                    <a:lnTo>
                      <a:pt x="213" y="0"/>
                    </a:lnTo>
                    <a:lnTo>
                      <a:pt x="0" y="1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" name="任意多边形 1"/>
              <p:cNvSpPr>
                <a:spLocks/>
              </p:cNvSpPr>
              <p:nvPr/>
            </p:nvSpPr>
            <p:spPr bwMode="auto">
              <a:xfrm>
                <a:off x="910581" y="4374058"/>
                <a:ext cx="71438" cy="77788"/>
              </a:xfrm>
              <a:custGeom>
                <a:avLst/>
                <a:gdLst>
                  <a:gd name="T0" fmla="*/ 0 w 45"/>
                  <a:gd name="T1" fmla="*/ 49 h 49"/>
                  <a:gd name="T2" fmla="*/ 12 w 45"/>
                  <a:gd name="T3" fmla="*/ 0 h 49"/>
                  <a:gd name="T4" fmla="*/ 45 w 45"/>
                  <a:gd name="T5" fmla="*/ 23 h 49"/>
                  <a:gd name="T6" fmla="*/ 0 w 45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49">
                    <a:moveTo>
                      <a:pt x="0" y="49"/>
                    </a:moveTo>
                    <a:lnTo>
                      <a:pt x="12" y="0"/>
                    </a:lnTo>
                    <a:lnTo>
                      <a:pt x="45" y="23"/>
                    </a:lnTo>
                    <a:lnTo>
                      <a:pt x="0" y="4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548304" y="2029551"/>
            <a:ext cx="3651713" cy="129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/>
              <a:t>爬取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/>
              <a:t>如何实现输入内容</a:t>
            </a:r>
            <a:r>
              <a:rPr lang="en-US" altLang="zh-CN" sz="2000" dirty="0"/>
              <a:t>/</a:t>
            </a:r>
            <a:r>
              <a:rPr lang="zh-CN" altLang="en-US" sz="2000" dirty="0"/>
              <a:t>浏览记录来进行网页新闻的收集</a:t>
            </a:r>
            <a:endParaRPr lang="en-US" altLang="zh-CN" sz="2000" dirty="0"/>
          </a:p>
        </p:txBody>
      </p:sp>
      <p:sp>
        <p:nvSpPr>
          <p:cNvPr id="12" name="矩形 11"/>
          <p:cNvSpPr/>
          <p:nvPr/>
        </p:nvSpPr>
        <p:spPr>
          <a:xfrm>
            <a:off x="7261025" y="1499755"/>
            <a:ext cx="4416823" cy="92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/>
              <a:t>整合</a:t>
            </a:r>
            <a:endParaRPr lang="en-US" altLang="zh-CN" sz="2400" b="1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/>
              <a:t>如何将需求中定义的功能整合</a:t>
            </a:r>
            <a:endParaRPr lang="en-US" altLang="zh-CN" sz="2000" dirty="0"/>
          </a:p>
        </p:txBody>
      </p:sp>
      <p:sp>
        <p:nvSpPr>
          <p:cNvPr id="13" name="矩形 12"/>
          <p:cNvSpPr/>
          <p:nvPr/>
        </p:nvSpPr>
        <p:spPr>
          <a:xfrm>
            <a:off x="7138697" y="4837956"/>
            <a:ext cx="4526254" cy="92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/>
              <a:t>框架</a:t>
            </a:r>
            <a:endParaRPr lang="en-US" altLang="zh-CN" sz="2400" b="1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/>
              <a:t>如何修改成适合这个项目的轻量级框架</a:t>
            </a:r>
            <a:endParaRPr lang="en-US" altLang="zh-CN" sz="20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064121" y="2708921"/>
            <a:ext cx="735732" cy="591827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143406" y="4241852"/>
            <a:ext cx="888699" cy="714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页脚占位符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19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5680" y="1844824"/>
            <a:ext cx="5616624" cy="2592932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谢谢观赏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04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1052446"/>
            <a:ext cx="11137899" cy="720724"/>
          </a:xfrm>
        </p:spPr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</a:t>
            </a:fld>
            <a:endParaRPr lang="zh-CN" altLang="en-US" dirty="0"/>
          </a:p>
        </p:txBody>
      </p:sp>
      <p:sp>
        <p:nvSpPr>
          <p:cNvPr id="16" name="剪去对角的矩形 15"/>
          <p:cNvSpPr/>
          <p:nvPr/>
        </p:nvSpPr>
        <p:spPr>
          <a:xfrm>
            <a:off x="1343472" y="2392441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2816672" y="2392441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 err="1">
                <a:solidFill>
                  <a:schemeClr val="tx1"/>
                </a:solidFill>
                <a:cs typeface="+mn-ea"/>
                <a:sym typeface="+mn-lt"/>
              </a:rPr>
              <a:t>SpringMVC</a:t>
            </a: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思想原理和组件说明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剪去对角的矩形 17"/>
          <p:cNvSpPr/>
          <p:nvPr/>
        </p:nvSpPr>
        <p:spPr>
          <a:xfrm>
            <a:off x="1343472" y="3926372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剪去对角的矩形 18"/>
          <p:cNvSpPr/>
          <p:nvPr/>
        </p:nvSpPr>
        <p:spPr>
          <a:xfrm>
            <a:off x="2816672" y="3926372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基于</a:t>
            </a:r>
            <a:r>
              <a:rPr lang="en-US" altLang="zh-CN" sz="2400" b="1" dirty="0" err="1">
                <a:solidFill>
                  <a:schemeClr val="tx1"/>
                </a:solidFill>
                <a:cs typeface="+mn-ea"/>
                <a:sym typeface="+mn-lt"/>
              </a:rPr>
              <a:t>SpringMVC</a:t>
            </a: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框架的头条助手设计构想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8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392" y="260648"/>
            <a:ext cx="11137899" cy="792087"/>
          </a:xfrm>
        </p:spPr>
        <p:txBody>
          <a:bodyPr/>
          <a:lstStyle/>
          <a:p>
            <a:pPr algn="ctr"/>
            <a:r>
              <a:rPr lang="en-US" altLang="zh-CN" dirty="0" err="1"/>
              <a:t>SpringMVC</a:t>
            </a:r>
            <a:r>
              <a:rPr lang="zh-CN" altLang="en-US" dirty="0"/>
              <a:t>原理流程图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949D89-0BB7-43AD-8953-40CCBD432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908720"/>
            <a:ext cx="8001986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209423"/>
            <a:ext cx="11137899" cy="720724"/>
          </a:xfrm>
        </p:spPr>
        <p:txBody>
          <a:bodyPr/>
          <a:lstStyle/>
          <a:p>
            <a:pPr algn="ctr"/>
            <a:r>
              <a:rPr lang="zh-CN" altLang="en-US" dirty="0"/>
              <a:t>组件说明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642168" y="6648577"/>
            <a:ext cx="2364415" cy="168065"/>
          </a:xfrm>
        </p:spPr>
        <p:txBody>
          <a:bodyPr/>
          <a:lstStyle/>
          <a:p>
            <a:fld id="{49F4BA8F-7B64-4198-9505-0CB5D4D3B366}" type="slidenum">
              <a:rPr lang="en-US" altLang="zh-CN" smtClean="0"/>
              <a:pPr/>
              <a:t>4</a:t>
            </a:fld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3663" y="859065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>
                <a:latin typeface="+mj-lt"/>
              </a:rPr>
              <a:t>前端控制器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6236614" y="859065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>
                <a:solidFill>
                  <a:srgbClr val="FFFFFF"/>
                </a:solidFill>
                <a:latin typeface="Arial Black"/>
              </a:rPr>
              <a:t>处理器映射器</a:t>
            </a:r>
          </a:p>
        </p:txBody>
      </p:sp>
      <p:sp>
        <p:nvSpPr>
          <p:cNvPr id="9" name="椭圆 8"/>
          <p:cNvSpPr/>
          <p:nvPr/>
        </p:nvSpPr>
        <p:spPr>
          <a:xfrm>
            <a:off x="315442" y="2898905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>
                <a:solidFill>
                  <a:srgbClr val="FFFFFF"/>
                </a:solidFill>
                <a:latin typeface="Arial Black"/>
              </a:rPr>
              <a:t>处理器</a:t>
            </a:r>
          </a:p>
        </p:txBody>
      </p:sp>
      <p:sp>
        <p:nvSpPr>
          <p:cNvPr id="10" name="矩形 9"/>
          <p:cNvSpPr/>
          <p:nvPr/>
        </p:nvSpPr>
        <p:spPr>
          <a:xfrm>
            <a:off x="2250480" y="930147"/>
            <a:ext cx="2960476" cy="139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(</a:t>
            </a:r>
            <a:r>
              <a:rPr lang="en-US" altLang="zh-CN" dirty="0" err="1"/>
              <a:t>DispatcherServlet</a:t>
            </a:r>
            <a:r>
              <a:rPr lang="en-US" altLang="zh-CN" dirty="0"/>
              <a:t>)</a:t>
            </a:r>
            <a:r>
              <a:rPr lang="zh-CN" altLang="en-US" dirty="0"/>
              <a:t>：接收请求，响应结果，相当于电脑的</a:t>
            </a:r>
            <a:r>
              <a:rPr lang="en-US" altLang="zh-CN" dirty="0"/>
              <a:t>CPU</a:t>
            </a:r>
            <a:r>
              <a:rPr lang="zh-CN" altLang="en-US" b="1" dirty="0"/>
              <a:t>（不需要工程师开发）</a:t>
            </a:r>
            <a:r>
              <a:rPr lang="en-US" altLang="zh-CN" b="1" dirty="0"/>
              <a:t>,</a:t>
            </a:r>
            <a:r>
              <a:rPr lang="zh-CN" altLang="en-US" b="1" dirty="0"/>
              <a:t>由框架提供）</a:t>
            </a:r>
            <a:endParaRPr lang="en-US" altLang="zh-CN" sz="1200" dirty="0"/>
          </a:p>
        </p:txBody>
      </p:sp>
      <p:sp>
        <p:nvSpPr>
          <p:cNvPr id="11" name="矩形 10"/>
          <p:cNvSpPr/>
          <p:nvPr/>
        </p:nvSpPr>
        <p:spPr>
          <a:xfrm>
            <a:off x="8032068" y="945214"/>
            <a:ext cx="2960476" cy="205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(</a:t>
            </a:r>
            <a:r>
              <a:rPr lang="en-US" altLang="zh-CN" dirty="0" err="1"/>
              <a:t>HandlerMappering</a:t>
            </a:r>
            <a:r>
              <a:rPr lang="en-US" altLang="zh-CN" dirty="0"/>
              <a:t>)</a:t>
            </a:r>
            <a:r>
              <a:rPr lang="zh-CN" altLang="en-US" dirty="0"/>
              <a:t>：负责根据用户请求找到</a:t>
            </a:r>
            <a:r>
              <a:rPr lang="en-US" altLang="zh-CN" dirty="0"/>
              <a:t>Handler</a:t>
            </a:r>
            <a:r>
              <a:rPr lang="zh-CN" altLang="en-US" dirty="0"/>
              <a:t>，（</a:t>
            </a:r>
            <a:r>
              <a:rPr lang="en-US" altLang="zh-CN" dirty="0" err="1"/>
              <a:t>SpringMVC</a:t>
            </a:r>
            <a:r>
              <a:rPr lang="zh-CN" altLang="en-US" dirty="0"/>
              <a:t>提供了不同的映射器实现不同的映射方式）</a:t>
            </a:r>
            <a:r>
              <a:rPr lang="zh-CN" altLang="en-US" b="1" dirty="0"/>
              <a:t>（不需要工程师开发</a:t>
            </a:r>
            <a:r>
              <a:rPr lang="en-US" altLang="zh-CN" b="1" dirty="0"/>
              <a:t>,</a:t>
            </a:r>
            <a:r>
              <a:rPr lang="zh-CN" altLang="en-US" b="1" dirty="0"/>
              <a:t>由框架提供）</a:t>
            </a:r>
            <a:endParaRPr lang="en-US" altLang="zh-CN" sz="1200" dirty="0"/>
          </a:p>
        </p:txBody>
      </p:sp>
      <p:sp>
        <p:nvSpPr>
          <p:cNvPr id="12" name="矩形 11"/>
          <p:cNvSpPr/>
          <p:nvPr/>
        </p:nvSpPr>
        <p:spPr>
          <a:xfrm>
            <a:off x="2250480" y="3357219"/>
            <a:ext cx="2960476" cy="106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(Handler)</a:t>
            </a:r>
            <a:r>
              <a:rPr lang="zh-CN" altLang="en-US" dirty="0"/>
              <a:t>：对具体的用户请求进行处理</a:t>
            </a:r>
            <a:r>
              <a:rPr lang="zh-CN" altLang="en-US" b="1" dirty="0">
                <a:solidFill>
                  <a:srgbClr val="FF0000"/>
                </a:solidFill>
              </a:rPr>
              <a:t>（需要工程师去写代码处理逻辑的）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630E271-6197-41B5-A1C9-84326EAC35E2}"/>
              </a:ext>
            </a:extLst>
          </p:cNvPr>
          <p:cNvSpPr/>
          <p:nvPr/>
        </p:nvSpPr>
        <p:spPr>
          <a:xfrm>
            <a:off x="6237780" y="2896523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>
                <a:solidFill>
                  <a:srgbClr val="FFFFFF"/>
                </a:solidFill>
                <a:latin typeface="Arial Black"/>
              </a:rPr>
              <a:t>处理器适配器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903E5F-8E1B-48F4-A133-45DD4F8CFDEA}"/>
              </a:ext>
            </a:extLst>
          </p:cNvPr>
          <p:cNvSpPr/>
          <p:nvPr/>
        </p:nvSpPr>
        <p:spPr>
          <a:xfrm>
            <a:off x="8021724" y="3111989"/>
            <a:ext cx="3672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dirty="0" err="1"/>
              <a:t>HandlerAdapter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会把处理器包装成适配器，这样就可以支持多种类型的处理器，类比笔记本的适配器（适配器模式的应用）</a:t>
            </a:r>
            <a:r>
              <a:rPr lang="en-US" altLang="zh-CN" b="1" dirty="0"/>
              <a:t>(</a:t>
            </a:r>
            <a:r>
              <a:rPr lang="zh-CN" altLang="en-US" b="1" dirty="0"/>
              <a:t>不需要工程师开发</a:t>
            </a:r>
            <a:r>
              <a:rPr lang="en-US" altLang="zh-CN" b="1" dirty="0"/>
              <a:t>,</a:t>
            </a:r>
            <a:r>
              <a:rPr lang="zh-CN" altLang="en-US" b="1" dirty="0"/>
              <a:t>由框架提供）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2F2ADE2-BFA7-4A15-99C0-64C971A80ED3}"/>
              </a:ext>
            </a:extLst>
          </p:cNvPr>
          <p:cNvSpPr/>
          <p:nvPr/>
        </p:nvSpPr>
        <p:spPr>
          <a:xfrm>
            <a:off x="327696" y="4938744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>
                <a:solidFill>
                  <a:srgbClr val="FFFFFF"/>
                </a:solidFill>
                <a:latin typeface="Arial Black"/>
              </a:rPr>
              <a:t>视图解析器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1BB37BF-6BD8-4100-8D28-BC7831045E65}"/>
              </a:ext>
            </a:extLst>
          </p:cNvPr>
          <p:cNvSpPr/>
          <p:nvPr/>
        </p:nvSpPr>
        <p:spPr>
          <a:xfrm>
            <a:off x="2250480" y="54381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dirty="0" err="1"/>
              <a:t>ViewResovler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进行视图解析，多返回的字符串，进行处理，可以解析成对应的页面</a:t>
            </a:r>
            <a:r>
              <a:rPr lang="zh-CN" altLang="en-US" b="1" dirty="0">
                <a:solidFill>
                  <a:srgbClr val="FF0000"/>
                </a:solidFill>
              </a:rPr>
              <a:t>（需要工程师开发</a:t>
            </a:r>
            <a:r>
              <a:rPr lang="en-US" altLang="zh-CN" b="1" dirty="0" err="1">
                <a:solidFill>
                  <a:srgbClr val="FF0000"/>
                </a:solidFill>
              </a:rPr>
              <a:t>jsp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28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</p:spPr>
        <p:txBody>
          <a:bodyPr/>
          <a:lstStyle/>
          <a:p>
            <a:pPr algn="ctr"/>
            <a:r>
              <a:rPr lang="zh-CN" altLang="en-US" dirty="0"/>
              <a:t>特性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759181473"/>
              </p:ext>
            </p:extLst>
          </p:nvPr>
        </p:nvGraphicFramePr>
        <p:xfrm>
          <a:off x="5519936" y="764704"/>
          <a:ext cx="5216128" cy="494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80038D9-A8E2-4331-8987-DFA218A19718}"/>
              </a:ext>
            </a:extLst>
          </p:cNvPr>
          <p:cNvSpPr/>
          <p:nvPr/>
        </p:nvSpPr>
        <p:spPr>
          <a:xfrm>
            <a:off x="1847528" y="1284263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角色划分清晰，开发方便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E55DA5-BB40-4AEE-A23E-CB531C3CC0F3}"/>
              </a:ext>
            </a:extLst>
          </p:cNvPr>
          <p:cNvSpPr/>
          <p:nvPr/>
        </p:nvSpPr>
        <p:spPr>
          <a:xfrm>
            <a:off x="1867226" y="239155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强大而直接的配置方式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FEF790-E165-4C22-8C4E-7022619C1571}"/>
              </a:ext>
            </a:extLst>
          </p:cNvPr>
          <p:cNvSpPr/>
          <p:nvPr/>
        </p:nvSpPr>
        <p:spPr>
          <a:xfrm>
            <a:off x="1867226" y="3598494"/>
            <a:ext cx="2852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3.</a:t>
            </a:r>
            <a:r>
              <a:rPr lang="zh-CN" altLang="en-US" dirty="0"/>
              <a:t>  非常灵活的数据验证、</a:t>
            </a:r>
            <a:endParaRPr lang="en-US" altLang="zh-CN" dirty="0"/>
          </a:p>
          <a:p>
            <a:r>
              <a:rPr lang="zh-CN" altLang="en-US" dirty="0"/>
              <a:t>格式化和数据绑定机制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55DE36-B0C9-48BF-8D19-FBA18C042CBE}"/>
              </a:ext>
            </a:extLst>
          </p:cNvPr>
          <p:cNvSpPr/>
          <p:nvPr/>
        </p:nvSpPr>
        <p:spPr>
          <a:xfrm>
            <a:off x="1867226" y="4897763"/>
            <a:ext cx="28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4.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简单而强大的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JSP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标签库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32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5" grpId="0"/>
      <p:bldP spid="6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项目数据流图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6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56C10A-BEDB-4AF6-B0AB-04E19D8325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981075"/>
            <a:ext cx="8208912" cy="5165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89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项目设计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7</a:t>
            </a:fld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4520951" y="3292958"/>
            <a:ext cx="3105150" cy="2676856"/>
          </a:xfrm>
          <a:custGeom>
            <a:avLst/>
            <a:gdLst>
              <a:gd name="connsiteX0" fmla="*/ 1657350 w 3314700"/>
              <a:gd name="connsiteY0" fmla="*/ 510242 h 2857502"/>
              <a:gd name="connsiteX1" fmla="*/ 434073 w 3314700"/>
              <a:gd name="connsiteY1" fmla="*/ 2619342 h 2857502"/>
              <a:gd name="connsiteX2" fmla="*/ 2880627 w 3314700"/>
              <a:gd name="connsiteY2" fmla="*/ 2619342 h 2857502"/>
              <a:gd name="connsiteX3" fmla="*/ 1657350 w 3314700"/>
              <a:gd name="connsiteY3" fmla="*/ 0 h 2857502"/>
              <a:gd name="connsiteX4" fmla="*/ 3314700 w 3314700"/>
              <a:gd name="connsiteY4" fmla="*/ 2857502 h 2857502"/>
              <a:gd name="connsiteX5" fmla="*/ 0 w 3314700"/>
              <a:gd name="connsiteY5" fmla="*/ 2857502 h 285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4700" h="2857502">
                <a:moveTo>
                  <a:pt x="1657350" y="510242"/>
                </a:moveTo>
                <a:lnTo>
                  <a:pt x="434073" y="2619342"/>
                </a:lnTo>
                <a:lnTo>
                  <a:pt x="2880627" y="2619342"/>
                </a:lnTo>
                <a:close/>
                <a:moveTo>
                  <a:pt x="1657350" y="0"/>
                </a:moveTo>
                <a:lnTo>
                  <a:pt x="3314700" y="2857502"/>
                </a:lnTo>
                <a:lnTo>
                  <a:pt x="0" y="2857502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5176837" y="2636619"/>
            <a:ext cx="1838325" cy="158476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3985295" y="4699210"/>
            <a:ext cx="1838325" cy="158476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6359277" y="4699210"/>
            <a:ext cx="1838325" cy="158476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46735" y="3486117"/>
            <a:ext cx="1343475" cy="504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rial Black"/>
              </a:rPr>
              <a:t>控制器</a:t>
            </a:r>
            <a:endParaRPr lang="en-US" altLang="zh-CN" sz="24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71082" y="5615029"/>
            <a:ext cx="866749" cy="504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rial Black"/>
              </a:rPr>
              <a:t>模型</a:t>
            </a:r>
            <a:endParaRPr lang="en-US" altLang="zh-CN" sz="24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65031" y="5532490"/>
            <a:ext cx="857352" cy="504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rial Black"/>
              </a:rPr>
              <a:t>视图</a:t>
            </a:r>
            <a:endParaRPr lang="en-US" altLang="zh-CN" sz="24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88082" y="4525179"/>
            <a:ext cx="866749" cy="1089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800" dirty="0">
                <a:latin typeface="Arial Black"/>
              </a:rPr>
              <a:t>核心</a:t>
            </a:r>
            <a:endParaRPr lang="en-US" altLang="zh-CN" sz="2800" dirty="0">
              <a:latin typeface="Arial Black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3161" y="4525179"/>
            <a:ext cx="3697670" cy="1112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1.</a:t>
            </a:r>
            <a:r>
              <a:rPr lang="zh-CN" altLang="en-US" dirty="0"/>
              <a:t>新闻数据模型：浏览量，评论数，相关度， 排名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2.</a:t>
            </a:r>
            <a:r>
              <a:rPr lang="zh-CN" altLang="en-US" dirty="0"/>
              <a:t>个性化：相关度，排名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8195987" y="4525179"/>
            <a:ext cx="3955888" cy="1163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1.</a:t>
            </a:r>
            <a:r>
              <a:rPr lang="zh-CN" altLang="en-US" dirty="0"/>
              <a:t>排序后新闻排行榜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2.</a:t>
            </a:r>
            <a:r>
              <a:rPr lang="zh-CN" altLang="en-US" dirty="0"/>
              <a:t>可视化统计图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3260972" y="949113"/>
            <a:ext cx="5715002" cy="1545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1.</a:t>
            </a:r>
            <a:r>
              <a:rPr lang="zh-CN" altLang="en-US" dirty="0"/>
              <a:t>对输入内容作检索</a:t>
            </a:r>
            <a:endParaRPr lang="en-US" altLang="zh-CN" dirty="0"/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2.</a:t>
            </a:r>
            <a:r>
              <a:rPr lang="zh-CN" altLang="en-US" dirty="0"/>
              <a:t>网页爬取内容信息</a:t>
            </a:r>
            <a:endParaRPr lang="en-US" altLang="zh-CN" dirty="0"/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3.</a:t>
            </a:r>
            <a:r>
              <a:rPr lang="zh-CN" altLang="en-US" dirty="0"/>
              <a:t>综合排序（浏览量，评论数，相关度）</a:t>
            </a:r>
            <a:endParaRPr lang="en-US" altLang="zh-CN" dirty="0"/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4.</a:t>
            </a:r>
            <a:r>
              <a:rPr lang="zh-CN" altLang="en-US" dirty="0"/>
              <a:t>根据浏览记录推荐个性化新闻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19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开发步骤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283515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7678060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151840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4546385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166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1414711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46385" y="4593179"/>
            <a:ext cx="2615117" cy="139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/>
              <a:t>以</a:t>
            </a:r>
            <a:r>
              <a:rPr lang="en-US" altLang="zh-CN" dirty="0"/>
              <a:t>post</a:t>
            </a:r>
            <a:r>
              <a:rPr lang="zh-CN" altLang="en-US" dirty="0"/>
              <a:t>方式提交请求，定义包含表单数据的</a:t>
            </a:r>
            <a:r>
              <a:rPr lang="en-US" altLang="zh-CN" dirty="0" err="1"/>
              <a:t>jsp</a:t>
            </a:r>
            <a:r>
              <a:rPr lang="zh-CN" altLang="en-US" dirty="0"/>
              <a:t>页面（</a:t>
            </a:r>
            <a:r>
              <a:rPr lang="en-US" altLang="zh-CN" dirty="0"/>
              <a:t>JSP</a:t>
            </a:r>
            <a:r>
              <a:rPr lang="zh-CN" altLang="en-US" dirty="0"/>
              <a:t>表单：新闻事件关键词</a:t>
            </a:r>
            <a:r>
              <a:rPr lang="en-US" altLang="zh-CN" dirty="0"/>
              <a:t>/</a:t>
            </a:r>
            <a:r>
              <a:rPr lang="zh-CN" altLang="en-US" dirty="0"/>
              <a:t>具体日期）</a:t>
            </a:r>
            <a:endParaRPr lang="en-US" altLang="zh-CN" dirty="0"/>
          </a:p>
        </p:txBody>
      </p:sp>
      <p:sp>
        <p:nvSpPr>
          <p:cNvPr id="42" name="矩形 41"/>
          <p:cNvSpPr/>
          <p:nvPr/>
        </p:nvSpPr>
        <p:spPr>
          <a:xfrm>
            <a:off x="1414712" y="4593179"/>
            <a:ext cx="2615117" cy="106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/>
              <a:t>在</a:t>
            </a:r>
            <a:r>
              <a:rPr lang="en-US" altLang="zh-CN" dirty="0"/>
              <a:t>web.xml</a:t>
            </a:r>
            <a:r>
              <a:rPr lang="zh-CN" altLang="en-US" dirty="0"/>
              <a:t>中定义前端控制</a:t>
            </a:r>
            <a:r>
              <a:rPr lang="en-US" altLang="zh-CN" dirty="0" err="1"/>
              <a:t>DispatcherServlet</a:t>
            </a:r>
            <a:r>
              <a:rPr lang="zh-CN" altLang="en-US" dirty="0"/>
              <a:t>来拦截用户请求</a:t>
            </a:r>
            <a:endParaRPr lang="en-US" altLang="zh-CN" dirty="0"/>
          </a:p>
        </p:txBody>
      </p:sp>
      <p:sp>
        <p:nvSpPr>
          <p:cNvPr id="21" name="任意多边形 20"/>
          <p:cNvSpPr/>
          <p:nvPr/>
        </p:nvSpPr>
        <p:spPr>
          <a:xfrm>
            <a:off x="1934100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5066109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8197784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EE769C-ED29-4505-8891-7E9EAAC9E104}"/>
              </a:ext>
            </a:extLst>
          </p:cNvPr>
          <p:cNvSpPr/>
          <p:nvPr/>
        </p:nvSpPr>
        <p:spPr>
          <a:xfrm>
            <a:off x="7564728" y="4593179"/>
            <a:ext cx="3212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定义处理用户请求的</a:t>
            </a:r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handler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，实现</a:t>
            </a:r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Controller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接口（网页爬取大量相关新闻后处理数据，根据综合因素排序数据，根据浏览记录爬取新闻）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04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开发步骤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283515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7678060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151840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4546385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166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1414711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46385" y="4593179"/>
            <a:ext cx="2615117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/>
              <a:t>编写视图资源，包括内容搜索，新闻排行榜显示界面，，新闻个性化推荐界面以及可视化统计图界面</a:t>
            </a:r>
            <a:endParaRPr lang="en-US" altLang="zh-CN" dirty="0"/>
          </a:p>
        </p:txBody>
      </p:sp>
      <p:sp>
        <p:nvSpPr>
          <p:cNvPr id="42" name="矩形 41"/>
          <p:cNvSpPr/>
          <p:nvPr/>
        </p:nvSpPr>
        <p:spPr>
          <a:xfrm>
            <a:off x="1414711" y="4653136"/>
            <a:ext cx="2615117" cy="1112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/>
              <a:t>配置</a:t>
            </a:r>
            <a:r>
              <a:rPr lang="en-US" altLang="zh-CN" dirty="0"/>
              <a:t>handler</a:t>
            </a:r>
            <a:r>
              <a:rPr lang="zh-CN" altLang="en-US" dirty="0"/>
              <a:t>，映射请求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/>
              <a:t>保证头条助手完全配置映射请求</a:t>
            </a:r>
            <a:endParaRPr lang="en-US" altLang="zh-CN" dirty="0"/>
          </a:p>
        </p:txBody>
      </p:sp>
      <p:sp>
        <p:nvSpPr>
          <p:cNvPr id="21" name="任意多边形 20"/>
          <p:cNvSpPr/>
          <p:nvPr/>
        </p:nvSpPr>
        <p:spPr>
          <a:xfrm>
            <a:off x="1934100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5066109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8197784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EE769C-ED29-4505-8891-7E9EAAC9E104}"/>
              </a:ext>
            </a:extLst>
          </p:cNvPr>
          <p:cNvSpPr/>
          <p:nvPr/>
        </p:nvSpPr>
        <p:spPr>
          <a:xfrm>
            <a:off x="7564728" y="4593179"/>
            <a:ext cx="2364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整合新闻排行榜和新闻推荐（界面测试优化，业务逻辑修改）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0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PAGE">
  <a:themeElements>
    <a:clrScheme name="PPTSHOP-BLU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078BD7"/>
      </a:accent1>
      <a:accent2>
        <a:srgbClr val="31AFF8"/>
      </a:accent2>
      <a:accent3>
        <a:srgbClr val="19C3FF"/>
      </a:accent3>
      <a:accent4>
        <a:srgbClr val="83CFFA"/>
      </a:accent4>
      <a:accent5>
        <a:srgbClr val="B2B2B2"/>
      </a:accent5>
      <a:accent6>
        <a:srgbClr val="FF6600"/>
      </a:accent6>
      <a:hlink>
        <a:srgbClr val="373737"/>
      </a:hlink>
      <a:folHlink>
        <a:srgbClr val="878787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807</TotalTime>
  <Words>514</Words>
  <Application>Microsoft Office PowerPoint</Application>
  <PresentationFormat>宽屏</PresentationFormat>
  <Paragraphs>87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Microsoft YaHei</vt:lpstr>
      <vt:lpstr>Microsoft YaHei</vt:lpstr>
      <vt:lpstr>Arial</vt:lpstr>
      <vt:lpstr>Arial Black</vt:lpstr>
      <vt:lpstr>Verdana</vt:lpstr>
      <vt:lpstr>Wingdings</vt:lpstr>
      <vt:lpstr>INPAGE</vt:lpstr>
      <vt:lpstr>第五小组——项目架构</vt:lpstr>
      <vt:lpstr>内容</vt:lpstr>
      <vt:lpstr>SpringMVC原理流程图</vt:lpstr>
      <vt:lpstr>组件说明</vt:lpstr>
      <vt:lpstr>特性</vt:lpstr>
      <vt:lpstr>项目数据流图</vt:lpstr>
      <vt:lpstr>项目设计</vt:lpstr>
      <vt:lpstr>开发步骤</vt:lpstr>
      <vt:lpstr>开发步骤</vt:lpstr>
      <vt:lpstr>考虑点</vt:lpstr>
      <vt:lpstr>谢谢观赏</vt:lpstr>
    </vt:vector>
  </TitlesOfParts>
  <Company>茁力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PPT便利店</dc:title>
  <dc:creator>Shiqing Tian</dc:creator>
  <cp:lastModifiedBy>谢黎颖</cp:lastModifiedBy>
  <cp:revision>151</cp:revision>
  <dcterms:created xsi:type="dcterms:W3CDTF">2015-05-07T17:29:53Z</dcterms:created>
  <dcterms:modified xsi:type="dcterms:W3CDTF">2018-04-13T14:13:41Z</dcterms:modified>
</cp:coreProperties>
</file>