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4" r:id="rId2"/>
  </p:sldMasterIdLst>
  <p:notesMasterIdLst>
    <p:notesMasterId r:id="rId58"/>
  </p:notesMasterIdLst>
  <p:handoutMasterIdLst>
    <p:handoutMasterId r:id="rId59"/>
  </p:handoutMasterIdLst>
  <p:sldIdLst>
    <p:sldId id="393" r:id="rId3"/>
    <p:sldId id="352" r:id="rId4"/>
    <p:sldId id="351" r:id="rId5"/>
    <p:sldId id="360" r:id="rId6"/>
    <p:sldId id="385" r:id="rId7"/>
    <p:sldId id="380" r:id="rId8"/>
    <p:sldId id="362" r:id="rId9"/>
    <p:sldId id="376" r:id="rId10"/>
    <p:sldId id="367" r:id="rId11"/>
    <p:sldId id="368" r:id="rId12"/>
    <p:sldId id="386" r:id="rId13"/>
    <p:sldId id="370" r:id="rId14"/>
    <p:sldId id="384" r:id="rId15"/>
    <p:sldId id="361" r:id="rId16"/>
    <p:sldId id="377" r:id="rId17"/>
    <p:sldId id="365" r:id="rId18"/>
    <p:sldId id="366" r:id="rId19"/>
    <p:sldId id="369" r:id="rId20"/>
    <p:sldId id="372" r:id="rId21"/>
    <p:sldId id="373" r:id="rId22"/>
    <p:sldId id="374" r:id="rId23"/>
    <p:sldId id="375" r:id="rId24"/>
    <p:sldId id="378" r:id="rId25"/>
    <p:sldId id="379" r:id="rId26"/>
    <p:sldId id="381" r:id="rId27"/>
    <p:sldId id="387" r:id="rId28"/>
    <p:sldId id="382" r:id="rId29"/>
    <p:sldId id="383" r:id="rId30"/>
    <p:sldId id="391" r:id="rId31"/>
    <p:sldId id="392" r:id="rId32"/>
    <p:sldId id="389" r:id="rId33"/>
    <p:sldId id="390" r:id="rId34"/>
    <p:sldId id="38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10" r:id="rId47"/>
    <p:sldId id="407" r:id="rId48"/>
    <p:sldId id="408" r:id="rId49"/>
    <p:sldId id="405" r:id="rId50"/>
    <p:sldId id="406" r:id="rId51"/>
    <p:sldId id="409" r:id="rId52"/>
    <p:sldId id="1967" r:id="rId53"/>
    <p:sldId id="1968" r:id="rId54"/>
    <p:sldId id="1969" r:id="rId55"/>
    <p:sldId id="1970" r:id="rId56"/>
    <p:sldId id="1971" r:id="rId57"/>
  </p:sldIdLst>
  <p:sldSz cx="9144000" cy="6858000" type="screen4x3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ody" id="{18FAE958-DF6E-4AAC-835E-E68BDECA82A9}">
          <p14:sldIdLst>
            <p14:sldId id="393"/>
            <p14:sldId id="352"/>
            <p14:sldId id="351"/>
            <p14:sldId id="360"/>
            <p14:sldId id="385"/>
            <p14:sldId id="380"/>
            <p14:sldId id="362"/>
            <p14:sldId id="376"/>
            <p14:sldId id="367"/>
            <p14:sldId id="368"/>
            <p14:sldId id="386"/>
            <p14:sldId id="370"/>
            <p14:sldId id="384"/>
            <p14:sldId id="361"/>
            <p14:sldId id="377"/>
            <p14:sldId id="365"/>
            <p14:sldId id="366"/>
            <p14:sldId id="369"/>
            <p14:sldId id="372"/>
            <p14:sldId id="373"/>
            <p14:sldId id="374"/>
            <p14:sldId id="375"/>
            <p14:sldId id="378"/>
            <p14:sldId id="379"/>
            <p14:sldId id="381"/>
            <p14:sldId id="387"/>
            <p14:sldId id="382"/>
            <p14:sldId id="383"/>
            <p14:sldId id="391"/>
            <p14:sldId id="392"/>
            <p14:sldId id="389"/>
            <p14:sldId id="390"/>
            <p14:sldId id="388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  <p14:sldId id="407"/>
            <p14:sldId id="408"/>
            <p14:sldId id="405"/>
            <p14:sldId id="406"/>
            <p14:sldId id="409"/>
            <p14:sldId id="1967"/>
            <p14:sldId id="1968"/>
            <p14:sldId id="1969"/>
            <p14:sldId id="1970"/>
            <p14:sldId id="197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B60"/>
    <a:srgbClr val="D7EACC"/>
    <a:srgbClr val="FFFF99"/>
    <a:srgbClr val="FEE6F0"/>
    <a:srgbClr val="ACE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2" autoAdjust="0"/>
    <p:restoredTop sz="92356" autoAdjust="0"/>
  </p:normalViewPr>
  <p:slideViewPr>
    <p:cSldViewPr snapToGrid="0" snapToObjects="1">
      <p:cViewPr varScale="1">
        <p:scale>
          <a:sx n="209" d="100"/>
          <a:sy n="209" d="100"/>
        </p:scale>
        <p:origin x="3720" y="1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 snapToGrid="0" snapToObjects="1">
      <p:cViewPr varScale="1">
        <p:scale>
          <a:sx n="81" d="100"/>
          <a:sy n="81" d="100"/>
        </p:scale>
        <p:origin x="-4008" y="-102"/>
      </p:cViewPr>
      <p:guideLst>
        <p:guide orient="horz" pos="3130"/>
        <p:guide pos="2144"/>
        <p:guide orient="horz" pos="3126"/>
        <p:guide pos="2142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639817"/>
            <a:ext cx="2945659" cy="287632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431800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5" tIns="45652" rIns="91305" bIns="45652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473" y="4314480"/>
            <a:ext cx="6614731" cy="5213330"/>
          </a:xfrm>
          <a:prstGeom prst="rect">
            <a:avLst/>
          </a:prstGeom>
        </p:spPr>
        <p:txBody>
          <a:bodyPr vert="horz" lIns="0" tIns="45652" rIns="0" bIns="4565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01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69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6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E1CA2-F47B-4DFF-BC53-CDC0DBD8B451}" type="slidenum">
              <a:rPr lang="de-DE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35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239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23673" y="287340"/>
            <a:ext cx="7869575" cy="1006164"/>
          </a:xfrm>
          <a:prstGeom prst="rect">
            <a:avLst/>
          </a:prstGeom>
        </p:spPr>
        <p:txBody>
          <a:bodyPr anchor="ctr"/>
          <a:lstStyle>
            <a:lvl1pPr algn="l">
              <a:defRPr sz="2100" b="0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9" name="Shape 34"/>
          <p:cNvCxnSpPr/>
          <p:nvPr userDrawn="1"/>
        </p:nvCxnSpPr>
        <p:spPr>
          <a:xfrm flipH="1" flipV="1">
            <a:off x="241469" y="279958"/>
            <a:ext cx="3816" cy="941869"/>
          </a:xfrm>
          <a:prstGeom prst="straightConnector1">
            <a:avLst/>
          </a:prstGeom>
          <a:noFill/>
          <a:ln w="38100" cap="flat" cmpd="sng">
            <a:solidFill>
              <a:srgbClr val="002E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23673" y="1357298"/>
            <a:ext cx="7556111" cy="4929222"/>
          </a:xfrm>
          <a:prstGeom prst="rect">
            <a:avLst/>
          </a:prstGeom>
        </p:spPr>
        <p:txBody>
          <a:bodyPr/>
          <a:lstStyle>
            <a:lvl1pPr marL="225035" indent="-225035" algn="l">
              <a:lnSpc>
                <a:spcPct val="100000"/>
              </a:lnSpc>
              <a:spcBef>
                <a:spcPts val="900"/>
              </a:spcBef>
              <a:buClr>
                <a:srgbClr val="41B4C7"/>
              </a:buClr>
              <a:buFont typeface="Wingdings" charset="2"/>
              <a:buChar char="§"/>
              <a:tabLst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03532" indent="-232128" algn="l">
              <a:lnSpc>
                <a:spcPct val="100000"/>
              </a:lnSpc>
              <a:buFont typeface="Arial" charset="0"/>
              <a:buChar char="•"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28511" indent="-185702" algn="l">
              <a:lnSpc>
                <a:spcPct val="100000"/>
              </a:lnSpc>
              <a:buFont typeface="LucidaGrande" charset="0"/>
              <a:buChar char="□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algn="l">
              <a:lnSpc>
                <a:spcPct val="10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algn="l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0"/>
            <a:r>
              <a:rPr lang="es-ES" dirty="0"/>
              <a:t>Primer nivel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055465" y="6356362"/>
            <a:ext cx="103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rgbClr val="002E6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7963F2F-4042-FC45-9F9C-5381A7798E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6507" r="3614" b="13284"/>
          <a:stretch/>
        </p:blipFill>
        <p:spPr>
          <a:xfrm>
            <a:off x="7476130" y="6174830"/>
            <a:ext cx="1229720" cy="39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57042-2883-E14A-8C96-AF69E56492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5878523"/>
            <a:ext cx="135255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99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51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87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4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6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6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41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3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9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9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8C08-C07C-466C-988B-84D2CE467BBD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4749-EEAB-4A36-996E-ADEB466AB6C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22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6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17" r:id="rId19"/>
    <p:sldLayoutId id="2147483718" r:id="rId20"/>
    <p:sldLayoutId id="2147483719" r:id="rId2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8C08-C07C-466C-988B-84D2CE467BBD}" type="datetimeFigureOut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25.01.21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4749-EEAB-4A36-996E-ADEB466AB6CA}" type="slidenum">
              <a:rPr kumimoji="0"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0"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895349" y="3848100"/>
            <a:ext cx="8172452" cy="1352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349" y="1951262"/>
            <a:ext cx="8172451" cy="1767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" name="正方形/長方形 4"/>
          <p:cNvSpPr/>
          <p:nvPr/>
        </p:nvSpPr>
        <p:spPr bwMode="auto">
          <a:xfrm>
            <a:off x="4220441" y="3975138"/>
            <a:ext cx="14644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56694" y="2550702"/>
            <a:ext cx="3589071" cy="10198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" name="正方形/長方形 31"/>
          <p:cNvSpPr/>
          <p:nvPr/>
        </p:nvSpPr>
        <p:spPr bwMode="auto">
          <a:xfrm>
            <a:off x="1466948" y="3019284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Topology master</a:t>
            </a:r>
          </a:p>
        </p:txBody>
      </p:sp>
      <p:sp>
        <p:nvSpPr>
          <p:cNvPr id="9" name="正方形/長方形 3"/>
          <p:cNvSpPr/>
          <p:nvPr/>
        </p:nvSpPr>
        <p:spPr bwMode="auto">
          <a:xfrm>
            <a:off x="3659770" y="5482893"/>
            <a:ext cx="3344174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err="1">
                <a:latin typeface="+mj-ea"/>
                <a:ea typeface="+mj-ea"/>
              </a:rPr>
              <a:t>IoT</a:t>
            </a:r>
            <a:endParaRPr kumimoji="1" lang="en-US" altLang="ja-JP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devices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" name="正方形/長方形 60"/>
          <p:cNvSpPr/>
          <p:nvPr/>
        </p:nvSpPr>
        <p:spPr bwMode="auto">
          <a:xfrm>
            <a:off x="7003944" y="1493189"/>
            <a:ext cx="1778105" cy="7429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lang="en-US" altLang="ja-JP" sz="1600" b="1" dirty="0">
                <a:latin typeface="+mj-ea"/>
                <a:ea typeface="+mj-ea"/>
              </a:rPr>
              <a:t>FIWARE GE(s)</a:t>
            </a:r>
          </a:p>
        </p:txBody>
      </p:sp>
      <p:sp>
        <p:nvSpPr>
          <p:cNvPr id="11" name="正方形/長方形 22"/>
          <p:cNvSpPr/>
          <p:nvPr/>
        </p:nvSpPr>
        <p:spPr bwMode="auto">
          <a:xfrm>
            <a:off x="5062267" y="2829995"/>
            <a:ext cx="1623932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endParaRPr lang="en-US" altLang="ja-JP" b="1" dirty="0">
              <a:latin typeface="+mj-ea"/>
              <a:ea typeface="+mj-ea"/>
            </a:endParaRP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Broker(s)</a:t>
            </a:r>
          </a:p>
        </p:txBody>
      </p:sp>
      <p:sp>
        <p:nvSpPr>
          <p:cNvPr id="13" name="正方形/長方形 40"/>
          <p:cNvSpPr/>
          <p:nvPr/>
        </p:nvSpPr>
        <p:spPr bwMode="auto">
          <a:xfrm>
            <a:off x="3372158" y="2829995"/>
            <a:ext cx="145502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latin typeface="+mj-ea"/>
                <a:ea typeface="+mj-ea"/>
              </a:rPr>
              <a:t>IoT</a:t>
            </a:r>
            <a:r>
              <a:rPr lang="en-US" altLang="ja-JP" b="1" dirty="0">
                <a:latin typeface="+mj-ea"/>
                <a:ea typeface="+mj-ea"/>
              </a:rPr>
              <a:t> Discovery</a:t>
            </a:r>
          </a:p>
        </p:txBody>
      </p:sp>
      <p:sp>
        <p:nvSpPr>
          <p:cNvPr id="14" name="正方形/長方形 3"/>
          <p:cNvSpPr/>
          <p:nvPr/>
        </p:nvSpPr>
        <p:spPr bwMode="auto">
          <a:xfrm>
            <a:off x="3372158" y="1508838"/>
            <a:ext cx="3399003" cy="7272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j-ea"/>
                <a:ea typeface="+mj-ea"/>
              </a:rPr>
              <a:t>NGSI Applications</a:t>
            </a:r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5" name="正方形/長方形 31"/>
          <p:cNvSpPr/>
          <p:nvPr/>
        </p:nvSpPr>
        <p:spPr bwMode="auto">
          <a:xfrm>
            <a:off x="1466950" y="2236115"/>
            <a:ext cx="142695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Task</a:t>
            </a:r>
          </a:p>
          <a:p>
            <a:pPr algn="ctr"/>
            <a:r>
              <a:rPr lang="en-US" altLang="ja-JP" b="1" dirty="0">
                <a:latin typeface="+mj-ea"/>
                <a:ea typeface="+mj-ea"/>
              </a:rPr>
              <a:t>designer</a:t>
            </a:r>
          </a:p>
        </p:txBody>
      </p:sp>
      <p:grpSp>
        <p:nvGrpSpPr>
          <p:cNvPr id="16" name="グループ化 99"/>
          <p:cNvGrpSpPr/>
          <p:nvPr/>
        </p:nvGrpSpPr>
        <p:grpSpPr>
          <a:xfrm>
            <a:off x="1945466" y="1590868"/>
            <a:ext cx="235076" cy="301942"/>
            <a:chOff x="1121329" y="889233"/>
            <a:chExt cx="500543" cy="605405"/>
          </a:xfrm>
        </p:grpSpPr>
        <p:sp>
          <p:nvSpPr>
            <p:cNvPr id="17" name="円/楕円 88"/>
            <p:cNvSpPr/>
            <p:nvPr/>
          </p:nvSpPr>
          <p:spPr bwMode="auto">
            <a:xfrm>
              <a:off x="1265924" y="889233"/>
              <a:ext cx="210538" cy="2013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cxnSp>
          <p:nvCxnSpPr>
            <p:cNvPr id="18" name="直線コネクタ 91"/>
            <p:cNvCxnSpPr/>
            <p:nvPr/>
          </p:nvCxnSpPr>
          <p:spPr bwMode="auto">
            <a:xfrm>
              <a:off x="1121329" y="1174675"/>
              <a:ext cx="500543" cy="1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線コネクタ 92"/>
            <p:cNvCxnSpPr>
              <a:stCxn id="17" idx="4"/>
            </p:cNvCxnSpPr>
            <p:nvPr/>
          </p:nvCxnSpPr>
          <p:spPr bwMode="auto">
            <a:xfrm flipH="1">
              <a:off x="1371045" y="1090569"/>
              <a:ext cx="148" cy="302003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直線コネクタ 96"/>
            <p:cNvCxnSpPr/>
            <p:nvPr/>
          </p:nvCxnSpPr>
          <p:spPr bwMode="auto">
            <a:xfrm flipV="1">
              <a:off x="1121329" y="1402576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98"/>
            <p:cNvCxnSpPr/>
            <p:nvPr/>
          </p:nvCxnSpPr>
          <p:spPr bwMode="auto">
            <a:xfrm flipH="1" flipV="1">
              <a:off x="1357619" y="1403974"/>
              <a:ext cx="239086" cy="90664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1148685" y="90841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Service developers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 operators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4167515" y="4952427"/>
            <a:ext cx="110734" cy="531878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063004" y="1951261"/>
            <a:ext cx="329" cy="2848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Up-Down Arrow 29"/>
          <p:cNvSpPr/>
          <p:nvPr/>
        </p:nvSpPr>
        <p:spPr bwMode="auto">
          <a:xfrm>
            <a:off x="5034242" y="2227294"/>
            <a:ext cx="178266" cy="33279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641" y="2552996"/>
            <a:ext cx="1203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FIWARE NGSI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555243" y="1135114"/>
            <a:ext cx="1330397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Retails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64632" y="1135915"/>
            <a:ext cx="1219201" cy="556169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+mj-ea"/>
                <a:ea typeface="+mj-ea"/>
              </a:rPr>
              <a:t>Smart Cities</a:t>
            </a:r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860" y="22551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4134" y="258829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09654" y="520730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2925207" y="2726790"/>
            <a:ext cx="420306" cy="188784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2898564" y="3144582"/>
            <a:ext cx="473593" cy="137671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888750" y="2384640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"/>
          <p:cNvSpPr/>
          <p:nvPr/>
        </p:nvSpPr>
        <p:spPr bwMode="auto">
          <a:xfrm>
            <a:off x="3888643" y="4131137"/>
            <a:ext cx="1424217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b="1" dirty="0">
              <a:latin typeface="+mj-ea"/>
              <a:ea typeface="+mj-ea"/>
            </a:endParaRPr>
          </a:p>
        </p:txBody>
      </p:sp>
      <p:sp>
        <p:nvSpPr>
          <p:cNvPr id="48" name="正方形/長方形 4"/>
          <p:cNvSpPr/>
          <p:nvPr/>
        </p:nvSpPr>
        <p:spPr bwMode="auto">
          <a:xfrm>
            <a:off x="3505637" y="4323252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52" name="Left-Up Arrow 51"/>
          <p:cNvSpPr/>
          <p:nvPr/>
        </p:nvSpPr>
        <p:spPr bwMode="auto">
          <a:xfrm>
            <a:off x="6845765" y="2385067"/>
            <a:ext cx="1298110" cy="759515"/>
          </a:xfrm>
          <a:prstGeom prst="leftUpArrow">
            <a:avLst>
              <a:gd name="adj1" fmla="val 12460"/>
              <a:gd name="adj2" fmla="val 21238"/>
              <a:gd name="adj3" fmla="val 25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9" name="正方形/長方形 4"/>
          <p:cNvSpPr/>
          <p:nvPr/>
        </p:nvSpPr>
        <p:spPr bwMode="auto">
          <a:xfrm>
            <a:off x="1106745" y="4304907"/>
            <a:ext cx="1528605" cy="629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j-ea"/>
                <a:ea typeface="+mj-ea"/>
              </a:rPr>
              <a:t>Worker(s)</a:t>
            </a:r>
          </a:p>
        </p:txBody>
      </p:sp>
      <p:sp>
        <p:nvSpPr>
          <p:cNvPr id="60" name="正方形/長方形 4"/>
          <p:cNvSpPr/>
          <p:nvPr/>
        </p:nvSpPr>
        <p:spPr bwMode="auto">
          <a:xfrm>
            <a:off x="247649" y="2255192"/>
            <a:ext cx="1043911" cy="6100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latin typeface="+mj-ea"/>
                <a:ea typeface="+mj-ea"/>
              </a:rPr>
              <a:t>Docker</a:t>
            </a:r>
          </a:p>
          <a:p>
            <a:pPr algn="ctr"/>
            <a:r>
              <a:rPr lang="en-US" altLang="ja-JP" sz="1100" b="1" dirty="0">
                <a:latin typeface="+mj-ea"/>
                <a:ea typeface="+mj-ea"/>
              </a:rPr>
              <a:t>Registry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83833" y="3985855"/>
            <a:ext cx="247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Processing Layer</a:t>
            </a:r>
          </a:p>
          <a:p>
            <a:r>
              <a:rPr lang="en-US" sz="1400" i="1" dirty="0"/>
              <a:t>over Cloud and Edges</a:t>
            </a:r>
          </a:p>
        </p:txBody>
      </p:sp>
      <p:sp>
        <p:nvSpPr>
          <p:cNvPr id="64" name="正方形/長方形 3"/>
          <p:cNvSpPr/>
          <p:nvPr/>
        </p:nvSpPr>
        <p:spPr bwMode="auto">
          <a:xfrm>
            <a:off x="247649" y="5482892"/>
            <a:ext cx="2803895" cy="6291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+mj-ea"/>
                <a:ea typeface="+mj-ea"/>
              </a:rPr>
              <a:t>Other </a:t>
            </a:r>
          </a:p>
          <a:p>
            <a:pPr algn="ctr"/>
            <a:r>
              <a:rPr kumimoji="1" lang="en-US" altLang="ja-JP" b="1" dirty="0">
                <a:latin typeface="+mj-ea"/>
                <a:ea typeface="+mj-ea"/>
              </a:rPr>
              <a:t>data source(s)</a:t>
            </a:r>
          </a:p>
        </p:txBody>
      </p:sp>
      <p:sp>
        <p:nvSpPr>
          <p:cNvPr id="65" name="Up-Down Arrow 64"/>
          <p:cNvSpPr/>
          <p:nvPr/>
        </p:nvSpPr>
        <p:spPr bwMode="auto">
          <a:xfrm>
            <a:off x="1776679" y="4934082"/>
            <a:ext cx="110734" cy="550223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305050" y="3648459"/>
            <a:ext cx="1145072" cy="78187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7" idx="2"/>
          </p:cNvCxnSpPr>
          <p:nvPr/>
        </p:nvCxnSpPr>
        <p:spPr bwMode="auto">
          <a:xfrm flipH="1">
            <a:off x="1500565" y="3648459"/>
            <a:ext cx="679861" cy="67479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2562225" y="3570553"/>
            <a:ext cx="1326418" cy="75269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 flipV="1">
            <a:off x="3888643" y="3570553"/>
            <a:ext cx="211028" cy="58278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Up-Down Arrow 49"/>
          <p:cNvSpPr/>
          <p:nvPr/>
        </p:nvSpPr>
        <p:spPr bwMode="auto">
          <a:xfrm>
            <a:off x="6100176" y="3610931"/>
            <a:ext cx="110734" cy="1873374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3720" y="5236253"/>
            <a:ext cx="5293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NGSI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28759" y="519811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Non-NGSI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070100" y="1054100"/>
            <a:ext cx="4864100" cy="410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54469" y="2867023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608700" y="3086099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65825" y="30787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8841" y="46125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015543" y="3326850"/>
            <a:ext cx="3158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r>
              <a:rPr lang="en-US" i="1" dirty="0"/>
              <a:t>(instantiated from </a:t>
            </a:r>
          </a:p>
          <a:p>
            <a:r>
              <a:rPr lang="en-US" i="1" dirty="0"/>
              <a:t>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174039" y="3439135"/>
            <a:ext cx="1330542" cy="3913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186596" y="3310888"/>
            <a:ext cx="12096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713062" y="2078966"/>
            <a:ext cx="1" cy="9997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/>
          <p:cNvSpPr/>
          <p:nvPr/>
        </p:nvSpPr>
        <p:spPr bwMode="auto">
          <a:xfrm>
            <a:off x="6192991" y="4332467"/>
            <a:ext cx="366713" cy="3603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6711" y="2798165"/>
            <a:ext cx="1087328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030013" y="2798165"/>
            <a:ext cx="1111797" cy="13841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7655" y="2228514"/>
            <a:ext cx="29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Task 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397268" y="3471444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397268" y="3831831"/>
            <a:ext cx="155972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164596" y="374163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59446" y="2860239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54468" y="1148148"/>
            <a:ext cx="4516077" cy="9308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31" y="310082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7995698" y="3142184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streams</a:t>
            </a:r>
            <a:endParaRPr lang="de-DE" dirty="0"/>
          </a:p>
        </p:txBody>
      </p:sp>
      <p:grpSp>
        <p:nvGrpSpPr>
          <p:cNvPr id="25" name="グループ化 26"/>
          <p:cNvGrpSpPr/>
          <p:nvPr/>
        </p:nvGrpSpPr>
        <p:grpSpPr bwMode="gray">
          <a:xfrm>
            <a:off x="5601333" y="1794972"/>
            <a:ext cx="917575" cy="215900"/>
            <a:chOff x="6477001" y="1276350"/>
            <a:chExt cx="1003300" cy="301625"/>
          </a:xfrm>
        </p:grpSpPr>
        <p:sp>
          <p:nvSpPr>
            <p:cNvPr id="27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9" name="グループ化 124"/>
          <p:cNvGrpSpPr>
            <a:grpSpLocks noChangeAspect="1"/>
          </p:cNvGrpSpPr>
          <p:nvPr/>
        </p:nvGrpSpPr>
        <p:grpSpPr bwMode="gray">
          <a:xfrm>
            <a:off x="5575826" y="1237230"/>
            <a:ext cx="939645" cy="311888"/>
            <a:chOff x="760085" y="3438893"/>
            <a:chExt cx="1109600" cy="368300"/>
          </a:xfrm>
        </p:grpSpPr>
        <p:sp>
          <p:nvSpPr>
            <p:cNvPr id="30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44" name="グループ化 26"/>
          <p:cNvGrpSpPr/>
          <p:nvPr/>
        </p:nvGrpSpPr>
        <p:grpSpPr bwMode="gray">
          <a:xfrm>
            <a:off x="5597896" y="1549118"/>
            <a:ext cx="917575" cy="215900"/>
            <a:chOff x="6477001" y="1276350"/>
            <a:chExt cx="1003300" cy="301625"/>
          </a:xfrm>
        </p:grpSpPr>
        <p:sp>
          <p:nvSpPr>
            <p:cNvPr id="45" name="Freeform 3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05813" y="2578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port</a:t>
            </a:r>
            <a:endParaRPr lang="de-DE" dirty="0"/>
          </a:p>
        </p:txBody>
      </p:sp>
      <p:sp>
        <p:nvSpPr>
          <p:cNvPr id="49" name="TextBox 48"/>
          <p:cNvSpPr txBox="1"/>
          <p:nvPr/>
        </p:nvSpPr>
        <p:spPr>
          <a:xfrm>
            <a:off x="6698344" y="442738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42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670625" y="442901"/>
            <a:ext cx="5445561" cy="4264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48674" y="5903633"/>
            <a:ext cx="8582025" cy="920639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5400">
            <a:noFill/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A nearby IoT Broker </a:t>
            </a:r>
          </a:p>
          <a:p>
            <a:pPr algn="ctr"/>
            <a:r>
              <a:rPr lang="de-DE" b="1" dirty="0"/>
              <a:t>selected from Context Management System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8703" y="2161777"/>
            <a:ext cx="4524703" cy="211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562934" y="2380853"/>
            <a:ext cx="3971925" cy="1504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70028" y="3588547"/>
            <a:ext cx="366713" cy="39269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3075" y="39073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1" y="2468192"/>
            <a:ext cx="394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Running task instance</a:t>
            </a:r>
          </a:p>
          <a:p>
            <a:pPr algn="ctr"/>
            <a:r>
              <a:rPr lang="en-US" i="1" dirty="0"/>
              <a:t>(instantiated from a </a:t>
            </a:r>
            <a:r>
              <a:rPr lang="en-US" i="1" dirty="0" err="1"/>
              <a:t>dockerized</a:t>
            </a:r>
            <a:r>
              <a:rPr lang="en-US" i="1" dirty="0"/>
              <a:t> operator)</a:t>
            </a:r>
            <a:endParaRPr lang="de-DE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8232" y="1523268"/>
            <a:ext cx="17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configuration</a:t>
            </a:r>
            <a:endParaRPr lang="de-DE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425624" y="3562637"/>
            <a:ext cx="1381125" cy="13506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50882" y="3702934"/>
            <a:ext cx="1317742" cy="13057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335778" y="4384397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(Notify)</a:t>
            </a:r>
            <a:endParaRPr lang="de-DE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29846" y="3768822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NGSI10</a:t>
            </a:r>
          </a:p>
          <a:p>
            <a:r>
              <a:rPr lang="en-US" i="1" dirty="0"/>
              <a:t>(Update)</a:t>
            </a:r>
            <a:endParaRPr lang="de-DE" i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2208703" y="711948"/>
            <a:ext cx="1949971" cy="6617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Worker</a:t>
            </a:r>
            <a:endParaRPr kumimoji="1" lang="de-DE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127" y="5008688"/>
            <a:ext cx="1114408" cy="1288715"/>
            <a:chOff x="1741" y="1914370"/>
            <a:chExt cx="1114408" cy="138412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16121" y="1914370"/>
              <a:ext cx="1087328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1" y="2217032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 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32438" y="5008687"/>
            <a:ext cx="1146112" cy="1288715"/>
            <a:chOff x="7925108" y="1914370"/>
            <a:chExt cx="1146112" cy="138412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959423" y="1914370"/>
              <a:ext cx="1111797" cy="13841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b="1" dirty="0"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5108" y="2258389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streams</a:t>
              </a:r>
              <a:endParaRPr lang="de-DE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8022" y="3056603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listening</a:t>
            </a:r>
          </a:p>
          <a:p>
            <a:r>
              <a:rPr lang="de-DE" dirty="0"/>
              <a:t>port</a:t>
            </a:r>
          </a:p>
        </p:txBody>
      </p:sp>
      <p:cxnSp>
        <p:nvCxnSpPr>
          <p:cNvPr id="6" name="Elbow Connector 5"/>
          <p:cNvCxnSpPr>
            <a:stCxn id="43" idx="1"/>
            <a:endCxn id="9" idx="2"/>
          </p:cNvCxnSpPr>
          <p:nvPr/>
        </p:nvCxnSpPr>
        <p:spPr bwMode="auto">
          <a:xfrm rot="10800000" flipH="1" flipV="1">
            <a:off x="2208702" y="1042834"/>
            <a:ext cx="361325" cy="2742062"/>
          </a:xfrm>
          <a:prstGeom prst="bentConnector3">
            <a:avLst>
              <a:gd name="adj1" fmla="val -632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918172" y="3988690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1670626" y="4003285"/>
            <a:ext cx="835213" cy="10274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Elbow Connector 24"/>
          <p:cNvCxnSpPr/>
          <p:nvPr/>
        </p:nvCxnSpPr>
        <p:spPr bwMode="auto">
          <a:xfrm rot="5400000">
            <a:off x="-1042041" y="2680028"/>
            <a:ext cx="5022464" cy="1479029"/>
          </a:xfrm>
          <a:prstGeom prst="bentConnector3">
            <a:avLst>
              <a:gd name="adj1" fmla="val 502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24266" y="38509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NGSI10 </a:t>
            </a:r>
          </a:p>
          <a:p>
            <a:r>
              <a:rPr lang="de-DE" sz="1400" dirty="0"/>
              <a:t>subscribe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783435" y="711947"/>
            <a:ext cx="1949971" cy="6617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i="1" dirty="0"/>
              <a:t>docker-engine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7152" y="-68860"/>
            <a:ext cx="26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deployment actions</a:t>
            </a:r>
            <a:endParaRPr lang="de-DE" i="1" dirty="0"/>
          </a:p>
        </p:txBody>
      </p:sp>
      <p:sp>
        <p:nvSpPr>
          <p:cNvPr id="56" name="Down Arrow 55"/>
          <p:cNvSpPr/>
          <p:nvPr/>
        </p:nvSpPr>
        <p:spPr bwMode="auto">
          <a:xfrm>
            <a:off x="2753384" y="363214"/>
            <a:ext cx="323191" cy="34873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4158674" y="1042831"/>
            <a:ext cx="56135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6" idx="2"/>
          </p:cNvCxnSpPr>
          <p:nvPr/>
        </p:nvCxnSpPr>
        <p:spPr bwMode="auto">
          <a:xfrm flipH="1">
            <a:off x="5758420" y="1373719"/>
            <a:ext cx="1" cy="7880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Oval 63"/>
          <p:cNvSpPr/>
          <p:nvPr/>
        </p:nvSpPr>
        <p:spPr bwMode="auto">
          <a:xfrm>
            <a:off x="4290079" y="59530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2804365" y="32437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829545" y="1767748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2112585" y="4276654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6728778" y="3988690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548701" y="2062362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5258917" y="3371727"/>
            <a:ext cx="361950" cy="35150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207521" y="3291916"/>
            <a:ext cx="500621" cy="50603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09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396175" y="123961"/>
            <a:ext cx="8643050" cy="4829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129092" y="478435"/>
            <a:ext cx="8119557" cy="4825906"/>
          </a:xfrm>
          <a:prstGeom prst="rect">
            <a:avLst/>
          </a:prstGeom>
          <a:solidFill>
            <a:schemeClr val="bg1"/>
          </a:solidFill>
          <a:ln w="25400" cmpd="thinThick">
            <a:solidFill>
              <a:schemeClr val="tx1"/>
            </a:solidFill>
          </a:ln>
          <a:effectLst/>
          <a:scene3d>
            <a:camera prst="obliqueTopRight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770310" y="1482920"/>
            <a:ext cx="5424379" cy="3738796"/>
          </a:xfrm>
          <a:prstGeom prst="rect">
            <a:avLst/>
          </a:prstGeom>
          <a:solidFill>
            <a:schemeClr val="accent6">
              <a:lumMod val="25000"/>
              <a:lumOff val="75000"/>
              <a:alpha val="97000"/>
            </a:schemeClr>
          </a:solidFill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28601" y="851681"/>
            <a:ext cx="2430844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018579" y="851682"/>
            <a:ext cx="1920763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383716" y="2918289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828128" y="3042822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4040559" y="1616453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69966" y="87038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developer</a:t>
            </a:r>
            <a:endParaRPr lang="de-DE" sz="12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007399" y="86495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System </a:t>
            </a:r>
          </a:p>
          <a:p>
            <a:r>
              <a:rPr lang="en-US" sz="1200" i="1" dirty="0"/>
              <a:t>operator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365512" y="2143029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546849" y="2951663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940271" y="463446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01075" y="851077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89394" y="2142053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376138" y="1759832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279503" y="305558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913785" y="1482920"/>
            <a:ext cx="1146701" cy="783350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1012527" y="2965774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697754" y="2965440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754052" y="3407132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848583" y="3406798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2018800" y="4082151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1549048" y="405478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917664" y="4568179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1595045" y="462919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1312338" y="3410576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904087" y="3736591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5470616" y="3053834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464605" y="3081758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811320" y="406282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49919" y="1814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143200" y="2630997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Edge </a:t>
            </a:r>
          </a:p>
          <a:p>
            <a:r>
              <a:rPr lang="en-US" sz="1200" b="1" dirty="0"/>
              <a:t>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143200" y="43617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534636" y="2387603"/>
            <a:ext cx="1905000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943915" y="4007479"/>
            <a:ext cx="1619546" cy="10510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821344" y="2136008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938199" y="217735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811320" y="426698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1037898" y="4637653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1049607" y="410079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1230070" y="2612103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707782" y="2611769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962552" y="3811273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5975971" y="1304814"/>
            <a:ext cx="1" cy="41744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4149352" y="1666751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045153" y="1719298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4177340" y="3323528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665188" y="314385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0772" y="364297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997182" y="314746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349105" y="3288902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967841" y="377109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361016" y="4170160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650693" y="3756652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977159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977160" y="4293447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803474" y="430423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828391" y="428745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4303235" y="4297467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314214" y="42875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3250144" y="2515913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678829" y="2360244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0" name="TextBox 309"/>
          <p:cNvSpPr txBox="1"/>
          <p:nvPr/>
        </p:nvSpPr>
        <p:spPr>
          <a:xfrm>
            <a:off x="2209067" y="478434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IoT</a:t>
            </a:r>
            <a:r>
              <a:rPr lang="en-US" sz="1400" b="1" dirty="0"/>
              <a:t> Smart </a:t>
            </a:r>
            <a:r>
              <a:rPr lang="en-US" sz="1400" b="1"/>
              <a:t>City Platform (in </a:t>
            </a:r>
            <a:r>
              <a:rPr lang="en-US" sz="1400" b="1" dirty="0"/>
              <a:t>one domain)</a:t>
            </a:r>
            <a:endParaRPr lang="de-DE" sz="1400" b="1" dirty="0"/>
          </a:p>
        </p:txBody>
      </p:sp>
      <p:grpSp>
        <p:nvGrpSpPr>
          <p:cNvPr id="311" name="Group 310"/>
          <p:cNvGrpSpPr/>
          <p:nvPr/>
        </p:nvGrpSpPr>
        <p:grpSpPr>
          <a:xfrm rot="16200000">
            <a:off x="8143051" y="3952002"/>
            <a:ext cx="1043859" cy="377150"/>
            <a:chOff x="4406959" y="2515882"/>
            <a:chExt cx="784406" cy="377150"/>
          </a:xfrm>
        </p:grpSpPr>
        <p:sp>
          <p:nvSpPr>
            <p:cNvPr id="312" name="Oval 311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506652" y="2544222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7156797" y="478434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(Domain A)</a:t>
            </a:r>
            <a:endParaRPr lang="de-DE" sz="1100" b="1" i="1" dirty="0"/>
          </a:p>
        </p:txBody>
      </p:sp>
      <p:sp>
        <p:nvSpPr>
          <p:cNvPr id="315" name="Freeform 314"/>
          <p:cNvSpPr/>
          <p:nvPr/>
        </p:nvSpPr>
        <p:spPr bwMode="auto">
          <a:xfrm rot="20694175">
            <a:off x="7665392" y="4770490"/>
            <a:ext cx="1131121" cy="365290"/>
          </a:xfrm>
          <a:custGeom>
            <a:avLst/>
            <a:gdLst>
              <a:gd name="connsiteX0" fmla="*/ 0 w 1285875"/>
              <a:gd name="connsiteY0" fmla="*/ 409575 h 1009182"/>
              <a:gd name="connsiteX1" fmla="*/ 676275 w 1285875"/>
              <a:gd name="connsiteY1" fmla="*/ 1000125 h 1009182"/>
              <a:gd name="connsiteX2" fmla="*/ 1285875 w 1285875"/>
              <a:gd name="connsiteY2" fmla="*/ 0 h 100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009182">
                <a:moveTo>
                  <a:pt x="0" y="409575"/>
                </a:moveTo>
                <a:cubicBezTo>
                  <a:pt x="230981" y="738981"/>
                  <a:pt x="461963" y="1068387"/>
                  <a:pt x="676275" y="1000125"/>
                </a:cubicBezTo>
                <a:cubicBezTo>
                  <a:pt x="890587" y="931863"/>
                  <a:pt x="1088231" y="465931"/>
                  <a:pt x="1285875" y="0"/>
                </a:cubicBezTo>
              </a:path>
            </a:pathLst>
          </a:custGeom>
          <a:noFill/>
          <a:ln w="15875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7931076" y="12489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100" b="1" i="1"/>
            </a:lvl1pPr>
          </a:lstStyle>
          <a:p>
            <a:r>
              <a:rPr lang="en-US" dirty="0"/>
              <a:t>(Domain B)</a:t>
            </a:r>
            <a:endParaRPr lang="de-DE" dirty="0"/>
          </a:p>
        </p:txBody>
      </p:sp>
      <p:cxnSp>
        <p:nvCxnSpPr>
          <p:cNvPr id="317" name="Straight Arrow Connector 316"/>
          <p:cNvCxnSpPr/>
          <p:nvPr/>
        </p:nvCxnSpPr>
        <p:spPr bwMode="auto">
          <a:xfrm>
            <a:off x="2064770" y="2063286"/>
            <a:ext cx="705540" cy="34625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2356366" y="3338814"/>
            <a:ext cx="413944" cy="19487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2563461" y="4032554"/>
            <a:ext cx="206849" cy="4504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0" name="Freeform 319"/>
          <p:cNvSpPr/>
          <p:nvPr/>
        </p:nvSpPr>
        <p:spPr bwMode="auto">
          <a:xfrm>
            <a:off x="5214237" y="1610339"/>
            <a:ext cx="465373" cy="223831"/>
          </a:xfrm>
          <a:custGeom>
            <a:avLst/>
            <a:gdLst>
              <a:gd name="connsiteX0" fmla="*/ 0 w 628650"/>
              <a:gd name="connsiteY0" fmla="*/ 154701 h 259476"/>
              <a:gd name="connsiteX1" fmla="*/ 352425 w 628650"/>
              <a:gd name="connsiteY1" fmla="*/ 2301 h 259476"/>
              <a:gd name="connsiteX2" fmla="*/ 628650 w 628650"/>
              <a:gd name="connsiteY2" fmla="*/ 259476 h 25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59476">
                <a:moveTo>
                  <a:pt x="0" y="154701"/>
                </a:moveTo>
                <a:cubicBezTo>
                  <a:pt x="123825" y="69770"/>
                  <a:pt x="247650" y="-15161"/>
                  <a:pt x="352425" y="2301"/>
                </a:cubicBezTo>
                <a:cubicBezTo>
                  <a:pt x="457200" y="19763"/>
                  <a:pt x="542925" y="139619"/>
                  <a:pt x="628650" y="25947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321" name="Straight Arrow Connector 320"/>
          <p:cNvCxnSpPr/>
          <p:nvPr/>
        </p:nvCxnSpPr>
        <p:spPr bwMode="auto">
          <a:xfrm>
            <a:off x="6178098" y="3334486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6286649" y="3832140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Straight Arrow Connector 322"/>
          <p:cNvCxnSpPr/>
          <p:nvPr/>
        </p:nvCxnSpPr>
        <p:spPr bwMode="auto">
          <a:xfrm>
            <a:off x="7418196" y="4362283"/>
            <a:ext cx="38697" cy="30471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5472858" y="2739650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770660" y="14648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/>
              <a:t>FogFlow</a:t>
            </a:r>
            <a:endParaRPr lang="de-DE" sz="1400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7130855" y="812089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7079056" y="861692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29" name="Left-Right Arrow 328"/>
          <p:cNvSpPr/>
          <p:nvPr/>
        </p:nvSpPr>
        <p:spPr bwMode="auto">
          <a:xfrm rot="5400000">
            <a:off x="7085483" y="2095656"/>
            <a:ext cx="1543754" cy="101513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663013" y="266723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38754" y="3941353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427205" y="2029673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900057" y="1850440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889562" y="1857154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6166398" y="408577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967842" y="376200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650693" y="3742424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997182" y="3144229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951800" y="3092662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940271" y="3666790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930299" y="4193980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5502243" y="3607801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487838" y="3648831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5493728" y="4645566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5496761" y="468416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grpSp>
        <p:nvGrpSpPr>
          <p:cNvPr id="349" name="Group 348"/>
          <p:cNvGrpSpPr/>
          <p:nvPr/>
        </p:nvGrpSpPr>
        <p:grpSpPr>
          <a:xfrm>
            <a:off x="6939343" y="4633670"/>
            <a:ext cx="1043859" cy="377150"/>
            <a:chOff x="4406959" y="2515882"/>
            <a:chExt cx="784406" cy="377150"/>
          </a:xfrm>
        </p:grpSpPr>
        <p:sp>
          <p:nvSpPr>
            <p:cNvPr id="350" name="Oval 349"/>
            <p:cNvSpPr/>
            <p:nvPr/>
          </p:nvSpPr>
          <p:spPr bwMode="auto">
            <a:xfrm>
              <a:off x="4406959" y="2515882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506652" y="2547948"/>
              <a:ext cx="578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i="1" dirty="0"/>
                <a:t>Federated</a:t>
              </a:r>
            </a:p>
            <a:p>
              <a:pPr algn="ctr"/>
              <a:r>
                <a:rPr lang="en-US" sz="800" b="1" i="1" dirty="0"/>
                <a:t>Broker</a:t>
              </a:r>
            </a:p>
          </p:txBody>
        </p:sp>
      </p:grpSp>
      <p:sp>
        <p:nvSpPr>
          <p:cNvPr id="352" name="Oval 351"/>
          <p:cNvSpPr/>
          <p:nvPr/>
        </p:nvSpPr>
        <p:spPr bwMode="auto">
          <a:xfrm>
            <a:off x="5811320" y="4461254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6255022" y="4217485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Arrow Connector 353"/>
          <p:cNvCxnSpPr>
            <a:endCxn id="351" idx="0"/>
          </p:cNvCxnSpPr>
          <p:nvPr/>
        </p:nvCxnSpPr>
        <p:spPr bwMode="auto">
          <a:xfrm>
            <a:off x="7418196" y="4361023"/>
            <a:ext cx="38697" cy="304713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686497" y="3140402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7643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31524" y="5350550"/>
            <a:ext cx="7687399" cy="603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2267198" y="1515254"/>
            <a:ext cx="5424379" cy="3738796"/>
          </a:xfrm>
          <a:prstGeom prst="rect">
            <a:avLst/>
          </a:prstGeom>
          <a:noFill/>
          <a:ln w="28575" cmpd="thickThin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31523" y="1084040"/>
            <a:ext cx="2124809" cy="429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97605" y="2108429"/>
            <a:ext cx="969376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4880604" y="2950623"/>
            <a:ext cx="2717677" cy="2228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325016" y="3075156"/>
            <a:ext cx="2087587" cy="2129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3537447" y="1648787"/>
            <a:ext cx="3354680" cy="10676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97605" y="2137128"/>
            <a:ext cx="93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Service</a:t>
            </a:r>
          </a:p>
          <a:p>
            <a:r>
              <a:rPr lang="en-US" sz="1200" i="1" dirty="0"/>
              <a:t>providers</a:t>
            </a:r>
            <a:endParaRPr lang="de-DE" sz="1200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874003" y="1621164"/>
            <a:ext cx="202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Service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043737" y="2983997"/>
            <a:ext cx="15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Context </a:t>
            </a:r>
          </a:p>
          <a:p>
            <a:pPr algn="r"/>
            <a:r>
              <a:rPr lang="en-US" sz="1400" b="1" i="1" dirty="0"/>
              <a:t>management</a:t>
            </a:r>
            <a:endParaRPr lang="de-DE" sz="1400" b="1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437159" y="4666799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Data </a:t>
            </a:r>
          </a:p>
          <a:p>
            <a:r>
              <a:rPr lang="en-US" sz="1400" b="1" i="1" dirty="0"/>
              <a:t>processing</a:t>
            </a:r>
            <a:endParaRPr lang="de-DE" sz="1400" b="1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13589" y="1116151"/>
            <a:ext cx="1822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Geo-distributed </a:t>
            </a:r>
          </a:p>
          <a:p>
            <a:r>
              <a:rPr lang="en-US" sz="1400" b="1" i="1" dirty="0"/>
              <a:t>infrastructure </a:t>
            </a:r>
          </a:p>
          <a:p>
            <a:endParaRPr lang="de-DE" sz="1400" b="1" i="1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3786282" y="2174387"/>
            <a:ext cx="1244861" cy="436715"/>
            <a:chOff x="2393667" y="1656550"/>
            <a:chExt cx="1244861" cy="436715"/>
          </a:xfrm>
        </p:grpSpPr>
        <p:sp>
          <p:nvSpPr>
            <p:cNvPr id="195" name="Oval 194"/>
            <p:cNvSpPr/>
            <p:nvPr/>
          </p:nvSpPr>
          <p:spPr bwMode="auto">
            <a:xfrm>
              <a:off x="2393667" y="1656550"/>
              <a:ext cx="1085851" cy="4367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07178" y="1708306"/>
              <a:ext cx="1031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/>
                <a:t>Topology </a:t>
              </a:r>
            </a:p>
            <a:p>
              <a:r>
                <a:rPr lang="en-US" sz="800" b="1" i="1" dirty="0"/>
                <a:t>master</a:t>
              </a:r>
              <a:endParaRPr lang="de-DE" sz="800" b="1" i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561652" y="2175701"/>
            <a:ext cx="1397343" cy="480963"/>
            <a:chOff x="4551366" y="1673238"/>
            <a:chExt cx="1397343" cy="480963"/>
          </a:xfrm>
        </p:grpSpPr>
        <p:sp>
          <p:nvSpPr>
            <p:cNvPr id="206" name="Oval 205"/>
            <p:cNvSpPr/>
            <p:nvPr/>
          </p:nvSpPr>
          <p:spPr bwMode="auto">
            <a:xfrm>
              <a:off x="4724232" y="1673238"/>
              <a:ext cx="1023037" cy="4809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sz="800" b="1" dirty="0">
                <a:ea typeface="+mj-e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51366" y="1732318"/>
              <a:ext cx="1397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/>
                <a:t>Task</a:t>
              </a:r>
            </a:p>
            <a:p>
              <a:pPr algn="ctr"/>
              <a:r>
                <a:rPr lang="en-US" sz="800" b="1" i="1" dirty="0"/>
                <a:t>designer</a:t>
              </a:r>
              <a:endParaRPr lang="de-DE" sz="800" b="1" i="1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776391" y="308792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i="1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10673" y="1621164"/>
            <a:ext cx="1525851" cy="646441"/>
            <a:chOff x="6152167" y="2394523"/>
            <a:chExt cx="1696857" cy="1132515"/>
          </a:xfrm>
        </p:grpSpPr>
        <p:grpSp>
          <p:nvGrpSpPr>
            <p:cNvPr id="212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221" name="Freeform 220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222" name="Freeform 221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214" name="グループ化 60"/>
            <p:cNvGrpSpPr>
              <a:grpSpLocks noChangeAspect="1"/>
            </p:cNvGrpSpPr>
            <p:nvPr/>
          </p:nvGrpSpPr>
          <p:grpSpPr bwMode="gray">
            <a:xfrm>
              <a:off x="6635216" y="2733186"/>
              <a:ext cx="490067" cy="613964"/>
              <a:chOff x="6257925" y="989013"/>
              <a:chExt cx="1389063" cy="903287"/>
            </a:xfrm>
          </p:grpSpPr>
          <p:sp>
            <p:nvSpPr>
              <p:cNvPr id="215" name="フリーフォーム 61"/>
              <p:cNvSpPr>
                <a:spLocks/>
              </p:cNvSpPr>
              <p:nvPr/>
            </p:nvSpPr>
            <p:spPr bwMode="gray">
              <a:xfrm>
                <a:off x="6257925" y="989013"/>
                <a:ext cx="1389063" cy="903287"/>
              </a:xfrm>
              <a:custGeom>
                <a:avLst/>
                <a:gdLst>
                  <a:gd name="connsiteX0" fmla="*/ 807857 w 1389063"/>
                  <a:gd name="connsiteY0" fmla="*/ 304800 h 903287"/>
                  <a:gd name="connsiteX1" fmla="*/ 1022351 w 1389063"/>
                  <a:gd name="connsiteY1" fmla="*/ 304800 h 903287"/>
                  <a:gd name="connsiteX2" fmla="*/ 1022351 w 1389063"/>
                  <a:gd name="connsiteY2" fmla="*/ 875022 h 903287"/>
                  <a:gd name="connsiteX3" fmla="*/ 994266 w 1389063"/>
                  <a:gd name="connsiteY3" fmla="*/ 903287 h 903287"/>
                  <a:gd name="connsiteX4" fmla="*/ 807857 w 1389063"/>
                  <a:gd name="connsiteY4" fmla="*/ 903287 h 903287"/>
                  <a:gd name="connsiteX5" fmla="*/ 779463 w 1389063"/>
                  <a:gd name="connsiteY5" fmla="*/ 875022 h 903287"/>
                  <a:gd name="connsiteX6" fmla="*/ 779463 w 1389063"/>
                  <a:gd name="connsiteY6" fmla="*/ 333065 h 903287"/>
                  <a:gd name="connsiteX7" fmla="*/ 807857 w 1389063"/>
                  <a:gd name="connsiteY7" fmla="*/ 304800 h 903287"/>
                  <a:gd name="connsiteX8" fmla="*/ 548602 w 1389063"/>
                  <a:gd name="connsiteY8" fmla="*/ 304800 h 903287"/>
                  <a:gd name="connsiteX9" fmla="*/ 762000 w 1389063"/>
                  <a:gd name="connsiteY9" fmla="*/ 304800 h 903287"/>
                  <a:gd name="connsiteX10" fmla="*/ 762000 w 1389063"/>
                  <a:gd name="connsiteY10" fmla="*/ 875022 h 903287"/>
                  <a:gd name="connsiteX11" fmla="*/ 734099 w 1389063"/>
                  <a:gd name="connsiteY11" fmla="*/ 903287 h 903287"/>
                  <a:gd name="connsiteX12" fmla="*/ 548602 w 1389063"/>
                  <a:gd name="connsiteY12" fmla="*/ 903287 h 903287"/>
                  <a:gd name="connsiteX13" fmla="*/ 520700 w 1389063"/>
                  <a:gd name="connsiteY13" fmla="*/ 875022 h 903287"/>
                  <a:gd name="connsiteX14" fmla="*/ 520700 w 1389063"/>
                  <a:gd name="connsiteY14" fmla="*/ 333065 h 903287"/>
                  <a:gd name="connsiteX15" fmla="*/ 548602 w 1389063"/>
                  <a:gd name="connsiteY15" fmla="*/ 304800 h 903287"/>
                  <a:gd name="connsiteX16" fmla="*/ 290146 w 1389063"/>
                  <a:gd name="connsiteY16" fmla="*/ 304800 h 903287"/>
                  <a:gd name="connsiteX17" fmla="*/ 503238 w 1389063"/>
                  <a:gd name="connsiteY17" fmla="*/ 304800 h 903287"/>
                  <a:gd name="connsiteX18" fmla="*/ 503238 w 1389063"/>
                  <a:gd name="connsiteY18" fmla="*/ 875022 h 903287"/>
                  <a:gd name="connsiteX19" fmla="*/ 475337 w 1389063"/>
                  <a:gd name="connsiteY19" fmla="*/ 903287 h 903287"/>
                  <a:gd name="connsiteX20" fmla="*/ 290146 w 1389063"/>
                  <a:gd name="connsiteY20" fmla="*/ 903287 h 903287"/>
                  <a:gd name="connsiteX21" fmla="*/ 261938 w 1389063"/>
                  <a:gd name="connsiteY21" fmla="*/ 875022 h 903287"/>
                  <a:gd name="connsiteX22" fmla="*/ 261938 w 1389063"/>
                  <a:gd name="connsiteY22" fmla="*/ 333065 h 903287"/>
                  <a:gd name="connsiteX23" fmla="*/ 290146 w 1389063"/>
                  <a:gd name="connsiteY23" fmla="*/ 304800 h 903287"/>
                  <a:gd name="connsiteX24" fmla="*/ 28357 w 1389063"/>
                  <a:gd name="connsiteY24" fmla="*/ 304800 h 903287"/>
                  <a:gd name="connsiteX25" fmla="*/ 242888 w 1389063"/>
                  <a:gd name="connsiteY25" fmla="*/ 304800 h 903287"/>
                  <a:gd name="connsiteX26" fmla="*/ 242888 w 1389063"/>
                  <a:gd name="connsiteY26" fmla="*/ 875022 h 903287"/>
                  <a:gd name="connsiteX27" fmla="*/ 214530 w 1389063"/>
                  <a:gd name="connsiteY27" fmla="*/ 903287 h 903287"/>
                  <a:gd name="connsiteX28" fmla="*/ 28357 w 1389063"/>
                  <a:gd name="connsiteY28" fmla="*/ 903287 h 903287"/>
                  <a:gd name="connsiteX29" fmla="*/ 0 w 1389063"/>
                  <a:gd name="connsiteY29" fmla="*/ 875022 h 903287"/>
                  <a:gd name="connsiteX30" fmla="*/ 0 w 1389063"/>
                  <a:gd name="connsiteY30" fmla="*/ 333065 h 903287"/>
                  <a:gd name="connsiteX31" fmla="*/ 28357 w 1389063"/>
                  <a:gd name="connsiteY31" fmla="*/ 304800 h 903287"/>
                  <a:gd name="connsiteX32" fmla="*/ 1171809 w 1389063"/>
                  <a:gd name="connsiteY32" fmla="*/ 196850 h 903287"/>
                  <a:gd name="connsiteX33" fmla="*/ 1177925 w 1389063"/>
                  <a:gd name="connsiteY33" fmla="*/ 206081 h 903287"/>
                  <a:gd name="connsiteX34" fmla="*/ 1177925 w 1389063"/>
                  <a:gd name="connsiteY34" fmla="*/ 769753 h 903287"/>
                  <a:gd name="connsiteX35" fmla="*/ 1165082 w 1389063"/>
                  <a:gd name="connsiteY35" fmla="*/ 796214 h 903287"/>
                  <a:gd name="connsiteX36" fmla="*/ 1028700 w 1389063"/>
                  <a:gd name="connsiteY36" fmla="*/ 903287 h 903287"/>
                  <a:gd name="connsiteX37" fmla="*/ 1038791 w 1389063"/>
                  <a:gd name="connsiteY37" fmla="*/ 874980 h 903287"/>
                  <a:gd name="connsiteX38" fmla="*/ 1038791 w 1389063"/>
                  <a:gd name="connsiteY38" fmla="*/ 303923 h 903287"/>
                  <a:gd name="connsiteX39" fmla="*/ 1038791 w 1389063"/>
                  <a:gd name="connsiteY39" fmla="*/ 298693 h 903287"/>
                  <a:gd name="connsiteX40" fmla="*/ 1165082 w 1389063"/>
                  <a:gd name="connsiteY40" fmla="*/ 199619 h 903287"/>
                  <a:gd name="connsiteX41" fmla="*/ 1171809 w 1389063"/>
                  <a:gd name="connsiteY41" fmla="*/ 196850 h 903287"/>
                  <a:gd name="connsiteX42" fmla="*/ 952918 w 1389063"/>
                  <a:gd name="connsiteY42" fmla="*/ 188912 h 903287"/>
                  <a:gd name="connsiteX43" fmla="*/ 1154113 w 1389063"/>
                  <a:gd name="connsiteY43" fmla="*/ 188912 h 903287"/>
                  <a:gd name="connsiteX44" fmla="*/ 1026331 w 1389063"/>
                  <a:gd name="connsiteY44" fmla="*/ 288616 h 903287"/>
                  <a:gd name="connsiteX45" fmla="*/ 1022031 w 1389063"/>
                  <a:gd name="connsiteY45" fmla="*/ 288616 h 903287"/>
                  <a:gd name="connsiteX46" fmla="*/ 808549 w 1389063"/>
                  <a:gd name="connsiteY46" fmla="*/ 288616 h 903287"/>
                  <a:gd name="connsiteX47" fmla="*/ 804863 w 1389063"/>
                  <a:gd name="connsiteY47" fmla="*/ 288924 h 903287"/>
                  <a:gd name="connsiteX48" fmla="*/ 923430 w 1389063"/>
                  <a:gd name="connsiteY48" fmla="*/ 198759 h 903287"/>
                  <a:gd name="connsiteX49" fmla="*/ 952918 w 1389063"/>
                  <a:gd name="connsiteY49" fmla="*/ 188912 h 903287"/>
                  <a:gd name="connsiteX50" fmla="*/ 693241 w 1389063"/>
                  <a:gd name="connsiteY50" fmla="*/ 188912 h 903287"/>
                  <a:gd name="connsiteX51" fmla="*/ 895351 w 1389063"/>
                  <a:gd name="connsiteY51" fmla="*/ 188912 h 903287"/>
                  <a:gd name="connsiteX52" fmla="*/ 766988 w 1389063"/>
                  <a:gd name="connsiteY52" fmla="*/ 288616 h 903287"/>
                  <a:gd name="connsiteX53" fmla="*/ 762668 w 1389063"/>
                  <a:gd name="connsiteY53" fmla="*/ 288616 h 903287"/>
                  <a:gd name="connsiteX54" fmla="*/ 547907 w 1389063"/>
                  <a:gd name="connsiteY54" fmla="*/ 288616 h 903287"/>
                  <a:gd name="connsiteX55" fmla="*/ 544513 w 1389063"/>
                  <a:gd name="connsiteY55" fmla="*/ 288924 h 903287"/>
                  <a:gd name="connsiteX56" fmla="*/ 663619 w 1389063"/>
                  <a:gd name="connsiteY56" fmla="*/ 198759 h 903287"/>
                  <a:gd name="connsiteX57" fmla="*/ 693241 w 1389063"/>
                  <a:gd name="connsiteY57" fmla="*/ 188912 h 903287"/>
                  <a:gd name="connsiteX58" fmla="*/ 434478 w 1389063"/>
                  <a:gd name="connsiteY58" fmla="*/ 188912 h 903287"/>
                  <a:gd name="connsiteX59" fmla="*/ 636588 w 1389063"/>
                  <a:gd name="connsiteY59" fmla="*/ 188912 h 903287"/>
                  <a:gd name="connsiteX60" fmla="*/ 508225 w 1389063"/>
                  <a:gd name="connsiteY60" fmla="*/ 288616 h 903287"/>
                  <a:gd name="connsiteX61" fmla="*/ 503905 w 1389063"/>
                  <a:gd name="connsiteY61" fmla="*/ 288616 h 903287"/>
                  <a:gd name="connsiteX62" fmla="*/ 289453 w 1389063"/>
                  <a:gd name="connsiteY62" fmla="*/ 288616 h 903287"/>
                  <a:gd name="connsiteX63" fmla="*/ 285750 w 1389063"/>
                  <a:gd name="connsiteY63" fmla="*/ 288924 h 903287"/>
                  <a:gd name="connsiteX64" fmla="*/ 404856 w 1389063"/>
                  <a:gd name="connsiteY64" fmla="*/ 198759 h 903287"/>
                  <a:gd name="connsiteX65" fmla="*/ 434478 w 1389063"/>
                  <a:gd name="connsiteY65" fmla="*/ 188912 h 903287"/>
                  <a:gd name="connsiteX66" fmla="*/ 173455 w 1389063"/>
                  <a:gd name="connsiteY66" fmla="*/ 188912 h 903287"/>
                  <a:gd name="connsiteX67" fmla="*/ 374650 w 1389063"/>
                  <a:gd name="connsiteY67" fmla="*/ 188912 h 903287"/>
                  <a:gd name="connsiteX68" fmla="*/ 246868 w 1389063"/>
                  <a:gd name="connsiteY68" fmla="*/ 288616 h 903287"/>
                  <a:gd name="connsiteX69" fmla="*/ 242875 w 1389063"/>
                  <a:gd name="connsiteY69" fmla="*/ 288616 h 903287"/>
                  <a:gd name="connsiteX70" fmla="*/ 29086 w 1389063"/>
                  <a:gd name="connsiteY70" fmla="*/ 288616 h 903287"/>
                  <a:gd name="connsiteX71" fmla="*/ 25400 w 1389063"/>
                  <a:gd name="connsiteY71" fmla="*/ 288924 h 903287"/>
                  <a:gd name="connsiteX72" fmla="*/ 143967 w 1389063"/>
                  <a:gd name="connsiteY72" fmla="*/ 198759 h 903287"/>
                  <a:gd name="connsiteX73" fmla="*/ 173455 w 1389063"/>
                  <a:gd name="connsiteY73" fmla="*/ 188912 h 903287"/>
                  <a:gd name="connsiteX74" fmla="*/ 1018958 w 1389063"/>
                  <a:gd name="connsiteY74" fmla="*/ 115887 h 903287"/>
                  <a:gd name="connsiteX75" fmla="*/ 1233488 w 1389063"/>
                  <a:gd name="connsiteY75" fmla="*/ 115887 h 903287"/>
                  <a:gd name="connsiteX76" fmla="*/ 1233488 w 1389063"/>
                  <a:gd name="connsiteY76" fmla="*/ 687636 h 903287"/>
                  <a:gd name="connsiteX77" fmla="*/ 1205131 w 1389063"/>
                  <a:gd name="connsiteY77" fmla="*/ 715962 h 903287"/>
                  <a:gd name="connsiteX78" fmla="*/ 1195576 w 1389063"/>
                  <a:gd name="connsiteY78" fmla="*/ 715962 h 903287"/>
                  <a:gd name="connsiteX79" fmla="*/ 1195576 w 1389063"/>
                  <a:gd name="connsiteY79" fmla="*/ 206406 h 903287"/>
                  <a:gd name="connsiteX80" fmla="*/ 1195267 w 1389063"/>
                  <a:gd name="connsiteY80" fmla="*/ 203943 h 903287"/>
                  <a:gd name="connsiteX81" fmla="*/ 1195576 w 1389063"/>
                  <a:gd name="connsiteY81" fmla="*/ 203943 h 903287"/>
                  <a:gd name="connsiteX82" fmla="*/ 1195576 w 1389063"/>
                  <a:gd name="connsiteY82" fmla="*/ 160839 h 903287"/>
                  <a:gd name="connsiteX83" fmla="*/ 1027280 w 1389063"/>
                  <a:gd name="connsiteY83" fmla="*/ 160839 h 903287"/>
                  <a:gd name="connsiteX84" fmla="*/ 1027280 w 1389063"/>
                  <a:gd name="connsiteY84" fmla="*/ 171923 h 903287"/>
                  <a:gd name="connsiteX85" fmla="*/ 990600 w 1389063"/>
                  <a:gd name="connsiteY85" fmla="*/ 171923 h 903287"/>
                  <a:gd name="connsiteX86" fmla="*/ 990600 w 1389063"/>
                  <a:gd name="connsiteY86" fmla="*/ 144213 h 903287"/>
                  <a:gd name="connsiteX87" fmla="*/ 1018958 w 1389063"/>
                  <a:gd name="connsiteY87" fmla="*/ 115887 h 903287"/>
                  <a:gd name="connsiteX88" fmla="*/ 758608 w 1389063"/>
                  <a:gd name="connsiteY88" fmla="*/ 115887 h 903287"/>
                  <a:gd name="connsiteX89" fmla="*/ 973138 w 1389063"/>
                  <a:gd name="connsiteY89" fmla="*/ 115887 h 903287"/>
                  <a:gd name="connsiteX90" fmla="*/ 973138 w 1389063"/>
                  <a:gd name="connsiteY90" fmla="*/ 171856 h 903287"/>
                  <a:gd name="connsiteX91" fmla="*/ 952487 w 1389063"/>
                  <a:gd name="connsiteY91" fmla="*/ 171856 h 903287"/>
                  <a:gd name="connsiteX92" fmla="*/ 935226 w 1389063"/>
                  <a:gd name="connsiteY92" fmla="*/ 174624 h 903287"/>
                  <a:gd name="connsiteX93" fmla="*/ 935226 w 1389063"/>
                  <a:gd name="connsiteY93" fmla="*/ 160786 h 903287"/>
                  <a:gd name="connsiteX94" fmla="*/ 766930 w 1389063"/>
                  <a:gd name="connsiteY94" fmla="*/ 160786 h 903287"/>
                  <a:gd name="connsiteX95" fmla="*/ 766930 w 1389063"/>
                  <a:gd name="connsiteY95" fmla="*/ 171856 h 903287"/>
                  <a:gd name="connsiteX96" fmla="*/ 730250 w 1389063"/>
                  <a:gd name="connsiteY96" fmla="*/ 171856 h 903287"/>
                  <a:gd name="connsiteX97" fmla="*/ 730250 w 1389063"/>
                  <a:gd name="connsiteY97" fmla="*/ 144179 h 903287"/>
                  <a:gd name="connsiteX98" fmla="*/ 758608 w 1389063"/>
                  <a:gd name="connsiteY98" fmla="*/ 115887 h 903287"/>
                  <a:gd name="connsiteX99" fmla="*/ 499846 w 1389063"/>
                  <a:gd name="connsiteY99" fmla="*/ 115887 h 903287"/>
                  <a:gd name="connsiteX100" fmla="*/ 714376 w 1389063"/>
                  <a:gd name="connsiteY100" fmla="*/ 115887 h 903287"/>
                  <a:gd name="connsiteX101" fmla="*/ 714376 w 1389063"/>
                  <a:gd name="connsiteY101" fmla="*/ 171856 h 903287"/>
                  <a:gd name="connsiteX102" fmla="*/ 693416 w 1389063"/>
                  <a:gd name="connsiteY102" fmla="*/ 171856 h 903287"/>
                  <a:gd name="connsiteX103" fmla="*/ 676464 w 1389063"/>
                  <a:gd name="connsiteY103" fmla="*/ 174624 h 903287"/>
                  <a:gd name="connsiteX104" fmla="*/ 676464 w 1389063"/>
                  <a:gd name="connsiteY104" fmla="*/ 160786 h 903287"/>
                  <a:gd name="connsiteX105" fmla="*/ 508168 w 1389063"/>
                  <a:gd name="connsiteY105" fmla="*/ 160786 h 903287"/>
                  <a:gd name="connsiteX106" fmla="*/ 508168 w 1389063"/>
                  <a:gd name="connsiteY106" fmla="*/ 171856 h 903287"/>
                  <a:gd name="connsiteX107" fmla="*/ 471488 w 1389063"/>
                  <a:gd name="connsiteY107" fmla="*/ 171856 h 903287"/>
                  <a:gd name="connsiteX108" fmla="*/ 471488 w 1389063"/>
                  <a:gd name="connsiteY108" fmla="*/ 144179 h 903287"/>
                  <a:gd name="connsiteX109" fmla="*/ 499846 w 1389063"/>
                  <a:gd name="connsiteY109" fmla="*/ 115887 h 903287"/>
                  <a:gd name="connsiteX110" fmla="*/ 239310 w 1389063"/>
                  <a:gd name="connsiteY110" fmla="*/ 115887 h 903287"/>
                  <a:gd name="connsiteX111" fmla="*/ 452438 w 1389063"/>
                  <a:gd name="connsiteY111" fmla="*/ 115887 h 903287"/>
                  <a:gd name="connsiteX112" fmla="*/ 452438 w 1389063"/>
                  <a:gd name="connsiteY112" fmla="*/ 171276 h 903287"/>
                  <a:gd name="connsiteX113" fmla="*/ 433759 w 1389063"/>
                  <a:gd name="connsiteY113" fmla="*/ 171276 h 903287"/>
                  <a:gd name="connsiteX114" fmla="*/ 414773 w 1389063"/>
                  <a:gd name="connsiteY114" fmla="*/ 174624 h 903287"/>
                  <a:gd name="connsiteX115" fmla="*/ 414773 w 1389063"/>
                  <a:gd name="connsiteY115" fmla="*/ 160320 h 903287"/>
                  <a:gd name="connsiteX116" fmla="*/ 247578 w 1389063"/>
                  <a:gd name="connsiteY116" fmla="*/ 160320 h 903287"/>
                  <a:gd name="connsiteX117" fmla="*/ 247578 w 1389063"/>
                  <a:gd name="connsiteY117" fmla="*/ 171276 h 903287"/>
                  <a:gd name="connsiteX118" fmla="*/ 211138 w 1389063"/>
                  <a:gd name="connsiteY118" fmla="*/ 171276 h 903287"/>
                  <a:gd name="connsiteX119" fmla="*/ 211138 w 1389063"/>
                  <a:gd name="connsiteY119" fmla="*/ 143886 h 903287"/>
                  <a:gd name="connsiteX120" fmla="*/ 239310 w 1389063"/>
                  <a:gd name="connsiteY120" fmla="*/ 115887 h 903287"/>
                  <a:gd name="connsiteX121" fmla="*/ 1382882 w 1389063"/>
                  <a:gd name="connsiteY121" fmla="*/ 9525 h 903287"/>
                  <a:gd name="connsiteX122" fmla="*/ 1389063 w 1389063"/>
                  <a:gd name="connsiteY122" fmla="*/ 18739 h 903287"/>
                  <a:gd name="connsiteX123" fmla="*/ 1389063 w 1389063"/>
                  <a:gd name="connsiteY123" fmla="*/ 581390 h 903287"/>
                  <a:gd name="connsiteX124" fmla="*/ 1376083 w 1389063"/>
                  <a:gd name="connsiteY124" fmla="*/ 607496 h 903287"/>
                  <a:gd name="connsiteX125" fmla="*/ 1238250 w 1389063"/>
                  <a:gd name="connsiteY125" fmla="*/ 714375 h 903287"/>
                  <a:gd name="connsiteX126" fmla="*/ 1248449 w 1389063"/>
                  <a:gd name="connsiteY126" fmla="*/ 686427 h 903287"/>
                  <a:gd name="connsiteX127" fmla="*/ 1248449 w 1389063"/>
                  <a:gd name="connsiteY127" fmla="*/ 116097 h 903287"/>
                  <a:gd name="connsiteX128" fmla="*/ 1248449 w 1389063"/>
                  <a:gd name="connsiteY128" fmla="*/ 111183 h 903287"/>
                  <a:gd name="connsiteX129" fmla="*/ 1376083 w 1389063"/>
                  <a:gd name="connsiteY129" fmla="*/ 12289 h 903287"/>
                  <a:gd name="connsiteX130" fmla="*/ 1382882 w 1389063"/>
                  <a:gd name="connsiteY130" fmla="*/ 9525 h 903287"/>
                  <a:gd name="connsiteX131" fmla="*/ 1162963 w 1389063"/>
                  <a:gd name="connsiteY131" fmla="*/ 0 h 903287"/>
                  <a:gd name="connsiteX132" fmla="*/ 1365251 w 1389063"/>
                  <a:gd name="connsiteY132" fmla="*/ 0 h 903287"/>
                  <a:gd name="connsiteX133" fmla="*/ 1237084 w 1389063"/>
                  <a:gd name="connsiteY133" fmla="*/ 99397 h 903287"/>
                  <a:gd name="connsiteX134" fmla="*/ 1232760 w 1389063"/>
                  <a:gd name="connsiteY134" fmla="*/ 99397 h 903287"/>
                  <a:gd name="connsiteX135" fmla="*/ 1017810 w 1389063"/>
                  <a:gd name="connsiteY135" fmla="*/ 99397 h 903287"/>
                  <a:gd name="connsiteX136" fmla="*/ 1014413 w 1389063"/>
                  <a:gd name="connsiteY136" fmla="*/ 100012 h 903287"/>
                  <a:gd name="connsiteX137" fmla="*/ 1133624 w 1389063"/>
                  <a:gd name="connsiteY137" fmla="*/ 9847 h 903287"/>
                  <a:gd name="connsiteX138" fmla="*/ 1162963 w 1389063"/>
                  <a:gd name="connsiteY138" fmla="*/ 0 h 903287"/>
                  <a:gd name="connsiteX139" fmla="*/ 903528 w 1389063"/>
                  <a:gd name="connsiteY139" fmla="*/ 0 h 903287"/>
                  <a:gd name="connsiteX140" fmla="*/ 1104900 w 1389063"/>
                  <a:gd name="connsiteY140" fmla="*/ 0 h 903287"/>
                  <a:gd name="connsiteX141" fmla="*/ 977313 w 1389063"/>
                  <a:gd name="connsiteY141" fmla="*/ 99397 h 903287"/>
                  <a:gd name="connsiteX142" fmla="*/ 973009 w 1389063"/>
                  <a:gd name="connsiteY142" fmla="*/ 99397 h 903287"/>
                  <a:gd name="connsiteX143" fmla="*/ 759032 w 1389063"/>
                  <a:gd name="connsiteY143" fmla="*/ 99397 h 903287"/>
                  <a:gd name="connsiteX144" fmla="*/ 755650 w 1389063"/>
                  <a:gd name="connsiteY144" fmla="*/ 100012 h 903287"/>
                  <a:gd name="connsiteX145" fmla="*/ 874321 w 1389063"/>
                  <a:gd name="connsiteY145" fmla="*/ 9847 h 903287"/>
                  <a:gd name="connsiteX146" fmla="*/ 903528 w 1389063"/>
                  <a:gd name="connsiteY146" fmla="*/ 0 h 903287"/>
                  <a:gd name="connsiteX147" fmla="*/ 644766 w 1389063"/>
                  <a:gd name="connsiteY147" fmla="*/ 0 h 903287"/>
                  <a:gd name="connsiteX148" fmla="*/ 846138 w 1389063"/>
                  <a:gd name="connsiteY148" fmla="*/ 0 h 903287"/>
                  <a:gd name="connsiteX149" fmla="*/ 718551 w 1389063"/>
                  <a:gd name="connsiteY149" fmla="*/ 99397 h 903287"/>
                  <a:gd name="connsiteX150" fmla="*/ 714247 w 1389063"/>
                  <a:gd name="connsiteY150" fmla="*/ 99397 h 903287"/>
                  <a:gd name="connsiteX151" fmla="*/ 500270 w 1389063"/>
                  <a:gd name="connsiteY151" fmla="*/ 99397 h 903287"/>
                  <a:gd name="connsiteX152" fmla="*/ 496888 w 1389063"/>
                  <a:gd name="connsiteY152" fmla="*/ 100012 h 903287"/>
                  <a:gd name="connsiteX153" fmla="*/ 615559 w 1389063"/>
                  <a:gd name="connsiteY153" fmla="*/ 9847 h 903287"/>
                  <a:gd name="connsiteX154" fmla="*/ 644766 w 1389063"/>
                  <a:gd name="connsiteY154" fmla="*/ 0 h 903287"/>
                  <a:gd name="connsiteX155" fmla="*/ 383500 w 1389063"/>
                  <a:gd name="connsiteY155" fmla="*/ 0 h 903287"/>
                  <a:gd name="connsiteX156" fmla="*/ 585788 w 1389063"/>
                  <a:gd name="connsiteY156" fmla="*/ 0 h 903287"/>
                  <a:gd name="connsiteX157" fmla="*/ 457621 w 1389063"/>
                  <a:gd name="connsiteY157" fmla="*/ 99397 h 903287"/>
                  <a:gd name="connsiteX158" fmla="*/ 453297 w 1389063"/>
                  <a:gd name="connsiteY158" fmla="*/ 99397 h 903287"/>
                  <a:gd name="connsiteX159" fmla="*/ 238347 w 1389063"/>
                  <a:gd name="connsiteY159" fmla="*/ 99397 h 903287"/>
                  <a:gd name="connsiteX160" fmla="*/ 234950 w 1389063"/>
                  <a:gd name="connsiteY160" fmla="*/ 100012 h 903287"/>
                  <a:gd name="connsiteX161" fmla="*/ 354161 w 1389063"/>
                  <a:gd name="connsiteY161" fmla="*/ 9847 h 903287"/>
                  <a:gd name="connsiteX162" fmla="*/ 383500 w 1389063"/>
                  <a:gd name="connsiteY162" fmla="*/ 0 h 90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1389063" h="903287">
                    <a:moveTo>
                      <a:pt x="807857" y="304800"/>
                    </a:moveTo>
                    <a:cubicBezTo>
                      <a:pt x="807857" y="304800"/>
                      <a:pt x="807857" y="304800"/>
                      <a:pt x="1022351" y="304800"/>
                    </a:cubicBezTo>
                    <a:cubicBezTo>
                      <a:pt x="1022351" y="304800"/>
                      <a:pt x="1022351" y="304800"/>
                      <a:pt x="1022351" y="875022"/>
                    </a:cubicBezTo>
                    <a:cubicBezTo>
                      <a:pt x="1022351" y="890691"/>
                      <a:pt x="1009698" y="903287"/>
                      <a:pt x="994266" y="903287"/>
                    </a:cubicBezTo>
                    <a:cubicBezTo>
                      <a:pt x="994266" y="903287"/>
                      <a:pt x="994266" y="903287"/>
                      <a:pt x="807857" y="903287"/>
                    </a:cubicBezTo>
                    <a:cubicBezTo>
                      <a:pt x="792117" y="903287"/>
                      <a:pt x="779463" y="890691"/>
                      <a:pt x="779463" y="875022"/>
                    </a:cubicBezTo>
                    <a:cubicBezTo>
                      <a:pt x="779463" y="875022"/>
                      <a:pt x="779463" y="875022"/>
                      <a:pt x="779463" y="333065"/>
                    </a:cubicBezTo>
                    <a:cubicBezTo>
                      <a:pt x="779463" y="317397"/>
                      <a:pt x="792117" y="304800"/>
                      <a:pt x="807857" y="304800"/>
                    </a:cubicBezTo>
                    <a:close/>
                    <a:moveTo>
                      <a:pt x="548602" y="304800"/>
                    </a:moveTo>
                    <a:lnTo>
                      <a:pt x="762000" y="304800"/>
                    </a:lnTo>
                    <a:cubicBezTo>
                      <a:pt x="762000" y="304800"/>
                      <a:pt x="762000" y="304800"/>
                      <a:pt x="762000" y="875022"/>
                    </a:cubicBezTo>
                    <a:cubicBezTo>
                      <a:pt x="762000" y="890691"/>
                      <a:pt x="749429" y="903287"/>
                      <a:pt x="734099" y="903287"/>
                    </a:cubicBezTo>
                    <a:cubicBezTo>
                      <a:pt x="734099" y="903287"/>
                      <a:pt x="734099" y="903287"/>
                      <a:pt x="548602" y="903287"/>
                    </a:cubicBezTo>
                    <a:cubicBezTo>
                      <a:pt x="533271" y="903287"/>
                      <a:pt x="520700" y="890691"/>
                      <a:pt x="520700" y="875022"/>
                    </a:cubicBezTo>
                    <a:cubicBezTo>
                      <a:pt x="520700" y="875022"/>
                      <a:pt x="520700" y="875022"/>
                      <a:pt x="520700" y="333065"/>
                    </a:cubicBezTo>
                    <a:cubicBezTo>
                      <a:pt x="520700" y="317397"/>
                      <a:pt x="533271" y="304800"/>
                      <a:pt x="548602" y="304800"/>
                    </a:cubicBezTo>
                    <a:close/>
                    <a:moveTo>
                      <a:pt x="290146" y="304800"/>
                    </a:moveTo>
                    <a:lnTo>
                      <a:pt x="503238" y="304800"/>
                    </a:lnTo>
                    <a:cubicBezTo>
                      <a:pt x="503238" y="304800"/>
                      <a:pt x="503238" y="304800"/>
                      <a:pt x="503238" y="875022"/>
                    </a:cubicBezTo>
                    <a:cubicBezTo>
                      <a:pt x="503238" y="890691"/>
                      <a:pt x="490667" y="903287"/>
                      <a:pt x="475337" y="903287"/>
                    </a:cubicBezTo>
                    <a:cubicBezTo>
                      <a:pt x="475337" y="903287"/>
                      <a:pt x="475337" y="903287"/>
                      <a:pt x="290146" y="903287"/>
                    </a:cubicBezTo>
                    <a:cubicBezTo>
                      <a:pt x="274509" y="903287"/>
                      <a:pt x="261938" y="890691"/>
                      <a:pt x="261938" y="875022"/>
                    </a:cubicBezTo>
                    <a:cubicBezTo>
                      <a:pt x="261938" y="875022"/>
                      <a:pt x="261938" y="875022"/>
                      <a:pt x="261938" y="333065"/>
                    </a:cubicBezTo>
                    <a:cubicBezTo>
                      <a:pt x="261938" y="317397"/>
                      <a:pt x="274509" y="304800"/>
                      <a:pt x="290146" y="304800"/>
                    </a:cubicBezTo>
                    <a:close/>
                    <a:moveTo>
                      <a:pt x="28357" y="304800"/>
                    </a:moveTo>
                    <a:lnTo>
                      <a:pt x="242888" y="304800"/>
                    </a:lnTo>
                    <a:cubicBezTo>
                      <a:pt x="242888" y="304800"/>
                      <a:pt x="242888" y="304800"/>
                      <a:pt x="242888" y="875022"/>
                    </a:cubicBezTo>
                    <a:cubicBezTo>
                      <a:pt x="242888" y="890691"/>
                      <a:pt x="229942" y="903287"/>
                      <a:pt x="214530" y="903287"/>
                    </a:cubicBezTo>
                    <a:cubicBezTo>
                      <a:pt x="214530" y="903287"/>
                      <a:pt x="214530" y="903287"/>
                      <a:pt x="28357" y="903287"/>
                    </a:cubicBezTo>
                    <a:cubicBezTo>
                      <a:pt x="12637" y="903287"/>
                      <a:pt x="0" y="890691"/>
                      <a:pt x="0" y="875022"/>
                    </a:cubicBezTo>
                    <a:cubicBezTo>
                      <a:pt x="0" y="875022"/>
                      <a:pt x="0" y="875022"/>
                      <a:pt x="0" y="333065"/>
                    </a:cubicBezTo>
                    <a:cubicBezTo>
                      <a:pt x="0" y="317397"/>
                      <a:pt x="12637" y="304800"/>
                      <a:pt x="28357" y="304800"/>
                    </a:cubicBezTo>
                    <a:close/>
                    <a:moveTo>
                      <a:pt x="1171809" y="196850"/>
                    </a:moveTo>
                    <a:cubicBezTo>
                      <a:pt x="1175479" y="196850"/>
                      <a:pt x="1177925" y="200235"/>
                      <a:pt x="1177925" y="206081"/>
                    </a:cubicBezTo>
                    <a:cubicBezTo>
                      <a:pt x="1177925" y="206081"/>
                      <a:pt x="1177925" y="206081"/>
                      <a:pt x="1177925" y="769753"/>
                    </a:cubicBezTo>
                    <a:cubicBezTo>
                      <a:pt x="1177925" y="778676"/>
                      <a:pt x="1172115" y="790676"/>
                      <a:pt x="1165082" y="796214"/>
                    </a:cubicBezTo>
                    <a:cubicBezTo>
                      <a:pt x="1165082" y="796214"/>
                      <a:pt x="1165082" y="796214"/>
                      <a:pt x="1028700" y="903287"/>
                    </a:cubicBezTo>
                    <a:cubicBezTo>
                      <a:pt x="1035122" y="895595"/>
                      <a:pt x="1038791" y="885749"/>
                      <a:pt x="1038791" y="874980"/>
                    </a:cubicBezTo>
                    <a:lnTo>
                      <a:pt x="1038791" y="303923"/>
                    </a:lnTo>
                    <a:cubicBezTo>
                      <a:pt x="1038791" y="303923"/>
                      <a:pt x="1038791" y="303923"/>
                      <a:pt x="1038791" y="298693"/>
                    </a:cubicBezTo>
                    <a:cubicBezTo>
                      <a:pt x="1038791" y="298693"/>
                      <a:pt x="1038791" y="298693"/>
                      <a:pt x="1165082" y="199619"/>
                    </a:cubicBezTo>
                    <a:cubicBezTo>
                      <a:pt x="1167528" y="197773"/>
                      <a:pt x="1169975" y="196850"/>
                      <a:pt x="1171809" y="196850"/>
                    </a:cubicBezTo>
                    <a:close/>
                    <a:moveTo>
                      <a:pt x="952918" y="188912"/>
                    </a:moveTo>
                    <a:lnTo>
                      <a:pt x="1154113" y="188912"/>
                    </a:lnTo>
                    <a:cubicBezTo>
                      <a:pt x="1154113" y="188912"/>
                      <a:pt x="1154113" y="188912"/>
                      <a:pt x="1026331" y="288616"/>
                    </a:cubicBezTo>
                    <a:cubicBezTo>
                      <a:pt x="1026331" y="288616"/>
                      <a:pt x="1026331" y="288616"/>
                      <a:pt x="1022031" y="288616"/>
                    </a:cubicBezTo>
                    <a:cubicBezTo>
                      <a:pt x="1022031" y="288616"/>
                      <a:pt x="1022031" y="288616"/>
                      <a:pt x="808549" y="288616"/>
                    </a:cubicBezTo>
                    <a:cubicBezTo>
                      <a:pt x="807321" y="288616"/>
                      <a:pt x="806092" y="288924"/>
                      <a:pt x="804863" y="288924"/>
                    </a:cubicBezTo>
                    <a:cubicBezTo>
                      <a:pt x="804863" y="288924"/>
                      <a:pt x="804863" y="288924"/>
                      <a:pt x="923430" y="198759"/>
                    </a:cubicBezTo>
                    <a:cubicBezTo>
                      <a:pt x="930802" y="193220"/>
                      <a:pt x="943703" y="188912"/>
                      <a:pt x="952918" y="188912"/>
                    </a:cubicBezTo>
                    <a:close/>
                    <a:moveTo>
                      <a:pt x="693241" y="188912"/>
                    </a:moveTo>
                    <a:cubicBezTo>
                      <a:pt x="693241" y="188912"/>
                      <a:pt x="693241" y="188912"/>
                      <a:pt x="895351" y="188912"/>
                    </a:cubicBezTo>
                    <a:lnTo>
                      <a:pt x="766988" y="288616"/>
                    </a:lnTo>
                    <a:cubicBezTo>
                      <a:pt x="766988" y="288616"/>
                      <a:pt x="766988" y="288616"/>
                      <a:pt x="762668" y="288616"/>
                    </a:cubicBezTo>
                    <a:cubicBezTo>
                      <a:pt x="762668" y="288616"/>
                      <a:pt x="762668" y="288616"/>
                      <a:pt x="547907" y="288616"/>
                    </a:cubicBezTo>
                    <a:cubicBezTo>
                      <a:pt x="546982" y="288616"/>
                      <a:pt x="545748" y="288924"/>
                      <a:pt x="544513" y="288924"/>
                    </a:cubicBezTo>
                    <a:cubicBezTo>
                      <a:pt x="544513" y="288924"/>
                      <a:pt x="544513" y="288924"/>
                      <a:pt x="663619" y="198759"/>
                    </a:cubicBezTo>
                    <a:cubicBezTo>
                      <a:pt x="671025" y="193220"/>
                      <a:pt x="683984" y="188912"/>
                      <a:pt x="693241" y="188912"/>
                    </a:cubicBezTo>
                    <a:close/>
                    <a:moveTo>
                      <a:pt x="434478" y="188912"/>
                    </a:moveTo>
                    <a:cubicBezTo>
                      <a:pt x="434478" y="188912"/>
                      <a:pt x="434478" y="188912"/>
                      <a:pt x="636588" y="188912"/>
                    </a:cubicBezTo>
                    <a:lnTo>
                      <a:pt x="508225" y="288616"/>
                    </a:lnTo>
                    <a:cubicBezTo>
                      <a:pt x="508225" y="288616"/>
                      <a:pt x="508225" y="288616"/>
                      <a:pt x="503905" y="288616"/>
                    </a:cubicBezTo>
                    <a:cubicBezTo>
                      <a:pt x="503905" y="288616"/>
                      <a:pt x="503905" y="288616"/>
                      <a:pt x="289453" y="288616"/>
                    </a:cubicBezTo>
                    <a:cubicBezTo>
                      <a:pt x="288219" y="288616"/>
                      <a:pt x="286985" y="288924"/>
                      <a:pt x="285750" y="288924"/>
                    </a:cubicBezTo>
                    <a:cubicBezTo>
                      <a:pt x="285750" y="288924"/>
                      <a:pt x="285750" y="288924"/>
                      <a:pt x="404856" y="198759"/>
                    </a:cubicBezTo>
                    <a:cubicBezTo>
                      <a:pt x="412262" y="193220"/>
                      <a:pt x="425221" y="188912"/>
                      <a:pt x="434478" y="188912"/>
                    </a:cubicBezTo>
                    <a:close/>
                    <a:moveTo>
                      <a:pt x="173455" y="188912"/>
                    </a:moveTo>
                    <a:cubicBezTo>
                      <a:pt x="173455" y="188912"/>
                      <a:pt x="173455" y="188912"/>
                      <a:pt x="374650" y="188912"/>
                    </a:cubicBezTo>
                    <a:lnTo>
                      <a:pt x="246868" y="288616"/>
                    </a:lnTo>
                    <a:cubicBezTo>
                      <a:pt x="246868" y="288616"/>
                      <a:pt x="246868" y="288616"/>
                      <a:pt x="242875" y="288616"/>
                    </a:cubicBezTo>
                    <a:cubicBezTo>
                      <a:pt x="242875" y="288616"/>
                      <a:pt x="242875" y="288616"/>
                      <a:pt x="29086" y="288616"/>
                    </a:cubicBezTo>
                    <a:cubicBezTo>
                      <a:pt x="27857" y="288616"/>
                      <a:pt x="26628" y="288924"/>
                      <a:pt x="25400" y="288924"/>
                    </a:cubicBezTo>
                    <a:cubicBezTo>
                      <a:pt x="25400" y="288924"/>
                      <a:pt x="25400" y="288924"/>
                      <a:pt x="143967" y="198759"/>
                    </a:cubicBezTo>
                    <a:cubicBezTo>
                      <a:pt x="151339" y="193220"/>
                      <a:pt x="164240" y="188912"/>
                      <a:pt x="173455" y="188912"/>
                    </a:cubicBezTo>
                    <a:close/>
                    <a:moveTo>
                      <a:pt x="1018958" y="115887"/>
                    </a:moveTo>
                    <a:cubicBezTo>
                      <a:pt x="1018958" y="115887"/>
                      <a:pt x="1018958" y="115887"/>
                      <a:pt x="1233488" y="115887"/>
                    </a:cubicBezTo>
                    <a:cubicBezTo>
                      <a:pt x="1233488" y="115887"/>
                      <a:pt x="1233488" y="115887"/>
                      <a:pt x="1233488" y="687636"/>
                    </a:cubicBezTo>
                    <a:cubicBezTo>
                      <a:pt x="1233488" y="703339"/>
                      <a:pt x="1220851" y="715962"/>
                      <a:pt x="1205131" y="715962"/>
                    </a:cubicBezTo>
                    <a:cubicBezTo>
                      <a:pt x="1205131" y="715962"/>
                      <a:pt x="1205131" y="715962"/>
                      <a:pt x="1195576" y="715962"/>
                    </a:cubicBezTo>
                    <a:cubicBezTo>
                      <a:pt x="1195576" y="715962"/>
                      <a:pt x="1195576" y="715962"/>
                      <a:pt x="1195576" y="206406"/>
                    </a:cubicBezTo>
                    <a:cubicBezTo>
                      <a:pt x="1195576" y="205483"/>
                      <a:pt x="1195267" y="204867"/>
                      <a:pt x="1195267" y="203943"/>
                    </a:cubicBezTo>
                    <a:cubicBezTo>
                      <a:pt x="1195267" y="203943"/>
                      <a:pt x="1195267" y="203943"/>
                      <a:pt x="1195576" y="203943"/>
                    </a:cubicBezTo>
                    <a:cubicBezTo>
                      <a:pt x="1195576" y="203943"/>
                      <a:pt x="1195576" y="203943"/>
                      <a:pt x="1195576" y="160839"/>
                    </a:cubicBezTo>
                    <a:cubicBezTo>
                      <a:pt x="1195576" y="160839"/>
                      <a:pt x="1195576" y="160839"/>
                      <a:pt x="1027280" y="160839"/>
                    </a:cubicBezTo>
                    <a:lnTo>
                      <a:pt x="1027280" y="171923"/>
                    </a:lnTo>
                    <a:cubicBezTo>
                      <a:pt x="1027280" y="171923"/>
                      <a:pt x="1027280" y="171923"/>
                      <a:pt x="990600" y="171923"/>
                    </a:cubicBezTo>
                    <a:cubicBezTo>
                      <a:pt x="990600" y="171923"/>
                      <a:pt x="990600" y="171923"/>
                      <a:pt x="990600" y="144213"/>
                    </a:cubicBezTo>
                    <a:cubicBezTo>
                      <a:pt x="990600" y="128818"/>
                      <a:pt x="1003238" y="115887"/>
                      <a:pt x="1018958" y="115887"/>
                    </a:cubicBezTo>
                    <a:close/>
                    <a:moveTo>
                      <a:pt x="758608" y="115887"/>
                    </a:moveTo>
                    <a:cubicBezTo>
                      <a:pt x="758608" y="115887"/>
                      <a:pt x="758608" y="115887"/>
                      <a:pt x="973138" y="115887"/>
                    </a:cubicBezTo>
                    <a:cubicBezTo>
                      <a:pt x="973138" y="115887"/>
                      <a:pt x="973138" y="115887"/>
                      <a:pt x="973138" y="171856"/>
                    </a:cubicBezTo>
                    <a:cubicBezTo>
                      <a:pt x="973138" y="171856"/>
                      <a:pt x="973138" y="171856"/>
                      <a:pt x="952487" y="171856"/>
                    </a:cubicBezTo>
                    <a:cubicBezTo>
                      <a:pt x="946938" y="171856"/>
                      <a:pt x="941082" y="173086"/>
                      <a:pt x="935226" y="174624"/>
                    </a:cubicBezTo>
                    <a:cubicBezTo>
                      <a:pt x="935226" y="174624"/>
                      <a:pt x="935226" y="174624"/>
                      <a:pt x="935226" y="160786"/>
                    </a:cubicBezTo>
                    <a:cubicBezTo>
                      <a:pt x="935226" y="160786"/>
                      <a:pt x="935226" y="160786"/>
                      <a:pt x="766930" y="160786"/>
                    </a:cubicBezTo>
                    <a:lnTo>
                      <a:pt x="766930" y="171856"/>
                    </a:lnTo>
                    <a:cubicBezTo>
                      <a:pt x="766930" y="171856"/>
                      <a:pt x="766930" y="171856"/>
                      <a:pt x="730250" y="171856"/>
                    </a:cubicBezTo>
                    <a:cubicBezTo>
                      <a:pt x="730250" y="171856"/>
                      <a:pt x="730250" y="171856"/>
                      <a:pt x="730250" y="144179"/>
                    </a:cubicBezTo>
                    <a:cubicBezTo>
                      <a:pt x="730250" y="128803"/>
                      <a:pt x="742888" y="115887"/>
                      <a:pt x="758608" y="115887"/>
                    </a:cubicBezTo>
                    <a:close/>
                    <a:moveTo>
                      <a:pt x="499846" y="115887"/>
                    </a:moveTo>
                    <a:cubicBezTo>
                      <a:pt x="499846" y="115887"/>
                      <a:pt x="499846" y="115887"/>
                      <a:pt x="714376" y="115887"/>
                    </a:cubicBezTo>
                    <a:lnTo>
                      <a:pt x="714376" y="171856"/>
                    </a:lnTo>
                    <a:cubicBezTo>
                      <a:pt x="714376" y="171856"/>
                      <a:pt x="714376" y="171856"/>
                      <a:pt x="693416" y="171856"/>
                    </a:cubicBezTo>
                    <a:cubicBezTo>
                      <a:pt x="688176" y="171856"/>
                      <a:pt x="682320" y="173086"/>
                      <a:pt x="676464" y="174624"/>
                    </a:cubicBezTo>
                    <a:cubicBezTo>
                      <a:pt x="676464" y="174624"/>
                      <a:pt x="676464" y="174624"/>
                      <a:pt x="676464" y="160786"/>
                    </a:cubicBezTo>
                    <a:cubicBezTo>
                      <a:pt x="676464" y="160786"/>
                      <a:pt x="676464" y="160786"/>
                      <a:pt x="508168" y="160786"/>
                    </a:cubicBezTo>
                    <a:cubicBezTo>
                      <a:pt x="508168" y="160786"/>
                      <a:pt x="508168" y="160786"/>
                      <a:pt x="508168" y="171856"/>
                    </a:cubicBezTo>
                    <a:cubicBezTo>
                      <a:pt x="508168" y="171856"/>
                      <a:pt x="508168" y="171856"/>
                      <a:pt x="471488" y="171856"/>
                    </a:cubicBezTo>
                    <a:cubicBezTo>
                      <a:pt x="471488" y="171856"/>
                      <a:pt x="471488" y="171856"/>
                      <a:pt x="471488" y="144179"/>
                    </a:cubicBezTo>
                    <a:cubicBezTo>
                      <a:pt x="471488" y="128803"/>
                      <a:pt x="484126" y="115887"/>
                      <a:pt x="499846" y="115887"/>
                    </a:cubicBezTo>
                    <a:close/>
                    <a:moveTo>
                      <a:pt x="239310" y="115887"/>
                    </a:moveTo>
                    <a:cubicBezTo>
                      <a:pt x="239310" y="115887"/>
                      <a:pt x="239310" y="115887"/>
                      <a:pt x="452438" y="115887"/>
                    </a:cubicBezTo>
                    <a:cubicBezTo>
                      <a:pt x="452438" y="115887"/>
                      <a:pt x="452438" y="115887"/>
                      <a:pt x="452438" y="171276"/>
                    </a:cubicBezTo>
                    <a:cubicBezTo>
                      <a:pt x="452438" y="171276"/>
                      <a:pt x="452438" y="171276"/>
                      <a:pt x="433759" y="171276"/>
                    </a:cubicBezTo>
                    <a:cubicBezTo>
                      <a:pt x="427941" y="171276"/>
                      <a:pt x="421204" y="172494"/>
                      <a:pt x="414773" y="174624"/>
                    </a:cubicBezTo>
                    <a:cubicBezTo>
                      <a:pt x="414773" y="174624"/>
                      <a:pt x="414773" y="174624"/>
                      <a:pt x="414773" y="160320"/>
                    </a:cubicBezTo>
                    <a:lnTo>
                      <a:pt x="247578" y="160320"/>
                    </a:lnTo>
                    <a:cubicBezTo>
                      <a:pt x="247578" y="160320"/>
                      <a:pt x="247578" y="160320"/>
                      <a:pt x="247578" y="171276"/>
                    </a:cubicBezTo>
                    <a:cubicBezTo>
                      <a:pt x="247578" y="171276"/>
                      <a:pt x="247578" y="171276"/>
                      <a:pt x="211138" y="171276"/>
                    </a:cubicBezTo>
                    <a:cubicBezTo>
                      <a:pt x="211138" y="171276"/>
                      <a:pt x="211138" y="171276"/>
                      <a:pt x="211138" y="143886"/>
                    </a:cubicBezTo>
                    <a:cubicBezTo>
                      <a:pt x="211138" y="128669"/>
                      <a:pt x="223693" y="115887"/>
                      <a:pt x="239310" y="115887"/>
                    </a:cubicBezTo>
                    <a:close/>
                    <a:moveTo>
                      <a:pt x="1382882" y="9525"/>
                    </a:moveTo>
                    <a:cubicBezTo>
                      <a:pt x="1386591" y="9525"/>
                      <a:pt x="1389063" y="12596"/>
                      <a:pt x="1389063" y="18739"/>
                    </a:cubicBezTo>
                    <a:cubicBezTo>
                      <a:pt x="1389063" y="18739"/>
                      <a:pt x="1389063" y="18739"/>
                      <a:pt x="1389063" y="581390"/>
                    </a:cubicBezTo>
                    <a:cubicBezTo>
                      <a:pt x="1389063" y="590297"/>
                      <a:pt x="1383191" y="601968"/>
                      <a:pt x="1376083" y="607496"/>
                    </a:cubicBezTo>
                    <a:cubicBezTo>
                      <a:pt x="1376083" y="607496"/>
                      <a:pt x="1376083" y="607496"/>
                      <a:pt x="1238250" y="714375"/>
                    </a:cubicBezTo>
                    <a:cubicBezTo>
                      <a:pt x="1244431" y="706697"/>
                      <a:pt x="1248449" y="697176"/>
                      <a:pt x="1248449" y="686427"/>
                    </a:cubicBezTo>
                    <a:lnTo>
                      <a:pt x="1248449" y="116097"/>
                    </a:lnTo>
                    <a:cubicBezTo>
                      <a:pt x="1248449" y="116097"/>
                      <a:pt x="1248449" y="116097"/>
                      <a:pt x="1248449" y="111183"/>
                    </a:cubicBezTo>
                    <a:cubicBezTo>
                      <a:pt x="1248449" y="111183"/>
                      <a:pt x="1248449" y="111183"/>
                      <a:pt x="1376083" y="12289"/>
                    </a:cubicBezTo>
                    <a:cubicBezTo>
                      <a:pt x="1378556" y="10446"/>
                      <a:pt x="1380719" y="9525"/>
                      <a:pt x="1382882" y="9525"/>
                    </a:cubicBezTo>
                    <a:close/>
                    <a:moveTo>
                      <a:pt x="1162963" y="0"/>
                    </a:moveTo>
                    <a:cubicBezTo>
                      <a:pt x="1162963" y="0"/>
                      <a:pt x="1162963" y="0"/>
                      <a:pt x="1365251" y="0"/>
                    </a:cubicBezTo>
                    <a:cubicBezTo>
                      <a:pt x="1365251" y="0"/>
                      <a:pt x="1365251" y="0"/>
                      <a:pt x="1237084" y="99397"/>
                    </a:cubicBezTo>
                    <a:cubicBezTo>
                      <a:pt x="1237084" y="99397"/>
                      <a:pt x="1237084" y="99397"/>
                      <a:pt x="1232760" y="99397"/>
                    </a:cubicBezTo>
                    <a:cubicBezTo>
                      <a:pt x="1232760" y="99397"/>
                      <a:pt x="1232760" y="99397"/>
                      <a:pt x="1017810" y="99397"/>
                    </a:cubicBezTo>
                    <a:cubicBezTo>
                      <a:pt x="1016575" y="99397"/>
                      <a:pt x="1015649" y="99704"/>
                      <a:pt x="1014413" y="100012"/>
                    </a:cubicBezTo>
                    <a:cubicBezTo>
                      <a:pt x="1014413" y="100012"/>
                      <a:pt x="1014413" y="100012"/>
                      <a:pt x="1133624" y="9847"/>
                    </a:cubicBezTo>
                    <a:cubicBezTo>
                      <a:pt x="1140727" y="4308"/>
                      <a:pt x="1154007" y="0"/>
                      <a:pt x="1162963" y="0"/>
                    </a:cubicBezTo>
                    <a:close/>
                    <a:moveTo>
                      <a:pt x="903528" y="0"/>
                    </a:moveTo>
                    <a:cubicBezTo>
                      <a:pt x="903528" y="0"/>
                      <a:pt x="903528" y="0"/>
                      <a:pt x="1104900" y="0"/>
                    </a:cubicBezTo>
                    <a:cubicBezTo>
                      <a:pt x="1104900" y="0"/>
                      <a:pt x="1104900" y="0"/>
                      <a:pt x="977313" y="99397"/>
                    </a:cubicBezTo>
                    <a:cubicBezTo>
                      <a:pt x="977313" y="99397"/>
                      <a:pt x="977313" y="99397"/>
                      <a:pt x="973009" y="99397"/>
                    </a:cubicBezTo>
                    <a:cubicBezTo>
                      <a:pt x="973009" y="99397"/>
                      <a:pt x="973009" y="99397"/>
                      <a:pt x="759032" y="99397"/>
                    </a:cubicBezTo>
                    <a:cubicBezTo>
                      <a:pt x="757802" y="99397"/>
                      <a:pt x="756880" y="99704"/>
                      <a:pt x="755650" y="100012"/>
                    </a:cubicBezTo>
                    <a:cubicBezTo>
                      <a:pt x="755650" y="100012"/>
                      <a:pt x="755650" y="100012"/>
                      <a:pt x="874321" y="9847"/>
                    </a:cubicBezTo>
                    <a:cubicBezTo>
                      <a:pt x="881393" y="4308"/>
                      <a:pt x="894612" y="0"/>
                      <a:pt x="903528" y="0"/>
                    </a:cubicBezTo>
                    <a:close/>
                    <a:moveTo>
                      <a:pt x="644766" y="0"/>
                    </a:moveTo>
                    <a:cubicBezTo>
                      <a:pt x="644766" y="0"/>
                      <a:pt x="644766" y="0"/>
                      <a:pt x="846138" y="0"/>
                    </a:cubicBezTo>
                    <a:cubicBezTo>
                      <a:pt x="846138" y="0"/>
                      <a:pt x="846138" y="0"/>
                      <a:pt x="718551" y="99397"/>
                    </a:cubicBezTo>
                    <a:cubicBezTo>
                      <a:pt x="718551" y="99397"/>
                      <a:pt x="718551" y="99397"/>
                      <a:pt x="714247" y="99397"/>
                    </a:cubicBezTo>
                    <a:cubicBezTo>
                      <a:pt x="714247" y="99397"/>
                      <a:pt x="714247" y="99397"/>
                      <a:pt x="500270" y="99397"/>
                    </a:cubicBezTo>
                    <a:cubicBezTo>
                      <a:pt x="499040" y="99397"/>
                      <a:pt x="498118" y="99704"/>
                      <a:pt x="496888" y="100012"/>
                    </a:cubicBezTo>
                    <a:cubicBezTo>
                      <a:pt x="496888" y="100012"/>
                      <a:pt x="496888" y="100012"/>
                      <a:pt x="615559" y="9847"/>
                    </a:cubicBezTo>
                    <a:cubicBezTo>
                      <a:pt x="622631" y="4308"/>
                      <a:pt x="635850" y="0"/>
                      <a:pt x="644766" y="0"/>
                    </a:cubicBezTo>
                    <a:close/>
                    <a:moveTo>
                      <a:pt x="383500" y="0"/>
                    </a:moveTo>
                    <a:lnTo>
                      <a:pt x="585788" y="0"/>
                    </a:lnTo>
                    <a:cubicBezTo>
                      <a:pt x="585788" y="0"/>
                      <a:pt x="585788" y="0"/>
                      <a:pt x="457621" y="99397"/>
                    </a:cubicBezTo>
                    <a:cubicBezTo>
                      <a:pt x="457621" y="99397"/>
                      <a:pt x="457621" y="99397"/>
                      <a:pt x="453297" y="99397"/>
                    </a:cubicBezTo>
                    <a:cubicBezTo>
                      <a:pt x="453297" y="99397"/>
                      <a:pt x="453297" y="99397"/>
                      <a:pt x="238347" y="99397"/>
                    </a:cubicBezTo>
                    <a:cubicBezTo>
                      <a:pt x="237112" y="99397"/>
                      <a:pt x="236186" y="99704"/>
                      <a:pt x="234950" y="100012"/>
                    </a:cubicBezTo>
                    <a:cubicBezTo>
                      <a:pt x="234950" y="100012"/>
                      <a:pt x="234950" y="100012"/>
                      <a:pt x="354161" y="9847"/>
                    </a:cubicBezTo>
                    <a:cubicBezTo>
                      <a:pt x="361264" y="4308"/>
                      <a:pt x="374544" y="0"/>
                      <a:pt x="383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フリーフォーム 62"/>
              <p:cNvSpPr>
                <a:spLocks noChangeArrowheads="1"/>
              </p:cNvSpPr>
              <p:nvPr/>
            </p:nvSpPr>
            <p:spPr bwMode="gray">
              <a:xfrm>
                <a:off x="6294438" y="1338263"/>
                <a:ext cx="947737" cy="503237"/>
              </a:xfrm>
              <a:custGeom>
                <a:avLst/>
                <a:gdLst>
                  <a:gd name="connsiteX0" fmla="*/ 779462 w 947737"/>
                  <a:gd name="connsiteY0" fmla="*/ 460375 h 503237"/>
                  <a:gd name="connsiteX1" fmla="*/ 947737 w 947737"/>
                  <a:gd name="connsiteY1" fmla="*/ 460375 h 503237"/>
                  <a:gd name="connsiteX2" fmla="*/ 947737 w 947737"/>
                  <a:gd name="connsiteY2" fmla="*/ 503237 h 503237"/>
                  <a:gd name="connsiteX3" fmla="*/ 779462 w 947737"/>
                  <a:gd name="connsiteY3" fmla="*/ 503237 h 503237"/>
                  <a:gd name="connsiteX4" fmla="*/ 520700 w 947737"/>
                  <a:gd name="connsiteY4" fmla="*/ 460375 h 503237"/>
                  <a:gd name="connsiteX5" fmla="*/ 688975 w 947737"/>
                  <a:gd name="connsiteY5" fmla="*/ 460375 h 503237"/>
                  <a:gd name="connsiteX6" fmla="*/ 688975 w 947737"/>
                  <a:gd name="connsiteY6" fmla="*/ 503237 h 503237"/>
                  <a:gd name="connsiteX7" fmla="*/ 520700 w 947737"/>
                  <a:gd name="connsiteY7" fmla="*/ 503237 h 503237"/>
                  <a:gd name="connsiteX8" fmla="*/ 260350 w 947737"/>
                  <a:gd name="connsiteY8" fmla="*/ 460375 h 503237"/>
                  <a:gd name="connsiteX9" fmla="*/ 428625 w 947737"/>
                  <a:gd name="connsiteY9" fmla="*/ 460375 h 503237"/>
                  <a:gd name="connsiteX10" fmla="*/ 428625 w 947737"/>
                  <a:gd name="connsiteY10" fmla="*/ 503237 h 503237"/>
                  <a:gd name="connsiteX11" fmla="*/ 260350 w 947737"/>
                  <a:gd name="connsiteY11" fmla="*/ 503237 h 503237"/>
                  <a:gd name="connsiteX12" fmla="*/ 0 w 947737"/>
                  <a:gd name="connsiteY12" fmla="*/ 460375 h 503237"/>
                  <a:gd name="connsiteX13" fmla="*/ 168275 w 947737"/>
                  <a:gd name="connsiteY13" fmla="*/ 460375 h 503237"/>
                  <a:gd name="connsiteX14" fmla="*/ 168275 w 947737"/>
                  <a:gd name="connsiteY14" fmla="*/ 503237 h 503237"/>
                  <a:gd name="connsiteX15" fmla="*/ 0 w 947737"/>
                  <a:gd name="connsiteY15" fmla="*/ 503237 h 503237"/>
                  <a:gd name="connsiteX16" fmla="*/ 779462 w 947737"/>
                  <a:gd name="connsiteY16" fmla="*/ 384175 h 503237"/>
                  <a:gd name="connsiteX17" fmla="*/ 947737 w 947737"/>
                  <a:gd name="connsiteY17" fmla="*/ 384175 h 503237"/>
                  <a:gd name="connsiteX18" fmla="*/ 947737 w 947737"/>
                  <a:gd name="connsiteY18" fmla="*/ 427037 h 503237"/>
                  <a:gd name="connsiteX19" fmla="*/ 779462 w 947737"/>
                  <a:gd name="connsiteY19" fmla="*/ 427037 h 503237"/>
                  <a:gd name="connsiteX20" fmla="*/ 520700 w 947737"/>
                  <a:gd name="connsiteY20" fmla="*/ 384175 h 503237"/>
                  <a:gd name="connsiteX21" fmla="*/ 688975 w 947737"/>
                  <a:gd name="connsiteY21" fmla="*/ 384175 h 503237"/>
                  <a:gd name="connsiteX22" fmla="*/ 688975 w 947737"/>
                  <a:gd name="connsiteY22" fmla="*/ 427037 h 503237"/>
                  <a:gd name="connsiteX23" fmla="*/ 520700 w 947737"/>
                  <a:gd name="connsiteY23" fmla="*/ 427037 h 503237"/>
                  <a:gd name="connsiteX24" fmla="*/ 260350 w 947737"/>
                  <a:gd name="connsiteY24" fmla="*/ 384175 h 503237"/>
                  <a:gd name="connsiteX25" fmla="*/ 428625 w 947737"/>
                  <a:gd name="connsiteY25" fmla="*/ 384175 h 503237"/>
                  <a:gd name="connsiteX26" fmla="*/ 428625 w 947737"/>
                  <a:gd name="connsiteY26" fmla="*/ 427037 h 503237"/>
                  <a:gd name="connsiteX27" fmla="*/ 260350 w 947737"/>
                  <a:gd name="connsiteY27" fmla="*/ 427037 h 503237"/>
                  <a:gd name="connsiteX28" fmla="*/ 0 w 947737"/>
                  <a:gd name="connsiteY28" fmla="*/ 384175 h 503237"/>
                  <a:gd name="connsiteX29" fmla="*/ 168275 w 947737"/>
                  <a:gd name="connsiteY29" fmla="*/ 384175 h 503237"/>
                  <a:gd name="connsiteX30" fmla="*/ 168275 w 947737"/>
                  <a:gd name="connsiteY30" fmla="*/ 427037 h 503237"/>
                  <a:gd name="connsiteX31" fmla="*/ 0 w 947737"/>
                  <a:gd name="connsiteY31" fmla="*/ 427037 h 503237"/>
                  <a:gd name="connsiteX32" fmla="*/ 779462 w 947737"/>
                  <a:gd name="connsiteY32" fmla="*/ 306387 h 503237"/>
                  <a:gd name="connsiteX33" fmla="*/ 947737 w 947737"/>
                  <a:gd name="connsiteY33" fmla="*/ 306387 h 503237"/>
                  <a:gd name="connsiteX34" fmla="*/ 947737 w 947737"/>
                  <a:gd name="connsiteY34" fmla="*/ 349249 h 503237"/>
                  <a:gd name="connsiteX35" fmla="*/ 779462 w 947737"/>
                  <a:gd name="connsiteY35" fmla="*/ 349249 h 503237"/>
                  <a:gd name="connsiteX36" fmla="*/ 520700 w 947737"/>
                  <a:gd name="connsiteY36" fmla="*/ 306387 h 503237"/>
                  <a:gd name="connsiteX37" fmla="*/ 688975 w 947737"/>
                  <a:gd name="connsiteY37" fmla="*/ 306387 h 503237"/>
                  <a:gd name="connsiteX38" fmla="*/ 688975 w 947737"/>
                  <a:gd name="connsiteY38" fmla="*/ 349249 h 503237"/>
                  <a:gd name="connsiteX39" fmla="*/ 520700 w 947737"/>
                  <a:gd name="connsiteY39" fmla="*/ 349249 h 503237"/>
                  <a:gd name="connsiteX40" fmla="*/ 260350 w 947737"/>
                  <a:gd name="connsiteY40" fmla="*/ 306387 h 503237"/>
                  <a:gd name="connsiteX41" fmla="*/ 428625 w 947737"/>
                  <a:gd name="connsiteY41" fmla="*/ 306387 h 503237"/>
                  <a:gd name="connsiteX42" fmla="*/ 428625 w 947737"/>
                  <a:gd name="connsiteY42" fmla="*/ 349249 h 503237"/>
                  <a:gd name="connsiteX43" fmla="*/ 260350 w 947737"/>
                  <a:gd name="connsiteY43" fmla="*/ 349249 h 503237"/>
                  <a:gd name="connsiteX44" fmla="*/ 0 w 947737"/>
                  <a:gd name="connsiteY44" fmla="*/ 306387 h 503237"/>
                  <a:gd name="connsiteX45" fmla="*/ 168275 w 947737"/>
                  <a:gd name="connsiteY45" fmla="*/ 306387 h 503237"/>
                  <a:gd name="connsiteX46" fmla="*/ 168275 w 947737"/>
                  <a:gd name="connsiteY46" fmla="*/ 349249 h 503237"/>
                  <a:gd name="connsiteX47" fmla="*/ 0 w 947737"/>
                  <a:gd name="connsiteY47" fmla="*/ 349249 h 503237"/>
                  <a:gd name="connsiteX48" fmla="*/ 779462 w 947737"/>
                  <a:gd name="connsiteY48" fmla="*/ 230187 h 503237"/>
                  <a:gd name="connsiteX49" fmla="*/ 947737 w 947737"/>
                  <a:gd name="connsiteY49" fmla="*/ 230187 h 503237"/>
                  <a:gd name="connsiteX50" fmla="*/ 947737 w 947737"/>
                  <a:gd name="connsiteY50" fmla="*/ 273049 h 503237"/>
                  <a:gd name="connsiteX51" fmla="*/ 779462 w 947737"/>
                  <a:gd name="connsiteY51" fmla="*/ 273049 h 503237"/>
                  <a:gd name="connsiteX52" fmla="*/ 520700 w 947737"/>
                  <a:gd name="connsiteY52" fmla="*/ 230187 h 503237"/>
                  <a:gd name="connsiteX53" fmla="*/ 688975 w 947737"/>
                  <a:gd name="connsiteY53" fmla="*/ 230187 h 503237"/>
                  <a:gd name="connsiteX54" fmla="*/ 688975 w 947737"/>
                  <a:gd name="connsiteY54" fmla="*/ 273049 h 503237"/>
                  <a:gd name="connsiteX55" fmla="*/ 520700 w 947737"/>
                  <a:gd name="connsiteY55" fmla="*/ 273049 h 503237"/>
                  <a:gd name="connsiteX56" fmla="*/ 260350 w 947737"/>
                  <a:gd name="connsiteY56" fmla="*/ 230187 h 503237"/>
                  <a:gd name="connsiteX57" fmla="*/ 428625 w 947737"/>
                  <a:gd name="connsiteY57" fmla="*/ 230187 h 503237"/>
                  <a:gd name="connsiteX58" fmla="*/ 428625 w 947737"/>
                  <a:gd name="connsiteY58" fmla="*/ 273049 h 503237"/>
                  <a:gd name="connsiteX59" fmla="*/ 260350 w 947737"/>
                  <a:gd name="connsiteY59" fmla="*/ 273049 h 503237"/>
                  <a:gd name="connsiteX60" fmla="*/ 0 w 947737"/>
                  <a:gd name="connsiteY60" fmla="*/ 230187 h 503237"/>
                  <a:gd name="connsiteX61" fmla="*/ 168275 w 947737"/>
                  <a:gd name="connsiteY61" fmla="*/ 230187 h 503237"/>
                  <a:gd name="connsiteX62" fmla="*/ 168275 w 947737"/>
                  <a:gd name="connsiteY62" fmla="*/ 273049 h 503237"/>
                  <a:gd name="connsiteX63" fmla="*/ 0 w 947737"/>
                  <a:gd name="connsiteY63" fmla="*/ 273049 h 503237"/>
                  <a:gd name="connsiteX64" fmla="*/ 779462 w 947737"/>
                  <a:gd name="connsiteY64" fmla="*/ 153987 h 503237"/>
                  <a:gd name="connsiteX65" fmla="*/ 947737 w 947737"/>
                  <a:gd name="connsiteY65" fmla="*/ 153987 h 503237"/>
                  <a:gd name="connsiteX66" fmla="*/ 947737 w 947737"/>
                  <a:gd name="connsiteY66" fmla="*/ 196849 h 503237"/>
                  <a:gd name="connsiteX67" fmla="*/ 779462 w 947737"/>
                  <a:gd name="connsiteY67" fmla="*/ 196849 h 503237"/>
                  <a:gd name="connsiteX68" fmla="*/ 520700 w 947737"/>
                  <a:gd name="connsiteY68" fmla="*/ 153987 h 503237"/>
                  <a:gd name="connsiteX69" fmla="*/ 688975 w 947737"/>
                  <a:gd name="connsiteY69" fmla="*/ 153987 h 503237"/>
                  <a:gd name="connsiteX70" fmla="*/ 688975 w 947737"/>
                  <a:gd name="connsiteY70" fmla="*/ 196849 h 503237"/>
                  <a:gd name="connsiteX71" fmla="*/ 520700 w 947737"/>
                  <a:gd name="connsiteY71" fmla="*/ 196849 h 503237"/>
                  <a:gd name="connsiteX72" fmla="*/ 260350 w 947737"/>
                  <a:gd name="connsiteY72" fmla="*/ 153987 h 503237"/>
                  <a:gd name="connsiteX73" fmla="*/ 428625 w 947737"/>
                  <a:gd name="connsiteY73" fmla="*/ 153987 h 503237"/>
                  <a:gd name="connsiteX74" fmla="*/ 428625 w 947737"/>
                  <a:gd name="connsiteY74" fmla="*/ 196849 h 503237"/>
                  <a:gd name="connsiteX75" fmla="*/ 260350 w 947737"/>
                  <a:gd name="connsiteY75" fmla="*/ 196849 h 503237"/>
                  <a:gd name="connsiteX76" fmla="*/ 0 w 947737"/>
                  <a:gd name="connsiteY76" fmla="*/ 153987 h 503237"/>
                  <a:gd name="connsiteX77" fmla="*/ 168275 w 947737"/>
                  <a:gd name="connsiteY77" fmla="*/ 153987 h 503237"/>
                  <a:gd name="connsiteX78" fmla="*/ 168275 w 947737"/>
                  <a:gd name="connsiteY78" fmla="*/ 196849 h 503237"/>
                  <a:gd name="connsiteX79" fmla="*/ 0 w 947737"/>
                  <a:gd name="connsiteY79" fmla="*/ 196849 h 503237"/>
                  <a:gd name="connsiteX80" fmla="*/ 779462 w 947737"/>
                  <a:gd name="connsiteY80" fmla="*/ 76200 h 503237"/>
                  <a:gd name="connsiteX81" fmla="*/ 947737 w 947737"/>
                  <a:gd name="connsiteY81" fmla="*/ 76200 h 503237"/>
                  <a:gd name="connsiteX82" fmla="*/ 947737 w 947737"/>
                  <a:gd name="connsiteY82" fmla="*/ 119062 h 503237"/>
                  <a:gd name="connsiteX83" fmla="*/ 779462 w 947737"/>
                  <a:gd name="connsiteY83" fmla="*/ 119062 h 503237"/>
                  <a:gd name="connsiteX84" fmla="*/ 520700 w 947737"/>
                  <a:gd name="connsiteY84" fmla="*/ 76200 h 503237"/>
                  <a:gd name="connsiteX85" fmla="*/ 688975 w 947737"/>
                  <a:gd name="connsiteY85" fmla="*/ 76200 h 503237"/>
                  <a:gd name="connsiteX86" fmla="*/ 688975 w 947737"/>
                  <a:gd name="connsiteY86" fmla="*/ 119062 h 503237"/>
                  <a:gd name="connsiteX87" fmla="*/ 520700 w 947737"/>
                  <a:gd name="connsiteY87" fmla="*/ 119062 h 503237"/>
                  <a:gd name="connsiteX88" fmla="*/ 260350 w 947737"/>
                  <a:gd name="connsiteY88" fmla="*/ 76200 h 503237"/>
                  <a:gd name="connsiteX89" fmla="*/ 428625 w 947737"/>
                  <a:gd name="connsiteY89" fmla="*/ 76200 h 503237"/>
                  <a:gd name="connsiteX90" fmla="*/ 428625 w 947737"/>
                  <a:gd name="connsiteY90" fmla="*/ 119062 h 503237"/>
                  <a:gd name="connsiteX91" fmla="*/ 260350 w 947737"/>
                  <a:gd name="connsiteY91" fmla="*/ 119062 h 503237"/>
                  <a:gd name="connsiteX92" fmla="*/ 0 w 947737"/>
                  <a:gd name="connsiteY92" fmla="*/ 76200 h 503237"/>
                  <a:gd name="connsiteX93" fmla="*/ 168275 w 947737"/>
                  <a:gd name="connsiteY93" fmla="*/ 76200 h 503237"/>
                  <a:gd name="connsiteX94" fmla="*/ 168275 w 947737"/>
                  <a:gd name="connsiteY94" fmla="*/ 119062 h 503237"/>
                  <a:gd name="connsiteX95" fmla="*/ 0 w 947737"/>
                  <a:gd name="connsiteY95" fmla="*/ 119062 h 503237"/>
                  <a:gd name="connsiteX96" fmla="*/ 779462 w 947737"/>
                  <a:gd name="connsiteY96" fmla="*/ 0 h 503237"/>
                  <a:gd name="connsiteX97" fmla="*/ 947737 w 947737"/>
                  <a:gd name="connsiteY97" fmla="*/ 0 h 503237"/>
                  <a:gd name="connsiteX98" fmla="*/ 947737 w 947737"/>
                  <a:gd name="connsiteY98" fmla="*/ 42862 h 503237"/>
                  <a:gd name="connsiteX99" fmla="*/ 779462 w 947737"/>
                  <a:gd name="connsiteY99" fmla="*/ 42862 h 503237"/>
                  <a:gd name="connsiteX100" fmla="*/ 520700 w 947737"/>
                  <a:gd name="connsiteY100" fmla="*/ 0 h 503237"/>
                  <a:gd name="connsiteX101" fmla="*/ 688975 w 947737"/>
                  <a:gd name="connsiteY101" fmla="*/ 0 h 503237"/>
                  <a:gd name="connsiteX102" fmla="*/ 688975 w 947737"/>
                  <a:gd name="connsiteY102" fmla="*/ 42862 h 503237"/>
                  <a:gd name="connsiteX103" fmla="*/ 520700 w 947737"/>
                  <a:gd name="connsiteY103" fmla="*/ 42862 h 503237"/>
                  <a:gd name="connsiteX104" fmla="*/ 260350 w 947737"/>
                  <a:gd name="connsiteY104" fmla="*/ 0 h 503237"/>
                  <a:gd name="connsiteX105" fmla="*/ 428625 w 947737"/>
                  <a:gd name="connsiteY105" fmla="*/ 0 h 503237"/>
                  <a:gd name="connsiteX106" fmla="*/ 428625 w 947737"/>
                  <a:gd name="connsiteY106" fmla="*/ 42862 h 503237"/>
                  <a:gd name="connsiteX107" fmla="*/ 260350 w 947737"/>
                  <a:gd name="connsiteY107" fmla="*/ 42862 h 503237"/>
                  <a:gd name="connsiteX108" fmla="*/ 0 w 947737"/>
                  <a:gd name="connsiteY108" fmla="*/ 0 h 503237"/>
                  <a:gd name="connsiteX109" fmla="*/ 168275 w 947737"/>
                  <a:gd name="connsiteY109" fmla="*/ 0 h 503237"/>
                  <a:gd name="connsiteX110" fmla="*/ 168275 w 947737"/>
                  <a:gd name="connsiteY110" fmla="*/ 42862 h 503237"/>
                  <a:gd name="connsiteX111" fmla="*/ 0 w 947737"/>
                  <a:gd name="connsiteY111" fmla="*/ 42862 h 5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947737" h="503237">
                    <a:moveTo>
                      <a:pt x="779462" y="460375"/>
                    </a:moveTo>
                    <a:lnTo>
                      <a:pt x="947737" y="460375"/>
                    </a:lnTo>
                    <a:lnTo>
                      <a:pt x="947737" y="503237"/>
                    </a:lnTo>
                    <a:lnTo>
                      <a:pt x="779462" y="503237"/>
                    </a:lnTo>
                    <a:close/>
                    <a:moveTo>
                      <a:pt x="520700" y="460375"/>
                    </a:moveTo>
                    <a:lnTo>
                      <a:pt x="688975" y="460375"/>
                    </a:lnTo>
                    <a:lnTo>
                      <a:pt x="688975" y="503237"/>
                    </a:lnTo>
                    <a:lnTo>
                      <a:pt x="520700" y="503237"/>
                    </a:lnTo>
                    <a:close/>
                    <a:moveTo>
                      <a:pt x="260350" y="460375"/>
                    </a:moveTo>
                    <a:lnTo>
                      <a:pt x="428625" y="460375"/>
                    </a:lnTo>
                    <a:lnTo>
                      <a:pt x="428625" y="503237"/>
                    </a:lnTo>
                    <a:lnTo>
                      <a:pt x="260350" y="503237"/>
                    </a:lnTo>
                    <a:close/>
                    <a:moveTo>
                      <a:pt x="0" y="460375"/>
                    </a:moveTo>
                    <a:lnTo>
                      <a:pt x="168275" y="460375"/>
                    </a:lnTo>
                    <a:lnTo>
                      <a:pt x="168275" y="503237"/>
                    </a:lnTo>
                    <a:lnTo>
                      <a:pt x="0" y="503237"/>
                    </a:lnTo>
                    <a:close/>
                    <a:moveTo>
                      <a:pt x="779462" y="384175"/>
                    </a:moveTo>
                    <a:lnTo>
                      <a:pt x="947737" y="384175"/>
                    </a:lnTo>
                    <a:lnTo>
                      <a:pt x="947737" y="427037"/>
                    </a:lnTo>
                    <a:lnTo>
                      <a:pt x="779462" y="427037"/>
                    </a:lnTo>
                    <a:close/>
                    <a:moveTo>
                      <a:pt x="520700" y="384175"/>
                    </a:moveTo>
                    <a:lnTo>
                      <a:pt x="688975" y="384175"/>
                    </a:lnTo>
                    <a:lnTo>
                      <a:pt x="688975" y="427037"/>
                    </a:lnTo>
                    <a:lnTo>
                      <a:pt x="520700" y="427037"/>
                    </a:lnTo>
                    <a:close/>
                    <a:moveTo>
                      <a:pt x="260350" y="384175"/>
                    </a:moveTo>
                    <a:lnTo>
                      <a:pt x="428625" y="384175"/>
                    </a:lnTo>
                    <a:lnTo>
                      <a:pt x="428625" y="427037"/>
                    </a:lnTo>
                    <a:lnTo>
                      <a:pt x="260350" y="427037"/>
                    </a:lnTo>
                    <a:close/>
                    <a:moveTo>
                      <a:pt x="0" y="384175"/>
                    </a:moveTo>
                    <a:lnTo>
                      <a:pt x="168275" y="384175"/>
                    </a:lnTo>
                    <a:lnTo>
                      <a:pt x="168275" y="427037"/>
                    </a:lnTo>
                    <a:lnTo>
                      <a:pt x="0" y="427037"/>
                    </a:lnTo>
                    <a:close/>
                    <a:moveTo>
                      <a:pt x="779462" y="306387"/>
                    </a:moveTo>
                    <a:lnTo>
                      <a:pt x="947737" y="306387"/>
                    </a:lnTo>
                    <a:lnTo>
                      <a:pt x="947737" y="349249"/>
                    </a:lnTo>
                    <a:lnTo>
                      <a:pt x="779462" y="349249"/>
                    </a:lnTo>
                    <a:close/>
                    <a:moveTo>
                      <a:pt x="520700" y="306387"/>
                    </a:moveTo>
                    <a:lnTo>
                      <a:pt x="688975" y="306387"/>
                    </a:lnTo>
                    <a:lnTo>
                      <a:pt x="688975" y="349249"/>
                    </a:lnTo>
                    <a:lnTo>
                      <a:pt x="520700" y="349249"/>
                    </a:lnTo>
                    <a:close/>
                    <a:moveTo>
                      <a:pt x="260350" y="306387"/>
                    </a:moveTo>
                    <a:lnTo>
                      <a:pt x="428625" y="306387"/>
                    </a:lnTo>
                    <a:lnTo>
                      <a:pt x="428625" y="349249"/>
                    </a:lnTo>
                    <a:lnTo>
                      <a:pt x="260350" y="349249"/>
                    </a:lnTo>
                    <a:close/>
                    <a:moveTo>
                      <a:pt x="0" y="306387"/>
                    </a:moveTo>
                    <a:lnTo>
                      <a:pt x="168275" y="306387"/>
                    </a:lnTo>
                    <a:lnTo>
                      <a:pt x="168275" y="349249"/>
                    </a:lnTo>
                    <a:lnTo>
                      <a:pt x="0" y="349249"/>
                    </a:lnTo>
                    <a:close/>
                    <a:moveTo>
                      <a:pt x="779462" y="230187"/>
                    </a:moveTo>
                    <a:lnTo>
                      <a:pt x="947737" y="230187"/>
                    </a:lnTo>
                    <a:lnTo>
                      <a:pt x="947737" y="273049"/>
                    </a:lnTo>
                    <a:lnTo>
                      <a:pt x="779462" y="273049"/>
                    </a:lnTo>
                    <a:close/>
                    <a:moveTo>
                      <a:pt x="520700" y="230187"/>
                    </a:moveTo>
                    <a:lnTo>
                      <a:pt x="688975" y="230187"/>
                    </a:lnTo>
                    <a:lnTo>
                      <a:pt x="688975" y="273049"/>
                    </a:lnTo>
                    <a:lnTo>
                      <a:pt x="520700" y="273049"/>
                    </a:lnTo>
                    <a:close/>
                    <a:moveTo>
                      <a:pt x="260350" y="230187"/>
                    </a:moveTo>
                    <a:lnTo>
                      <a:pt x="428625" y="230187"/>
                    </a:lnTo>
                    <a:lnTo>
                      <a:pt x="428625" y="273049"/>
                    </a:lnTo>
                    <a:lnTo>
                      <a:pt x="260350" y="273049"/>
                    </a:lnTo>
                    <a:close/>
                    <a:moveTo>
                      <a:pt x="0" y="230187"/>
                    </a:moveTo>
                    <a:lnTo>
                      <a:pt x="168275" y="230187"/>
                    </a:lnTo>
                    <a:lnTo>
                      <a:pt x="168275" y="273049"/>
                    </a:lnTo>
                    <a:lnTo>
                      <a:pt x="0" y="273049"/>
                    </a:lnTo>
                    <a:close/>
                    <a:moveTo>
                      <a:pt x="779462" y="153987"/>
                    </a:moveTo>
                    <a:lnTo>
                      <a:pt x="947737" y="153987"/>
                    </a:lnTo>
                    <a:lnTo>
                      <a:pt x="947737" y="196849"/>
                    </a:lnTo>
                    <a:lnTo>
                      <a:pt x="779462" y="196849"/>
                    </a:lnTo>
                    <a:close/>
                    <a:moveTo>
                      <a:pt x="520700" y="153987"/>
                    </a:moveTo>
                    <a:lnTo>
                      <a:pt x="688975" y="153987"/>
                    </a:lnTo>
                    <a:lnTo>
                      <a:pt x="688975" y="196849"/>
                    </a:lnTo>
                    <a:lnTo>
                      <a:pt x="520700" y="196849"/>
                    </a:lnTo>
                    <a:close/>
                    <a:moveTo>
                      <a:pt x="260350" y="153987"/>
                    </a:moveTo>
                    <a:lnTo>
                      <a:pt x="428625" y="153987"/>
                    </a:lnTo>
                    <a:lnTo>
                      <a:pt x="428625" y="196849"/>
                    </a:lnTo>
                    <a:lnTo>
                      <a:pt x="260350" y="196849"/>
                    </a:lnTo>
                    <a:close/>
                    <a:moveTo>
                      <a:pt x="0" y="153987"/>
                    </a:moveTo>
                    <a:lnTo>
                      <a:pt x="168275" y="153987"/>
                    </a:lnTo>
                    <a:lnTo>
                      <a:pt x="168275" y="196849"/>
                    </a:lnTo>
                    <a:lnTo>
                      <a:pt x="0" y="196849"/>
                    </a:lnTo>
                    <a:close/>
                    <a:moveTo>
                      <a:pt x="779462" y="76200"/>
                    </a:moveTo>
                    <a:lnTo>
                      <a:pt x="947737" y="76200"/>
                    </a:lnTo>
                    <a:lnTo>
                      <a:pt x="947737" y="119062"/>
                    </a:lnTo>
                    <a:lnTo>
                      <a:pt x="779462" y="119062"/>
                    </a:lnTo>
                    <a:close/>
                    <a:moveTo>
                      <a:pt x="520700" y="76200"/>
                    </a:moveTo>
                    <a:lnTo>
                      <a:pt x="688975" y="76200"/>
                    </a:lnTo>
                    <a:lnTo>
                      <a:pt x="688975" y="119062"/>
                    </a:lnTo>
                    <a:lnTo>
                      <a:pt x="520700" y="119062"/>
                    </a:lnTo>
                    <a:close/>
                    <a:moveTo>
                      <a:pt x="260350" y="76200"/>
                    </a:moveTo>
                    <a:lnTo>
                      <a:pt x="428625" y="76200"/>
                    </a:lnTo>
                    <a:lnTo>
                      <a:pt x="428625" y="119062"/>
                    </a:lnTo>
                    <a:lnTo>
                      <a:pt x="260350" y="119062"/>
                    </a:lnTo>
                    <a:close/>
                    <a:moveTo>
                      <a:pt x="0" y="76200"/>
                    </a:moveTo>
                    <a:lnTo>
                      <a:pt x="168275" y="76200"/>
                    </a:lnTo>
                    <a:lnTo>
                      <a:pt x="168275" y="119062"/>
                    </a:lnTo>
                    <a:lnTo>
                      <a:pt x="0" y="119062"/>
                    </a:lnTo>
                    <a:close/>
                    <a:moveTo>
                      <a:pt x="779462" y="0"/>
                    </a:moveTo>
                    <a:lnTo>
                      <a:pt x="947737" y="0"/>
                    </a:lnTo>
                    <a:lnTo>
                      <a:pt x="947737" y="42862"/>
                    </a:lnTo>
                    <a:lnTo>
                      <a:pt x="779462" y="42862"/>
                    </a:lnTo>
                    <a:close/>
                    <a:moveTo>
                      <a:pt x="520700" y="0"/>
                    </a:moveTo>
                    <a:lnTo>
                      <a:pt x="688975" y="0"/>
                    </a:lnTo>
                    <a:lnTo>
                      <a:pt x="688975" y="42862"/>
                    </a:lnTo>
                    <a:lnTo>
                      <a:pt x="520700" y="42862"/>
                    </a:lnTo>
                    <a:close/>
                    <a:moveTo>
                      <a:pt x="260350" y="0"/>
                    </a:moveTo>
                    <a:lnTo>
                      <a:pt x="428625" y="0"/>
                    </a:lnTo>
                    <a:lnTo>
                      <a:pt x="428625" y="42862"/>
                    </a:lnTo>
                    <a:lnTo>
                      <a:pt x="260350" y="42862"/>
                    </a:lnTo>
                    <a:close/>
                    <a:moveTo>
                      <a:pt x="0" y="0"/>
                    </a:moveTo>
                    <a:lnTo>
                      <a:pt x="168275" y="0"/>
                    </a:lnTo>
                    <a:lnTo>
                      <a:pt x="168275" y="42862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kumimoji="0" lang="ja-JP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グループ化 26"/>
          <p:cNvGrpSpPr/>
          <p:nvPr/>
        </p:nvGrpSpPr>
        <p:grpSpPr bwMode="gray">
          <a:xfrm>
            <a:off x="509415" y="3198133"/>
            <a:ext cx="379726" cy="126888"/>
            <a:chOff x="6477001" y="1276350"/>
            <a:chExt cx="1003300" cy="301625"/>
          </a:xfrm>
        </p:grpSpPr>
        <p:sp>
          <p:nvSpPr>
            <p:cNvPr id="224" name="Freeform 22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2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26" name="グループ化 26"/>
          <p:cNvGrpSpPr/>
          <p:nvPr/>
        </p:nvGrpSpPr>
        <p:grpSpPr bwMode="gray">
          <a:xfrm>
            <a:off x="1194642" y="3197799"/>
            <a:ext cx="379726" cy="126888"/>
            <a:chOff x="6477001" y="1276350"/>
            <a:chExt cx="1003300" cy="301625"/>
          </a:xfrm>
        </p:grpSpPr>
        <p:sp>
          <p:nvSpPr>
            <p:cNvPr id="229" name="Freeform 228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0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2" name="グループ化 26"/>
          <p:cNvGrpSpPr/>
          <p:nvPr/>
        </p:nvGrpSpPr>
        <p:grpSpPr bwMode="gray">
          <a:xfrm>
            <a:off x="250940" y="3639491"/>
            <a:ext cx="379726" cy="126888"/>
            <a:chOff x="6477001" y="1276350"/>
            <a:chExt cx="1003300" cy="301625"/>
          </a:xfrm>
        </p:grpSpPr>
        <p:sp>
          <p:nvSpPr>
            <p:cNvPr id="234" name="Freeform 233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5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37" name="グループ化 26"/>
          <p:cNvGrpSpPr/>
          <p:nvPr/>
        </p:nvGrpSpPr>
        <p:grpSpPr bwMode="gray">
          <a:xfrm>
            <a:off x="1345471" y="3639157"/>
            <a:ext cx="379726" cy="126888"/>
            <a:chOff x="6477001" y="1276350"/>
            <a:chExt cx="1003300" cy="301625"/>
          </a:xfrm>
        </p:grpSpPr>
        <p:sp>
          <p:nvSpPr>
            <p:cNvPr id="238" name="Freeform 237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39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40" name="グループ化 36"/>
          <p:cNvGrpSpPr/>
          <p:nvPr/>
        </p:nvGrpSpPr>
        <p:grpSpPr bwMode="gray">
          <a:xfrm>
            <a:off x="1284873" y="4677900"/>
            <a:ext cx="366907" cy="270669"/>
            <a:chOff x="4713087" y="3251200"/>
            <a:chExt cx="1003695" cy="541339"/>
          </a:xfrm>
        </p:grpSpPr>
        <p:sp>
          <p:nvSpPr>
            <p:cNvPr id="241" name="Freeform 240"/>
            <p:cNvSpPr>
              <a:spLocks/>
            </p:cNvSpPr>
            <p:nvPr/>
          </p:nvSpPr>
          <p:spPr bwMode="gray">
            <a:xfrm>
              <a:off x="4713087" y="3251200"/>
              <a:ext cx="1003695" cy="541339"/>
            </a:xfrm>
            <a:custGeom>
              <a:avLst/>
              <a:gdLst/>
              <a:ahLst/>
              <a:cxnLst/>
              <a:rect l="l" t="t" r="r" b="b"/>
              <a:pathLst>
                <a:path w="1003695" h="541339">
                  <a:moveTo>
                    <a:pt x="844753" y="379413"/>
                  </a:moveTo>
                  <a:cubicBezTo>
                    <a:pt x="889468" y="379413"/>
                    <a:pt x="925716" y="415661"/>
                    <a:pt x="925716" y="460376"/>
                  </a:cubicBezTo>
                  <a:cubicBezTo>
                    <a:pt x="925716" y="505091"/>
                    <a:pt x="889468" y="541339"/>
                    <a:pt x="844753" y="541339"/>
                  </a:cubicBezTo>
                  <a:cubicBezTo>
                    <a:pt x="800038" y="541339"/>
                    <a:pt x="763790" y="505091"/>
                    <a:pt x="763790" y="460376"/>
                  </a:cubicBezTo>
                  <a:cubicBezTo>
                    <a:pt x="763790" y="415661"/>
                    <a:pt x="800038" y="379413"/>
                    <a:pt x="844753" y="379413"/>
                  </a:cubicBezTo>
                  <a:close/>
                  <a:moveTo>
                    <a:pt x="162921" y="379413"/>
                  </a:moveTo>
                  <a:cubicBezTo>
                    <a:pt x="207197" y="379413"/>
                    <a:pt x="243090" y="415661"/>
                    <a:pt x="243090" y="460376"/>
                  </a:cubicBezTo>
                  <a:cubicBezTo>
                    <a:pt x="243090" y="505091"/>
                    <a:pt x="207197" y="541339"/>
                    <a:pt x="162921" y="541339"/>
                  </a:cubicBezTo>
                  <a:cubicBezTo>
                    <a:pt x="118645" y="541339"/>
                    <a:pt x="82752" y="505091"/>
                    <a:pt x="82752" y="460376"/>
                  </a:cubicBezTo>
                  <a:cubicBezTo>
                    <a:pt x="82752" y="415661"/>
                    <a:pt x="118645" y="379413"/>
                    <a:pt x="162921" y="379413"/>
                  </a:cubicBezTo>
                  <a:close/>
                  <a:moveTo>
                    <a:pt x="454198" y="103188"/>
                  </a:moveTo>
                  <a:cubicBezTo>
                    <a:pt x="454212" y="103188"/>
                    <a:pt x="456110" y="103188"/>
                    <a:pt x="730856" y="103188"/>
                  </a:cubicBezTo>
                  <a:cubicBezTo>
                    <a:pt x="748147" y="103188"/>
                    <a:pt x="769197" y="113697"/>
                    <a:pt x="778970" y="127208"/>
                  </a:cubicBezTo>
                  <a:cubicBezTo>
                    <a:pt x="778979" y="127220"/>
                    <a:pt x="779899" y="128440"/>
                    <a:pt x="877454" y="257818"/>
                  </a:cubicBezTo>
                  <a:cubicBezTo>
                    <a:pt x="899256" y="282589"/>
                    <a:pt x="910533" y="281087"/>
                    <a:pt x="924817" y="290095"/>
                  </a:cubicBezTo>
                  <a:cubicBezTo>
                    <a:pt x="937597" y="297601"/>
                    <a:pt x="953385" y="312614"/>
                    <a:pt x="954137" y="314115"/>
                  </a:cubicBezTo>
                  <a:cubicBezTo>
                    <a:pt x="982704" y="341888"/>
                    <a:pt x="1008265" y="387677"/>
                    <a:pt x="1003003" y="458236"/>
                  </a:cubicBezTo>
                  <a:cubicBezTo>
                    <a:pt x="1003001" y="458269"/>
                    <a:pt x="1002231" y="476251"/>
                    <a:pt x="981201" y="476251"/>
                  </a:cubicBezTo>
                  <a:cubicBezTo>
                    <a:pt x="981188" y="476251"/>
                    <a:pt x="980530" y="476251"/>
                    <a:pt x="945115" y="476251"/>
                  </a:cubicBezTo>
                  <a:cubicBezTo>
                    <a:pt x="955640" y="405692"/>
                    <a:pt x="901511" y="358402"/>
                    <a:pt x="845127" y="358402"/>
                  </a:cubicBezTo>
                  <a:cubicBezTo>
                    <a:pt x="789495" y="358402"/>
                    <a:pt x="733863" y="407193"/>
                    <a:pt x="745892" y="476251"/>
                  </a:cubicBezTo>
                  <a:cubicBezTo>
                    <a:pt x="745872" y="476251"/>
                    <a:pt x="742792" y="476251"/>
                    <a:pt x="261741" y="476251"/>
                  </a:cubicBezTo>
                  <a:cubicBezTo>
                    <a:pt x="273018" y="405692"/>
                    <a:pt x="218137" y="358402"/>
                    <a:pt x="162505" y="358402"/>
                  </a:cubicBezTo>
                  <a:cubicBezTo>
                    <a:pt x="106873" y="358402"/>
                    <a:pt x="50489" y="408694"/>
                    <a:pt x="63269" y="476251"/>
                  </a:cubicBezTo>
                  <a:cubicBezTo>
                    <a:pt x="63256" y="476251"/>
                    <a:pt x="62519" y="476251"/>
                    <a:pt x="18162" y="476251"/>
                  </a:cubicBezTo>
                  <a:cubicBezTo>
                    <a:pt x="1622" y="475501"/>
                    <a:pt x="119" y="463490"/>
                    <a:pt x="119" y="458236"/>
                  </a:cubicBezTo>
                  <a:cubicBezTo>
                    <a:pt x="-1385" y="431964"/>
                    <a:pt x="11396" y="356150"/>
                    <a:pt x="41467" y="325375"/>
                  </a:cubicBezTo>
                  <a:cubicBezTo>
                    <a:pt x="51992" y="314866"/>
                    <a:pt x="76801" y="307359"/>
                    <a:pt x="103114" y="299853"/>
                  </a:cubicBezTo>
                  <a:cubicBezTo>
                    <a:pt x="165512" y="281838"/>
                    <a:pt x="253471" y="264574"/>
                    <a:pt x="276776" y="260070"/>
                  </a:cubicBezTo>
                  <a:cubicBezTo>
                    <a:pt x="285046" y="258568"/>
                    <a:pt x="298578" y="250312"/>
                    <a:pt x="303841" y="243556"/>
                  </a:cubicBezTo>
                  <a:cubicBezTo>
                    <a:pt x="303850" y="243545"/>
                    <a:pt x="304799" y="242451"/>
                    <a:pt x="406084" y="125707"/>
                  </a:cubicBezTo>
                  <a:cubicBezTo>
                    <a:pt x="416609" y="112946"/>
                    <a:pt x="437659" y="103188"/>
                    <a:pt x="454198" y="103188"/>
                  </a:cubicBezTo>
                  <a:close/>
                  <a:moveTo>
                    <a:pt x="562574" y="0"/>
                  </a:moveTo>
                  <a:cubicBezTo>
                    <a:pt x="562574" y="0"/>
                    <a:pt x="562574" y="0"/>
                    <a:pt x="607818" y="0"/>
                  </a:cubicBezTo>
                  <a:cubicBezTo>
                    <a:pt x="619883" y="0"/>
                    <a:pt x="630440" y="9922"/>
                    <a:pt x="630440" y="22133"/>
                  </a:cubicBezTo>
                  <a:cubicBezTo>
                    <a:pt x="630440" y="22133"/>
                    <a:pt x="630440" y="22133"/>
                    <a:pt x="630440" y="56478"/>
                  </a:cubicBezTo>
                  <a:cubicBezTo>
                    <a:pt x="630440" y="69453"/>
                    <a:pt x="619883" y="79375"/>
                    <a:pt x="607818" y="79375"/>
                  </a:cubicBezTo>
                  <a:cubicBezTo>
                    <a:pt x="607818" y="79375"/>
                    <a:pt x="607818" y="79375"/>
                    <a:pt x="562574" y="79375"/>
                  </a:cubicBezTo>
                  <a:cubicBezTo>
                    <a:pt x="550509" y="79375"/>
                    <a:pt x="539952" y="69453"/>
                    <a:pt x="539952" y="56478"/>
                  </a:cubicBezTo>
                  <a:cubicBezTo>
                    <a:pt x="539952" y="56478"/>
                    <a:pt x="539952" y="56478"/>
                    <a:pt x="539952" y="22133"/>
                  </a:cubicBezTo>
                  <a:cubicBezTo>
                    <a:pt x="539952" y="9922"/>
                    <a:pt x="550509" y="0"/>
                    <a:pt x="562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2" name="Oval 103"/>
            <p:cNvSpPr>
              <a:spLocks noChangeArrowheads="1"/>
            </p:cNvSpPr>
            <p:nvPr/>
          </p:nvSpPr>
          <p:spPr bwMode="gray">
            <a:xfrm>
              <a:off x="4835525" y="3384549"/>
              <a:ext cx="800100" cy="366714"/>
            </a:xfrm>
            <a:custGeom>
              <a:avLst/>
              <a:gdLst/>
              <a:ahLst/>
              <a:cxnLst/>
              <a:rect l="l" t="t" r="r" b="b"/>
              <a:pathLst>
                <a:path w="800100" h="366714">
                  <a:moveTo>
                    <a:pt x="723107" y="285750"/>
                  </a:moveTo>
                  <a:cubicBezTo>
                    <a:pt x="745465" y="285750"/>
                    <a:pt x="763589" y="303874"/>
                    <a:pt x="763589" y="326232"/>
                  </a:cubicBezTo>
                  <a:cubicBezTo>
                    <a:pt x="763589" y="348590"/>
                    <a:pt x="745465" y="366714"/>
                    <a:pt x="723107" y="366714"/>
                  </a:cubicBezTo>
                  <a:cubicBezTo>
                    <a:pt x="700749" y="366714"/>
                    <a:pt x="682625" y="348590"/>
                    <a:pt x="682625" y="326232"/>
                  </a:cubicBezTo>
                  <a:cubicBezTo>
                    <a:pt x="682625" y="303874"/>
                    <a:pt x="700749" y="285750"/>
                    <a:pt x="723107" y="285750"/>
                  </a:cubicBezTo>
                  <a:close/>
                  <a:moveTo>
                    <a:pt x="40482" y="285750"/>
                  </a:moveTo>
                  <a:cubicBezTo>
                    <a:pt x="62840" y="285750"/>
                    <a:pt x="80964" y="303874"/>
                    <a:pt x="80964" y="326232"/>
                  </a:cubicBezTo>
                  <a:cubicBezTo>
                    <a:pt x="80964" y="348590"/>
                    <a:pt x="62840" y="366714"/>
                    <a:pt x="40482" y="366714"/>
                  </a:cubicBezTo>
                  <a:cubicBezTo>
                    <a:pt x="18124" y="366714"/>
                    <a:pt x="0" y="348590"/>
                    <a:pt x="0" y="326232"/>
                  </a:cubicBezTo>
                  <a:cubicBezTo>
                    <a:pt x="0" y="303874"/>
                    <a:pt x="18124" y="285750"/>
                    <a:pt x="40482" y="285750"/>
                  </a:cubicBezTo>
                  <a:close/>
                  <a:moveTo>
                    <a:pt x="511831" y="25515"/>
                  </a:moveTo>
                  <a:cubicBezTo>
                    <a:pt x="511831" y="25515"/>
                    <a:pt x="511831" y="25515"/>
                    <a:pt x="511831" y="82550"/>
                  </a:cubicBezTo>
                  <a:cubicBezTo>
                    <a:pt x="511433" y="91069"/>
                    <a:pt x="511433" y="108731"/>
                    <a:pt x="511433" y="145350"/>
                  </a:cubicBezTo>
                  <a:cubicBezTo>
                    <a:pt x="511443" y="145350"/>
                    <a:pt x="512715" y="145350"/>
                    <a:pt x="675312" y="145350"/>
                  </a:cubicBezTo>
                  <a:cubicBezTo>
                    <a:pt x="687340" y="145350"/>
                    <a:pt x="691850" y="137072"/>
                    <a:pt x="684333" y="127289"/>
                  </a:cubicBezTo>
                  <a:cubicBezTo>
                    <a:pt x="684329" y="127283"/>
                    <a:pt x="683935" y="126732"/>
                    <a:pt x="646746" y="74613"/>
                  </a:cubicBezTo>
                  <a:lnTo>
                    <a:pt x="646996" y="74613"/>
                  </a:lnTo>
                  <a:cubicBezTo>
                    <a:pt x="643026" y="69054"/>
                    <a:pt x="636276" y="59600"/>
                    <a:pt x="624798" y="43526"/>
                  </a:cubicBezTo>
                  <a:cubicBezTo>
                    <a:pt x="617267" y="33770"/>
                    <a:pt x="601451" y="25515"/>
                    <a:pt x="588648" y="25515"/>
                  </a:cubicBezTo>
                  <a:cubicBezTo>
                    <a:pt x="588648" y="25515"/>
                    <a:pt x="588648" y="25515"/>
                    <a:pt x="511831" y="25515"/>
                  </a:cubicBezTo>
                  <a:close/>
                  <a:moveTo>
                    <a:pt x="350664" y="25515"/>
                  </a:moveTo>
                  <a:cubicBezTo>
                    <a:pt x="337861" y="25515"/>
                    <a:pt x="321293" y="33020"/>
                    <a:pt x="313009" y="42776"/>
                  </a:cubicBezTo>
                  <a:lnTo>
                    <a:pt x="279119" y="82550"/>
                  </a:lnTo>
                  <a:cubicBezTo>
                    <a:pt x="272417" y="89669"/>
                    <a:pt x="260987" y="103175"/>
                    <a:pt x="239304" y="128794"/>
                  </a:cubicBezTo>
                  <a:cubicBezTo>
                    <a:pt x="231787" y="137825"/>
                    <a:pt x="234794" y="145350"/>
                    <a:pt x="247573" y="145350"/>
                  </a:cubicBezTo>
                  <a:cubicBezTo>
                    <a:pt x="247588" y="145350"/>
                    <a:pt x="249401" y="145350"/>
                    <a:pt x="477605" y="145350"/>
                  </a:cubicBezTo>
                  <a:cubicBezTo>
                    <a:pt x="477605" y="145342"/>
                    <a:pt x="477605" y="144597"/>
                    <a:pt x="477605" y="74613"/>
                  </a:cubicBezTo>
                  <a:lnTo>
                    <a:pt x="477941" y="74613"/>
                  </a:lnTo>
                  <a:cubicBezTo>
                    <a:pt x="477941" y="67234"/>
                    <a:pt x="477941" y="52994"/>
                    <a:pt x="477941" y="25515"/>
                  </a:cubicBezTo>
                  <a:cubicBezTo>
                    <a:pt x="477941" y="25515"/>
                    <a:pt x="477941" y="25515"/>
                    <a:pt x="350664" y="25515"/>
                  </a:cubicBezTo>
                  <a:close/>
                  <a:moveTo>
                    <a:pt x="331083" y="0"/>
                  </a:moveTo>
                  <a:cubicBezTo>
                    <a:pt x="331083" y="0"/>
                    <a:pt x="331083" y="0"/>
                    <a:pt x="608229" y="0"/>
                  </a:cubicBezTo>
                  <a:cubicBezTo>
                    <a:pt x="616514" y="0"/>
                    <a:pt x="627810" y="6004"/>
                    <a:pt x="632329" y="12007"/>
                  </a:cubicBezTo>
                  <a:cubicBezTo>
                    <a:pt x="632329" y="12007"/>
                    <a:pt x="632329" y="12007"/>
                    <a:pt x="679784" y="74613"/>
                  </a:cubicBezTo>
                  <a:cubicBezTo>
                    <a:pt x="679797" y="74613"/>
                    <a:pt x="679810" y="74613"/>
                    <a:pt x="679822" y="74613"/>
                  </a:cubicBezTo>
                  <a:cubicBezTo>
                    <a:pt x="679828" y="74620"/>
                    <a:pt x="680359" y="75324"/>
                    <a:pt x="730940" y="142340"/>
                  </a:cubicBezTo>
                  <a:cubicBezTo>
                    <a:pt x="739961" y="154380"/>
                    <a:pt x="756499" y="167925"/>
                    <a:pt x="770782" y="174698"/>
                  </a:cubicBezTo>
                  <a:cubicBezTo>
                    <a:pt x="770786" y="174700"/>
                    <a:pt x="770856" y="174730"/>
                    <a:pt x="772098" y="175262"/>
                  </a:cubicBezTo>
                  <a:lnTo>
                    <a:pt x="781307" y="179213"/>
                  </a:lnTo>
                  <a:cubicBezTo>
                    <a:pt x="788824" y="182223"/>
                    <a:pt x="795590" y="186738"/>
                    <a:pt x="800100" y="190501"/>
                  </a:cubicBezTo>
                  <a:cubicBezTo>
                    <a:pt x="800088" y="190501"/>
                    <a:pt x="796951" y="190501"/>
                    <a:pt x="4762" y="190501"/>
                  </a:cubicBezTo>
                  <a:cubicBezTo>
                    <a:pt x="52122" y="177708"/>
                    <a:pt x="115268" y="164163"/>
                    <a:pt x="158868" y="155885"/>
                  </a:cubicBezTo>
                  <a:cubicBezTo>
                    <a:pt x="174655" y="152875"/>
                    <a:pt x="194200" y="140835"/>
                    <a:pt x="203973" y="128794"/>
                  </a:cubicBezTo>
                  <a:cubicBezTo>
                    <a:pt x="203978" y="128788"/>
                    <a:pt x="204464" y="128223"/>
                    <a:pt x="250580" y="74613"/>
                  </a:cubicBezTo>
                  <a:lnTo>
                    <a:pt x="251339" y="74613"/>
                  </a:lnTo>
                  <a:cubicBezTo>
                    <a:pt x="258693" y="66109"/>
                    <a:pt x="273925" y="48494"/>
                    <a:pt x="305478" y="12007"/>
                  </a:cubicBezTo>
                  <a:cubicBezTo>
                    <a:pt x="310749" y="6004"/>
                    <a:pt x="323552" y="0"/>
                    <a:pt x="331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3" name="グループ化 26"/>
          <p:cNvGrpSpPr/>
          <p:nvPr/>
        </p:nvGrpSpPr>
        <p:grpSpPr bwMode="gray">
          <a:xfrm>
            <a:off x="3724785" y="5495200"/>
            <a:ext cx="344474" cy="303591"/>
            <a:chOff x="1196975" y="2871788"/>
            <a:chExt cx="992188" cy="1285874"/>
          </a:xfrm>
        </p:grpSpPr>
        <p:sp>
          <p:nvSpPr>
            <p:cNvPr id="244" name="Freeform 243"/>
            <p:cNvSpPr>
              <a:spLocks/>
            </p:cNvSpPr>
            <p:nvPr/>
          </p:nvSpPr>
          <p:spPr bwMode="gray">
            <a:xfrm>
              <a:off x="1196975" y="2871788"/>
              <a:ext cx="992188" cy="1285874"/>
            </a:xfrm>
            <a:custGeom>
              <a:avLst/>
              <a:gdLst>
                <a:gd name="T0" fmla="*/ 1288 w 1322"/>
                <a:gd name="T1" fmla="*/ 1057 h 1712"/>
                <a:gd name="T2" fmla="*/ 939 w 1322"/>
                <a:gd name="T3" fmla="*/ 797 h 1712"/>
                <a:gd name="T4" fmla="*/ 883 w 1322"/>
                <a:gd name="T5" fmla="*/ 769 h 1712"/>
                <a:gd name="T6" fmla="*/ 738 w 1322"/>
                <a:gd name="T7" fmla="*/ 724 h 1712"/>
                <a:gd name="T8" fmla="*/ 706 w 1322"/>
                <a:gd name="T9" fmla="*/ 673 h 1712"/>
                <a:gd name="T10" fmla="*/ 704 w 1322"/>
                <a:gd name="T11" fmla="*/ 59 h 1712"/>
                <a:gd name="T12" fmla="*/ 662 w 1322"/>
                <a:gd name="T13" fmla="*/ 2 h 1712"/>
                <a:gd name="T14" fmla="*/ 609 w 1322"/>
                <a:gd name="T15" fmla="*/ 49 h 1712"/>
                <a:gd name="T16" fmla="*/ 559 w 1322"/>
                <a:gd name="T17" fmla="*/ 481 h 1712"/>
                <a:gd name="T18" fmla="*/ 562 w 1322"/>
                <a:gd name="T19" fmla="*/ 544 h 1712"/>
                <a:gd name="T20" fmla="*/ 593 w 1322"/>
                <a:gd name="T21" fmla="*/ 681 h 1712"/>
                <a:gd name="T22" fmla="*/ 568 w 1322"/>
                <a:gd name="T23" fmla="*/ 745 h 1712"/>
                <a:gd name="T24" fmla="*/ 37 w 1322"/>
                <a:gd name="T25" fmla="*/ 1054 h 1712"/>
                <a:gd name="T26" fmla="*/ 8 w 1322"/>
                <a:gd name="T27" fmla="*/ 1118 h 1712"/>
                <a:gd name="T28" fmla="*/ 76 w 1322"/>
                <a:gd name="T29" fmla="*/ 1141 h 1712"/>
                <a:gd name="T30" fmla="*/ 475 w 1322"/>
                <a:gd name="T31" fmla="*/ 969 h 1712"/>
                <a:gd name="T32" fmla="*/ 528 w 1322"/>
                <a:gd name="T33" fmla="*/ 934 h 1712"/>
                <a:gd name="T34" fmla="*/ 611 w 1322"/>
                <a:gd name="T35" fmla="*/ 858 h 1712"/>
                <a:gd name="T36" fmla="*/ 552 w 1322"/>
                <a:gd name="T37" fmla="*/ 1685 h 1712"/>
                <a:gd name="T38" fmla="*/ 577 w 1322"/>
                <a:gd name="T39" fmla="*/ 1712 h 1712"/>
                <a:gd name="T40" fmla="*/ 711 w 1322"/>
                <a:gd name="T41" fmla="*/ 1712 h 1712"/>
                <a:gd name="T42" fmla="*/ 737 w 1322"/>
                <a:gd name="T43" fmla="*/ 1685 h 1712"/>
                <a:gd name="T44" fmla="*/ 675 w 1322"/>
                <a:gd name="T45" fmla="*/ 823 h 1712"/>
                <a:gd name="T46" fmla="*/ 685 w 1322"/>
                <a:gd name="T47" fmla="*/ 820 h 1712"/>
                <a:gd name="T48" fmla="*/ 1232 w 1322"/>
                <a:gd name="T49" fmla="*/ 1134 h 1712"/>
                <a:gd name="T50" fmla="*/ 1302 w 1322"/>
                <a:gd name="T51" fmla="*/ 1127 h 1712"/>
                <a:gd name="T52" fmla="*/ 1288 w 1322"/>
                <a:gd name="T53" fmla="*/ 1057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2" h="1712">
                  <a:moveTo>
                    <a:pt x="1288" y="1057"/>
                  </a:moveTo>
                  <a:cubicBezTo>
                    <a:pt x="939" y="797"/>
                    <a:pt x="939" y="797"/>
                    <a:pt x="939" y="797"/>
                  </a:cubicBezTo>
                  <a:cubicBezTo>
                    <a:pt x="924" y="786"/>
                    <a:pt x="900" y="774"/>
                    <a:pt x="883" y="769"/>
                  </a:cubicBezTo>
                  <a:cubicBezTo>
                    <a:pt x="738" y="724"/>
                    <a:pt x="738" y="724"/>
                    <a:pt x="738" y="724"/>
                  </a:cubicBezTo>
                  <a:cubicBezTo>
                    <a:pt x="735" y="712"/>
                    <a:pt x="728" y="689"/>
                    <a:pt x="706" y="673"/>
                  </a:cubicBezTo>
                  <a:cubicBezTo>
                    <a:pt x="704" y="59"/>
                    <a:pt x="704" y="59"/>
                    <a:pt x="704" y="59"/>
                  </a:cubicBezTo>
                  <a:cubicBezTo>
                    <a:pt x="704" y="30"/>
                    <a:pt x="686" y="6"/>
                    <a:pt x="662" y="2"/>
                  </a:cubicBezTo>
                  <a:cubicBezTo>
                    <a:pt x="651" y="0"/>
                    <a:pt x="617" y="3"/>
                    <a:pt x="609" y="49"/>
                  </a:cubicBezTo>
                  <a:cubicBezTo>
                    <a:pt x="559" y="481"/>
                    <a:pt x="559" y="481"/>
                    <a:pt x="559" y="481"/>
                  </a:cubicBezTo>
                  <a:cubicBezTo>
                    <a:pt x="557" y="499"/>
                    <a:pt x="558" y="526"/>
                    <a:pt x="562" y="544"/>
                  </a:cubicBezTo>
                  <a:cubicBezTo>
                    <a:pt x="593" y="681"/>
                    <a:pt x="593" y="681"/>
                    <a:pt x="593" y="681"/>
                  </a:cubicBezTo>
                  <a:cubicBezTo>
                    <a:pt x="576" y="698"/>
                    <a:pt x="567" y="722"/>
                    <a:pt x="568" y="745"/>
                  </a:cubicBezTo>
                  <a:cubicBezTo>
                    <a:pt x="37" y="1054"/>
                    <a:pt x="37" y="1054"/>
                    <a:pt x="37" y="1054"/>
                  </a:cubicBezTo>
                  <a:cubicBezTo>
                    <a:pt x="12" y="1069"/>
                    <a:pt x="0" y="1096"/>
                    <a:pt x="8" y="1118"/>
                  </a:cubicBezTo>
                  <a:cubicBezTo>
                    <a:pt x="20" y="1146"/>
                    <a:pt x="51" y="1152"/>
                    <a:pt x="76" y="1141"/>
                  </a:cubicBezTo>
                  <a:cubicBezTo>
                    <a:pt x="475" y="969"/>
                    <a:pt x="475" y="969"/>
                    <a:pt x="475" y="969"/>
                  </a:cubicBezTo>
                  <a:cubicBezTo>
                    <a:pt x="492" y="961"/>
                    <a:pt x="514" y="947"/>
                    <a:pt x="528" y="934"/>
                  </a:cubicBezTo>
                  <a:cubicBezTo>
                    <a:pt x="611" y="858"/>
                    <a:pt x="611" y="858"/>
                    <a:pt x="611" y="858"/>
                  </a:cubicBezTo>
                  <a:cubicBezTo>
                    <a:pt x="552" y="1685"/>
                    <a:pt x="552" y="1685"/>
                    <a:pt x="552" y="1685"/>
                  </a:cubicBezTo>
                  <a:cubicBezTo>
                    <a:pt x="551" y="1700"/>
                    <a:pt x="562" y="1712"/>
                    <a:pt x="577" y="1712"/>
                  </a:cubicBezTo>
                  <a:cubicBezTo>
                    <a:pt x="711" y="1712"/>
                    <a:pt x="711" y="1712"/>
                    <a:pt x="711" y="1712"/>
                  </a:cubicBezTo>
                  <a:cubicBezTo>
                    <a:pt x="726" y="1712"/>
                    <a:pt x="738" y="1700"/>
                    <a:pt x="737" y="1685"/>
                  </a:cubicBezTo>
                  <a:cubicBezTo>
                    <a:pt x="675" y="823"/>
                    <a:pt x="675" y="823"/>
                    <a:pt x="675" y="823"/>
                  </a:cubicBezTo>
                  <a:cubicBezTo>
                    <a:pt x="678" y="822"/>
                    <a:pt x="681" y="821"/>
                    <a:pt x="685" y="820"/>
                  </a:cubicBezTo>
                  <a:cubicBezTo>
                    <a:pt x="1232" y="1134"/>
                    <a:pt x="1232" y="1134"/>
                    <a:pt x="1232" y="1134"/>
                  </a:cubicBezTo>
                  <a:cubicBezTo>
                    <a:pt x="1269" y="1154"/>
                    <a:pt x="1293" y="1137"/>
                    <a:pt x="1302" y="1127"/>
                  </a:cubicBezTo>
                  <a:cubicBezTo>
                    <a:pt x="1322" y="1105"/>
                    <a:pt x="1308" y="1071"/>
                    <a:pt x="1288" y="10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45" name="Oval 244"/>
            <p:cNvSpPr>
              <a:spLocks noChangeArrowheads="1"/>
            </p:cNvSpPr>
            <p:nvPr/>
          </p:nvSpPr>
          <p:spPr bwMode="gray">
            <a:xfrm>
              <a:off x="1654175" y="3394075"/>
              <a:ext cx="66675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46" name="グループ化 133"/>
          <p:cNvGrpSpPr>
            <a:grpSpLocks noChangeAspect="1"/>
          </p:cNvGrpSpPr>
          <p:nvPr/>
        </p:nvGrpSpPr>
        <p:grpSpPr bwMode="gray">
          <a:xfrm>
            <a:off x="1243123" y="5219588"/>
            <a:ext cx="569121" cy="378600"/>
            <a:chOff x="2386978" y="3125402"/>
            <a:chExt cx="1109663" cy="738188"/>
          </a:xfrm>
        </p:grpSpPr>
        <p:sp>
          <p:nvSpPr>
            <p:cNvPr id="248" name="Freeform 247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9" name="フリーフォーム 13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1" name="グループ化 108"/>
          <p:cNvGrpSpPr>
            <a:grpSpLocks noChangeAspect="1"/>
          </p:cNvGrpSpPr>
          <p:nvPr/>
        </p:nvGrpSpPr>
        <p:grpSpPr bwMode="gray">
          <a:xfrm>
            <a:off x="2464730" y="5491004"/>
            <a:ext cx="194038" cy="300701"/>
            <a:chOff x="7565993" y="5025856"/>
            <a:chExt cx="542926" cy="841375"/>
          </a:xfrm>
        </p:grpSpPr>
        <p:sp>
          <p:nvSpPr>
            <p:cNvPr id="253" name="Freeform 252"/>
            <p:cNvSpPr>
              <a:spLocks noChangeAspect="1"/>
            </p:cNvSpPr>
            <p:nvPr/>
          </p:nvSpPr>
          <p:spPr bwMode="gray">
            <a:xfrm>
              <a:off x="7565993" y="5025856"/>
              <a:ext cx="542926" cy="841375"/>
            </a:xfrm>
            <a:custGeom>
              <a:avLst/>
              <a:gdLst>
                <a:gd name="T0" fmla="*/ 27 w 721"/>
                <a:gd name="T1" fmla="*/ 1121 h 1121"/>
                <a:gd name="T2" fmla="*/ 0 w 721"/>
                <a:gd name="T3" fmla="*/ 1095 h 1121"/>
                <a:gd name="T4" fmla="*/ 0 w 721"/>
                <a:gd name="T5" fmla="*/ 27 h 1121"/>
                <a:gd name="T6" fmla="*/ 27 w 721"/>
                <a:gd name="T7" fmla="*/ 0 h 1121"/>
                <a:gd name="T8" fmla="*/ 694 w 721"/>
                <a:gd name="T9" fmla="*/ 0 h 1121"/>
                <a:gd name="T10" fmla="*/ 721 w 721"/>
                <a:gd name="T11" fmla="*/ 27 h 1121"/>
                <a:gd name="T12" fmla="*/ 721 w 721"/>
                <a:gd name="T13" fmla="*/ 1095 h 1121"/>
                <a:gd name="T14" fmla="*/ 694 w 721"/>
                <a:gd name="T15" fmla="*/ 1121 h 1121"/>
                <a:gd name="T16" fmla="*/ 27 w 721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121">
                  <a:moveTo>
                    <a:pt x="27" y="1121"/>
                  </a:moveTo>
                  <a:cubicBezTo>
                    <a:pt x="12" y="1121"/>
                    <a:pt x="0" y="1109"/>
                    <a:pt x="0" y="10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709" y="0"/>
                    <a:pt x="721" y="12"/>
                    <a:pt x="721" y="27"/>
                  </a:cubicBezTo>
                  <a:cubicBezTo>
                    <a:pt x="721" y="1095"/>
                    <a:pt x="721" y="1095"/>
                    <a:pt x="721" y="1095"/>
                  </a:cubicBezTo>
                  <a:cubicBezTo>
                    <a:pt x="721" y="1109"/>
                    <a:pt x="709" y="1121"/>
                    <a:pt x="694" y="1121"/>
                  </a:cubicBezTo>
                  <a:lnTo>
                    <a:pt x="27" y="1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4" name="フリーフォーム 110"/>
            <p:cNvSpPr>
              <a:spLocks noChangeAspect="1"/>
            </p:cNvSpPr>
            <p:nvPr/>
          </p:nvSpPr>
          <p:spPr bwMode="gray">
            <a:xfrm>
              <a:off x="7607268" y="5067131"/>
              <a:ext cx="460375" cy="769939"/>
            </a:xfrm>
            <a:custGeom>
              <a:avLst/>
              <a:gdLst>
                <a:gd name="connsiteX0" fmla="*/ 230188 w 460375"/>
                <a:gd name="connsiteY0" fmla="*/ 703263 h 769939"/>
                <a:gd name="connsiteX1" fmla="*/ 263526 w 460375"/>
                <a:gd name="connsiteY1" fmla="*/ 736601 h 769939"/>
                <a:gd name="connsiteX2" fmla="*/ 230188 w 460375"/>
                <a:gd name="connsiteY2" fmla="*/ 769939 h 769939"/>
                <a:gd name="connsiteX3" fmla="*/ 196850 w 460375"/>
                <a:gd name="connsiteY3" fmla="*/ 736601 h 769939"/>
                <a:gd name="connsiteX4" fmla="*/ 230188 w 460375"/>
                <a:gd name="connsiteY4" fmla="*/ 703263 h 769939"/>
                <a:gd name="connsiteX5" fmla="*/ 0 w 460375"/>
                <a:gd name="connsiteY5" fmla="*/ 68263 h 769939"/>
                <a:gd name="connsiteX6" fmla="*/ 460375 w 460375"/>
                <a:gd name="connsiteY6" fmla="*/ 68263 h 769939"/>
                <a:gd name="connsiteX7" fmla="*/ 460375 w 460375"/>
                <a:gd name="connsiteY7" fmla="*/ 669925 h 769939"/>
                <a:gd name="connsiteX8" fmla="*/ 0 w 460375"/>
                <a:gd name="connsiteY8" fmla="*/ 669925 h 769939"/>
                <a:gd name="connsiteX9" fmla="*/ 147724 w 460375"/>
                <a:gd name="connsiteY9" fmla="*/ 0 h 769939"/>
                <a:gd name="connsiteX10" fmla="*/ 311894 w 460375"/>
                <a:gd name="connsiteY10" fmla="*/ 0 h 769939"/>
                <a:gd name="connsiteX11" fmla="*/ 327025 w 460375"/>
                <a:gd name="connsiteY11" fmla="*/ 15468 h 769939"/>
                <a:gd name="connsiteX12" fmla="*/ 311894 w 460375"/>
                <a:gd name="connsiteY12" fmla="*/ 30162 h 769939"/>
                <a:gd name="connsiteX13" fmla="*/ 147724 w 460375"/>
                <a:gd name="connsiteY13" fmla="*/ 30162 h 769939"/>
                <a:gd name="connsiteX14" fmla="*/ 133350 w 460375"/>
                <a:gd name="connsiteY14" fmla="*/ 15468 h 769939"/>
                <a:gd name="connsiteX15" fmla="*/ 147724 w 460375"/>
                <a:gd name="connsiteY15" fmla="*/ 0 h 76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375" h="769939">
                  <a:moveTo>
                    <a:pt x="230188" y="703263"/>
                  </a:moveTo>
                  <a:cubicBezTo>
                    <a:pt x="248600" y="703263"/>
                    <a:pt x="263526" y="718189"/>
                    <a:pt x="263526" y="736601"/>
                  </a:cubicBezTo>
                  <a:cubicBezTo>
                    <a:pt x="263526" y="755013"/>
                    <a:pt x="248600" y="769939"/>
                    <a:pt x="230188" y="769939"/>
                  </a:cubicBezTo>
                  <a:cubicBezTo>
                    <a:pt x="211776" y="769939"/>
                    <a:pt x="196850" y="755013"/>
                    <a:pt x="196850" y="736601"/>
                  </a:cubicBezTo>
                  <a:cubicBezTo>
                    <a:pt x="196850" y="718189"/>
                    <a:pt x="211776" y="703263"/>
                    <a:pt x="230188" y="703263"/>
                  </a:cubicBezTo>
                  <a:close/>
                  <a:moveTo>
                    <a:pt x="0" y="68263"/>
                  </a:moveTo>
                  <a:lnTo>
                    <a:pt x="460375" y="68263"/>
                  </a:lnTo>
                  <a:lnTo>
                    <a:pt x="460375" y="669925"/>
                  </a:lnTo>
                  <a:lnTo>
                    <a:pt x="0" y="669925"/>
                  </a:lnTo>
                  <a:close/>
                  <a:moveTo>
                    <a:pt x="147724" y="0"/>
                  </a:moveTo>
                  <a:cubicBezTo>
                    <a:pt x="147724" y="0"/>
                    <a:pt x="147724" y="0"/>
                    <a:pt x="311894" y="0"/>
                  </a:cubicBezTo>
                  <a:cubicBezTo>
                    <a:pt x="320216" y="0"/>
                    <a:pt x="327025" y="6961"/>
                    <a:pt x="327025" y="15468"/>
                  </a:cubicBezTo>
                  <a:cubicBezTo>
                    <a:pt x="327025" y="23202"/>
                    <a:pt x="320216" y="30162"/>
                    <a:pt x="311894" y="30162"/>
                  </a:cubicBezTo>
                  <a:cubicBezTo>
                    <a:pt x="311894" y="30162"/>
                    <a:pt x="311894" y="30162"/>
                    <a:pt x="147724" y="30162"/>
                  </a:cubicBezTo>
                  <a:cubicBezTo>
                    <a:pt x="140159" y="30162"/>
                    <a:pt x="133350" y="23202"/>
                    <a:pt x="133350" y="15468"/>
                  </a:cubicBezTo>
                  <a:cubicBezTo>
                    <a:pt x="133350" y="6961"/>
                    <a:pt x="140159" y="0"/>
                    <a:pt x="147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255" name="グループ化 26"/>
          <p:cNvGrpSpPr/>
          <p:nvPr/>
        </p:nvGrpSpPr>
        <p:grpSpPr bwMode="gray">
          <a:xfrm>
            <a:off x="809226" y="3642935"/>
            <a:ext cx="379726" cy="126888"/>
            <a:chOff x="6477001" y="1276350"/>
            <a:chExt cx="1003300" cy="301625"/>
          </a:xfrm>
        </p:grpSpPr>
        <p:sp>
          <p:nvSpPr>
            <p:cNvPr id="257" name="Freeform 256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58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400975" y="3768925"/>
            <a:ext cx="982303" cy="625283"/>
            <a:chOff x="5248275" y="2198601"/>
            <a:chExt cx="784406" cy="443926"/>
          </a:xfrm>
        </p:grpSpPr>
        <p:sp>
          <p:nvSpPr>
            <p:cNvPr id="261" name="Oval 260"/>
            <p:cNvSpPr/>
            <p:nvPr/>
          </p:nvSpPr>
          <p:spPr bwMode="auto">
            <a:xfrm>
              <a:off x="5248275" y="2265377"/>
              <a:ext cx="784406" cy="3771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de-DE" b="1" dirty="0">
                <a:ea typeface="+mj-ea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00092" y="2198601"/>
              <a:ext cx="709408" cy="393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00" b="1" i="1" dirty="0"/>
            </a:p>
            <a:p>
              <a:pPr algn="ctr"/>
              <a:r>
                <a:rPr lang="en-US" sz="1000" b="1" i="1" dirty="0" err="1"/>
                <a:t>IoT</a:t>
              </a:r>
              <a:endParaRPr lang="en-US" sz="1000" b="1" i="1" dirty="0"/>
            </a:p>
            <a:p>
              <a:pPr algn="ctr"/>
              <a:r>
                <a:rPr lang="en-US" sz="1000" b="1" i="1" dirty="0"/>
                <a:t>Discovery</a:t>
              </a:r>
            </a:p>
          </p:txBody>
        </p:sp>
      </p:grpSp>
      <p:sp>
        <p:nvSpPr>
          <p:cNvPr id="263" name="Oval 262"/>
          <p:cNvSpPr/>
          <p:nvPr/>
        </p:nvSpPr>
        <p:spPr bwMode="auto">
          <a:xfrm>
            <a:off x="4967504" y="3086168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61493" y="311409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1</a:t>
            </a:r>
            <a:r>
              <a:rPr lang="en-US" sz="800" b="1" i="1" dirty="0"/>
              <a:t>)</a:t>
            </a:r>
          </a:p>
        </p:txBody>
      </p:sp>
      <p:sp>
        <p:nvSpPr>
          <p:cNvPr id="265" name="Oval 264"/>
          <p:cNvSpPr/>
          <p:nvPr/>
        </p:nvSpPr>
        <p:spPr bwMode="auto">
          <a:xfrm>
            <a:off x="5308208" y="4095162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1401" y="225692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Cloud nodes</a:t>
            </a:r>
            <a:endParaRPr lang="de-DE" sz="1200" b="1" dirty="0"/>
          </a:p>
        </p:txBody>
      </p:sp>
      <p:sp>
        <p:nvSpPr>
          <p:cNvPr id="268" name="TextBox 267"/>
          <p:cNvSpPr txBox="1"/>
          <p:nvPr/>
        </p:nvSpPr>
        <p:spPr>
          <a:xfrm>
            <a:off x="327929" y="3881219"/>
            <a:ext cx="134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Edge nodes</a:t>
            </a:r>
            <a:endParaRPr lang="de-DE" sz="12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33358" y="48888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IoT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Devices</a:t>
            </a:r>
            <a:endParaRPr lang="de-DE" sz="1200" b="1" dirty="0"/>
          </a:p>
        </p:txBody>
      </p:sp>
      <p:sp>
        <p:nvSpPr>
          <p:cNvPr id="270" name="Freeform 269"/>
          <p:cNvSpPr/>
          <p:nvPr/>
        </p:nvSpPr>
        <p:spPr bwMode="auto">
          <a:xfrm>
            <a:off x="113588" y="2619962"/>
            <a:ext cx="1822935" cy="1310439"/>
          </a:xfrm>
          <a:custGeom>
            <a:avLst/>
            <a:gdLst>
              <a:gd name="connsiteX0" fmla="*/ 428625 w 1905000"/>
              <a:gd name="connsiteY0" fmla="*/ 9525 h 1000125"/>
              <a:gd name="connsiteX1" fmla="*/ 1685925 w 1905000"/>
              <a:gd name="connsiteY1" fmla="*/ 0 h 1000125"/>
              <a:gd name="connsiteX2" fmla="*/ 1905000 w 1905000"/>
              <a:gd name="connsiteY2" fmla="*/ 1000125 h 1000125"/>
              <a:gd name="connsiteX3" fmla="*/ 0 w 1905000"/>
              <a:gd name="connsiteY3" fmla="*/ 1000125 h 1000125"/>
              <a:gd name="connsiteX4" fmla="*/ 428625 w 1905000"/>
              <a:gd name="connsiteY4" fmla="*/ 95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1000125">
                <a:moveTo>
                  <a:pt x="428625" y="9525"/>
                </a:moveTo>
                <a:lnTo>
                  <a:pt x="1685925" y="0"/>
                </a:lnTo>
                <a:lnTo>
                  <a:pt x="1905000" y="1000125"/>
                </a:lnTo>
                <a:lnTo>
                  <a:pt x="0" y="1000125"/>
                </a:lnTo>
                <a:lnTo>
                  <a:pt x="428625" y="952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2" name="Cloud 271"/>
          <p:cNvSpPr/>
          <p:nvPr/>
        </p:nvSpPr>
        <p:spPr bwMode="auto">
          <a:xfrm>
            <a:off x="2318232" y="2168342"/>
            <a:ext cx="837977" cy="42159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435087" y="2209693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Message</a:t>
            </a:r>
          </a:p>
          <a:p>
            <a:pPr algn="ctr"/>
            <a:r>
              <a:rPr lang="en-US" sz="800" dirty="0"/>
              <a:t>bus</a:t>
            </a:r>
            <a:endParaRPr lang="de-DE" sz="800" dirty="0"/>
          </a:p>
        </p:txBody>
      </p:sp>
      <p:sp>
        <p:nvSpPr>
          <p:cNvPr id="274" name="Oval 273"/>
          <p:cNvSpPr/>
          <p:nvPr/>
        </p:nvSpPr>
        <p:spPr bwMode="auto">
          <a:xfrm>
            <a:off x="5308208" y="429931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75" name="フリーフォーム 17"/>
          <p:cNvSpPr>
            <a:spLocks/>
          </p:cNvSpPr>
          <p:nvPr/>
        </p:nvSpPr>
        <p:spPr bwMode="gray">
          <a:xfrm>
            <a:off x="5923934" y="5495200"/>
            <a:ext cx="431717" cy="323048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cs typeface="Verdana" panose="020B0604030504040204" pitchFamily="34" charset="0"/>
            </a:endParaRPr>
          </a:p>
        </p:txBody>
      </p:sp>
      <p:grpSp>
        <p:nvGrpSpPr>
          <p:cNvPr id="276" name="グループ化 18"/>
          <p:cNvGrpSpPr/>
          <p:nvPr/>
        </p:nvGrpSpPr>
        <p:grpSpPr bwMode="gray">
          <a:xfrm>
            <a:off x="4775237" y="5467653"/>
            <a:ext cx="408300" cy="301713"/>
            <a:chOff x="10015537" y="3197225"/>
            <a:chExt cx="969962" cy="635000"/>
          </a:xfrm>
        </p:grpSpPr>
        <p:sp>
          <p:nvSpPr>
            <p:cNvPr id="277" name="フリーフォーム 19"/>
            <p:cNvSpPr>
              <a:spLocks/>
            </p:cNvSpPr>
            <p:nvPr/>
          </p:nvSpPr>
          <p:spPr bwMode="gray">
            <a:xfrm>
              <a:off x="10015537" y="3197225"/>
              <a:ext cx="969962" cy="635000"/>
            </a:xfrm>
            <a:custGeom>
              <a:avLst/>
              <a:gdLst>
                <a:gd name="connsiteX0" fmla="*/ 774700 w 969962"/>
                <a:gd name="connsiteY0" fmla="*/ 204788 h 635000"/>
                <a:gd name="connsiteX1" fmla="*/ 872331 w 969962"/>
                <a:gd name="connsiteY1" fmla="*/ 303661 h 635000"/>
                <a:gd name="connsiteX2" fmla="*/ 872331 w 969962"/>
                <a:gd name="connsiteY2" fmla="*/ 528579 h 635000"/>
                <a:gd name="connsiteX3" fmla="*/ 936918 w 969962"/>
                <a:gd name="connsiteY3" fmla="*/ 528579 h 635000"/>
                <a:gd name="connsiteX4" fmla="*/ 969962 w 969962"/>
                <a:gd name="connsiteY4" fmla="*/ 561789 h 635000"/>
                <a:gd name="connsiteX5" fmla="*/ 969962 w 969962"/>
                <a:gd name="connsiteY5" fmla="*/ 601791 h 635000"/>
                <a:gd name="connsiteX6" fmla="*/ 936918 w 969962"/>
                <a:gd name="connsiteY6" fmla="*/ 635000 h 635000"/>
                <a:gd name="connsiteX7" fmla="*/ 611730 w 969962"/>
                <a:gd name="connsiteY7" fmla="*/ 635000 h 635000"/>
                <a:gd name="connsiteX8" fmla="*/ 579437 w 969962"/>
                <a:gd name="connsiteY8" fmla="*/ 601791 h 635000"/>
                <a:gd name="connsiteX9" fmla="*/ 579437 w 969962"/>
                <a:gd name="connsiteY9" fmla="*/ 561789 h 635000"/>
                <a:gd name="connsiteX10" fmla="*/ 611730 w 969962"/>
                <a:gd name="connsiteY10" fmla="*/ 528579 h 635000"/>
                <a:gd name="connsiteX11" fmla="*/ 676317 w 969962"/>
                <a:gd name="connsiteY11" fmla="*/ 528579 h 635000"/>
                <a:gd name="connsiteX12" fmla="*/ 676317 w 969962"/>
                <a:gd name="connsiteY12" fmla="*/ 303661 h 635000"/>
                <a:gd name="connsiteX13" fmla="*/ 774700 w 969962"/>
                <a:gd name="connsiteY13" fmla="*/ 204788 h 635000"/>
                <a:gd name="connsiteX14" fmla="*/ 0 w 969962"/>
                <a:gd name="connsiteY14" fmla="*/ 150813 h 635000"/>
                <a:gd name="connsiteX15" fmla="*/ 228600 w 969962"/>
                <a:gd name="connsiteY15" fmla="*/ 150813 h 635000"/>
                <a:gd name="connsiteX16" fmla="*/ 228600 w 969962"/>
                <a:gd name="connsiteY16" fmla="*/ 200025 h 635000"/>
                <a:gd name="connsiteX17" fmla="*/ 168275 w 969962"/>
                <a:gd name="connsiteY17" fmla="*/ 231775 h 635000"/>
                <a:gd name="connsiteX18" fmla="*/ 0 w 969962"/>
                <a:gd name="connsiteY18" fmla="*/ 184150 h 635000"/>
                <a:gd name="connsiteX19" fmla="*/ 588398 w 969962"/>
                <a:gd name="connsiteY19" fmla="*/ 19050 h 635000"/>
                <a:gd name="connsiteX20" fmla="*/ 657485 w 969962"/>
                <a:gd name="connsiteY20" fmla="*/ 47673 h 635000"/>
                <a:gd name="connsiteX21" fmla="*/ 787399 w 969962"/>
                <a:gd name="connsiteY21" fmla="*/ 177986 h 635000"/>
                <a:gd name="connsiteX22" fmla="*/ 774633 w 969962"/>
                <a:gd name="connsiteY22" fmla="*/ 176480 h 635000"/>
                <a:gd name="connsiteX23" fmla="*/ 646972 w 969962"/>
                <a:gd name="connsiteY23" fmla="*/ 304533 h 635000"/>
                <a:gd name="connsiteX24" fmla="*/ 646972 w 969962"/>
                <a:gd name="connsiteY24" fmla="*/ 314325 h 635000"/>
                <a:gd name="connsiteX25" fmla="*/ 519310 w 969962"/>
                <a:gd name="connsiteY25" fmla="*/ 186272 h 635000"/>
                <a:gd name="connsiteX26" fmla="*/ 519310 w 969962"/>
                <a:gd name="connsiteY26" fmla="*/ 47673 h 635000"/>
                <a:gd name="connsiteX27" fmla="*/ 588398 w 969962"/>
                <a:gd name="connsiteY27" fmla="*/ 19050 h 635000"/>
                <a:gd name="connsiteX28" fmla="*/ 293470 w 969962"/>
                <a:gd name="connsiteY28" fmla="*/ 17463 h 635000"/>
                <a:gd name="connsiteX29" fmla="*/ 508000 w 969962"/>
                <a:gd name="connsiteY29" fmla="*/ 17463 h 635000"/>
                <a:gd name="connsiteX30" fmla="*/ 497462 w 969962"/>
                <a:gd name="connsiteY30" fmla="*/ 25791 h 635000"/>
                <a:gd name="connsiteX31" fmla="*/ 460578 w 969962"/>
                <a:gd name="connsiteY31" fmla="*/ 116645 h 635000"/>
                <a:gd name="connsiteX32" fmla="*/ 497462 w 969962"/>
                <a:gd name="connsiteY32" fmla="*/ 207499 h 635000"/>
                <a:gd name="connsiteX33" fmla="*/ 504989 w 969962"/>
                <a:gd name="connsiteY33" fmla="*/ 214313 h 635000"/>
                <a:gd name="connsiteX34" fmla="*/ 293470 w 969962"/>
                <a:gd name="connsiteY34" fmla="*/ 214313 h 635000"/>
                <a:gd name="connsiteX35" fmla="*/ 260350 w 969962"/>
                <a:gd name="connsiteY35" fmla="*/ 181757 h 635000"/>
                <a:gd name="connsiteX36" fmla="*/ 260350 w 969962"/>
                <a:gd name="connsiteY36" fmla="*/ 50019 h 635000"/>
                <a:gd name="connsiteX37" fmla="*/ 293470 w 969962"/>
                <a:gd name="connsiteY37" fmla="*/ 17463 h 635000"/>
                <a:gd name="connsiteX38" fmla="*/ 168275 w 969962"/>
                <a:gd name="connsiteY38" fmla="*/ 0 h 635000"/>
                <a:gd name="connsiteX39" fmla="*/ 228600 w 969962"/>
                <a:gd name="connsiteY39" fmla="*/ 31750 h 635000"/>
                <a:gd name="connsiteX40" fmla="*/ 228600 w 969962"/>
                <a:gd name="connsiteY40" fmla="*/ 80962 h 635000"/>
                <a:gd name="connsiteX41" fmla="*/ 0 w 969962"/>
                <a:gd name="connsiteY41" fmla="*/ 80962 h 635000"/>
                <a:gd name="connsiteX42" fmla="*/ 0 w 969962"/>
                <a:gd name="connsiteY42" fmla="*/ 4762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9962" h="635000">
                  <a:moveTo>
                    <a:pt x="774700" y="204788"/>
                  </a:moveTo>
                  <a:cubicBezTo>
                    <a:pt x="828021" y="204788"/>
                    <a:pt x="872331" y="249319"/>
                    <a:pt x="872331" y="303661"/>
                  </a:cubicBezTo>
                  <a:cubicBezTo>
                    <a:pt x="872331" y="303661"/>
                    <a:pt x="872331" y="303661"/>
                    <a:pt x="872331" y="528579"/>
                  </a:cubicBezTo>
                  <a:cubicBezTo>
                    <a:pt x="872331" y="528579"/>
                    <a:pt x="872331" y="528579"/>
                    <a:pt x="936918" y="528579"/>
                  </a:cubicBezTo>
                  <a:cubicBezTo>
                    <a:pt x="954942" y="528579"/>
                    <a:pt x="969962" y="543674"/>
                    <a:pt x="969962" y="561789"/>
                  </a:cubicBezTo>
                  <a:cubicBezTo>
                    <a:pt x="969962" y="561789"/>
                    <a:pt x="969962" y="561789"/>
                    <a:pt x="969962" y="601791"/>
                  </a:cubicBezTo>
                  <a:cubicBezTo>
                    <a:pt x="969962" y="619905"/>
                    <a:pt x="954942" y="635000"/>
                    <a:pt x="936918" y="635000"/>
                  </a:cubicBezTo>
                  <a:cubicBezTo>
                    <a:pt x="936918" y="635000"/>
                    <a:pt x="936918" y="635000"/>
                    <a:pt x="611730" y="635000"/>
                  </a:cubicBezTo>
                  <a:cubicBezTo>
                    <a:pt x="593706" y="635000"/>
                    <a:pt x="579437" y="619905"/>
                    <a:pt x="579437" y="601791"/>
                  </a:cubicBezTo>
                  <a:cubicBezTo>
                    <a:pt x="579437" y="601791"/>
                    <a:pt x="579437" y="601791"/>
                    <a:pt x="579437" y="561789"/>
                  </a:cubicBezTo>
                  <a:cubicBezTo>
                    <a:pt x="579437" y="543674"/>
                    <a:pt x="593706" y="528579"/>
                    <a:pt x="611730" y="528579"/>
                  </a:cubicBezTo>
                  <a:cubicBezTo>
                    <a:pt x="611730" y="528579"/>
                    <a:pt x="611730" y="528579"/>
                    <a:pt x="676317" y="528579"/>
                  </a:cubicBezTo>
                  <a:cubicBezTo>
                    <a:pt x="676317" y="528579"/>
                    <a:pt x="676317" y="528579"/>
                    <a:pt x="676317" y="303661"/>
                  </a:cubicBezTo>
                  <a:cubicBezTo>
                    <a:pt x="676317" y="249319"/>
                    <a:pt x="720627" y="204788"/>
                    <a:pt x="774700" y="204788"/>
                  </a:cubicBezTo>
                  <a:close/>
                  <a:moveTo>
                    <a:pt x="0" y="150813"/>
                  </a:moveTo>
                  <a:lnTo>
                    <a:pt x="228600" y="150813"/>
                  </a:lnTo>
                  <a:lnTo>
                    <a:pt x="228600" y="200025"/>
                  </a:lnTo>
                  <a:lnTo>
                    <a:pt x="168275" y="231775"/>
                  </a:lnTo>
                  <a:lnTo>
                    <a:pt x="0" y="184150"/>
                  </a:lnTo>
                  <a:close/>
                  <a:moveTo>
                    <a:pt x="588398" y="19050"/>
                  </a:moveTo>
                  <a:cubicBezTo>
                    <a:pt x="613179" y="19050"/>
                    <a:pt x="638711" y="28842"/>
                    <a:pt x="657485" y="47673"/>
                  </a:cubicBezTo>
                  <a:cubicBezTo>
                    <a:pt x="657485" y="47673"/>
                    <a:pt x="657485" y="47673"/>
                    <a:pt x="787399" y="177986"/>
                  </a:cubicBezTo>
                  <a:cubicBezTo>
                    <a:pt x="782893" y="177986"/>
                    <a:pt x="779139" y="176480"/>
                    <a:pt x="774633" y="176480"/>
                  </a:cubicBezTo>
                  <a:cubicBezTo>
                    <a:pt x="704044" y="176480"/>
                    <a:pt x="646972" y="233727"/>
                    <a:pt x="646972" y="304533"/>
                  </a:cubicBezTo>
                  <a:lnTo>
                    <a:pt x="646972" y="314325"/>
                  </a:lnTo>
                  <a:cubicBezTo>
                    <a:pt x="646972" y="314325"/>
                    <a:pt x="646972" y="314325"/>
                    <a:pt x="519310" y="186272"/>
                  </a:cubicBezTo>
                  <a:cubicBezTo>
                    <a:pt x="481012" y="147856"/>
                    <a:pt x="481012" y="86089"/>
                    <a:pt x="519310" y="47673"/>
                  </a:cubicBezTo>
                  <a:cubicBezTo>
                    <a:pt x="538084" y="28842"/>
                    <a:pt x="563616" y="19050"/>
                    <a:pt x="588398" y="19050"/>
                  </a:cubicBezTo>
                  <a:close/>
                  <a:moveTo>
                    <a:pt x="293470" y="17463"/>
                  </a:moveTo>
                  <a:cubicBezTo>
                    <a:pt x="293470" y="17463"/>
                    <a:pt x="293470" y="17463"/>
                    <a:pt x="508000" y="17463"/>
                  </a:cubicBezTo>
                  <a:cubicBezTo>
                    <a:pt x="504989" y="20491"/>
                    <a:pt x="501225" y="22763"/>
                    <a:pt x="497462" y="25791"/>
                  </a:cubicBezTo>
                  <a:cubicBezTo>
                    <a:pt x="474127" y="50019"/>
                    <a:pt x="460578" y="82575"/>
                    <a:pt x="460578" y="116645"/>
                  </a:cubicBezTo>
                  <a:cubicBezTo>
                    <a:pt x="460578" y="150715"/>
                    <a:pt x="474127" y="183271"/>
                    <a:pt x="497462" y="207499"/>
                  </a:cubicBezTo>
                  <a:cubicBezTo>
                    <a:pt x="497462" y="207499"/>
                    <a:pt x="497462" y="207499"/>
                    <a:pt x="504989" y="214313"/>
                  </a:cubicBezTo>
                  <a:cubicBezTo>
                    <a:pt x="504989" y="214313"/>
                    <a:pt x="504989" y="214313"/>
                    <a:pt x="293470" y="214313"/>
                  </a:cubicBezTo>
                  <a:cubicBezTo>
                    <a:pt x="275405" y="214313"/>
                    <a:pt x="260350" y="199928"/>
                    <a:pt x="260350" y="181757"/>
                  </a:cubicBezTo>
                  <a:cubicBezTo>
                    <a:pt x="260350" y="181757"/>
                    <a:pt x="260350" y="181757"/>
                    <a:pt x="260350" y="50019"/>
                  </a:cubicBezTo>
                  <a:cubicBezTo>
                    <a:pt x="260350" y="32605"/>
                    <a:pt x="275405" y="17463"/>
                    <a:pt x="293470" y="17463"/>
                  </a:cubicBezTo>
                  <a:close/>
                  <a:moveTo>
                    <a:pt x="168275" y="0"/>
                  </a:moveTo>
                  <a:lnTo>
                    <a:pt x="228600" y="31750"/>
                  </a:lnTo>
                  <a:lnTo>
                    <a:pt x="228600" y="80962"/>
                  </a:lnTo>
                  <a:lnTo>
                    <a:pt x="0" y="80962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  <p:sp>
          <p:nvSpPr>
            <p:cNvPr id="278" name="フリーフォーム 20"/>
            <p:cNvSpPr>
              <a:spLocks noChangeArrowheads="1"/>
            </p:cNvSpPr>
            <p:nvPr/>
          </p:nvSpPr>
          <p:spPr bwMode="gray">
            <a:xfrm>
              <a:off x="10555432" y="3265442"/>
              <a:ext cx="284019" cy="284208"/>
            </a:xfrm>
            <a:custGeom>
              <a:avLst/>
              <a:gdLst>
                <a:gd name="connsiteX0" fmla="*/ 234806 w 284019"/>
                <a:gd name="connsiteY0" fmla="*/ 187370 h 284208"/>
                <a:gd name="connsiteX1" fmla="*/ 284019 w 284019"/>
                <a:gd name="connsiteY1" fmla="*/ 235789 h 284208"/>
                <a:gd name="connsiteX2" fmla="*/ 234806 w 284019"/>
                <a:gd name="connsiteY2" fmla="*/ 284208 h 284208"/>
                <a:gd name="connsiteX3" fmla="*/ 185593 w 284019"/>
                <a:gd name="connsiteY3" fmla="*/ 235789 h 284208"/>
                <a:gd name="connsiteX4" fmla="*/ 234806 w 284019"/>
                <a:gd name="connsiteY4" fmla="*/ 187370 h 284208"/>
                <a:gd name="connsiteX5" fmla="*/ 49162 w 284019"/>
                <a:gd name="connsiteY5" fmla="*/ 0 h 284208"/>
                <a:gd name="connsiteX6" fmla="*/ 84171 w 284019"/>
                <a:gd name="connsiteY6" fmla="*/ 14154 h 284208"/>
                <a:gd name="connsiteX7" fmla="*/ 84171 w 284019"/>
                <a:gd name="connsiteY7" fmla="*/ 84359 h 284208"/>
                <a:gd name="connsiteX8" fmla="*/ 14720 w 284019"/>
                <a:gd name="connsiteY8" fmla="*/ 84359 h 284208"/>
                <a:gd name="connsiteX9" fmla="*/ 14720 w 284019"/>
                <a:gd name="connsiteY9" fmla="*/ 14154 h 284208"/>
                <a:gd name="connsiteX10" fmla="*/ 49162 w 284019"/>
                <a:gd name="connsiteY10" fmla="*/ 0 h 2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4019" h="284208">
                  <a:moveTo>
                    <a:pt x="234806" y="187370"/>
                  </a:moveTo>
                  <a:cubicBezTo>
                    <a:pt x="261986" y="187370"/>
                    <a:pt x="284019" y="209048"/>
                    <a:pt x="284019" y="235789"/>
                  </a:cubicBezTo>
                  <a:cubicBezTo>
                    <a:pt x="284019" y="262530"/>
                    <a:pt x="261986" y="284208"/>
                    <a:pt x="234806" y="284208"/>
                  </a:cubicBezTo>
                  <a:cubicBezTo>
                    <a:pt x="207626" y="284208"/>
                    <a:pt x="185593" y="262530"/>
                    <a:pt x="185593" y="235789"/>
                  </a:cubicBezTo>
                  <a:cubicBezTo>
                    <a:pt x="185593" y="209048"/>
                    <a:pt x="207626" y="187370"/>
                    <a:pt x="234806" y="187370"/>
                  </a:cubicBezTo>
                  <a:close/>
                  <a:moveTo>
                    <a:pt x="49162" y="0"/>
                  </a:moveTo>
                  <a:cubicBezTo>
                    <a:pt x="61713" y="0"/>
                    <a:pt x="74357" y="4718"/>
                    <a:pt x="84171" y="14154"/>
                  </a:cubicBezTo>
                  <a:cubicBezTo>
                    <a:pt x="103043" y="33782"/>
                    <a:pt x="103043" y="64732"/>
                    <a:pt x="84171" y="84359"/>
                  </a:cubicBezTo>
                  <a:cubicBezTo>
                    <a:pt x="64543" y="103232"/>
                    <a:pt x="33593" y="103232"/>
                    <a:pt x="14720" y="84359"/>
                  </a:cubicBezTo>
                  <a:cubicBezTo>
                    <a:pt x="-4907" y="64732"/>
                    <a:pt x="-4907" y="33782"/>
                    <a:pt x="14720" y="14154"/>
                  </a:cubicBezTo>
                  <a:cubicBezTo>
                    <a:pt x="24157" y="4718"/>
                    <a:pt x="36612" y="0"/>
                    <a:pt x="49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cs typeface="Verdana" panose="020B0604030504040204" pitchFamily="34" charset="0"/>
              </a:endParaRPr>
            </a:p>
          </p:txBody>
        </p:sp>
      </p:grpSp>
      <p:grpSp>
        <p:nvGrpSpPr>
          <p:cNvPr id="279" name="グループ化 26"/>
          <p:cNvGrpSpPr/>
          <p:nvPr/>
        </p:nvGrpSpPr>
        <p:grpSpPr bwMode="gray">
          <a:xfrm>
            <a:off x="726958" y="2844462"/>
            <a:ext cx="379726" cy="126888"/>
            <a:chOff x="6477001" y="1276350"/>
            <a:chExt cx="1003300" cy="301625"/>
          </a:xfrm>
        </p:grpSpPr>
        <p:sp>
          <p:nvSpPr>
            <p:cNvPr id="280" name="Freeform 27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grpSp>
        <p:nvGrpSpPr>
          <p:cNvPr id="282" name="グループ化 26"/>
          <p:cNvGrpSpPr/>
          <p:nvPr/>
        </p:nvGrpSpPr>
        <p:grpSpPr bwMode="gray">
          <a:xfrm>
            <a:off x="1204670" y="2844128"/>
            <a:ext cx="379726" cy="126888"/>
            <a:chOff x="6477001" y="1276350"/>
            <a:chExt cx="1003300" cy="301625"/>
          </a:xfrm>
        </p:grpSpPr>
        <p:sp>
          <p:nvSpPr>
            <p:cNvPr id="283" name="Freeform 28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  <p:sp>
          <p:nvSpPr>
            <p:cNvPr id="28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solidFill>
                  <a:prstClr val="black"/>
                </a:solidFill>
                <a:latin typeface="+mn-lt"/>
                <a:cs typeface="Verdana" panose="020B0604030504040204" pitchFamily="34" charset="0"/>
              </a:endParaRPr>
            </a:p>
          </p:txBody>
        </p:sp>
      </p:grpSp>
      <p:sp>
        <p:nvSpPr>
          <p:cNvPr id="286" name="Left-Right Arrow 285"/>
          <p:cNvSpPr/>
          <p:nvPr/>
        </p:nvSpPr>
        <p:spPr bwMode="auto">
          <a:xfrm>
            <a:off x="4459440" y="3843607"/>
            <a:ext cx="443075" cy="155836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cxnSp>
        <p:nvCxnSpPr>
          <p:cNvPr id="288" name="Straight Arrow Connector 287"/>
          <p:cNvCxnSpPr/>
          <p:nvPr/>
        </p:nvCxnSpPr>
        <p:spPr bwMode="auto">
          <a:xfrm flipH="1">
            <a:off x="6757555" y="2461553"/>
            <a:ext cx="1310078" cy="0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9" name="Can 288"/>
          <p:cNvSpPr/>
          <p:nvPr/>
        </p:nvSpPr>
        <p:spPr bwMode="auto">
          <a:xfrm>
            <a:off x="3646240" y="1699085"/>
            <a:ext cx="1086399" cy="36737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3542041" y="1751632"/>
            <a:ext cx="1321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i="1" dirty="0"/>
              <a:t>Docker image</a:t>
            </a:r>
          </a:p>
          <a:p>
            <a:pPr algn="ctr"/>
            <a:r>
              <a:rPr lang="en-US" sz="800" b="1" i="1" dirty="0"/>
              <a:t>repository</a:t>
            </a:r>
            <a:endParaRPr lang="de-DE" sz="800" b="1" i="1" dirty="0"/>
          </a:p>
        </p:txBody>
      </p:sp>
      <p:sp>
        <p:nvSpPr>
          <p:cNvPr id="291" name="Rectangle 290"/>
          <p:cNvSpPr/>
          <p:nvPr/>
        </p:nvSpPr>
        <p:spPr>
          <a:xfrm>
            <a:off x="3674228" y="3355862"/>
            <a:ext cx="7729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dirty="0"/>
              <a:t>workers</a:t>
            </a:r>
            <a:endParaRPr lang="de-DE" sz="10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3162076" y="3176190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797660" y="367530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2</a:t>
            </a:r>
          </a:p>
        </p:txBody>
      </p:sp>
      <p:sp>
        <p:nvSpPr>
          <p:cNvPr id="294" name="Oval 293"/>
          <p:cNvSpPr/>
          <p:nvPr/>
        </p:nvSpPr>
        <p:spPr bwMode="auto">
          <a:xfrm>
            <a:off x="2494070" y="317979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845993" y="3321236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1</a:t>
            </a:r>
            <a:endParaRPr lang="en-US" sz="1000" b="1" i="1" dirty="0"/>
          </a:p>
        </p:txBody>
      </p:sp>
      <p:sp>
        <p:nvSpPr>
          <p:cNvPr id="298" name="Oval 297"/>
          <p:cNvSpPr/>
          <p:nvPr/>
        </p:nvSpPr>
        <p:spPr bwMode="auto">
          <a:xfrm>
            <a:off x="2464729" y="3803425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57904" y="4202494"/>
            <a:ext cx="442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W</a:t>
            </a:r>
            <a:r>
              <a:rPr lang="en-US" sz="800" b="1" i="1" dirty="0"/>
              <a:t>3</a:t>
            </a:r>
          </a:p>
        </p:txBody>
      </p:sp>
      <p:sp>
        <p:nvSpPr>
          <p:cNvPr id="300" name="Oval 299"/>
          <p:cNvSpPr/>
          <p:nvPr/>
        </p:nvSpPr>
        <p:spPr bwMode="auto">
          <a:xfrm>
            <a:off x="3147581" y="3788986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2474047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474048" y="4325781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7</a:t>
            </a:r>
            <a:endParaRPr lang="en-US" sz="800" b="1" i="1" dirty="0"/>
          </a:p>
        </p:txBody>
      </p:sp>
      <p:sp>
        <p:nvSpPr>
          <p:cNvPr id="304" name="Oval 303"/>
          <p:cNvSpPr/>
          <p:nvPr/>
        </p:nvSpPr>
        <p:spPr bwMode="auto">
          <a:xfrm>
            <a:off x="3300362" y="4336569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325279" y="431978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8</a:t>
            </a:r>
            <a:endParaRPr lang="en-US" sz="800" b="1" i="1" dirty="0"/>
          </a:p>
        </p:txBody>
      </p:sp>
      <p:sp>
        <p:nvSpPr>
          <p:cNvPr id="306" name="Oval 305"/>
          <p:cNvSpPr/>
          <p:nvPr/>
        </p:nvSpPr>
        <p:spPr bwMode="auto">
          <a:xfrm>
            <a:off x="3800123" y="4329801"/>
            <a:ext cx="442459" cy="25082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200" b="1" dirty="0">
              <a:ea typeface="+mj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811102" y="43198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9</a:t>
            </a:r>
            <a:endParaRPr lang="en-US" sz="800" b="1" i="1" dirty="0"/>
          </a:p>
        </p:txBody>
      </p:sp>
      <p:cxnSp>
        <p:nvCxnSpPr>
          <p:cNvPr id="308" name="Straight Arrow Connector 307"/>
          <p:cNvCxnSpPr>
            <a:stCxn id="273" idx="2"/>
          </p:cNvCxnSpPr>
          <p:nvPr/>
        </p:nvCxnSpPr>
        <p:spPr bwMode="auto">
          <a:xfrm>
            <a:off x="2747032" y="2548247"/>
            <a:ext cx="0" cy="5379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9" name="Straight Arrow Connector 308"/>
          <p:cNvCxnSpPr>
            <a:endCxn id="195" idx="2"/>
          </p:cNvCxnSpPr>
          <p:nvPr/>
        </p:nvCxnSpPr>
        <p:spPr bwMode="auto">
          <a:xfrm>
            <a:off x="3175717" y="2392578"/>
            <a:ext cx="610565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853254" y="2186748"/>
            <a:ext cx="545038" cy="104486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1853254" y="3371148"/>
            <a:ext cx="471762" cy="3757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9" name="Straight Arrow Connector 318"/>
          <p:cNvCxnSpPr/>
          <p:nvPr/>
        </p:nvCxnSpPr>
        <p:spPr bwMode="auto">
          <a:xfrm flipV="1">
            <a:off x="1725197" y="4477915"/>
            <a:ext cx="674793" cy="3353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5674986" y="3366820"/>
            <a:ext cx="761245" cy="65046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2" name="Straight Arrow Connector 321"/>
          <p:cNvCxnSpPr>
            <a:endCxn id="261" idx="2"/>
          </p:cNvCxnSpPr>
          <p:nvPr/>
        </p:nvCxnSpPr>
        <p:spPr bwMode="auto">
          <a:xfrm>
            <a:off x="5783537" y="3864474"/>
            <a:ext cx="617438" cy="2641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Left-Right Arrow 323"/>
          <p:cNvSpPr/>
          <p:nvPr/>
        </p:nvSpPr>
        <p:spPr bwMode="auto">
          <a:xfrm rot="5400000">
            <a:off x="4969746" y="2771984"/>
            <a:ext cx="315128" cy="13216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025114" y="1116151"/>
            <a:ext cx="19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FogFlow</a:t>
            </a:r>
            <a:endParaRPr lang="de-DE" b="1" i="1" dirty="0"/>
          </a:p>
        </p:txBody>
      </p:sp>
      <p:sp>
        <p:nvSpPr>
          <p:cNvPr id="327" name="Rectangle 326"/>
          <p:cNvSpPr/>
          <p:nvPr/>
        </p:nvSpPr>
        <p:spPr bwMode="auto">
          <a:xfrm>
            <a:off x="8218124" y="3599197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000" b="1" dirty="0">
              <a:ea typeface="+mj-ea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8166325" y="3648800"/>
            <a:ext cx="865402" cy="499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ea typeface="+mj-ea"/>
              </a:rPr>
              <a:t>External Apps</a:t>
            </a:r>
            <a:endParaRPr kumimoji="1" lang="de-DE" sz="1000" b="1" dirty="0">
              <a:ea typeface="+mj-ea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59901" y="269956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335642" y="3973687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NGSI10</a:t>
            </a:r>
            <a:endParaRPr lang="de-DE" sz="800" i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7710751" y="353143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</a:t>
            </a:r>
            <a:endParaRPr lang="de-DE" sz="800" i="1" dirty="0"/>
          </a:p>
        </p:txBody>
      </p:sp>
      <p:cxnSp>
        <p:nvCxnSpPr>
          <p:cNvPr id="333" name="Straight Connector 332"/>
          <p:cNvCxnSpPr>
            <a:stCxn id="289" idx="2"/>
          </p:cNvCxnSpPr>
          <p:nvPr/>
        </p:nvCxnSpPr>
        <p:spPr bwMode="auto">
          <a:xfrm flipH="1">
            <a:off x="3396945" y="1882774"/>
            <a:ext cx="24929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4" name="Straight Connector 333"/>
          <p:cNvCxnSpPr/>
          <p:nvPr/>
        </p:nvCxnSpPr>
        <p:spPr bwMode="auto">
          <a:xfrm flipV="1">
            <a:off x="3386450" y="1889488"/>
            <a:ext cx="0" cy="11713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5" name="TextBox 334"/>
          <p:cNvSpPr txBox="1"/>
          <p:nvPr/>
        </p:nvSpPr>
        <p:spPr>
          <a:xfrm>
            <a:off x="5663286" y="411811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NGSI9</a:t>
            </a:r>
            <a:endParaRPr lang="de-DE" sz="800" i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2464730" y="3794335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4</a:t>
            </a:r>
            <a:endParaRPr lang="en-US" sz="800" b="1" i="1" dirty="0"/>
          </a:p>
        </p:txBody>
      </p:sp>
      <p:sp>
        <p:nvSpPr>
          <p:cNvPr id="337" name="TextBox 336"/>
          <p:cNvSpPr txBox="1"/>
          <p:nvPr/>
        </p:nvSpPr>
        <p:spPr>
          <a:xfrm>
            <a:off x="3147581" y="3774758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700" b="1" i="1" dirty="0"/>
              <a:t>5</a:t>
            </a:r>
            <a:endParaRPr lang="en-US" sz="10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2494070" y="3176563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1</a:t>
            </a:r>
            <a:endParaRPr lang="en-US" sz="1000" b="1" i="1" dirty="0"/>
          </a:p>
        </p:txBody>
      </p:sp>
      <p:sp>
        <p:nvSpPr>
          <p:cNvPr id="341" name="Rounded Rectangle 340"/>
          <p:cNvSpPr/>
          <p:nvPr/>
        </p:nvSpPr>
        <p:spPr bwMode="auto">
          <a:xfrm>
            <a:off x="2448688" y="3124996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2437159" y="3699124"/>
            <a:ext cx="1237069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427187" y="4226314"/>
            <a:ext cx="1902020" cy="4448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345" name="Oval 344"/>
          <p:cNvSpPr/>
          <p:nvPr/>
        </p:nvSpPr>
        <p:spPr bwMode="auto">
          <a:xfrm>
            <a:off x="4999131" y="3640135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84726" y="3681165"/>
            <a:ext cx="806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(B</a:t>
            </a:r>
            <a:r>
              <a:rPr lang="en-US" sz="600" b="1" i="1" dirty="0"/>
              <a:t>2</a:t>
            </a:r>
            <a:r>
              <a:rPr lang="en-US" sz="800" b="1" i="1" dirty="0"/>
              <a:t>)</a:t>
            </a:r>
          </a:p>
        </p:txBody>
      </p:sp>
      <p:sp>
        <p:nvSpPr>
          <p:cNvPr id="347" name="Oval 346"/>
          <p:cNvSpPr/>
          <p:nvPr/>
        </p:nvSpPr>
        <p:spPr bwMode="auto">
          <a:xfrm>
            <a:off x="4990616" y="4677900"/>
            <a:ext cx="784406" cy="377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993649" y="47164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err="1"/>
              <a:t>IoT</a:t>
            </a:r>
            <a:r>
              <a:rPr lang="en-US" sz="800" b="1" i="1" dirty="0"/>
              <a:t> Broker</a:t>
            </a:r>
          </a:p>
          <a:p>
            <a:pPr algn="ctr"/>
            <a:r>
              <a:rPr lang="en-US" sz="800" b="1" i="1" dirty="0"/>
              <a:t>(</a:t>
            </a:r>
            <a:r>
              <a:rPr lang="en-US" sz="800" b="1" i="1" dirty="0" err="1"/>
              <a:t>B</a:t>
            </a:r>
            <a:r>
              <a:rPr lang="en-US" sz="600" b="1" i="1" dirty="0" err="1"/>
              <a:t>n</a:t>
            </a:r>
            <a:r>
              <a:rPr lang="en-US" sz="800" b="1" i="1" dirty="0"/>
              <a:t>)</a:t>
            </a:r>
          </a:p>
        </p:txBody>
      </p:sp>
      <p:sp>
        <p:nvSpPr>
          <p:cNvPr id="352" name="Oval 351"/>
          <p:cNvSpPr/>
          <p:nvPr/>
        </p:nvSpPr>
        <p:spPr bwMode="auto">
          <a:xfrm>
            <a:off x="5308208" y="4493588"/>
            <a:ext cx="142635" cy="10032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800" b="1" dirty="0">
              <a:ea typeface="+mj-ea"/>
            </a:endParaRPr>
          </a:p>
        </p:txBody>
      </p:sp>
      <p:cxnSp>
        <p:nvCxnSpPr>
          <p:cNvPr id="353" name="Straight Arrow Connector 352"/>
          <p:cNvCxnSpPr/>
          <p:nvPr/>
        </p:nvCxnSpPr>
        <p:spPr bwMode="auto">
          <a:xfrm flipV="1">
            <a:off x="5751910" y="4249819"/>
            <a:ext cx="684321" cy="5149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3183385" y="3172736"/>
            <a:ext cx="44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t</a:t>
            </a:r>
            <a:r>
              <a:rPr lang="en-US" sz="600" b="1" i="1" dirty="0"/>
              <a:t>2</a:t>
            </a:r>
            <a:endParaRPr lang="en-US" sz="1000" b="1" i="1" dirty="0"/>
          </a:p>
        </p:txBody>
      </p:sp>
      <p:sp>
        <p:nvSpPr>
          <p:cNvPr id="3" name="Left-Right Arrow 2"/>
          <p:cNvSpPr/>
          <p:nvPr/>
        </p:nvSpPr>
        <p:spPr bwMode="auto">
          <a:xfrm>
            <a:off x="7550880" y="3781419"/>
            <a:ext cx="615446" cy="297524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21568" y="2187440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WebUI</a:t>
            </a:r>
            <a:endParaRPr lang="de-DE" sz="800" i="1" dirty="0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be 25"/>
          <p:cNvSpPr/>
          <p:nvPr/>
        </p:nvSpPr>
        <p:spPr bwMode="auto">
          <a:xfrm>
            <a:off x="3544314" y="3107974"/>
            <a:ext cx="344308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1828796" y="3129170"/>
            <a:ext cx="1624641" cy="1029562"/>
          </a:xfrm>
          <a:prstGeom prst="cub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776260" y="2078810"/>
            <a:ext cx="2594242" cy="972733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58549" y="234520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TA0</a:t>
            </a:r>
            <a:endParaRPr kumimoji="1" lang="en-US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66821" y="34896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TB0</a:t>
            </a:r>
            <a:endParaRPr kumimoji="1" lang="en-US" b="1" dirty="0"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37470" y="349454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TB1</a:t>
            </a:r>
            <a:endParaRPr kumimoji="1" lang="en-US" b="1" dirty="0">
              <a:ea typeface="+mj-ea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67862" y="346147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TB2</a:t>
            </a:r>
            <a:endParaRPr kumimoji="1" lang="en-US" b="1" dirty="0">
              <a:ea typeface="+mj-ea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03250" y="393495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705816" y="393448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005528" y="393449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370712" y="39349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863084" y="389632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05816" y="278515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4074541" y="282665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370712" y="282665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4074541" y="19446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541031" y="389632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641893" y="4967634"/>
            <a:ext cx="38991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2562042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32692" y="4283077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93429" y="4263764"/>
            <a:ext cx="523337" cy="36744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ea typeface="+mj-ea"/>
              </a:rPr>
              <a:t>S3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7266" y="148053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plan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7821" y="219584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0292" y="348740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1344" y="330497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node 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94415" y="4681390"/>
            <a:ext cx="747623" cy="50083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900" b="1" dirty="0">
                <a:ea typeface="+mj-ea"/>
              </a:rPr>
              <a:t>New rules</a:t>
            </a:r>
          </a:p>
        </p:txBody>
      </p:sp>
    </p:spTree>
    <p:extLst>
      <p:ext uri="{BB962C8B-B14F-4D97-AF65-F5344CB8AC3E}">
        <p14:creationId xmlns:p14="http://schemas.microsoft.com/office/powerpoint/2010/main" val="283825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60828" y="1863725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Sensors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2095" y="1863367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Street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1702" y="18590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City</a:t>
            </a:r>
            <a:endParaRPr kumimoji="0" lang="de-DE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2565" y="1859080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Region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3578" y="1852173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Country</a:t>
            </a:r>
            <a:endParaRPr kumimoji="0" lang="de-DE" sz="1400" b="1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67515" y="2827191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3087978" y="2826355"/>
            <a:ext cx="589363" cy="83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30" idx="3"/>
            <a:endCxn id="34" idx="1"/>
          </p:cNvCxnSpPr>
          <p:nvPr/>
        </p:nvCxnSpPr>
        <p:spPr>
          <a:xfrm>
            <a:off x="4330374" y="2835833"/>
            <a:ext cx="521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>
            <a:stCxn id="34" idx="3"/>
            <a:endCxn id="31" idx="1"/>
          </p:cNvCxnSpPr>
          <p:nvPr/>
        </p:nvCxnSpPr>
        <p:spPr>
          <a:xfrm flipV="1">
            <a:off x="5499911" y="2831283"/>
            <a:ext cx="482420" cy="455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9" name="Rounded Rectangle 28"/>
          <p:cNvSpPr/>
          <p:nvPr/>
        </p:nvSpPr>
        <p:spPr>
          <a:xfrm>
            <a:off x="2439906" y="2502319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82302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82331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45046" y="250724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2576" y="2511797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600" b="1" dirty="0">
                <a:solidFill>
                  <a:prstClr val="black"/>
                </a:solidFill>
              </a:rPr>
              <a:t>Temperature </a:t>
            </a:r>
          </a:p>
          <a:p>
            <a:r>
              <a:rPr kumimoji="0" lang="en-US" sz="1600" b="1" dirty="0">
                <a:solidFill>
                  <a:prstClr val="black"/>
                </a:solidFill>
              </a:rPr>
              <a:t>sensor data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851839" y="2511797"/>
            <a:ext cx="648072" cy="64807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3125" y="2826355"/>
            <a:ext cx="70678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7909692" y="2826355"/>
            <a:ext cx="5775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215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9058" y="1738695"/>
            <a:ext cx="4829901" cy="3100724"/>
            <a:chOff x="2179058" y="1738695"/>
            <a:chExt cx="4829901" cy="3100724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2659226" y="3042835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400" b="1" dirty="0">
                  <a:ea typeface="+mj-ea"/>
                </a:rPr>
                <a:t>matching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2631791" y="4129023"/>
              <a:ext cx="1505714" cy="71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b="1" dirty="0">
                  <a:ea typeface="+mj-ea"/>
                </a:rPr>
                <a:t>V</a:t>
              </a:r>
              <a:r>
                <a:rPr kumimoji="1" lang="en-US" altLang="ja-JP" sz="1400" b="1" dirty="0">
                  <a:ea typeface="+mj-ea"/>
                </a:rPr>
                <a:t>irtual sensors</a:t>
              </a:r>
            </a:p>
            <a:p>
              <a:pPr algn="ctr"/>
              <a:r>
                <a:rPr kumimoji="1" lang="en-US" altLang="ja-JP" sz="1400" b="1" dirty="0">
                  <a:ea typeface="+mj-ea"/>
                </a:rPr>
                <a:t>(cameras)</a:t>
              </a:r>
            </a:p>
          </p:txBody>
        </p:sp>
        <p:sp>
          <p:nvSpPr>
            <p:cNvPr id="6" name="Up Arrow 5"/>
            <p:cNvSpPr/>
            <p:nvPr/>
          </p:nvSpPr>
          <p:spPr bwMode="auto">
            <a:xfrm>
              <a:off x="3129760" y="3662833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2923" y="3200597"/>
              <a:ext cx="2167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groupby</a:t>
              </a:r>
              <a:r>
                <a:rPr lang="en-US" sz="1400" dirty="0"/>
                <a:t> “</a:t>
              </a:r>
              <a:r>
                <a:rPr lang="en-US" sz="1400" dirty="0" err="1"/>
                <a:t>producerID</a:t>
              </a:r>
              <a:r>
                <a:rPr lang="en-US" sz="1400" dirty="0"/>
                <a:t>”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3269272" y="2578017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3870008" y="3661534"/>
              <a:ext cx="0" cy="3124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70009" y="3973952"/>
              <a:ext cx="168310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Down Arrow 10"/>
            <p:cNvSpPr/>
            <p:nvPr/>
          </p:nvSpPr>
          <p:spPr bwMode="auto">
            <a:xfrm rot="19499974">
              <a:off x="2866514" y="204227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400" b="1" dirty="0"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9058" y="1738695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Subscribe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308" y="3721349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broadcast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111" y="3740496"/>
              <a:ext cx="1455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Picture of the </a:t>
              </a:r>
            </a:p>
            <a:p>
              <a:r>
                <a:rPr lang="en-US" sz="1400" dirty="0"/>
                <a:t>lost child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78" y="4284520"/>
            <a:ext cx="559539" cy="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49769" y="1254347"/>
            <a:ext cx="3418813" cy="4029947"/>
            <a:chOff x="3582398" y="1907862"/>
            <a:chExt cx="3418813" cy="4029947"/>
          </a:xfrm>
        </p:grpSpPr>
        <p:sp>
          <p:nvSpPr>
            <p:cNvPr id="4" name="正方形/長方形 27"/>
            <p:cNvSpPr/>
            <p:nvPr/>
          </p:nvSpPr>
          <p:spPr bwMode="auto">
            <a:xfrm>
              <a:off x="3786177" y="4328351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Face</a:t>
              </a:r>
            </a:p>
            <a:p>
              <a:pPr algn="ctr"/>
              <a:r>
                <a:rPr lang="en-US" altLang="ja-JP" sz="1100" b="1" dirty="0">
                  <a:ea typeface="+mj-ea"/>
                </a:rPr>
                <a:t>extractor</a:t>
              </a:r>
            </a:p>
          </p:txBody>
        </p:sp>
        <p:sp>
          <p:nvSpPr>
            <p:cNvPr id="5" name="正方形/長方形 27"/>
            <p:cNvSpPr/>
            <p:nvPr/>
          </p:nvSpPr>
          <p:spPr bwMode="auto">
            <a:xfrm>
              <a:off x="3758742" y="5414539"/>
              <a:ext cx="1478279" cy="523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b="1" dirty="0">
                  <a:ea typeface="+mj-ea"/>
                </a:rPr>
                <a:t>Virtual sensors</a:t>
              </a:r>
            </a:p>
            <a:p>
              <a:pPr algn="ctr"/>
              <a:r>
                <a:rPr kumimoji="1" lang="en-US" altLang="ja-JP" sz="1100" b="1" dirty="0">
                  <a:ea typeface="+mj-ea"/>
                </a:rPr>
                <a:t>(cameras)</a:t>
              </a: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382264" y="4948349"/>
              <a:ext cx="231233" cy="46619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6823" y="4507545"/>
              <a:ext cx="17443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</a:t>
              </a:r>
              <a:r>
                <a:rPr lang="en-US" sz="1100" dirty="0" err="1"/>
                <a:t>producerID</a:t>
              </a:r>
              <a:r>
                <a:rPr lang="en-US" sz="1100" dirty="0"/>
                <a:t>”</a:t>
              </a:r>
            </a:p>
          </p:txBody>
        </p:sp>
        <p:sp>
          <p:nvSpPr>
            <p:cNvPr id="12" name="正方形/長方形 27"/>
            <p:cNvSpPr/>
            <p:nvPr/>
          </p:nvSpPr>
          <p:spPr bwMode="auto">
            <a:xfrm>
              <a:off x="3758742" y="3037602"/>
              <a:ext cx="1478279" cy="6199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ea typeface="+mj-ea"/>
                </a:rPr>
                <a:t>Counter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497880" y="3657600"/>
              <a:ext cx="1" cy="67075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254202" y="3239130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groupby</a:t>
              </a:r>
              <a:r>
                <a:rPr lang="en-US" sz="1100" dirty="0"/>
                <a:t> “all”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503156" y="2572784"/>
              <a:ext cx="0" cy="464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Down Arrow 21"/>
            <p:cNvSpPr/>
            <p:nvPr/>
          </p:nvSpPr>
          <p:spPr bwMode="auto">
            <a:xfrm rot="19499974">
              <a:off x="4054502" y="2138853"/>
              <a:ext cx="397434" cy="46369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sz="1100" b="1" dirty="0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2398" y="19078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63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 Single Corner Rectangle 95"/>
          <p:cNvSpPr/>
          <p:nvPr/>
        </p:nvSpPr>
        <p:spPr>
          <a:xfrm>
            <a:off x="5051805" y="415428"/>
            <a:ext cx="3589478" cy="3684689"/>
          </a:xfrm>
          <a:prstGeom prst="round1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Parallelogram 96"/>
          <p:cNvSpPr/>
          <p:nvPr/>
        </p:nvSpPr>
        <p:spPr>
          <a:xfrm>
            <a:off x="104950" y="3789962"/>
            <a:ext cx="234153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8687" y="37523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Devices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126021" y="203398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9758" y="1996365"/>
            <a:ext cx="13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nodes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Parallelogram 100"/>
          <p:cNvSpPr/>
          <p:nvPr/>
        </p:nvSpPr>
        <p:spPr>
          <a:xfrm>
            <a:off x="107504" y="415429"/>
            <a:ext cx="2357747" cy="122413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241" y="377805"/>
            <a:ext cx="13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L-Shape 102"/>
          <p:cNvSpPr/>
          <p:nvPr/>
        </p:nvSpPr>
        <p:spPr>
          <a:xfrm>
            <a:off x="3035736" y="1414685"/>
            <a:ext cx="5521516" cy="3760798"/>
          </a:xfrm>
          <a:prstGeom prst="corner">
            <a:avLst>
              <a:gd name="adj1" fmla="val 24926"/>
              <a:gd name="adj2" fmla="val 500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22917" y="1150976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69769" y="2017053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732817" y="2802308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8032922" y="3457391"/>
            <a:ext cx="608361" cy="608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365437" y="497717"/>
            <a:ext cx="904185" cy="71732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FB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948890" y="1845746"/>
            <a:ext cx="608361" cy="62900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0" name="Straight Connector 109"/>
          <p:cNvCxnSpPr>
            <a:stCxn id="104" idx="6"/>
            <a:endCxn id="109" idx="1"/>
          </p:cNvCxnSpPr>
          <p:nvPr/>
        </p:nvCxnSpPr>
        <p:spPr>
          <a:xfrm>
            <a:off x="5931278" y="1455176"/>
            <a:ext cx="2106704" cy="48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09" idx="2"/>
          </p:cNvCxnSpPr>
          <p:nvPr/>
        </p:nvCxnSpPr>
        <p:spPr>
          <a:xfrm>
            <a:off x="5889038" y="2106151"/>
            <a:ext cx="2059852" cy="5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6" idx="7"/>
            <a:endCxn id="109" idx="3"/>
          </p:cNvCxnSpPr>
          <p:nvPr/>
        </p:nvCxnSpPr>
        <p:spPr>
          <a:xfrm flipV="1">
            <a:off x="6252086" y="2382634"/>
            <a:ext cx="1785896" cy="50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9" idx="5"/>
          </p:cNvCxnSpPr>
          <p:nvPr/>
        </p:nvCxnSpPr>
        <p:spPr>
          <a:xfrm flipV="1">
            <a:off x="8337103" y="2382634"/>
            <a:ext cx="131056" cy="10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4"/>
            <a:endCxn id="109" idx="0"/>
          </p:cNvCxnSpPr>
          <p:nvPr/>
        </p:nvCxnSpPr>
        <p:spPr>
          <a:xfrm>
            <a:off x="7817530" y="1215043"/>
            <a:ext cx="435541" cy="63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0204779" y="313277"/>
            <a:ext cx="108012" cy="4780905"/>
          </a:xfrm>
          <a:prstGeom prst="round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64008" y="1503075"/>
            <a:ext cx="1008112" cy="77770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TM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240683" y="2511187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360568" y="3359654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97067" y="350850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103543" y="362191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540541" y="3731905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16867" y="2970125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208877" y="4046689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808955" y="4590808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41465" y="4689622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325046" y="3830094"/>
            <a:ext cx="576064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77982" y="4671427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048995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70070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009435" y="50941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1503117" y="1845746"/>
            <a:ext cx="1440160" cy="753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1487213" y="3202015"/>
            <a:ext cx="1440160" cy="60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353571" y="766432"/>
            <a:ext cx="963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312791" y="2222604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12791" y="3495885"/>
            <a:ext cx="106479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グループ化 60"/>
          <p:cNvGrpSpPr>
            <a:grpSpLocks noChangeAspect="1"/>
          </p:cNvGrpSpPr>
          <p:nvPr/>
        </p:nvGrpSpPr>
        <p:grpSpPr bwMode="gray">
          <a:xfrm>
            <a:off x="1164556" y="820330"/>
            <a:ext cx="851991" cy="554037"/>
            <a:chOff x="6257925" y="989013"/>
            <a:chExt cx="1389063" cy="903287"/>
          </a:xfrm>
        </p:grpSpPr>
        <p:sp>
          <p:nvSpPr>
            <p:cNvPr id="137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8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9" name="Freeform 138"/>
          <p:cNvSpPr>
            <a:spLocks noChangeAspect="1"/>
          </p:cNvSpPr>
          <p:nvPr/>
        </p:nvSpPr>
        <p:spPr bwMode="gray">
          <a:xfrm>
            <a:off x="3800844" y="1613805"/>
            <a:ext cx="389508" cy="609350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endParaRPr lang="ja-JP" altLang="en-US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02118" y="4732643"/>
            <a:ext cx="82981" cy="8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" name="グループ化 26"/>
          <p:cNvGrpSpPr/>
          <p:nvPr/>
        </p:nvGrpSpPr>
        <p:grpSpPr bwMode="gray">
          <a:xfrm>
            <a:off x="393885" y="2781850"/>
            <a:ext cx="614550" cy="106592"/>
            <a:chOff x="6477001" y="1276350"/>
            <a:chExt cx="1003300" cy="301625"/>
          </a:xfrm>
        </p:grpSpPr>
        <p:sp>
          <p:nvSpPr>
            <p:cNvPr id="142" name="Freeform 141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4" name="グループ化 124"/>
          <p:cNvGrpSpPr>
            <a:grpSpLocks noChangeAspect="1"/>
          </p:cNvGrpSpPr>
          <p:nvPr/>
        </p:nvGrpSpPr>
        <p:grpSpPr bwMode="gray">
          <a:xfrm>
            <a:off x="360363" y="2583195"/>
            <a:ext cx="571116" cy="189566"/>
            <a:chOff x="760085" y="3438893"/>
            <a:chExt cx="1109600" cy="368300"/>
          </a:xfrm>
        </p:grpSpPr>
        <p:sp>
          <p:nvSpPr>
            <p:cNvPr id="145" name="フリーフォーム 125"/>
            <p:cNvSpPr>
              <a:spLocks noChangeAspect="1"/>
            </p:cNvSpPr>
            <p:nvPr/>
          </p:nvSpPr>
          <p:spPr bwMode="gray">
            <a:xfrm>
              <a:off x="760085" y="3438893"/>
              <a:ext cx="1109600" cy="368300"/>
            </a:xfrm>
            <a:custGeom>
              <a:avLst/>
              <a:gdLst>
                <a:gd name="connsiteX0" fmla="*/ 76907 w 1109600"/>
                <a:gd name="connsiteY0" fmla="*/ 0 h 368300"/>
                <a:gd name="connsiteX1" fmla="*/ 1033120 w 1109600"/>
                <a:gd name="connsiteY1" fmla="*/ 0 h 368300"/>
                <a:gd name="connsiteX2" fmla="*/ 1109600 w 1109600"/>
                <a:gd name="connsiteY2" fmla="*/ 153814 h 368300"/>
                <a:gd name="connsiteX3" fmla="*/ 1033120 w 1109600"/>
                <a:gd name="connsiteY3" fmla="*/ 308056 h 368300"/>
                <a:gd name="connsiteX4" fmla="*/ 981421 w 1109600"/>
                <a:gd name="connsiteY4" fmla="*/ 308056 h 368300"/>
                <a:gd name="connsiteX5" fmla="*/ 981421 w 1109600"/>
                <a:gd name="connsiteY5" fmla="*/ 335721 h 368300"/>
                <a:gd name="connsiteX6" fmla="*/ 948842 w 1109600"/>
                <a:gd name="connsiteY6" fmla="*/ 368300 h 368300"/>
                <a:gd name="connsiteX7" fmla="*/ 883685 w 1109600"/>
                <a:gd name="connsiteY7" fmla="*/ 368300 h 368300"/>
                <a:gd name="connsiteX8" fmla="*/ 851106 w 1109600"/>
                <a:gd name="connsiteY8" fmla="*/ 335721 h 368300"/>
                <a:gd name="connsiteX9" fmla="*/ 851106 w 1109600"/>
                <a:gd name="connsiteY9" fmla="*/ 308056 h 368300"/>
                <a:gd name="connsiteX10" fmla="*/ 264475 w 1109600"/>
                <a:gd name="connsiteY10" fmla="*/ 308056 h 368300"/>
                <a:gd name="connsiteX11" fmla="*/ 264475 w 1109600"/>
                <a:gd name="connsiteY11" fmla="*/ 335721 h 368300"/>
                <a:gd name="connsiteX12" fmla="*/ 231896 w 1109600"/>
                <a:gd name="connsiteY12" fmla="*/ 368300 h 368300"/>
                <a:gd name="connsiteX13" fmla="*/ 166739 w 1109600"/>
                <a:gd name="connsiteY13" fmla="*/ 368300 h 368300"/>
                <a:gd name="connsiteX14" fmla="*/ 134160 w 1109600"/>
                <a:gd name="connsiteY14" fmla="*/ 335721 h 368300"/>
                <a:gd name="connsiteX15" fmla="*/ 134160 w 1109600"/>
                <a:gd name="connsiteY15" fmla="*/ 308056 h 368300"/>
                <a:gd name="connsiteX16" fmla="*/ 76907 w 1109600"/>
                <a:gd name="connsiteY16" fmla="*/ 308056 h 368300"/>
                <a:gd name="connsiteX17" fmla="*/ 0 w 1109600"/>
                <a:gd name="connsiteY17" fmla="*/ 153814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9600" h="368300">
                  <a:moveTo>
                    <a:pt x="76907" y="0"/>
                  </a:moveTo>
                  <a:lnTo>
                    <a:pt x="1033120" y="0"/>
                  </a:lnTo>
                  <a:lnTo>
                    <a:pt x="1109600" y="153814"/>
                  </a:lnTo>
                  <a:lnTo>
                    <a:pt x="1033120" y="308056"/>
                  </a:lnTo>
                  <a:lnTo>
                    <a:pt x="981421" y="308056"/>
                  </a:lnTo>
                  <a:lnTo>
                    <a:pt x="981421" y="335721"/>
                  </a:lnTo>
                  <a:cubicBezTo>
                    <a:pt x="981421" y="353547"/>
                    <a:pt x="966668" y="368300"/>
                    <a:pt x="948842" y="368300"/>
                  </a:cubicBezTo>
                  <a:cubicBezTo>
                    <a:pt x="883685" y="368300"/>
                    <a:pt x="883685" y="368300"/>
                    <a:pt x="883685" y="368300"/>
                  </a:cubicBezTo>
                  <a:cubicBezTo>
                    <a:pt x="865551" y="368300"/>
                    <a:pt x="851106" y="353547"/>
                    <a:pt x="851106" y="335721"/>
                  </a:cubicBezTo>
                  <a:lnTo>
                    <a:pt x="851106" y="308056"/>
                  </a:lnTo>
                  <a:lnTo>
                    <a:pt x="264475" y="308056"/>
                  </a:lnTo>
                  <a:lnTo>
                    <a:pt x="264475" y="335721"/>
                  </a:lnTo>
                  <a:cubicBezTo>
                    <a:pt x="264475" y="353547"/>
                    <a:pt x="250030" y="368300"/>
                    <a:pt x="231896" y="368300"/>
                  </a:cubicBezTo>
                  <a:cubicBezTo>
                    <a:pt x="166739" y="368300"/>
                    <a:pt x="166739" y="368300"/>
                    <a:pt x="166739" y="368300"/>
                  </a:cubicBezTo>
                  <a:cubicBezTo>
                    <a:pt x="148913" y="368300"/>
                    <a:pt x="134160" y="353547"/>
                    <a:pt x="134160" y="335721"/>
                  </a:cubicBezTo>
                  <a:lnTo>
                    <a:pt x="134160" y="308056"/>
                  </a:lnTo>
                  <a:lnTo>
                    <a:pt x="76907" y="308056"/>
                  </a:lnTo>
                  <a:lnTo>
                    <a:pt x="0" y="1538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6" name="フリーフォーム 126"/>
            <p:cNvSpPr>
              <a:spLocks noChangeAspect="1"/>
            </p:cNvSpPr>
            <p:nvPr/>
          </p:nvSpPr>
          <p:spPr bwMode="gray">
            <a:xfrm>
              <a:off x="875447" y="3493156"/>
              <a:ext cx="896823" cy="190559"/>
            </a:xfrm>
            <a:custGeom>
              <a:avLst/>
              <a:gdLst>
                <a:gd name="connsiteX0" fmla="*/ 1671028 w 3332163"/>
                <a:gd name="connsiteY0" fmla="*/ 422275 h 708025"/>
                <a:gd name="connsiteX1" fmla="*/ 2070711 w 3332163"/>
                <a:gd name="connsiteY1" fmla="*/ 422275 h 708025"/>
                <a:gd name="connsiteX2" fmla="*/ 2112963 w 3332163"/>
                <a:gd name="connsiteY2" fmla="*/ 477044 h 708025"/>
                <a:gd name="connsiteX3" fmla="*/ 2070711 w 3332163"/>
                <a:gd name="connsiteY3" fmla="*/ 531813 h 708025"/>
                <a:gd name="connsiteX4" fmla="*/ 1671028 w 3332163"/>
                <a:gd name="connsiteY4" fmla="*/ 531813 h 708025"/>
                <a:gd name="connsiteX5" fmla="*/ 1628775 w 3332163"/>
                <a:gd name="connsiteY5" fmla="*/ 477044 h 708025"/>
                <a:gd name="connsiteX6" fmla="*/ 1671028 w 3332163"/>
                <a:gd name="connsiteY6" fmla="*/ 422275 h 708025"/>
                <a:gd name="connsiteX7" fmla="*/ 3110753 w 3332163"/>
                <a:gd name="connsiteY7" fmla="*/ 249866 h 708025"/>
                <a:gd name="connsiteX8" fmla="*/ 3088479 w 3332163"/>
                <a:gd name="connsiteY8" fmla="*/ 252968 h 708025"/>
                <a:gd name="connsiteX9" fmla="*/ 3060850 w 3332163"/>
                <a:gd name="connsiteY9" fmla="*/ 262690 h 708025"/>
                <a:gd name="connsiteX10" fmla="*/ 3008787 w 3332163"/>
                <a:gd name="connsiteY10" fmla="*/ 350266 h 708025"/>
                <a:gd name="connsiteX11" fmla="*/ 3110485 w 3332163"/>
                <a:gd name="connsiteY11" fmla="*/ 451964 h 708025"/>
                <a:gd name="connsiteX12" fmla="*/ 3211040 w 3332163"/>
                <a:gd name="connsiteY12" fmla="*/ 350266 h 708025"/>
                <a:gd name="connsiteX13" fmla="*/ 3164280 w 3332163"/>
                <a:gd name="connsiteY13" fmla="*/ 265101 h 708025"/>
                <a:gd name="connsiteX14" fmla="*/ 3140798 w 3332163"/>
                <a:gd name="connsiteY14" fmla="*/ 255155 h 708025"/>
                <a:gd name="connsiteX15" fmla="*/ 2505916 w 3332163"/>
                <a:gd name="connsiteY15" fmla="*/ 249866 h 708025"/>
                <a:gd name="connsiteX16" fmla="*/ 2483640 w 3332163"/>
                <a:gd name="connsiteY16" fmla="*/ 252968 h 708025"/>
                <a:gd name="connsiteX17" fmla="*/ 2456012 w 3332163"/>
                <a:gd name="connsiteY17" fmla="*/ 262690 h 708025"/>
                <a:gd name="connsiteX18" fmla="*/ 2403949 w 3332163"/>
                <a:gd name="connsiteY18" fmla="*/ 350266 h 708025"/>
                <a:gd name="connsiteX19" fmla="*/ 2505647 w 3332163"/>
                <a:gd name="connsiteY19" fmla="*/ 451964 h 708025"/>
                <a:gd name="connsiteX20" fmla="*/ 2606202 w 3332163"/>
                <a:gd name="connsiteY20" fmla="*/ 350266 h 708025"/>
                <a:gd name="connsiteX21" fmla="*/ 2559442 w 3332163"/>
                <a:gd name="connsiteY21" fmla="*/ 265101 h 708025"/>
                <a:gd name="connsiteX22" fmla="*/ 2535959 w 3332163"/>
                <a:gd name="connsiteY22" fmla="*/ 255155 h 708025"/>
                <a:gd name="connsiteX23" fmla="*/ 373462 w 3332163"/>
                <a:gd name="connsiteY23" fmla="*/ 202816 h 708025"/>
                <a:gd name="connsiteX24" fmla="*/ 373462 w 3332163"/>
                <a:gd name="connsiteY24" fmla="*/ 361195 h 708025"/>
                <a:gd name="connsiteX25" fmla="*/ 252401 w 3332163"/>
                <a:gd name="connsiteY25" fmla="*/ 361195 h 708025"/>
                <a:gd name="connsiteX26" fmla="*/ 252401 w 3332163"/>
                <a:gd name="connsiteY26" fmla="*/ 206234 h 708025"/>
                <a:gd name="connsiteX27" fmla="*/ 121061 w 3332163"/>
                <a:gd name="connsiteY27" fmla="*/ 389680 h 708025"/>
                <a:gd name="connsiteX28" fmla="*/ 228506 w 3332163"/>
                <a:gd name="connsiteY28" fmla="*/ 565613 h 708025"/>
                <a:gd name="connsiteX29" fmla="*/ 295003 w 3332163"/>
                <a:gd name="connsiteY29" fmla="*/ 584772 h 708025"/>
                <a:gd name="connsiteX30" fmla="*/ 318070 w 3332163"/>
                <a:gd name="connsiteY30" fmla="*/ 586493 h 708025"/>
                <a:gd name="connsiteX31" fmla="*/ 333749 w 3332163"/>
                <a:gd name="connsiteY31" fmla="*/ 585278 h 708025"/>
                <a:gd name="connsiteX32" fmla="*/ 403603 w 3332163"/>
                <a:gd name="connsiteY32" fmla="*/ 566254 h 708025"/>
                <a:gd name="connsiteX33" fmla="*/ 513939 w 3332163"/>
                <a:gd name="connsiteY33" fmla="*/ 389680 h 708025"/>
                <a:gd name="connsiteX34" fmla="*/ 373462 w 3332163"/>
                <a:gd name="connsiteY34" fmla="*/ 202816 h 708025"/>
                <a:gd name="connsiteX35" fmla="*/ 1671028 w 3332163"/>
                <a:gd name="connsiteY35" fmla="*/ 198437 h 708025"/>
                <a:gd name="connsiteX36" fmla="*/ 2070711 w 3332163"/>
                <a:gd name="connsiteY36" fmla="*/ 198437 h 708025"/>
                <a:gd name="connsiteX37" fmla="*/ 2112963 w 3332163"/>
                <a:gd name="connsiteY37" fmla="*/ 252629 h 708025"/>
                <a:gd name="connsiteX38" fmla="*/ 2070711 w 3332163"/>
                <a:gd name="connsiteY38" fmla="*/ 307975 h 708025"/>
                <a:gd name="connsiteX39" fmla="*/ 1671028 w 3332163"/>
                <a:gd name="connsiteY39" fmla="*/ 307975 h 708025"/>
                <a:gd name="connsiteX40" fmla="*/ 1628775 w 3332163"/>
                <a:gd name="connsiteY40" fmla="*/ 252629 h 708025"/>
                <a:gd name="connsiteX41" fmla="*/ 1671028 w 3332163"/>
                <a:gd name="connsiteY41" fmla="*/ 198437 h 708025"/>
                <a:gd name="connsiteX42" fmla="*/ 3094487 w 3332163"/>
                <a:gd name="connsiteY42" fmla="*/ 128587 h 708025"/>
                <a:gd name="connsiteX43" fmla="*/ 3094487 w 3332163"/>
                <a:gd name="connsiteY43" fmla="*/ 129342 h 708025"/>
                <a:gd name="connsiteX44" fmla="*/ 3110753 w 3332163"/>
                <a:gd name="connsiteY44" fmla="*/ 128587 h 708025"/>
                <a:gd name="connsiteX45" fmla="*/ 3133338 w 3332163"/>
                <a:gd name="connsiteY45" fmla="*/ 130177 h 708025"/>
                <a:gd name="connsiteX46" fmla="*/ 3133338 w 3332163"/>
                <a:gd name="connsiteY46" fmla="*/ 129730 h 708025"/>
                <a:gd name="connsiteX47" fmla="*/ 3136839 w 3332163"/>
                <a:gd name="connsiteY47" fmla="*/ 130424 h 708025"/>
                <a:gd name="connsiteX48" fmla="*/ 3143250 w 3332163"/>
                <a:gd name="connsiteY48" fmla="*/ 130875 h 708025"/>
                <a:gd name="connsiteX49" fmla="*/ 3143250 w 3332163"/>
                <a:gd name="connsiteY49" fmla="*/ 131695 h 708025"/>
                <a:gd name="connsiteX50" fmla="*/ 3174033 w 3332163"/>
                <a:gd name="connsiteY50" fmla="*/ 137800 h 708025"/>
                <a:gd name="connsiteX51" fmla="*/ 3332163 w 3332163"/>
                <a:gd name="connsiteY51" fmla="*/ 350266 h 708025"/>
                <a:gd name="connsiteX52" fmla="*/ 3110485 w 3332163"/>
                <a:gd name="connsiteY52" fmla="*/ 573087 h 708025"/>
                <a:gd name="connsiteX53" fmla="*/ 2887663 w 3332163"/>
                <a:gd name="connsiteY53" fmla="*/ 350266 h 708025"/>
                <a:gd name="connsiteX54" fmla="*/ 3052465 w 3332163"/>
                <a:gd name="connsiteY54" fmla="*/ 135628 h 708025"/>
                <a:gd name="connsiteX55" fmla="*/ 3086100 w 3332163"/>
                <a:gd name="connsiteY55" fmla="*/ 129992 h 708025"/>
                <a:gd name="connsiteX56" fmla="*/ 3086100 w 3332163"/>
                <a:gd name="connsiteY56" fmla="*/ 129731 h 708025"/>
                <a:gd name="connsiteX57" fmla="*/ 3088256 w 3332163"/>
                <a:gd name="connsiteY57" fmla="*/ 129631 h 708025"/>
                <a:gd name="connsiteX58" fmla="*/ 2489649 w 3332163"/>
                <a:gd name="connsiteY58" fmla="*/ 128587 h 708025"/>
                <a:gd name="connsiteX59" fmla="*/ 2489649 w 3332163"/>
                <a:gd name="connsiteY59" fmla="*/ 129342 h 708025"/>
                <a:gd name="connsiteX60" fmla="*/ 2505916 w 3332163"/>
                <a:gd name="connsiteY60" fmla="*/ 128587 h 708025"/>
                <a:gd name="connsiteX61" fmla="*/ 2528500 w 3332163"/>
                <a:gd name="connsiteY61" fmla="*/ 130177 h 708025"/>
                <a:gd name="connsiteX62" fmla="*/ 2528500 w 3332163"/>
                <a:gd name="connsiteY62" fmla="*/ 129730 h 708025"/>
                <a:gd name="connsiteX63" fmla="*/ 2532000 w 3332163"/>
                <a:gd name="connsiteY63" fmla="*/ 130424 h 708025"/>
                <a:gd name="connsiteX64" fmla="*/ 2538413 w 3332163"/>
                <a:gd name="connsiteY64" fmla="*/ 130875 h 708025"/>
                <a:gd name="connsiteX65" fmla="*/ 2538413 w 3332163"/>
                <a:gd name="connsiteY65" fmla="*/ 131696 h 708025"/>
                <a:gd name="connsiteX66" fmla="*/ 2569195 w 3332163"/>
                <a:gd name="connsiteY66" fmla="*/ 137800 h 708025"/>
                <a:gd name="connsiteX67" fmla="*/ 2727325 w 3332163"/>
                <a:gd name="connsiteY67" fmla="*/ 350266 h 708025"/>
                <a:gd name="connsiteX68" fmla="*/ 2505647 w 3332163"/>
                <a:gd name="connsiteY68" fmla="*/ 573087 h 708025"/>
                <a:gd name="connsiteX69" fmla="*/ 2282825 w 3332163"/>
                <a:gd name="connsiteY69" fmla="*/ 350266 h 708025"/>
                <a:gd name="connsiteX70" fmla="*/ 2447627 w 3332163"/>
                <a:gd name="connsiteY70" fmla="*/ 135628 h 708025"/>
                <a:gd name="connsiteX71" fmla="*/ 2481263 w 3332163"/>
                <a:gd name="connsiteY71" fmla="*/ 129992 h 708025"/>
                <a:gd name="connsiteX72" fmla="*/ 2481263 w 3332163"/>
                <a:gd name="connsiteY72" fmla="*/ 129731 h 708025"/>
                <a:gd name="connsiteX73" fmla="*/ 2483418 w 3332163"/>
                <a:gd name="connsiteY73" fmla="*/ 129631 h 708025"/>
                <a:gd name="connsiteX74" fmla="*/ 252401 w 3332163"/>
                <a:gd name="connsiteY74" fmla="*/ 0 h 708025"/>
                <a:gd name="connsiteX75" fmla="*/ 373462 w 3332163"/>
                <a:gd name="connsiteY75" fmla="*/ 0 h 708025"/>
                <a:gd name="connsiteX76" fmla="*/ 373462 w 3332163"/>
                <a:gd name="connsiteY76" fmla="*/ 78620 h 708025"/>
                <a:gd name="connsiteX77" fmla="*/ 635000 w 3332163"/>
                <a:gd name="connsiteY77" fmla="*/ 389680 h 708025"/>
                <a:gd name="connsiteX78" fmla="*/ 393554 w 3332163"/>
                <a:gd name="connsiteY78" fmla="*/ 697501 h 708025"/>
                <a:gd name="connsiteX79" fmla="*/ 347663 w 3332163"/>
                <a:gd name="connsiteY79" fmla="*/ 704202 h 708025"/>
                <a:gd name="connsiteX80" fmla="*/ 347663 w 3332163"/>
                <a:gd name="connsiteY80" fmla="*/ 705732 h 708025"/>
                <a:gd name="connsiteX81" fmla="*/ 318070 w 3332163"/>
                <a:gd name="connsiteY81" fmla="*/ 708025 h 708025"/>
                <a:gd name="connsiteX82" fmla="*/ 287338 w 3332163"/>
                <a:gd name="connsiteY82" fmla="*/ 705732 h 708025"/>
                <a:gd name="connsiteX83" fmla="*/ 287338 w 3332163"/>
                <a:gd name="connsiteY83" fmla="*/ 704780 h 708025"/>
                <a:gd name="connsiteX84" fmla="*/ 237730 w 3332163"/>
                <a:gd name="connsiteY84" fmla="*/ 697127 h 708025"/>
                <a:gd name="connsiteX85" fmla="*/ 0 w 3332163"/>
                <a:gd name="connsiteY85" fmla="*/ 389680 h 708025"/>
                <a:gd name="connsiteX86" fmla="*/ 252401 w 3332163"/>
                <a:gd name="connsiteY86" fmla="*/ 79759 h 708025"/>
                <a:gd name="connsiteX87" fmla="*/ 252401 w 3332163"/>
                <a:gd name="connsiteY87" fmla="*/ 0 h 7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332163" h="708025">
                  <a:moveTo>
                    <a:pt x="1671028" y="422275"/>
                  </a:moveTo>
                  <a:cubicBezTo>
                    <a:pt x="1671028" y="422275"/>
                    <a:pt x="1671028" y="422275"/>
                    <a:pt x="2070711" y="422275"/>
                  </a:cubicBezTo>
                  <a:cubicBezTo>
                    <a:pt x="2094692" y="422275"/>
                    <a:pt x="2112963" y="447377"/>
                    <a:pt x="2112963" y="477044"/>
                  </a:cubicBezTo>
                  <a:cubicBezTo>
                    <a:pt x="2112963" y="506711"/>
                    <a:pt x="2094692" y="531813"/>
                    <a:pt x="2070711" y="531813"/>
                  </a:cubicBezTo>
                  <a:cubicBezTo>
                    <a:pt x="2070711" y="531813"/>
                    <a:pt x="2070711" y="531813"/>
                    <a:pt x="1671028" y="531813"/>
                  </a:cubicBezTo>
                  <a:cubicBezTo>
                    <a:pt x="1648188" y="531813"/>
                    <a:pt x="1628775" y="506711"/>
                    <a:pt x="1628775" y="477044"/>
                  </a:cubicBezTo>
                  <a:cubicBezTo>
                    <a:pt x="1628775" y="447377"/>
                    <a:pt x="1648188" y="422275"/>
                    <a:pt x="1671028" y="422275"/>
                  </a:cubicBezTo>
                  <a:close/>
                  <a:moveTo>
                    <a:pt x="3110753" y="249866"/>
                  </a:moveTo>
                  <a:lnTo>
                    <a:pt x="3088479" y="252968"/>
                  </a:lnTo>
                  <a:lnTo>
                    <a:pt x="3060850" y="262690"/>
                  </a:lnTo>
                  <a:cubicBezTo>
                    <a:pt x="3029998" y="279991"/>
                    <a:pt x="3008787" y="312557"/>
                    <a:pt x="3008787" y="350266"/>
                  </a:cubicBezTo>
                  <a:cubicBezTo>
                    <a:pt x="3008787" y="406257"/>
                    <a:pt x="3054494" y="451964"/>
                    <a:pt x="3110485" y="451964"/>
                  </a:cubicBezTo>
                  <a:cubicBezTo>
                    <a:pt x="3165333" y="451964"/>
                    <a:pt x="3211040" y="406257"/>
                    <a:pt x="3211040" y="350266"/>
                  </a:cubicBezTo>
                  <a:cubicBezTo>
                    <a:pt x="3211040" y="315128"/>
                    <a:pt x="3192400" y="283205"/>
                    <a:pt x="3164280" y="265101"/>
                  </a:cubicBezTo>
                  <a:lnTo>
                    <a:pt x="3140798" y="255155"/>
                  </a:lnTo>
                  <a:close/>
                  <a:moveTo>
                    <a:pt x="2505916" y="249866"/>
                  </a:moveTo>
                  <a:lnTo>
                    <a:pt x="2483640" y="252968"/>
                  </a:lnTo>
                  <a:lnTo>
                    <a:pt x="2456012" y="262690"/>
                  </a:lnTo>
                  <a:cubicBezTo>
                    <a:pt x="2425160" y="279991"/>
                    <a:pt x="2403949" y="312557"/>
                    <a:pt x="2403949" y="350266"/>
                  </a:cubicBezTo>
                  <a:cubicBezTo>
                    <a:pt x="2403949" y="406257"/>
                    <a:pt x="2449656" y="451964"/>
                    <a:pt x="2505647" y="451964"/>
                  </a:cubicBezTo>
                  <a:cubicBezTo>
                    <a:pt x="2560495" y="451964"/>
                    <a:pt x="2606202" y="406257"/>
                    <a:pt x="2606202" y="350266"/>
                  </a:cubicBezTo>
                  <a:cubicBezTo>
                    <a:pt x="2606202" y="315128"/>
                    <a:pt x="2587562" y="283205"/>
                    <a:pt x="2559442" y="265101"/>
                  </a:cubicBezTo>
                  <a:lnTo>
                    <a:pt x="2535959" y="255155"/>
                  </a:lnTo>
                  <a:close/>
                  <a:moveTo>
                    <a:pt x="373462" y="202816"/>
                  </a:moveTo>
                  <a:cubicBezTo>
                    <a:pt x="373462" y="202816"/>
                    <a:pt x="373462" y="202816"/>
                    <a:pt x="373462" y="361195"/>
                  </a:cubicBezTo>
                  <a:cubicBezTo>
                    <a:pt x="373462" y="361195"/>
                    <a:pt x="373462" y="361195"/>
                    <a:pt x="252401" y="361195"/>
                  </a:cubicBezTo>
                  <a:cubicBezTo>
                    <a:pt x="252401" y="361195"/>
                    <a:pt x="252401" y="361195"/>
                    <a:pt x="252401" y="206234"/>
                  </a:cubicBezTo>
                  <a:cubicBezTo>
                    <a:pt x="175881" y="232441"/>
                    <a:pt x="121061" y="304224"/>
                    <a:pt x="121061" y="389680"/>
                  </a:cubicBezTo>
                  <a:cubicBezTo>
                    <a:pt x="121061" y="466591"/>
                    <a:pt x="164746" y="533247"/>
                    <a:pt x="228506" y="565613"/>
                  </a:cubicBezTo>
                  <a:lnTo>
                    <a:pt x="295003" y="584772"/>
                  </a:lnTo>
                  <a:lnTo>
                    <a:pt x="318070" y="586493"/>
                  </a:lnTo>
                  <a:lnTo>
                    <a:pt x="333749" y="585278"/>
                  </a:lnTo>
                  <a:lnTo>
                    <a:pt x="403603" y="566254"/>
                  </a:lnTo>
                  <a:cubicBezTo>
                    <a:pt x="468969" y="534315"/>
                    <a:pt x="513939" y="467445"/>
                    <a:pt x="513939" y="389680"/>
                  </a:cubicBezTo>
                  <a:cubicBezTo>
                    <a:pt x="513939" y="301945"/>
                    <a:pt x="454551" y="227883"/>
                    <a:pt x="373462" y="202816"/>
                  </a:cubicBezTo>
                  <a:close/>
                  <a:moveTo>
                    <a:pt x="1671028" y="198437"/>
                  </a:moveTo>
                  <a:cubicBezTo>
                    <a:pt x="1671028" y="198437"/>
                    <a:pt x="1671028" y="198437"/>
                    <a:pt x="2070711" y="198437"/>
                  </a:cubicBezTo>
                  <a:cubicBezTo>
                    <a:pt x="2094692" y="198437"/>
                    <a:pt x="2112963" y="222651"/>
                    <a:pt x="2112963" y="252629"/>
                  </a:cubicBezTo>
                  <a:cubicBezTo>
                    <a:pt x="2112963" y="283761"/>
                    <a:pt x="2094692" y="307975"/>
                    <a:pt x="2070711" y="307975"/>
                  </a:cubicBezTo>
                  <a:cubicBezTo>
                    <a:pt x="2070711" y="307975"/>
                    <a:pt x="2070711" y="307975"/>
                    <a:pt x="1671028" y="307975"/>
                  </a:cubicBezTo>
                  <a:cubicBezTo>
                    <a:pt x="1648188" y="307975"/>
                    <a:pt x="1628775" y="283761"/>
                    <a:pt x="1628775" y="252629"/>
                  </a:cubicBezTo>
                  <a:cubicBezTo>
                    <a:pt x="1628775" y="222651"/>
                    <a:pt x="1648188" y="198437"/>
                    <a:pt x="1671028" y="198437"/>
                  </a:cubicBezTo>
                  <a:close/>
                  <a:moveTo>
                    <a:pt x="3094487" y="128587"/>
                  </a:moveTo>
                  <a:lnTo>
                    <a:pt x="3094487" y="129342"/>
                  </a:lnTo>
                  <a:lnTo>
                    <a:pt x="3110753" y="128587"/>
                  </a:lnTo>
                  <a:lnTo>
                    <a:pt x="3133338" y="130177"/>
                  </a:lnTo>
                  <a:lnTo>
                    <a:pt x="3133338" y="129730"/>
                  </a:lnTo>
                  <a:lnTo>
                    <a:pt x="3136839" y="130424"/>
                  </a:lnTo>
                  <a:lnTo>
                    <a:pt x="3143250" y="130875"/>
                  </a:lnTo>
                  <a:lnTo>
                    <a:pt x="3143250" y="131695"/>
                  </a:lnTo>
                  <a:lnTo>
                    <a:pt x="3174033" y="137800"/>
                  </a:lnTo>
                  <a:cubicBezTo>
                    <a:pt x="3265674" y="165170"/>
                    <a:pt x="3332163" y="250282"/>
                    <a:pt x="3332163" y="350266"/>
                  </a:cubicBezTo>
                  <a:cubicBezTo>
                    <a:pt x="3332163" y="473674"/>
                    <a:pt x="3232751" y="573087"/>
                    <a:pt x="3110485" y="573087"/>
                  </a:cubicBezTo>
                  <a:cubicBezTo>
                    <a:pt x="2988219" y="573087"/>
                    <a:pt x="2887663" y="473674"/>
                    <a:pt x="2887663" y="350266"/>
                  </a:cubicBezTo>
                  <a:cubicBezTo>
                    <a:pt x="2887663" y="248282"/>
                    <a:pt x="2957652" y="161171"/>
                    <a:pt x="3052465" y="135628"/>
                  </a:cubicBezTo>
                  <a:lnTo>
                    <a:pt x="3086100" y="129992"/>
                  </a:lnTo>
                  <a:lnTo>
                    <a:pt x="3086100" y="129731"/>
                  </a:lnTo>
                  <a:lnTo>
                    <a:pt x="3088256" y="129631"/>
                  </a:lnTo>
                  <a:close/>
                  <a:moveTo>
                    <a:pt x="2489649" y="128587"/>
                  </a:moveTo>
                  <a:lnTo>
                    <a:pt x="2489649" y="129342"/>
                  </a:lnTo>
                  <a:lnTo>
                    <a:pt x="2505916" y="128587"/>
                  </a:lnTo>
                  <a:lnTo>
                    <a:pt x="2528500" y="130177"/>
                  </a:lnTo>
                  <a:lnTo>
                    <a:pt x="2528500" y="129730"/>
                  </a:lnTo>
                  <a:lnTo>
                    <a:pt x="2532000" y="130424"/>
                  </a:lnTo>
                  <a:lnTo>
                    <a:pt x="2538413" y="130875"/>
                  </a:lnTo>
                  <a:lnTo>
                    <a:pt x="2538413" y="131696"/>
                  </a:lnTo>
                  <a:lnTo>
                    <a:pt x="2569195" y="137800"/>
                  </a:lnTo>
                  <a:cubicBezTo>
                    <a:pt x="2660836" y="165170"/>
                    <a:pt x="2727325" y="250282"/>
                    <a:pt x="2727325" y="350266"/>
                  </a:cubicBezTo>
                  <a:cubicBezTo>
                    <a:pt x="2727325" y="473674"/>
                    <a:pt x="2627913" y="573087"/>
                    <a:pt x="2505647" y="573087"/>
                  </a:cubicBezTo>
                  <a:cubicBezTo>
                    <a:pt x="2383381" y="573087"/>
                    <a:pt x="2282825" y="473674"/>
                    <a:pt x="2282825" y="350266"/>
                  </a:cubicBezTo>
                  <a:cubicBezTo>
                    <a:pt x="2282825" y="248282"/>
                    <a:pt x="2352814" y="161171"/>
                    <a:pt x="2447627" y="135628"/>
                  </a:cubicBezTo>
                  <a:lnTo>
                    <a:pt x="2481263" y="129992"/>
                  </a:lnTo>
                  <a:lnTo>
                    <a:pt x="2481263" y="129731"/>
                  </a:lnTo>
                  <a:lnTo>
                    <a:pt x="2483418" y="129631"/>
                  </a:lnTo>
                  <a:close/>
                  <a:moveTo>
                    <a:pt x="252401" y="0"/>
                  </a:moveTo>
                  <a:cubicBezTo>
                    <a:pt x="252401" y="0"/>
                    <a:pt x="252401" y="0"/>
                    <a:pt x="373462" y="0"/>
                  </a:cubicBezTo>
                  <a:cubicBezTo>
                    <a:pt x="373462" y="0"/>
                    <a:pt x="373462" y="0"/>
                    <a:pt x="373462" y="78620"/>
                  </a:cubicBezTo>
                  <a:cubicBezTo>
                    <a:pt x="521934" y="105966"/>
                    <a:pt x="635000" y="234720"/>
                    <a:pt x="635000" y="389680"/>
                  </a:cubicBezTo>
                  <a:cubicBezTo>
                    <a:pt x="635000" y="538232"/>
                    <a:pt x="531820" y="663229"/>
                    <a:pt x="393554" y="697501"/>
                  </a:cubicBezTo>
                  <a:lnTo>
                    <a:pt x="347663" y="704202"/>
                  </a:lnTo>
                  <a:lnTo>
                    <a:pt x="347663" y="705732"/>
                  </a:lnTo>
                  <a:cubicBezTo>
                    <a:pt x="337419" y="706878"/>
                    <a:pt x="327175" y="708025"/>
                    <a:pt x="318070" y="708025"/>
                  </a:cubicBezTo>
                  <a:cubicBezTo>
                    <a:pt x="307826" y="708025"/>
                    <a:pt x="297582" y="706878"/>
                    <a:pt x="287338" y="705732"/>
                  </a:cubicBezTo>
                  <a:lnTo>
                    <a:pt x="287338" y="704780"/>
                  </a:lnTo>
                  <a:lnTo>
                    <a:pt x="237730" y="697127"/>
                  </a:lnTo>
                  <a:cubicBezTo>
                    <a:pt x="101431" y="662108"/>
                    <a:pt x="0" y="537235"/>
                    <a:pt x="0" y="389680"/>
                  </a:cubicBezTo>
                  <a:cubicBezTo>
                    <a:pt x="0" y="236999"/>
                    <a:pt x="108498" y="109384"/>
                    <a:pt x="252401" y="79759"/>
                  </a:cubicBezTo>
                  <a:cubicBezTo>
                    <a:pt x="252401" y="79759"/>
                    <a:pt x="252401" y="79759"/>
                    <a:pt x="25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7" name="角丸四角形 58"/>
          <p:cNvSpPr>
            <a:spLocks noChangeAspect="1"/>
          </p:cNvSpPr>
          <p:nvPr/>
        </p:nvSpPr>
        <p:spPr bwMode="gray">
          <a:xfrm>
            <a:off x="14023922" y="2227004"/>
            <a:ext cx="276080" cy="864662"/>
          </a:xfrm>
          <a:custGeom>
            <a:avLst/>
            <a:gdLst/>
            <a:ahLst/>
            <a:cxnLst/>
            <a:rect l="l" t="t" r="r" b="b"/>
            <a:pathLst>
              <a:path w="340114" h="1065212">
                <a:moveTo>
                  <a:pt x="80423" y="458787"/>
                </a:moveTo>
                <a:cubicBezTo>
                  <a:pt x="86746" y="485166"/>
                  <a:pt x="110233" y="504951"/>
                  <a:pt x="138839" y="504951"/>
                </a:cubicBezTo>
                <a:cubicBezTo>
                  <a:pt x="138847" y="504951"/>
                  <a:pt x="139883" y="504951"/>
                  <a:pt x="273438" y="504951"/>
                </a:cubicBezTo>
                <a:lnTo>
                  <a:pt x="273438" y="623958"/>
                </a:lnTo>
                <a:cubicBezTo>
                  <a:pt x="273438" y="624557"/>
                  <a:pt x="273438" y="625457"/>
                  <a:pt x="273438" y="626056"/>
                </a:cubicBezTo>
                <a:cubicBezTo>
                  <a:pt x="273438" y="626067"/>
                  <a:pt x="273438" y="628145"/>
                  <a:pt x="273438" y="1016650"/>
                </a:cubicBezTo>
                <a:cubicBezTo>
                  <a:pt x="273438" y="1043329"/>
                  <a:pt x="251457" y="1065212"/>
                  <a:pt x="224657" y="1065212"/>
                </a:cubicBezTo>
                <a:cubicBezTo>
                  <a:pt x="197858" y="1065212"/>
                  <a:pt x="175877" y="1043329"/>
                  <a:pt x="175877" y="1016650"/>
                </a:cubicBezTo>
                <a:cubicBezTo>
                  <a:pt x="175877" y="1016640"/>
                  <a:pt x="175877" y="1014775"/>
                  <a:pt x="175877" y="654234"/>
                </a:cubicBezTo>
                <a:cubicBezTo>
                  <a:pt x="175872" y="654234"/>
                  <a:pt x="175554" y="654234"/>
                  <a:pt x="155100" y="654234"/>
                </a:cubicBezTo>
                <a:cubicBezTo>
                  <a:pt x="155100" y="654245"/>
                  <a:pt x="155100" y="656207"/>
                  <a:pt x="155100" y="1016650"/>
                </a:cubicBezTo>
                <a:cubicBezTo>
                  <a:pt x="155100" y="1043329"/>
                  <a:pt x="133118" y="1065212"/>
                  <a:pt x="106319" y="1065212"/>
                </a:cubicBezTo>
                <a:cubicBezTo>
                  <a:pt x="79520" y="1065212"/>
                  <a:pt x="57538" y="1043329"/>
                  <a:pt x="57538" y="1016650"/>
                </a:cubicBezTo>
                <a:cubicBezTo>
                  <a:pt x="57538" y="1016640"/>
                  <a:pt x="57538" y="1014626"/>
                  <a:pt x="57538" y="626056"/>
                </a:cubicBezTo>
                <a:cubicBezTo>
                  <a:pt x="57538" y="626047"/>
                  <a:pt x="57538" y="624846"/>
                  <a:pt x="57538" y="471677"/>
                </a:cubicBezTo>
                <a:cubicBezTo>
                  <a:pt x="65969" y="469279"/>
                  <a:pt x="73798" y="464483"/>
                  <a:pt x="80423" y="458787"/>
                </a:cubicBezTo>
                <a:close/>
                <a:moveTo>
                  <a:pt x="163907" y="247650"/>
                </a:moveTo>
                <a:cubicBezTo>
                  <a:pt x="230890" y="247650"/>
                  <a:pt x="286709" y="274897"/>
                  <a:pt x="297269" y="310527"/>
                </a:cubicBezTo>
                <a:cubicBezTo>
                  <a:pt x="297273" y="310527"/>
                  <a:pt x="297315" y="310527"/>
                  <a:pt x="297873" y="310527"/>
                </a:cubicBezTo>
                <a:cubicBezTo>
                  <a:pt x="297876" y="310535"/>
                  <a:pt x="298181" y="311457"/>
                  <a:pt x="336493" y="427298"/>
                </a:cubicBezTo>
                <a:cubicBezTo>
                  <a:pt x="336795" y="428197"/>
                  <a:pt x="337097" y="429095"/>
                  <a:pt x="337399" y="429993"/>
                </a:cubicBezTo>
                <a:cubicBezTo>
                  <a:pt x="337400" y="429997"/>
                  <a:pt x="337438" y="430127"/>
                  <a:pt x="338606" y="434185"/>
                </a:cubicBezTo>
                <a:cubicBezTo>
                  <a:pt x="338603" y="434185"/>
                  <a:pt x="338576" y="434185"/>
                  <a:pt x="338304" y="434185"/>
                </a:cubicBezTo>
                <a:cubicBezTo>
                  <a:pt x="338907" y="437479"/>
                  <a:pt x="340114" y="440473"/>
                  <a:pt x="340114" y="443766"/>
                </a:cubicBezTo>
                <a:cubicBezTo>
                  <a:pt x="340114" y="466222"/>
                  <a:pt x="322011" y="484187"/>
                  <a:pt x="299381" y="484187"/>
                </a:cubicBezTo>
                <a:cubicBezTo>
                  <a:pt x="299374" y="484187"/>
                  <a:pt x="298954" y="484187"/>
                  <a:pt x="272830" y="484187"/>
                </a:cubicBezTo>
                <a:cubicBezTo>
                  <a:pt x="272822" y="484187"/>
                  <a:pt x="271757" y="484187"/>
                  <a:pt x="137959" y="484187"/>
                </a:cubicBezTo>
                <a:cubicBezTo>
                  <a:pt x="115330" y="484187"/>
                  <a:pt x="97226" y="466222"/>
                  <a:pt x="97226" y="443766"/>
                </a:cubicBezTo>
                <a:cubicBezTo>
                  <a:pt x="97226" y="421610"/>
                  <a:pt x="115330" y="403345"/>
                  <a:pt x="137959" y="403345"/>
                </a:cubicBezTo>
                <a:cubicBezTo>
                  <a:pt x="137970" y="403345"/>
                  <a:pt x="139025" y="403345"/>
                  <a:pt x="239640" y="403345"/>
                </a:cubicBezTo>
                <a:cubicBezTo>
                  <a:pt x="239639" y="403340"/>
                  <a:pt x="239544" y="403034"/>
                  <a:pt x="233605" y="383883"/>
                </a:cubicBezTo>
                <a:cubicBezTo>
                  <a:pt x="233594" y="383883"/>
                  <a:pt x="232587" y="383883"/>
                  <a:pt x="137959" y="383883"/>
                </a:cubicBezTo>
                <a:cubicBezTo>
                  <a:pt x="127700" y="383883"/>
                  <a:pt x="118347" y="386578"/>
                  <a:pt x="110200" y="391069"/>
                </a:cubicBezTo>
                <a:cubicBezTo>
                  <a:pt x="109295" y="390770"/>
                  <a:pt x="108692" y="390770"/>
                  <a:pt x="108088" y="390770"/>
                </a:cubicBezTo>
                <a:cubicBezTo>
                  <a:pt x="108090" y="390763"/>
                  <a:pt x="108337" y="389845"/>
                  <a:pt x="139468" y="273999"/>
                </a:cubicBezTo>
                <a:cubicBezTo>
                  <a:pt x="141580" y="265615"/>
                  <a:pt x="141881" y="256932"/>
                  <a:pt x="140674" y="248848"/>
                </a:cubicBezTo>
                <a:cubicBezTo>
                  <a:pt x="148218" y="248249"/>
                  <a:pt x="155761" y="247650"/>
                  <a:pt x="163907" y="247650"/>
                </a:cubicBezTo>
                <a:close/>
                <a:moveTo>
                  <a:pt x="82463" y="217487"/>
                </a:moveTo>
                <a:cubicBezTo>
                  <a:pt x="85780" y="217487"/>
                  <a:pt x="89398" y="218087"/>
                  <a:pt x="93016" y="218988"/>
                </a:cubicBezTo>
                <a:cubicBezTo>
                  <a:pt x="114725" y="224691"/>
                  <a:pt x="127389" y="246904"/>
                  <a:pt x="121660" y="268517"/>
                </a:cubicBezTo>
                <a:cubicBezTo>
                  <a:pt x="121658" y="268527"/>
                  <a:pt x="121325" y="269768"/>
                  <a:pt x="80051" y="423707"/>
                </a:cubicBezTo>
                <a:cubicBezTo>
                  <a:pt x="75227" y="442017"/>
                  <a:pt x="58944" y="454024"/>
                  <a:pt x="40853" y="454024"/>
                </a:cubicBezTo>
                <a:cubicBezTo>
                  <a:pt x="37235" y="454024"/>
                  <a:pt x="33919" y="453424"/>
                  <a:pt x="30300" y="452523"/>
                </a:cubicBezTo>
                <a:cubicBezTo>
                  <a:pt x="8591" y="446820"/>
                  <a:pt x="-4374" y="424607"/>
                  <a:pt x="1355" y="402995"/>
                </a:cubicBezTo>
                <a:cubicBezTo>
                  <a:pt x="1358" y="402986"/>
                  <a:pt x="1680" y="401783"/>
                  <a:pt x="42964" y="247505"/>
                </a:cubicBezTo>
                <a:cubicBezTo>
                  <a:pt x="47788" y="229494"/>
                  <a:pt x="64372" y="217487"/>
                  <a:pt x="82463" y="217487"/>
                </a:cubicBezTo>
                <a:close/>
                <a:moveTo>
                  <a:pt x="165488" y="0"/>
                </a:moveTo>
                <a:cubicBezTo>
                  <a:pt x="219847" y="0"/>
                  <a:pt x="263913" y="49752"/>
                  <a:pt x="263913" y="111125"/>
                </a:cubicBezTo>
                <a:cubicBezTo>
                  <a:pt x="263913" y="172498"/>
                  <a:pt x="219847" y="222250"/>
                  <a:pt x="165488" y="222250"/>
                </a:cubicBezTo>
                <a:cubicBezTo>
                  <a:pt x="111129" y="222250"/>
                  <a:pt x="67063" y="172498"/>
                  <a:pt x="67063" y="111125"/>
                </a:cubicBezTo>
                <a:cubicBezTo>
                  <a:pt x="67063" y="49752"/>
                  <a:pt x="111129" y="0"/>
                  <a:pt x="16548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550008" y="3137373"/>
            <a:ext cx="149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operator</a:t>
            </a:r>
          </a:p>
        </p:txBody>
      </p:sp>
      <p:cxnSp>
        <p:nvCxnSpPr>
          <p:cNvPr id="149" name="Straight Connector 148"/>
          <p:cNvCxnSpPr>
            <a:stCxn id="131" idx="3"/>
          </p:cNvCxnSpPr>
          <p:nvPr/>
        </p:nvCxnSpPr>
        <p:spPr>
          <a:xfrm>
            <a:off x="12943277" y="2222605"/>
            <a:ext cx="1052851" cy="37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2" idx="3"/>
          </p:cNvCxnSpPr>
          <p:nvPr/>
        </p:nvCxnSpPr>
        <p:spPr>
          <a:xfrm flipH="1">
            <a:off x="12927373" y="2599463"/>
            <a:ext cx="1066895" cy="90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 descr="Image result for bea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5" t="6719" b="58525"/>
          <a:stretch/>
        </p:blipFill>
        <p:spPr bwMode="auto">
          <a:xfrm>
            <a:off x="401241" y="4050854"/>
            <a:ext cx="419151" cy="3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Produktansic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9" y="4095395"/>
            <a:ext cx="223544" cy="4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http://images.clipartpanda.com/sensor-clipart-wireless-sensor_Vector_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" y="4416381"/>
            <a:ext cx="594894" cy="4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グループ化 26"/>
          <p:cNvGrpSpPr/>
          <p:nvPr/>
        </p:nvGrpSpPr>
        <p:grpSpPr bwMode="gray">
          <a:xfrm>
            <a:off x="393885" y="2925866"/>
            <a:ext cx="614550" cy="106592"/>
            <a:chOff x="6477001" y="1276350"/>
            <a:chExt cx="1003300" cy="301625"/>
          </a:xfrm>
        </p:grpSpPr>
        <p:sp>
          <p:nvSpPr>
            <p:cNvPr id="155" name="Freeform 154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HGP創英角ｺﾞｼｯｸUB" pitchFamily="50" charset="-128"/>
                  <a:cs typeface="+mn-cs"/>
                </a:defRPr>
              </a:lvl9pPr>
            </a:lstStyle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57" name="Curved Connector 156"/>
          <p:cNvCxnSpPr>
            <a:stCxn id="122" idx="2"/>
          </p:cNvCxnSpPr>
          <p:nvPr/>
        </p:nvCxnSpPr>
        <p:spPr>
          <a:xfrm rot="10800000">
            <a:off x="2054605" y="2474751"/>
            <a:ext cx="1962262" cy="639375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17" idx="1"/>
          </p:cNvCxnSpPr>
          <p:nvPr/>
        </p:nvCxnSpPr>
        <p:spPr>
          <a:xfrm rot="16200000" flipV="1">
            <a:off x="2151289" y="1379607"/>
            <a:ext cx="1005996" cy="13415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0800000">
            <a:off x="2062363" y="589306"/>
            <a:ext cx="5153938" cy="13353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グループ化 60"/>
          <p:cNvGrpSpPr>
            <a:grpSpLocks noChangeAspect="1"/>
          </p:cNvGrpSpPr>
          <p:nvPr/>
        </p:nvGrpSpPr>
        <p:grpSpPr bwMode="gray">
          <a:xfrm>
            <a:off x="307634" y="849292"/>
            <a:ext cx="851991" cy="554037"/>
            <a:chOff x="6257925" y="989013"/>
            <a:chExt cx="1389063" cy="903287"/>
          </a:xfrm>
        </p:grpSpPr>
        <p:sp>
          <p:nvSpPr>
            <p:cNvPr id="161" name="フリーフォーム 61"/>
            <p:cNvSpPr>
              <a:spLocks/>
            </p:cNvSpPr>
            <p:nvPr/>
          </p:nvSpPr>
          <p:spPr bwMode="gray">
            <a:xfrm>
              <a:off x="6257925" y="989013"/>
              <a:ext cx="1389063" cy="903287"/>
            </a:xfrm>
            <a:custGeom>
              <a:avLst/>
              <a:gdLst>
                <a:gd name="connsiteX0" fmla="*/ 807857 w 1389063"/>
                <a:gd name="connsiteY0" fmla="*/ 304800 h 903287"/>
                <a:gd name="connsiteX1" fmla="*/ 1022351 w 1389063"/>
                <a:gd name="connsiteY1" fmla="*/ 304800 h 903287"/>
                <a:gd name="connsiteX2" fmla="*/ 1022351 w 1389063"/>
                <a:gd name="connsiteY2" fmla="*/ 875022 h 903287"/>
                <a:gd name="connsiteX3" fmla="*/ 994266 w 1389063"/>
                <a:gd name="connsiteY3" fmla="*/ 903287 h 903287"/>
                <a:gd name="connsiteX4" fmla="*/ 807857 w 1389063"/>
                <a:gd name="connsiteY4" fmla="*/ 903287 h 903287"/>
                <a:gd name="connsiteX5" fmla="*/ 779463 w 1389063"/>
                <a:gd name="connsiteY5" fmla="*/ 875022 h 903287"/>
                <a:gd name="connsiteX6" fmla="*/ 779463 w 1389063"/>
                <a:gd name="connsiteY6" fmla="*/ 333065 h 903287"/>
                <a:gd name="connsiteX7" fmla="*/ 807857 w 1389063"/>
                <a:gd name="connsiteY7" fmla="*/ 304800 h 903287"/>
                <a:gd name="connsiteX8" fmla="*/ 548602 w 1389063"/>
                <a:gd name="connsiteY8" fmla="*/ 304800 h 903287"/>
                <a:gd name="connsiteX9" fmla="*/ 762000 w 1389063"/>
                <a:gd name="connsiteY9" fmla="*/ 304800 h 903287"/>
                <a:gd name="connsiteX10" fmla="*/ 762000 w 1389063"/>
                <a:gd name="connsiteY10" fmla="*/ 875022 h 903287"/>
                <a:gd name="connsiteX11" fmla="*/ 734099 w 1389063"/>
                <a:gd name="connsiteY11" fmla="*/ 903287 h 903287"/>
                <a:gd name="connsiteX12" fmla="*/ 548602 w 1389063"/>
                <a:gd name="connsiteY12" fmla="*/ 903287 h 903287"/>
                <a:gd name="connsiteX13" fmla="*/ 520700 w 1389063"/>
                <a:gd name="connsiteY13" fmla="*/ 875022 h 903287"/>
                <a:gd name="connsiteX14" fmla="*/ 520700 w 1389063"/>
                <a:gd name="connsiteY14" fmla="*/ 333065 h 903287"/>
                <a:gd name="connsiteX15" fmla="*/ 548602 w 1389063"/>
                <a:gd name="connsiteY15" fmla="*/ 304800 h 903287"/>
                <a:gd name="connsiteX16" fmla="*/ 290146 w 1389063"/>
                <a:gd name="connsiteY16" fmla="*/ 304800 h 903287"/>
                <a:gd name="connsiteX17" fmla="*/ 503238 w 1389063"/>
                <a:gd name="connsiteY17" fmla="*/ 304800 h 903287"/>
                <a:gd name="connsiteX18" fmla="*/ 503238 w 1389063"/>
                <a:gd name="connsiteY18" fmla="*/ 875022 h 903287"/>
                <a:gd name="connsiteX19" fmla="*/ 475337 w 1389063"/>
                <a:gd name="connsiteY19" fmla="*/ 903287 h 903287"/>
                <a:gd name="connsiteX20" fmla="*/ 290146 w 1389063"/>
                <a:gd name="connsiteY20" fmla="*/ 903287 h 903287"/>
                <a:gd name="connsiteX21" fmla="*/ 261938 w 1389063"/>
                <a:gd name="connsiteY21" fmla="*/ 875022 h 903287"/>
                <a:gd name="connsiteX22" fmla="*/ 261938 w 1389063"/>
                <a:gd name="connsiteY22" fmla="*/ 333065 h 903287"/>
                <a:gd name="connsiteX23" fmla="*/ 290146 w 1389063"/>
                <a:gd name="connsiteY23" fmla="*/ 304800 h 903287"/>
                <a:gd name="connsiteX24" fmla="*/ 28357 w 1389063"/>
                <a:gd name="connsiteY24" fmla="*/ 304800 h 903287"/>
                <a:gd name="connsiteX25" fmla="*/ 242888 w 1389063"/>
                <a:gd name="connsiteY25" fmla="*/ 304800 h 903287"/>
                <a:gd name="connsiteX26" fmla="*/ 242888 w 1389063"/>
                <a:gd name="connsiteY26" fmla="*/ 875022 h 903287"/>
                <a:gd name="connsiteX27" fmla="*/ 214530 w 1389063"/>
                <a:gd name="connsiteY27" fmla="*/ 903287 h 903287"/>
                <a:gd name="connsiteX28" fmla="*/ 28357 w 1389063"/>
                <a:gd name="connsiteY28" fmla="*/ 903287 h 903287"/>
                <a:gd name="connsiteX29" fmla="*/ 0 w 1389063"/>
                <a:gd name="connsiteY29" fmla="*/ 875022 h 903287"/>
                <a:gd name="connsiteX30" fmla="*/ 0 w 1389063"/>
                <a:gd name="connsiteY30" fmla="*/ 333065 h 903287"/>
                <a:gd name="connsiteX31" fmla="*/ 28357 w 1389063"/>
                <a:gd name="connsiteY31" fmla="*/ 304800 h 903287"/>
                <a:gd name="connsiteX32" fmla="*/ 1171809 w 1389063"/>
                <a:gd name="connsiteY32" fmla="*/ 196850 h 903287"/>
                <a:gd name="connsiteX33" fmla="*/ 1177925 w 1389063"/>
                <a:gd name="connsiteY33" fmla="*/ 206081 h 903287"/>
                <a:gd name="connsiteX34" fmla="*/ 1177925 w 1389063"/>
                <a:gd name="connsiteY34" fmla="*/ 769753 h 903287"/>
                <a:gd name="connsiteX35" fmla="*/ 1165082 w 1389063"/>
                <a:gd name="connsiteY35" fmla="*/ 796214 h 903287"/>
                <a:gd name="connsiteX36" fmla="*/ 1028700 w 1389063"/>
                <a:gd name="connsiteY36" fmla="*/ 903287 h 903287"/>
                <a:gd name="connsiteX37" fmla="*/ 1038791 w 1389063"/>
                <a:gd name="connsiteY37" fmla="*/ 874980 h 903287"/>
                <a:gd name="connsiteX38" fmla="*/ 1038791 w 1389063"/>
                <a:gd name="connsiteY38" fmla="*/ 303923 h 903287"/>
                <a:gd name="connsiteX39" fmla="*/ 1038791 w 1389063"/>
                <a:gd name="connsiteY39" fmla="*/ 298693 h 903287"/>
                <a:gd name="connsiteX40" fmla="*/ 1165082 w 1389063"/>
                <a:gd name="connsiteY40" fmla="*/ 199619 h 903287"/>
                <a:gd name="connsiteX41" fmla="*/ 1171809 w 1389063"/>
                <a:gd name="connsiteY41" fmla="*/ 196850 h 903287"/>
                <a:gd name="connsiteX42" fmla="*/ 952918 w 1389063"/>
                <a:gd name="connsiteY42" fmla="*/ 188912 h 903287"/>
                <a:gd name="connsiteX43" fmla="*/ 1154113 w 1389063"/>
                <a:gd name="connsiteY43" fmla="*/ 188912 h 903287"/>
                <a:gd name="connsiteX44" fmla="*/ 1026331 w 1389063"/>
                <a:gd name="connsiteY44" fmla="*/ 288616 h 903287"/>
                <a:gd name="connsiteX45" fmla="*/ 1022031 w 1389063"/>
                <a:gd name="connsiteY45" fmla="*/ 288616 h 903287"/>
                <a:gd name="connsiteX46" fmla="*/ 808549 w 1389063"/>
                <a:gd name="connsiteY46" fmla="*/ 288616 h 903287"/>
                <a:gd name="connsiteX47" fmla="*/ 804863 w 1389063"/>
                <a:gd name="connsiteY47" fmla="*/ 288924 h 903287"/>
                <a:gd name="connsiteX48" fmla="*/ 923430 w 1389063"/>
                <a:gd name="connsiteY48" fmla="*/ 198759 h 903287"/>
                <a:gd name="connsiteX49" fmla="*/ 952918 w 1389063"/>
                <a:gd name="connsiteY49" fmla="*/ 188912 h 903287"/>
                <a:gd name="connsiteX50" fmla="*/ 693241 w 1389063"/>
                <a:gd name="connsiteY50" fmla="*/ 188912 h 903287"/>
                <a:gd name="connsiteX51" fmla="*/ 895351 w 1389063"/>
                <a:gd name="connsiteY51" fmla="*/ 188912 h 903287"/>
                <a:gd name="connsiteX52" fmla="*/ 766988 w 1389063"/>
                <a:gd name="connsiteY52" fmla="*/ 288616 h 903287"/>
                <a:gd name="connsiteX53" fmla="*/ 762668 w 1389063"/>
                <a:gd name="connsiteY53" fmla="*/ 288616 h 903287"/>
                <a:gd name="connsiteX54" fmla="*/ 547907 w 1389063"/>
                <a:gd name="connsiteY54" fmla="*/ 288616 h 903287"/>
                <a:gd name="connsiteX55" fmla="*/ 544513 w 1389063"/>
                <a:gd name="connsiteY55" fmla="*/ 288924 h 903287"/>
                <a:gd name="connsiteX56" fmla="*/ 663619 w 1389063"/>
                <a:gd name="connsiteY56" fmla="*/ 198759 h 903287"/>
                <a:gd name="connsiteX57" fmla="*/ 693241 w 1389063"/>
                <a:gd name="connsiteY57" fmla="*/ 188912 h 903287"/>
                <a:gd name="connsiteX58" fmla="*/ 434478 w 1389063"/>
                <a:gd name="connsiteY58" fmla="*/ 188912 h 903287"/>
                <a:gd name="connsiteX59" fmla="*/ 636588 w 1389063"/>
                <a:gd name="connsiteY59" fmla="*/ 188912 h 903287"/>
                <a:gd name="connsiteX60" fmla="*/ 508225 w 1389063"/>
                <a:gd name="connsiteY60" fmla="*/ 288616 h 903287"/>
                <a:gd name="connsiteX61" fmla="*/ 503905 w 1389063"/>
                <a:gd name="connsiteY61" fmla="*/ 288616 h 903287"/>
                <a:gd name="connsiteX62" fmla="*/ 289453 w 1389063"/>
                <a:gd name="connsiteY62" fmla="*/ 288616 h 903287"/>
                <a:gd name="connsiteX63" fmla="*/ 285750 w 1389063"/>
                <a:gd name="connsiteY63" fmla="*/ 288924 h 903287"/>
                <a:gd name="connsiteX64" fmla="*/ 404856 w 1389063"/>
                <a:gd name="connsiteY64" fmla="*/ 198759 h 903287"/>
                <a:gd name="connsiteX65" fmla="*/ 434478 w 1389063"/>
                <a:gd name="connsiteY65" fmla="*/ 188912 h 903287"/>
                <a:gd name="connsiteX66" fmla="*/ 173455 w 1389063"/>
                <a:gd name="connsiteY66" fmla="*/ 188912 h 903287"/>
                <a:gd name="connsiteX67" fmla="*/ 374650 w 1389063"/>
                <a:gd name="connsiteY67" fmla="*/ 188912 h 903287"/>
                <a:gd name="connsiteX68" fmla="*/ 246868 w 1389063"/>
                <a:gd name="connsiteY68" fmla="*/ 288616 h 903287"/>
                <a:gd name="connsiteX69" fmla="*/ 242875 w 1389063"/>
                <a:gd name="connsiteY69" fmla="*/ 288616 h 903287"/>
                <a:gd name="connsiteX70" fmla="*/ 29086 w 1389063"/>
                <a:gd name="connsiteY70" fmla="*/ 288616 h 903287"/>
                <a:gd name="connsiteX71" fmla="*/ 25400 w 1389063"/>
                <a:gd name="connsiteY71" fmla="*/ 288924 h 903287"/>
                <a:gd name="connsiteX72" fmla="*/ 143967 w 1389063"/>
                <a:gd name="connsiteY72" fmla="*/ 198759 h 903287"/>
                <a:gd name="connsiteX73" fmla="*/ 173455 w 1389063"/>
                <a:gd name="connsiteY73" fmla="*/ 188912 h 903287"/>
                <a:gd name="connsiteX74" fmla="*/ 1018958 w 1389063"/>
                <a:gd name="connsiteY74" fmla="*/ 115887 h 903287"/>
                <a:gd name="connsiteX75" fmla="*/ 1233488 w 1389063"/>
                <a:gd name="connsiteY75" fmla="*/ 115887 h 903287"/>
                <a:gd name="connsiteX76" fmla="*/ 1233488 w 1389063"/>
                <a:gd name="connsiteY76" fmla="*/ 687636 h 903287"/>
                <a:gd name="connsiteX77" fmla="*/ 1205131 w 1389063"/>
                <a:gd name="connsiteY77" fmla="*/ 715962 h 903287"/>
                <a:gd name="connsiteX78" fmla="*/ 1195576 w 1389063"/>
                <a:gd name="connsiteY78" fmla="*/ 715962 h 903287"/>
                <a:gd name="connsiteX79" fmla="*/ 1195576 w 1389063"/>
                <a:gd name="connsiteY79" fmla="*/ 206406 h 903287"/>
                <a:gd name="connsiteX80" fmla="*/ 1195267 w 1389063"/>
                <a:gd name="connsiteY80" fmla="*/ 203943 h 903287"/>
                <a:gd name="connsiteX81" fmla="*/ 1195576 w 1389063"/>
                <a:gd name="connsiteY81" fmla="*/ 203943 h 903287"/>
                <a:gd name="connsiteX82" fmla="*/ 1195576 w 1389063"/>
                <a:gd name="connsiteY82" fmla="*/ 160839 h 903287"/>
                <a:gd name="connsiteX83" fmla="*/ 1027280 w 1389063"/>
                <a:gd name="connsiteY83" fmla="*/ 160839 h 903287"/>
                <a:gd name="connsiteX84" fmla="*/ 1027280 w 1389063"/>
                <a:gd name="connsiteY84" fmla="*/ 171923 h 903287"/>
                <a:gd name="connsiteX85" fmla="*/ 990600 w 1389063"/>
                <a:gd name="connsiteY85" fmla="*/ 171923 h 903287"/>
                <a:gd name="connsiteX86" fmla="*/ 990600 w 1389063"/>
                <a:gd name="connsiteY86" fmla="*/ 144213 h 903287"/>
                <a:gd name="connsiteX87" fmla="*/ 1018958 w 1389063"/>
                <a:gd name="connsiteY87" fmla="*/ 115887 h 903287"/>
                <a:gd name="connsiteX88" fmla="*/ 758608 w 1389063"/>
                <a:gd name="connsiteY88" fmla="*/ 115887 h 903287"/>
                <a:gd name="connsiteX89" fmla="*/ 973138 w 1389063"/>
                <a:gd name="connsiteY89" fmla="*/ 115887 h 903287"/>
                <a:gd name="connsiteX90" fmla="*/ 973138 w 1389063"/>
                <a:gd name="connsiteY90" fmla="*/ 171856 h 903287"/>
                <a:gd name="connsiteX91" fmla="*/ 952487 w 1389063"/>
                <a:gd name="connsiteY91" fmla="*/ 171856 h 903287"/>
                <a:gd name="connsiteX92" fmla="*/ 935226 w 1389063"/>
                <a:gd name="connsiteY92" fmla="*/ 174624 h 903287"/>
                <a:gd name="connsiteX93" fmla="*/ 935226 w 1389063"/>
                <a:gd name="connsiteY93" fmla="*/ 160786 h 903287"/>
                <a:gd name="connsiteX94" fmla="*/ 766930 w 1389063"/>
                <a:gd name="connsiteY94" fmla="*/ 160786 h 903287"/>
                <a:gd name="connsiteX95" fmla="*/ 766930 w 1389063"/>
                <a:gd name="connsiteY95" fmla="*/ 171856 h 903287"/>
                <a:gd name="connsiteX96" fmla="*/ 730250 w 1389063"/>
                <a:gd name="connsiteY96" fmla="*/ 171856 h 903287"/>
                <a:gd name="connsiteX97" fmla="*/ 730250 w 1389063"/>
                <a:gd name="connsiteY97" fmla="*/ 144179 h 903287"/>
                <a:gd name="connsiteX98" fmla="*/ 758608 w 1389063"/>
                <a:gd name="connsiteY98" fmla="*/ 115887 h 903287"/>
                <a:gd name="connsiteX99" fmla="*/ 499846 w 1389063"/>
                <a:gd name="connsiteY99" fmla="*/ 115887 h 903287"/>
                <a:gd name="connsiteX100" fmla="*/ 714376 w 1389063"/>
                <a:gd name="connsiteY100" fmla="*/ 115887 h 903287"/>
                <a:gd name="connsiteX101" fmla="*/ 714376 w 1389063"/>
                <a:gd name="connsiteY101" fmla="*/ 171856 h 903287"/>
                <a:gd name="connsiteX102" fmla="*/ 693416 w 1389063"/>
                <a:gd name="connsiteY102" fmla="*/ 171856 h 903287"/>
                <a:gd name="connsiteX103" fmla="*/ 676464 w 1389063"/>
                <a:gd name="connsiteY103" fmla="*/ 174624 h 903287"/>
                <a:gd name="connsiteX104" fmla="*/ 676464 w 1389063"/>
                <a:gd name="connsiteY104" fmla="*/ 160786 h 903287"/>
                <a:gd name="connsiteX105" fmla="*/ 508168 w 1389063"/>
                <a:gd name="connsiteY105" fmla="*/ 160786 h 903287"/>
                <a:gd name="connsiteX106" fmla="*/ 508168 w 1389063"/>
                <a:gd name="connsiteY106" fmla="*/ 171856 h 903287"/>
                <a:gd name="connsiteX107" fmla="*/ 471488 w 1389063"/>
                <a:gd name="connsiteY107" fmla="*/ 171856 h 903287"/>
                <a:gd name="connsiteX108" fmla="*/ 471488 w 1389063"/>
                <a:gd name="connsiteY108" fmla="*/ 144179 h 903287"/>
                <a:gd name="connsiteX109" fmla="*/ 499846 w 1389063"/>
                <a:gd name="connsiteY109" fmla="*/ 115887 h 903287"/>
                <a:gd name="connsiteX110" fmla="*/ 239310 w 1389063"/>
                <a:gd name="connsiteY110" fmla="*/ 115887 h 903287"/>
                <a:gd name="connsiteX111" fmla="*/ 452438 w 1389063"/>
                <a:gd name="connsiteY111" fmla="*/ 115887 h 903287"/>
                <a:gd name="connsiteX112" fmla="*/ 452438 w 1389063"/>
                <a:gd name="connsiteY112" fmla="*/ 171276 h 903287"/>
                <a:gd name="connsiteX113" fmla="*/ 433759 w 1389063"/>
                <a:gd name="connsiteY113" fmla="*/ 171276 h 903287"/>
                <a:gd name="connsiteX114" fmla="*/ 414773 w 1389063"/>
                <a:gd name="connsiteY114" fmla="*/ 174624 h 903287"/>
                <a:gd name="connsiteX115" fmla="*/ 414773 w 1389063"/>
                <a:gd name="connsiteY115" fmla="*/ 160320 h 903287"/>
                <a:gd name="connsiteX116" fmla="*/ 247578 w 1389063"/>
                <a:gd name="connsiteY116" fmla="*/ 160320 h 903287"/>
                <a:gd name="connsiteX117" fmla="*/ 247578 w 1389063"/>
                <a:gd name="connsiteY117" fmla="*/ 171276 h 903287"/>
                <a:gd name="connsiteX118" fmla="*/ 211138 w 1389063"/>
                <a:gd name="connsiteY118" fmla="*/ 171276 h 903287"/>
                <a:gd name="connsiteX119" fmla="*/ 211138 w 1389063"/>
                <a:gd name="connsiteY119" fmla="*/ 143886 h 903287"/>
                <a:gd name="connsiteX120" fmla="*/ 239310 w 1389063"/>
                <a:gd name="connsiteY120" fmla="*/ 115887 h 903287"/>
                <a:gd name="connsiteX121" fmla="*/ 1382882 w 1389063"/>
                <a:gd name="connsiteY121" fmla="*/ 9525 h 903287"/>
                <a:gd name="connsiteX122" fmla="*/ 1389063 w 1389063"/>
                <a:gd name="connsiteY122" fmla="*/ 18739 h 903287"/>
                <a:gd name="connsiteX123" fmla="*/ 1389063 w 1389063"/>
                <a:gd name="connsiteY123" fmla="*/ 581390 h 903287"/>
                <a:gd name="connsiteX124" fmla="*/ 1376083 w 1389063"/>
                <a:gd name="connsiteY124" fmla="*/ 607496 h 903287"/>
                <a:gd name="connsiteX125" fmla="*/ 1238250 w 1389063"/>
                <a:gd name="connsiteY125" fmla="*/ 714375 h 903287"/>
                <a:gd name="connsiteX126" fmla="*/ 1248449 w 1389063"/>
                <a:gd name="connsiteY126" fmla="*/ 686427 h 903287"/>
                <a:gd name="connsiteX127" fmla="*/ 1248449 w 1389063"/>
                <a:gd name="connsiteY127" fmla="*/ 116097 h 903287"/>
                <a:gd name="connsiteX128" fmla="*/ 1248449 w 1389063"/>
                <a:gd name="connsiteY128" fmla="*/ 111183 h 903287"/>
                <a:gd name="connsiteX129" fmla="*/ 1376083 w 1389063"/>
                <a:gd name="connsiteY129" fmla="*/ 12289 h 903287"/>
                <a:gd name="connsiteX130" fmla="*/ 1382882 w 1389063"/>
                <a:gd name="connsiteY130" fmla="*/ 9525 h 903287"/>
                <a:gd name="connsiteX131" fmla="*/ 1162963 w 1389063"/>
                <a:gd name="connsiteY131" fmla="*/ 0 h 903287"/>
                <a:gd name="connsiteX132" fmla="*/ 1365251 w 1389063"/>
                <a:gd name="connsiteY132" fmla="*/ 0 h 903287"/>
                <a:gd name="connsiteX133" fmla="*/ 1237084 w 1389063"/>
                <a:gd name="connsiteY133" fmla="*/ 99397 h 903287"/>
                <a:gd name="connsiteX134" fmla="*/ 1232760 w 1389063"/>
                <a:gd name="connsiteY134" fmla="*/ 99397 h 903287"/>
                <a:gd name="connsiteX135" fmla="*/ 1017810 w 1389063"/>
                <a:gd name="connsiteY135" fmla="*/ 99397 h 903287"/>
                <a:gd name="connsiteX136" fmla="*/ 1014413 w 1389063"/>
                <a:gd name="connsiteY136" fmla="*/ 100012 h 903287"/>
                <a:gd name="connsiteX137" fmla="*/ 1133624 w 1389063"/>
                <a:gd name="connsiteY137" fmla="*/ 9847 h 903287"/>
                <a:gd name="connsiteX138" fmla="*/ 1162963 w 1389063"/>
                <a:gd name="connsiteY138" fmla="*/ 0 h 903287"/>
                <a:gd name="connsiteX139" fmla="*/ 903528 w 1389063"/>
                <a:gd name="connsiteY139" fmla="*/ 0 h 903287"/>
                <a:gd name="connsiteX140" fmla="*/ 1104900 w 1389063"/>
                <a:gd name="connsiteY140" fmla="*/ 0 h 903287"/>
                <a:gd name="connsiteX141" fmla="*/ 977313 w 1389063"/>
                <a:gd name="connsiteY141" fmla="*/ 99397 h 903287"/>
                <a:gd name="connsiteX142" fmla="*/ 973009 w 1389063"/>
                <a:gd name="connsiteY142" fmla="*/ 99397 h 903287"/>
                <a:gd name="connsiteX143" fmla="*/ 759032 w 1389063"/>
                <a:gd name="connsiteY143" fmla="*/ 99397 h 903287"/>
                <a:gd name="connsiteX144" fmla="*/ 755650 w 1389063"/>
                <a:gd name="connsiteY144" fmla="*/ 100012 h 903287"/>
                <a:gd name="connsiteX145" fmla="*/ 874321 w 1389063"/>
                <a:gd name="connsiteY145" fmla="*/ 9847 h 903287"/>
                <a:gd name="connsiteX146" fmla="*/ 903528 w 1389063"/>
                <a:gd name="connsiteY146" fmla="*/ 0 h 903287"/>
                <a:gd name="connsiteX147" fmla="*/ 644766 w 1389063"/>
                <a:gd name="connsiteY147" fmla="*/ 0 h 903287"/>
                <a:gd name="connsiteX148" fmla="*/ 846138 w 1389063"/>
                <a:gd name="connsiteY148" fmla="*/ 0 h 903287"/>
                <a:gd name="connsiteX149" fmla="*/ 718551 w 1389063"/>
                <a:gd name="connsiteY149" fmla="*/ 99397 h 903287"/>
                <a:gd name="connsiteX150" fmla="*/ 714247 w 1389063"/>
                <a:gd name="connsiteY150" fmla="*/ 99397 h 903287"/>
                <a:gd name="connsiteX151" fmla="*/ 500270 w 1389063"/>
                <a:gd name="connsiteY151" fmla="*/ 99397 h 903287"/>
                <a:gd name="connsiteX152" fmla="*/ 496888 w 1389063"/>
                <a:gd name="connsiteY152" fmla="*/ 100012 h 903287"/>
                <a:gd name="connsiteX153" fmla="*/ 615559 w 1389063"/>
                <a:gd name="connsiteY153" fmla="*/ 9847 h 903287"/>
                <a:gd name="connsiteX154" fmla="*/ 644766 w 1389063"/>
                <a:gd name="connsiteY154" fmla="*/ 0 h 903287"/>
                <a:gd name="connsiteX155" fmla="*/ 383500 w 1389063"/>
                <a:gd name="connsiteY155" fmla="*/ 0 h 903287"/>
                <a:gd name="connsiteX156" fmla="*/ 585788 w 1389063"/>
                <a:gd name="connsiteY156" fmla="*/ 0 h 903287"/>
                <a:gd name="connsiteX157" fmla="*/ 457621 w 1389063"/>
                <a:gd name="connsiteY157" fmla="*/ 99397 h 903287"/>
                <a:gd name="connsiteX158" fmla="*/ 453297 w 1389063"/>
                <a:gd name="connsiteY158" fmla="*/ 99397 h 903287"/>
                <a:gd name="connsiteX159" fmla="*/ 238347 w 1389063"/>
                <a:gd name="connsiteY159" fmla="*/ 99397 h 903287"/>
                <a:gd name="connsiteX160" fmla="*/ 234950 w 1389063"/>
                <a:gd name="connsiteY160" fmla="*/ 100012 h 903287"/>
                <a:gd name="connsiteX161" fmla="*/ 354161 w 1389063"/>
                <a:gd name="connsiteY161" fmla="*/ 9847 h 903287"/>
                <a:gd name="connsiteX162" fmla="*/ 383500 w 1389063"/>
                <a:gd name="connsiteY162" fmla="*/ 0 h 9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1389063" h="903287">
                  <a:moveTo>
                    <a:pt x="807857" y="304800"/>
                  </a:moveTo>
                  <a:cubicBezTo>
                    <a:pt x="807857" y="304800"/>
                    <a:pt x="807857" y="304800"/>
                    <a:pt x="1022351" y="304800"/>
                  </a:cubicBezTo>
                  <a:cubicBezTo>
                    <a:pt x="1022351" y="304800"/>
                    <a:pt x="1022351" y="304800"/>
                    <a:pt x="1022351" y="875022"/>
                  </a:cubicBezTo>
                  <a:cubicBezTo>
                    <a:pt x="1022351" y="890691"/>
                    <a:pt x="1009698" y="903287"/>
                    <a:pt x="994266" y="903287"/>
                  </a:cubicBezTo>
                  <a:cubicBezTo>
                    <a:pt x="994266" y="903287"/>
                    <a:pt x="994266" y="903287"/>
                    <a:pt x="807857" y="903287"/>
                  </a:cubicBezTo>
                  <a:cubicBezTo>
                    <a:pt x="792117" y="903287"/>
                    <a:pt x="779463" y="890691"/>
                    <a:pt x="779463" y="875022"/>
                  </a:cubicBezTo>
                  <a:cubicBezTo>
                    <a:pt x="779463" y="875022"/>
                    <a:pt x="779463" y="875022"/>
                    <a:pt x="779463" y="333065"/>
                  </a:cubicBezTo>
                  <a:cubicBezTo>
                    <a:pt x="779463" y="317397"/>
                    <a:pt x="792117" y="304800"/>
                    <a:pt x="807857" y="304800"/>
                  </a:cubicBezTo>
                  <a:close/>
                  <a:moveTo>
                    <a:pt x="548602" y="304800"/>
                  </a:moveTo>
                  <a:lnTo>
                    <a:pt x="762000" y="304800"/>
                  </a:lnTo>
                  <a:cubicBezTo>
                    <a:pt x="762000" y="304800"/>
                    <a:pt x="762000" y="304800"/>
                    <a:pt x="762000" y="875022"/>
                  </a:cubicBezTo>
                  <a:cubicBezTo>
                    <a:pt x="762000" y="890691"/>
                    <a:pt x="749429" y="903287"/>
                    <a:pt x="734099" y="903287"/>
                  </a:cubicBezTo>
                  <a:cubicBezTo>
                    <a:pt x="734099" y="903287"/>
                    <a:pt x="734099" y="903287"/>
                    <a:pt x="548602" y="903287"/>
                  </a:cubicBezTo>
                  <a:cubicBezTo>
                    <a:pt x="533271" y="903287"/>
                    <a:pt x="520700" y="890691"/>
                    <a:pt x="520700" y="875022"/>
                  </a:cubicBezTo>
                  <a:cubicBezTo>
                    <a:pt x="520700" y="875022"/>
                    <a:pt x="520700" y="875022"/>
                    <a:pt x="520700" y="333065"/>
                  </a:cubicBezTo>
                  <a:cubicBezTo>
                    <a:pt x="520700" y="317397"/>
                    <a:pt x="533271" y="304800"/>
                    <a:pt x="548602" y="304800"/>
                  </a:cubicBezTo>
                  <a:close/>
                  <a:moveTo>
                    <a:pt x="290146" y="304800"/>
                  </a:moveTo>
                  <a:lnTo>
                    <a:pt x="503238" y="304800"/>
                  </a:lnTo>
                  <a:cubicBezTo>
                    <a:pt x="503238" y="304800"/>
                    <a:pt x="503238" y="304800"/>
                    <a:pt x="503238" y="875022"/>
                  </a:cubicBezTo>
                  <a:cubicBezTo>
                    <a:pt x="503238" y="890691"/>
                    <a:pt x="490667" y="903287"/>
                    <a:pt x="475337" y="903287"/>
                  </a:cubicBezTo>
                  <a:cubicBezTo>
                    <a:pt x="475337" y="903287"/>
                    <a:pt x="475337" y="903287"/>
                    <a:pt x="290146" y="903287"/>
                  </a:cubicBezTo>
                  <a:cubicBezTo>
                    <a:pt x="274509" y="903287"/>
                    <a:pt x="261938" y="890691"/>
                    <a:pt x="261938" y="875022"/>
                  </a:cubicBezTo>
                  <a:cubicBezTo>
                    <a:pt x="261938" y="875022"/>
                    <a:pt x="261938" y="875022"/>
                    <a:pt x="261938" y="333065"/>
                  </a:cubicBezTo>
                  <a:cubicBezTo>
                    <a:pt x="261938" y="317397"/>
                    <a:pt x="274509" y="304800"/>
                    <a:pt x="290146" y="304800"/>
                  </a:cubicBezTo>
                  <a:close/>
                  <a:moveTo>
                    <a:pt x="28357" y="304800"/>
                  </a:moveTo>
                  <a:lnTo>
                    <a:pt x="242888" y="304800"/>
                  </a:lnTo>
                  <a:cubicBezTo>
                    <a:pt x="242888" y="304800"/>
                    <a:pt x="242888" y="304800"/>
                    <a:pt x="242888" y="875022"/>
                  </a:cubicBezTo>
                  <a:cubicBezTo>
                    <a:pt x="242888" y="890691"/>
                    <a:pt x="229942" y="903287"/>
                    <a:pt x="214530" y="903287"/>
                  </a:cubicBezTo>
                  <a:cubicBezTo>
                    <a:pt x="214530" y="903287"/>
                    <a:pt x="214530" y="903287"/>
                    <a:pt x="28357" y="903287"/>
                  </a:cubicBezTo>
                  <a:cubicBezTo>
                    <a:pt x="12637" y="903287"/>
                    <a:pt x="0" y="890691"/>
                    <a:pt x="0" y="875022"/>
                  </a:cubicBezTo>
                  <a:cubicBezTo>
                    <a:pt x="0" y="875022"/>
                    <a:pt x="0" y="875022"/>
                    <a:pt x="0" y="333065"/>
                  </a:cubicBezTo>
                  <a:cubicBezTo>
                    <a:pt x="0" y="317397"/>
                    <a:pt x="12637" y="304800"/>
                    <a:pt x="28357" y="304800"/>
                  </a:cubicBezTo>
                  <a:close/>
                  <a:moveTo>
                    <a:pt x="1171809" y="196850"/>
                  </a:moveTo>
                  <a:cubicBezTo>
                    <a:pt x="1175479" y="196850"/>
                    <a:pt x="1177925" y="200235"/>
                    <a:pt x="1177925" y="206081"/>
                  </a:cubicBezTo>
                  <a:cubicBezTo>
                    <a:pt x="1177925" y="206081"/>
                    <a:pt x="1177925" y="206081"/>
                    <a:pt x="1177925" y="769753"/>
                  </a:cubicBezTo>
                  <a:cubicBezTo>
                    <a:pt x="1177925" y="778676"/>
                    <a:pt x="1172115" y="790676"/>
                    <a:pt x="1165082" y="796214"/>
                  </a:cubicBezTo>
                  <a:cubicBezTo>
                    <a:pt x="1165082" y="796214"/>
                    <a:pt x="1165082" y="796214"/>
                    <a:pt x="1028700" y="903287"/>
                  </a:cubicBezTo>
                  <a:cubicBezTo>
                    <a:pt x="1035122" y="895595"/>
                    <a:pt x="1038791" y="885749"/>
                    <a:pt x="1038791" y="874980"/>
                  </a:cubicBezTo>
                  <a:lnTo>
                    <a:pt x="1038791" y="303923"/>
                  </a:lnTo>
                  <a:cubicBezTo>
                    <a:pt x="1038791" y="303923"/>
                    <a:pt x="1038791" y="303923"/>
                    <a:pt x="1038791" y="298693"/>
                  </a:cubicBezTo>
                  <a:cubicBezTo>
                    <a:pt x="1038791" y="298693"/>
                    <a:pt x="1038791" y="298693"/>
                    <a:pt x="1165082" y="199619"/>
                  </a:cubicBezTo>
                  <a:cubicBezTo>
                    <a:pt x="1167528" y="197773"/>
                    <a:pt x="1169975" y="196850"/>
                    <a:pt x="1171809" y="196850"/>
                  </a:cubicBezTo>
                  <a:close/>
                  <a:moveTo>
                    <a:pt x="952918" y="188912"/>
                  </a:moveTo>
                  <a:lnTo>
                    <a:pt x="1154113" y="188912"/>
                  </a:lnTo>
                  <a:cubicBezTo>
                    <a:pt x="1154113" y="188912"/>
                    <a:pt x="1154113" y="188912"/>
                    <a:pt x="1026331" y="288616"/>
                  </a:cubicBezTo>
                  <a:cubicBezTo>
                    <a:pt x="1026331" y="288616"/>
                    <a:pt x="1026331" y="288616"/>
                    <a:pt x="1022031" y="288616"/>
                  </a:cubicBezTo>
                  <a:cubicBezTo>
                    <a:pt x="1022031" y="288616"/>
                    <a:pt x="1022031" y="288616"/>
                    <a:pt x="808549" y="288616"/>
                  </a:cubicBezTo>
                  <a:cubicBezTo>
                    <a:pt x="807321" y="288616"/>
                    <a:pt x="806092" y="288924"/>
                    <a:pt x="804863" y="288924"/>
                  </a:cubicBezTo>
                  <a:cubicBezTo>
                    <a:pt x="804863" y="288924"/>
                    <a:pt x="804863" y="288924"/>
                    <a:pt x="923430" y="198759"/>
                  </a:cubicBezTo>
                  <a:cubicBezTo>
                    <a:pt x="930802" y="193220"/>
                    <a:pt x="943703" y="188912"/>
                    <a:pt x="952918" y="188912"/>
                  </a:cubicBezTo>
                  <a:close/>
                  <a:moveTo>
                    <a:pt x="693241" y="188912"/>
                  </a:moveTo>
                  <a:cubicBezTo>
                    <a:pt x="693241" y="188912"/>
                    <a:pt x="693241" y="188912"/>
                    <a:pt x="895351" y="188912"/>
                  </a:cubicBezTo>
                  <a:lnTo>
                    <a:pt x="766988" y="288616"/>
                  </a:lnTo>
                  <a:cubicBezTo>
                    <a:pt x="766988" y="288616"/>
                    <a:pt x="766988" y="288616"/>
                    <a:pt x="762668" y="288616"/>
                  </a:cubicBezTo>
                  <a:cubicBezTo>
                    <a:pt x="762668" y="288616"/>
                    <a:pt x="762668" y="288616"/>
                    <a:pt x="547907" y="288616"/>
                  </a:cubicBezTo>
                  <a:cubicBezTo>
                    <a:pt x="546982" y="288616"/>
                    <a:pt x="545748" y="288924"/>
                    <a:pt x="544513" y="288924"/>
                  </a:cubicBezTo>
                  <a:cubicBezTo>
                    <a:pt x="544513" y="288924"/>
                    <a:pt x="544513" y="288924"/>
                    <a:pt x="663619" y="198759"/>
                  </a:cubicBezTo>
                  <a:cubicBezTo>
                    <a:pt x="671025" y="193220"/>
                    <a:pt x="683984" y="188912"/>
                    <a:pt x="693241" y="188912"/>
                  </a:cubicBezTo>
                  <a:close/>
                  <a:moveTo>
                    <a:pt x="434478" y="188912"/>
                  </a:moveTo>
                  <a:cubicBezTo>
                    <a:pt x="434478" y="188912"/>
                    <a:pt x="434478" y="188912"/>
                    <a:pt x="636588" y="188912"/>
                  </a:cubicBezTo>
                  <a:lnTo>
                    <a:pt x="508225" y="288616"/>
                  </a:lnTo>
                  <a:cubicBezTo>
                    <a:pt x="508225" y="288616"/>
                    <a:pt x="508225" y="288616"/>
                    <a:pt x="503905" y="288616"/>
                  </a:cubicBezTo>
                  <a:cubicBezTo>
                    <a:pt x="503905" y="288616"/>
                    <a:pt x="503905" y="288616"/>
                    <a:pt x="289453" y="288616"/>
                  </a:cubicBezTo>
                  <a:cubicBezTo>
                    <a:pt x="288219" y="288616"/>
                    <a:pt x="286985" y="288924"/>
                    <a:pt x="285750" y="288924"/>
                  </a:cubicBezTo>
                  <a:cubicBezTo>
                    <a:pt x="285750" y="288924"/>
                    <a:pt x="285750" y="288924"/>
                    <a:pt x="404856" y="198759"/>
                  </a:cubicBezTo>
                  <a:cubicBezTo>
                    <a:pt x="412262" y="193220"/>
                    <a:pt x="425221" y="188912"/>
                    <a:pt x="434478" y="188912"/>
                  </a:cubicBezTo>
                  <a:close/>
                  <a:moveTo>
                    <a:pt x="173455" y="188912"/>
                  </a:moveTo>
                  <a:cubicBezTo>
                    <a:pt x="173455" y="188912"/>
                    <a:pt x="173455" y="188912"/>
                    <a:pt x="374650" y="188912"/>
                  </a:cubicBezTo>
                  <a:lnTo>
                    <a:pt x="246868" y="288616"/>
                  </a:lnTo>
                  <a:cubicBezTo>
                    <a:pt x="246868" y="288616"/>
                    <a:pt x="246868" y="288616"/>
                    <a:pt x="242875" y="288616"/>
                  </a:cubicBezTo>
                  <a:cubicBezTo>
                    <a:pt x="242875" y="288616"/>
                    <a:pt x="242875" y="288616"/>
                    <a:pt x="29086" y="288616"/>
                  </a:cubicBezTo>
                  <a:cubicBezTo>
                    <a:pt x="27857" y="288616"/>
                    <a:pt x="26628" y="288924"/>
                    <a:pt x="25400" y="288924"/>
                  </a:cubicBezTo>
                  <a:cubicBezTo>
                    <a:pt x="25400" y="288924"/>
                    <a:pt x="25400" y="288924"/>
                    <a:pt x="143967" y="198759"/>
                  </a:cubicBezTo>
                  <a:cubicBezTo>
                    <a:pt x="151339" y="193220"/>
                    <a:pt x="164240" y="188912"/>
                    <a:pt x="173455" y="188912"/>
                  </a:cubicBezTo>
                  <a:close/>
                  <a:moveTo>
                    <a:pt x="1018958" y="115887"/>
                  </a:moveTo>
                  <a:cubicBezTo>
                    <a:pt x="1018958" y="115887"/>
                    <a:pt x="1018958" y="115887"/>
                    <a:pt x="1233488" y="115887"/>
                  </a:cubicBezTo>
                  <a:cubicBezTo>
                    <a:pt x="1233488" y="115887"/>
                    <a:pt x="1233488" y="115887"/>
                    <a:pt x="1233488" y="687636"/>
                  </a:cubicBezTo>
                  <a:cubicBezTo>
                    <a:pt x="1233488" y="703339"/>
                    <a:pt x="1220851" y="715962"/>
                    <a:pt x="1205131" y="715962"/>
                  </a:cubicBezTo>
                  <a:cubicBezTo>
                    <a:pt x="1205131" y="715962"/>
                    <a:pt x="1205131" y="715962"/>
                    <a:pt x="1195576" y="715962"/>
                  </a:cubicBezTo>
                  <a:cubicBezTo>
                    <a:pt x="1195576" y="715962"/>
                    <a:pt x="1195576" y="715962"/>
                    <a:pt x="1195576" y="206406"/>
                  </a:cubicBezTo>
                  <a:cubicBezTo>
                    <a:pt x="1195576" y="205483"/>
                    <a:pt x="1195267" y="204867"/>
                    <a:pt x="1195267" y="203943"/>
                  </a:cubicBezTo>
                  <a:cubicBezTo>
                    <a:pt x="1195267" y="203943"/>
                    <a:pt x="1195267" y="203943"/>
                    <a:pt x="1195576" y="203943"/>
                  </a:cubicBezTo>
                  <a:cubicBezTo>
                    <a:pt x="1195576" y="203943"/>
                    <a:pt x="1195576" y="203943"/>
                    <a:pt x="1195576" y="160839"/>
                  </a:cubicBezTo>
                  <a:cubicBezTo>
                    <a:pt x="1195576" y="160839"/>
                    <a:pt x="1195576" y="160839"/>
                    <a:pt x="1027280" y="160839"/>
                  </a:cubicBezTo>
                  <a:lnTo>
                    <a:pt x="1027280" y="171923"/>
                  </a:lnTo>
                  <a:cubicBezTo>
                    <a:pt x="1027280" y="171923"/>
                    <a:pt x="1027280" y="171923"/>
                    <a:pt x="990600" y="171923"/>
                  </a:cubicBezTo>
                  <a:cubicBezTo>
                    <a:pt x="990600" y="171923"/>
                    <a:pt x="990600" y="171923"/>
                    <a:pt x="990600" y="144213"/>
                  </a:cubicBezTo>
                  <a:cubicBezTo>
                    <a:pt x="990600" y="128818"/>
                    <a:pt x="1003238" y="115887"/>
                    <a:pt x="1018958" y="115887"/>
                  </a:cubicBezTo>
                  <a:close/>
                  <a:moveTo>
                    <a:pt x="758608" y="115887"/>
                  </a:moveTo>
                  <a:cubicBezTo>
                    <a:pt x="758608" y="115887"/>
                    <a:pt x="758608" y="115887"/>
                    <a:pt x="973138" y="115887"/>
                  </a:cubicBezTo>
                  <a:cubicBezTo>
                    <a:pt x="973138" y="115887"/>
                    <a:pt x="973138" y="115887"/>
                    <a:pt x="973138" y="171856"/>
                  </a:cubicBezTo>
                  <a:cubicBezTo>
                    <a:pt x="973138" y="171856"/>
                    <a:pt x="973138" y="171856"/>
                    <a:pt x="952487" y="171856"/>
                  </a:cubicBezTo>
                  <a:cubicBezTo>
                    <a:pt x="946938" y="171856"/>
                    <a:pt x="941082" y="173086"/>
                    <a:pt x="935226" y="174624"/>
                  </a:cubicBezTo>
                  <a:cubicBezTo>
                    <a:pt x="935226" y="174624"/>
                    <a:pt x="935226" y="174624"/>
                    <a:pt x="935226" y="160786"/>
                  </a:cubicBezTo>
                  <a:cubicBezTo>
                    <a:pt x="935226" y="160786"/>
                    <a:pt x="935226" y="160786"/>
                    <a:pt x="766930" y="160786"/>
                  </a:cubicBezTo>
                  <a:lnTo>
                    <a:pt x="766930" y="171856"/>
                  </a:lnTo>
                  <a:cubicBezTo>
                    <a:pt x="766930" y="171856"/>
                    <a:pt x="766930" y="171856"/>
                    <a:pt x="730250" y="171856"/>
                  </a:cubicBezTo>
                  <a:cubicBezTo>
                    <a:pt x="730250" y="171856"/>
                    <a:pt x="730250" y="171856"/>
                    <a:pt x="730250" y="144179"/>
                  </a:cubicBezTo>
                  <a:cubicBezTo>
                    <a:pt x="730250" y="128803"/>
                    <a:pt x="742888" y="115887"/>
                    <a:pt x="758608" y="115887"/>
                  </a:cubicBezTo>
                  <a:close/>
                  <a:moveTo>
                    <a:pt x="499846" y="115887"/>
                  </a:moveTo>
                  <a:cubicBezTo>
                    <a:pt x="499846" y="115887"/>
                    <a:pt x="499846" y="115887"/>
                    <a:pt x="714376" y="115887"/>
                  </a:cubicBezTo>
                  <a:lnTo>
                    <a:pt x="714376" y="171856"/>
                  </a:lnTo>
                  <a:cubicBezTo>
                    <a:pt x="714376" y="171856"/>
                    <a:pt x="714376" y="171856"/>
                    <a:pt x="693416" y="171856"/>
                  </a:cubicBezTo>
                  <a:cubicBezTo>
                    <a:pt x="688176" y="171856"/>
                    <a:pt x="682320" y="173086"/>
                    <a:pt x="676464" y="174624"/>
                  </a:cubicBezTo>
                  <a:cubicBezTo>
                    <a:pt x="676464" y="174624"/>
                    <a:pt x="676464" y="174624"/>
                    <a:pt x="676464" y="160786"/>
                  </a:cubicBezTo>
                  <a:cubicBezTo>
                    <a:pt x="676464" y="160786"/>
                    <a:pt x="676464" y="160786"/>
                    <a:pt x="508168" y="160786"/>
                  </a:cubicBezTo>
                  <a:cubicBezTo>
                    <a:pt x="508168" y="160786"/>
                    <a:pt x="508168" y="160786"/>
                    <a:pt x="508168" y="171856"/>
                  </a:cubicBezTo>
                  <a:cubicBezTo>
                    <a:pt x="508168" y="171856"/>
                    <a:pt x="508168" y="171856"/>
                    <a:pt x="471488" y="171856"/>
                  </a:cubicBezTo>
                  <a:cubicBezTo>
                    <a:pt x="471488" y="171856"/>
                    <a:pt x="471488" y="171856"/>
                    <a:pt x="471488" y="144179"/>
                  </a:cubicBezTo>
                  <a:cubicBezTo>
                    <a:pt x="471488" y="128803"/>
                    <a:pt x="484126" y="115887"/>
                    <a:pt x="499846" y="115887"/>
                  </a:cubicBezTo>
                  <a:close/>
                  <a:moveTo>
                    <a:pt x="239310" y="115887"/>
                  </a:moveTo>
                  <a:cubicBezTo>
                    <a:pt x="239310" y="115887"/>
                    <a:pt x="239310" y="115887"/>
                    <a:pt x="452438" y="115887"/>
                  </a:cubicBezTo>
                  <a:cubicBezTo>
                    <a:pt x="452438" y="115887"/>
                    <a:pt x="452438" y="115887"/>
                    <a:pt x="452438" y="171276"/>
                  </a:cubicBezTo>
                  <a:cubicBezTo>
                    <a:pt x="452438" y="171276"/>
                    <a:pt x="452438" y="171276"/>
                    <a:pt x="433759" y="171276"/>
                  </a:cubicBezTo>
                  <a:cubicBezTo>
                    <a:pt x="427941" y="171276"/>
                    <a:pt x="421204" y="172494"/>
                    <a:pt x="414773" y="174624"/>
                  </a:cubicBezTo>
                  <a:cubicBezTo>
                    <a:pt x="414773" y="174624"/>
                    <a:pt x="414773" y="174624"/>
                    <a:pt x="414773" y="160320"/>
                  </a:cubicBezTo>
                  <a:lnTo>
                    <a:pt x="247578" y="160320"/>
                  </a:lnTo>
                  <a:cubicBezTo>
                    <a:pt x="247578" y="160320"/>
                    <a:pt x="247578" y="160320"/>
                    <a:pt x="247578" y="171276"/>
                  </a:cubicBezTo>
                  <a:cubicBezTo>
                    <a:pt x="247578" y="171276"/>
                    <a:pt x="247578" y="171276"/>
                    <a:pt x="211138" y="171276"/>
                  </a:cubicBezTo>
                  <a:cubicBezTo>
                    <a:pt x="211138" y="171276"/>
                    <a:pt x="211138" y="171276"/>
                    <a:pt x="211138" y="143886"/>
                  </a:cubicBezTo>
                  <a:cubicBezTo>
                    <a:pt x="211138" y="128669"/>
                    <a:pt x="223693" y="115887"/>
                    <a:pt x="239310" y="115887"/>
                  </a:cubicBezTo>
                  <a:close/>
                  <a:moveTo>
                    <a:pt x="1382882" y="9525"/>
                  </a:moveTo>
                  <a:cubicBezTo>
                    <a:pt x="1386591" y="9525"/>
                    <a:pt x="1389063" y="12596"/>
                    <a:pt x="1389063" y="18739"/>
                  </a:cubicBezTo>
                  <a:cubicBezTo>
                    <a:pt x="1389063" y="18739"/>
                    <a:pt x="1389063" y="18739"/>
                    <a:pt x="1389063" y="581390"/>
                  </a:cubicBezTo>
                  <a:cubicBezTo>
                    <a:pt x="1389063" y="590297"/>
                    <a:pt x="1383191" y="601968"/>
                    <a:pt x="1376083" y="607496"/>
                  </a:cubicBezTo>
                  <a:cubicBezTo>
                    <a:pt x="1376083" y="607496"/>
                    <a:pt x="1376083" y="607496"/>
                    <a:pt x="1238250" y="714375"/>
                  </a:cubicBezTo>
                  <a:cubicBezTo>
                    <a:pt x="1244431" y="706697"/>
                    <a:pt x="1248449" y="697176"/>
                    <a:pt x="1248449" y="686427"/>
                  </a:cubicBezTo>
                  <a:lnTo>
                    <a:pt x="1248449" y="116097"/>
                  </a:lnTo>
                  <a:cubicBezTo>
                    <a:pt x="1248449" y="116097"/>
                    <a:pt x="1248449" y="116097"/>
                    <a:pt x="1248449" y="111183"/>
                  </a:cubicBezTo>
                  <a:cubicBezTo>
                    <a:pt x="1248449" y="111183"/>
                    <a:pt x="1248449" y="111183"/>
                    <a:pt x="1376083" y="12289"/>
                  </a:cubicBezTo>
                  <a:cubicBezTo>
                    <a:pt x="1378556" y="10446"/>
                    <a:pt x="1380719" y="9525"/>
                    <a:pt x="1382882" y="9525"/>
                  </a:cubicBezTo>
                  <a:close/>
                  <a:moveTo>
                    <a:pt x="1162963" y="0"/>
                  </a:moveTo>
                  <a:cubicBezTo>
                    <a:pt x="1162963" y="0"/>
                    <a:pt x="1162963" y="0"/>
                    <a:pt x="1365251" y="0"/>
                  </a:cubicBezTo>
                  <a:cubicBezTo>
                    <a:pt x="1365251" y="0"/>
                    <a:pt x="1365251" y="0"/>
                    <a:pt x="1237084" y="99397"/>
                  </a:cubicBezTo>
                  <a:cubicBezTo>
                    <a:pt x="1237084" y="99397"/>
                    <a:pt x="1237084" y="99397"/>
                    <a:pt x="1232760" y="99397"/>
                  </a:cubicBezTo>
                  <a:cubicBezTo>
                    <a:pt x="1232760" y="99397"/>
                    <a:pt x="1232760" y="99397"/>
                    <a:pt x="1017810" y="99397"/>
                  </a:cubicBezTo>
                  <a:cubicBezTo>
                    <a:pt x="1016575" y="99397"/>
                    <a:pt x="1015649" y="99704"/>
                    <a:pt x="1014413" y="100012"/>
                  </a:cubicBezTo>
                  <a:cubicBezTo>
                    <a:pt x="1014413" y="100012"/>
                    <a:pt x="1014413" y="100012"/>
                    <a:pt x="1133624" y="9847"/>
                  </a:cubicBezTo>
                  <a:cubicBezTo>
                    <a:pt x="1140727" y="4308"/>
                    <a:pt x="1154007" y="0"/>
                    <a:pt x="1162963" y="0"/>
                  </a:cubicBezTo>
                  <a:close/>
                  <a:moveTo>
                    <a:pt x="903528" y="0"/>
                  </a:moveTo>
                  <a:cubicBezTo>
                    <a:pt x="903528" y="0"/>
                    <a:pt x="903528" y="0"/>
                    <a:pt x="1104900" y="0"/>
                  </a:cubicBezTo>
                  <a:cubicBezTo>
                    <a:pt x="1104900" y="0"/>
                    <a:pt x="1104900" y="0"/>
                    <a:pt x="977313" y="99397"/>
                  </a:cubicBezTo>
                  <a:cubicBezTo>
                    <a:pt x="977313" y="99397"/>
                    <a:pt x="977313" y="99397"/>
                    <a:pt x="973009" y="99397"/>
                  </a:cubicBezTo>
                  <a:cubicBezTo>
                    <a:pt x="973009" y="99397"/>
                    <a:pt x="973009" y="99397"/>
                    <a:pt x="759032" y="99397"/>
                  </a:cubicBezTo>
                  <a:cubicBezTo>
                    <a:pt x="757802" y="99397"/>
                    <a:pt x="756880" y="99704"/>
                    <a:pt x="755650" y="100012"/>
                  </a:cubicBezTo>
                  <a:cubicBezTo>
                    <a:pt x="755650" y="100012"/>
                    <a:pt x="755650" y="100012"/>
                    <a:pt x="874321" y="9847"/>
                  </a:cubicBezTo>
                  <a:cubicBezTo>
                    <a:pt x="881393" y="4308"/>
                    <a:pt x="894612" y="0"/>
                    <a:pt x="903528" y="0"/>
                  </a:cubicBezTo>
                  <a:close/>
                  <a:moveTo>
                    <a:pt x="644766" y="0"/>
                  </a:moveTo>
                  <a:cubicBezTo>
                    <a:pt x="644766" y="0"/>
                    <a:pt x="644766" y="0"/>
                    <a:pt x="846138" y="0"/>
                  </a:cubicBezTo>
                  <a:cubicBezTo>
                    <a:pt x="846138" y="0"/>
                    <a:pt x="846138" y="0"/>
                    <a:pt x="718551" y="99397"/>
                  </a:cubicBezTo>
                  <a:cubicBezTo>
                    <a:pt x="718551" y="99397"/>
                    <a:pt x="718551" y="99397"/>
                    <a:pt x="714247" y="99397"/>
                  </a:cubicBezTo>
                  <a:cubicBezTo>
                    <a:pt x="714247" y="99397"/>
                    <a:pt x="714247" y="99397"/>
                    <a:pt x="500270" y="99397"/>
                  </a:cubicBezTo>
                  <a:cubicBezTo>
                    <a:pt x="499040" y="99397"/>
                    <a:pt x="498118" y="99704"/>
                    <a:pt x="496888" y="100012"/>
                  </a:cubicBezTo>
                  <a:cubicBezTo>
                    <a:pt x="496888" y="100012"/>
                    <a:pt x="496888" y="100012"/>
                    <a:pt x="615559" y="9847"/>
                  </a:cubicBezTo>
                  <a:cubicBezTo>
                    <a:pt x="622631" y="4308"/>
                    <a:pt x="635850" y="0"/>
                    <a:pt x="644766" y="0"/>
                  </a:cubicBezTo>
                  <a:close/>
                  <a:moveTo>
                    <a:pt x="383500" y="0"/>
                  </a:moveTo>
                  <a:lnTo>
                    <a:pt x="585788" y="0"/>
                  </a:lnTo>
                  <a:cubicBezTo>
                    <a:pt x="585788" y="0"/>
                    <a:pt x="585788" y="0"/>
                    <a:pt x="457621" y="99397"/>
                  </a:cubicBezTo>
                  <a:cubicBezTo>
                    <a:pt x="457621" y="99397"/>
                    <a:pt x="457621" y="99397"/>
                    <a:pt x="453297" y="99397"/>
                  </a:cubicBezTo>
                  <a:cubicBezTo>
                    <a:pt x="453297" y="99397"/>
                    <a:pt x="453297" y="99397"/>
                    <a:pt x="238347" y="99397"/>
                  </a:cubicBezTo>
                  <a:cubicBezTo>
                    <a:pt x="237112" y="99397"/>
                    <a:pt x="236186" y="99704"/>
                    <a:pt x="234950" y="100012"/>
                  </a:cubicBezTo>
                  <a:cubicBezTo>
                    <a:pt x="234950" y="100012"/>
                    <a:pt x="234950" y="100012"/>
                    <a:pt x="354161" y="9847"/>
                  </a:cubicBezTo>
                  <a:cubicBezTo>
                    <a:pt x="361264" y="4308"/>
                    <a:pt x="374544" y="0"/>
                    <a:pt x="3835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2" name="フリーフォーム 62"/>
            <p:cNvSpPr>
              <a:spLocks noChangeArrowheads="1"/>
            </p:cNvSpPr>
            <p:nvPr/>
          </p:nvSpPr>
          <p:spPr bwMode="gray">
            <a:xfrm>
              <a:off x="6294438" y="1338263"/>
              <a:ext cx="947737" cy="503237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63" name="Curved Connector 162"/>
          <p:cNvCxnSpPr>
            <a:stCxn id="116" idx="1"/>
          </p:cNvCxnSpPr>
          <p:nvPr/>
        </p:nvCxnSpPr>
        <p:spPr>
          <a:xfrm rot="10800000">
            <a:off x="2125680" y="1317586"/>
            <a:ext cx="1638328" cy="574341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04" idx="1"/>
          </p:cNvCxnSpPr>
          <p:nvPr/>
        </p:nvCxnSpPr>
        <p:spPr>
          <a:xfrm rot="16200000" flipV="1">
            <a:off x="3751866" y="-420069"/>
            <a:ext cx="212575" cy="310771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06" idx="3"/>
          </p:cNvCxnSpPr>
          <p:nvPr/>
        </p:nvCxnSpPr>
        <p:spPr>
          <a:xfrm rot="5400000" flipH="1">
            <a:off x="3773716" y="1273418"/>
            <a:ext cx="320007" cy="3776378"/>
          </a:xfrm>
          <a:prstGeom prst="curvedConnector4">
            <a:avLst>
              <a:gd name="adj1" fmla="val -71436"/>
              <a:gd name="adj2" fmla="val 723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09" idx="1"/>
          </p:cNvCxnSpPr>
          <p:nvPr/>
        </p:nvCxnSpPr>
        <p:spPr>
          <a:xfrm rot="16200000" flipV="1">
            <a:off x="4602862" y="-1497259"/>
            <a:ext cx="1196159" cy="5674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10800000">
            <a:off x="1802068" y="3137375"/>
            <a:ext cx="1522978" cy="677330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641283" y="3663315"/>
            <a:ext cx="15634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968875" y="125631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management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2651" y="5103475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processing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1" name="Straight Connector 170"/>
          <p:cNvCxnSpPr>
            <a:stCxn id="125" idx="0"/>
            <a:endCxn id="107" idx="4"/>
          </p:cNvCxnSpPr>
          <p:nvPr/>
        </p:nvCxnSpPr>
        <p:spPr>
          <a:xfrm flipV="1">
            <a:off x="7529497" y="4065791"/>
            <a:ext cx="807606" cy="62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41483" y="35100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441483" y="2204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41483" y="7569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57307" y="337528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8269622" y="766432"/>
            <a:ext cx="1935157" cy="53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836627" y="7589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18674" y="1846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809742" y="2646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0" name="Straight Connector 179"/>
          <p:cNvCxnSpPr>
            <a:endCxn id="122" idx="0"/>
          </p:cNvCxnSpPr>
          <p:nvPr/>
        </p:nvCxnSpPr>
        <p:spPr>
          <a:xfrm>
            <a:off x="4190352" y="2321253"/>
            <a:ext cx="114547" cy="64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17" idx="0"/>
          </p:cNvCxnSpPr>
          <p:nvPr/>
        </p:nvCxnSpPr>
        <p:spPr>
          <a:xfrm flipH="1">
            <a:off x="3528715" y="1891927"/>
            <a:ext cx="288032" cy="6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76787" y="23811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MQTT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3" name="Straight Connector 182"/>
          <p:cNvCxnSpPr>
            <a:endCxn id="126" idx="0"/>
          </p:cNvCxnSpPr>
          <p:nvPr/>
        </p:nvCxnSpPr>
        <p:spPr>
          <a:xfrm flipH="1">
            <a:off x="3613078" y="2257772"/>
            <a:ext cx="475797" cy="157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24" idx="0"/>
            <a:endCxn id="106" idx="3"/>
          </p:cNvCxnSpPr>
          <p:nvPr/>
        </p:nvCxnSpPr>
        <p:spPr>
          <a:xfrm flipV="1">
            <a:off x="5096987" y="3321610"/>
            <a:ext cx="724922" cy="126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472931" y="36946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77187" y="43833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1317386" y="268408"/>
            <a:ext cx="2232621" cy="94663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deployments</a:t>
            </a:r>
            <a:endParaRPr lang="de-D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Left Brace 187"/>
          <p:cNvSpPr/>
          <p:nvPr/>
        </p:nvSpPr>
        <p:spPr>
          <a:xfrm rot="16200000">
            <a:off x="1017897" y="4063618"/>
            <a:ext cx="464246" cy="2430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8577" y="5400799"/>
            <a:ext cx="275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252332" y="3259896"/>
            <a:ext cx="319668" cy="493140"/>
            <a:chOff x="3788078" y="3219256"/>
            <a:chExt cx="484632" cy="743966"/>
          </a:xfrm>
        </p:grpSpPr>
        <p:sp>
          <p:nvSpPr>
            <p:cNvPr id="35" name="Up-Down Arrow 34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3891048" y="3357936"/>
              <a:ext cx="278691" cy="46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67944" y="3753036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73825" y="3236886"/>
            <a:ext cx="340299" cy="592222"/>
            <a:chOff x="3788078" y="3219256"/>
            <a:chExt cx="484632" cy="743966"/>
          </a:xfrm>
        </p:grpSpPr>
        <p:sp>
          <p:nvSpPr>
            <p:cNvPr id="32" name="Up-Down Arrow 31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3914362" y="3372082"/>
              <a:ext cx="232064" cy="43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3932610" y="3829108"/>
            <a:ext cx="2124236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de-DE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12"/>
          <p:cNvSpPr/>
          <p:nvPr/>
        </p:nvSpPr>
        <p:spPr>
          <a:xfrm>
            <a:off x="2773863" y="63244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2830083" y="689686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2883206" y="763904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672" y="4342492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237998" y="1157410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121826" y="142075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12837" y="3241950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88078" y="3219256"/>
            <a:ext cx="431781" cy="694747"/>
            <a:chOff x="3788078" y="3219256"/>
            <a:chExt cx="484632" cy="743966"/>
          </a:xfrm>
        </p:grpSpPr>
        <p:sp>
          <p:nvSpPr>
            <p:cNvPr id="18" name="Up-Down Arrow 17"/>
            <p:cNvSpPr/>
            <p:nvPr/>
          </p:nvSpPr>
          <p:spPr>
            <a:xfrm>
              <a:off x="3788078" y="3219256"/>
              <a:ext cx="484632" cy="743966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92059" y="3435786"/>
              <a:ext cx="676671" cy="310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Up-Down Arrow 22"/>
          <p:cNvSpPr/>
          <p:nvPr/>
        </p:nvSpPr>
        <p:spPr>
          <a:xfrm>
            <a:off x="4598524" y="5217142"/>
            <a:ext cx="396204" cy="683927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87013" y="54084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6536" y="688352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Federated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8197" y="1976746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59674" y="2401753"/>
            <a:ext cx="878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82420" y="391400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B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23897" y="4339010"/>
            <a:ext cx="9182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02809" y="5901069"/>
            <a:ext cx="1329636" cy="505088"/>
            <a:chOff x="2025672" y="4342492"/>
            <a:chExt cx="1329636" cy="505088"/>
          </a:xfrm>
        </p:grpSpPr>
        <p:sp>
          <p:nvSpPr>
            <p:cNvPr id="4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0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59852" y="2399998"/>
            <a:ext cx="1152127" cy="928580"/>
            <a:chOff x="4862209" y="2379817"/>
            <a:chExt cx="1152127" cy="928580"/>
          </a:xfrm>
        </p:grpSpPr>
        <p:sp>
          <p:nvSpPr>
            <p:cNvPr id="40" name="Rounded Rectangle 39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16016" y="4320208"/>
            <a:ext cx="1152127" cy="928580"/>
            <a:chOff x="4862209" y="2379817"/>
            <a:chExt cx="1152127" cy="928580"/>
          </a:xfrm>
        </p:grpSpPr>
        <p:sp>
          <p:nvSpPr>
            <p:cNvPr id="51" name="Rounded Rectangle 5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293961" y="3062377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12807" y="323634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5736128" y="1977032"/>
            <a:ext cx="1947372" cy="108403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02899" y="3420373"/>
            <a:ext cx="4028536" cy="2372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2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705" y="5792637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Retail stores at different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2071" y="23628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96893" y="1832121"/>
            <a:ext cx="1194285" cy="49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ea typeface="+mj-ea"/>
              </a:rPr>
              <a:t>D</a:t>
            </a:r>
            <a:r>
              <a:rPr kumimoji="1" lang="en-US" sz="1200" b="1" dirty="0">
                <a:ea typeface="+mj-ea"/>
              </a:rPr>
              <a:t>ashboard </a:t>
            </a:r>
          </a:p>
          <a:p>
            <a:pPr algn="ctr"/>
            <a:r>
              <a:rPr kumimoji="1" lang="en-US" sz="1200" b="1" dirty="0">
                <a:ea typeface="+mj-ea"/>
              </a:rPr>
              <a:t>app</a:t>
            </a: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1815481" y="3369649"/>
            <a:ext cx="1514793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1</a:t>
            </a: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943883" y="5362514"/>
            <a:ext cx="87126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solidFill>
                  <a:srgbClr val="FF0000"/>
                </a:solidFill>
                <a:ea typeface="+mj-ea"/>
              </a:rPr>
              <a:t>Alarm</a:t>
            </a:r>
          </a:p>
        </p:txBody>
      </p:sp>
      <p:cxnSp>
        <p:nvCxnSpPr>
          <p:cNvPr id="29" name="Straight Arrow Connector 28"/>
          <p:cNvCxnSpPr>
            <a:stCxn id="1026" idx="3"/>
          </p:cNvCxnSpPr>
          <p:nvPr/>
        </p:nvCxnSpPr>
        <p:spPr bwMode="auto">
          <a:xfrm>
            <a:off x="2819827" y="3981091"/>
            <a:ext cx="811738" cy="1567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6" idx="3"/>
            <a:endCxn id="14" idx="1"/>
          </p:cNvCxnSpPr>
          <p:nvPr/>
        </p:nvCxnSpPr>
        <p:spPr bwMode="auto">
          <a:xfrm flipV="1">
            <a:off x="2819827" y="4231972"/>
            <a:ext cx="811738" cy="6718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Elbow Connector 36"/>
          <p:cNvCxnSpPr>
            <a:endCxn id="4" idx="1"/>
          </p:cNvCxnSpPr>
          <p:nvPr/>
        </p:nvCxnSpPr>
        <p:spPr bwMode="auto">
          <a:xfrm flipV="1">
            <a:off x="4594036" y="3059917"/>
            <a:ext cx="2115778" cy="11885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71697" y="2215338"/>
            <a:ext cx="517733" cy="1240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368800" y="2328141"/>
            <a:ext cx="0" cy="161628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880758" y="3369649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Anomaly </a:t>
            </a:r>
          </a:p>
          <a:p>
            <a:r>
              <a:rPr lang="en-US" sz="1200" dirty="0"/>
              <a:t>events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80435" y="2359434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rules for </a:t>
            </a:r>
          </a:p>
          <a:p>
            <a:r>
              <a:rPr lang="en-US" sz="1200" dirty="0"/>
              <a:t>anomaly detection</a:t>
            </a:r>
          </a:p>
        </p:txBody>
      </p:sp>
      <p:sp>
        <p:nvSpPr>
          <p:cNvPr id="55" name="TextBox 54"/>
          <p:cNvSpPr txBox="1"/>
          <p:nvPr/>
        </p:nvSpPr>
        <p:spPr>
          <a:xfrm rot="20017765">
            <a:off x="2678097" y="5233039"/>
            <a:ext cx="140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anomaly events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65" y="3913512"/>
            <a:ext cx="1132302" cy="636920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 bwMode="auto">
          <a:xfrm>
            <a:off x="2026542" y="4673927"/>
            <a:ext cx="1838091" cy="934679"/>
          </a:xfrm>
          <a:custGeom>
            <a:avLst/>
            <a:gdLst>
              <a:gd name="connsiteX0" fmla="*/ 1690778 w 1691355"/>
              <a:gd name="connsiteY0" fmla="*/ 0 h 715993"/>
              <a:gd name="connsiteX1" fmla="*/ 1414732 w 1691355"/>
              <a:gd name="connsiteY1" fmla="*/ 396815 h 715993"/>
              <a:gd name="connsiteX2" fmla="*/ 0 w 1691355"/>
              <a:gd name="connsiteY2" fmla="*/ 715993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355" h="715993">
                <a:moveTo>
                  <a:pt x="1690778" y="0"/>
                </a:moveTo>
                <a:cubicBezTo>
                  <a:pt x="1693653" y="138741"/>
                  <a:pt x="1696528" y="277483"/>
                  <a:pt x="1414732" y="396815"/>
                </a:cubicBezTo>
                <a:cubicBezTo>
                  <a:pt x="1132936" y="516147"/>
                  <a:pt x="566468" y="616070"/>
                  <a:pt x="0" y="71599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3672052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Terminator 24"/>
          <p:cNvSpPr/>
          <p:nvPr/>
        </p:nvSpPr>
        <p:spPr bwMode="auto">
          <a:xfrm>
            <a:off x="1741030" y="4350822"/>
            <a:ext cx="1708176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 err="1">
                <a:ea typeface="+mj-ea"/>
              </a:rPr>
              <a:t>PowerPanel</a:t>
            </a:r>
            <a:r>
              <a:rPr kumimoji="1" lang="en-US" sz="1200" dirty="0">
                <a:ea typeface="+mj-ea"/>
              </a:rPr>
              <a:t> 2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08" y="4594757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0" y="4612645"/>
            <a:ext cx="50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5" y="3525322"/>
            <a:ext cx="51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/>
          <p:cNvCxnSpPr>
            <a:stCxn id="1028" idx="3"/>
            <a:endCxn id="26" idx="1"/>
          </p:cNvCxnSpPr>
          <p:nvPr/>
        </p:nvCxnSpPr>
        <p:spPr bwMode="auto">
          <a:xfrm>
            <a:off x="1469005" y="4884108"/>
            <a:ext cx="923903" cy="19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29" idx="3"/>
            <a:endCxn id="1026" idx="1"/>
          </p:cNvCxnSpPr>
          <p:nvPr/>
        </p:nvCxnSpPr>
        <p:spPr bwMode="auto">
          <a:xfrm>
            <a:off x="1469005" y="3944422"/>
            <a:ext cx="923903" cy="3666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Flowchart: Terminator 40"/>
          <p:cNvSpPr/>
          <p:nvPr/>
        </p:nvSpPr>
        <p:spPr bwMode="auto">
          <a:xfrm>
            <a:off x="3269806" y="4452576"/>
            <a:ext cx="1790918" cy="350805"/>
          </a:xfrm>
          <a:prstGeom prst="flowChartTerminator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ea typeface="+mj-ea"/>
              </a:rPr>
              <a:t>Raspberr</a:t>
            </a:r>
            <a:r>
              <a:rPr lang="en-US" sz="1200" dirty="0">
                <a:ea typeface="+mj-ea"/>
              </a:rPr>
              <a:t>y </a:t>
            </a:r>
            <a:r>
              <a:rPr kumimoji="1" lang="en-US" sz="1200" dirty="0">
                <a:ea typeface="+mj-ea"/>
              </a:rPr>
              <a:t>PI</a:t>
            </a:r>
          </a:p>
        </p:txBody>
      </p:sp>
      <p:grpSp>
        <p:nvGrpSpPr>
          <p:cNvPr id="42" name="グループ化 83"/>
          <p:cNvGrpSpPr>
            <a:grpSpLocks noChangeAspect="1"/>
          </p:cNvGrpSpPr>
          <p:nvPr/>
        </p:nvGrpSpPr>
        <p:grpSpPr bwMode="gray">
          <a:xfrm>
            <a:off x="1663800" y="5293346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43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57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>
            <a:off x="3312876" y="62279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12"/>
          <p:cNvSpPr/>
          <p:nvPr/>
        </p:nvSpPr>
        <p:spPr>
          <a:xfrm>
            <a:off x="3369096" y="68003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12"/>
          <p:cNvSpPr/>
          <p:nvPr/>
        </p:nvSpPr>
        <p:spPr>
          <a:xfrm>
            <a:off x="3422219" y="754248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59728" y="4329965"/>
            <a:ext cx="1329636" cy="505088"/>
            <a:chOff x="2025672" y="4342492"/>
            <a:chExt cx="1329636" cy="505088"/>
          </a:xfrm>
        </p:grpSpPr>
        <p:sp>
          <p:nvSpPr>
            <p:cNvPr id="39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Up-Down Arrow 12"/>
          <p:cNvSpPr/>
          <p:nvPr/>
        </p:nvSpPr>
        <p:spPr>
          <a:xfrm>
            <a:off x="3777011" y="1147754"/>
            <a:ext cx="397897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660839" y="141110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782231" y="3229423"/>
            <a:ext cx="484632" cy="1097060"/>
            <a:chOff x="2512837" y="3241950"/>
            <a:chExt cx="484632" cy="1968420"/>
          </a:xfrm>
        </p:grpSpPr>
        <p:sp>
          <p:nvSpPr>
            <p:cNvPr id="15" name="Up-Down Arrow 14"/>
            <p:cNvSpPr/>
            <p:nvPr/>
          </p:nvSpPr>
          <p:spPr>
            <a:xfrm>
              <a:off x="2512837" y="3241950"/>
              <a:ext cx="484632" cy="1968420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199315" y="4087448"/>
              <a:ext cx="1133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96536" y="6883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1976746"/>
            <a:ext cx="3816424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67744" y="2379817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369097" y="2357881"/>
            <a:ext cx="1106786" cy="6919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2" descr="http://pngimg.com/upload/clock_PNG6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0" y="2817662"/>
            <a:ext cx="358747" cy="3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716016" y="2379817"/>
            <a:ext cx="1152127" cy="928580"/>
            <a:chOff x="4862209" y="2379817"/>
            <a:chExt cx="1152127" cy="928580"/>
          </a:xfrm>
        </p:grpSpPr>
        <p:sp>
          <p:nvSpPr>
            <p:cNvPr id="27" name="Rounded Rectangle 26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359729" y="2606816"/>
            <a:ext cx="11161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Agent</a:t>
            </a:r>
            <a:endParaRPr lang="de-DE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12"/>
          <p:cNvSpPr/>
          <p:nvPr/>
        </p:nvSpPr>
        <p:spPr>
          <a:xfrm>
            <a:off x="715348" y="5186078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72600" y="6231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Mash up</a:t>
            </a:r>
          </a:p>
        </p:txBody>
      </p:sp>
      <p:sp>
        <p:nvSpPr>
          <p:cNvPr id="86" name="Rectángulo 12"/>
          <p:cNvSpPr/>
          <p:nvPr/>
        </p:nvSpPr>
        <p:spPr>
          <a:xfrm>
            <a:off x="1477810" y="453845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ángulo 12"/>
          <p:cNvSpPr/>
          <p:nvPr/>
        </p:nvSpPr>
        <p:spPr>
          <a:xfrm>
            <a:off x="1534030" y="511083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ángulo 12"/>
          <p:cNvSpPr/>
          <p:nvPr/>
        </p:nvSpPr>
        <p:spPr>
          <a:xfrm>
            <a:off x="1587153" y="585301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Up-Down Arrow 91"/>
          <p:cNvSpPr/>
          <p:nvPr/>
        </p:nvSpPr>
        <p:spPr>
          <a:xfrm>
            <a:off x="1941946" y="978807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879376" y="124215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13895" y="3026225"/>
            <a:ext cx="363915" cy="672053"/>
            <a:chOff x="1319970" y="3053230"/>
            <a:chExt cx="484632" cy="672053"/>
          </a:xfrm>
        </p:grpSpPr>
        <p:sp>
          <p:nvSpPr>
            <p:cNvPr id="94" name="Up-Down Arrow 93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1445205" y="3197291"/>
              <a:ext cx="184730" cy="4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1144" y="1891042"/>
            <a:ext cx="1318848" cy="484632"/>
            <a:chOff x="3510040" y="1891042"/>
            <a:chExt cx="1473522" cy="484632"/>
          </a:xfrm>
        </p:grpSpPr>
        <p:sp>
          <p:nvSpPr>
            <p:cNvPr id="97" name="Up-Down Arrow 96"/>
            <p:cNvSpPr/>
            <p:nvPr/>
          </p:nvSpPr>
          <p:spPr>
            <a:xfrm rot="5400000">
              <a:off x="4004485" y="1396597"/>
              <a:ext cx="484632" cy="1473522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5547" y="2002051"/>
              <a:ext cx="1235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256965">
            <a:off x="2576492" y="3446702"/>
            <a:ext cx="1363955" cy="484632"/>
            <a:chOff x="3181274" y="3097749"/>
            <a:chExt cx="962710" cy="484632"/>
          </a:xfrm>
        </p:grpSpPr>
        <p:sp>
          <p:nvSpPr>
            <p:cNvPr id="105" name="Up-Down Arrow 104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9" name="Rectángulo 12"/>
          <p:cNvSpPr/>
          <p:nvPr/>
        </p:nvSpPr>
        <p:spPr>
          <a:xfrm>
            <a:off x="5184186" y="404664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ángulo 12"/>
          <p:cNvSpPr/>
          <p:nvPr/>
        </p:nvSpPr>
        <p:spPr>
          <a:xfrm>
            <a:off x="5240406" y="461902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ángulo 12"/>
          <p:cNvSpPr/>
          <p:nvPr/>
        </p:nvSpPr>
        <p:spPr>
          <a:xfrm>
            <a:off x="5293529" y="536120"/>
            <a:ext cx="1216350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Up-Down Arrow 111"/>
          <p:cNvSpPr/>
          <p:nvPr/>
        </p:nvSpPr>
        <p:spPr>
          <a:xfrm>
            <a:off x="5648322" y="929626"/>
            <a:ext cx="484632" cy="819336"/>
          </a:xfrm>
          <a:prstGeom prst="upDownArrow">
            <a:avLst/>
          </a:prstGeom>
          <a:solidFill>
            <a:srgbClr val="FFFFFF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5582808" y="119297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64122" y="5013176"/>
            <a:ext cx="683927" cy="360572"/>
            <a:chOff x="6732643" y="4414747"/>
            <a:chExt cx="683927" cy="360572"/>
          </a:xfrm>
        </p:grpSpPr>
        <p:sp>
          <p:nvSpPr>
            <p:cNvPr id="117" name="Up-Down Arrow 116"/>
            <p:cNvSpPr/>
            <p:nvPr/>
          </p:nvSpPr>
          <p:spPr>
            <a:xfrm rot="5400000">
              <a:off x="6894321" y="4253069"/>
              <a:ext cx="36057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758656" y="4466710"/>
              <a:ext cx="631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0" name="Rectángulo 12"/>
          <p:cNvSpPr/>
          <p:nvPr/>
        </p:nvSpPr>
        <p:spPr>
          <a:xfrm>
            <a:off x="747216" y="512391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ángulo 12"/>
          <p:cNvSpPr/>
          <p:nvPr/>
        </p:nvSpPr>
        <p:spPr>
          <a:xfrm>
            <a:off x="794760" y="5049790"/>
            <a:ext cx="1200311" cy="4031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6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endParaRPr lang="es-ES" sz="1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03931" y="5036341"/>
            <a:ext cx="684410" cy="376019"/>
            <a:chOff x="3138146" y="4281043"/>
            <a:chExt cx="684410" cy="484632"/>
          </a:xfrm>
        </p:grpSpPr>
        <p:sp>
          <p:nvSpPr>
            <p:cNvPr id="122" name="Up-Down Arrow 121"/>
            <p:cNvSpPr/>
            <p:nvPr/>
          </p:nvSpPr>
          <p:spPr>
            <a:xfrm rot="5400000">
              <a:off x="3237794" y="4181395"/>
              <a:ext cx="484632" cy="683927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190652" y="4361847"/>
              <a:ext cx="631904" cy="35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755576" y="1780223"/>
            <a:ext cx="2353560" cy="12601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600" b="1" kern="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 </a:t>
            </a:r>
            <a:r>
              <a:rPr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kumimoji="0" lang="en-US" sz="1600" b="1" kern="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1400" b="1" kern="0" dirty="0">
              <a:solidFill>
                <a:srgbClr val="FFD200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99592" y="2205230"/>
            <a:ext cx="9688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Broker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180233" y="3026225"/>
            <a:ext cx="461665" cy="672053"/>
            <a:chOff x="1254883" y="3053230"/>
            <a:chExt cx="614807" cy="672053"/>
          </a:xfrm>
        </p:grpSpPr>
        <p:sp>
          <p:nvSpPr>
            <p:cNvPr id="81" name="Up-Down Arrow 80"/>
            <p:cNvSpPr/>
            <p:nvPr/>
          </p:nvSpPr>
          <p:spPr>
            <a:xfrm>
              <a:off x="1319970" y="3053230"/>
              <a:ext cx="484632" cy="672053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1257503" y="3091924"/>
              <a:ext cx="609568" cy="61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 rot="14676208">
            <a:off x="3825345" y="3436480"/>
            <a:ext cx="1363955" cy="484632"/>
            <a:chOff x="3181274" y="3097749"/>
            <a:chExt cx="962710" cy="484632"/>
          </a:xfrm>
        </p:grpSpPr>
        <p:sp>
          <p:nvSpPr>
            <p:cNvPr id="131" name="Up-Down Arrow 130"/>
            <p:cNvSpPr/>
            <p:nvPr/>
          </p:nvSpPr>
          <p:spPr>
            <a:xfrm rot="7804661">
              <a:off x="3408493" y="2874040"/>
              <a:ext cx="484632" cy="932049"/>
            </a:xfrm>
            <a:prstGeom prst="upDownArrow">
              <a:avLst/>
            </a:prstGeom>
            <a:solidFill>
              <a:srgbClr val="FFFFFF">
                <a:lumMod val="60000"/>
                <a:lumOff val="40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2404661">
              <a:off x="3181274" y="3205503"/>
              <a:ext cx="962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NGSI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907704" y="2207168"/>
            <a:ext cx="1152127" cy="928580"/>
            <a:chOff x="4862209" y="2379817"/>
            <a:chExt cx="1152127" cy="928580"/>
          </a:xfrm>
        </p:grpSpPr>
        <p:sp>
          <p:nvSpPr>
            <p:cNvPr id="141" name="Rounded Rectangle 140"/>
            <p:cNvSpPr/>
            <p:nvPr/>
          </p:nvSpPr>
          <p:spPr>
            <a:xfrm>
              <a:off x="4932040" y="2379817"/>
              <a:ext cx="101246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62209" y="2385067"/>
              <a:ext cx="115212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Discovery</a:t>
              </a:r>
              <a:endParaRPr lang="de-DE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4704" y="1748962"/>
            <a:ext cx="2353560" cy="1355525"/>
            <a:chOff x="4514504" y="1748962"/>
            <a:chExt cx="2353560" cy="1355525"/>
          </a:xfrm>
        </p:grpSpPr>
        <p:sp>
          <p:nvSpPr>
            <p:cNvPr id="143" name="Rounded Rectangle 142"/>
            <p:cNvSpPr/>
            <p:nvPr/>
          </p:nvSpPr>
          <p:spPr>
            <a:xfrm>
              <a:off x="4514504" y="1748962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658520" y="2173969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666632" y="2175907"/>
              <a:ext cx="1152127" cy="928580"/>
              <a:chOff x="4862209" y="2379817"/>
              <a:chExt cx="1152127" cy="92858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96357" y="4371921"/>
            <a:ext cx="2353560" cy="1355525"/>
            <a:chOff x="907976" y="1932623"/>
            <a:chExt cx="2353560" cy="1355525"/>
          </a:xfrm>
        </p:grpSpPr>
        <p:sp>
          <p:nvSpPr>
            <p:cNvPr id="148" name="Rounded Rectangle 147"/>
            <p:cNvSpPr/>
            <p:nvPr/>
          </p:nvSpPr>
          <p:spPr>
            <a:xfrm>
              <a:off x="907976" y="1932623"/>
              <a:ext cx="2353560" cy="12601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600" b="1" kern="0" dirty="0" err="1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kumimoji="0"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Platform </a:t>
              </a: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kumimoji="0" lang="en-US" sz="1600" b="1" kern="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400" b="1" kern="0" dirty="0">
                <a:solidFill>
                  <a:srgbClr val="FFD200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1051992" y="2357630"/>
              <a:ext cx="96881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Broker</a:t>
              </a:r>
              <a:endParaRPr lang="de-D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60104" y="2359568"/>
              <a:ext cx="1152127" cy="928580"/>
              <a:chOff x="4862209" y="2379817"/>
              <a:chExt cx="1152127" cy="92858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4932040" y="2379817"/>
                <a:ext cx="1012466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862209" y="2385067"/>
                <a:ext cx="11521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IoT</a:t>
                </a:r>
                <a:r>
                  <a:rPr lang="en-US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Discovery</a:t>
                </a:r>
                <a:endParaRPr lang="de-DE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777224" y="3707657"/>
            <a:ext cx="1329636" cy="505088"/>
            <a:chOff x="2025672" y="4342492"/>
            <a:chExt cx="1329636" cy="505088"/>
          </a:xfrm>
        </p:grpSpPr>
        <p:sp>
          <p:nvSpPr>
            <p:cNvPr id="154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5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777503" y="3709606"/>
            <a:ext cx="1329636" cy="505088"/>
            <a:chOff x="2025672" y="4342492"/>
            <a:chExt cx="1329636" cy="505088"/>
          </a:xfrm>
        </p:grpSpPr>
        <p:sp>
          <p:nvSpPr>
            <p:cNvPr id="158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762644" y="4980738"/>
            <a:ext cx="1329636" cy="505088"/>
            <a:chOff x="2025672" y="4342492"/>
            <a:chExt cx="1329636" cy="505088"/>
          </a:xfrm>
        </p:grpSpPr>
        <p:sp>
          <p:nvSpPr>
            <p:cNvPr id="162" name="Rectángulo 12"/>
            <p:cNvSpPr/>
            <p:nvPr/>
          </p:nvSpPr>
          <p:spPr>
            <a:xfrm>
              <a:off x="2154997" y="4444418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3" name="Rectángulo 12"/>
            <p:cNvSpPr/>
            <p:nvPr/>
          </p:nvSpPr>
          <p:spPr>
            <a:xfrm>
              <a:off x="2094755" y="4393436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4" name="Rectángulo 12"/>
            <p:cNvSpPr/>
            <p:nvPr/>
          </p:nvSpPr>
          <p:spPr>
            <a:xfrm>
              <a:off x="2025672" y="4342492"/>
              <a:ext cx="1200311" cy="4031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IoT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75000"/>
                </a:lnSpc>
                <a:defRPr/>
              </a:pPr>
              <a:r>
                <a:rPr lang="es-ES" sz="1600" dirty="0" err="1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agents</a:t>
              </a:r>
              <a:endParaRPr lang="es-ES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 rot="16200000">
            <a:off x="989187" y="32237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NGSI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 bwMode="auto">
          <a:xfrm>
            <a:off x="2160853" y="2733675"/>
            <a:ext cx="1996025" cy="326707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60154" y="3017269"/>
            <a:ext cx="1367083" cy="587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70096" y="1165556"/>
            <a:ext cx="1171394" cy="5640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Adapter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4207" y="1165556"/>
            <a:ext cx="1138483" cy="559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Devices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0745" y="1957138"/>
            <a:ext cx="1253858" cy="547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55793" y="4006316"/>
            <a:ext cx="1367083" cy="6609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60154" y="5082538"/>
            <a:ext cx="1362722" cy="6728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App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53448" y="4006316"/>
            <a:ext cx="1288805" cy="660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 Docker Images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53447" y="3017269"/>
            <a:ext cx="1288805" cy="617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Topology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45890" y="5104691"/>
            <a:ext cx="1887163" cy="655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External NGSI App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9" idx="0"/>
            <a:endCxn id="7" idx="1"/>
          </p:cNvCxnSpPr>
          <p:nvPr/>
        </p:nvCxnSpPr>
        <p:spPr bwMode="auto">
          <a:xfrm rot="5400000" flipH="1" flipV="1">
            <a:off x="1209096" y="1296138"/>
            <a:ext cx="509579" cy="812422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 bwMode="auto">
          <a:xfrm flipV="1">
            <a:off x="3041490" y="1445201"/>
            <a:ext cx="842717" cy="235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6714235" y="1037499"/>
            <a:ext cx="2072728" cy="815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24813" y="2978718"/>
            <a:ext cx="1962150" cy="9771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2578" y="3096076"/>
            <a:ext cx="647700" cy="265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Design</a:t>
            </a:r>
            <a:endParaRPr kumimoji="1"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 bwMode="auto">
          <a:xfrm>
            <a:off x="1057674" y="2505076"/>
            <a:ext cx="0" cy="6059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6" idx="1"/>
          </p:cNvCxnSpPr>
          <p:nvPr/>
        </p:nvCxnSpPr>
        <p:spPr bwMode="auto">
          <a:xfrm>
            <a:off x="1370278" y="3310836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1370278" y="4336781"/>
            <a:ext cx="108551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370278" y="5418967"/>
            <a:ext cx="1089876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3822875" y="3321912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822875" y="4363043"/>
            <a:ext cx="668007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785441" y="5416654"/>
            <a:ext cx="266044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6113728" y="3310836"/>
            <a:ext cx="9525" cy="2121412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779724" y="3337097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742253" y="4336781"/>
            <a:ext cx="334004" cy="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5022690" y="1439022"/>
            <a:ext cx="161491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1" idx="1"/>
          </p:cNvCxnSpPr>
          <p:nvPr/>
        </p:nvCxnSpPr>
        <p:spPr bwMode="auto">
          <a:xfrm flipH="1" flipV="1">
            <a:off x="5022690" y="1702349"/>
            <a:ext cx="2089473" cy="14194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7461090" y="3876675"/>
            <a:ext cx="0" cy="12478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7750599" y="3955883"/>
            <a:ext cx="0" cy="11686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6808952" y="480553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0599" y="406077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2080690">
            <a:off x="5326871" y="2129562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via subscribe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42097" y="1152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60853" y="6010274"/>
            <a:ext cx="209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Realization of an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403" y="1445200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5403" y="2560078"/>
            <a:ext cx="102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</a:t>
            </a: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803341"/>
            <a:ext cx="6881811" cy="32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" y="1357948"/>
            <a:ext cx="9065731" cy="41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582341"/>
            <a:ext cx="30099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b="1" dirty="0"/>
              <a:t>name</a:t>
            </a:r>
            <a:r>
              <a:rPr lang="de-DE" dirty="0"/>
              <a:t>: </a:t>
            </a:r>
            <a:r>
              <a:rPr lang="de-DE" i="1" dirty="0"/>
              <a:t>AnomalyDetector</a:t>
            </a:r>
          </a:p>
          <a:p>
            <a:r>
              <a:rPr lang="de-DE" b="1" dirty="0"/>
              <a:t>operator</a:t>
            </a:r>
            <a:r>
              <a:rPr lang="de-DE" dirty="0"/>
              <a:t>: anomaly</a:t>
            </a:r>
          </a:p>
          <a:p>
            <a:r>
              <a:rPr lang="de-DE" b="1" dirty="0"/>
              <a:t>groupBy</a:t>
            </a:r>
            <a:r>
              <a:rPr lang="de-DE" dirty="0"/>
              <a:t>: shopID</a:t>
            </a:r>
          </a:p>
          <a:p>
            <a:r>
              <a:rPr lang="de-DE" b="1" dirty="0"/>
              <a:t>input_streams</a:t>
            </a:r>
            <a:r>
              <a:rPr lang="de-DE" dirty="0"/>
              <a:t>:</a:t>
            </a:r>
          </a:p>
          <a:p>
            <a:r>
              <a:rPr lang="de-DE" dirty="0"/>
              <a:t>        -  type: </a:t>
            </a:r>
            <a:r>
              <a:rPr lang="de-DE" i="1" dirty="0"/>
              <a:t>PowerPanel</a:t>
            </a:r>
          </a:p>
          <a:p>
            <a:r>
              <a:rPr lang="de-DE" dirty="0"/>
              <a:t>           shuffling: </a:t>
            </a:r>
            <a:r>
              <a:rPr lang="de-DE" i="1" dirty="0"/>
              <a:t>unicast</a:t>
            </a:r>
          </a:p>
          <a:p>
            <a:r>
              <a:rPr lang="de-DE" dirty="0"/>
              <a:t>           scoped: </a:t>
            </a:r>
            <a:r>
              <a:rPr lang="de-DE" i="1" dirty="0"/>
              <a:t>true</a:t>
            </a:r>
          </a:p>
          <a:p>
            <a:r>
              <a:rPr lang="de-DE" dirty="0"/>
              <a:t>        -  type: </a:t>
            </a:r>
            <a:r>
              <a:rPr lang="de-DE" i="1" dirty="0"/>
              <a:t>Rule</a:t>
            </a:r>
          </a:p>
          <a:p>
            <a:r>
              <a:rPr lang="de-DE" dirty="0"/>
              <a:t>            shuffling: </a:t>
            </a:r>
            <a:r>
              <a:rPr lang="de-DE" i="1" dirty="0"/>
              <a:t>broadcast</a:t>
            </a:r>
          </a:p>
          <a:p>
            <a:r>
              <a:rPr lang="de-DE" dirty="0"/>
              <a:t>            scoped: </a:t>
            </a:r>
            <a:r>
              <a:rPr lang="de-DE" i="1" dirty="0"/>
              <a:t>false</a:t>
            </a:r>
          </a:p>
          <a:p>
            <a:r>
              <a:rPr lang="de-DE" b="1" dirty="0"/>
              <a:t>output_streams</a:t>
            </a:r>
            <a:r>
              <a:rPr lang="de-DE" dirty="0"/>
              <a:t>:</a:t>
            </a:r>
          </a:p>
          <a:p>
            <a:r>
              <a:rPr lang="de-DE" dirty="0"/>
              <a:t>        - type: </a:t>
            </a:r>
            <a:r>
              <a:rPr lang="de-DE" i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424003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524624" y="2793170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74" y="811738"/>
            <a:ext cx="1200151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8874" y="25852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1190625" y="1173491"/>
            <a:ext cx="1429797" cy="713986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5176" y="1209866"/>
            <a:ext cx="136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NGSI </a:t>
            </a:r>
          </a:p>
          <a:p>
            <a:r>
              <a:rPr lang="en-US" dirty="0"/>
              <a:t>applications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6473" y="97768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5" name="Can 4"/>
          <p:cNvSpPr/>
          <p:nvPr/>
        </p:nvSpPr>
        <p:spPr>
          <a:xfrm>
            <a:off x="3857655" y="1219883"/>
            <a:ext cx="838200" cy="44767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62380" y="823792"/>
            <a:ext cx="142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docker</a:t>
            </a:r>
            <a:r>
              <a:rPr lang="en-US" sz="1400" dirty="0"/>
              <a:t>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6474" y="2323401"/>
            <a:ext cx="1200151" cy="741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6514" y="2683984"/>
            <a:ext cx="1473186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2880" y="4042624"/>
            <a:ext cx="1466820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 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6513" y="5385649"/>
            <a:ext cx="1473187" cy="74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 graph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" y="2717480"/>
            <a:ext cx="755539" cy="67458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763655" y="3425565"/>
            <a:ext cx="1527231" cy="704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00350" y="1443720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5850" y="1435745"/>
            <a:ext cx="981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48413" y="1719262"/>
            <a:ext cx="0" cy="604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19701" y="2902357"/>
            <a:ext cx="866772" cy="53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3"/>
          </p:cNvCxnSpPr>
          <p:nvPr/>
        </p:nvCxnSpPr>
        <p:spPr>
          <a:xfrm flipH="1" flipV="1">
            <a:off x="5219700" y="3054775"/>
            <a:ext cx="1019174" cy="1091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219702" y="3261773"/>
            <a:ext cx="1304922" cy="163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4483107" y="3425565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9923" y="4768590"/>
            <a:ext cx="3183" cy="617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38511" y="3716760"/>
            <a:ext cx="11414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81025" y="1942401"/>
            <a:ext cx="609600" cy="762000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endCxn id="14" idx="1"/>
          </p:cNvCxnSpPr>
          <p:nvPr/>
        </p:nvCxnSpPr>
        <p:spPr>
          <a:xfrm>
            <a:off x="409578" y="3163960"/>
            <a:ext cx="1354077" cy="614030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8" idx="1"/>
          </p:cNvCxnSpPr>
          <p:nvPr/>
        </p:nvCxnSpPr>
        <p:spPr>
          <a:xfrm>
            <a:off x="873069" y="3054774"/>
            <a:ext cx="287344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55176" y="2744176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define a service topology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014" y="2093312"/>
            <a:ext cx="2083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implement operators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7530" y="3834698"/>
            <a:ext cx="17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issue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24788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83"/>
          <p:cNvGrpSpPr>
            <a:grpSpLocks noChangeAspect="1"/>
          </p:cNvGrpSpPr>
          <p:nvPr/>
        </p:nvGrpSpPr>
        <p:grpSpPr bwMode="gray">
          <a:xfrm>
            <a:off x="673499" y="3830434"/>
            <a:ext cx="566927" cy="601662"/>
            <a:chOff x="3065463" y="1014413"/>
            <a:chExt cx="725487" cy="769937"/>
          </a:xfrm>
        </p:grpSpPr>
        <p:sp>
          <p:nvSpPr>
            <p:cNvPr id="6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pic>
        <p:nvPicPr>
          <p:cNvPr id="2050" name="Picture 2" descr="Image result for temperature sen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9" y="2045568"/>
            <a:ext cx="614366" cy="6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190078" y="3006440"/>
            <a:ext cx="1600200" cy="11528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Broker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6548978" y="3429658"/>
            <a:ext cx="482600" cy="4362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5078" y="3186125"/>
            <a:ext cx="174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Context entities </a:t>
            </a:r>
          </a:p>
          <a:p>
            <a:r>
              <a:rPr lang="en-US" b="1" dirty="0"/>
              <a:t>associated with </a:t>
            </a:r>
          </a:p>
          <a:p>
            <a:r>
              <a:rPr lang="en-US" b="1" dirty="0"/>
              <a:t>virtual devices</a:t>
            </a:r>
            <a:endParaRPr lang="de-DE" b="1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2478021" y="2192054"/>
            <a:ext cx="2081278" cy="579197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Flowchart: Predefined Process 14"/>
          <p:cNvSpPr/>
          <p:nvPr/>
        </p:nvSpPr>
        <p:spPr>
          <a:xfrm>
            <a:off x="2478021" y="4008295"/>
            <a:ext cx="2081278" cy="522333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adapter2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1854326">
            <a:off x="4596134" y="2693350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-Right Arrow 17"/>
          <p:cNvSpPr/>
          <p:nvPr/>
        </p:nvSpPr>
        <p:spPr>
          <a:xfrm rot="19759407">
            <a:off x="4525535" y="3973568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031595" y="240191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8464" y="422979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sp>
        <p:nvSpPr>
          <p:cNvPr id="21" name="Lightning Bolt 20"/>
          <p:cNvSpPr/>
          <p:nvPr/>
        </p:nvSpPr>
        <p:spPr>
          <a:xfrm rot="19857646">
            <a:off x="1495035" y="2351695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ightning Bolt 22"/>
          <p:cNvSpPr/>
          <p:nvPr/>
        </p:nvSpPr>
        <p:spPr>
          <a:xfrm rot="9113063">
            <a:off x="1389629" y="4157096"/>
            <a:ext cx="749300" cy="353465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430362" y="1927423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504295" y="1655051"/>
            <a:ext cx="159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Virtual 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2450" y="2602925"/>
            <a:ext cx="1300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Temperature </a:t>
            </a:r>
          </a:p>
          <a:p>
            <a:r>
              <a:rPr lang="en-US" sz="1600" dirty="0"/>
              <a:t>sensor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4210" y="4530629"/>
            <a:ext cx="1129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Connected </a:t>
            </a:r>
          </a:p>
          <a:p>
            <a:r>
              <a:rPr lang="en-US" sz="1600" dirty="0"/>
              <a:t>alarm</a:t>
            </a:r>
          </a:p>
        </p:txBody>
      </p:sp>
      <p:sp>
        <p:nvSpPr>
          <p:cNvPr id="30" name="フリーフォーム 17"/>
          <p:cNvSpPr>
            <a:spLocks/>
          </p:cNvSpPr>
          <p:nvPr/>
        </p:nvSpPr>
        <p:spPr bwMode="gray">
          <a:xfrm>
            <a:off x="6100095" y="1658592"/>
            <a:ext cx="478663" cy="482465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5400000">
            <a:off x="5978639" y="2469156"/>
            <a:ext cx="721577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6548978" y="1617837"/>
            <a:ext cx="823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Camera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07219" y="245594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NGSI</a:t>
            </a:r>
          </a:p>
        </p:txBody>
      </p:sp>
      <p:cxnSp>
        <p:nvCxnSpPr>
          <p:cNvPr id="2052" name="Elbow Connector 2051"/>
          <p:cNvCxnSpPr/>
          <p:nvPr/>
        </p:nvCxnSpPr>
        <p:spPr>
          <a:xfrm rot="5400000">
            <a:off x="4044894" y="1677648"/>
            <a:ext cx="647813" cy="380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Elbow Connector 2055"/>
          <p:cNvCxnSpPr>
            <a:stCxn id="46" idx="1"/>
          </p:cNvCxnSpPr>
          <p:nvPr/>
        </p:nvCxnSpPr>
        <p:spPr>
          <a:xfrm rot="10800000">
            <a:off x="4003432" y="4584913"/>
            <a:ext cx="236911" cy="4904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ounded Rectangle 2058"/>
          <p:cNvSpPr/>
          <p:nvPr/>
        </p:nvSpPr>
        <p:spPr>
          <a:xfrm>
            <a:off x="4067994" y="1088755"/>
            <a:ext cx="1752072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40342" y="4847595"/>
            <a:ext cx="2087506" cy="45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Device profile2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4391" y="3837241"/>
            <a:ext cx="64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MQTT</a:t>
            </a:r>
            <a:endParaRPr lang="de-DE" sz="1400" b="1" dirty="0"/>
          </a:p>
        </p:txBody>
      </p:sp>
      <p:sp>
        <p:nvSpPr>
          <p:cNvPr id="2063" name="Rounded Rectangle 2062"/>
          <p:cNvSpPr/>
          <p:nvPr/>
        </p:nvSpPr>
        <p:spPr>
          <a:xfrm>
            <a:off x="2619376" y="3162299"/>
            <a:ext cx="2105024" cy="560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Mediation operator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(MQTT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 NGSI)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065" name="Straight Arrow Connector 2064"/>
          <p:cNvCxnSpPr>
            <a:endCxn id="13" idx="2"/>
          </p:cNvCxnSpPr>
          <p:nvPr/>
        </p:nvCxnSpPr>
        <p:spPr>
          <a:xfrm flipV="1">
            <a:off x="3518660" y="2771251"/>
            <a:ext cx="0" cy="41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>
            <a:endCxn id="15" idx="0"/>
          </p:cNvCxnSpPr>
          <p:nvPr/>
        </p:nvCxnSpPr>
        <p:spPr>
          <a:xfrm>
            <a:off x="3518660" y="3722684"/>
            <a:ext cx="0" cy="285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4207086" y="1859983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333585" y="1859983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3978" y="2440797"/>
            <a:ext cx="1654301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(Counter)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60925" y="205875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53978" y="3317816"/>
            <a:ext cx="165430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</a:t>
            </a:r>
            <a:r>
              <a:rPr lang="en-US" sz="1000" b="1" dirty="0" err="1">
                <a:solidFill>
                  <a:srgbClr val="000000"/>
                </a:solidFill>
              </a:rPr>
              <a:t>AnomalyDetector</a:t>
            </a:r>
            <a:r>
              <a:rPr lang="en-US" sz="1000" b="1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260924" y="2880744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07882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525468" y="375776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493169" y="2440799"/>
            <a:ext cx="94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“city”</a:t>
            </a:r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 bwMode="auto">
          <a:xfrm flipH="1">
            <a:off x="2108279" y="2660771"/>
            <a:ext cx="360511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5968072" y="229741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TA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6344" y="34418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0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46993" y="3446752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5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877385" y="341368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TB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912773" y="3887162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15339" y="3886699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615051" y="3886700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980235" y="388716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8472607" y="384853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536512" y="329337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groupby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shopID</a:t>
            </a:r>
            <a:r>
              <a:rPr lang="en-US" sz="1400" dirty="0">
                <a:solidFill>
                  <a:srgbClr val="000000"/>
                </a:solidFill>
              </a:rPr>
              <a:t>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108280" y="3554988"/>
            <a:ext cx="428232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5315339" y="2737361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684064" y="2778862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6980235" y="2778862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6684064" y="1896873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50554" y="3848536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426819" y="4919844"/>
            <a:ext cx="372373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5024923" y="424185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525885" y="4533095"/>
            <a:ext cx="900934" cy="5704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New rules</a:t>
            </a: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1614610" y="4015313"/>
            <a:ext cx="493670" cy="5681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894275" y="142572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30721" y="142572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Execution plan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333585" y="3956494"/>
            <a:ext cx="674297" cy="588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80492" y="4533095"/>
            <a:ext cx="1376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Unicast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PowerPanel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4792" y="454536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Broadcast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(rule)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684064" y="4271194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74995" y="42509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</a:t>
            </a:r>
            <a:r>
              <a:rPr lang="en-US" sz="1000" b="1" dirty="0">
                <a:solidFill>
                  <a:srgbClr val="000000"/>
                </a:solidFill>
              </a:rPr>
              <a:t>3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294708" y="1949967"/>
            <a:ext cx="1394978" cy="567419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6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64038" y="2347047"/>
            <a:ext cx="1627660" cy="887723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7521" y="179226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67" y="3704741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8613" y="1596378"/>
            <a:ext cx="1169881" cy="65273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0" lang="en-US" sz="1400" b="1" kern="0" dirty="0" err="1">
                <a:solidFill>
                  <a:prstClr val="white"/>
                </a:solidFill>
                <a:latin typeface="Calibri"/>
              </a:rPr>
              <a:t>IoT</a:t>
            </a:r>
            <a:endParaRPr kumimoji="0" lang="en-US" sz="1400" b="1" kern="0" dirty="0">
              <a:solidFill>
                <a:prstClr val="white"/>
              </a:solidFill>
              <a:latin typeface="Calibri"/>
            </a:endParaRPr>
          </a:p>
          <a:p>
            <a:pPr lvl="0" algn="ctr">
              <a:defRPr/>
            </a:pPr>
            <a:r>
              <a:rPr kumimoji="0" lang="en-US" sz="1400" b="1" kern="0" dirty="0">
                <a:solidFill>
                  <a:prstClr val="white"/>
                </a:solidFill>
                <a:latin typeface="Calibri"/>
              </a:rPr>
              <a:t>Broker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7170" y="1857542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93128" y="3813541"/>
            <a:ext cx="966423" cy="52219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 consumers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133593" y="2118637"/>
            <a:ext cx="109392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404007" y="2085932"/>
            <a:ext cx="722687" cy="32636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4577868" y="3244531"/>
            <a:ext cx="0" cy="46021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035648" y="4074636"/>
            <a:ext cx="17574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V="1">
            <a:off x="5137376" y="1985384"/>
            <a:ext cx="661237" cy="45962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44006" y="219663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update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0135" y="18888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6087" y="33207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422" y="22258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NGSI9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1993" y="3684248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prstClr val="black"/>
                </a:solidFill>
                <a:latin typeface="Calibri"/>
              </a:rPr>
              <a:t>subscribe/query</a:t>
            </a:r>
            <a:endParaRPr kumimoji="0" lang="de-DE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1485" y="40746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4006" y="17702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400" dirty="0">
                <a:solidFill>
                  <a:srgbClr val="FF0000"/>
                </a:solidFill>
                <a:latin typeface="Calibri"/>
              </a:rPr>
              <a:t>NGSI10</a:t>
            </a:r>
            <a:endParaRPr kumimoji="0" lang="de-DE" sz="1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8880" y="2622538"/>
            <a:ext cx="3305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the global context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index the metadata of all entities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189" y="1039806"/>
            <a:ext cx="37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its local context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a single view of all context entities</a:t>
            </a:r>
          </a:p>
        </p:txBody>
      </p:sp>
      <p:sp>
        <p:nvSpPr>
          <p:cNvPr id="32" name="Up Arrow 31"/>
          <p:cNvSpPr/>
          <p:nvPr/>
        </p:nvSpPr>
        <p:spPr bwMode="auto">
          <a:xfrm>
            <a:off x="2390774" y="1475747"/>
            <a:ext cx="259761" cy="215253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5467994" y="2748636"/>
            <a:ext cx="223676" cy="209467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60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4958692" y="3996934"/>
            <a:ext cx="3568578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4287" y="3985405"/>
            <a:ext cx="4434265" cy="1742536"/>
          </a:xfrm>
          <a:prstGeom prst="roundRect">
            <a:avLst/>
          </a:prstGeom>
          <a:solidFill>
            <a:srgbClr val="D7EA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226" y="542016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3927" y="544175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Stadium B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3437914" y="585057"/>
            <a:ext cx="2441276" cy="13716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0042" y="1101580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Cloud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97568" y="2283128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78765" y="3562813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1026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" y="4443976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6415647" y="2297517"/>
            <a:ext cx="1230938" cy="61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ea typeface="+mj-ea"/>
              </a:rPr>
              <a:t>IoT</a:t>
            </a:r>
            <a:endParaRPr lang="en-US" sz="1600" b="1" dirty="0">
              <a:ea typeface="+mj-ea"/>
            </a:endParaRP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12" name="AutoShape 6" descr="http://static.iconarchive.com/download/i81300/custom-icon-design/mono-business/user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8" y="5038743"/>
            <a:ext cx="559539" cy="5595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0" y="4259827"/>
            <a:ext cx="457421" cy="67361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 bwMode="auto">
          <a:xfrm>
            <a:off x="904106" y="4199088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3775456" y="4249946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cxnSp>
        <p:nvCxnSpPr>
          <p:cNvPr id="29" name="Straight Arrow Connector 28"/>
          <p:cNvCxnSpPr>
            <a:stCxn id="11" idx="0"/>
          </p:cNvCxnSpPr>
          <p:nvPr/>
        </p:nvCxnSpPr>
        <p:spPr bwMode="auto">
          <a:xfrm flipV="1">
            <a:off x="1075178" y="2895603"/>
            <a:ext cx="1077323" cy="6672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3128506" y="1609411"/>
            <a:ext cx="503694" cy="6737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8" idx="0"/>
          </p:cNvCxnSpPr>
          <p:nvPr/>
        </p:nvCxnSpPr>
        <p:spPr bwMode="auto">
          <a:xfrm flipH="1" flipV="1">
            <a:off x="5706967" y="1440134"/>
            <a:ext cx="1324149" cy="85738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2881903" y="2891289"/>
            <a:ext cx="878573" cy="76603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Lightning Bolt 38"/>
          <p:cNvSpPr/>
          <p:nvPr/>
        </p:nvSpPr>
        <p:spPr bwMode="auto">
          <a:xfrm flipH="1" flipV="1">
            <a:off x="2717112" y="2895603"/>
            <a:ext cx="267627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2" name="Lightning Bolt 41"/>
          <p:cNvSpPr/>
          <p:nvPr/>
        </p:nvSpPr>
        <p:spPr bwMode="auto">
          <a:xfrm flipV="1">
            <a:off x="1998831" y="2895603"/>
            <a:ext cx="408231" cy="1352012"/>
          </a:xfrm>
          <a:prstGeom prst="lightningBol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4472836"/>
            <a:ext cx="230570" cy="3257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79" y="4249946"/>
            <a:ext cx="580903" cy="5809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2" y="4455971"/>
            <a:ext cx="532539" cy="53253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H="1" flipV="1">
            <a:off x="7180024" y="2891289"/>
            <a:ext cx="511862" cy="96879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5624221" y="2891289"/>
            <a:ext cx="1203471" cy="9680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Up Arrow 52"/>
          <p:cNvSpPr/>
          <p:nvPr/>
        </p:nvSpPr>
        <p:spPr bwMode="auto">
          <a:xfrm>
            <a:off x="5444462" y="4190235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7739076" y="4197963"/>
            <a:ext cx="250166" cy="353683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 b="1" dirty="0">
              <a:ea typeface="+mj-ea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658194">
            <a:off x="6432521" y="4787302"/>
            <a:ext cx="663662" cy="557274"/>
          </a:xfrm>
          <a:custGeom>
            <a:avLst/>
            <a:gdLst>
              <a:gd name="connsiteX0" fmla="*/ 0 w 581395"/>
              <a:gd name="connsiteY0" fmla="*/ 198407 h 405656"/>
              <a:gd name="connsiteX1" fmla="*/ 207034 w 581395"/>
              <a:gd name="connsiteY1" fmla="*/ 405441 h 405656"/>
              <a:gd name="connsiteX2" fmla="*/ 560717 w 581395"/>
              <a:gd name="connsiteY2" fmla="*/ 232913 h 405656"/>
              <a:gd name="connsiteX3" fmla="*/ 508959 w 581395"/>
              <a:gd name="connsiteY3" fmla="*/ 0 h 4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95" h="405656">
                <a:moveTo>
                  <a:pt x="0" y="198407"/>
                </a:moveTo>
                <a:cubicBezTo>
                  <a:pt x="56790" y="299048"/>
                  <a:pt x="113581" y="399690"/>
                  <a:pt x="207034" y="405441"/>
                </a:cubicBezTo>
                <a:cubicBezTo>
                  <a:pt x="300487" y="411192"/>
                  <a:pt x="510396" y="300486"/>
                  <a:pt x="560717" y="232913"/>
                </a:cubicBezTo>
                <a:cubicBezTo>
                  <a:pt x="611038" y="165340"/>
                  <a:pt x="559998" y="82670"/>
                  <a:pt x="50895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1615" y="5153610"/>
            <a:ext cx="1507144" cy="5847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Picture of </a:t>
            </a:r>
          </a:p>
          <a:p>
            <a:r>
              <a:rPr lang="en-US" sz="1600" dirty="0"/>
              <a:t>the lost child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1960" y="3430600"/>
            <a:ext cx="145745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Notifications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316151" y="3620744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pic>
        <p:nvPicPr>
          <p:cNvPr id="57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53" y="4498714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86" y="4250051"/>
            <a:ext cx="580903" cy="580903"/>
          </a:xfrm>
          <a:prstGeom prst="rect">
            <a:avLst/>
          </a:prstGeom>
        </p:spPr>
      </p:pic>
      <p:pic>
        <p:nvPicPr>
          <p:cNvPr id="60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9" y="4415268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st2.depositphotos.com/2498595/5624/v/110/depositphotos_56245083-Security-camera-circle-background-ic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51" y="4409535"/>
            <a:ext cx="743372" cy="74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 bwMode="auto">
          <a:xfrm>
            <a:off x="5090875" y="3557310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180024" y="3563165"/>
            <a:ext cx="1192825" cy="638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ea typeface="+mj-ea"/>
              </a:rPr>
              <a:t>Terminal</a:t>
            </a:r>
          </a:p>
          <a:p>
            <a:pPr algn="ctr"/>
            <a:r>
              <a:rPr lang="en-US" sz="1600" b="1" dirty="0">
                <a:ea typeface="+mj-ea"/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72855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17" name="Oval 16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18" name="Rectangle 17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19" name="Oval 18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5381625" y="451282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49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Context Management with Distributed Brokers</a:t>
            </a:r>
            <a:endParaRPr lang="de-D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668" y="2454185"/>
            <a:ext cx="5798539" cy="2824840"/>
            <a:chOff x="497440" y="2184494"/>
            <a:chExt cx="8208912" cy="3895345"/>
          </a:xfrm>
        </p:grpSpPr>
        <p:sp>
          <p:nvSpPr>
            <p:cNvPr id="4" name="Oval 3"/>
            <p:cNvSpPr/>
            <p:nvPr/>
          </p:nvSpPr>
          <p:spPr>
            <a:xfrm>
              <a:off x="3593784" y="3084460"/>
              <a:ext cx="2304256" cy="1224136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IoT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Discovery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558" y="2319442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Light-weight Broker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800" y="4956668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8120" y="2184494"/>
              <a:ext cx="1656184" cy="9001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  <a:p>
              <a:pPr algn="ctr">
                <a:defRPr/>
              </a:pPr>
              <a:r>
                <a:rPr kumimoji="0" lang="en-US" sz="1400" kern="0" dirty="0">
                  <a:solidFill>
                    <a:prstClr val="white"/>
                  </a:solidFill>
                  <a:latin typeface="Calibri"/>
                </a:rPr>
                <a:t>Light-weight Broker</a:t>
              </a:r>
            </a:p>
            <a:p>
              <a:pPr lvl="0" algn="ctr">
                <a:defRPr/>
              </a:pPr>
              <a:endParaRPr kumimoji="0" lang="en-US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7440" y="4092572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producers</a:t>
              </a:r>
              <a:endPara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38200" y="5206705"/>
              <a:ext cx="1368152" cy="7200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subscriber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282276" y="3034343"/>
              <a:ext cx="5971309" cy="2525710"/>
            </a:xfrm>
            <a:custGeom>
              <a:avLst/>
              <a:gdLst>
                <a:gd name="connsiteX0" fmla="*/ 0 w 5971309"/>
                <a:gd name="connsiteY0" fmla="*/ 1015565 h 2525710"/>
                <a:gd name="connsiteX1" fmla="*/ 789709 w 5971309"/>
                <a:gd name="connsiteY1" fmla="*/ 31892 h 2525710"/>
                <a:gd name="connsiteX2" fmla="*/ 2951018 w 5971309"/>
                <a:gd name="connsiteY2" fmla="*/ 2068510 h 2525710"/>
                <a:gd name="connsiteX3" fmla="*/ 5971309 w 5971309"/>
                <a:gd name="connsiteY3" fmla="*/ 2525710 h 25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1309" h="2525710">
                  <a:moveTo>
                    <a:pt x="0" y="1015565"/>
                  </a:moveTo>
                  <a:cubicBezTo>
                    <a:pt x="148936" y="435983"/>
                    <a:pt x="297873" y="-143599"/>
                    <a:pt x="789709" y="31892"/>
                  </a:cubicBezTo>
                  <a:cubicBezTo>
                    <a:pt x="1281545" y="207383"/>
                    <a:pt x="2087418" y="1652874"/>
                    <a:pt x="2951018" y="2068510"/>
                  </a:cubicBezTo>
                  <a:cubicBezTo>
                    <a:pt x="3814618" y="2484146"/>
                    <a:pt x="4892963" y="2504928"/>
                    <a:pt x="5971309" y="252571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865592" y="3876548"/>
              <a:ext cx="1728192" cy="43204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3082235" y="2634410"/>
              <a:ext cx="1023098" cy="45005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4745912" y="4322056"/>
              <a:ext cx="0" cy="6346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393984" y="5206705"/>
              <a:ext cx="1859601" cy="200013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5538000" y="2585741"/>
              <a:ext cx="936104" cy="63380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393984" y="5672102"/>
              <a:ext cx="1513708" cy="407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sz="1400" dirty="0">
                  <a:solidFill>
                    <a:prstClr val="black"/>
                  </a:solidFill>
                  <a:latin typeface="Calibri"/>
                </a:rPr>
                <a:t>data streams</a:t>
              </a:r>
              <a:endParaRPr kumimoji="0" lang="de-DE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399722" y="908144"/>
            <a:ext cx="8010854" cy="97641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Discovery: manage availability information (mainly metadata) globally;</a:t>
            </a:r>
          </a:p>
          <a:p>
            <a:r>
              <a:rPr lang="en-US" sz="1400" b="1" dirty="0">
                <a:latin typeface="+mj-ea"/>
                <a:ea typeface="+mj-ea"/>
              </a:rPr>
              <a:t>Light-weight Broker: </a:t>
            </a:r>
          </a:p>
          <a:p>
            <a:r>
              <a:rPr lang="en-US" sz="1400" b="1" dirty="0">
                <a:latin typeface="+mj-ea"/>
                <a:ea typeface="+mj-ea"/>
              </a:rPr>
              <a:t>     1) help local subscribers to get what they subscribe; </a:t>
            </a:r>
          </a:p>
          <a:p>
            <a:r>
              <a:rPr lang="en-US" sz="1400" b="1" dirty="0">
                <a:latin typeface="+mj-ea"/>
                <a:ea typeface="+mj-ea"/>
              </a:rPr>
              <a:t>     2) announce to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Discovery what can be provided by local producers</a:t>
            </a:r>
            <a:endParaRPr kumimoji="1" lang="de-DE" sz="1400" b="1" dirty="0">
              <a:latin typeface="+mj-ea"/>
              <a:ea typeface="+mj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91" y="2826028"/>
            <a:ext cx="3200494" cy="18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5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Information Delivery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95400" y="1110341"/>
            <a:ext cx="284797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ounded Rectangle 4"/>
          <p:cNvSpPr/>
          <p:nvPr/>
        </p:nvSpPr>
        <p:spPr bwMode="auto">
          <a:xfrm>
            <a:off x="581024" y="2909881"/>
            <a:ext cx="4391025" cy="8667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229225" y="3020102"/>
            <a:ext cx="312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Entities</a:t>
            </a:r>
          </a:p>
          <a:p>
            <a:r>
              <a:rPr lang="en-US" dirty="0"/>
              <a:t>(information exchanging)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1110341"/>
            <a:ext cx="26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Availability</a:t>
            </a:r>
          </a:p>
          <a:p>
            <a:r>
              <a:rPr lang="en-US" dirty="0"/>
              <a:t>(indexing, discovery)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25" y="4277402"/>
            <a:ext cx="333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r>
              <a:rPr lang="en-US" dirty="0"/>
              <a:t>(provide/consume context)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625242" y="1318692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09311" y="1324880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406417" y="1307966"/>
            <a:ext cx="367225" cy="3957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</a:t>
            </a:r>
            <a:endParaRPr lang="de-DE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76300" y="3138479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73367" y="3138478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300287" y="3138480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987317" y="3138476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4256780" y="3138477"/>
            <a:ext cx="419100" cy="409575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085850" y="2015218"/>
            <a:ext cx="638175" cy="11232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1295399" y="2643796"/>
            <a:ext cx="1971675" cy="562047"/>
          </a:xfrm>
          <a:custGeom>
            <a:avLst/>
            <a:gdLst>
              <a:gd name="connsiteX0" fmla="*/ 2000250 w 2000250"/>
              <a:gd name="connsiteY0" fmla="*/ 485847 h 485847"/>
              <a:gd name="connsiteX1" fmla="*/ 1638300 w 2000250"/>
              <a:gd name="connsiteY1" fmla="*/ 72 h 485847"/>
              <a:gd name="connsiteX2" fmla="*/ 0 w 2000250"/>
              <a:gd name="connsiteY2" fmla="*/ 457272 h 48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485847">
                <a:moveTo>
                  <a:pt x="2000250" y="485847"/>
                </a:moveTo>
                <a:cubicBezTo>
                  <a:pt x="1985962" y="245340"/>
                  <a:pt x="1971675" y="4834"/>
                  <a:pt x="1638300" y="72"/>
                </a:cubicBezTo>
                <a:cubicBezTo>
                  <a:pt x="1304925" y="-4691"/>
                  <a:pt x="652462" y="226290"/>
                  <a:pt x="0" y="4572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48484" y="3548055"/>
            <a:ext cx="425158" cy="72934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3666111" y="39127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  <a:endParaRPr lang="de-DE" sz="1200" dirty="0"/>
          </a:p>
        </p:txBody>
      </p:sp>
      <p:sp>
        <p:nvSpPr>
          <p:cNvPr id="29" name="Oval 28"/>
          <p:cNvSpPr/>
          <p:nvPr/>
        </p:nvSpPr>
        <p:spPr bwMode="auto">
          <a:xfrm>
            <a:off x="3561063" y="4277402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D1</a:t>
            </a:r>
            <a:endParaRPr lang="de-DE" sz="1200" dirty="0"/>
          </a:p>
        </p:txBody>
      </p:sp>
      <p:sp>
        <p:nvSpPr>
          <p:cNvPr id="30" name="Rectangle 29"/>
          <p:cNvSpPr/>
          <p:nvPr/>
        </p:nvSpPr>
        <p:spPr>
          <a:xfrm>
            <a:off x="3328539" y="4635933"/>
            <a:ext cx="1506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Temperature sensor</a:t>
            </a:r>
          </a:p>
          <a:p>
            <a:pPr algn="ctr"/>
            <a:r>
              <a:rPr lang="en-US" sz="1000" dirty="0"/>
              <a:t>(context provider)</a:t>
            </a:r>
            <a:endParaRPr lang="de-DE" sz="1000" dirty="0"/>
          </a:p>
        </p:txBody>
      </p:sp>
      <p:sp>
        <p:nvSpPr>
          <p:cNvPr id="31" name="Oval 30"/>
          <p:cNvSpPr/>
          <p:nvPr/>
        </p:nvSpPr>
        <p:spPr bwMode="auto">
          <a:xfrm>
            <a:off x="737991" y="4429801"/>
            <a:ext cx="695717" cy="323165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 bwMode="auto">
          <a:xfrm flipH="1">
            <a:off x="1085850" y="3548055"/>
            <a:ext cx="66675" cy="88174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1782917" y="4429801"/>
            <a:ext cx="695717" cy="32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D2</a:t>
            </a:r>
            <a:endParaRPr lang="de-DE" sz="12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085849" y="4923733"/>
            <a:ext cx="72300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90869" y="5036042"/>
            <a:ext cx="2835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moving or unavailable temporarily</a:t>
            </a:r>
            <a:endParaRPr lang="de-DE" sz="12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085851" y="5514975"/>
            <a:ext cx="6610350" cy="77152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ea typeface="+mj-ea"/>
              </a:rPr>
              <a:t>How to ensure the order and reliable delivery of messages when exchanging context information? (we have enhanced our </a:t>
            </a:r>
            <a:r>
              <a:rPr lang="en-US" sz="1600" b="1" i="1" dirty="0" err="1">
                <a:latin typeface="Calibri" panose="020F0502020204030204" pitchFamily="34" charset="0"/>
                <a:ea typeface="+mj-ea"/>
              </a:rPr>
              <a:t>IoT</a:t>
            </a:r>
            <a:r>
              <a:rPr lang="en-US" sz="1600" b="1" i="1" dirty="0">
                <a:latin typeface="Calibri" panose="020F0502020204030204" pitchFamily="34" charset="0"/>
                <a:ea typeface="+mj-ea"/>
              </a:rPr>
              <a:t> Broker to provide reliable notify delivery in an optional way)</a:t>
            </a:r>
          </a:p>
        </p:txBody>
      </p:sp>
    </p:spTree>
    <p:extLst>
      <p:ext uri="{BB962C8B-B14F-4D97-AF65-F5344CB8AC3E}">
        <p14:creationId xmlns:p14="http://schemas.microsoft.com/office/powerpoint/2010/main" val="57159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owchart: Process 59"/>
          <p:cNvSpPr/>
          <p:nvPr/>
        </p:nvSpPr>
        <p:spPr bwMode="auto">
          <a:xfrm>
            <a:off x="161136" y="95249"/>
            <a:ext cx="8982864" cy="263633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252448" y="992267"/>
            <a:ext cx="1431901" cy="792032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Docker </a:t>
            </a:r>
            <a:r>
              <a:rPr lang="en-US" sz="1400" b="1" dirty="0">
                <a:solidFill>
                  <a:schemeClr val="bg1"/>
                </a:solidFill>
                <a:latin typeface="+mj-ea"/>
              </a:rPr>
              <a:t>Registry</a:t>
            </a:r>
            <a:endParaRPr kumimoji="1"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2224086" y="428625"/>
            <a:ext cx="6777039" cy="20002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078" y="469698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Core components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5460356" y="3452213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338306" y="1447798"/>
            <a:ext cx="1380305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(cloud)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92786" y="1681161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Discovery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092786" y="876299"/>
            <a:ext cx="1398376" cy="438151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PostgreSQL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049275" y="876298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Topology Master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84675" y="1859755"/>
            <a:ext cx="1398376" cy="392904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RabbitMQ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52641" y="3580799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99965" y="3210512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21" name="Flowchart: Process 20"/>
          <p:cNvSpPr/>
          <p:nvPr/>
        </p:nvSpPr>
        <p:spPr bwMode="auto">
          <a:xfrm>
            <a:off x="5617069" y="4897629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69635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797" y="180998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(IP-registry)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91624" y="120848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(IP-core)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9824" y="565620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3778" y="567094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(IP-edge2)</a:t>
            </a:r>
          </a:p>
        </p:txBody>
      </p:sp>
      <p:sp>
        <p:nvSpPr>
          <p:cNvPr id="33" name="Up-Down Arrow 32"/>
          <p:cNvSpPr/>
          <p:nvPr/>
        </p:nvSpPr>
        <p:spPr bwMode="auto">
          <a:xfrm>
            <a:off x="4676775" y="1331833"/>
            <a:ext cx="190500" cy="330132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6729712" y="1428749"/>
            <a:ext cx="0" cy="3955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3716830" y="1966910"/>
            <a:ext cx="36688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19124" y="1428749"/>
            <a:ext cx="630151" cy="2857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owchart: Multidocument 52"/>
          <p:cNvSpPr/>
          <p:nvPr/>
        </p:nvSpPr>
        <p:spPr bwMode="auto">
          <a:xfrm>
            <a:off x="7100200" y="3992756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298284" y="3702194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6693844" y="4165994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7283773" y="441066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338306" y="629536"/>
            <a:ext cx="1398376" cy="571499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Task Designer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553" y="242320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back-end part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59315" y="5929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ea"/>
              </a:rPr>
              <a:t>cloud node/cluster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7932545" y="1784299"/>
            <a:ext cx="970655" cy="50186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7447651" y="2024513"/>
            <a:ext cx="484893" cy="1584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7" idx="0"/>
            <a:endCxn id="14" idx="2"/>
          </p:cNvCxnSpPr>
          <p:nvPr/>
        </p:nvCxnSpPr>
        <p:spPr bwMode="auto">
          <a:xfrm flipH="1" flipV="1">
            <a:off x="6783863" y="2252659"/>
            <a:ext cx="582392" cy="95785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639126" y="2286165"/>
            <a:ext cx="1742912" cy="105573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Flowchart: Process 44"/>
          <p:cNvSpPr/>
          <p:nvPr/>
        </p:nvSpPr>
        <p:spPr bwMode="auto">
          <a:xfrm>
            <a:off x="2166938" y="3458161"/>
            <a:ext cx="2605087" cy="1905002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259223" y="3586747"/>
            <a:ext cx="1141202" cy="823915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 Broker</a:t>
            </a:r>
          </a:p>
          <a:p>
            <a:pPr algn="ctr"/>
            <a:r>
              <a:rPr kumimoji="1" lang="en-US" sz="1400" b="1" dirty="0">
                <a:solidFill>
                  <a:schemeClr val="bg1"/>
                </a:solidFill>
                <a:latin typeface="+mj-ea"/>
                <a:ea typeface="+mj-ea"/>
              </a:rPr>
              <a:t>(edge)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506547" y="3216460"/>
            <a:ext cx="1132580" cy="48340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ea"/>
                <a:ea typeface="+mj-ea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 bwMode="auto">
          <a:xfrm>
            <a:off x="2323651" y="4903577"/>
            <a:ext cx="2315475" cy="40362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docker</a:t>
            </a:r>
            <a:r>
              <a:rPr kumimoji="1" lang="en-US" sz="1400" b="1" dirty="0">
                <a:latin typeface="+mj-ea"/>
                <a:ea typeface="+mj-ea"/>
              </a:rPr>
              <a:t> engine</a:t>
            </a:r>
          </a:p>
        </p:txBody>
      </p:sp>
      <p:sp>
        <p:nvSpPr>
          <p:cNvPr id="50" name="Flowchart: Multidocument 49"/>
          <p:cNvSpPr/>
          <p:nvPr/>
        </p:nvSpPr>
        <p:spPr bwMode="auto">
          <a:xfrm>
            <a:off x="3806782" y="3998704"/>
            <a:ext cx="504947" cy="504828"/>
          </a:xfrm>
          <a:prstGeom prst="flowChartMultidocumen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004866" y="3708142"/>
            <a:ext cx="0" cy="2905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400426" y="4171942"/>
            <a:ext cx="406356" cy="0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3990355" y="44166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Task</a:t>
            </a:r>
          </a:p>
          <a:p>
            <a:r>
              <a:rPr lang="en-US" sz="1000" b="1" dirty="0"/>
              <a:t>instances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97984" y="5363163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+mj-ea"/>
              </a:rPr>
              <a:t>edge node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962525" y="2247900"/>
            <a:ext cx="911353" cy="1343025"/>
          </a:xfrm>
          <a:custGeom>
            <a:avLst/>
            <a:gdLst>
              <a:gd name="connsiteX0" fmla="*/ 0 w 911353"/>
              <a:gd name="connsiteY0" fmla="*/ 0 h 1343025"/>
              <a:gd name="connsiteX1" fmla="*/ 790575 w 911353"/>
              <a:gd name="connsiteY1" fmla="*/ 752475 h 1343025"/>
              <a:gd name="connsiteX2" fmla="*/ 895350 w 911353"/>
              <a:gd name="connsiteY2" fmla="*/ 1343025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53" h="1343025">
                <a:moveTo>
                  <a:pt x="0" y="0"/>
                </a:moveTo>
                <a:cubicBezTo>
                  <a:pt x="320675" y="264319"/>
                  <a:pt x="641350" y="528638"/>
                  <a:pt x="790575" y="752475"/>
                </a:cubicBezTo>
                <a:cubicBezTo>
                  <a:pt x="939800" y="976312"/>
                  <a:pt x="917575" y="1159668"/>
                  <a:pt x="895350" y="1343025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847975" y="2247900"/>
            <a:ext cx="1543050" cy="1352550"/>
          </a:xfrm>
          <a:custGeom>
            <a:avLst/>
            <a:gdLst>
              <a:gd name="connsiteX0" fmla="*/ 1543050 w 1543050"/>
              <a:gd name="connsiteY0" fmla="*/ 0 h 1352550"/>
              <a:gd name="connsiteX1" fmla="*/ 438150 w 1543050"/>
              <a:gd name="connsiteY1" fmla="*/ 590550 h 1352550"/>
              <a:gd name="connsiteX2" fmla="*/ 0 w 1543050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1352550">
                <a:moveTo>
                  <a:pt x="1543050" y="0"/>
                </a:moveTo>
                <a:cubicBezTo>
                  <a:pt x="1119187" y="182562"/>
                  <a:pt x="695325" y="365125"/>
                  <a:pt x="438150" y="590550"/>
                </a:cubicBezTo>
                <a:cubicBezTo>
                  <a:pt x="180975" y="815975"/>
                  <a:pt x="90487" y="1084262"/>
                  <a:pt x="0" y="1352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0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457790" y="1760626"/>
            <a:ext cx="4844918" cy="2809604"/>
          </a:xfrm>
          <a:custGeom>
            <a:avLst/>
            <a:gdLst>
              <a:gd name="connsiteX0" fmla="*/ 2272848 w 4844918"/>
              <a:gd name="connsiteY0" fmla="*/ 298079 h 2809604"/>
              <a:gd name="connsiteX1" fmla="*/ 1836120 w 4844918"/>
              <a:gd name="connsiteY1" fmla="*/ 898580 h 2809604"/>
              <a:gd name="connsiteX2" fmla="*/ 566878 w 4844918"/>
              <a:gd name="connsiteY2" fmla="*/ 1662855 h 2809604"/>
              <a:gd name="connsiteX3" fmla="*/ 20968 w 4844918"/>
              <a:gd name="connsiteY3" fmla="*/ 2522664 h 2809604"/>
              <a:gd name="connsiteX4" fmla="*/ 1235618 w 4844918"/>
              <a:gd name="connsiteY4" fmla="*/ 2713732 h 2809604"/>
              <a:gd name="connsiteX5" fmla="*/ 3146305 w 4844918"/>
              <a:gd name="connsiteY5" fmla="*/ 2686437 h 2809604"/>
              <a:gd name="connsiteX6" fmla="*/ 4606615 w 4844918"/>
              <a:gd name="connsiteY6" fmla="*/ 2741028 h 2809604"/>
              <a:gd name="connsiteX7" fmla="*/ 4320012 w 4844918"/>
              <a:gd name="connsiteY7" fmla="*/ 1608264 h 2809604"/>
              <a:gd name="connsiteX8" fmla="*/ 4279069 w 4844918"/>
              <a:gd name="connsiteY8" fmla="*/ 939523 h 2809604"/>
              <a:gd name="connsiteX9" fmla="*/ 4838627 w 4844918"/>
              <a:gd name="connsiteY9" fmla="*/ 298079 h 2809604"/>
              <a:gd name="connsiteX10" fmla="*/ 3855989 w 4844918"/>
              <a:gd name="connsiteY10" fmla="*/ 25123 h 2809604"/>
              <a:gd name="connsiteX11" fmla="*/ 2586747 w 4844918"/>
              <a:gd name="connsiteY11" fmla="*/ 52419 h 2809604"/>
              <a:gd name="connsiteX12" fmla="*/ 2286496 w 4844918"/>
              <a:gd name="connsiteY12" fmla="*/ 379965 h 280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4918" h="2809604">
                <a:moveTo>
                  <a:pt x="2272848" y="298079"/>
                </a:moveTo>
                <a:cubicBezTo>
                  <a:pt x="2196648" y="484598"/>
                  <a:pt x="2120448" y="671117"/>
                  <a:pt x="1836120" y="898580"/>
                </a:cubicBezTo>
                <a:cubicBezTo>
                  <a:pt x="1551792" y="1126043"/>
                  <a:pt x="869403" y="1392174"/>
                  <a:pt x="566878" y="1662855"/>
                </a:cubicBezTo>
                <a:cubicBezTo>
                  <a:pt x="264353" y="1933536"/>
                  <a:pt x="-90489" y="2347518"/>
                  <a:pt x="20968" y="2522664"/>
                </a:cubicBezTo>
                <a:cubicBezTo>
                  <a:pt x="132425" y="2697810"/>
                  <a:pt x="714729" y="2686437"/>
                  <a:pt x="1235618" y="2713732"/>
                </a:cubicBezTo>
                <a:cubicBezTo>
                  <a:pt x="1756507" y="2741027"/>
                  <a:pt x="2584472" y="2681888"/>
                  <a:pt x="3146305" y="2686437"/>
                </a:cubicBezTo>
                <a:cubicBezTo>
                  <a:pt x="3708138" y="2690986"/>
                  <a:pt x="4410997" y="2920723"/>
                  <a:pt x="4606615" y="2741028"/>
                </a:cubicBezTo>
                <a:cubicBezTo>
                  <a:pt x="4802233" y="2561333"/>
                  <a:pt x="4374603" y="1908515"/>
                  <a:pt x="4320012" y="1608264"/>
                </a:cubicBezTo>
                <a:cubicBezTo>
                  <a:pt x="4265421" y="1308013"/>
                  <a:pt x="4192633" y="1157887"/>
                  <a:pt x="4279069" y="939523"/>
                </a:cubicBezTo>
                <a:cubicBezTo>
                  <a:pt x="4365505" y="721159"/>
                  <a:pt x="4909140" y="450479"/>
                  <a:pt x="4838627" y="298079"/>
                </a:cubicBezTo>
                <a:cubicBezTo>
                  <a:pt x="4768114" y="145679"/>
                  <a:pt x="4231302" y="66066"/>
                  <a:pt x="3855989" y="25123"/>
                </a:cubicBezTo>
                <a:cubicBezTo>
                  <a:pt x="3480676" y="-15820"/>
                  <a:pt x="2848329" y="-6721"/>
                  <a:pt x="2586747" y="52419"/>
                </a:cubicBezTo>
                <a:cubicBezTo>
                  <a:pt x="2325165" y="111559"/>
                  <a:pt x="2305830" y="245762"/>
                  <a:pt x="2286496" y="37996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2954988" y="5061206"/>
            <a:ext cx="1460311" cy="88710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Producers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(sensors)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851573" y="2625719"/>
            <a:ext cx="1676401" cy="921225"/>
          </a:xfrm>
          <a:prstGeom prst="flowChartMultidocumen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Consumers</a:t>
            </a:r>
          </a:p>
        </p:txBody>
      </p:sp>
      <p:sp>
        <p:nvSpPr>
          <p:cNvPr id="6" name="Cloud 5"/>
          <p:cNvSpPr/>
          <p:nvPr/>
        </p:nvSpPr>
        <p:spPr>
          <a:xfrm>
            <a:off x="3826171" y="2072668"/>
            <a:ext cx="1746913" cy="696036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1140" y="3896566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9275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288" y="3891383"/>
            <a:ext cx="668740" cy="4572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Edge-N</a:t>
            </a:r>
          </a:p>
        </p:txBody>
      </p:sp>
      <p:sp>
        <p:nvSpPr>
          <p:cNvPr id="10" name="Up Arrow 9"/>
          <p:cNvSpPr/>
          <p:nvPr/>
        </p:nvSpPr>
        <p:spPr>
          <a:xfrm>
            <a:off x="3513406" y="4520508"/>
            <a:ext cx="312765" cy="43151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845725" y="2926489"/>
            <a:ext cx="867148" cy="340878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2057" y="45927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5294" y="254995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timely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573" y="454655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fast decision-making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2155" y="2549957"/>
            <a:ext cx="1942542" cy="972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3826171" y="2858434"/>
            <a:ext cx="1203029" cy="848750"/>
          </a:xfrm>
          <a:prstGeom prst="flowChartMultidocumen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12" y="2997506"/>
            <a:ext cx="118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dynamic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processing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latin typeface="TheSansCorrespondence" charset="0"/>
                <a:ea typeface="ＭＳ Ｐゴシック" charset="0"/>
              </a:rPr>
              <a:t>flows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134697" y="3036157"/>
            <a:ext cx="691474" cy="25854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Elbow Connector 18"/>
          <p:cNvCxnSpPr/>
          <p:nvPr/>
        </p:nvCxnSpPr>
        <p:spPr>
          <a:xfrm rot="10800000">
            <a:off x="1192156" y="3036157"/>
            <a:ext cx="2392913" cy="1710453"/>
          </a:xfrm>
          <a:prstGeom prst="bentConnector3">
            <a:avLst>
              <a:gd name="adj1" fmla="val 12186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Freeform 19"/>
          <p:cNvSpPr/>
          <p:nvPr/>
        </p:nvSpPr>
        <p:spPr>
          <a:xfrm>
            <a:off x="1995094" y="1869224"/>
            <a:ext cx="1719618" cy="696315"/>
          </a:xfrm>
          <a:custGeom>
            <a:avLst/>
            <a:gdLst>
              <a:gd name="connsiteX0" fmla="*/ 1719618 w 1719618"/>
              <a:gd name="connsiteY0" fmla="*/ 123109 h 696315"/>
              <a:gd name="connsiteX1" fmla="*/ 504967 w 1719618"/>
              <a:gd name="connsiteY1" fmla="*/ 41223 h 696315"/>
              <a:gd name="connsiteX2" fmla="*/ 0 w 1719618"/>
              <a:gd name="connsiteY2" fmla="*/ 696315 h 6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9618" h="696315">
                <a:moveTo>
                  <a:pt x="1719618" y="123109"/>
                </a:moveTo>
                <a:cubicBezTo>
                  <a:pt x="1255594" y="34399"/>
                  <a:pt x="791570" y="-54311"/>
                  <a:pt x="504967" y="41223"/>
                </a:cubicBezTo>
                <a:cubicBezTo>
                  <a:pt x="218364" y="136757"/>
                  <a:pt x="109182" y="416536"/>
                  <a:pt x="0" y="69631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90" y="47466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Data 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3155" y="195577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System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V="1">
            <a:off x="4584434" y="-233001"/>
            <a:ext cx="75762" cy="5641678"/>
          </a:xfrm>
          <a:prstGeom prst="bentConnector3">
            <a:avLst>
              <a:gd name="adj1" fmla="val 1520666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TextBox 32"/>
          <p:cNvSpPr txBox="1"/>
          <p:nvPr/>
        </p:nvSpPr>
        <p:spPr>
          <a:xfrm>
            <a:off x="4256187" y="939742"/>
            <a:ext cx="88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Usage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context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12873" y="4067264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Actuators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30617" y="4057056"/>
            <a:ext cx="965344" cy="40475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latin typeface="+mj-ea"/>
                <a:ea typeface="+mj-ea"/>
              </a:rPr>
              <a:t>External Apps</a:t>
            </a:r>
            <a:endParaRPr kumimoji="1" lang="en-US" sz="1000" b="1" dirty="0">
              <a:latin typeface="+mj-ea"/>
              <a:ea typeface="+mj-ea"/>
            </a:endParaRPr>
          </a:p>
        </p:txBody>
      </p:sp>
      <p:cxnSp>
        <p:nvCxnSpPr>
          <p:cNvPr id="37" name="Straight Arrow Connector 36"/>
          <p:cNvCxnSpPr>
            <a:stCxn id="5" idx="2"/>
          </p:cNvCxnSpPr>
          <p:nvPr/>
        </p:nvCxnSpPr>
        <p:spPr bwMode="auto">
          <a:xfrm flipH="1">
            <a:off x="7353300" y="3512057"/>
            <a:ext cx="219902" cy="54499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>
            <a:off x="7573202" y="3512057"/>
            <a:ext cx="608773" cy="52898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871106" y="3512057"/>
            <a:ext cx="251426" cy="3897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4357471" y="3557525"/>
            <a:ext cx="455413" cy="3338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4898239" y="2733675"/>
            <a:ext cx="373399" cy="798024"/>
          </a:xfrm>
          <a:custGeom>
            <a:avLst/>
            <a:gdLst>
              <a:gd name="connsiteX0" fmla="*/ 0 w 373399"/>
              <a:gd name="connsiteY0" fmla="*/ 781050 h 798024"/>
              <a:gd name="connsiteX1" fmla="*/ 361950 w 373399"/>
              <a:gd name="connsiteY1" fmla="*/ 695325 h 798024"/>
              <a:gd name="connsiteX2" fmla="*/ 247650 w 373399"/>
              <a:gd name="connsiteY2" fmla="*/ 0 h 79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99" h="798024">
                <a:moveTo>
                  <a:pt x="0" y="781050"/>
                </a:moveTo>
                <a:cubicBezTo>
                  <a:pt x="160337" y="803275"/>
                  <a:pt x="320675" y="825500"/>
                  <a:pt x="361950" y="695325"/>
                </a:cubicBezTo>
                <a:cubicBezTo>
                  <a:pt x="403225" y="565150"/>
                  <a:pt x="325437" y="282575"/>
                  <a:pt x="2476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9428" y="3826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Cloud-edge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3403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5"/>
          <p:cNvSpPr/>
          <p:nvPr/>
        </p:nvSpPr>
        <p:spPr>
          <a:xfrm>
            <a:off x="3703733" y="1207247"/>
            <a:ext cx="2207086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IoT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Service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2" name="Rounded Rectangle 8"/>
          <p:cNvSpPr/>
          <p:nvPr/>
        </p:nvSpPr>
        <p:spPr>
          <a:xfrm>
            <a:off x="3703733" y="2506675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Infrastructure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sp>
        <p:nvSpPr>
          <p:cNvPr id="83" name="Rounded Rectangle 10"/>
          <p:cNvSpPr/>
          <p:nvPr/>
        </p:nvSpPr>
        <p:spPr>
          <a:xfrm>
            <a:off x="3703733" y="3806104"/>
            <a:ext cx="2207087" cy="1205006"/>
          </a:xfrm>
          <a:prstGeom prst="ellipse">
            <a:avLst/>
          </a:prstGeom>
          <a:gradFill>
            <a:gsLst>
              <a:gs pos="0">
                <a:srgbClr val="002B62">
                  <a:lumMod val="10000"/>
                  <a:lumOff val="90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0" tIns="576000" rIns="180000" bIns="0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Device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B62">
                    <a:lumMod val="90000"/>
                    <a:lumOff val="10000"/>
                  </a:srgbClr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Providers</a:t>
            </a:r>
          </a:p>
        </p:txBody>
      </p:sp>
      <p:cxnSp>
        <p:nvCxnSpPr>
          <p:cNvPr id="84" name="Straight Arrow Connector 83"/>
          <p:cNvCxnSpPr>
            <a:stCxn id="102" idx="3"/>
            <a:endCxn id="81" idx="2"/>
          </p:cNvCxnSpPr>
          <p:nvPr/>
        </p:nvCxnSpPr>
        <p:spPr>
          <a:xfrm flipV="1">
            <a:off x="1802132" y="1809750"/>
            <a:ext cx="1901601" cy="1310092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5" name="Straight Arrow Connector 84"/>
          <p:cNvCxnSpPr>
            <a:stCxn id="101" idx="6"/>
            <a:endCxn id="82" idx="2"/>
          </p:cNvCxnSpPr>
          <p:nvPr/>
        </p:nvCxnSpPr>
        <p:spPr>
          <a:xfrm flipV="1">
            <a:off x="1892133" y="3109178"/>
            <a:ext cx="1811600" cy="12659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cxnSp>
        <p:nvCxnSpPr>
          <p:cNvPr id="86" name="Straight Arrow Connector 85"/>
          <p:cNvCxnSpPr>
            <a:stCxn id="102" idx="3"/>
            <a:endCxn id="83" idx="2"/>
          </p:cNvCxnSpPr>
          <p:nvPr/>
        </p:nvCxnSpPr>
        <p:spPr>
          <a:xfrm>
            <a:off x="1802132" y="3119842"/>
            <a:ext cx="1901601" cy="1288765"/>
          </a:xfrm>
          <a:prstGeom prst="straightConnector1">
            <a:avLst/>
          </a:prstGeom>
          <a:noFill/>
          <a:ln w="44450" cap="flat" cmpd="sng" algn="ctr">
            <a:gradFill flip="none" rotWithShape="1">
              <a:gsLst>
                <a:gs pos="0">
                  <a:srgbClr val="002B62">
                    <a:lumMod val="50000"/>
                    <a:lumOff val="50000"/>
                    <a:alpha val="25000"/>
                  </a:srgbClr>
                </a:gs>
                <a:gs pos="100000">
                  <a:srgbClr val="002B62"/>
                </a:gs>
              </a:gsLst>
              <a:lin ang="0" scaled="1"/>
              <a:tileRect/>
            </a:gradFill>
            <a:prstDash val="soli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915545" y="1432859"/>
            <a:ext cx="178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Edge programming model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7883" y="4396292"/>
            <a:ext cx="169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Fast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response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81918" y="2809728"/>
            <a:ext cx="165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Optimized orchestration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797844" y="2333730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learning cost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797844" y="3194956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Low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OPEX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797844" y="4056182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Fast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time-to-market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797844" y="1472504"/>
            <a:ext cx="2214099" cy="704850"/>
          </a:xfrm>
          <a:prstGeom prst="roundRect">
            <a:avLst/>
          </a:prstGeom>
          <a:gradFill flip="none" rotWithShape="1">
            <a:gsLst>
              <a:gs pos="0">
                <a:srgbClr val="002B62">
                  <a:lumMod val="50000"/>
                  <a:lumOff val="50000"/>
                </a:srgbClr>
              </a:gs>
              <a:gs pos="100000">
                <a:srgbClr val="002B62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Improved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QoS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cxnSp>
        <p:nvCxnSpPr>
          <p:cNvPr id="94" name="Straight Arrow Connector 93"/>
          <p:cNvCxnSpPr>
            <a:stCxn id="81" idx="6"/>
            <a:endCxn id="93" idx="1"/>
          </p:cNvCxnSpPr>
          <p:nvPr/>
        </p:nvCxnSpPr>
        <p:spPr>
          <a:xfrm>
            <a:off x="5910819" y="1809750"/>
            <a:ext cx="887025" cy="15179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5" name="Straight Arrow Connector 94"/>
          <p:cNvCxnSpPr>
            <a:stCxn id="81" idx="6"/>
            <a:endCxn id="90" idx="1"/>
          </p:cNvCxnSpPr>
          <p:nvPr/>
        </p:nvCxnSpPr>
        <p:spPr>
          <a:xfrm>
            <a:off x="5910819" y="1809750"/>
            <a:ext cx="887025" cy="876405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6" name="Straight Arrow Connector 95"/>
          <p:cNvCxnSpPr>
            <a:stCxn id="81" idx="6"/>
            <a:endCxn id="92" idx="1"/>
          </p:cNvCxnSpPr>
          <p:nvPr/>
        </p:nvCxnSpPr>
        <p:spPr>
          <a:xfrm>
            <a:off x="5910819" y="1809750"/>
            <a:ext cx="887025" cy="2598857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7" name="Straight Arrow Connector 96"/>
          <p:cNvCxnSpPr>
            <a:stCxn id="82" idx="6"/>
            <a:endCxn id="91" idx="1"/>
          </p:cNvCxnSpPr>
          <p:nvPr/>
        </p:nvCxnSpPr>
        <p:spPr>
          <a:xfrm>
            <a:off x="5910820" y="3109178"/>
            <a:ext cx="887024" cy="438203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8" name="Straight Arrow Connector 97"/>
          <p:cNvCxnSpPr>
            <a:stCxn id="83" idx="6"/>
            <a:endCxn id="92" idx="1"/>
          </p:cNvCxnSpPr>
          <p:nvPr/>
        </p:nvCxnSpPr>
        <p:spPr>
          <a:xfrm>
            <a:off x="5910820" y="4408607"/>
            <a:ext cx="887024" cy="0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cxnSp>
        <p:nvCxnSpPr>
          <p:cNvPr id="99" name="Straight Arrow Connector 98"/>
          <p:cNvCxnSpPr>
            <a:stCxn id="83" idx="6"/>
            <a:endCxn id="91" idx="1"/>
          </p:cNvCxnSpPr>
          <p:nvPr/>
        </p:nvCxnSpPr>
        <p:spPr>
          <a:xfrm flipV="1">
            <a:off x="5910820" y="3547381"/>
            <a:ext cx="887024" cy="861226"/>
          </a:xfrm>
          <a:prstGeom prst="straightConnector1">
            <a:avLst/>
          </a:prstGeom>
          <a:noFill/>
          <a:ln w="34925" cap="flat" cmpd="sng" algn="ctr">
            <a:gradFill flip="none" rotWithShape="1">
              <a:gsLst>
                <a:gs pos="38000">
                  <a:srgbClr val="002B62">
                    <a:lumMod val="90000"/>
                    <a:lumOff val="10000"/>
                  </a:srgbClr>
                </a:gs>
                <a:gs pos="100000">
                  <a:srgbClr val="002B62">
                    <a:lumMod val="50000"/>
                    <a:lumOff val="50000"/>
                  </a:srgbClr>
                </a:gs>
              </a:gsLst>
              <a:lin ang="0" scaled="1"/>
              <a:tileRect/>
            </a:gradFill>
            <a:prstDash val="sysDot"/>
            <a:tailEnd type="triangle"/>
          </a:ln>
          <a:effectLst/>
        </p:spPr>
      </p:cxnSp>
      <p:grpSp>
        <p:nvGrpSpPr>
          <p:cNvPr id="100" name="グループ化 92"/>
          <p:cNvGrpSpPr/>
          <p:nvPr/>
        </p:nvGrpSpPr>
        <p:grpSpPr>
          <a:xfrm>
            <a:off x="143160" y="2523905"/>
            <a:ext cx="1748973" cy="1195864"/>
            <a:chOff x="176155" y="2646092"/>
            <a:chExt cx="1448771" cy="990600"/>
          </a:xfrm>
        </p:grpSpPr>
        <p:sp>
          <p:nvSpPr>
            <p:cNvPr id="101" name="Oval 100"/>
            <p:cNvSpPr/>
            <p:nvPr/>
          </p:nvSpPr>
          <p:spPr>
            <a:xfrm>
              <a:off x="176155" y="2646092"/>
              <a:ext cx="1448771" cy="9906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glow rad="228600">
                <a:srgbClr val="002B62">
                  <a:lumMod val="50000"/>
                  <a:lumOff val="50000"/>
                  <a:alpha val="4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6385" r="1573" b="9344"/>
            <a:stretch/>
          </p:blipFill>
          <p:spPr>
            <a:xfrm>
              <a:off x="261259" y="2921081"/>
              <a:ext cx="1289114" cy="4373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フリーフォーム 72"/>
          <p:cNvSpPr>
            <a:spLocks noChangeAspect="1"/>
          </p:cNvSpPr>
          <p:nvPr/>
        </p:nvSpPr>
        <p:spPr bwMode="gray">
          <a:xfrm>
            <a:off x="4196442" y="3975616"/>
            <a:ext cx="350685" cy="353471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4" name="グループ化 73"/>
          <p:cNvGrpSpPr>
            <a:grpSpLocks noChangeAspect="1"/>
          </p:cNvGrpSpPr>
          <p:nvPr/>
        </p:nvGrpSpPr>
        <p:grpSpPr bwMode="gray">
          <a:xfrm>
            <a:off x="4585318" y="3891791"/>
            <a:ext cx="405459" cy="269726"/>
            <a:chOff x="2386978" y="3125402"/>
            <a:chExt cx="1109663" cy="73818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5" name="Freeform 62"/>
            <p:cNvSpPr>
              <a:spLocks noChangeAspect="1" noEditPoints="1"/>
            </p:cNvSpPr>
            <p:nvPr/>
          </p:nvSpPr>
          <p:spPr bwMode="gray">
            <a:xfrm>
              <a:off x="2386978" y="3125402"/>
              <a:ext cx="1109663" cy="738188"/>
            </a:xfrm>
            <a:custGeom>
              <a:avLst/>
              <a:gdLst>
                <a:gd name="T0" fmla="*/ 1475 w 1475"/>
                <a:gd name="T1" fmla="*/ 235 h 979"/>
                <a:gd name="T2" fmla="*/ 801 w 1475"/>
                <a:gd name="T3" fmla="*/ 208 h 979"/>
                <a:gd name="T4" fmla="*/ 725 w 1475"/>
                <a:gd name="T5" fmla="*/ 390 h 979"/>
                <a:gd name="T6" fmla="*/ 675 w 1475"/>
                <a:gd name="T7" fmla="*/ 205 h 979"/>
                <a:gd name="T8" fmla="*/ 0 w 1475"/>
                <a:gd name="T9" fmla="*/ 232 h 979"/>
                <a:gd name="T10" fmla="*/ 582 w 1475"/>
                <a:gd name="T11" fmla="*/ 498 h 979"/>
                <a:gd name="T12" fmla="*/ 0 w 1475"/>
                <a:gd name="T13" fmla="*/ 747 h 979"/>
                <a:gd name="T14" fmla="*/ 675 w 1475"/>
                <a:gd name="T15" fmla="*/ 774 h 979"/>
                <a:gd name="T16" fmla="*/ 725 w 1475"/>
                <a:gd name="T17" fmla="*/ 579 h 979"/>
                <a:gd name="T18" fmla="*/ 801 w 1475"/>
                <a:gd name="T19" fmla="*/ 774 h 979"/>
                <a:gd name="T20" fmla="*/ 1475 w 1475"/>
                <a:gd name="T21" fmla="*/ 747 h 979"/>
                <a:gd name="T22" fmla="*/ 881 w 1475"/>
                <a:gd name="T23" fmla="*/ 513 h 979"/>
                <a:gd name="T24" fmla="*/ 1268 w 1475"/>
                <a:gd name="T25" fmla="*/ 272 h 979"/>
                <a:gd name="T26" fmla="*/ 1195 w 1475"/>
                <a:gd name="T27" fmla="*/ 169 h 979"/>
                <a:gd name="T28" fmla="*/ 1042 w 1475"/>
                <a:gd name="T29" fmla="*/ 119 h 979"/>
                <a:gd name="T30" fmla="*/ 1424 w 1475"/>
                <a:gd name="T31" fmla="*/ 222 h 979"/>
                <a:gd name="T32" fmla="*/ 1008 w 1475"/>
                <a:gd name="T33" fmla="*/ 142 h 979"/>
                <a:gd name="T34" fmla="*/ 1082 w 1475"/>
                <a:gd name="T35" fmla="*/ 245 h 979"/>
                <a:gd name="T36" fmla="*/ 1234 w 1475"/>
                <a:gd name="T37" fmla="*/ 295 h 979"/>
                <a:gd name="T38" fmla="*/ 1023 w 1475"/>
                <a:gd name="T39" fmla="*/ 350 h 979"/>
                <a:gd name="T40" fmla="*/ 1051 w 1475"/>
                <a:gd name="T41" fmla="*/ 254 h 979"/>
                <a:gd name="T42" fmla="*/ 970 w 1475"/>
                <a:gd name="T43" fmla="*/ 110 h 979"/>
                <a:gd name="T44" fmla="*/ 409 w 1475"/>
                <a:gd name="T45" fmla="*/ 267 h 979"/>
                <a:gd name="T46" fmla="*/ 337 w 1475"/>
                <a:gd name="T47" fmla="*/ 361 h 979"/>
                <a:gd name="T48" fmla="*/ 277 w 1475"/>
                <a:gd name="T49" fmla="*/ 269 h 979"/>
                <a:gd name="T50" fmla="*/ 405 w 1475"/>
                <a:gd name="T51" fmla="*/ 178 h 979"/>
                <a:gd name="T52" fmla="*/ 508 w 1475"/>
                <a:gd name="T53" fmla="*/ 108 h 979"/>
                <a:gd name="T54" fmla="*/ 337 w 1475"/>
                <a:gd name="T55" fmla="*/ 77 h 979"/>
                <a:gd name="T56" fmla="*/ 397 w 1475"/>
                <a:gd name="T57" fmla="*/ 145 h 979"/>
                <a:gd name="T58" fmla="*/ 270 w 1475"/>
                <a:gd name="T59" fmla="*/ 236 h 979"/>
                <a:gd name="T60" fmla="*/ 149 w 1475"/>
                <a:gd name="T61" fmla="*/ 321 h 979"/>
                <a:gd name="T62" fmla="*/ 168 w 1475"/>
                <a:gd name="T63" fmla="*/ 650 h 979"/>
                <a:gd name="T64" fmla="*/ 268 w 1475"/>
                <a:gd name="T65" fmla="*/ 718 h 979"/>
                <a:gd name="T66" fmla="*/ 380 w 1475"/>
                <a:gd name="T67" fmla="*/ 793 h 979"/>
                <a:gd name="T68" fmla="*/ 503 w 1475"/>
                <a:gd name="T69" fmla="*/ 873 h 979"/>
                <a:gd name="T70" fmla="*/ 168 w 1475"/>
                <a:gd name="T71" fmla="*/ 650 h 979"/>
                <a:gd name="T72" fmla="*/ 429 w 1475"/>
                <a:gd name="T73" fmla="*/ 788 h 979"/>
                <a:gd name="T74" fmla="*/ 294 w 1475"/>
                <a:gd name="T75" fmla="*/ 702 h 979"/>
                <a:gd name="T76" fmla="*/ 241 w 1475"/>
                <a:gd name="T77" fmla="*/ 660 h 979"/>
                <a:gd name="T78" fmla="*/ 471 w 1475"/>
                <a:gd name="T79" fmla="*/ 637 h 979"/>
                <a:gd name="T80" fmla="*/ 546 w 1475"/>
                <a:gd name="T81" fmla="*/ 669 h 979"/>
                <a:gd name="T82" fmla="*/ 915 w 1475"/>
                <a:gd name="T83" fmla="*/ 677 h 979"/>
                <a:gd name="T84" fmla="*/ 1051 w 1475"/>
                <a:gd name="T85" fmla="*/ 701 h 979"/>
                <a:gd name="T86" fmla="*/ 1274 w 1475"/>
                <a:gd name="T87" fmla="*/ 638 h 979"/>
                <a:gd name="T88" fmla="*/ 1181 w 1475"/>
                <a:gd name="T89" fmla="*/ 702 h 979"/>
                <a:gd name="T90" fmla="*/ 1047 w 1475"/>
                <a:gd name="T91" fmla="*/ 788 h 979"/>
                <a:gd name="T92" fmla="*/ 852 w 1475"/>
                <a:gd name="T93" fmla="*/ 761 h 979"/>
                <a:gd name="T94" fmla="*/ 972 w 1475"/>
                <a:gd name="T95" fmla="*/ 873 h 979"/>
                <a:gd name="T96" fmla="*/ 1095 w 1475"/>
                <a:gd name="T97" fmla="*/ 793 h 979"/>
                <a:gd name="T98" fmla="*/ 1230 w 1475"/>
                <a:gd name="T99" fmla="*/ 707 h 979"/>
                <a:gd name="T100" fmla="*/ 1424 w 1475"/>
                <a:gd name="T101" fmla="*/ 76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5" h="979">
                  <a:moveTo>
                    <a:pt x="949" y="406"/>
                  </a:moveTo>
                  <a:cubicBezTo>
                    <a:pt x="1002" y="428"/>
                    <a:pt x="1067" y="440"/>
                    <a:pt x="1138" y="440"/>
                  </a:cubicBezTo>
                  <a:cubicBezTo>
                    <a:pt x="1327" y="440"/>
                    <a:pt x="1475" y="350"/>
                    <a:pt x="1475" y="235"/>
                  </a:cubicBezTo>
                  <a:cubicBezTo>
                    <a:pt x="1475" y="231"/>
                    <a:pt x="1475" y="213"/>
                    <a:pt x="1475" y="208"/>
                  </a:cubicBezTo>
                  <a:cubicBezTo>
                    <a:pt x="1475" y="93"/>
                    <a:pt x="1327" y="3"/>
                    <a:pt x="1138" y="3"/>
                  </a:cubicBezTo>
                  <a:cubicBezTo>
                    <a:pt x="949" y="3"/>
                    <a:pt x="801" y="93"/>
                    <a:pt x="801" y="208"/>
                  </a:cubicBezTo>
                  <a:cubicBezTo>
                    <a:pt x="801" y="213"/>
                    <a:pt x="801" y="231"/>
                    <a:pt x="801" y="235"/>
                  </a:cubicBezTo>
                  <a:cubicBezTo>
                    <a:pt x="801" y="283"/>
                    <a:pt x="827" y="327"/>
                    <a:pt x="871" y="361"/>
                  </a:cubicBezTo>
                  <a:cubicBezTo>
                    <a:pt x="826" y="379"/>
                    <a:pt x="775" y="392"/>
                    <a:pt x="725" y="390"/>
                  </a:cubicBezTo>
                  <a:cubicBezTo>
                    <a:pt x="684" y="388"/>
                    <a:pt x="644" y="374"/>
                    <a:pt x="607" y="357"/>
                  </a:cubicBezTo>
                  <a:cubicBezTo>
                    <a:pt x="649" y="322"/>
                    <a:pt x="675" y="279"/>
                    <a:pt x="675" y="232"/>
                  </a:cubicBezTo>
                  <a:cubicBezTo>
                    <a:pt x="675" y="227"/>
                    <a:pt x="675" y="210"/>
                    <a:pt x="675" y="205"/>
                  </a:cubicBezTo>
                  <a:cubicBezTo>
                    <a:pt x="675" y="90"/>
                    <a:pt x="527" y="0"/>
                    <a:pt x="337" y="0"/>
                  </a:cubicBezTo>
                  <a:cubicBezTo>
                    <a:pt x="148" y="0"/>
                    <a:pt x="0" y="90"/>
                    <a:pt x="0" y="205"/>
                  </a:cubicBezTo>
                  <a:cubicBezTo>
                    <a:pt x="0" y="210"/>
                    <a:pt x="0" y="227"/>
                    <a:pt x="0" y="232"/>
                  </a:cubicBezTo>
                  <a:cubicBezTo>
                    <a:pt x="0" y="347"/>
                    <a:pt x="148" y="437"/>
                    <a:pt x="337" y="437"/>
                  </a:cubicBezTo>
                  <a:cubicBezTo>
                    <a:pt x="410" y="437"/>
                    <a:pt x="477" y="424"/>
                    <a:pt x="532" y="400"/>
                  </a:cubicBezTo>
                  <a:cubicBezTo>
                    <a:pt x="562" y="430"/>
                    <a:pt x="586" y="464"/>
                    <a:pt x="582" y="498"/>
                  </a:cubicBezTo>
                  <a:cubicBezTo>
                    <a:pt x="579" y="526"/>
                    <a:pt x="561" y="555"/>
                    <a:pt x="536" y="581"/>
                  </a:cubicBezTo>
                  <a:cubicBezTo>
                    <a:pt x="481" y="556"/>
                    <a:pt x="412" y="542"/>
                    <a:pt x="337" y="542"/>
                  </a:cubicBezTo>
                  <a:cubicBezTo>
                    <a:pt x="148" y="542"/>
                    <a:pt x="0" y="632"/>
                    <a:pt x="0" y="747"/>
                  </a:cubicBezTo>
                  <a:cubicBezTo>
                    <a:pt x="0" y="752"/>
                    <a:pt x="0" y="770"/>
                    <a:pt x="0" y="774"/>
                  </a:cubicBezTo>
                  <a:cubicBezTo>
                    <a:pt x="0" y="889"/>
                    <a:pt x="148" y="979"/>
                    <a:pt x="337" y="979"/>
                  </a:cubicBezTo>
                  <a:cubicBezTo>
                    <a:pt x="527" y="979"/>
                    <a:pt x="675" y="889"/>
                    <a:pt x="675" y="774"/>
                  </a:cubicBezTo>
                  <a:cubicBezTo>
                    <a:pt x="675" y="770"/>
                    <a:pt x="675" y="752"/>
                    <a:pt x="675" y="747"/>
                  </a:cubicBezTo>
                  <a:cubicBezTo>
                    <a:pt x="675" y="701"/>
                    <a:pt x="650" y="658"/>
                    <a:pt x="608" y="624"/>
                  </a:cubicBezTo>
                  <a:cubicBezTo>
                    <a:pt x="644" y="600"/>
                    <a:pt x="685" y="578"/>
                    <a:pt x="725" y="579"/>
                  </a:cubicBezTo>
                  <a:cubicBezTo>
                    <a:pt x="769" y="581"/>
                    <a:pt x="814" y="604"/>
                    <a:pt x="856" y="633"/>
                  </a:cubicBezTo>
                  <a:cubicBezTo>
                    <a:pt x="821" y="666"/>
                    <a:pt x="801" y="705"/>
                    <a:pt x="801" y="747"/>
                  </a:cubicBezTo>
                  <a:cubicBezTo>
                    <a:pt x="801" y="752"/>
                    <a:pt x="801" y="770"/>
                    <a:pt x="801" y="774"/>
                  </a:cubicBezTo>
                  <a:cubicBezTo>
                    <a:pt x="801" y="889"/>
                    <a:pt x="949" y="979"/>
                    <a:pt x="1138" y="979"/>
                  </a:cubicBezTo>
                  <a:cubicBezTo>
                    <a:pt x="1327" y="979"/>
                    <a:pt x="1475" y="889"/>
                    <a:pt x="1475" y="774"/>
                  </a:cubicBezTo>
                  <a:cubicBezTo>
                    <a:pt x="1475" y="770"/>
                    <a:pt x="1475" y="752"/>
                    <a:pt x="1475" y="747"/>
                  </a:cubicBezTo>
                  <a:cubicBezTo>
                    <a:pt x="1475" y="632"/>
                    <a:pt x="1327" y="542"/>
                    <a:pt x="1138" y="542"/>
                  </a:cubicBezTo>
                  <a:cubicBezTo>
                    <a:pt x="1053" y="542"/>
                    <a:pt x="976" y="561"/>
                    <a:pt x="917" y="591"/>
                  </a:cubicBezTo>
                  <a:cubicBezTo>
                    <a:pt x="896" y="566"/>
                    <a:pt x="882" y="540"/>
                    <a:pt x="881" y="513"/>
                  </a:cubicBezTo>
                  <a:cubicBezTo>
                    <a:pt x="881" y="475"/>
                    <a:pt x="912" y="438"/>
                    <a:pt x="949" y="406"/>
                  </a:cubicBezTo>
                  <a:close/>
                  <a:moveTo>
                    <a:pt x="1329" y="323"/>
                  </a:moveTo>
                  <a:cubicBezTo>
                    <a:pt x="1268" y="272"/>
                    <a:pt x="1268" y="272"/>
                    <a:pt x="1268" y="272"/>
                  </a:cubicBezTo>
                  <a:cubicBezTo>
                    <a:pt x="1259" y="264"/>
                    <a:pt x="1242" y="253"/>
                    <a:pt x="1230" y="248"/>
                  </a:cubicBezTo>
                  <a:cubicBezTo>
                    <a:pt x="1230" y="248"/>
                    <a:pt x="1206" y="236"/>
                    <a:pt x="1206" y="236"/>
                  </a:cubicBezTo>
                  <a:cubicBezTo>
                    <a:pt x="1226" y="215"/>
                    <a:pt x="1222" y="187"/>
                    <a:pt x="1195" y="169"/>
                  </a:cubicBezTo>
                  <a:cubicBezTo>
                    <a:pt x="1168" y="151"/>
                    <a:pt x="1126" y="148"/>
                    <a:pt x="1095" y="162"/>
                  </a:cubicBezTo>
                  <a:cubicBezTo>
                    <a:pt x="1095" y="161"/>
                    <a:pt x="1078" y="145"/>
                    <a:pt x="1078" y="145"/>
                  </a:cubicBezTo>
                  <a:cubicBezTo>
                    <a:pt x="1070" y="137"/>
                    <a:pt x="1053" y="126"/>
                    <a:pt x="1042" y="119"/>
                  </a:cubicBezTo>
                  <a:cubicBezTo>
                    <a:pt x="1004" y="98"/>
                    <a:pt x="1004" y="98"/>
                    <a:pt x="1004" y="98"/>
                  </a:cubicBezTo>
                  <a:cubicBezTo>
                    <a:pt x="1044" y="87"/>
                    <a:pt x="1090" y="80"/>
                    <a:pt x="1138" y="80"/>
                  </a:cubicBezTo>
                  <a:cubicBezTo>
                    <a:pt x="1286" y="80"/>
                    <a:pt x="1411" y="143"/>
                    <a:pt x="1424" y="222"/>
                  </a:cubicBezTo>
                  <a:cubicBezTo>
                    <a:pt x="1418" y="261"/>
                    <a:pt x="1382" y="297"/>
                    <a:pt x="1329" y="323"/>
                  </a:cubicBezTo>
                  <a:close/>
                  <a:moveTo>
                    <a:pt x="970" y="110"/>
                  </a:moveTo>
                  <a:cubicBezTo>
                    <a:pt x="1008" y="142"/>
                    <a:pt x="1008" y="142"/>
                    <a:pt x="1008" y="142"/>
                  </a:cubicBezTo>
                  <a:cubicBezTo>
                    <a:pt x="1017" y="150"/>
                    <a:pt x="1035" y="161"/>
                    <a:pt x="1047" y="167"/>
                  </a:cubicBezTo>
                  <a:cubicBezTo>
                    <a:pt x="1047" y="167"/>
                    <a:pt x="1070" y="178"/>
                    <a:pt x="1071" y="178"/>
                  </a:cubicBezTo>
                  <a:cubicBezTo>
                    <a:pt x="1051" y="199"/>
                    <a:pt x="1055" y="227"/>
                    <a:pt x="1082" y="245"/>
                  </a:cubicBezTo>
                  <a:cubicBezTo>
                    <a:pt x="1109" y="264"/>
                    <a:pt x="1150" y="266"/>
                    <a:pt x="1181" y="253"/>
                  </a:cubicBezTo>
                  <a:cubicBezTo>
                    <a:pt x="1181" y="253"/>
                    <a:pt x="1198" y="269"/>
                    <a:pt x="1198" y="269"/>
                  </a:cubicBezTo>
                  <a:cubicBezTo>
                    <a:pt x="1207" y="277"/>
                    <a:pt x="1223" y="289"/>
                    <a:pt x="1234" y="295"/>
                  </a:cubicBezTo>
                  <a:cubicBezTo>
                    <a:pt x="1306" y="333"/>
                    <a:pt x="1306" y="333"/>
                    <a:pt x="1306" y="333"/>
                  </a:cubicBezTo>
                  <a:cubicBezTo>
                    <a:pt x="1258" y="352"/>
                    <a:pt x="1200" y="364"/>
                    <a:pt x="1138" y="364"/>
                  </a:cubicBezTo>
                  <a:cubicBezTo>
                    <a:pt x="1097" y="364"/>
                    <a:pt x="1058" y="359"/>
                    <a:pt x="1023" y="350"/>
                  </a:cubicBezTo>
                  <a:cubicBezTo>
                    <a:pt x="1027" y="347"/>
                    <a:pt x="1117" y="286"/>
                    <a:pt x="1117" y="286"/>
                  </a:cubicBezTo>
                  <a:cubicBezTo>
                    <a:pt x="1098" y="283"/>
                    <a:pt x="1081" y="277"/>
                    <a:pt x="1067" y="267"/>
                  </a:cubicBezTo>
                  <a:cubicBezTo>
                    <a:pt x="1061" y="263"/>
                    <a:pt x="1056" y="259"/>
                    <a:pt x="1051" y="254"/>
                  </a:cubicBezTo>
                  <a:cubicBezTo>
                    <a:pt x="1051" y="254"/>
                    <a:pt x="958" y="316"/>
                    <a:pt x="947" y="323"/>
                  </a:cubicBezTo>
                  <a:cubicBezTo>
                    <a:pt x="894" y="297"/>
                    <a:pt x="859" y="261"/>
                    <a:pt x="852" y="222"/>
                  </a:cubicBezTo>
                  <a:cubicBezTo>
                    <a:pt x="859" y="176"/>
                    <a:pt x="905" y="136"/>
                    <a:pt x="970" y="110"/>
                  </a:cubicBezTo>
                  <a:close/>
                  <a:moveTo>
                    <a:pt x="535" y="317"/>
                  </a:moveTo>
                  <a:cubicBezTo>
                    <a:pt x="521" y="308"/>
                    <a:pt x="431" y="246"/>
                    <a:pt x="431" y="246"/>
                  </a:cubicBezTo>
                  <a:cubicBezTo>
                    <a:pt x="425" y="254"/>
                    <a:pt x="418" y="261"/>
                    <a:pt x="409" y="267"/>
                  </a:cubicBezTo>
                  <a:cubicBezTo>
                    <a:pt x="398" y="275"/>
                    <a:pt x="386" y="280"/>
                    <a:pt x="372" y="283"/>
                  </a:cubicBezTo>
                  <a:cubicBezTo>
                    <a:pt x="372" y="283"/>
                    <a:pt x="455" y="339"/>
                    <a:pt x="462" y="344"/>
                  </a:cubicBezTo>
                  <a:cubicBezTo>
                    <a:pt x="424" y="355"/>
                    <a:pt x="382" y="361"/>
                    <a:pt x="337" y="361"/>
                  </a:cubicBezTo>
                  <a:cubicBezTo>
                    <a:pt x="277" y="361"/>
                    <a:pt x="220" y="350"/>
                    <a:pt x="173" y="332"/>
                  </a:cubicBezTo>
                  <a:cubicBezTo>
                    <a:pt x="241" y="295"/>
                    <a:pt x="241" y="295"/>
                    <a:pt x="241" y="295"/>
                  </a:cubicBezTo>
                  <a:cubicBezTo>
                    <a:pt x="252" y="289"/>
                    <a:pt x="269" y="277"/>
                    <a:pt x="277" y="269"/>
                  </a:cubicBezTo>
                  <a:cubicBezTo>
                    <a:pt x="277" y="269"/>
                    <a:pt x="294" y="253"/>
                    <a:pt x="294" y="253"/>
                  </a:cubicBezTo>
                  <a:cubicBezTo>
                    <a:pt x="325" y="266"/>
                    <a:pt x="367" y="264"/>
                    <a:pt x="394" y="245"/>
                  </a:cubicBezTo>
                  <a:cubicBezTo>
                    <a:pt x="421" y="227"/>
                    <a:pt x="425" y="199"/>
                    <a:pt x="405" y="178"/>
                  </a:cubicBezTo>
                  <a:cubicBezTo>
                    <a:pt x="405" y="178"/>
                    <a:pt x="429" y="167"/>
                    <a:pt x="429" y="167"/>
                  </a:cubicBezTo>
                  <a:cubicBezTo>
                    <a:pt x="441" y="161"/>
                    <a:pt x="458" y="150"/>
                    <a:pt x="467" y="142"/>
                  </a:cubicBezTo>
                  <a:cubicBezTo>
                    <a:pt x="508" y="108"/>
                    <a:pt x="508" y="108"/>
                    <a:pt x="508" y="108"/>
                  </a:cubicBezTo>
                  <a:cubicBezTo>
                    <a:pt x="572" y="134"/>
                    <a:pt x="616" y="174"/>
                    <a:pt x="624" y="219"/>
                  </a:cubicBezTo>
                  <a:cubicBezTo>
                    <a:pt x="617" y="257"/>
                    <a:pt x="584" y="291"/>
                    <a:pt x="535" y="317"/>
                  </a:cubicBezTo>
                  <a:close/>
                  <a:moveTo>
                    <a:pt x="337" y="77"/>
                  </a:moveTo>
                  <a:cubicBezTo>
                    <a:pt x="387" y="77"/>
                    <a:pt x="434" y="84"/>
                    <a:pt x="476" y="96"/>
                  </a:cubicBezTo>
                  <a:cubicBezTo>
                    <a:pt x="434" y="119"/>
                    <a:pt x="434" y="119"/>
                    <a:pt x="434" y="119"/>
                  </a:cubicBezTo>
                  <a:cubicBezTo>
                    <a:pt x="422" y="126"/>
                    <a:pt x="406" y="137"/>
                    <a:pt x="397" y="145"/>
                  </a:cubicBezTo>
                  <a:cubicBezTo>
                    <a:pt x="397" y="145"/>
                    <a:pt x="381" y="161"/>
                    <a:pt x="380" y="162"/>
                  </a:cubicBezTo>
                  <a:cubicBezTo>
                    <a:pt x="349" y="148"/>
                    <a:pt x="308" y="151"/>
                    <a:pt x="281" y="169"/>
                  </a:cubicBezTo>
                  <a:cubicBezTo>
                    <a:pt x="254" y="187"/>
                    <a:pt x="250" y="215"/>
                    <a:pt x="270" y="236"/>
                  </a:cubicBezTo>
                  <a:cubicBezTo>
                    <a:pt x="269" y="236"/>
                    <a:pt x="246" y="248"/>
                    <a:pt x="246" y="248"/>
                  </a:cubicBezTo>
                  <a:cubicBezTo>
                    <a:pt x="234" y="253"/>
                    <a:pt x="217" y="264"/>
                    <a:pt x="207" y="272"/>
                  </a:cubicBezTo>
                  <a:cubicBezTo>
                    <a:pt x="149" y="321"/>
                    <a:pt x="149" y="321"/>
                    <a:pt x="149" y="321"/>
                  </a:cubicBezTo>
                  <a:cubicBezTo>
                    <a:pt x="95" y="295"/>
                    <a:pt x="58" y="259"/>
                    <a:pt x="51" y="219"/>
                  </a:cubicBezTo>
                  <a:cubicBezTo>
                    <a:pt x="64" y="140"/>
                    <a:pt x="190" y="77"/>
                    <a:pt x="337" y="77"/>
                  </a:cubicBezTo>
                  <a:close/>
                  <a:moveTo>
                    <a:pt x="168" y="650"/>
                  </a:moveTo>
                  <a:cubicBezTo>
                    <a:pt x="207" y="682"/>
                    <a:pt x="207" y="682"/>
                    <a:pt x="207" y="682"/>
                  </a:cubicBezTo>
                  <a:cubicBezTo>
                    <a:pt x="217" y="690"/>
                    <a:pt x="234" y="701"/>
                    <a:pt x="246" y="707"/>
                  </a:cubicBezTo>
                  <a:cubicBezTo>
                    <a:pt x="268" y="718"/>
                    <a:pt x="268" y="718"/>
                    <a:pt x="268" y="718"/>
                  </a:cubicBezTo>
                  <a:cubicBezTo>
                    <a:pt x="269" y="718"/>
                    <a:pt x="269" y="718"/>
                    <a:pt x="270" y="718"/>
                  </a:cubicBezTo>
                  <a:cubicBezTo>
                    <a:pt x="250" y="739"/>
                    <a:pt x="254" y="767"/>
                    <a:pt x="281" y="786"/>
                  </a:cubicBezTo>
                  <a:cubicBezTo>
                    <a:pt x="308" y="804"/>
                    <a:pt x="349" y="806"/>
                    <a:pt x="380" y="793"/>
                  </a:cubicBezTo>
                  <a:cubicBezTo>
                    <a:pt x="381" y="793"/>
                    <a:pt x="397" y="809"/>
                    <a:pt x="397" y="809"/>
                  </a:cubicBezTo>
                  <a:cubicBezTo>
                    <a:pt x="406" y="817"/>
                    <a:pt x="422" y="829"/>
                    <a:pt x="434" y="835"/>
                  </a:cubicBezTo>
                  <a:cubicBezTo>
                    <a:pt x="503" y="873"/>
                    <a:pt x="503" y="873"/>
                    <a:pt x="503" y="873"/>
                  </a:cubicBezTo>
                  <a:cubicBezTo>
                    <a:pt x="456" y="892"/>
                    <a:pt x="399" y="903"/>
                    <a:pt x="337" y="903"/>
                  </a:cubicBezTo>
                  <a:cubicBezTo>
                    <a:pt x="190" y="903"/>
                    <a:pt x="64" y="839"/>
                    <a:pt x="51" y="761"/>
                  </a:cubicBezTo>
                  <a:cubicBezTo>
                    <a:pt x="59" y="716"/>
                    <a:pt x="103" y="676"/>
                    <a:pt x="168" y="650"/>
                  </a:cubicBezTo>
                  <a:close/>
                  <a:moveTo>
                    <a:pt x="527" y="863"/>
                  </a:moveTo>
                  <a:cubicBezTo>
                    <a:pt x="467" y="812"/>
                    <a:pt x="467" y="812"/>
                    <a:pt x="467" y="812"/>
                  </a:cubicBezTo>
                  <a:cubicBezTo>
                    <a:pt x="458" y="805"/>
                    <a:pt x="441" y="794"/>
                    <a:pt x="429" y="788"/>
                  </a:cubicBezTo>
                  <a:cubicBezTo>
                    <a:pt x="429" y="788"/>
                    <a:pt x="405" y="777"/>
                    <a:pt x="405" y="776"/>
                  </a:cubicBezTo>
                  <a:cubicBezTo>
                    <a:pt x="425" y="755"/>
                    <a:pt x="421" y="727"/>
                    <a:pt x="394" y="709"/>
                  </a:cubicBezTo>
                  <a:cubicBezTo>
                    <a:pt x="367" y="691"/>
                    <a:pt x="325" y="688"/>
                    <a:pt x="294" y="702"/>
                  </a:cubicBezTo>
                  <a:cubicBezTo>
                    <a:pt x="294" y="701"/>
                    <a:pt x="294" y="701"/>
                    <a:pt x="294" y="701"/>
                  </a:cubicBezTo>
                  <a:cubicBezTo>
                    <a:pt x="277" y="686"/>
                    <a:pt x="277" y="686"/>
                    <a:pt x="277" y="686"/>
                  </a:cubicBezTo>
                  <a:cubicBezTo>
                    <a:pt x="269" y="678"/>
                    <a:pt x="252" y="666"/>
                    <a:pt x="241" y="660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242" y="626"/>
                    <a:pt x="289" y="619"/>
                    <a:pt x="337" y="619"/>
                  </a:cubicBezTo>
                  <a:cubicBezTo>
                    <a:pt x="385" y="619"/>
                    <a:pt x="431" y="625"/>
                    <a:pt x="471" y="637"/>
                  </a:cubicBezTo>
                  <a:cubicBezTo>
                    <a:pt x="446" y="655"/>
                    <a:pt x="403" y="684"/>
                    <a:pt x="403" y="684"/>
                  </a:cubicBezTo>
                  <a:cubicBezTo>
                    <a:pt x="427" y="695"/>
                    <a:pt x="439" y="717"/>
                    <a:pt x="443" y="736"/>
                  </a:cubicBezTo>
                  <a:cubicBezTo>
                    <a:pt x="443" y="736"/>
                    <a:pt x="545" y="669"/>
                    <a:pt x="546" y="669"/>
                  </a:cubicBezTo>
                  <a:cubicBezTo>
                    <a:pt x="589" y="693"/>
                    <a:pt x="618" y="726"/>
                    <a:pt x="624" y="761"/>
                  </a:cubicBezTo>
                  <a:cubicBezTo>
                    <a:pt x="617" y="801"/>
                    <a:pt x="581" y="837"/>
                    <a:pt x="527" y="863"/>
                  </a:cubicBezTo>
                  <a:close/>
                  <a:moveTo>
                    <a:pt x="915" y="677"/>
                  </a:moveTo>
                  <a:cubicBezTo>
                    <a:pt x="943" y="700"/>
                    <a:pt x="1034" y="765"/>
                    <a:pt x="1034" y="764"/>
                  </a:cubicBezTo>
                  <a:cubicBezTo>
                    <a:pt x="1032" y="757"/>
                    <a:pt x="1031" y="749"/>
                    <a:pt x="1032" y="740"/>
                  </a:cubicBezTo>
                  <a:cubicBezTo>
                    <a:pt x="1033" y="726"/>
                    <a:pt x="1040" y="712"/>
                    <a:pt x="1051" y="701"/>
                  </a:cubicBezTo>
                  <a:cubicBezTo>
                    <a:pt x="1051" y="701"/>
                    <a:pt x="1001" y="667"/>
                    <a:pt x="976" y="647"/>
                  </a:cubicBezTo>
                  <a:cubicBezTo>
                    <a:pt x="1022" y="629"/>
                    <a:pt x="1079" y="619"/>
                    <a:pt x="1138" y="619"/>
                  </a:cubicBezTo>
                  <a:cubicBezTo>
                    <a:pt x="1187" y="619"/>
                    <a:pt x="1234" y="626"/>
                    <a:pt x="1274" y="638"/>
                  </a:cubicBezTo>
                  <a:cubicBezTo>
                    <a:pt x="1234" y="660"/>
                    <a:pt x="1234" y="660"/>
                    <a:pt x="1234" y="660"/>
                  </a:cubicBezTo>
                  <a:cubicBezTo>
                    <a:pt x="1223" y="666"/>
                    <a:pt x="1207" y="678"/>
                    <a:pt x="1198" y="686"/>
                  </a:cubicBezTo>
                  <a:cubicBezTo>
                    <a:pt x="1198" y="686"/>
                    <a:pt x="1181" y="701"/>
                    <a:pt x="1181" y="702"/>
                  </a:cubicBezTo>
                  <a:cubicBezTo>
                    <a:pt x="1150" y="688"/>
                    <a:pt x="1109" y="691"/>
                    <a:pt x="1082" y="709"/>
                  </a:cubicBezTo>
                  <a:cubicBezTo>
                    <a:pt x="1055" y="727"/>
                    <a:pt x="1051" y="755"/>
                    <a:pt x="1071" y="776"/>
                  </a:cubicBezTo>
                  <a:cubicBezTo>
                    <a:pt x="1070" y="777"/>
                    <a:pt x="1047" y="788"/>
                    <a:pt x="1047" y="788"/>
                  </a:cubicBezTo>
                  <a:cubicBezTo>
                    <a:pt x="1035" y="794"/>
                    <a:pt x="1017" y="805"/>
                    <a:pt x="1008" y="812"/>
                  </a:cubicBezTo>
                  <a:cubicBezTo>
                    <a:pt x="948" y="863"/>
                    <a:pt x="948" y="863"/>
                    <a:pt x="948" y="863"/>
                  </a:cubicBezTo>
                  <a:cubicBezTo>
                    <a:pt x="895" y="837"/>
                    <a:pt x="859" y="801"/>
                    <a:pt x="852" y="761"/>
                  </a:cubicBezTo>
                  <a:cubicBezTo>
                    <a:pt x="857" y="730"/>
                    <a:pt x="880" y="701"/>
                    <a:pt x="915" y="677"/>
                  </a:cubicBezTo>
                  <a:close/>
                  <a:moveTo>
                    <a:pt x="1138" y="903"/>
                  </a:moveTo>
                  <a:cubicBezTo>
                    <a:pt x="1077" y="903"/>
                    <a:pt x="1019" y="892"/>
                    <a:pt x="972" y="873"/>
                  </a:cubicBezTo>
                  <a:cubicBezTo>
                    <a:pt x="1042" y="835"/>
                    <a:pt x="1042" y="835"/>
                    <a:pt x="1042" y="835"/>
                  </a:cubicBezTo>
                  <a:cubicBezTo>
                    <a:pt x="1053" y="829"/>
                    <a:pt x="1070" y="817"/>
                    <a:pt x="1078" y="809"/>
                  </a:cubicBezTo>
                  <a:cubicBezTo>
                    <a:pt x="1078" y="809"/>
                    <a:pt x="1095" y="793"/>
                    <a:pt x="1095" y="793"/>
                  </a:cubicBezTo>
                  <a:cubicBezTo>
                    <a:pt x="1126" y="806"/>
                    <a:pt x="1168" y="804"/>
                    <a:pt x="1195" y="786"/>
                  </a:cubicBezTo>
                  <a:cubicBezTo>
                    <a:pt x="1222" y="767"/>
                    <a:pt x="1226" y="739"/>
                    <a:pt x="1206" y="718"/>
                  </a:cubicBezTo>
                  <a:cubicBezTo>
                    <a:pt x="1206" y="718"/>
                    <a:pt x="1230" y="707"/>
                    <a:pt x="1230" y="707"/>
                  </a:cubicBezTo>
                  <a:cubicBezTo>
                    <a:pt x="1242" y="701"/>
                    <a:pt x="1259" y="690"/>
                    <a:pt x="1268" y="682"/>
                  </a:cubicBezTo>
                  <a:cubicBezTo>
                    <a:pt x="1307" y="650"/>
                    <a:pt x="1307" y="650"/>
                    <a:pt x="1307" y="650"/>
                  </a:cubicBezTo>
                  <a:cubicBezTo>
                    <a:pt x="1372" y="676"/>
                    <a:pt x="1417" y="716"/>
                    <a:pt x="1424" y="761"/>
                  </a:cubicBezTo>
                  <a:cubicBezTo>
                    <a:pt x="1411" y="839"/>
                    <a:pt x="1286" y="903"/>
                    <a:pt x="1138" y="903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06" name="フリーフォーム 75"/>
            <p:cNvSpPr>
              <a:spLocks noChangeAspect="1"/>
            </p:cNvSpPr>
            <p:nvPr/>
          </p:nvSpPr>
          <p:spPr bwMode="gray">
            <a:xfrm>
              <a:off x="2610599" y="3260862"/>
              <a:ext cx="662536" cy="448256"/>
            </a:xfrm>
            <a:custGeom>
              <a:avLst/>
              <a:gdLst>
                <a:gd name="connsiteX0" fmla="*/ 632135 w 662536"/>
                <a:gd name="connsiteY0" fmla="*/ 407762 h 448256"/>
                <a:gd name="connsiteX1" fmla="*/ 654013 w 662536"/>
                <a:gd name="connsiteY1" fmla="*/ 413412 h 448256"/>
                <a:gd name="connsiteX2" fmla="*/ 654013 w 662536"/>
                <a:gd name="connsiteY2" fmla="*/ 442041 h 448256"/>
                <a:gd name="connsiteX3" fmla="*/ 610826 w 662536"/>
                <a:gd name="connsiteY3" fmla="*/ 442041 h 448256"/>
                <a:gd name="connsiteX4" fmla="*/ 610826 w 662536"/>
                <a:gd name="connsiteY4" fmla="*/ 413412 h 448256"/>
                <a:gd name="connsiteX5" fmla="*/ 632135 w 662536"/>
                <a:gd name="connsiteY5" fmla="*/ 407762 h 448256"/>
                <a:gd name="connsiteX6" fmla="*/ 29955 w 662536"/>
                <a:gd name="connsiteY6" fmla="*/ 407762 h 448256"/>
                <a:gd name="connsiteX7" fmla="*/ 51034 w 662536"/>
                <a:gd name="connsiteY7" fmla="*/ 413412 h 448256"/>
                <a:gd name="connsiteX8" fmla="*/ 51034 w 662536"/>
                <a:gd name="connsiteY8" fmla="*/ 442041 h 448256"/>
                <a:gd name="connsiteX9" fmla="*/ 8875 w 662536"/>
                <a:gd name="connsiteY9" fmla="*/ 442041 h 448256"/>
                <a:gd name="connsiteX10" fmla="*/ 8875 w 662536"/>
                <a:gd name="connsiteY10" fmla="*/ 413412 h 448256"/>
                <a:gd name="connsiteX11" fmla="*/ 29955 w 662536"/>
                <a:gd name="connsiteY11" fmla="*/ 407762 h 448256"/>
                <a:gd name="connsiteX12" fmla="*/ 632135 w 662536"/>
                <a:gd name="connsiteY12" fmla="*/ 0 h 448256"/>
                <a:gd name="connsiteX13" fmla="*/ 654013 w 662536"/>
                <a:gd name="connsiteY13" fmla="*/ 6330 h 448256"/>
                <a:gd name="connsiteX14" fmla="*/ 654013 w 662536"/>
                <a:gd name="connsiteY14" fmla="*/ 35488 h 448256"/>
                <a:gd name="connsiteX15" fmla="*/ 610826 w 662536"/>
                <a:gd name="connsiteY15" fmla="*/ 35488 h 448256"/>
                <a:gd name="connsiteX16" fmla="*/ 610826 w 662536"/>
                <a:gd name="connsiteY16" fmla="*/ 6330 h 448256"/>
                <a:gd name="connsiteX17" fmla="*/ 632135 w 662536"/>
                <a:gd name="connsiteY17" fmla="*/ 0 h 448256"/>
                <a:gd name="connsiteX18" fmla="*/ 29955 w 662536"/>
                <a:gd name="connsiteY18" fmla="*/ 0 h 448256"/>
                <a:gd name="connsiteX19" fmla="*/ 51034 w 662536"/>
                <a:gd name="connsiteY19" fmla="*/ 6330 h 448256"/>
                <a:gd name="connsiteX20" fmla="*/ 51034 w 662536"/>
                <a:gd name="connsiteY20" fmla="*/ 35488 h 448256"/>
                <a:gd name="connsiteX21" fmla="*/ 8875 w 662536"/>
                <a:gd name="connsiteY21" fmla="*/ 35488 h 448256"/>
                <a:gd name="connsiteX22" fmla="*/ 8875 w 662536"/>
                <a:gd name="connsiteY22" fmla="*/ 6330 h 448256"/>
                <a:gd name="connsiteX23" fmla="*/ 29955 w 662536"/>
                <a:gd name="connsiteY23" fmla="*/ 0 h 4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2536" h="448256">
                  <a:moveTo>
                    <a:pt x="632135" y="407762"/>
                  </a:moveTo>
                  <a:cubicBezTo>
                    <a:pt x="639996" y="407762"/>
                    <a:pt x="647952" y="409645"/>
                    <a:pt x="654013" y="413412"/>
                  </a:cubicBezTo>
                  <a:cubicBezTo>
                    <a:pt x="665378" y="421699"/>
                    <a:pt x="665378" y="434507"/>
                    <a:pt x="654013" y="442041"/>
                  </a:cubicBezTo>
                  <a:cubicBezTo>
                    <a:pt x="641890" y="450328"/>
                    <a:pt x="622191" y="450328"/>
                    <a:pt x="610826" y="442041"/>
                  </a:cubicBezTo>
                  <a:cubicBezTo>
                    <a:pt x="598703" y="434507"/>
                    <a:pt x="598703" y="421699"/>
                    <a:pt x="610826" y="413412"/>
                  </a:cubicBezTo>
                  <a:cubicBezTo>
                    <a:pt x="616508" y="409645"/>
                    <a:pt x="624274" y="407762"/>
                    <a:pt x="632135" y="407762"/>
                  </a:cubicBezTo>
                  <a:close/>
                  <a:moveTo>
                    <a:pt x="29955" y="407762"/>
                  </a:moveTo>
                  <a:cubicBezTo>
                    <a:pt x="37536" y="407762"/>
                    <a:pt x="45117" y="409645"/>
                    <a:pt x="51034" y="413412"/>
                  </a:cubicBezTo>
                  <a:cubicBezTo>
                    <a:pt x="62129" y="421699"/>
                    <a:pt x="62129" y="434507"/>
                    <a:pt x="51034" y="442041"/>
                  </a:cubicBezTo>
                  <a:cubicBezTo>
                    <a:pt x="39200" y="450328"/>
                    <a:pt x="20709" y="450328"/>
                    <a:pt x="8875" y="442041"/>
                  </a:cubicBezTo>
                  <a:cubicBezTo>
                    <a:pt x="-2959" y="434507"/>
                    <a:pt x="-2959" y="421699"/>
                    <a:pt x="8875" y="413412"/>
                  </a:cubicBezTo>
                  <a:cubicBezTo>
                    <a:pt x="14792" y="409645"/>
                    <a:pt x="22373" y="407762"/>
                    <a:pt x="29955" y="407762"/>
                  </a:cubicBezTo>
                  <a:close/>
                  <a:moveTo>
                    <a:pt x="632135" y="0"/>
                  </a:moveTo>
                  <a:cubicBezTo>
                    <a:pt x="639996" y="0"/>
                    <a:pt x="647952" y="2110"/>
                    <a:pt x="654013" y="6330"/>
                  </a:cubicBezTo>
                  <a:cubicBezTo>
                    <a:pt x="665378" y="14771"/>
                    <a:pt x="665378" y="27815"/>
                    <a:pt x="654013" y="35488"/>
                  </a:cubicBezTo>
                  <a:cubicBezTo>
                    <a:pt x="641890" y="43928"/>
                    <a:pt x="622191" y="43928"/>
                    <a:pt x="610826" y="35488"/>
                  </a:cubicBezTo>
                  <a:cubicBezTo>
                    <a:pt x="598703" y="27815"/>
                    <a:pt x="598703" y="14771"/>
                    <a:pt x="610826" y="6330"/>
                  </a:cubicBezTo>
                  <a:cubicBezTo>
                    <a:pt x="616508" y="2110"/>
                    <a:pt x="624274" y="0"/>
                    <a:pt x="632135" y="0"/>
                  </a:cubicBezTo>
                  <a:close/>
                  <a:moveTo>
                    <a:pt x="29955" y="0"/>
                  </a:moveTo>
                  <a:cubicBezTo>
                    <a:pt x="37536" y="0"/>
                    <a:pt x="45117" y="2110"/>
                    <a:pt x="51034" y="6330"/>
                  </a:cubicBezTo>
                  <a:cubicBezTo>
                    <a:pt x="62129" y="14771"/>
                    <a:pt x="62129" y="27815"/>
                    <a:pt x="51034" y="35488"/>
                  </a:cubicBezTo>
                  <a:cubicBezTo>
                    <a:pt x="39200" y="43928"/>
                    <a:pt x="20709" y="43928"/>
                    <a:pt x="8875" y="35488"/>
                  </a:cubicBezTo>
                  <a:cubicBezTo>
                    <a:pt x="-2959" y="27815"/>
                    <a:pt x="-2959" y="14771"/>
                    <a:pt x="8875" y="6330"/>
                  </a:cubicBezTo>
                  <a:cubicBezTo>
                    <a:pt x="14792" y="2110"/>
                    <a:pt x="22373" y="0"/>
                    <a:pt x="29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107" name="Freeform 30"/>
          <p:cNvSpPr>
            <a:spLocks noChangeAspect="1" noEditPoints="1"/>
          </p:cNvSpPr>
          <p:nvPr/>
        </p:nvSpPr>
        <p:spPr bwMode="gray">
          <a:xfrm>
            <a:off x="4941890" y="4038116"/>
            <a:ext cx="512422" cy="318713"/>
          </a:xfrm>
          <a:custGeom>
            <a:avLst/>
            <a:gdLst>
              <a:gd name="T0" fmla="*/ 3032 w 3422"/>
              <a:gd name="T1" fmla="*/ 2069 h 2133"/>
              <a:gd name="T2" fmla="*/ 3225 w 3422"/>
              <a:gd name="T3" fmla="*/ 1935 h 2133"/>
              <a:gd name="T4" fmla="*/ 3357 w 3422"/>
              <a:gd name="T5" fmla="*/ 1745 h 2133"/>
              <a:gd name="T6" fmla="*/ 3422 w 3422"/>
              <a:gd name="T7" fmla="*/ 1458 h 2133"/>
              <a:gd name="T8" fmla="*/ 3356 w 3422"/>
              <a:gd name="T9" fmla="*/ 1169 h 2133"/>
              <a:gd name="T10" fmla="*/ 3225 w 3422"/>
              <a:gd name="T11" fmla="*/ 982 h 2133"/>
              <a:gd name="T12" fmla="*/ 2309 w 3422"/>
              <a:gd name="T13" fmla="*/ 523 h 2133"/>
              <a:gd name="T14" fmla="*/ 1899 w 3422"/>
              <a:gd name="T15" fmla="*/ 443 h 2133"/>
              <a:gd name="T16" fmla="*/ 1256 w 3422"/>
              <a:gd name="T17" fmla="*/ 106 h 2133"/>
              <a:gd name="T18" fmla="*/ 1170 w 3422"/>
              <a:gd name="T19" fmla="*/ 33 h 2133"/>
              <a:gd name="T20" fmla="*/ 115 w 3422"/>
              <a:gd name="T21" fmla="*/ 1082 h 2133"/>
              <a:gd name="T22" fmla="*/ 42 w 3422"/>
              <a:gd name="T23" fmla="*/ 1227 h 2133"/>
              <a:gd name="T24" fmla="*/ 0 w 3422"/>
              <a:gd name="T25" fmla="*/ 1458 h 2133"/>
              <a:gd name="T26" fmla="*/ 41 w 3422"/>
              <a:gd name="T27" fmla="*/ 1688 h 2133"/>
              <a:gd name="T28" fmla="*/ 198 w 3422"/>
              <a:gd name="T29" fmla="*/ 1935 h 2133"/>
              <a:gd name="T30" fmla="*/ 446 w 3422"/>
              <a:gd name="T31" fmla="*/ 2092 h 2133"/>
              <a:gd name="T32" fmla="*/ 674 w 3422"/>
              <a:gd name="T33" fmla="*/ 2133 h 2133"/>
              <a:gd name="T34" fmla="*/ 906 w 3422"/>
              <a:gd name="T35" fmla="*/ 2091 h 2133"/>
              <a:gd name="T36" fmla="*/ 1051 w 3422"/>
              <a:gd name="T37" fmla="*/ 2018 h 2133"/>
              <a:gd name="T38" fmla="*/ 1258 w 3422"/>
              <a:gd name="T39" fmla="*/ 1795 h 2133"/>
              <a:gd name="T40" fmla="*/ 1320 w 3422"/>
              <a:gd name="T41" fmla="*/ 1652 h 2133"/>
              <a:gd name="T42" fmla="*/ 1305 w 3422"/>
              <a:gd name="T43" fmla="*/ 1221 h 2133"/>
              <a:gd name="T44" fmla="*/ 1234 w 3422"/>
              <a:gd name="T45" fmla="*/ 1083 h 2133"/>
              <a:gd name="T46" fmla="*/ 1537 w 3422"/>
              <a:gd name="T47" fmla="*/ 1321 h 2133"/>
              <a:gd name="T48" fmla="*/ 2086 w 3422"/>
              <a:gd name="T49" fmla="*/ 1582 h 2133"/>
              <a:gd name="T50" fmla="*/ 2125 w 3422"/>
              <a:gd name="T51" fmla="*/ 1717 h 2133"/>
              <a:gd name="T52" fmla="*/ 2417 w 3422"/>
              <a:gd name="T53" fmla="*/ 2045 h 2133"/>
              <a:gd name="T54" fmla="*/ 2553 w 3422"/>
              <a:gd name="T55" fmla="*/ 2104 h 2133"/>
              <a:gd name="T56" fmla="*/ 2873 w 3422"/>
              <a:gd name="T57" fmla="*/ 2121 h 2133"/>
              <a:gd name="T58" fmla="*/ 1150 w 3422"/>
              <a:gd name="T59" fmla="*/ 1262 h 2133"/>
              <a:gd name="T60" fmla="*/ 1180 w 3422"/>
              <a:gd name="T61" fmla="*/ 1558 h 2133"/>
              <a:gd name="T62" fmla="*/ 1065 w 3422"/>
              <a:gd name="T63" fmla="*/ 1790 h 2133"/>
              <a:gd name="T64" fmla="*/ 820 w 3422"/>
              <a:gd name="T65" fmla="*/ 1950 h 2133"/>
              <a:gd name="T66" fmla="*/ 528 w 3422"/>
              <a:gd name="T67" fmla="*/ 1950 h 2133"/>
              <a:gd name="T68" fmla="*/ 274 w 3422"/>
              <a:gd name="T69" fmla="*/ 1779 h 2133"/>
              <a:gd name="T70" fmla="*/ 169 w 3422"/>
              <a:gd name="T71" fmla="*/ 1559 h 2133"/>
              <a:gd name="T72" fmla="*/ 199 w 3422"/>
              <a:gd name="T73" fmla="*/ 1261 h 2133"/>
              <a:gd name="T74" fmla="*/ 571 w 3422"/>
              <a:gd name="T75" fmla="*/ 954 h 2133"/>
              <a:gd name="T76" fmla="*/ 625 w 3422"/>
              <a:gd name="T77" fmla="*/ 1439 h 2133"/>
              <a:gd name="T78" fmla="*/ 1061 w 3422"/>
              <a:gd name="T79" fmla="*/ 1121 h 2133"/>
              <a:gd name="T80" fmla="*/ 2894 w 3422"/>
              <a:gd name="T81" fmla="*/ 1950 h 2133"/>
              <a:gd name="T82" fmla="*/ 2602 w 3422"/>
              <a:gd name="T83" fmla="*/ 1950 h 2133"/>
              <a:gd name="T84" fmla="*/ 2348 w 3422"/>
              <a:gd name="T85" fmla="*/ 1779 h 2133"/>
              <a:gd name="T86" fmla="*/ 2243 w 3422"/>
              <a:gd name="T87" fmla="*/ 1559 h 2133"/>
              <a:gd name="T88" fmla="*/ 2469 w 3422"/>
              <a:gd name="T89" fmla="*/ 1027 h 2133"/>
              <a:gd name="T90" fmla="*/ 2859 w 3422"/>
              <a:gd name="T91" fmla="*/ 956 h 2133"/>
              <a:gd name="T92" fmla="*/ 3199 w 3422"/>
              <a:gd name="T93" fmla="*/ 1214 h 2133"/>
              <a:gd name="T94" fmla="*/ 3257 w 3422"/>
              <a:gd name="T95" fmla="*/ 1518 h 2133"/>
              <a:gd name="T96" fmla="*/ 3176 w 3422"/>
              <a:gd name="T97" fmla="*/ 1745 h 2133"/>
              <a:gd name="T98" fmla="*/ 2272 w 3422"/>
              <a:gd name="T99" fmla="*/ 1261 h 2133"/>
              <a:gd name="T100" fmla="*/ 2640 w 3422"/>
              <a:gd name="T101" fmla="*/ 1405 h 2133"/>
              <a:gd name="T102" fmla="*/ 2271 w 3422"/>
              <a:gd name="T103" fmla="*/ 982 h 2133"/>
              <a:gd name="T104" fmla="*/ 2137 w 3422"/>
              <a:gd name="T105" fmla="*/ 1175 h 2133"/>
              <a:gd name="T106" fmla="*/ 2086 w 3422"/>
              <a:gd name="T107" fmla="*/ 1329 h 2133"/>
              <a:gd name="T108" fmla="*/ 2160 w 3422"/>
              <a:gd name="T109" fmla="*/ 815 h 2133"/>
              <a:gd name="T110" fmla="*/ 1607 w 3422"/>
              <a:gd name="T111" fmla="*/ 1241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2" h="2133">
                <a:moveTo>
                  <a:pt x="2926" y="2108"/>
                </a:moveTo>
                <a:cubicBezTo>
                  <a:pt x="2931" y="2107"/>
                  <a:pt x="2937" y="2106"/>
                  <a:pt x="2942" y="2104"/>
                </a:cubicBezTo>
                <a:cubicBezTo>
                  <a:pt x="2955" y="2100"/>
                  <a:pt x="2967" y="2096"/>
                  <a:pt x="2979" y="2091"/>
                </a:cubicBezTo>
                <a:cubicBezTo>
                  <a:pt x="2988" y="2088"/>
                  <a:pt x="2997" y="2085"/>
                  <a:pt x="3006" y="2081"/>
                </a:cubicBezTo>
                <a:cubicBezTo>
                  <a:pt x="3015" y="2078"/>
                  <a:pt x="3023" y="2073"/>
                  <a:pt x="3032" y="2069"/>
                </a:cubicBezTo>
                <a:cubicBezTo>
                  <a:pt x="3044" y="2064"/>
                  <a:pt x="3056" y="2058"/>
                  <a:pt x="3067" y="2052"/>
                </a:cubicBezTo>
                <a:cubicBezTo>
                  <a:pt x="3072" y="2049"/>
                  <a:pt x="3077" y="2046"/>
                  <a:pt x="3083" y="2043"/>
                </a:cubicBezTo>
                <a:cubicBezTo>
                  <a:pt x="3097" y="2035"/>
                  <a:pt x="3111" y="2027"/>
                  <a:pt x="3124" y="2018"/>
                </a:cubicBezTo>
                <a:cubicBezTo>
                  <a:pt x="3126" y="2017"/>
                  <a:pt x="3128" y="2015"/>
                  <a:pt x="3129" y="2014"/>
                </a:cubicBezTo>
                <a:cubicBezTo>
                  <a:pt x="3163" y="1991"/>
                  <a:pt x="3195" y="1965"/>
                  <a:pt x="3225" y="1935"/>
                </a:cubicBezTo>
                <a:cubicBezTo>
                  <a:pt x="3254" y="1906"/>
                  <a:pt x="3280" y="1874"/>
                  <a:pt x="3302" y="1841"/>
                </a:cubicBezTo>
                <a:cubicBezTo>
                  <a:pt x="3304" y="1839"/>
                  <a:pt x="3306" y="1837"/>
                  <a:pt x="3308" y="1834"/>
                </a:cubicBezTo>
                <a:cubicBezTo>
                  <a:pt x="3316" y="1822"/>
                  <a:pt x="3324" y="1808"/>
                  <a:pt x="3331" y="1795"/>
                </a:cubicBezTo>
                <a:cubicBezTo>
                  <a:pt x="3335" y="1789"/>
                  <a:pt x="3339" y="1783"/>
                  <a:pt x="3342" y="1777"/>
                </a:cubicBezTo>
                <a:cubicBezTo>
                  <a:pt x="3348" y="1767"/>
                  <a:pt x="3352" y="1756"/>
                  <a:pt x="3357" y="1745"/>
                </a:cubicBezTo>
                <a:cubicBezTo>
                  <a:pt x="3362" y="1736"/>
                  <a:pt x="3367" y="1726"/>
                  <a:pt x="3371" y="1716"/>
                </a:cubicBezTo>
                <a:cubicBezTo>
                  <a:pt x="3374" y="1708"/>
                  <a:pt x="3377" y="1701"/>
                  <a:pt x="3379" y="1694"/>
                </a:cubicBezTo>
                <a:cubicBezTo>
                  <a:pt x="3384" y="1680"/>
                  <a:pt x="3390" y="1666"/>
                  <a:pt x="3394" y="1652"/>
                </a:cubicBezTo>
                <a:cubicBezTo>
                  <a:pt x="3395" y="1648"/>
                  <a:pt x="3396" y="1645"/>
                  <a:pt x="3397" y="1641"/>
                </a:cubicBezTo>
                <a:cubicBezTo>
                  <a:pt x="3413" y="1583"/>
                  <a:pt x="3422" y="1522"/>
                  <a:pt x="3422" y="1458"/>
                </a:cubicBezTo>
                <a:cubicBezTo>
                  <a:pt x="3422" y="1394"/>
                  <a:pt x="3413" y="1332"/>
                  <a:pt x="3396" y="1274"/>
                </a:cubicBezTo>
                <a:cubicBezTo>
                  <a:pt x="3395" y="1271"/>
                  <a:pt x="3395" y="1268"/>
                  <a:pt x="3394" y="1265"/>
                </a:cubicBezTo>
                <a:cubicBezTo>
                  <a:pt x="3389" y="1250"/>
                  <a:pt x="3384" y="1236"/>
                  <a:pt x="3379" y="1221"/>
                </a:cubicBezTo>
                <a:cubicBezTo>
                  <a:pt x="3376" y="1215"/>
                  <a:pt x="3374" y="1208"/>
                  <a:pt x="3371" y="1202"/>
                </a:cubicBezTo>
                <a:cubicBezTo>
                  <a:pt x="3367" y="1191"/>
                  <a:pt x="3362" y="1180"/>
                  <a:pt x="3356" y="1169"/>
                </a:cubicBezTo>
                <a:cubicBezTo>
                  <a:pt x="3352" y="1160"/>
                  <a:pt x="3348" y="1150"/>
                  <a:pt x="3342" y="1140"/>
                </a:cubicBezTo>
                <a:cubicBezTo>
                  <a:pt x="3339" y="1133"/>
                  <a:pt x="3334" y="1126"/>
                  <a:pt x="3330" y="1119"/>
                </a:cubicBezTo>
                <a:cubicBezTo>
                  <a:pt x="3323" y="1107"/>
                  <a:pt x="3316" y="1095"/>
                  <a:pt x="3308" y="1083"/>
                </a:cubicBezTo>
                <a:cubicBezTo>
                  <a:pt x="3305" y="1079"/>
                  <a:pt x="3302" y="1075"/>
                  <a:pt x="3300" y="1072"/>
                </a:cubicBezTo>
                <a:cubicBezTo>
                  <a:pt x="3278" y="1040"/>
                  <a:pt x="3253" y="1010"/>
                  <a:pt x="3225" y="982"/>
                </a:cubicBezTo>
                <a:cubicBezTo>
                  <a:pt x="3098" y="854"/>
                  <a:pt x="2928" y="784"/>
                  <a:pt x="2748" y="784"/>
                </a:cubicBezTo>
                <a:cubicBezTo>
                  <a:pt x="2610" y="784"/>
                  <a:pt x="2479" y="825"/>
                  <a:pt x="2367" y="902"/>
                </a:cubicBezTo>
                <a:cubicBezTo>
                  <a:pt x="2213" y="712"/>
                  <a:pt x="2213" y="712"/>
                  <a:pt x="2213" y="712"/>
                </a:cubicBezTo>
                <a:cubicBezTo>
                  <a:pt x="2305" y="535"/>
                  <a:pt x="2305" y="535"/>
                  <a:pt x="2305" y="535"/>
                </a:cubicBezTo>
                <a:cubicBezTo>
                  <a:pt x="2307" y="531"/>
                  <a:pt x="2308" y="527"/>
                  <a:pt x="2309" y="523"/>
                </a:cubicBezTo>
                <a:cubicBezTo>
                  <a:pt x="2561" y="523"/>
                  <a:pt x="2561" y="523"/>
                  <a:pt x="2561" y="523"/>
                </a:cubicBezTo>
                <a:cubicBezTo>
                  <a:pt x="2605" y="523"/>
                  <a:pt x="2641" y="487"/>
                  <a:pt x="2641" y="443"/>
                </a:cubicBezTo>
                <a:cubicBezTo>
                  <a:pt x="2641" y="400"/>
                  <a:pt x="2605" y="364"/>
                  <a:pt x="2561" y="364"/>
                </a:cubicBezTo>
                <a:cubicBezTo>
                  <a:pt x="1978" y="364"/>
                  <a:pt x="1978" y="364"/>
                  <a:pt x="1978" y="364"/>
                </a:cubicBezTo>
                <a:cubicBezTo>
                  <a:pt x="1934" y="364"/>
                  <a:pt x="1899" y="400"/>
                  <a:pt x="1899" y="443"/>
                </a:cubicBezTo>
                <a:cubicBezTo>
                  <a:pt x="1899" y="487"/>
                  <a:pt x="1934" y="523"/>
                  <a:pt x="1978" y="523"/>
                </a:cubicBezTo>
                <a:cubicBezTo>
                  <a:pt x="2192" y="523"/>
                  <a:pt x="2192" y="523"/>
                  <a:pt x="2192" y="523"/>
                </a:cubicBezTo>
                <a:cubicBezTo>
                  <a:pt x="2110" y="680"/>
                  <a:pt x="2110" y="680"/>
                  <a:pt x="2110" y="680"/>
                </a:cubicBezTo>
                <a:cubicBezTo>
                  <a:pt x="1033" y="680"/>
                  <a:pt x="1033" y="680"/>
                  <a:pt x="1033" y="680"/>
                </a:cubicBezTo>
                <a:cubicBezTo>
                  <a:pt x="1256" y="106"/>
                  <a:pt x="1256" y="106"/>
                  <a:pt x="1256" y="106"/>
                </a:cubicBezTo>
                <a:cubicBezTo>
                  <a:pt x="1581" y="106"/>
                  <a:pt x="1581" y="106"/>
                  <a:pt x="1581" y="106"/>
                </a:cubicBezTo>
                <a:cubicBezTo>
                  <a:pt x="1610" y="106"/>
                  <a:pt x="1634" y="82"/>
                  <a:pt x="1634" y="53"/>
                </a:cubicBezTo>
                <a:cubicBezTo>
                  <a:pt x="1634" y="23"/>
                  <a:pt x="1610" y="0"/>
                  <a:pt x="15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98" y="0"/>
                  <a:pt x="1178" y="13"/>
                  <a:pt x="1170" y="33"/>
                </a:cubicBezTo>
                <a:cubicBezTo>
                  <a:pt x="868" y="812"/>
                  <a:pt x="868" y="812"/>
                  <a:pt x="868" y="812"/>
                </a:cubicBezTo>
                <a:cubicBezTo>
                  <a:pt x="806" y="794"/>
                  <a:pt x="741" y="784"/>
                  <a:pt x="674" y="784"/>
                </a:cubicBezTo>
                <a:cubicBezTo>
                  <a:pt x="494" y="784"/>
                  <a:pt x="325" y="854"/>
                  <a:pt x="198" y="982"/>
                </a:cubicBezTo>
                <a:cubicBezTo>
                  <a:pt x="167" y="1012"/>
                  <a:pt x="141" y="1045"/>
                  <a:pt x="117" y="1079"/>
                </a:cubicBezTo>
                <a:cubicBezTo>
                  <a:pt x="117" y="1080"/>
                  <a:pt x="116" y="1081"/>
                  <a:pt x="115" y="1082"/>
                </a:cubicBezTo>
                <a:cubicBezTo>
                  <a:pt x="106" y="1096"/>
                  <a:pt x="97" y="1110"/>
                  <a:pt x="89" y="1125"/>
                </a:cubicBezTo>
                <a:cubicBezTo>
                  <a:pt x="86" y="1130"/>
                  <a:pt x="83" y="1134"/>
                  <a:pt x="81" y="1139"/>
                </a:cubicBezTo>
                <a:cubicBezTo>
                  <a:pt x="74" y="1151"/>
                  <a:pt x="69" y="1163"/>
                  <a:pt x="63" y="1175"/>
                </a:cubicBezTo>
                <a:cubicBezTo>
                  <a:pt x="59" y="1183"/>
                  <a:pt x="55" y="1192"/>
                  <a:pt x="52" y="1200"/>
                </a:cubicBezTo>
                <a:cubicBezTo>
                  <a:pt x="48" y="1209"/>
                  <a:pt x="45" y="1218"/>
                  <a:pt x="42" y="1227"/>
                </a:cubicBezTo>
                <a:cubicBezTo>
                  <a:pt x="37" y="1239"/>
                  <a:pt x="33" y="1252"/>
                  <a:pt x="29" y="1264"/>
                </a:cubicBezTo>
                <a:cubicBezTo>
                  <a:pt x="27" y="1270"/>
                  <a:pt x="26" y="1275"/>
                  <a:pt x="25" y="1281"/>
                </a:cubicBezTo>
                <a:cubicBezTo>
                  <a:pt x="20" y="1297"/>
                  <a:pt x="16" y="1313"/>
                  <a:pt x="13" y="1329"/>
                </a:cubicBezTo>
                <a:cubicBezTo>
                  <a:pt x="13" y="1331"/>
                  <a:pt x="12" y="1332"/>
                  <a:pt x="12" y="1333"/>
                </a:cubicBezTo>
                <a:cubicBezTo>
                  <a:pt x="5" y="1374"/>
                  <a:pt x="0" y="1416"/>
                  <a:pt x="0" y="1458"/>
                </a:cubicBezTo>
                <a:cubicBezTo>
                  <a:pt x="0" y="1501"/>
                  <a:pt x="4" y="1542"/>
                  <a:pt x="12" y="1582"/>
                </a:cubicBezTo>
                <a:cubicBezTo>
                  <a:pt x="12" y="1584"/>
                  <a:pt x="12" y="1586"/>
                  <a:pt x="13" y="1588"/>
                </a:cubicBezTo>
                <a:cubicBezTo>
                  <a:pt x="16" y="1604"/>
                  <a:pt x="20" y="1619"/>
                  <a:pt x="24" y="1634"/>
                </a:cubicBezTo>
                <a:cubicBezTo>
                  <a:pt x="26" y="1640"/>
                  <a:pt x="27" y="1647"/>
                  <a:pt x="29" y="1653"/>
                </a:cubicBezTo>
                <a:cubicBezTo>
                  <a:pt x="33" y="1665"/>
                  <a:pt x="37" y="1676"/>
                  <a:pt x="41" y="1688"/>
                </a:cubicBezTo>
                <a:cubicBezTo>
                  <a:pt x="45" y="1697"/>
                  <a:pt x="48" y="1707"/>
                  <a:pt x="52" y="1717"/>
                </a:cubicBezTo>
                <a:cubicBezTo>
                  <a:pt x="55" y="1725"/>
                  <a:pt x="59" y="1732"/>
                  <a:pt x="62" y="1740"/>
                </a:cubicBezTo>
                <a:cubicBezTo>
                  <a:pt x="68" y="1753"/>
                  <a:pt x="74" y="1765"/>
                  <a:pt x="81" y="1778"/>
                </a:cubicBezTo>
                <a:cubicBezTo>
                  <a:pt x="83" y="1782"/>
                  <a:pt x="85" y="1786"/>
                  <a:pt x="88" y="1789"/>
                </a:cubicBezTo>
                <a:cubicBezTo>
                  <a:pt x="117" y="1842"/>
                  <a:pt x="153" y="1891"/>
                  <a:pt x="198" y="1935"/>
                </a:cubicBezTo>
                <a:cubicBezTo>
                  <a:pt x="242" y="1980"/>
                  <a:pt x="291" y="2016"/>
                  <a:pt x="344" y="2045"/>
                </a:cubicBezTo>
                <a:cubicBezTo>
                  <a:pt x="347" y="2047"/>
                  <a:pt x="351" y="2050"/>
                  <a:pt x="355" y="2052"/>
                </a:cubicBezTo>
                <a:cubicBezTo>
                  <a:pt x="367" y="2059"/>
                  <a:pt x="380" y="2065"/>
                  <a:pt x="393" y="2071"/>
                </a:cubicBezTo>
                <a:cubicBezTo>
                  <a:pt x="401" y="2074"/>
                  <a:pt x="408" y="2078"/>
                  <a:pt x="416" y="2081"/>
                </a:cubicBezTo>
                <a:cubicBezTo>
                  <a:pt x="426" y="2085"/>
                  <a:pt x="436" y="2088"/>
                  <a:pt x="446" y="2092"/>
                </a:cubicBezTo>
                <a:cubicBezTo>
                  <a:pt x="457" y="2096"/>
                  <a:pt x="468" y="2100"/>
                  <a:pt x="480" y="2104"/>
                </a:cubicBezTo>
                <a:cubicBezTo>
                  <a:pt x="486" y="2106"/>
                  <a:pt x="493" y="2107"/>
                  <a:pt x="499" y="2109"/>
                </a:cubicBezTo>
                <a:cubicBezTo>
                  <a:pt x="514" y="2113"/>
                  <a:pt x="529" y="2117"/>
                  <a:pt x="545" y="2120"/>
                </a:cubicBezTo>
                <a:cubicBezTo>
                  <a:pt x="547" y="2120"/>
                  <a:pt x="549" y="2121"/>
                  <a:pt x="552" y="2121"/>
                </a:cubicBezTo>
                <a:cubicBezTo>
                  <a:pt x="591" y="2128"/>
                  <a:pt x="632" y="2133"/>
                  <a:pt x="674" y="2133"/>
                </a:cubicBezTo>
                <a:cubicBezTo>
                  <a:pt x="717" y="2133"/>
                  <a:pt x="759" y="2128"/>
                  <a:pt x="800" y="2121"/>
                </a:cubicBezTo>
                <a:cubicBezTo>
                  <a:pt x="801" y="2120"/>
                  <a:pt x="802" y="2120"/>
                  <a:pt x="804" y="2120"/>
                </a:cubicBezTo>
                <a:cubicBezTo>
                  <a:pt x="820" y="2117"/>
                  <a:pt x="836" y="2113"/>
                  <a:pt x="852" y="2108"/>
                </a:cubicBezTo>
                <a:cubicBezTo>
                  <a:pt x="858" y="2107"/>
                  <a:pt x="863" y="2106"/>
                  <a:pt x="869" y="2104"/>
                </a:cubicBezTo>
                <a:cubicBezTo>
                  <a:pt x="881" y="2100"/>
                  <a:pt x="894" y="2096"/>
                  <a:pt x="906" y="2091"/>
                </a:cubicBezTo>
                <a:cubicBezTo>
                  <a:pt x="915" y="2088"/>
                  <a:pt x="924" y="2085"/>
                  <a:pt x="932" y="2081"/>
                </a:cubicBezTo>
                <a:cubicBezTo>
                  <a:pt x="941" y="2078"/>
                  <a:pt x="950" y="2073"/>
                  <a:pt x="958" y="2069"/>
                </a:cubicBezTo>
                <a:cubicBezTo>
                  <a:pt x="970" y="2064"/>
                  <a:pt x="982" y="2058"/>
                  <a:pt x="993" y="2052"/>
                </a:cubicBezTo>
                <a:cubicBezTo>
                  <a:pt x="999" y="2049"/>
                  <a:pt x="1004" y="2046"/>
                  <a:pt x="1009" y="2043"/>
                </a:cubicBezTo>
                <a:cubicBezTo>
                  <a:pt x="1023" y="2035"/>
                  <a:pt x="1037" y="2027"/>
                  <a:pt x="1051" y="2018"/>
                </a:cubicBezTo>
                <a:cubicBezTo>
                  <a:pt x="1052" y="2017"/>
                  <a:pt x="1054" y="2015"/>
                  <a:pt x="1056" y="2014"/>
                </a:cubicBezTo>
                <a:cubicBezTo>
                  <a:pt x="1089" y="1991"/>
                  <a:pt x="1121" y="1965"/>
                  <a:pt x="1151" y="1935"/>
                </a:cubicBezTo>
                <a:cubicBezTo>
                  <a:pt x="1181" y="1906"/>
                  <a:pt x="1206" y="1874"/>
                  <a:pt x="1229" y="1841"/>
                </a:cubicBezTo>
                <a:cubicBezTo>
                  <a:pt x="1230" y="1839"/>
                  <a:pt x="1232" y="1837"/>
                  <a:pt x="1234" y="1834"/>
                </a:cubicBezTo>
                <a:cubicBezTo>
                  <a:pt x="1243" y="1822"/>
                  <a:pt x="1250" y="1808"/>
                  <a:pt x="1258" y="1795"/>
                </a:cubicBezTo>
                <a:cubicBezTo>
                  <a:pt x="1261" y="1789"/>
                  <a:pt x="1265" y="1783"/>
                  <a:pt x="1269" y="1777"/>
                </a:cubicBezTo>
                <a:cubicBezTo>
                  <a:pt x="1274" y="1767"/>
                  <a:pt x="1279" y="1756"/>
                  <a:pt x="1284" y="1745"/>
                </a:cubicBezTo>
                <a:cubicBezTo>
                  <a:pt x="1288" y="1736"/>
                  <a:pt x="1293" y="1726"/>
                  <a:pt x="1298" y="1716"/>
                </a:cubicBezTo>
                <a:cubicBezTo>
                  <a:pt x="1301" y="1708"/>
                  <a:pt x="1303" y="1701"/>
                  <a:pt x="1306" y="1694"/>
                </a:cubicBezTo>
                <a:cubicBezTo>
                  <a:pt x="1311" y="1680"/>
                  <a:pt x="1316" y="1666"/>
                  <a:pt x="1320" y="1652"/>
                </a:cubicBezTo>
                <a:cubicBezTo>
                  <a:pt x="1321" y="1648"/>
                  <a:pt x="1322" y="1645"/>
                  <a:pt x="1323" y="1641"/>
                </a:cubicBezTo>
                <a:cubicBezTo>
                  <a:pt x="1339" y="1583"/>
                  <a:pt x="1349" y="1522"/>
                  <a:pt x="1349" y="1458"/>
                </a:cubicBezTo>
                <a:cubicBezTo>
                  <a:pt x="1349" y="1394"/>
                  <a:pt x="1339" y="1332"/>
                  <a:pt x="1323" y="1274"/>
                </a:cubicBezTo>
                <a:cubicBezTo>
                  <a:pt x="1322" y="1271"/>
                  <a:pt x="1321" y="1268"/>
                  <a:pt x="1320" y="1265"/>
                </a:cubicBezTo>
                <a:cubicBezTo>
                  <a:pt x="1316" y="1250"/>
                  <a:pt x="1310" y="1236"/>
                  <a:pt x="1305" y="1221"/>
                </a:cubicBezTo>
                <a:cubicBezTo>
                  <a:pt x="1302" y="1215"/>
                  <a:pt x="1300" y="1208"/>
                  <a:pt x="1298" y="1202"/>
                </a:cubicBezTo>
                <a:cubicBezTo>
                  <a:pt x="1293" y="1191"/>
                  <a:pt x="1288" y="1180"/>
                  <a:pt x="1283" y="1169"/>
                </a:cubicBezTo>
                <a:cubicBezTo>
                  <a:pt x="1278" y="1160"/>
                  <a:pt x="1274" y="1150"/>
                  <a:pt x="1269" y="1140"/>
                </a:cubicBezTo>
                <a:cubicBezTo>
                  <a:pt x="1265" y="1133"/>
                  <a:pt x="1260" y="1126"/>
                  <a:pt x="1256" y="1119"/>
                </a:cubicBezTo>
                <a:cubicBezTo>
                  <a:pt x="1249" y="1107"/>
                  <a:pt x="1242" y="1095"/>
                  <a:pt x="1234" y="1083"/>
                </a:cubicBezTo>
                <a:cubicBezTo>
                  <a:pt x="1232" y="1079"/>
                  <a:pt x="1229" y="1075"/>
                  <a:pt x="1226" y="1072"/>
                </a:cubicBezTo>
                <a:cubicBezTo>
                  <a:pt x="1204" y="1040"/>
                  <a:pt x="1179" y="1010"/>
                  <a:pt x="1151" y="982"/>
                </a:cubicBezTo>
                <a:cubicBezTo>
                  <a:pt x="1097" y="927"/>
                  <a:pt x="1034" y="884"/>
                  <a:pt x="967" y="851"/>
                </a:cubicBezTo>
                <a:cubicBezTo>
                  <a:pt x="982" y="812"/>
                  <a:pt x="982" y="812"/>
                  <a:pt x="982" y="812"/>
                </a:cubicBezTo>
                <a:cubicBezTo>
                  <a:pt x="1537" y="1321"/>
                  <a:pt x="1537" y="1321"/>
                  <a:pt x="1537" y="1321"/>
                </a:cubicBezTo>
                <a:cubicBezTo>
                  <a:pt x="1515" y="1359"/>
                  <a:pt x="1501" y="1403"/>
                  <a:pt x="1501" y="1450"/>
                </a:cubicBezTo>
                <a:cubicBezTo>
                  <a:pt x="1501" y="1594"/>
                  <a:pt x="1618" y="1711"/>
                  <a:pt x="1762" y="1711"/>
                </a:cubicBezTo>
                <a:cubicBezTo>
                  <a:pt x="1885" y="1711"/>
                  <a:pt x="1987" y="1626"/>
                  <a:pt x="2014" y="1511"/>
                </a:cubicBezTo>
                <a:cubicBezTo>
                  <a:pt x="2076" y="1511"/>
                  <a:pt x="2076" y="1511"/>
                  <a:pt x="2076" y="1511"/>
                </a:cubicBezTo>
                <a:cubicBezTo>
                  <a:pt x="2078" y="1535"/>
                  <a:pt x="2081" y="1559"/>
                  <a:pt x="2086" y="1582"/>
                </a:cubicBezTo>
                <a:cubicBezTo>
                  <a:pt x="2086" y="1584"/>
                  <a:pt x="2086" y="1586"/>
                  <a:pt x="2086" y="1588"/>
                </a:cubicBezTo>
                <a:cubicBezTo>
                  <a:pt x="2090" y="1604"/>
                  <a:pt x="2094" y="1619"/>
                  <a:pt x="2098" y="1634"/>
                </a:cubicBezTo>
                <a:cubicBezTo>
                  <a:pt x="2099" y="1640"/>
                  <a:pt x="2101" y="1647"/>
                  <a:pt x="2103" y="1653"/>
                </a:cubicBezTo>
                <a:cubicBezTo>
                  <a:pt x="2106" y="1665"/>
                  <a:pt x="2111" y="1676"/>
                  <a:pt x="2115" y="1688"/>
                </a:cubicBezTo>
                <a:cubicBezTo>
                  <a:pt x="2118" y="1697"/>
                  <a:pt x="2121" y="1707"/>
                  <a:pt x="2125" y="1717"/>
                </a:cubicBezTo>
                <a:cubicBezTo>
                  <a:pt x="2129" y="1725"/>
                  <a:pt x="2132" y="1732"/>
                  <a:pt x="2136" y="1740"/>
                </a:cubicBezTo>
                <a:cubicBezTo>
                  <a:pt x="2142" y="1753"/>
                  <a:pt x="2148" y="1765"/>
                  <a:pt x="2154" y="1778"/>
                </a:cubicBezTo>
                <a:cubicBezTo>
                  <a:pt x="2157" y="1782"/>
                  <a:pt x="2159" y="1786"/>
                  <a:pt x="2161" y="1789"/>
                </a:cubicBezTo>
                <a:cubicBezTo>
                  <a:pt x="2191" y="1842"/>
                  <a:pt x="2227" y="1891"/>
                  <a:pt x="2271" y="1935"/>
                </a:cubicBezTo>
                <a:cubicBezTo>
                  <a:pt x="2316" y="1980"/>
                  <a:pt x="2365" y="2016"/>
                  <a:pt x="2417" y="2045"/>
                </a:cubicBezTo>
                <a:cubicBezTo>
                  <a:pt x="2421" y="2047"/>
                  <a:pt x="2425" y="2050"/>
                  <a:pt x="2429" y="2052"/>
                </a:cubicBezTo>
                <a:cubicBezTo>
                  <a:pt x="2441" y="2059"/>
                  <a:pt x="2454" y="2065"/>
                  <a:pt x="2467" y="2071"/>
                </a:cubicBezTo>
                <a:cubicBezTo>
                  <a:pt x="2474" y="2074"/>
                  <a:pt x="2482" y="2078"/>
                  <a:pt x="2490" y="2081"/>
                </a:cubicBezTo>
                <a:cubicBezTo>
                  <a:pt x="2499" y="2085"/>
                  <a:pt x="2509" y="2088"/>
                  <a:pt x="2519" y="2092"/>
                </a:cubicBezTo>
                <a:cubicBezTo>
                  <a:pt x="2530" y="2096"/>
                  <a:pt x="2542" y="2100"/>
                  <a:pt x="2553" y="2104"/>
                </a:cubicBezTo>
                <a:cubicBezTo>
                  <a:pt x="2560" y="2106"/>
                  <a:pt x="2566" y="2107"/>
                  <a:pt x="2573" y="2109"/>
                </a:cubicBezTo>
                <a:cubicBezTo>
                  <a:pt x="2588" y="2113"/>
                  <a:pt x="2603" y="2117"/>
                  <a:pt x="2619" y="2120"/>
                </a:cubicBezTo>
                <a:cubicBezTo>
                  <a:pt x="2621" y="2120"/>
                  <a:pt x="2623" y="2121"/>
                  <a:pt x="2625" y="2121"/>
                </a:cubicBezTo>
                <a:cubicBezTo>
                  <a:pt x="2665" y="2128"/>
                  <a:pt x="2706" y="2133"/>
                  <a:pt x="2748" y="2133"/>
                </a:cubicBezTo>
                <a:cubicBezTo>
                  <a:pt x="2791" y="2133"/>
                  <a:pt x="2833" y="2128"/>
                  <a:pt x="2873" y="2121"/>
                </a:cubicBezTo>
                <a:cubicBezTo>
                  <a:pt x="2875" y="2120"/>
                  <a:pt x="2876" y="2120"/>
                  <a:pt x="2877" y="2120"/>
                </a:cubicBezTo>
                <a:cubicBezTo>
                  <a:pt x="2894" y="2117"/>
                  <a:pt x="2910" y="2113"/>
                  <a:pt x="2926" y="2108"/>
                </a:cubicBezTo>
                <a:close/>
                <a:moveTo>
                  <a:pt x="1103" y="1172"/>
                </a:moveTo>
                <a:cubicBezTo>
                  <a:pt x="1111" y="1185"/>
                  <a:pt x="1118" y="1200"/>
                  <a:pt x="1125" y="1214"/>
                </a:cubicBezTo>
                <a:cubicBezTo>
                  <a:pt x="1134" y="1230"/>
                  <a:pt x="1144" y="1245"/>
                  <a:pt x="1150" y="1262"/>
                </a:cubicBezTo>
                <a:cubicBezTo>
                  <a:pt x="1156" y="1274"/>
                  <a:pt x="1158" y="1288"/>
                  <a:pt x="1163" y="1301"/>
                </a:cubicBezTo>
                <a:cubicBezTo>
                  <a:pt x="1169" y="1320"/>
                  <a:pt x="1176" y="1339"/>
                  <a:pt x="1180" y="1359"/>
                </a:cubicBezTo>
                <a:cubicBezTo>
                  <a:pt x="1182" y="1371"/>
                  <a:pt x="1182" y="1384"/>
                  <a:pt x="1184" y="1397"/>
                </a:cubicBezTo>
                <a:cubicBezTo>
                  <a:pt x="1188" y="1437"/>
                  <a:pt x="1189" y="1478"/>
                  <a:pt x="1184" y="1518"/>
                </a:cubicBezTo>
                <a:cubicBezTo>
                  <a:pt x="1182" y="1532"/>
                  <a:pt x="1182" y="1545"/>
                  <a:pt x="1180" y="1558"/>
                </a:cubicBezTo>
                <a:cubicBezTo>
                  <a:pt x="1176" y="1577"/>
                  <a:pt x="1169" y="1595"/>
                  <a:pt x="1163" y="1614"/>
                </a:cubicBezTo>
                <a:cubicBezTo>
                  <a:pt x="1159" y="1628"/>
                  <a:pt x="1156" y="1642"/>
                  <a:pt x="1150" y="1655"/>
                </a:cubicBezTo>
                <a:cubicBezTo>
                  <a:pt x="1144" y="1671"/>
                  <a:pt x="1135" y="1686"/>
                  <a:pt x="1127" y="1701"/>
                </a:cubicBezTo>
                <a:cubicBezTo>
                  <a:pt x="1119" y="1715"/>
                  <a:pt x="1112" y="1731"/>
                  <a:pt x="1102" y="1745"/>
                </a:cubicBezTo>
                <a:cubicBezTo>
                  <a:pt x="1092" y="1761"/>
                  <a:pt x="1078" y="1775"/>
                  <a:pt x="1065" y="1790"/>
                </a:cubicBezTo>
                <a:cubicBezTo>
                  <a:pt x="1046" y="1813"/>
                  <a:pt x="1025" y="1834"/>
                  <a:pt x="1002" y="1853"/>
                </a:cubicBezTo>
                <a:cubicBezTo>
                  <a:pt x="989" y="1864"/>
                  <a:pt x="976" y="1877"/>
                  <a:pt x="961" y="1886"/>
                </a:cubicBezTo>
                <a:cubicBezTo>
                  <a:pt x="945" y="1897"/>
                  <a:pt x="928" y="1905"/>
                  <a:pt x="911" y="1914"/>
                </a:cubicBezTo>
                <a:cubicBezTo>
                  <a:pt x="898" y="1920"/>
                  <a:pt x="885" y="1929"/>
                  <a:pt x="872" y="1934"/>
                </a:cubicBezTo>
                <a:cubicBezTo>
                  <a:pt x="855" y="1941"/>
                  <a:pt x="837" y="1945"/>
                  <a:pt x="820" y="1950"/>
                </a:cubicBezTo>
                <a:cubicBezTo>
                  <a:pt x="805" y="1955"/>
                  <a:pt x="790" y="1961"/>
                  <a:pt x="775" y="1964"/>
                </a:cubicBezTo>
                <a:cubicBezTo>
                  <a:pt x="751" y="1968"/>
                  <a:pt x="727" y="1970"/>
                  <a:pt x="703" y="1971"/>
                </a:cubicBezTo>
                <a:cubicBezTo>
                  <a:pt x="683" y="1972"/>
                  <a:pt x="665" y="1972"/>
                  <a:pt x="646" y="1971"/>
                </a:cubicBezTo>
                <a:cubicBezTo>
                  <a:pt x="621" y="1969"/>
                  <a:pt x="597" y="1968"/>
                  <a:pt x="574" y="1964"/>
                </a:cubicBezTo>
                <a:cubicBezTo>
                  <a:pt x="558" y="1961"/>
                  <a:pt x="544" y="1955"/>
                  <a:pt x="528" y="1950"/>
                </a:cubicBezTo>
                <a:cubicBezTo>
                  <a:pt x="511" y="1945"/>
                  <a:pt x="493" y="1941"/>
                  <a:pt x="477" y="1934"/>
                </a:cubicBezTo>
                <a:cubicBezTo>
                  <a:pt x="464" y="1929"/>
                  <a:pt x="451" y="1920"/>
                  <a:pt x="438" y="1914"/>
                </a:cubicBezTo>
                <a:cubicBezTo>
                  <a:pt x="421" y="1905"/>
                  <a:pt x="404" y="1897"/>
                  <a:pt x="388" y="1886"/>
                </a:cubicBezTo>
                <a:cubicBezTo>
                  <a:pt x="375" y="1878"/>
                  <a:pt x="364" y="1867"/>
                  <a:pt x="353" y="1858"/>
                </a:cubicBezTo>
                <a:cubicBezTo>
                  <a:pt x="324" y="1834"/>
                  <a:pt x="297" y="1808"/>
                  <a:pt x="274" y="1779"/>
                </a:cubicBezTo>
                <a:cubicBezTo>
                  <a:pt x="265" y="1768"/>
                  <a:pt x="255" y="1757"/>
                  <a:pt x="247" y="1745"/>
                </a:cubicBezTo>
                <a:cubicBezTo>
                  <a:pt x="236" y="1729"/>
                  <a:pt x="228" y="1712"/>
                  <a:pt x="219" y="1695"/>
                </a:cubicBezTo>
                <a:cubicBezTo>
                  <a:pt x="212" y="1682"/>
                  <a:pt x="204" y="1669"/>
                  <a:pt x="199" y="1656"/>
                </a:cubicBezTo>
                <a:cubicBezTo>
                  <a:pt x="192" y="1640"/>
                  <a:pt x="188" y="1623"/>
                  <a:pt x="184" y="1607"/>
                </a:cubicBezTo>
                <a:cubicBezTo>
                  <a:pt x="179" y="1591"/>
                  <a:pt x="172" y="1575"/>
                  <a:pt x="169" y="1559"/>
                </a:cubicBezTo>
                <a:cubicBezTo>
                  <a:pt x="165" y="1539"/>
                  <a:pt x="165" y="1519"/>
                  <a:pt x="163" y="1500"/>
                </a:cubicBezTo>
                <a:cubicBezTo>
                  <a:pt x="161" y="1471"/>
                  <a:pt x="161" y="1444"/>
                  <a:pt x="163" y="1415"/>
                </a:cubicBezTo>
                <a:cubicBezTo>
                  <a:pt x="165" y="1396"/>
                  <a:pt x="166" y="1377"/>
                  <a:pt x="169" y="1358"/>
                </a:cubicBezTo>
                <a:cubicBezTo>
                  <a:pt x="173" y="1341"/>
                  <a:pt x="179" y="1325"/>
                  <a:pt x="184" y="1308"/>
                </a:cubicBezTo>
                <a:cubicBezTo>
                  <a:pt x="189" y="1292"/>
                  <a:pt x="192" y="1276"/>
                  <a:pt x="199" y="1261"/>
                </a:cubicBezTo>
                <a:cubicBezTo>
                  <a:pt x="205" y="1247"/>
                  <a:pt x="213" y="1233"/>
                  <a:pt x="221" y="1220"/>
                </a:cubicBezTo>
                <a:cubicBezTo>
                  <a:pt x="229" y="1203"/>
                  <a:pt x="236" y="1187"/>
                  <a:pt x="247" y="1172"/>
                </a:cubicBezTo>
                <a:cubicBezTo>
                  <a:pt x="256" y="1158"/>
                  <a:pt x="268" y="1146"/>
                  <a:pt x="279" y="1132"/>
                </a:cubicBezTo>
                <a:cubicBezTo>
                  <a:pt x="352" y="1044"/>
                  <a:pt x="452" y="979"/>
                  <a:pt x="569" y="954"/>
                </a:cubicBezTo>
                <a:cubicBezTo>
                  <a:pt x="569" y="954"/>
                  <a:pt x="570" y="954"/>
                  <a:pt x="571" y="954"/>
                </a:cubicBezTo>
                <a:cubicBezTo>
                  <a:pt x="604" y="947"/>
                  <a:pt x="639" y="943"/>
                  <a:pt x="674" y="943"/>
                </a:cubicBezTo>
                <a:cubicBezTo>
                  <a:pt x="710" y="943"/>
                  <a:pt x="744" y="947"/>
                  <a:pt x="778" y="954"/>
                </a:cubicBezTo>
                <a:cubicBezTo>
                  <a:pt x="781" y="954"/>
                  <a:pt x="783" y="955"/>
                  <a:pt x="786" y="956"/>
                </a:cubicBezTo>
                <a:cubicBezTo>
                  <a:pt x="794" y="958"/>
                  <a:pt x="801" y="961"/>
                  <a:pt x="810" y="963"/>
                </a:cubicBezTo>
                <a:cubicBezTo>
                  <a:pt x="625" y="1439"/>
                  <a:pt x="625" y="1439"/>
                  <a:pt x="625" y="1439"/>
                </a:cubicBezTo>
                <a:cubicBezTo>
                  <a:pt x="614" y="1467"/>
                  <a:pt x="628" y="1497"/>
                  <a:pt x="655" y="1508"/>
                </a:cubicBezTo>
                <a:cubicBezTo>
                  <a:pt x="662" y="1510"/>
                  <a:pt x="668" y="1511"/>
                  <a:pt x="674" y="1511"/>
                </a:cubicBezTo>
                <a:cubicBezTo>
                  <a:pt x="696" y="1511"/>
                  <a:pt x="716" y="1499"/>
                  <a:pt x="724" y="1478"/>
                </a:cubicBezTo>
                <a:cubicBezTo>
                  <a:pt x="908" y="1002"/>
                  <a:pt x="908" y="1002"/>
                  <a:pt x="908" y="1002"/>
                </a:cubicBezTo>
                <a:cubicBezTo>
                  <a:pt x="967" y="1032"/>
                  <a:pt x="1018" y="1072"/>
                  <a:pt x="1061" y="1121"/>
                </a:cubicBezTo>
                <a:cubicBezTo>
                  <a:pt x="1076" y="1138"/>
                  <a:pt x="1091" y="1154"/>
                  <a:pt x="1103" y="1172"/>
                </a:cubicBezTo>
                <a:close/>
                <a:moveTo>
                  <a:pt x="3035" y="1886"/>
                </a:moveTo>
                <a:cubicBezTo>
                  <a:pt x="3019" y="1897"/>
                  <a:pt x="3001" y="1905"/>
                  <a:pt x="2984" y="1914"/>
                </a:cubicBezTo>
                <a:cubicBezTo>
                  <a:pt x="2971" y="1920"/>
                  <a:pt x="2959" y="1929"/>
                  <a:pt x="2946" y="1934"/>
                </a:cubicBezTo>
                <a:cubicBezTo>
                  <a:pt x="2929" y="1941"/>
                  <a:pt x="2911" y="1945"/>
                  <a:pt x="2894" y="1950"/>
                </a:cubicBezTo>
                <a:cubicBezTo>
                  <a:pt x="2879" y="1955"/>
                  <a:pt x="2864" y="1961"/>
                  <a:pt x="2849" y="1964"/>
                </a:cubicBezTo>
                <a:cubicBezTo>
                  <a:pt x="2825" y="1968"/>
                  <a:pt x="2801" y="1970"/>
                  <a:pt x="2776" y="1971"/>
                </a:cubicBezTo>
                <a:cubicBezTo>
                  <a:pt x="2757" y="1972"/>
                  <a:pt x="2738" y="1972"/>
                  <a:pt x="2719" y="1971"/>
                </a:cubicBezTo>
                <a:cubicBezTo>
                  <a:pt x="2695" y="1969"/>
                  <a:pt x="2671" y="1968"/>
                  <a:pt x="2648" y="1964"/>
                </a:cubicBezTo>
                <a:cubicBezTo>
                  <a:pt x="2632" y="1961"/>
                  <a:pt x="2617" y="1955"/>
                  <a:pt x="2602" y="1950"/>
                </a:cubicBezTo>
                <a:cubicBezTo>
                  <a:pt x="2585" y="1945"/>
                  <a:pt x="2567" y="1941"/>
                  <a:pt x="2551" y="1934"/>
                </a:cubicBezTo>
                <a:cubicBezTo>
                  <a:pt x="2537" y="1929"/>
                  <a:pt x="2525" y="1920"/>
                  <a:pt x="2512" y="1914"/>
                </a:cubicBezTo>
                <a:cubicBezTo>
                  <a:pt x="2495" y="1905"/>
                  <a:pt x="2477" y="1897"/>
                  <a:pt x="2461" y="1886"/>
                </a:cubicBezTo>
                <a:cubicBezTo>
                  <a:pt x="2449" y="1878"/>
                  <a:pt x="2438" y="1867"/>
                  <a:pt x="2426" y="1858"/>
                </a:cubicBezTo>
                <a:cubicBezTo>
                  <a:pt x="2397" y="1834"/>
                  <a:pt x="2371" y="1808"/>
                  <a:pt x="2348" y="1779"/>
                </a:cubicBezTo>
                <a:cubicBezTo>
                  <a:pt x="2339" y="1768"/>
                  <a:pt x="2328" y="1757"/>
                  <a:pt x="2320" y="1745"/>
                </a:cubicBezTo>
                <a:cubicBezTo>
                  <a:pt x="2310" y="1729"/>
                  <a:pt x="2302" y="1712"/>
                  <a:pt x="2293" y="1695"/>
                </a:cubicBezTo>
                <a:cubicBezTo>
                  <a:pt x="2286" y="1682"/>
                  <a:pt x="2278" y="1669"/>
                  <a:pt x="2272" y="1656"/>
                </a:cubicBezTo>
                <a:cubicBezTo>
                  <a:pt x="2266" y="1640"/>
                  <a:pt x="2262" y="1623"/>
                  <a:pt x="2257" y="1607"/>
                </a:cubicBezTo>
                <a:cubicBezTo>
                  <a:pt x="2252" y="1591"/>
                  <a:pt x="2246" y="1575"/>
                  <a:pt x="2243" y="1559"/>
                </a:cubicBezTo>
                <a:cubicBezTo>
                  <a:pt x="2240" y="1543"/>
                  <a:pt x="2240" y="1527"/>
                  <a:pt x="2238" y="1511"/>
                </a:cubicBezTo>
                <a:cubicBezTo>
                  <a:pt x="2751" y="1511"/>
                  <a:pt x="2751" y="1511"/>
                  <a:pt x="2751" y="1511"/>
                </a:cubicBezTo>
                <a:cubicBezTo>
                  <a:pt x="2772" y="1511"/>
                  <a:pt x="2790" y="1499"/>
                  <a:pt x="2799" y="1481"/>
                </a:cubicBezTo>
                <a:cubicBezTo>
                  <a:pt x="2808" y="1463"/>
                  <a:pt x="2805" y="1441"/>
                  <a:pt x="2792" y="1425"/>
                </a:cubicBezTo>
                <a:cubicBezTo>
                  <a:pt x="2469" y="1027"/>
                  <a:pt x="2469" y="1027"/>
                  <a:pt x="2469" y="1027"/>
                </a:cubicBezTo>
                <a:cubicBezTo>
                  <a:pt x="2521" y="993"/>
                  <a:pt x="2579" y="967"/>
                  <a:pt x="2642" y="954"/>
                </a:cubicBezTo>
                <a:cubicBezTo>
                  <a:pt x="2643" y="954"/>
                  <a:pt x="2644" y="954"/>
                  <a:pt x="2644" y="954"/>
                </a:cubicBezTo>
                <a:cubicBezTo>
                  <a:pt x="2678" y="947"/>
                  <a:pt x="2713" y="943"/>
                  <a:pt x="2748" y="943"/>
                </a:cubicBezTo>
                <a:cubicBezTo>
                  <a:pt x="2783" y="943"/>
                  <a:pt x="2818" y="947"/>
                  <a:pt x="2851" y="954"/>
                </a:cubicBezTo>
                <a:cubicBezTo>
                  <a:pt x="2854" y="954"/>
                  <a:pt x="2857" y="955"/>
                  <a:pt x="2859" y="956"/>
                </a:cubicBezTo>
                <a:cubicBezTo>
                  <a:pt x="2890" y="963"/>
                  <a:pt x="2920" y="972"/>
                  <a:pt x="2948" y="984"/>
                </a:cubicBezTo>
                <a:cubicBezTo>
                  <a:pt x="2948" y="984"/>
                  <a:pt x="2949" y="984"/>
                  <a:pt x="2949" y="984"/>
                </a:cubicBezTo>
                <a:cubicBezTo>
                  <a:pt x="3021" y="1014"/>
                  <a:pt x="3084" y="1063"/>
                  <a:pt x="3135" y="1121"/>
                </a:cubicBezTo>
                <a:cubicBezTo>
                  <a:pt x="3149" y="1138"/>
                  <a:pt x="3164" y="1154"/>
                  <a:pt x="3176" y="1172"/>
                </a:cubicBezTo>
                <a:cubicBezTo>
                  <a:pt x="3185" y="1185"/>
                  <a:pt x="3191" y="1200"/>
                  <a:pt x="3199" y="1214"/>
                </a:cubicBezTo>
                <a:cubicBezTo>
                  <a:pt x="3208" y="1230"/>
                  <a:pt x="3217" y="1245"/>
                  <a:pt x="3224" y="1262"/>
                </a:cubicBezTo>
                <a:cubicBezTo>
                  <a:pt x="3229" y="1274"/>
                  <a:pt x="3232" y="1288"/>
                  <a:pt x="3236" y="1301"/>
                </a:cubicBezTo>
                <a:cubicBezTo>
                  <a:pt x="3242" y="1320"/>
                  <a:pt x="3250" y="1339"/>
                  <a:pt x="3253" y="1359"/>
                </a:cubicBezTo>
                <a:cubicBezTo>
                  <a:pt x="3256" y="1371"/>
                  <a:pt x="3256" y="1384"/>
                  <a:pt x="3257" y="1397"/>
                </a:cubicBezTo>
                <a:cubicBezTo>
                  <a:pt x="3262" y="1437"/>
                  <a:pt x="3262" y="1478"/>
                  <a:pt x="3257" y="1518"/>
                </a:cubicBezTo>
                <a:cubicBezTo>
                  <a:pt x="3256" y="1532"/>
                  <a:pt x="3256" y="1545"/>
                  <a:pt x="3253" y="1558"/>
                </a:cubicBezTo>
                <a:cubicBezTo>
                  <a:pt x="3250" y="1577"/>
                  <a:pt x="3243" y="1595"/>
                  <a:pt x="3237" y="1614"/>
                </a:cubicBezTo>
                <a:cubicBezTo>
                  <a:pt x="3233" y="1628"/>
                  <a:pt x="3230" y="1642"/>
                  <a:pt x="3224" y="1655"/>
                </a:cubicBezTo>
                <a:cubicBezTo>
                  <a:pt x="3218" y="1671"/>
                  <a:pt x="3208" y="1686"/>
                  <a:pt x="3200" y="1701"/>
                </a:cubicBezTo>
                <a:cubicBezTo>
                  <a:pt x="3192" y="1715"/>
                  <a:pt x="3185" y="1731"/>
                  <a:pt x="3176" y="1745"/>
                </a:cubicBezTo>
                <a:cubicBezTo>
                  <a:pt x="3165" y="1761"/>
                  <a:pt x="3152" y="1775"/>
                  <a:pt x="3139" y="1790"/>
                </a:cubicBezTo>
                <a:cubicBezTo>
                  <a:pt x="3120" y="1813"/>
                  <a:pt x="3099" y="1834"/>
                  <a:pt x="3076" y="1853"/>
                </a:cubicBezTo>
                <a:cubicBezTo>
                  <a:pt x="3062" y="1864"/>
                  <a:pt x="3049" y="1877"/>
                  <a:pt x="3035" y="1886"/>
                </a:cubicBezTo>
                <a:close/>
                <a:moveTo>
                  <a:pt x="2258" y="1308"/>
                </a:moveTo>
                <a:cubicBezTo>
                  <a:pt x="2263" y="1292"/>
                  <a:pt x="2266" y="1276"/>
                  <a:pt x="2272" y="1261"/>
                </a:cubicBezTo>
                <a:cubicBezTo>
                  <a:pt x="2278" y="1247"/>
                  <a:pt x="2287" y="1233"/>
                  <a:pt x="2294" y="1220"/>
                </a:cubicBezTo>
                <a:cubicBezTo>
                  <a:pt x="2303" y="1203"/>
                  <a:pt x="2310" y="1187"/>
                  <a:pt x="2320" y="1172"/>
                </a:cubicBezTo>
                <a:cubicBezTo>
                  <a:pt x="2329" y="1158"/>
                  <a:pt x="2341" y="1146"/>
                  <a:pt x="2352" y="1132"/>
                </a:cubicBezTo>
                <a:cubicBezTo>
                  <a:pt x="2363" y="1119"/>
                  <a:pt x="2373" y="1105"/>
                  <a:pt x="2386" y="1093"/>
                </a:cubicBezTo>
                <a:cubicBezTo>
                  <a:pt x="2640" y="1405"/>
                  <a:pt x="2640" y="1405"/>
                  <a:pt x="2640" y="1405"/>
                </a:cubicBezTo>
                <a:cubicBezTo>
                  <a:pt x="2238" y="1405"/>
                  <a:pt x="2238" y="1405"/>
                  <a:pt x="2238" y="1405"/>
                </a:cubicBezTo>
                <a:cubicBezTo>
                  <a:pt x="2240" y="1390"/>
                  <a:pt x="2240" y="1374"/>
                  <a:pt x="2243" y="1358"/>
                </a:cubicBezTo>
                <a:cubicBezTo>
                  <a:pt x="2246" y="1341"/>
                  <a:pt x="2253" y="1325"/>
                  <a:pt x="2258" y="1308"/>
                </a:cubicBezTo>
                <a:close/>
                <a:moveTo>
                  <a:pt x="2285" y="969"/>
                </a:moveTo>
                <a:cubicBezTo>
                  <a:pt x="2281" y="973"/>
                  <a:pt x="2276" y="977"/>
                  <a:pt x="2271" y="982"/>
                </a:cubicBezTo>
                <a:cubicBezTo>
                  <a:pt x="2241" y="1012"/>
                  <a:pt x="2214" y="1045"/>
                  <a:pt x="2191" y="1079"/>
                </a:cubicBezTo>
                <a:cubicBezTo>
                  <a:pt x="2190" y="1080"/>
                  <a:pt x="2190" y="1081"/>
                  <a:pt x="2189" y="1082"/>
                </a:cubicBezTo>
                <a:cubicBezTo>
                  <a:pt x="2179" y="1096"/>
                  <a:pt x="2171" y="1110"/>
                  <a:pt x="2163" y="1125"/>
                </a:cubicBezTo>
                <a:cubicBezTo>
                  <a:pt x="2160" y="1130"/>
                  <a:pt x="2157" y="1134"/>
                  <a:pt x="2154" y="1139"/>
                </a:cubicBezTo>
                <a:cubicBezTo>
                  <a:pt x="2148" y="1151"/>
                  <a:pt x="2143" y="1163"/>
                  <a:pt x="2137" y="1175"/>
                </a:cubicBezTo>
                <a:cubicBezTo>
                  <a:pt x="2133" y="1183"/>
                  <a:pt x="2129" y="1192"/>
                  <a:pt x="2125" y="1200"/>
                </a:cubicBezTo>
                <a:cubicBezTo>
                  <a:pt x="2122" y="1209"/>
                  <a:pt x="2119" y="1218"/>
                  <a:pt x="2115" y="1227"/>
                </a:cubicBezTo>
                <a:cubicBezTo>
                  <a:pt x="2111" y="1239"/>
                  <a:pt x="2106" y="1252"/>
                  <a:pt x="2103" y="1264"/>
                </a:cubicBezTo>
                <a:cubicBezTo>
                  <a:pt x="2101" y="1270"/>
                  <a:pt x="2100" y="1275"/>
                  <a:pt x="2098" y="1281"/>
                </a:cubicBezTo>
                <a:cubicBezTo>
                  <a:pt x="2094" y="1297"/>
                  <a:pt x="2090" y="1313"/>
                  <a:pt x="2086" y="1329"/>
                </a:cubicBezTo>
                <a:cubicBezTo>
                  <a:pt x="2086" y="1331"/>
                  <a:pt x="2086" y="1332"/>
                  <a:pt x="2086" y="1333"/>
                </a:cubicBezTo>
                <a:cubicBezTo>
                  <a:pt x="2081" y="1357"/>
                  <a:pt x="2078" y="1381"/>
                  <a:pt x="2076" y="1405"/>
                </a:cubicBezTo>
                <a:cubicBezTo>
                  <a:pt x="2018" y="1405"/>
                  <a:pt x="2018" y="1405"/>
                  <a:pt x="2018" y="1405"/>
                </a:cubicBezTo>
                <a:cubicBezTo>
                  <a:pt x="2007" y="1345"/>
                  <a:pt x="1976" y="1292"/>
                  <a:pt x="1931" y="1254"/>
                </a:cubicBezTo>
                <a:cubicBezTo>
                  <a:pt x="2160" y="815"/>
                  <a:pt x="2160" y="815"/>
                  <a:pt x="2160" y="815"/>
                </a:cubicBezTo>
                <a:lnTo>
                  <a:pt x="2285" y="969"/>
                </a:lnTo>
                <a:close/>
                <a:moveTo>
                  <a:pt x="2055" y="786"/>
                </a:moveTo>
                <a:cubicBezTo>
                  <a:pt x="1838" y="1203"/>
                  <a:pt x="1838" y="1203"/>
                  <a:pt x="1838" y="1203"/>
                </a:cubicBezTo>
                <a:cubicBezTo>
                  <a:pt x="1814" y="1195"/>
                  <a:pt x="1788" y="1190"/>
                  <a:pt x="1762" y="1190"/>
                </a:cubicBezTo>
                <a:cubicBezTo>
                  <a:pt x="1704" y="1190"/>
                  <a:pt x="1651" y="1209"/>
                  <a:pt x="1607" y="1241"/>
                </a:cubicBezTo>
                <a:cubicBezTo>
                  <a:pt x="1111" y="786"/>
                  <a:pt x="1111" y="786"/>
                  <a:pt x="1111" y="786"/>
                </a:cubicBezTo>
                <a:lnTo>
                  <a:pt x="2055" y="786"/>
                </a:lnTo>
                <a:close/>
              </a:path>
            </a:pathLst>
          </a:cu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108" name="グループ化 77"/>
          <p:cNvGrpSpPr>
            <a:grpSpLocks noChangeAspect="1"/>
          </p:cNvGrpSpPr>
          <p:nvPr/>
        </p:nvGrpSpPr>
        <p:grpSpPr bwMode="gray">
          <a:xfrm>
            <a:off x="4248093" y="2614418"/>
            <a:ext cx="683351" cy="426851"/>
            <a:chOff x="705644" y="3139632"/>
            <a:chExt cx="1120775" cy="7000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9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1" name="グループ化 80"/>
          <p:cNvGrpSpPr>
            <a:grpSpLocks noChangeAspect="1"/>
          </p:cNvGrpSpPr>
          <p:nvPr/>
        </p:nvGrpSpPr>
        <p:grpSpPr bwMode="gray">
          <a:xfrm>
            <a:off x="4994440" y="2682829"/>
            <a:ext cx="227035" cy="390796"/>
            <a:chOff x="5936838" y="1169393"/>
            <a:chExt cx="484187" cy="833438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3" name="フリーフォーム 8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4" name="グループ化 83"/>
          <p:cNvGrpSpPr>
            <a:grpSpLocks noChangeAspect="1"/>
          </p:cNvGrpSpPr>
          <p:nvPr/>
        </p:nvGrpSpPr>
        <p:grpSpPr bwMode="gray">
          <a:xfrm>
            <a:off x="4900471" y="1317267"/>
            <a:ext cx="576689" cy="432516"/>
            <a:chOff x="5908506" y="3180872"/>
            <a:chExt cx="889001" cy="6667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5" name="Freeform 46"/>
            <p:cNvSpPr>
              <a:spLocks noChangeAspect="1"/>
            </p:cNvSpPr>
            <p:nvPr/>
          </p:nvSpPr>
          <p:spPr bwMode="gray">
            <a:xfrm>
              <a:off x="5908506" y="3180872"/>
              <a:ext cx="889001" cy="666751"/>
            </a:xfrm>
            <a:custGeom>
              <a:avLst/>
              <a:gdLst/>
              <a:ahLst/>
              <a:cxnLst/>
              <a:rect l="l" t="t" r="r" b="b"/>
              <a:pathLst>
                <a:path w="889001" h="666751">
                  <a:moveTo>
                    <a:pt x="338329" y="355373"/>
                  </a:moveTo>
                  <a:cubicBezTo>
                    <a:pt x="348122" y="350838"/>
                    <a:pt x="356408" y="356128"/>
                    <a:pt x="356408" y="367465"/>
                  </a:cubicBezTo>
                  <a:cubicBezTo>
                    <a:pt x="356408" y="367465"/>
                    <a:pt x="356408" y="367465"/>
                    <a:pt x="356408" y="459669"/>
                  </a:cubicBezTo>
                  <a:cubicBezTo>
                    <a:pt x="356408" y="471006"/>
                    <a:pt x="364695" y="476296"/>
                    <a:pt x="375241" y="471006"/>
                  </a:cubicBezTo>
                  <a:cubicBezTo>
                    <a:pt x="375241" y="471006"/>
                    <a:pt x="375241" y="471006"/>
                    <a:pt x="605002" y="355373"/>
                  </a:cubicBezTo>
                  <a:cubicBezTo>
                    <a:pt x="614795" y="350838"/>
                    <a:pt x="623081" y="356128"/>
                    <a:pt x="623081" y="367465"/>
                  </a:cubicBezTo>
                  <a:cubicBezTo>
                    <a:pt x="623081" y="367465"/>
                    <a:pt x="623081" y="367465"/>
                    <a:pt x="623081" y="459669"/>
                  </a:cubicBezTo>
                  <a:cubicBezTo>
                    <a:pt x="623081" y="471006"/>
                    <a:pt x="631368" y="476296"/>
                    <a:pt x="641161" y="471006"/>
                  </a:cubicBezTo>
                  <a:cubicBezTo>
                    <a:pt x="641161" y="471006"/>
                    <a:pt x="641161" y="471006"/>
                    <a:pt x="870922" y="355373"/>
                  </a:cubicBezTo>
                  <a:cubicBezTo>
                    <a:pt x="880715" y="350838"/>
                    <a:pt x="889001" y="356128"/>
                    <a:pt x="889001" y="367465"/>
                  </a:cubicBezTo>
                  <a:cubicBezTo>
                    <a:pt x="889001" y="367465"/>
                    <a:pt x="889001" y="367465"/>
                    <a:pt x="889001" y="646345"/>
                  </a:cubicBezTo>
                  <a:cubicBezTo>
                    <a:pt x="889001" y="657682"/>
                    <a:pt x="879961" y="666751"/>
                    <a:pt x="868662" y="666751"/>
                  </a:cubicBezTo>
                  <a:cubicBezTo>
                    <a:pt x="868662" y="666751"/>
                    <a:pt x="868662" y="666751"/>
                    <a:pt x="90488" y="666751"/>
                  </a:cubicBezTo>
                  <a:cubicBezTo>
                    <a:pt x="90488" y="666751"/>
                    <a:pt x="90488" y="666751"/>
                    <a:pt x="90488" y="500481"/>
                  </a:cubicBezTo>
                  <a:cubicBezTo>
                    <a:pt x="90488" y="489144"/>
                    <a:pt x="98775" y="476296"/>
                    <a:pt x="108568" y="471006"/>
                  </a:cubicBezTo>
                  <a:cubicBezTo>
                    <a:pt x="108568" y="471006"/>
                    <a:pt x="108568" y="471006"/>
                    <a:pt x="338329" y="355373"/>
                  </a:cubicBezTo>
                  <a:close/>
                  <a:moveTo>
                    <a:pt x="233363" y="134938"/>
                  </a:moveTo>
                  <a:cubicBezTo>
                    <a:pt x="233375" y="134938"/>
                    <a:pt x="234459" y="134938"/>
                    <a:pt x="336551" y="134938"/>
                  </a:cubicBezTo>
                  <a:cubicBezTo>
                    <a:pt x="336551" y="134950"/>
                    <a:pt x="336551" y="136460"/>
                    <a:pt x="336551" y="325653"/>
                  </a:cubicBezTo>
                  <a:cubicBezTo>
                    <a:pt x="332759" y="326407"/>
                    <a:pt x="233416" y="374625"/>
                    <a:pt x="233363" y="374651"/>
                  </a:cubicBezTo>
                  <a:cubicBezTo>
                    <a:pt x="233363" y="374643"/>
                    <a:pt x="233363" y="373232"/>
                    <a:pt x="233363" y="134938"/>
                  </a:cubicBezTo>
                  <a:close/>
                  <a:moveTo>
                    <a:pt x="0" y="134938"/>
                  </a:moveTo>
                  <a:cubicBezTo>
                    <a:pt x="16" y="134938"/>
                    <a:pt x="1277" y="134938"/>
                    <a:pt x="101600" y="134938"/>
                  </a:cubicBezTo>
                  <a:cubicBezTo>
                    <a:pt x="101600" y="134954"/>
                    <a:pt x="101600" y="137124"/>
                    <a:pt x="101600" y="441956"/>
                  </a:cubicBezTo>
                  <a:lnTo>
                    <a:pt x="96371" y="444219"/>
                  </a:lnTo>
                  <a:cubicBezTo>
                    <a:pt x="76200" y="454780"/>
                    <a:pt x="61259" y="478165"/>
                    <a:pt x="61259" y="500795"/>
                  </a:cubicBezTo>
                  <a:cubicBezTo>
                    <a:pt x="61259" y="500806"/>
                    <a:pt x="61259" y="501970"/>
                    <a:pt x="61259" y="626771"/>
                  </a:cubicBezTo>
                  <a:cubicBezTo>
                    <a:pt x="61259" y="626785"/>
                    <a:pt x="61259" y="627516"/>
                    <a:pt x="61259" y="666751"/>
                  </a:cubicBezTo>
                  <a:cubicBezTo>
                    <a:pt x="61247" y="666751"/>
                    <a:pt x="60558" y="666751"/>
                    <a:pt x="20171" y="666751"/>
                  </a:cubicBezTo>
                  <a:cubicBezTo>
                    <a:pt x="8965" y="666751"/>
                    <a:pt x="0" y="657699"/>
                    <a:pt x="0" y="646384"/>
                  </a:cubicBezTo>
                  <a:cubicBezTo>
                    <a:pt x="0" y="646363"/>
                    <a:pt x="0" y="643116"/>
                    <a:pt x="0" y="134938"/>
                  </a:cubicBezTo>
                  <a:close/>
                  <a:moveTo>
                    <a:pt x="233363" y="74613"/>
                  </a:moveTo>
                  <a:lnTo>
                    <a:pt x="336551" y="74613"/>
                  </a:lnTo>
                  <a:lnTo>
                    <a:pt x="336551" y="104776"/>
                  </a:lnTo>
                  <a:lnTo>
                    <a:pt x="233363" y="104776"/>
                  </a:lnTo>
                  <a:close/>
                  <a:moveTo>
                    <a:pt x="0" y="74613"/>
                  </a:moveTo>
                  <a:lnTo>
                    <a:pt x="101600" y="74613"/>
                  </a:lnTo>
                  <a:lnTo>
                    <a:pt x="101600" y="104776"/>
                  </a:lnTo>
                  <a:lnTo>
                    <a:pt x="0" y="104776"/>
                  </a:lnTo>
                  <a:close/>
                  <a:moveTo>
                    <a:pt x="254608" y="0"/>
                  </a:moveTo>
                  <a:cubicBezTo>
                    <a:pt x="254622" y="0"/>
                    <a:pt x="255531" y="0"/>
                    <a:pt x="316065" y="0"/>
                  </a:cubicBezTo>
                  <a:cubicBezTo>
                    <a:pt x="327446" y="0"/>
                    <a:pt x="336551" y="8890"/>
                    <a:pt x="336551" y="20003"/>
                  </a:cubicBezTo>
                  <a:lnTo>
                    <a:pt x="336551" y="44450"/>
                  </a:lnTo>
                  <a:cubicBezTo>
                    <a:pt x="336527" y="44450"/>
                    <a:pt x="334975" y="44450"/>
                    <a:pt x="233363" y="44450"/>
                  </a:cubicBezTo>
                  <a:cubicBezTo>
                    <a:pt x="233363" y="44438"/>
                    <a:pt x="233363" y="43906"/>
                    <a:pt x="233363" y="20003"/>
                  </a:cubicBezTo>
                  <a:cubicBezTo>
                    <a:pt x="233363" y="8890"/>
                    <a:pt x="243227" y="0"/>
                    <a:pt x="254608" y="0"/>
                  </a:cubicBezTo>
                  <a:close/>
                  <a:moveTo>
                    <a:pt x="20171" y="0"/>
                  </a:moveTo>
                  <a:cubicBezTo>
                    <a:pt x="20185" y="0"/>
                    <a:pt x="21091" y="0"/>
                    <a:pt x="80683" y="0"/>
                  </a:cubicBezTo>
                  <a:cubicBezTo>
                    <a:pt x="91888" y="0"/>
                    <a:pt x="101600" y="8890"/>
                    <a:pt x="101600" y="20003"/>
                  </a:cubicBezTo>
                  <a:lnTo>
                    <a:pt x="101600" y="44450"/>
                  </a:lnTo>
                  <a:cubicBezTo>
                    <a:pt x="101577" y="44450"/>
                    <a:pt x="100051" y="44450"/>
                    <a:pt x="0" y="44450"/>
                  </a:cubicBezTo>
                  <a:cubicBezTo>
                    <a:pt x="0" y="44438"/>
                    <a:pt x="0" y="43906"/>
                    <a:pt x="0" y="20003"/>
                  </a:cubicBezTo>
                  <a:cubicBezTo>
                    <a:pt x="0" y="8890"/>
                    <a:pt x="8965" y="0"/>
                    <a:pt x="20171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6" name="Rectangle 51"/>
            <p:cNvSpPr>
              <a:spLocks noChangeAspect="1" noChangeArrowheads="1"/>
            </p:cNvSpPr>
            <p:nvPr/>
          </p:nvSpPr>
          <p:spPr bwMode="gray">
            <a:xfrm>
              <a:off x="6051381" y="3734910"/>
              <a:ext cx="693738" cy="41275"/>
            </a:xfrm>
            <a:custGeom>
              <a:avLst/>
              <a:gdLst/>
              <a:ahLst/>
              <a:cxnLst/>
              <a:rect l="l" t="t" r="r" b="b"/>
              <a:pathLst>
                <a:path w="693738" h="41275">
                  <a:moveTo>
                    <a:pt x="622300" y="0"/>
                  </a:moveTo>
                  <a:lnTo>
                    <a:pt x="693738" y="0"/>
                  </a:lnTo>
                  <a:lnTo>
                    <a:pt x="693738" y="41275"/>
                  </a:lnTo>
                  <a:lnTo>
                    <a:pt x="622300" y="41275"/>
                  </a:lnTo>
                  <a:close/>
                  <a:moveTo>
                    <a:pt x="511175" y="0"/>
                  </a:moveTo>
                  <a:lnTo>
                    <a:pt x="582613" y="0"/>
                  </a:lnTo>
                  <a:lnTo>
                    <a:pt x="582613" y="41275"/>
                  </a:lnTo>
                  <a:lnTo>
                    <a:pt x="511175" y="41275"/>
                  </a:lnTo>
                  <a:close/>
                  <a:moveTo>
                    <a:pt x="366713" y="0"/>
                  </a:moveTo>
                  <a:lnTo>
                    <a:pt x="438151" y="0"/>
                  </a:lnTo>
                  <a:lnTo>
                    <a:pt x="438151" y="41275"/>
                  </a:lnTo>
                  <a:lnTo>
                    <a:pt x="366713" y="41275"/>
                  </a:lnTo>
                  <a:close/>
                  <a:moveTo>
                    <a:pt x="255588" y="0"/>
                  </a:moveTo>
                  <a:lnTo>
                    <a:pt x="327026" y="0"/>
                  </a:lnTo>
                  <a:lnTo>
                    <a:pt x="327026" y="41275"/>
                  </a:lnTo>
                  <a:lnTo>
                    <a:pt x="255588" y="41275"/>
                  </a:lnTo>
                  <a:close/>
                  <a:moveTo>
                    <a:pt x="111125" y="0"/>
                  </a:moveTo>
                  <a:lnTo>
                    <a:pt x="184150" y="0"/>
                  </a:lnTo>
                  <a:lnTo>
                    <a:pt x="184150" y="41275"/>
                  </a:lnTo>
                  <a:lnTo>
                    <a:pt x="111125" y="41275"/>
                  </a:lnTo>
                  <a:close/>
                  <a:moveTo>
                    <a:pt x="0" y="0"/>
                  </a:moveTo>
                  <a:lnTo>
                    <a:pt x="71438" y="0"/>
                  </a:lnTo>
                  <a:lnTo>
                    <a:pt x="71438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grpSp>
        <p:nvGrpSpPr>
          <p:cNvPr id="117" name="グループ化 86"/>
          <p:cNvGrpSpPr>
            <a:grpSpLocks noChangeAspect="1"/>
          </p:cNvGrpSpPr>
          <p:nvPr/>
        </p:nvGrpSpPr>
        <p:grpSpPr bwMode="gray">
          <a:xfrm>
            <a:off x="4125102" y="1307104"/>
            <a:ext cx="700987" cy="445760"/>
            <a:chOff x="3544888" y="-3135313"/>
            <a:chExt cx="5367338" cy="341312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8" name="Freeform 119"/>
            <p:cNvSpPr>
              <a:spLocks noChangeAspect="1"/>
            </p:cNvSpPr>
            <p:nvPr/>
          </p:nvSpPr>
          <p:spPr bwMode="gray">
            <a:xfrm>
              <a:off x="3544888" y="-3135313"/>
              <a:ext cx="5367338" cy="3413126"/>
            </a:xfrm>
            <a:custGeom>
              <a:avLst/>
              <a:gdLst>
                <a:gd name="T0" fmla="*/ 4651 w 4704"/>
                <a:gd name="T1" fmla="*/ 2889 h 2995"/>
                <a:gd name="T2" fmla="*/ 4473 w 4704"/>
                <a:gd name="T3" fmla="*/ 2889 h 2995"/>
                <a:gd name="T4" fmla="*/ 4473 w 4704"/>
                <a:gd name="T5" fmla="*/ 1789 h 2995"/>
                <a:gd name="T6" fmla="*/ 4181 w 4704"/>
                <a:gd name="T7" fmla="*/ 1497 h 2995"/>
                <a:gd name="T8" fmla="*/ 3890 w 4704"/>
                <a:gd name="T9" fmla="*/ 1789 h 2995"/>
                <a:gd name="T10" fmla="*/ 3890 w 4704"/>
                <a:gd name="T11" fmla="*/ 2889 h 2995"/>
                <a:gd name="T12" fmla="*/ 3837 w 4704"/>
                <a:gd name="T13" fmla="*/ 2889 h 2995"/>
                <a:gd name="T14" fmla="*/ 3837 w 4704"/>
                <a:gd name="T15" fmla="*/ 1789 h 2995"/>
                <a:gd name="T16" fmla="*/ 3936 w 4704"/>
                <a:gd name="T17" fmla="*/ 1547 h 2995"/>
                <a:gd name="T18" fmla="*/ 3936 w 4704"/>
                <a:gd name="T19" fmla="*/ 1239 h 2995"/>
                <a:gd name="T20" fmla="*/ 3883 w 4704"/>
                <a:gd name="T21" fmla="*/ 1186 h 2995"/>
                <a:gd name="T22" fmla="*/ 3638 w 4704"/>
                <a:gd name="T23" fmla="*/ 1186 h 2995"/>
                <a:gd name="T24" fmla="*/ 3638 w 4704"/>
                <a:gd name="T25" fmla="*/ 937 h 2995"/>
                <a:gd name="T26" fmla="*/ 3585 w 4704"/>
                <a:gd name="T27" fmla="*/ 884 h 2995"/>
                <a:gd name="T28" fmla="*/ 3107 w 4704"/>
                <a:gd name="T29" fmla="*/ 884 h 2995"/>
                <a:gd name="T30" fmla="*/ 3054 w 4704"/>
                <a:gd name="T31" fmla="*/ 937 h 2995"/>
                <a:gd name="T32" fmla="*/ 3054 w 4704"/>
                <a:gd name="T33" fmla="*/ 2889 h 2995"/>
                <a:gd name="T34" fmla="*/ 2983 w 4704"/>
                <a:gd name="T35" fmla="*/ 2889 h 2995"/>
                <a:gd name="T36" fmla="*/ 2983 w 4704"/>
                <a:gd name="T37" fmla="*/ 1421 h 2995"/>
                <a:gd name="T38" fmla="*/ 2947 w 4704"/>
                <a:gd name="T39" fmla="*/ 1385 h 2995"/>
                <a:gd name="T40" fmla="*/ 2109 w 4704"/>
                <a:gd name="T41" fmla="*/ 1385 h 2995"/>
                <a:gd name="T42" fmla="*/ 2073 w 4704"/>
                <a:gd name="T43" fmla="*/ 1421 h 2995"/>
                <a:gd name="T44" fmla="*/ 2073 w 4704"/>
                <a:gd name="T45" fmla="*/ 2889 h 2995"/>
                <a:gd name="T46" fmla="*/ 2020 w 4704"/>
                <a:gd name="T47" fmla="*/ 2889 h 2995"/>
                <a:gd name="T48" fmla="*/ 2020 w 4704"/>
                <a:gd name="T49" fmla="*/ 1421 h 2995"/>
                <a:gd name="T50" fmla="*/ 2109 w 4704"/>
                <a:gd name="T51" fmla="*/ 1332 h 2995"/>
                <a:gd name="T52" fmla="*/ 2840 w 4704"/>
                <a:gd name="T53" fmla="*/ 1332 h 2995"/>
                <a:gd name="T54" fmla="*/ 2840 w 4704"/>
                <a:gd name="T55" fmla="*/ 750 h 2995"/>
                <a:gd name="T56" fmla="*/ 2787 w 4704"/>
                <a:gd name="T57" fmla="*/ 697 h 2995"/>
                <a:gd name="T58" fmla="*/ 2676 w 4704"/>
                <a:gd name="T59" fmla="*/ 697 h 2995"/>
                <a:gd name="T60" fmla="*/ 2676 w 4704"/>
                <a:gd name="T61" fmla="*/ 53 h 2995"/>
                <a:gd name="T62" fmla="*/ 2623 w 4704"/>
                <a:gd name="T63" fmla="*/ 0 h 2995"/>
                <a:gd name="T64" fmla="*/ 2086 w 4704"/>
                <a:gd name="T65" fmla="*/ 0 h 2995"/>
                <a:gd name="T66" fmla="*/ 2033 w 4704"/>
                <a:gd name="T67" fmla="*/ 53 h 2995"/>
                <a:gd name="T68" fmla="*/ 2033 w 4704"/>
                <a:gd name="T69" fmla="*/ 697 h 2995"/>
                <a:gd name="T70" fmla="*/ 1922 w 4704"/>
                <a:gd name="T71" fmla="*/ 697 h 2995"/>
                <a:gd name="T72" fmla="*/ 1869 w 4704"/>
                <a:gd name="T73" fmla="*/ 750 h 2995"/>
                <a:gd name="T74" fmla="*/ 1869 w 4704"/>
                <a:gd name="T75" fmla="*/ 2889 h 2995"/>
                <a:gd name="T76" fmla="*/ 1770 w 4704"/>
                <a:gd name="T77" fmla="*/ 2889 h 2995"/>
                <a:gd name="T78" fmla="*/ 1770 w 4704"/>
                <a:gd name="T79" fmla="*/ 1531 h 2995"/>
                <a:gd name="T80" fmla="*/ 1717 w 4704"/>
                <a:gd name="T81" fmla="*/ 1478 h 2995"/>
                <a:gd name="T82" fmla="*/ 1111 w 4704"/>
                <a:gd name="T83" fmla="*/ 1478 h 2995"/>
                <a:gd name="T84" fmla="*/ 1058 w 4704"/>
                <a:gd name="T85" fmla="*/ 1531 h 2995"/>
                <a:gd name="T86" fmla="*/ 1058 w 4704"/>
                <a:gd name="T87" fmla="*/ 2889 h 2995"/>
                <a:gd name="T88" fmla="*/ 951 w 4704"/>
                <a:gd name="T89" fmla="*/ 2889 h 2995"/>
                <a:gd name="T90" fmla="*/ 951 w 4704"/>
                <a:gd name="T91" fmla="*/ 1050 h 2995"/>
                <a:gd name="T92" fmla="*/ 931 w 4704"/>
                <a:gd name="T93" fmla="*/ 1026 h 2995"/>
                <a:gd name="T94" fmla="*/ 918 w 4704"/>
                <a:gd name="T95" fmla="*/ 1028 h 2995"/>
                <a:gd name="T96" fmla="*/ 263 w 4704"/>
                <a:gd name="T97" fmla="*/ 1323 h 2995"/>
                <a:gd name="T98" fmla="*/ 230 w 4704"/>
                <a:gd name="T99" fmla="*/ 1374 h 2995"/>
                <a:gd name="T100" fmla="*/ 230 w 4704"/>
                <a:gd name="T101" fmla="*/ 2889 h 2995"/>
                <a:gd name="T102" fmla="*/ 53 w 4704"/>
                <a:gd name="T103" fmla="*/ 2889 h 2995"/>
                <a:gd name="T104" fmla="*/ 0 w 4704"/>
                <a:gd name="T105" fmla="*/ 2942 h 2995"/>
                <a:gd name="T106" fmla="*/ 53 w 4704"/>
                <a:gd name="T107" fmla="*/ 2995 h 2995"/>
                <a:gd name="T108" fmla="*/ 4651 w 4704"/>
                <a:gd name="T109" fmla="*/ 2995 h 2995"/>
                <a:gd name="T110" fmla="*/ 4704 w 4704"/>
                <a:gd name="T111" fmla="*/ 2942 h 2995"/>
                <a:gd name="T112" fmla="*/ 4651 w 4704"/>
                <a:gd name="T113" fmla="*/ 2889 h 2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4" h="2995">
                  <a:moveTo>
                    <a:pt x="4651" y="2889"/>
                  </a:moveTo>
                  <a:cubicBezTo>
                    <a:pt x="4473" y="2889"/>
                    <a:pt x="4473" y="2889"/>
                    <a:pt x="4473" y="2889"/>
                  </a:cubicBezTo>
                  <a:cubicBezTo>
                    <a:pt x="4473" y="1789"/>
                    <a:pt x="4473" y="1789"/>
                    <a:pt x="4473" y="1789"/>
                  </a:cubicBezTo>
                  <a:cubicBezTo>
                    <a:pt x="4473" y="1628"/>
                    <a:pt x="4342" y="1497"/>
                    <a:pt x="4181" y="1497"/>
                  </a:cubicBezTo>
                  <a:cubicBezTo>
                    <a:pt x="4020" y="1497"/>
                    <a:pt x="3890" y="1628"/>
                    <a:pt x="3890" y="1789"/>
                  </a:cubicBezTo>
                  <a:cubicBezTo>
                    <a:pt x="3890" y="2889"/>
                    <a:pt x="3890" y="2889"/>
                    <a:pt x="3890" y="2889"/>
                  </a:cubicBezTo>
                  <a:cubicBezTo>
                    <a:pt x="3837" y="2889"/>
                    <a:pt x="3837" y="2889"/>
                    <a:pt x="3837" y="2889"/>
                  </a:cubicBezTo>
                  <a:cubicBezTo>
                    <a:pt x="3837" y="1789"/>
                    <a:pt x="3837" y="1789"/>
                    <a:pt x="3837" y="1789"/>
                  </a:cubicBezTo>
                  <a:cubicBezTo>
                    <a:pt x="3837" y="1694"/>
                    <a:pt x="3875" y="1609"/>
                    <a:pt x="3936" y="1547"/>
                  </a:cubicBezTo>
                  <a:cubicBezTo>
                    <a:pt x="3936" y="1239"/>
                    <a:pt x="3936" y="1239"/>
                    <a:pt x="3936" y="1239"/>
                  </a:cubicBezTo>
                  <a:cubicBezTo>
                    <a:pt x="3936" y="1210"/>
                    <a:pt x="3912" y="1186"/>
                    <a:pt x="3883" y="1186"/>
                  </a:cubicBezTo>
                  <a:cubicBezTo>
                    <a:pt x="3638" y="1186"/>
                    <a:pt x="3638" y="1186"/>
                    <a:pt x="3638" y="1186"/>
                  </a:cubicBezTo>
                  <a:cubicBezTo>
                    <a:pt x="3638" y="937"/>
                    <a:pt x="3638" y="937"/>
                    <a:pt x="3638" y="937"/>
                  </a:cubicBezTo>
                  <a:cubicBezTo>
                    <a:pt x="3638" y="908"/>
                    <a:pt x="3614" y="884"/>
                    <a:pt x="3585" y="884"/>
                  </a:cubicBezTo>
                  <a:cubicBezTo>
                    <a:pt x="3107" y="884"/>
                    <a:pt x="3107" y="884"/>
                    <a:pt x="3107" y="884"/>
                  </a:cubicBezTo>
                  <a:cubicBezTo>
                    <a:pt x="3078" y="884"/>
                    <a:pt x="3054" y="908"/>
                    <a:pt x="3054" y="937"/>
                  </a:cubicBezTo>
                  <a:cubicBezTo>
                    <a:pt x="3054" y="2889"/>
                    <a:pt x="3054" y="2889"/>
                    <a:pt x="3054" y="2889"/>
                  </a:cubicBezTo>
                  <a:cubicBezTo>
                    <a:pt x="2983" y="2889"/>
                    <a:pt x="2983" y="2889"/>
                    <a:pt x="2983" y="2889"/>
                  </a:cubicBezTo>
                  <a:cubicBezTo>
                    <a:pt x="2983" y="1421"/>
                    <a:pt x="2983" y="1421"/>
                    <a:pt x="2983" y="1421"/>
                  </a:cubicBezTo>
                  <a:cubicBezTo>
                    <a:pt x="2983" y="1401"/>
                    <a:pt x="2967" y="1385"/>
                    <a:pt x="2947" y="1385"/>
                  </a:cubicBezTo>
                  <a:cubicBezTo>
                    <a:pt x="2109" y="1385"/>
                    <a:pt x="2109" y="1385"/>
                    <a:pt x="2109" y="1385"/>
                  </a:cubicBezTo>
                  <a:cubicBezTo>
                    <a:pt x="2089" y="1385"/>
                    <a:pt x="2073" y="1401"/>
                    <a:pt x="2073" y="1421"/>
                  </a:cubicBezTo>
                  <a:cubicBezTo>
                    <a:pt x="2073" y="2889"/>
                    <a:pt x="2073" y="2889"/>
                    <a:pt x="2073" y="2889"/>
                  </a:cubicBezTo>
                  <a:cubicBezTo>
                    <a:pt x="2020" y="2889"/>
                    <a:pt x="2020" y="2889"/>
                    <a:pt x="2020" y="2889"/>
                  </a:cubicBezTo>
                  <a:cubicBezTo>
                    <a:pt x="2020" y="1421"/>
                    <a:pt x="2020" y="1421"/>
                    <a:pt x="2020" y="1421"/>
                  </a:cubicBezTo>
                  <a:cubicBezTo>
                    <a:pt x="2020" y="1372"/>
                    <a:pt x="2060" y="1332"/>
                    <a:pt x="2109" y="1332"/>
                  </a:cubicBezTo>
                  <a:cubicBezTo>
                    <a:pt x="2840" y="1332"/>
                    <a:pt x="2840" y="1332"/>
                    <a:pt x="2840" y="1332"/>
                  </a:cubicBezTo>
                  <a:cubicBezTo>
                    <a:pt x="2840" y="750"/>
                    <a:pt x="2840" y="750"/>
                    <a:pt x="2840" y="750"/>
                  </a:cubicBezTo>
                  <a:cubicBezTo>
                    <a:pt x="2840" y="721"/>
                    <a:pt x="2816" y="697"/>
                    <a:pt x="2787" y="697"/>
                  </a:cubicBezTo>
                  <a:cubicBezTo>
                    <a:pt x="2676" y="697"/>
                    <a:pt x="2676" y="697"/>
                    <a:pt x="2676" y="697"/>
                  </a:cubicBezTo>
                  <a:cubicBezTo>
                    <a:pt x="2676" y="53"/>
                    <a:pt x="2676" y="53"/>
                    <a:pt x="2676" y="53"/>
                  </a:cubicBezTo>
                  <a:cubicBezTo>
                    <a:pt x="2676" y="24"/>
                    <a:pt x="2652" y="0"/>
                    <a:pt x="2623" y="0"/>
                  </a:cubicBezTo>
                  <a:cubicBezTo>
                    <a:pt x="2086" y="0"/>
                    <a:pt x="2086" y="0"/>
                    <a:pt x="2086" y="0"/>
                  </a:cubicBezTo>
                  <a:cubicBezTo>
                    <a:pt x="2057" y="0"/>
                    <a:pt x="2033" y="24"/>
                    <a:pt x="2033" y="53"/>
                  </a:cubicBezTo>
                  <a:cubicBezTo>
                    <a:pt x="2033" y="697"/>
                    <a:pt x="2033" y="697"/>
                    <a:pt x="2033" y="697"/>
                  </a:cubicBezTo>
                  <a:cubicBezTo>
                    <a:pt x="1922" y="697"/>
                    <a:pt x="1922" y="697"/>
                    <a:pt x="1922" y="697"/>
                  </a:cubicBezTo>
                  <a:cubicBezTo>
                    <a:pt x="1893" y="697"/>
                    <a:pt x="1869" y="721"/>
                    <a:pt x="1869" y="750"/>
                  </a:cubicBezTo>
                  <a:cubicBezTo>
                    <a:pt x="1869" y="2889"/>
                    <a:pt x="1869" y="2889"/>
                    <a:pt x="1869" y="2889"/>
                  </a:cubicBezTo>
                  <a:cubicBezTo>
                    <a:pt x="1770" y="2889"/>
                    <a:pt x="1770" y="2889"/>
                    <a:pt x="1770" y="2889"/>
                  </a:cubicBezTo>
                  <a:cubicBezTo>
                    <a:pt x="1770" y="1531"/>
                    <a:pt x="1770" y="1531"/>
                    <a:pt x="1770" y="1531"/>
                  </a:cubicBezTo>
                  <a:cubicBezTo>
                    <a:pt x="1770" y="1501"/>
                    <a:pt x="1746" y="1478"/>
                    <a:pt x="1717" y="1478"/>
                  </a:cubicBezTo>
                  <a:cubicBezTo>
                    <a:pt x="1111" y="1478"/>
                    <a:pt x="1111" y="1478"/>
                    <a:pt x="1111" y="1478"/>
                  </a:cubicBezTo>
                  <a:cubicBezTo>
                    <a:pt x="1082" y="1478"/>
                    <a:pt x="1058" y="1501"/>
                    <a:pt x="1058" y="1531"/>
                  </a:cubicBezTo>
                  <a:cubicBezTo>
                    <a:pt x="1058" y="2889"/>
                    <a:pt x="1058" y="2889"/>
                    <a:pt x="1058" y="2889"/>
                  </a:cubicBezTo>
                  <a:cubicBezTo>
                    <a:pt x="951" y="2889"/>
                    <a:pt x="951" y="2889"/>
                    <a:pt x="951" y="2889"/>
                  </a:cubicBezTo>
                  <a:cubicBezTo>
                    <a:pt x="951" y="1050"/>
                    <a:pt x="951" y="1050"/>
                    <a:pt x="951" y="1050"/>
                  </a:cubicBezTo>
                  <a:cubicBezTo>
                    <a:pt x="951" y="1035"/>
                    <a:pt x="943" y="1026"/>
                    <a:pt x="931" y="1026"/>
                  </a:cubicBezTo>
                  <a:cubicBezTo>
                    <a:pt x="927" y="1026"/>
                    <a:pt x="923" y="1026"/>
                    <a:pt x="918" y="1028"/>
                  </a:cubicBezTo>
                  <a:cubicBezTo>
                    <a:pt x="263" y="1323"/>
                    <a:pt x="263" y="1323"/>
                    <a:pt x="263" y="1323"/>
                  </a:cubicBezTo>
                  <a:cubicBezTo>
                    <a:pt x="245" y="1331"/>
                    <a:pt x="230" y="1354"/>
                    <a:pt x="230" y="1374"/>
                  </a:cubicBezTo>
                  <a:cubicBezTo>
                    <a:pt x="230" y="2889"/>
                    <a:pt x="230" y="2889"/>
                    <a:pt x="230" y="2889"/>
                  </a:cubicBezTo>
                  <a:cubicBezTo>
                    <a:pt x="53" y="2889"/>
                    <a:pt x="53" y="2889"/>
                    <a:pt x="53" y="2889"/>
                  </a:cubicBezTo>
                  <a:cubicBezTo>
                    <a:pt x="23" y="2889"/>
                    <a:pt x="0" y="2913"/>
                    <a:pt x="0" y="2942"/>
                  </a:cubicBezTo>
                  <a:cubicBezTo>
                    <a:pt x="0" y="2971"/>
                    <a:pt x="23" y="2995"/>
                    <a:pt x="53" y="2995"/>
                  </a:cubicBezTo>
                  <a:cubicBezTo>
                    <a:pt x="4651" y="2995"/>
                    <a:pt x="4651" y="2995"/>
                    <a:pt x="4651" y="2995"/>
                  </a:cubicBezTo>
                  <a:cubicBezTo>
                    <a:pt x="4680" y="2995"/>
                    <a:pt x="4704" y="2971"/>
                    <a:pt x="4704" y="2942"/>
                  </a:cubicBezTo>
                  <a:cubicBezTo>
                    <a:pt x="4704" y="2913"/>
                    <a:pt x="4680" y="2889"/>
                    <a:pt x="4651" y="2889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119" name="フリーフォーム 88"/>
            <p:cNvSpPr>
              <a:spLocks noChangeAspect="1" noChangeArrowheads="1"/>
            </p:cNvSpPr>
            <p:nvPr/>
          </p:nvSpPr>
          <p:spPr bwMode="gray">
            <a:xfrm>
              <a:off x="3940175" y="-2994026"/>
              <a:ext cx="4597400" cy="2984500"/>
            </a:xfrm>
            <a:custGeom>
              <a:avLst/>
              <a:gdLst>
                <a:gd name="connsiteX0" fmla="*/ 928688 w 4597400"/>
                <a:gd name="connsiteY0" fmla="*/ 2747962 h 2984500"/>
                <a:gd name="connsiteX1" fmla="*/ 1506538 w 4597400"/>
                <a:gd name="connsiteY1" fmla="*/ 2747962 h 2984500"/>
                <a:gd name="connsiteX2" fmla="*/ 1506538 w 4597400"/>
                <a:gd name="connsiteY2" fmla="*/ 2822575 h 2984500"/>
                <a:gd name="connsiteX3" fmla="*/ 928688 w 4597400"/>
                <a:gd name="connsiteY3" fmla="*/ 2822575 h 2984500"/>
                <a:gd name="connsiteX4" fmla="*/ 311150 w 4597400"/>
                <a:gd name="connsiteY4" fmla="*/ 2586037 h 2984500"/>
                <a:gd name="connsiteX5" fmla="*/ 557213 w 4597400"/>
                <a:gd name="connsiteY5" fmla="*/ 2586037 h 2984500"/>
                <a:gd name="connsiteX6" fmla="*/ 557213 w 4597400"/>
                <a:gd name="connsiteY6" fmla="*/ 2668587 h 2984500"/>
                <a:gd name="connsiteX7" fmla="*/ 311150 w 4597400"/>
                <a:gd name="connsiteY7" fmla="*/ 2668587 h 2984500"/>
                <a:gd name="connsiteX8" fmla="*/ 0 w 4597400"/>
                <a:gd name="connsiteY8" fmla="*/ 2586037 h 2984500"/>
                <a:gd name="connsiteX9" fmla="*/ 246063 w 4597400"/>
                <a:gd name="connsiteY9" fmla="*/ 2586037 h 2984500"/>
                <a:gd name="connsiteX10" fmla="*/ 246063 w 4597400"/>
                <a:gd name="connsiteY10" fmla="*/ 2668587 h 2984500"/>
                <a:gd name="connsiteX11" fmla="*/ 0 w 4597400"/>
                <a:gd name="connsiteY11" fmla="*/ 2668587 h 2984500"/>
                <a:gd name="connsiteX12" fmla="*/ 4152900 w 4597400"/>
                <a:gd name="connsiteY12" fmla="*/ 2566987 h 2984500"/>
                <a:gd name="connsiteX13" fmla="*/ 4597400 w 4597400"/>
                <a:gd name="connsiteY13" fmla="*/ 2566987 h 2984500"/>
                <a:gd name="connsiteX14" fmla="*/ 4597400 w 4597400"/>
                <a:gd name="connsiteY14" fmla="*/ 2633662 h 2984500"/>
                <a:gd name="connsiteX15" fmla="*/ 4152900 w 4597400"/>
                <a:gd name="connsiteY15" fmla="*/ 2633662 h 2984500"/>
                <a:gd name="connsiteX16" fmla="*/ 928688 w 4597400"/>
                <a:gd name="connsiteY16" fmla="*/ 2547937 h 2984500"/>
                <a:gd name="connsiteX17" fmla="*/ 1506538 w 4597400"/>
                <a:gd name="connsiteY17" fmla="*/ 2547937 h 2984500"/>
                <a:gd name="connsiteX18" fmla="*/ 1506538 w 4597400"/>
                <a:gd name="connsiteY18" fmla="*/ 2622550 h 2984500"/>
                <a:gd name="connsiteX19" fmla="*/ 928688 w 4597400"/>
                <a:gd name="connsiteY19" fmla="*/ 2622550 h 2984500"/>
                <a:gd name="connsiteX20" fmla="*/ 311150 w 4597400"/>
                <a:gd name="connsiteY20" fmla="*/ 2379662 h 2984500"/>
                <a:gd name="connsiteX21" fmla="*/ 557213 w 4597400"/>
                <a:gd name="connsiteY21" fmla="*/ 2379662 h 2984500"/>
                <a:gd name="connsiteX22" fmla="*/ 557213 w 4597400"/>
                <a:gd name="connsiteY22" fmla="*/ 2462212 h 2984500"/>
                <a:gd name="connsiteX23" fmla="*/ 311150 w 4597400"/>
                <a:gd name="connsiteY23" fmla="*/ 2462212 h 2984500"/>
                <a:gd name="connsiteX24" fmla="*/ 0 w 4597400"/>
                <a:gd name="connsiteY24" fmla="*/ 2379662 h 2984500"/>
                <a:gd name="connsiteX25" fmla="*/ 246063 w 4597400"/>
                <a:gd name="connsiteY25" fmla="*/ 2379662 h 2984500"/>
                <a:gd name="connsiteX26" fmla="*/ 246063 w 4597400"/>
                <a:gd name="connsiteY26" fmla="*/ 2462212 h 2984500"/>
                <a:gd name="connsiteX27" fmla="*/ 0 w 4597400"/>
                <a:gd name="connsiteY27" fmla="*/ 2462212 h 2984500"/>
                <a:gd name="connsiteX28" fmla="*/ 4152900 w 4597400"/>
                <a:gd name="connsiteY28" fmla="*/ 2360612 h 2984500"/>
                <a:gd name="connsiteX29" fmla="*/ 4597400 w 4597400"/>
                <a:gd name="connsiteY29" fmla="*/ 2360612 h 2984500"/>
                <a:gd name="connsiteX30" fmla="*/ 4597400 w 4597400"/>
                <a:gd name="connsiteY30" fmla="*/ 2428875 h 2984500"/>
                <a:gd name="connsiteX31" fmla="*/ 4152900 w 4597400"/>
                <a:gd name="connsiteY31" fmla="*/ 2428875 h 2984500"/>
                <a:gd name="connsiteX32" fmla="*/ 928688 w 4597400"/>
                <a:gd name="connsiteY32" fmla="*/ 2347912 h 2984500"/>
                <a:gd name="connsiteX33" fmla="*/ 1506538 w 4597400"/>
                <a:gd name="connsiteY33" fmla="*/ 2347912 h 2984500"/>
                <a:gd name="connsiteX34" fmla="*/ 1506538 w 4597400"/>
                <a:gd name="connsiteY34" fmla="*/ 2422525 h 2984500"/>
                <a:gd name="connsiteX35" fmla="*/ 928688 w 4597400"/>
                <a:gd name="connsiteY35" fmla="*/ 2422525 h 2984500"/>
                <a:gd name="connsiteX36" fmla="*/ 3241675 w 4597400"/>
                <a:gd name="connsiteY36" fmla="*/ 2195512 h 2984500"/>
                <a:gd name="connsiteX37" fmla="*/ 3819525 w 4597400"/>
                <a:gd name="connsiteY37" fmla="*/ 2195512 h 2984500"/>
                <a:gd name="connsiteX38" fmla="*/ 3819525 w 4597400"/>
                <a:gd name="connsiteY38" fmla="*/ 2271712 h 2984500"/>
                <a:gd name="connsiteX39" fmla="*/ 3241675 w 4597400"/>
                <a:gd name="connsiteY39" fmla="*/ 2271712 h 2984500"/>
                <a:gd name="connsiteX40" fmla="*/ 311150 w 4597400"/>
                <a:gd name="connsiteY40" fmla="*/ 2174875 h 2984500"/>
                <a:gd name="connsiteX41" fmla="*/ 557213 w 4597400"/>
                <a:gd name="connsiteY41" fmla="*/ 2174875 h 2984500"/>
                <a:gd name="connsiteX42" fmla="*/ 557213 w 4597400"/>
                <a:gd name="connsiteY42" fmla="*/ 2255838 h 2984500"/>
                <a:gd name="connsiteX43" fmla="*/ 311150 w 4597400"/>
                <a:gd name="connsiteY43" fmla="*/ 2255838 h 2984500"/>
                <a:gd name="connsiteX44" fmla="*/ 0 w 4597400"/>
                <a:gd name="connsiteY44" fmla="*/ 2174875 h 2984500"/>
                <a:gd name="connsiteX45" fmla="*/ 246063 w 4597400"/>
                <a:gd name="connsiteY45" fmla="*/ 2174875 h 2984500"/>
                <a:gd name="connsiteX46" fmla="*/ 246063 w 4597400"/>
                <a:gd name="connsiteY46" fmla="*/ 2255838 h 2984500"/>
                <a:gd name="connsiteX47" fmla="*/ 0 w 4597400"/>
                <a:gd name="connsiteY47" fmla="*/ 2255838 h 2984500"/>
                <a:gd name="connsiteX48" fmla="*/ 4152900 w 4597400"/>
                <a:gd name="connsiteY48" fmla="*/ 2154237 h 2984500"/>
                <a:gd name="connsiteX49" fmla="*/ 4597400 w 4597400"/>
                <a:gd name="connsiteY49" fmla="*/ 2154237 h 2984500"/>
                <a:gd name="connsiteX50" fmla="*/ 4597400 w 4597400"/>
                <a:gd name="connsiteY50" fmla="*/ 2222500 h 2984500"/>
                <a:gd name="connsiteX51" fmla="*/ 4152900 w 4597400"/>
                <a:gd name="connsiteY51" fmla="*/ 2222500 h 2984500"/>
                <a:gd name="connsiteX52" fmla="*/ 928688 w 4597400"/>
                <a:gd name="connsiteY52" fmla="*/ 2147887 h 2984500"/>
                <a:gd name="connsiteX53" fmla="*/ 1506538 w 4597400"/>
                <a:gd name="connsiteY53" fmla="*/ 2147887 h 2984500"/>
                <a:gd name="connsiteX54" fmla="*/ 1506538 w 4597400"/>
                <a:gd name="connsiteY54" fmla="*/ 2222500 h 2984500"/>
                <a:gd name="connsiteX55" fmla="*/ 928688 w 4597400"/>
                <a:gd name="connsiteY55" fmla="*/ 2222500 h 2984500"/>
                <a:gd name="connsiteX56" fmla="*/ 3241675 w 4597400"/>
                <a:gd name="connsiteY56" fmla="*/ 1995487 h 2984500"/>
                <a:gd name="connsiteX57" fmla="*/ 3819525 w 4597400"/>
                <a:gd name="connsiteY57" fmla="*/ 1995487 h 2984500"/>
                <a:gd name="connsiteX58" fmla="*/ 3819525 w 4597400"/>
                <a:gd name="connsiteY58" fmla="*/ 2070100 h 2984500"/>
                <a:gd name="connsiteX59" fmla="*/ 3241675 w 4597400"/>
                <a:gd name="connsiteY59" fmla="*/ 2070100 h 2984500"/>
                <a:gd name="connsiteX60" fmla="*/ 311150 w 4597400"/>
                <a:gd name="connsiteY60" fmla="*/ 1968500 h 2984500"/>
                <a:gd name="connsiteX61" fmla="*/ 557213 w 4597400"/>
                <a:gd name="connsiteY61" fmla="*/ 1968500 h 2984500"/>
                <a:gd name="connsiteX62" fmla="*/ 557213 w 4597400"/>
                <a:gd name="connsiteY62" fmla="*/ 2049463 h 2984500"/>
                <a:gd name="connsiteX63" fmla="*/ 311150 w 4597400"/>
                <a:gd name="connsiteY63" fmla="*/ 2049463 h 2984500"/>
                <a:gd name="connsiteX64" fmla="*/ 0 w 4597400"/>
                <a:gd name="connsiteY64" fmla="*/ 1968500 h 2984500"/>
                <a:gd name="connsiteX65" fmla="*/ 246063 w 4597400"/>
                <a:gd name="connsiteY65" fmla="*/ 1968500 h 2984500"/>
                <a:gd name="connsiteX66" fmla="*/ 246063 w 4597400"/>
                <a:gd name="connsiteY66" fmla="*/ 2049463 h 2984500"/>
                <a:gd name="connsiteX67" fmla="*/ 0 w 4597400"/>
                <a:gd name="connsiteY67" fmla="*/ 2049463 h 2984500"/>
                <a:gd name="connsiteX68" fmla="*/ 4152900 w 4597400"/>
                <a:gd name="connsiteY68" fmla="*/ 1947862 h 2984500"/>
                <a:gd name="connsiteX69" fmla="*/ 4597400 w 4597400"/>
                <a:gd name="connsiteY69" fmla="*/ 1947862 h 2984500"/>
                <a:gd name="connsiteX70" fmla="*/ 4597400 w 4597400"/>
                <a:gd name="connsiteY70" fmla="*/ 2016125 h 2984500"/>
                <a:gd name="connsiteX71" fmla="*/ 4152900 w 4597400"/>
                <a:gd name="connsiteY71" fmla="*/ 2016125 h 2984500"/>
                <a:gd name="connsiteX72" fmla="*/ 928688 w 4597400"/>
                <a:gd name="connsiteY72" fmla="*/ 1947862 h 2984500"/>
                <a:gd name="connsiteX73" fmla="*/ 1506538 w 4597400"/>
                <a:gd name="connsiteY73" fmla="*/ 1947862 h 2984500"/>
                <a:gd name="connsiteX74" fmla="*/ 1506538 w 4597400"/>
                <a:gd name="connsiteY74" fmla="*/ 2022475 h 2984500"/>
                <a:gd name="connsiteX75" fmla="*/ 928688 w 4597400"/>
                <a:gd name="connsiteY75" fmla="*/ 2022475 h 2984500"/>
                <a:gd name="connsiteX76" fmla="*/ 3241675 w 4597400"/>
                <a:gd name="connsiteY76" fmla="*/ 1795462 h 2984500"/>
                <a:gd name="connsiteX77" fmla="*/ 3819525 w 4597400"/>
                <a:gd name="connsiteY77" fmla="*/ 1795462 h 2984500"/>
                <a:gd name="connsiteX78" fmla="*/ 3819525 w 4597400"/>
                <a:gd name="connsiteY78" fmla="*/ 1870075 h 2984500"/>
                <a:gd name="connsiteX79" fmla="*/ 3241675 w 4597400"/>
                <a:gd name="connsiteY79" fmla="*/ 1870075 h 2984500"/>
                <a:gd name="connsiteX80" fmla="*/ 311150 w 4597400"/>
                <a:gd name="connsiteY80" fmla="*/ 1762125 h 2984500"/>
                <a:gd name="connsiteX81" fmla="*/ 557213 w 4597400"/>
                <a:gd name="connsiteY81" fmla="*/ 1762125 h 2984500"/>
                <a:gd name="connsiteX82" fmla="*/ 557213 w 4597400"/>
                <a:gd name="connsiteY82" fmla="*/ 1843088 h 2984500"/>
                <a:gd name="connsiteX83" fmla="*/ 311150 w 4597400"/>
                <a:gd name="connsiteY83" fmla="*/ 1843088 h 2984500"/>
                <a:gd name="connsiteX84" fmla="*/ 0 w 4597400"/>
                <a:gd name="connsiteY84" fmla="*/ 1762125 h 2984500"/>
                <a:gd name="connsiteX85" fmla="*/ 246063 w 4597400"/>
                <a:gd name="connsiteY85" fmla="*/ 1762125 h 2984500"/>
                <a:gd name="connsiteX86" fmla="*/ 246063 w 4597400"/>
                <a:gd name="connsiteY86" fmla="*/ 1843088 h 2984500"/>
                <a:gd name="connsiteX87" fmla="*/ 0 w 4597400"/>
                <a:gd name="connsiteY87" fmla="*/ 1843088 h 2984500"/>
                <a:gd name="connsiteX88" fmla="*/ 928688 w 4597400"/>
                <a:gd name="connsiteY88" fmla="*/ 1746250 h 2984500"/>
                <a:gd name="connsiteX89" fmla="*/ 1506538 w 4597400"/>
                <a:gd name="connsiteY89" fmla="*/ 1746250 h 2984500"/>
                <a:gd name="connsiteX90" fmla="*/ 1506538 w 4597400"/>
                <a:gd name="connsiteY90" fmla="*/ 1822450 h 2984500"/>
                <a:gd name="connsiteX91" fmla="*/ 928688 w 4597400"/>
                <a:gd name="connsiteY91" fmla="*/ 1822450 h 2984500"/>
                <a:gd name="connsiteX92" fmla="*/ 2778125 w 4597400"/>
                <a:gd name="connsiteY92" fmla="*/ 1643062 h 2984500"/>
                <a:gd name="connsiteX93" fmla="*/ 2841625 w 4597400"/>
                <a:gd name="connsiteY93" fmla="*/ 1643062 h 2984500"/>
                <a:gd name="connsiteX94" fmla="*/ 2841625 w 4597400"/>
                <a:gd name="connsiteY94" fmla="*/ 2984500 h 2984500"/>
                <a:gd name="connsiteX95" fmla="*/ 2778125 w 4597400"/>
                <a:gd name="connsiteY95" fmla="*/ 2984500 h 2984500"/>
                <a:gd name="connsiteX96" fmla="*/ 2565400 w 4597400"/>
                <a:gd name="connsiteY96" fmla="*/ 1643062 h 2984500"/>
                <a:gd name="connsiteX97" fmla="*/ 2627313 w 4597400"/>
                <a:gd name="connsiteY97" fmla="*/ 1643062 h 2984500"/>
                <a:gd name="connsiteX98" fmla="*/ 2627313 w 4597400"/>
                <a:gd name="connsiteY98" fmla="*/ 2984500 h 2984500"/>
                <a:gd name="connsiteX99" fmla="*/ 2565400 w 4597400"/>
                <a:gd name="connsiteY99" fmla="*/ 2984500 h 2984500"/>
                <a:gd name="connsiteX100" fmla="*/ 2351088 w 4597400"/>
                <a:gd name="connsiteY100" fmla="*/ 1643062 h 2984500"/>
                <a:gd name="connsiteX101" fmla="*/ 2413001 w 4597400"/>
                <a:gd name="connsiteY101" fmla="*/ 1643062 h 2984500"/>
                <a:gd name="connsiteX102" fmla="*/ 2413001 w 4597400"/>
                <a:gd name="connsiteY102" fmla="*/ 2984500 h 2984500"/>
                <a:gd name="connsiteX103" fmla="*/ 2351088 w 4597400"/>
                <a:gd name="connsiteY103" fmla="*/ 2984500 h 2984500"/>
                <a:gd name="connsiteX104" fmla="*/ 2136775 w 4597400"/>
                <a:gd name="connsiteY104" fmla="*/ 1643062 h 2984500"/>
                <a:gd name="connsiteX105" fmla="*/ 2198688 w 4597400"/>
                <a:gd name="connsiteY105" fmla="*/ 1643062 h 2984500"/>
                <a:gd name="connsiteX106" fmla="*/ 2198688 w 4597400"/>
                <a:gd name="connsiteY106" fmla="*/ 2984500 h 2984500"/>
                <a:gd name="connsiteX107" fmla="*/ 2136775 w 4597400"/>
                <a:gd name="connsiteY107" fmla="*/ 2984500 h 2984500"/>
                <a:gd name="connsiteX108" fmla="*/ 3241675 w 4597400"/>
                <a:gd name="connsiteY108" fmla="*/ 1595437 h 2984500"/>
                <a:gd name="connsiteX109" fmla="*/ 3819525 w 4597400"/>
                <a:gd name="connsiteY109" fmla="*/ 1595437 h 2984500"/>
                <a:gd name="connsiteX110" fmla="*/ 3819525 w 4597400"/>
                <a:gd name="connsiteY110" fmla="*/ 1670050 h 2984500"/>
                <a:gd name="connsiteX111" fmla="*/ 3241675 w 4597400"/>
                <a:gd name="connsiteY111" fmla="*/ 1670050 h 2984500"/>
                <a:gd name="connsiteX112" fmla="*/ 311150 w 4597400"/>
                <a:gd name="connsiteY112" fmla="*/ 1555750 h 2984500"/>
                <a:gd name="connsiteX113" fmla="*/ 557213 w 4597400"/>
                <a:gd name="connsiteY113" fmla="*/ 1555750 h 2984500"/>
                <a:gd name="connsiteX114" fmla="*/ 557213 w 4597400"/>
                <a:gd name="connsiteY114" fmla="*/ 1636713 h 2984500"/>
                <a:gd name="connsiteX115" fmla="*/ 311150 w 4597400"/>
                <a:gd name="connsiteY115" fmla="*/ 1636713 h 2984500"/>
                <a:gd name="connsiteX116" fmla="*/ 0 w 4597400"/>
                <a:gd name="connsiteY116" fmla="*/ 1555750 h 2984500"/>
                <a:gd name="connsiteX117" fmla="*/ 246063 w 4597400"/>
                <a:gd name="connsiteY117" fmla="*/ 1555750 h 2984500"/>
                <a:gd name="connsiteX118" fmla="*/ 246063 w 4597400"/>
                <a:gd name="connsiteY118" fmla="*/ 1636713 h 2984500"/>
                <a:gd name="connsiteX119" fmla="*/ 0 w 4597400"/>
                <a:gd name="connsiteY119" fmla="*/ 1636713 h 2984500"/>
                <a:gd name="connsiteX120" fmla="*/ 3241675 w 4597400"/>
                <a:gd name="connsiteY120" fmla="*/ 1395412 h 2984500"/>
                <a:gd name="connsiteX121" fmla="*/ 3819525 w 4597400"/>
                <a:gd name="connsiteY121" fmla="*/ 1395412 h 2984500"/>
                <a:gd name="connsiteX122" fmla="*/ 3819525 w 4597400"/>
                <a:gd name="connsiteY122" fmla="*/ 1470025 h 2984500"/>
                <a:gd name="connsiteX123" fmla="*/ 3241675 w 4597400"/>
                <a:gd name="connsiteY123" fmla="*/ 1470025 h 2984500"/>
                <a:gd name="connsiteX124" fmla="*/ 1892300 w 4597400"/>
                <a:gd name="connsiteY124" fmla="*/ 1181100 h 2984500"/>
                <a:gd name="connsiteX125" fmla="*/ 2689225 w 4597400"/>
                <a:gd name="connsiteY125" fmla="*/ 1181100 h 2984500"/>
                <a:gd name="connsiteX126" fmla="*/ 2689225 w 4597400"/>
                <a:gd name="connsiteY126" fmla="*/ 1239838 h 2984500"/>
                <a:gd name="connsiteX127" fmla="*/ 1892300 w 4597400"/>
                <a:gd name="connsiteY127" fmla="*/ 1239838 h 2984500"/>
                <a:gd name="connsiteX128" fmla="*/ 1892300 w 4597400"/>
                <a:gd name="connsiteY128" fmla="*/ 1000125 h 2984500"/>
                <a:gd name="connsiteX129" fmla="*/ 2689225 w 4597400"/>
                <a:gd name="connsiteY129" fmla="*/ 1000125 h 2984500"/>
                <a:gd name="connsiteX130" fmla="*/ 2689225 w 4597400"/>
                <a:gd name="connsiteY130" fmla="*/ 1058863 h 2984500"/>
                <a:gd name="connsiteX131" fmla="*/ 1892300 w 4597400"/>
                <a:gd name="connsiteY131" fmla="*/ 1058863 h 2984500"/>
                <a:gd name="connsiteX132" fmla="*/ 1892300 w 4597400"/>
                <a:gd name="connsiteY132" fmla="*/ 819150 h 2984500"/>
                <a:gd name="connsiteX133" fmla="*/ 2689225 w 4597400"/>
                <a:gd name="connsiteY133" fmla="*/ 819150 h 2984500"/>
                <a:gd name="connsiteX134" fmla="*/ 2689225 w 4597400"/>
                <a:gd name="connsiteY134" fmla="*/ 877888 h 2984500"/>
                <a:gd name="connsiteX135" fmla="*/ 1892300 w 4597400"/>
                <a:gd name="connsiteY135" fmla="*/ 877888 h 2984500"/>
                <a:gd name="connsiteX136" fmla="*/ 2032000 w 4597400"/>
                <a:gd name="connsiteY136" fmla="*/ 509587 h 2984500"/>
                <a:gd name="connsiteX137" fmla="*/ 2549525 w 4597400"/>
                <a:gd name="connsiteY137" fmla="*/ 509587 h 2984500"/>
                <a:gd name="connsiteX138" fmla="*/ 2549525 w 4597400"/>
                <a:gd name="connsiteY138" fmla="*/ 566737 h 2984500"/>
                <a:gd name="connsiteX139" fmla="*/ 2032000 w 4597400"/>
                <a:gd name="connsiteY139" fmla="*/ 566737 h 2984500"/>
                <a:gd name="connsiteX140" fmla="*/ 2032000 w 4597400"/>
                <a:gd name="connsiteY140" fmla="*/ 339725 h 2984500"/>
                <a:gd name="connsiteX141" fmla="*/ 2549525 w 4597400"/>
                <a:gd name="connsiteY141" fmla="*/ 339725 h 2984500"/>
                <a:gd name="connsiteX142" fmla="*/ 2549525 w 4597400"/>
                <a:gd name="connsiteY142" fmla="*/ 396875 h 2984500"/>
                <a:gd name="connsiteX143" fmla="*/ 2032000 w 4597400"/>
                <a:gd name="connsiteY143" fmla="*/ 396875 h 2984500"/>
                <a:gd name="connsiteX144" fmla="*/ 2032000 w 4597400"/>
                <a:gd name="connsiteY144" fmla="*/ 169862 h 2984500"/>
                <a:gd name="connsiteX145" fmla="*/ 2549525 w 4597400"/>
                <a:gd name="connsiteY145" fmla="*/ 169862 h 2984500"/>
                <a:gd name="connsiteX146" fmla="*/ 2549525 w 4597400"/>
                <a:gd name="connsiteY146" fmla="*/ 228600 h 2984500"/>
                <a:gd name="connsiteX147" fmla="*/ 2032000 w 4597400"/>
                <a:gd name="connsiteY147" fmla="*/ 228600 h 2984500"/>
                <a:gd name="connsiteX148" fmla="*/ 2032000 w 4597400"/>
                <a:gd name="connsiteY148" fmla="*/ 0 h 2984500"/>
                <a:gd name="connsiteX149" fmla="*/ 2549525 w 4597400"/>
                <a:gd name="connsiteY149" fmla="*/ 0 h 2984500"/>
                <a:gd name="connsiteX150" fmla="*/ 2549525 w 4597400"/>
                <a:gd name="connsiteY150" fmla="*/ 58738 h 2984500"/>
                <a:gd name="connsiteX151" fmla="*/ 2032000 w 4597400"/>
                <a:gd name="connsiteY151" fmla="*/ 58738 h 298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597400" h="2984500">
                  <a:moveTo>
                    <a:pt x="928688" y="2747962"/>
                  </a:moveTo>
                  <a:lnTo>
                    <a:pt x="1506538" y="2747962"/>
                  </a:lnTo>
                  <a:lnTo>
                    <a:pt x="1506538" y="2822575"/>
                  </a:lnTo>
                  <a:lnTo>
                    <a:pt x="928688" y="2822575"/>
                  </a:lnTo>
                  <a:close/>
                  <a:moveTo>
                    <a:pt x="311150" y="2586037"/>
                  </a:moveTo>
                  <a:lnTo>
                    <a:pt x="557213" y="2586037"/>
                  </a:lnTo>
                  <a:lnTo>
                    <a:pt x="557213" y="2668587"/>
                  </a:lnTo>
                  <a:lnTo>
                    <a:pt x="311150" y="2668587"/>
                  </a:lnTo>
                  <a:close/>
                  <a:moveTo>
                    <a:pt x="0" y="2586037"/>
                  </a:moveTo>
                  <a:lnTo>
                    <a:pt x="246063" y="2586037"/>
                  </a:lnTo>
                  <a:lnTo>
                    <a:pt x="246063" y="2668587"/>
                  </a:lnTo>
                  <a:lnTo>
                    <a:pt x="0" y="2668587"/>
                  </a:lnTo>
                  <a:close/>
                  <a:moveTo>
                    <a:pt x="4152900" y="2566987"/>
                  </a:moveTo>
                  <a:lnTo>
                    <a:pt x="4597400" y="2566987"/>
                  </a:lnTo>
                  <a:lnTo>
                    <a:pt x="4597400" y="2633662"/>
                  </a:lnTo>
                  <a:lnTo>
                    <a:pt x="4152900" y="2633662"/>
                  </a:lnTo>
                  <a:close/>
                  <a:moveTo>
                    <a:pt x="928688" y="2547937"/>
                  </a:moveTo>
                  <a:lnTo>
                    <a:pt x="1506538" y="2547937"/>
                  </a:lnTo>
                  <a:lnTo>
                    <a:pt x="1506538" y="2622550"/>
                  </a:lnTo>
                  <a:lnTo>
                    <a:pt x="928688" y="2622550"/>
                  </a:lnTo>
                  <a:close/>
                  <a:moveTo>
                    <a:pt x="311150" y="2379662"/>
                  </a:moveTo>
                  <a:lnTo>
                    <a:pt x="557213" y="2379662"/>
                  </a:lnTo>
                  <a:lnTo>
                    <a:pt x="557213" y="2462212"/>
                  </a:lnTo>
                  <a:lnTo>
                    <a:pt x="311150" y="2462212"/>
                  </a:lnTo>
                  <a:close/>
                  <a:moveTo>
                    <a:pt x="0" y="2379662"/>
                  </a:moveTo>
                  <a:lnTo>
                    <a:pt x="246063" y="2379662"/>
                  </a:lnTo>
                  <a:lnTo>
                    <a:pt x="246063" y="2462212"/>
                  </a:lnTo>
                  <a:lnTo>
                    <a:pt x="0" y="2462212"/>
                  </a:lnTo>
                  <a:close/>
                  <a:moveTo>
                    <a:pt x="4152900" y="2360612"/>
                  </a:moveTo>
                  <a:lnTo>
                    <a:pt x="4597400" y="2360612"/>
                  </a:lnTo>
                  <a:lnTo>
                    <a:pt x="4597400" y="2428875"/>
                  </a:lnTo>
                  <a:lnTo>
                    <a:pt x="4152900" y="2428875"/>
                  </a:lnTo>
                  <a:close/>
                  <a:moveTo>
                    <a:pt x="928688" y="2347912"/>
                  </a:moveTo>
                  <a:lnTo>
                    <a:pt x="1506538" y="2347912"/>
                  </a:lnTo>
                  <a:lnTo>
                    <a:pt x="1506538" y="2422525"/>
                  </a:lnTo>
                  <a:lnTo>
                    <a:pt x="928688" y="2422525"/>
                  </a:lnTo>
                  <a:close/>
                  <a:moveTo>
                    <a:pt x="3241675" y="2195512"/>
                  </a:moveTo>
                  <a:lnTo>
                    <a:pt x="3819525" y="2195512"/>
                  </a:lnTo>
                  <a:lnTo>
                    <a:pt x="3819525" y="2271712"/>
                  </a:lnTo>
                  <a:lnTo>
                    <a:pt x="3241675" y="2271712"/>
                  </a:lnTo>
                  <a:close/>
                  <a:moveTo>
                    <a:pt x="311150" y="2174875"/>
                  </a:moveTo>
                  <a:lnTo>
                    <a:pt x="557213" y="2174875"/>
                  </a:lnTo>
                  <a:lnTo>
                    <a:pt x="557213" y="2255838"/>
                  </a:lnTo>
                  <a:lnTo>
                    <a:pt x="311150" y="2255838"/>
                  </a:lnTo>
                  <a:close/>
                  <a:moveTo>
                    <a:pt x="0" y="2174875"/>
                  </a:moveTo>
                  <a:lnTo>
                    <a:pt x="246063" y="2174875"/>
                  </a:lnTo>
                  <a:lnTo>
                    <a:pt x="246063" y="2255838"/>
                  </a:lnTo>
                  <a:lnTo>
                    <a:pt x="0" y="2255838"/>
                  </a:lnTo>
                  <a:close/>
                  <a:moveTo>
                    <a:pt x="4152900" y="2154237"/>
                  </a:moveTo>
                  <a:lnTo>
                    <a:pt x="4597400" y="2154237"/>
                  </a:lnTo>
                  <a:lnTo>
                    <a:pt x="4597400" y="2222500"/>
                  </a:lnTo>
                  <a:lnTo>
                    <a:pt x="4152900" y="2222500"/>
                  </a:lnTo>
                  <a:close/>
                  <a:moveTo>
                    <a:pt x="928688" y="2147887"/>
                  </a:moveTo>
                  <a:lnTo>
                    <a:pt x="1506538" y="2147887"/>
                  </a:lnTo>
                  <a:lnTo>
                    <a:pt x="1506538" y="2222500"/>
                  </a:lnTo>
                  <a:lnTo>
                    <a:pt x="928688" y="2222500"/>
                  </a:lnTo>
                  <a:close/>
                  <a:moveTo>
                    <a:pt x="3241675" y="1995487"/>
                  </a:moveTo>
                  <a:lnTo>
                    <a:pt x="3819525" y="1995487"/>
                  </a:lnTo>
                  <a:lnTo>
                    <a:pt x="3819525" y="2070100"/>
                  </a:lnTo>
                  <a:lnTo>
                    <a:pt x="3241675" y="2070100"/>
                  </a:lnTo>
                  <a:close/>
                  <a:moveTo>
                    <a:pt x="311150" y="1968500"/>
                  </a:moveTo>
                  <a:lnTo>
                    <a:pt x="557213" y="1968500"/>
                  </a:lnTo>
                  <a:lnTo>
                    <a:pt x="557213" y="2049463"/>
                  </a:lnTo>
                  <a:lnTo>
                    <a:pt x="311150" y="2049463"/>
                  </a:lnTo>
                  <a:close/>
                  <a:moveTo>
                    <a:pt x="0" y="1968500"/>
                  </a:moveTo>
                  <a:lnTo>
                    <a:pt x="246063" y="1968500"/>
                  </a:lnTo>
                  <a:lnTo>
                    <a:pt x="246063" y="2049463"/>
                  </a:lnTo>
                  <a:lnTo>
                    <a:pt x="0" y="2049463"/>
                  </a:lnTo>
                  <a:close/>
                  <a:moveTo>
                    <a:pt x="4152900" y="1947862"/>
                  </a:moveTo>
                  <a:lnTo>
                    <a:pt x="4597400" y="1947862"/>
                  </a:lnTo>
                  <a:lnTo>
                    <a:pt x="4597400" y="2016125"/>
                  </a:lnTo>
                  <a:lnTo>
                    <a:pt x="4152900" y="2016125"/>
                  </a:lnTo>
                  <a:close/>
                  <a:moveTo>
                    <a:pt x="928688" y="1947862"/>
                  </a:moveTo>
                  <a:lnTo>
                    <a:pt x="1506538" y="1947862"/>
                  </a:lnTo>
                  <a:lnTo>
                    <a:pt x="1506538" y="2022475"/>
                  </a:lnTo>
                  <a:lnTo>
                    <a:pt x="928688" y="2022475"/>
                  </a:lnTo>
                  <a:close/>
                  <a:moveTo>
                    <a:pt x="3241675" y="1795462"/>
                  </a:moveTo>
                  <a:lnTo>
                    <a:pt x="3819525" y="1795462"/>
                  </a:lnTo>
                  <a:lnTo>
                    <a:pt x="3819525" y="1870075"/>
                  </a:lnTo>
                  <a:lnTo>
                    <a:pt x="3241675" y="1870075"/>
                  </a:lnTo>
                  <a:close/>
                  <a:moveTo>
                    <a:pt x="311150" y="1762125"/>
                  </a:moveTo>
                  <a:lnTo>
                    <a:pt x="557213" y="1762125"/>
                  </a:lnTo>
                  <a:lnTo>
                    <a:pt x="557213" y="1843088"/>
                  </a:lnTo>
                  <a:lnTo>
                    <a:pt x="311150" y="1843088"/>
                  </a:lnTo>
                  <a:close/>
                  <a:moveTo>
                    <a:pt x="0" y="1762125"/>
                  </a:moveTo>
                  <a:lnTo>
                    <a:pt x="246063" y="1762125"/>
                  </a:lnTo>
                  <a:lnTo>
                    <a:pt x="246063" y="1843088"/>
                  </a:lnTo>
                  <a:lnTo>
                    <a:pt x="0" y="1843088"/>
                  </a:lnTo>
                  <a:close/>
                  <a:moveTo>
                    <a:pt x="928688" y="1746250"/>
                  </a:moveTo>
                  <a:lnTo>
                    <a:pt x="1506538" y="1746250"/>
                  </a:lnTo>
                  <a:lnTo>
                    <a:pt x="1506538" y="1822450"/>
                  </a:lnTo>
                  <a:lnTo>
                    <a:pt x="928688" y="1822450"/>
                  </a:lnTo>
                  <a:close/>
                  <a:moveTo>
                    <a:pt x="2778125" y="1643062"/>
                  </a:moveTo>
                  <a:lnTo>
                    <a:pt x="2841625" y="1643062"/>
                  </a:lnTo>
                  <a:lnTo>
                    <a:pt x="2841625" y="2984500"/>
                  </a:lnTo>
                  <a:lnTo>
                    <a:pt x="2778125" y="2984500"/>
                  </a:lnTo>
                  <a:close/>
                  <a:moveTo>
                    <a:pt x="2565400" y="1643062"/>
                  </a:moveTo>
                  <a:lnTo>
                    <a:pt x="2627313" y="1643062"/>
                  </a:lnTo>
                  <a:lnTo>
                    <a:pt x="2627313" y="2984500"/>
                  </a:lnTo>
                  <a:lnTo>
                    <a:pt x="2565400" y="2984500"/>
                  </a:lnTo>
                  <a:close/>
                  <a:moveTo>
                    <a:pt x="2351088" y="1643062"/>
                  </a:moveTo>
                  <a:lnTo>
                    <a:pt x="2413001" y="1643062"/>
                  </a:lnTo>
                  <a:lnTo>
                    <a:pt x="2413001" y="2984500"/>
                  </a:lnTo>
                  <a:lnTo>
                    <a:pt x="2351088" y="2984500"/>
                  </a:lnTo>
                  <a:close/>
                  <a:moveTo>
                    <a:pt x="2136775" y="1643062"/>
                  </a:moveTo>
                  <a:lnTo>
                    <a:pt x="2198688" y="1643062"/>
                  </a:lnTo>
                  <a:lnTo>
                    <a:pt x="2198688" y="2984500"/>
                  </a:lnTo>
                  <a:lnTo>
                    <a:pt x="2136775" y="2984500"/>
                  </a:lnTo>
                  <a:close/>
                  <a:moveTo>
                    <a:pt x="3241675" y="1595437"/>
                  </a:moveTo>
                  <a:lnTo>
                    <a:pt x="3819525" y="1595437"/>
                  </a:lnTo>
                  <a:lnTo>
                    <a:pt x="3819525" y="1670050"/>
                  </a:lnTo>
                  <a:lnTo>
                    <a:pt x="3241675" y="1670050"/>
                  </a:lnTo>
                  <a:close/>
                  <a:moveTo>
                    <a:pt x="311150" y="1555750"/>
                  </a:moveTo>
                  <a:lnTo>
                    <a:pt x="557213" y="1555750"/>
                  </a:lnTo>
                  <a:lnTo>
                    <a:pt x="557213" y="1636713"/>
                  </a:lnTo>
                  <a:lnTo>
                    <a:pt x="311150" y="1636713"/>
                  </a:lnTo>
                  <a:close/>
                  <a:moveTo>
                    <a:pt x="0" y="1555750"/>
                  </a:moveTo>
                  <a:lnTo>
                    <a:pt x="246063" y="1555750"/>
                  </a:lnTo>
                  <a:lnTo>
                    <a:pt x="246063" y="1636713"/>
                  </a:lnTo>
                  <a:lnTo>
                    <a:pt x="0" y="1636713"/>
                  </a:lnTo>
                  <a:close/>
                  <a:moveTo>
                    <a:pt x="3241675" y="1395412"/>
                  </a:moveTo>
                  <a:lnTo>
                    <a:pt x="3819525" y="1395412"/>
                  </a:lnTo>
                  <a:lnTo>
                    <a:pt x="3819525" y="1470025"/>
                  </a:lnTo>
                  <a:lnTo>
                    <a:pt x="3241675" y="1470025"/>
                  </a:lnTo>
                  <a:close/>
                  <a:moveTo>
                    <a:pt x="1892300" y="1181100"/>
                  </a:moveTo>
                  <a:lnTo>
                    <a:pt x="2689225" y="1181100"/>
                  </a:lnTo>
                  <a:lnTo>
                    <a:pt x="2689225" y="1239838"/>
                  </a:lnTo>
                  <a:lnTo>
                    <a:pt x="1892300" y="1239838"/>
                  </a:lnTo>
                  <a:close/>
                  <a:moveTo>
                    <a:pt x="1892300" y="1000125"/>
                  </a:moveTo>
                  <a:lnTo>
                    <a:pt x="2689225" y="1000125"/>
                  </a:lnTo>
                  <a:lnTo>
                    <a:pt x="2689225" y="1058863"/>
                  </a:lnTo>
                  <a:lnTo>
                    <a:pt x="1892300" y="1058863"/>
                  </a:lnTo>
                  <a:close/>
                  <a:moveTo>
                    <a:pt x="1892300" y="819150"/>
                  </a:moveTo>
                  <a:lnTo>
                    <a:pt x="2689225" y="819150"/>
                  </a:lnTo>
                  <a:lnTo>
                    <a:pt x="2689225" y="877888"/>
                  </a:lnTo>
                  <a:lnTo>
                    <a:pt x="1892300" y="877888"/>
                  </a:lnTo>
                  <a:close/>
                  <a:moveTo>
                    <a:pt x="2032000" y="509587"/>
                  </a:moveTo>
                  <a:lnTo>
                    <a:pt x="2549525" y="509587"/>
                  </a:lnTo>
                  <a:lnTo>
                    <a:pt x="2549525" y="566737"/>
                  </a:lnTo>
                  <a:lnTo>
                    <a:pt x="2032000" y="566737"/>
                  </a:lnTo>
                  <a:close/>
                  <a:moveTo>
                    <a:pt x="2032000" y="339725"/>
                  </a:moveTo>
                  <a:lnTo>
                    <a:pt x="2549525" y="339725"/>
                  </a:lnTo>
                  <a:lnTo>
                    <a:pt x="2549525" y="396875"/>
                  </a:lnTo>
                  <a:lnTo>
                    <a:pt x="2032000" y="396875"/>
                  </a:lnTo>
                  <a:close/>
                  <a:moveTo>
                    <a:pt x="2032000" y="169862"/>
                  </a:moveTo>
                  <a:lnTo>
                    <a:pt x="2549525" y="169862"/>
                  </a:lnTo>
                  <a:lnTo>
                    <a:pt x="2549525" y="228600"/>
                  </a:lnTo>
                  <a:lnTo>
                    <a:pt x="2032000" y="228600"/>
                  </a:lnTo>
                  <a:close/>
                  <a:moveTo>
                    <a:pt x="2032000" y="0"/>
                  </a:moveTo>
                  <a:lnTo>
                    <a:pt x="2549525" y="0"/>
                  </a:lnTo>
                  <a:lnTo>
                    <a:pt x="2549525" y="58738"/>
                  </a:lnTo>
                  <a:lnTo>
                    <a:pt x="2032000" y="587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40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/>
          <p:cNvSpPr/>
          <p:nvPr/>
        </p:nvSpPr>
        <p:spPr>
          <a:xfrm>
            <a:off x="1311056" y="2005491"/>
            <a:ext cx="2390775" cy="2446304"/>
          </a:xfrm>
          <a:prstGeom prst="flowChartProcess">
            <a:avLst/>
          </a:prstGeom>
          <a:noFill/>
          <a:ln w="50800" cap="flat" cmpd="sng" algn="ctr">
            <a:solidFill>
              <a:srgbClr val="1C4A50">
                <a:lumMod val="60000"/>
                <a:lumOff val="4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8591" y="2665856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Connected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Device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96523" y="2892485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Backend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Cloud(s)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96523" y="3947516"/>
            <a:ext cx="1714500" cy="714375"/>
          </a:xfrm>
          <a:prstGeom prst="roundRect">
            <a:avLst/>
          </a:prstGeom>
          <a:gradFill flip="none" rotWithShape="1">
            <a:gsLst>
              <a:gs pos="0">
                <a:srgbClr val="76161B">
                  <a:lumMod val="60000"/>
                  <a:lumOff val="40000"/>
                </a:srgbClr>
              </a:gs>
              <a:gs pos="100000">
                <a:srgbClr val="76161B"/>
              </a:gs>
            </a:gsLst>
            <a:lin ang="5400000" scaled="1"/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Neighboring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Edges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6756" y="2244168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Sensing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43356" y="384603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Notify</a:t>
            </a:r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3" y="1549720"/>
            <a:ext cx="1303272" cy="108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1951" y="1544618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charset="-128"/>
              </a:rPr>
              <a:t>Orchestrating</a:t>
            </a:r>
          </a:p>
        </p:txBody>
      </p:sp>
      <p:cxnSp>
        <p:nvCxnSpPr>
          <p:cNvPr id="28" name="Straight Arrow Connector 27"/>
          <p:cNvCxnSpPr>
            <a:endCxn id="23" idx="1"/>
          </p:cNvCxnSpPr>
          <p:nvPr/>
        </p:nvCxnSpPr>
        <p:spPr>
          <a:xfrm>
            <a:off x="4864296" y="3374361"/>
            <a:ext cx="2432227" cy="930343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422933" y="267660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5987" y="445691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Closed control loop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1951" y="1793308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Dynamic processing 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0167" y="3634993"/>
            <a:ext cx="91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Reacting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149800" y="2771040"/>
            <a:ext cx="1714500" cy="957264"/>
          </a:xfrm>
          <a:prstGeom prst="roundRect">
            <a:avLst>
              <a:gd name="adj" fmla="val 50000"/>
            </a:avLst>
          </a:prstGeom>
          <a:gradFill>
            <a:gsLst>
              <a:gs pos="57900">
                <a:srgbClr val="002B62">
                  <a:lumMod val="75000"/>
                  <a:lumOff val="25000"/>
                </a:srgbClr>
              </a:gs>
              <a:gs pos="25000">
                <a:srgbClr val="002B62">
                  <a:lumMod val="50000"/>
                  <a:lumOff val="50000"/>
                  <a:alpha val="52000"/>
                </a:srgbClr>
              </a:gs>
              <a:gs pos="100000">
                <a:srgbClr val="002B62">
                  <a:lumMod val="90000"/>
                  <a:lumOff val="10000"/>
                  <a:alpha val="40000"/>
                </a:srgbClr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p3d extrusionH="38100" prstMaterial="powder">
            <a:bevelT w="927100" h="469900"/>
          </a:sp3d>
        </p:spPr>
        <p:txBody>
          <a:bodyPr wrap="none" anchor="ctr" anchorCtr="0">
            <a:noAutofit/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Nearby </a:t>
            </a:r>
          </a:p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charset="-128"/>
                <a:cs typeface="メイリオ" panose="020B0604030504040204" pitchFamily="50" charset="-128"/>
              </a:rPr>
              <a:t>Edge</a:t>
            </a:r>
          </a:p>
        </p:txBody>
      </p:sp>
      <p:sp>
        <p:nvSpPr>
          <p:cNvPr id="34" name="Freeform 72"/>
          <p:cNvSpPr>
            <a:spLocks noChangeAspect="1"/>
          </p:cNvSpPr>
          <p:nvPr/>
        </p:nvSpPr>
        <p:spPr bwMode="gray">
          <a:xfrm rot="2700000">
            <a:off x="1988669" y="2607454"/>
            <a:ext cx="991346" cy="1163639"/>
          </a:xfrm>
          <a:custGeom>
            <a:avLst/>
            <a:gdLst/>
            <a:ahLst/>
            <a:cxnLst/>
            <a:rect l="l" t="t" r="r" b="b"/>
            <a:pathLst>
              <a:path w="800398" h="939498">
                <a:moveTo>
                  <a:pt x="765296" y="310209"/>
                </a:moveTo>
                <a:cubicBezTo>
                  <a:pt x="829757" y="450865"/>
                  <a:pt x="803523" y="627626"/>
                  <a:pt x="702334" y="741204"/>
                </a:cubicBezTo>
                <a:cubicBezTo>
                  <a:pt x="629627" y="823191"/>
                  <a:pt x="521692" y="867569"/>
                  <a:pt x="413756" y="867569"/>
                </a:cubicBezTo>
                <a:cubicBezTo>
                  <a:pt x="389021" y="867569"/>
                  <a:pt x="364286" y="865313"/>
                  <a:pt x="339551" y="860047"/>
                </a:cubicBezTo>
                <a:cubicBezTo>
                  <a:pt x="339551" y="860047"/>
                  <a:pt x="339551" y="860047"/>
                  <a:pt x="302823" y="932256"/>
                </a:cubicBezTo>
                <a:cubicBezTo>
                  <a:pt x="297576" y="942034"/>
                  <a:pt x="289331" y="942034"/>
                  <a:pt x="284834" y="931504"/>
                </a:cubicBezTo>
                <a:cubicBezTo>
                  <a:pt x="284834" y="931504"/>
                  <a:pt x="284834" y="931504"/>
                  <a:pt x="188142" y="704348"/>
                </a:cubicBezTo>
                <a:cubicBezTo>
                  <a:pt x="183644" y="693817"/>
                  <a:pt x="188891" y="683287"/>
                  <a:pt x="200134" y="681030"/>
                </a:cubicBezTo>
                <a:cubicBezTo>
                  <a:pt x="200134" y="681030"/>
                  <a:pt x="200134" y="681030"/>
                  <a:pt x="440740" y="628378"/>
                </a:cubicBezTo>
                <a:cubicBezTo>
                  <a:pt x="451984" y="626122"/>
                  <a:pt x="456481" y="632139"/>
                  <a:pt x="451234" y="641917"/>
                </a:cubicBezTo>
                <a:cubicBezTo>
                  <a:pt x="451234" y="641917"/>
                  <a:pt x="451234" y="641917"/>
                  <a:pt x="404012" y="735187"/>
                </a:cubicBezTo>
                <a:cubicBezTo>
                  <a:pt x="478218" y="738195"/>
                  <a:pt x="553922" y="708861"/>
                  <a:pt x="603393" y="653200"/>
                </a:cubicBezTo>
                <a:cubicBezTo>
                  <a:pt x="670852" y="577230"/>
                  <a:pt x="687343" y="459891"/>
                  <a:pt x="644618" y="365870"/>
                </a:cubicBezTo>
                <a:cubicBezTo>
                  <a:pt x="644618" y="365870"/>
                  <a:pt x="644618" y="365870"/>
                  <a:pt x="765296" y="310209"/>
                </a:cubicBezTo>
                <a:close/>
                <a:moveTo>
                  <a:pt x="508694" y="3"/>
                </a:moveTo>
                <a:cubicBezTo>
                  <a:pt x="511797" y="97"/>
                  <a:pt x="514806" y="2723"/>
                  <a:pt x="517063" y="7975"/>
                </a:cubicBezTo>
                <a:cubicBezTo>
                  <a:pt x="517063" y="7975"/>
                  <a:pt x="517063" y="7975"/>
                  <a:pt x="614858" y="234561"/>
                </a:cubicBezTo>
                <a:cubicBezTo>
                  <a:pt x="618619" y="245065"/>
                  <a:pt x="613353" y="255569"/>
                  <a:pt x="602822" y="257819"/>
                </a:cubicBezTo>
                <a:cubicBezTo>
                  <a:pt x="602822" y="257819"/>
                  <a:pt x="602822" y="257819"/>
                  <a:pt x="360592" y="310339"/>
                </a:cubicBezTo>
                <a:cubicBezTo>
                  <a:pt x="350061" y="313340"/>
                  <a:pt x="344795" y="306588"/>
                  <a:pt x="350061" y="296834"/>
                </a:cubicBezTo>
                <a:cubicBezTo>
                  <a:pt x="350061" y="296834"/>
                  <a:pt x="350061" y="296834"/>
                  <a:pt x="398206" y="204549"/>
                </a:cubicBezTo>
                <a:cubicBezTo>
                  <a:pt x="322979" y="200798"/>
                  <a:pt x="247753" y="230809"/>
                  <a:pt x="197351" y="286330"/>
                </a:cubicBezTo>
                <a:cubicBezTo>
                  <a:pt x="130399" y="361359"/>
                  <a:pt x="113097" y="479153"/>
                  <a:pt x="155976" y="572188"/>
                </a:cubicBezTo>
                <a:cubicBezTo>
                  <a:pt x="155976" y="572188"/>
                  <a:pt x="155976" y="572188"/>
                  <a:pt x="34862" y="627709"/>
                </a:cubicBezTo>
                <a:cubicBezTo>
                  <a:pt x="-29081" y="488156"/>
                  <a:pt x="-3504" y="311090"/>
                  <a:pt x="98804" y="197797"/>
                </a:cubicBezTo>
                <a:cubicBezTo>
                  <a:pt x="188324" y="98009"/>
                  <a:pt x="331254" y="52992"/>
                  <a:pt x="462900" y="79252"/>
                </a:cubicBezTo>
                <a:cubicBezTo>
                  <a:pt x="462900" y="79252"/>
                  <a:pt x="462900" y="79252"/>
                  <a:pt x="499761" y="7225"/>
                </a:cubicBezTo>
                <a:cubicBezTo>
                  <a:pt x="502394" y="2348"/>
                  <a:pt x="505591" y="-90"/>
                  <a:pt x="508694" y="3"/>
                </a:cubicBezTo>
                <a:close/>
              </a:path>
            </a:pathLst>
          </a:custGeom>
          <a:gradFill flip="none" rotWithShape="1">
            <a:gsLst>
              <a:gs pos="0">
                <a:srgbClr val="1C4A50">
                  <a:lumMod val="60000"/>
                  <a:lumOff val="40000"/>
                </a:srgbClr>
              </a:gs>
              <a:gs pos="100000">
                <a:srgbClr val="002B62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cxnSp>
        <p:nvCxnSpPr>
          <p:cNvPr id="35" name="Straight Arrow Connector 15"/>
          <p:cNvCxnSpPr>
            <a:stCxn id="33" idx="3"/>
            <a:endCxn id="22" idx="1"/>
          </p:cNvCxnSpPr>
          <p:nvPr/>
        </p:nvCxnSpPr>
        <p:spPr>
          <a:xfrm>
            <a:off x="4864300" y="3249672"/>
            <a:ext cx="2432223" cy="1"/>
          </a:xfrm>
          <a:prstGeom prst="straightConnector1">
            <a:avLst/>
          </a:prstGeom>
          <a:noFill/>
          <a:ln w="57150" cap="flat" cmpd="sng" algn="ctr">
            <a:gradFill flip="none" rotWithShape="1">
              <a:gsLst>
                <a:gs pos="0">
                  <a:srgbClr val="002B62">
                    <a:lumMod val="75000"/>
                    <a:lumOff val="25000"/>
                  </a:srgbClr>
                </a:gs>
                <a:gs pos="100000">
                  <a:srgbClr val="76161B">
                    <a:lumMod val="60000"/>
                    <a:lumOff val="40000"/>
                  </a:srgbClr>
                </a:gs>
              </a:gsLst>
              <a:lin ang="0" scaled="1"/>
              <a:tileRect/>
            </a:gradFill>
            <a:prstDash val="solid"/>
            <a:headEnd type="triangle"/>
            <a:tailEnd type="triangle"/>
          </a:ln>
          <a:effectLst/>
        </p:spPr>
      </p:cxnSp>
      <p:sp>
        <p:nvSpPr>
          <p:cNvPr id="36" name="TextBox 25"/>
          <p:cNvSpPr txBox="1"/>
          <p:nvPr/>
        </p:nvSpPr>
        <p:spPr>
          <a:xfrm>
            <a:off x="5422933" y="4007765"/>
            <a:ext cx="142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Collaborative </a:t>
            </a:r>
          </a:p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721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24"/>
          <p:cNvSpPr/>
          <p:nvPr/>
        </p:nvSpPr>
        <p:spPr>
          <a:xfrm>
            <a:off x="18535" y="1509467"/>
            <a:ext cx="1894363" cy="189436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8" name="円/楕円 23"/>
          <p:cNvSpPr/>
          <p:nvPr/>
        </p:nvSpPr>
        <p:spPr>
          <a:xfrm>
            <a:off x="7043057" y="2570459"/>
            <a:ext cx="1992993" cy="1992993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19" name="フローチャート: 書類 19"/>
          <p:cNvSpPr/>
          <p:nvPr/>
        </p:nvSpPr>
        <p:spPr>
          <a:xfrm>
            <a:off x="747029" y="2328015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86" y="1532042"/>
            <a:ext cx="4806875" cy="2933196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1027942" y="1757157"/>
            <a:ext cx="1055620" cy="173808"/>
          </a:xfrm>
          <a:prstGeom prst="rightArrow">
            <a:avLst>
              <a:gd name="adj1" fmla="val 40534"/>
              <a:gd name="adj2" fmla="val 89732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50" y="2837158"/>
            <a:ext cx="1715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Reusable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building blocks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13305" y="4516776"/>
            <a:ext cx="434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Compositing them with declarative hints</a:t>
            </a:r>
          </a:p>
        </p:txBody>
      </p:sp>
      <p:sp>
        <p:nvSpPr>
          <p:cNvPr id="24" name="Bent Arrow 23"/>
          <p:cNvSpPr/>
          <p:nvPr/>
        </p:nvSpPr>
        <p:spPr>
          <a:xfrm rot="5400000">
            <a:off x="7001675" y="1679405"/>
            <a:ext cx="1114030" cy="1524440"/>
          </a:xfrm>
          <a:prstGeom prst="bentArrow">
            <a:avLst>
              <a:gd name="adj1" fmla="val 16450"/>
              <a:gd name="adj2" fmla="val 19015"/>
              <a:gd name="adj3" fmla="val 20725"/>
              <a:gd name="adj4" fmla="val 43750"/>
            </a:avLst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8482" y="1459958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Submit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84947" y="145995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charset="-128"/>
              </a:rPr>
              <a:t>Select</a:t>
            </a:r>
          </a:p>
        </p:txBody>
      </p:sp>
      <p:sp>
        <p:nvSpPr>
          <p:cNvPr id="27" name="フローチャート: 書類 17"/>
          <p:cNvSpPr/>
          <p:nvPr/>
        </p:nvSpPr>
        <p:spPr>
          <a:xfrm>
            <a:off x="514448" y="2070562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8" name="フローチャート: 書類 18"/>
          <p:cNvSpPr/>
          <p:nvPr/>
        </p:nvSpPr>
        <p:spPr>
          <a:xfrm>
            <a:off x="281867" y="1843127"/>
            <a:ext cx="660450" cy="484888"/>
          </a:xfrm>
          <a:prstGeom prst="flowChartDocument">
            <a:avLst/>
          </a:prstGeom>
          <a:gradFill>
            <a:gsLst>
              <a:gs pos="0">
                <a:srgbClr val="FFFFFF">
                  <a:lumMod val="75000"/>
                </a:srgbClr>
              </a:gs>
              <a:gs pos="100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29" name="正方形/長方形 21"/>
          <p:cNvSpPr/>
          <p:nvPr/>
        </p:nvSpPr>
        <p:spPr>
          <a:xfrm>
            <a:off x="7441058" y="3244108"/>
            <a:ext cx="935738" cy="586659"/>
          </a:xfrm>
          <a:prstGeom prst="rect">
            <a:avLst/>
          </a:prstGeom>
          <a:gradFill flip="none" rotWithShape="1">
            <a:gsLst>
              <a:gs pos="0">
                <a:srgbClr val="002B62">
                  <a:lumMod val="75000"/>
                  <a:lumOff val="25000"/>
                </a:srgbClr>
              </a:gs>
              <a:gs pos="69000">
                <a:srgbClr val="002B62">
                  <a:lumMod val="50000"/>
                  <a:lumOff val="50000"/>
                  <a:alpha val="69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bliqueTopRight">
              <a:rot lat="21299999" lon="0" rev="0"/>
            </a:camera>
            <a:lightRig rig="threePt" dir="t"/>
          </a:scene3d>
          <a:sp3d prstMaterial="softEdge">
            <a:bevelT w="0" h="1346200"/>
          </a:sp3d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0" name="正方形/長方形 22"/>
          <p:cNvSpPr/>
          <p:nvPr/>
        </p:nvSpPr>
        <p:spPr>
          <a:xfrm>
            <a:off x="7043057" y="3899214"/>
            <a:ext cx="193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b="1" dirty="0">
                <a:solidFill>
                  <a:srgbClr val="000000"/>
                </a:solidFill>
                <a:ea typeface="ＭＳ Ｐゴシック" charset="-128"/>
              </a:rPr>
              <a:t>Your service is ready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20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9"/>
          <p:cNvSpPr/>
          <p:nvPr/>
        </p:nvSpPr>
        <p:spPr>
          <a:xfrm>
            <a:off x="5138089" y="2913473"/>
            <a:ext cx="2057105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3" name="Right Arrow 9"/>
          <p:cNvSpPr/>
          <p:nvPr/>
        </p:nvSpPr>
        <p:spPr>
          <a:xfrm rot="20311535">
            <a:off x="4264666" y="3656573"/>
            <a:ext cx="3312990" cy="293755"/>
          </a:xfrm>
          <a:prstGeom prst="leftArrow">
            <a:avLst/>
          </a:prstGeom>
          <a:gradFill flip="none" rotWithShape="1">
            <a:gsLst>
              <a:gs pos="0">
                <a:srgbClr val="002B62">
                  <a:lumMod val="10000"/>
                  <a:lumOff val="90000"/>
                  <a:alpha val="0"/>
                </a:srgbClr>
              </a:gs>
              <a:gs pos="68000">
                <a:srgbClr val="002B62">
                  <a:lumMod val="75000"/>
                  <a:lumOff val="25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3118" y="1487374"/>
            <a:ext cx="2605346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C 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(other FIWARE systems)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6026" y="2337321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B</a:t>
            </a:r>
          </a:p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(Public safety)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26" y="3612079"/>
            <a:ext cx="1087570" cy="1087570"/>
          </a:xfrm>
          <a:prstGeom prst="rect">
            <a:avLst/>
          </a:prstGeom>
        </p:spPr>
      </p:pic>
      <p:grpSp>
        <p:nvGrpSpPr>
          <p:cNvPr id="37" name="グループ化 66"/>
          <p:cNvGrpSpPr/>
          <p:nvPr/>
        </p:nvGrpSpPr>
        <p:grpSpPr>
          <a:xfrm>
            <a:off x="1148726" y="1706393"/>
            <a:ext cx="2803418" cy="1816377"/>
            <a:chOff x="1148726" y="1706393"/>
            <a:chExt cx="2803418" cy="1816377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1148726" y="1706393"/>
              <a:ext cx="1773904" cy="1807784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4900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8100000" scaled="1"/>
                <a:tileRect/>
              </a:gra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1148726" y="3514177"/>
              <a:ext cx="1615274" cy="8593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2092050" y="2550571"/>
              <a:ext cx="1283494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2909158" y="1710879"/>
              <a:ext cx="1042986" cy="0"/>
            </a:xfrm>
            <a:prstGeom prst="line">
              <a:avLst/>
            </a:prstGeom>
            <a:noFill/>
            <a:ln w="19050" cap="flat" cmpd="sng" algn="ctr">
              <a:gradFill flip="none" rotWithShape="1">
                <a:gsLst>
                  <a:gs pos="0">
                    <a:srgbClr val="002B62">
                      <a:lumMod val="75000"/>
                      <a:lumOff val="25000"/>
                    </a:srgbClr>
                  </a:gs>
                  <a:gs pos="100000">
                    <a:srgbClr val="1C4A50">
                      <a:lumMod val="60000"/>
                      <a:lumOff val="40000"/>
                    </a:srgbClr>
                  </a:gs>
                </a:gsLst>
                <a:lin ang="0" scaled="1"/>
                <a:tileRect/>
              </a:gradFill>
              <a:prstDash val="soli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1213699" y="145055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data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708" y="196297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Open APIs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748" y="2516624"/>
            <a:ext cx="1535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Vendor-neutral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441129" y="3036959"/>
            <a:ext cx="15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Easy </a:t>
            </a:r>
            <a:br>
              <a:rPr lang="en-US" sz="14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US" sz="1400" dirty="0">
                <a:solidFill>
                  <a:srgbClr val="000000"/>
                </a:solidFill>
                <a:ea typeface="ＭＳ Ｐゴシック" charset="-128"/>
              </a:rPr>
              <a:t>federation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3" y="1449815"/>
            <a:ext cx="1726540" cy="513156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/>
          <p:cNvSpPr txBox="1"/>
          <p:nvPr/>
        </p:nvSpPr>
        <p:spPr>
          <a:xfrm>
            <a:off x="6861246" y="3863477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Marketplace of </a:t>
            </a:r>
          </a:p>
          <a:p>
            <a:pPr algn="ctr"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B62">
                    <a:lumMod val="90000"/>
                    <a:lumOff val="10000"/>
                  </a:srgbClr>
                </a:solidFill>
                <a:ea typeface="ＭＳ Ｐゴシック" charset="-128"/>
              </a:rPr>
              <a:t>data-driven apps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44219" y="3528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40448" y="255500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8021" y="172861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627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B62">
                    <a:lumMod val="75000"/>
                    <a:lumOff val="25000"/>
                  </a:srgbClr>
                </a:solidFill>
                <a:ea typeface="ＭＳ Ｐゴシック" charset="-128"/>
              </a:rPr>
              <a:t>NGSI</a:t>
            </a:r>
          </a:p>
        </p:txBody>
      </p:sp>
      <p:sp>
        <p:nvSpPr>
          <p:cNvPr id="51" name="Round Single Corner Rectangle 50"/>
          <p:cNvSpPr/>
          <p:nvPr/>
        </p:nvSpPr>
        <p:spPr>
          <a:xfrm>
            <a:off x="3338907" y="2218503"/>
            <a:ext cx="1776009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B</a:t>
            </a:r>
          </a:p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メイリオ"/>
              <a:cs typeface="+mn-c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98417" y="2220006"/>
            <a:ext cx="1666875" cy="1666800"/>
          </a:xfrm>
          <a:prstGeom prst="ellipse">
            <a:avLst/>
          </a:prstGeom>
          <a:solidFill>
            <a:srgbClr val="002B62">
              <a:lumMod val="90000"/>
              <a:lumOff val="1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5040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53" name="グループ化 16"/>
          <p:cNvGrpSpPr/>
          <p:nvPr/>
        </p:nvGrpSpPr>
        <p:grpSpPr>
          <a:xfrm>
            <a:off x="7342329" y="2547133"/>
            <a:ext cx="1021235" cy="1026437"/>
            <a:chOff x="3059626" y="6185964"/>
            <a:chExt cx="402252" cy="404301"/>
          </a:xfrm>
        </p:grpSpPr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059626" y="6185964"/>
              <a:ext cx="402252" cy="404301"/>
            </a:xfrm>
            <a:custGeom>
              <a:avLst/>
              <a:gdLst>
                <a:gd name="T0" fmla="*/ 1483 w 2028"/>
                <a:gd name="T1" fmla="*/ 1661 h 2042"/>
                <a:gd name="T2" fmla="*/ 787 w 2028"/>
                <a:gd name="T3" fmla="*/ 1532 h 2042"/>
                <a:gd name="T4" fmla="*/ 690 w 2028"/>
                <a:gd name="T5" fmla="*/ 1281 h 2042"/>
                <a:gd name="T6" fmla="*/ 1869 w 2028"/>
                <a:gd name="T7" fmla="*/ 1238 h 2042"/>
                <a:gd name="T8" fmla="*/ 2013 w 2028"/>
                <a:gd name="T9" fmla="*/ 302 h 2042"/>
                <a:gd name="T10" fmla="*/ 480 w 2028"/>
                <a:gd name="T11" fmla="*/ 283 h 2042"/>
                <a:gd name="T12" fmla="*/ 377 w 2028"/>
                <a:gd name="T13" fmla="*/ 0 h 2042"/>
                <a:gd name="T14" fmla="*/ 0 w 2028"/>
                <a:gd name="T15" fmla="*/ 53 h 2042"/>
                <a:gd name="T16" fmla="*/ 334 w 2028"/>
                <a:gd name="T17" fmla="*/ 106 h 2042"/>
                <a:gd name="T18" fmla="*/ 533 w 2028"/>
                <a:gd name="T19" fmla="*/ 1787 h 2042"/>
                <a:gd name="T20" fmla="*/ 1042 w 2028"/>
                <a:gd name="T21" fmla="*/ 1787 h 2042"/>
                <a:gd name="T22" fmla="*/ 1450 w 2028"/>
                <a:gd name="T23" fmla="*/ 1767 h 2042"/>
                <a:gd name="T24" fmla="*/ 1703 w 2028"/>
                <a:gd name="T25" fmla="*/ 2042 h 2042"/>
                <a:gd name="T26" fmla="*/ 1703 w 2028"/>
                <a:gd name="T27" fmla="*/ 1532 h 2042"/>
                <a:gd name="T28" fmla="*/ 811 w 2028"/>
                <a:gd name="T29" fmla="*/ 985 h 2042"/>
                <a:gd name="T30" fmla="*/ 671 w 2028"/>
                <a:gd name="T31" fmla="*/ 1175 h 2042"/>
                <a:gd name="T32" fmla="*/ 628 w 2028"/>
                <a:gd name="T33" fmla="*/ 985 h 2042"/>
                <a:gd name="T34" fmla="*/ 1621 w 2028"/>
                <a:gd name="T35" fmla="*/ 879 h 2042"/>
                <a:gd name="T36" fmla="*/ 1858 w 2028"/>
                <a:gd name="T37" fmla="*/ 688 h 2042"/>
                <a:gd name="T38" fmla="*/ 1515 w 2028"/>
                <a:gd name="T39" fmla="*/ 879 h 2042"/>
                <a:gd name="T40" fmla="*/ 1269 w 2028"/>
                <a:gd name="T41" fmla="*/ 688 h 2042"/>
                <a:gd name="T42" fmla="*/ 1515 w 2028"/>
                <a:gd name="T43" fmla="*/ 879 h 2042"/>
                <a:gd name="T44" fmla="*/ 1515 w 2028"/>
                <a:gd name="T45" fmla="*/ 985 h 2042"/>
                <a:gd name="T46" fmla="*/ 1269 w 2028"/>
                <a:gd name="T47" fmla="*/ 1175 h 2042"/>
                <a:gd name="T48" fmla="*/ 1163 w 2028"/>
                <a:gd name="T49" fmla="*/ 1175 h 2042"/>
                <a:gd name="T50" fmla="*/ 917 w 2028"/>
                <a:gd name="T51" fmla="*/ 985 h 2042"/>
                <a:gd name="T52" fmla="*/ 1163 w 2028"/>
                <a:gd name="T53" fmla="*/ 1175 h 2042"/>
                <a:gd name="T54" fmla="*/ 1269 w 2028"/>
                <a:gd name="T55" fmla="*/ 389 h 2042"/>
                <a:gd name="T56" fmla="*/ 1515 w 2028"/>
                <a:gd name="T57" fmla="*/ 582 h 2042"/>
                <a:gd name="T58" fmla="*/ 1163 w 2028"/>
                <a:gd name="T59" fmla="*/ 582 h 2042"/>
                <a:gd name="T60" fmla="*/ 917 w 2028"/>
                <a:gd name="T61" fmla="*/ 389 h 2042"/>
                <a:gd name="T62" fmla="*/ 1163 w 2028"/>
                <a:gd name="T63" fmla="*/ 582 h 2042"/>
                <a:gd name="T64" fmla="*/ 1163 w 2028"/>
                <a:gd name="T65" fmla="*/ 879 h 2042"/>
                <a:gd name="T66" fmla="*/ 917 w 2028"/>
                <a:gd name="T67" fmla="*/ 688 h 2042"/>
                <a:gd name="T68" fmla="*/ 811 w 2028"/>
                <a:gd name="T69" fmla="*/ 879 h 2042"/>
                <a:gd name="T70" fmla="*/ 565 w 2028"/>
                <a:gd name="T71" fmla="*/ 688 h 2042"/>
                <a:gd name="T72" fmla="*/ 811 w 2028"/>
                <a:gd name="T73" fmla="*/ 879 h 2042"/>
                <a:gd name="T74" fmla="*/ 1621 w 2028"/>
                <a:gd name="T75" fmla="*/ 985 h 2042"/>
                <a:gd name="T76" fmla="*/ 1773 w 2028"/>
                <a:gd name="T77" fmla="*/ 1175 h 2042"/>
                <a:gd name="T78" fmla="*/ 1876 w 2028"/>
                <a:gd name="T79" fmla="*/ 582 h 2042"/>
                <a:gd name="T80" fmla="*/ 1621 w 2028"/>
                <a:gd name="T81" fmla="*/ 389 h 2042"/>
                <a:gd name="T82" fmla="*/ 1876 w 2028"/>
                <a:gd name="T83" fmla="*/ 582 h 2042"/>
                <a:gd name="T84" fmla="*/ 811 w 2028"/>
                <a:gd name="T85" fmla="*/ 582 h 2042"/>
                <a:gd name="T86" fmla="*/ 502 w 2028"/>
                <a:gd name="T87" fmla="*/ 389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28" h="2042">
                  <a:moveTo>
                    <a:pt x="1703" y="1532"/>
                  </a:moveTo>
                  <a:cubicBezTo>
                    <a:pt x="1608" y="1532"/>
                    <a:pt x="1527" y="1584"/>
                    <a:pt x="1483" y="1661"/>
                  </a:cubicBezTo>
                  <a:cubicBezTo>
                    <a:pt x="1007" y="1661"/>
                    <a:pt x="1007" y="1661"/>
                    <a:pt x="1007" y="1661"/>
                  </a:cubicBezTo>
                  <a:cubicBezTo>
                    <a:pt x="963" y="1584"/>
                    <a:pt x="882" y="1532"/>
                    <a:pt x="787" y="1532"/>
                  </a:cubicBezTo>
                  <a:cubicBezTo>
                    <a:pt x="773" y="1532"/>
                    <a:pt x="758" y="1534"/>
                    <a:pt x="744" y="1537"/>
                  </a:cubicBezTo>
                  <a:cubicBezTo>
                    <a:pt x="690" y="1281"/>
                    <a:pt x="690" y="1281"/>
                    <a:pt x="690" y="1281"/>
                  </a:cubicBezTo>
                  <a:cubicBezTo>
                    <a:pt x="1817" y="1281"/>
                    <a:pt x="1817" y="1281"/>
                    <a:pt x="1817" y="1281"/>
                  </a:cubicBezTo>
                  <a:cubicBezTo>
                    <a:pt x="1843" y="1281"/>
                    <a:pt x="1865" y="1263"/>
                    <a:pt x="1869" y="1238"/>
                  </a:cubicBezTo>
                  <a:cubicBezTo>
                    <a:pt x="2025" y="345"/>
                    <a:pt x="2025" y="345"/>
                    <a:pt x="2025" y="345"/>
                  </a:cubicBezTo>
                  <a:cubicBezTo>
                    <a:pt x="2028" y="330"/>
                    <a:pt x="2023" y="314"/>
                    <a:pt x="2013" y="302"/>
                  </a:cubicBezTo>
                  <a:cubicBezTo>
                    <a:pt x="2003" y="290"/>
                    <a:pt x="1988" y="283"/>
                    <a:pt x="1973" y="283"/>
                  </a:cubicBezTo>
                  <a:cubicBezTo>
                    <a:pt x="480" y="283"/>
                    <a:pt x="480" y="283"/>
                    <a:pt x="480" y="283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4" y="18"/>
                    <a:pt x="402" y="0"/>
                    <a:pt x="3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644" y="1577"/>
                    <a:pt x="644" y="1577"/>
                    <a:pt x="644" y="1577"/>
                  </a:cubicBezTo>
                  <a:cubicBezTo>
                    <a:pt x="577" y="1623"/>
                    <a:pt x="533" y="1700"/>
                    <a:pt x="533" y="1787"/>
                  </a:cubicBezTo>
                  <a:cubicBezTo>
                    <a:pt x="533" y="1928"/>
                    <a:pt x="647" y="2042"/>
                    <a:pt x="787" y="2042"/>
                  </a:cubicBezTo>
                  <a:cubicBezTo>
                    <a:pt x="928" y="2042"/>
                    <a:pt x="1042" y="1928"/>
                    <a:pt x="1042" y="1787"/>
                  </a:cubicBezTo>
                  <a:cubicBezTo>
                    <a:pt x="1042" y="1780"/>
                    <a:pt x="1041" y="1774"/>
                    <a:pt x="1040" y="1767"/>
                  </a:cubicBezTo>
                  <a:cubicBezTo>
                    <a:pt x="1450" y="1767"/>
                    <a:pt x="1450" y="1767"/>
                    <a:pt x="1450" y="1767"/>
                  </a:cubicBezTo>
                  <a:cubicBezTo>
                    <a:pt x="1450" y="1774"/>
                    <a:pt x="1448" y="1780"/>
                    <a:pt x="1448" y="1787"/>
                  </a:cubicBezTo>
                  <a:cubicBezTo>
                    <a:pt x="1448" y="1928"/>
                    <a:pt x="1562" y="2042"/>
                    <a:pt x="1703" y="2042"/>
                  </a:cubicBezTo>
                  <a:cubicBezTo>
                    <a:pt x="1843" y="2042"/>
                    <a:pt x="1957" y="1928"/>
                    <a:pt x="1957" y="1787"/>
                  </a:cubicBezTo>
                  <a:cubicBezTo>
                    <a:pt x="1957" y="1646"/>
                    <a:pt x="1843" y="1532"/>
                    <a:pt x="1703" y="1532"/>
                  </a:cubicBezTo>
                  <a:close/>
                  <a:moveTo>
                    <a:pt x="628" y="985"/>
                  </a:moveTo>
                  <a:cubicBezTo>
                    <a:pt x="811" y="985"/>
                    <a:pt x="811" y="985"/>
                    <a:pt x="811" y="985"/>
                  </a:cubicBezTo>
                  <a:cubicBezTo>
                    <a:pt x="811" y="1175"/>
                    <a:pt x="811" y="1175"/>
                    <a:pt x="811" y="1175"/>
                  </a:cubicBezTo>
                  <a:cubicBezTo>
                    <a:pt x="671" y="1175"/>
                    <a:pt x="671" y="1175"/>
                    <a:pt x="671" y="1175"/>
                  </a:cubicBezTo>
                  <a:cubicBezTo>
                    <a:pt x="670" y="1175"/>
                    <a:pt x="669" y="1176"/>
                    <a:pt x="668" y="1176"/>
                  </a:cubicBezTo>
                  <a:lnTo>
                    <a:pt x="628" y="985"/>
                  </a:lnTo>
                  <a:close/>
                  <a:moveTo>
                    <a:pt x="1824" y="879"/>
                  </a:moveTo>
                  <a:cubicBezTo>
                    <a:pt x="1621" y="879"/>
                    <a:pt x="1621" y="879"/>
                    <a:pt x="1621" y="879"/>
                  </a:cubicBezTo>
                  <a:cubicBezTo>
                    <a:pt x="1621" y="688"/>
                    <a:pt x="1621" y="688"/>
                    <a:pt x="1621" y="688"/>
                  </a:cubicBezTo>
                  <a:cubicBezTo>
                    <a:pt x="1858" y="688"/>
                    <a:pt x="1858" y="688"/>
                    <a:pt x="1858" y="688"/>
                  </a:cubicBezTo>
                  <a:lnTo>
                    <a:pt x="1824" y="879"/>
                  </a:lnTo>
                  <a:close/>
                  <a:moveTo>
                    <a:pt x="1515" y="879"/>
                  </a:moveTo>
                  <a:cubicBezTo>
                    <a:pt x="1269" y="879"/>
                    <a:pt x="1269" y="879"/>
                    <a:pt x="1269" y="879"/>
                  </a:cubicBezTo>
                  <a:cubicBezTo>
                    <a:pt x="1269" y="688"/>
                    <a:pt x="1269" y="688"/>
                    <a:pt x="1269" y="688"/>
                  </a:cubicBezTo>
                  <a:cubicBezTo>
                    <a:pt x="1515" y="688"/>
                    <a:pt x="1515" y="688"/>
                    <a:pt x="1515" y="688"/>
                  </a:cubicBezTo>
                  <a:lnTo>
                    <a:pt x="1515" y="879"/>
                  </a:lnTo>
                  <a:close/>
                  <a:moveTo>
                    <a:pt x="1269" y="985"/>
                  </a:moveTo>
                  <a:cubicBezTo>
                    <a:pt x="1515" y="985"/>
                    <a:pt x="1515" y="985"/>
                    <a:pt x="1515" y="985"/>
                  </a:cubicBezTo>
                  <a:cubicBezTo>
                    <a:pt x="1515" y="1175"/>
                    <a:pt x="1515" y="1175"/>
                    <a:pt x="1515" y="1175"/>
                  </a:cubicBezTo>
                  <a:cubicBezTo>
                    <a:pt x="1269" y="1175"/>
                    <a:pt x="1269" y="1175"/>
                    <a:pt x="1269" y="1175"/>
                  </a:cubicBezTo>
                  <a:lnTo>
                    <a:pt x="1269" y="985"/>
                  </a:lnTo>
                  <a:close/>
                  <a:moveTo>
                    <a:pt x="1163" y="1175"/>
                  </a:moveTo>
                  <a:cubicBezTo>
                    <a:pt x="917" y="1175"/>
                    <a:pt x="917" y="1175"/>
                    <a:pt x="917" y="1175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1163" y="985"/>
                    <a:pt x="1163" y="985"/>
                    <a:pt x="1163" y="985"/>
                  </a:cubicBezTo>
                  <a:lnTo>
                    <a:pt x="1163" y="1175"/>
                  </a:lnTo>
                  <a:close/>
                  <a:moveTo>
                    <a:pt x="1269" y="582"/>
                  </a:moveTo>
                  <a:cubicBezTo>
                    <a:pt x="1269" y="389"/>
                    <a:pt x="1269" y="389"/>
                    <a:pt x="1269" y="389"/>
                  </a:cubicBezTo>
                  <a:cubicBezTo>
                    <a:pt x="1515" y="389"/>
                    <a:pt x="1515" y="389"/>
                    <a:pt x="1515" y="389"/>
                  </a:cubicBezTo>
                  <a:cubicBezTo>
                    <a:pt x="1515" y="582"/>
                    <a:pt x="1515" y="582"/>
                    <a:pt x="1515" y="582"/>
                  </a:cubicBezTo>
                  <a:lnTo>
                    <a:pt x="1269" y="582"/>
                  </a:lnTo>
                  <a:close/>
                  <a:moveTo>
                    <a:pt x="1163" y="582"/>
                  </a:moveTo>
                  <a:cubicBezTo>
                    <a:pt x="917" y="582"/>
                    <a:pt x="917" y="582"/>
                    <a:pt x="917" y="582"/>
                  </a:cubicBezTo>
                  <a:cubicBezTo>
                    <a:pt x="917" y="389"/>
                    <a:pt x="917" y="389"/>
                    <a:pt x="917" y="389"/>
                  </a:cubicBezTo>
                  <a:cubicBezTo>
                    <a:pt x="1163" y="389"/>
                    <a:pt x="1163" y="389"/>
                    <a:pt x="1163" y="389"/>
                  </a:cubicBezTo>
                  <a:lnTo>
                    <a:pt x="1163" y="582"/>
                  </a:lnTo>
                  <a:close/>
                  <a:moveTo>
                    <a:pt x="1163" y="688"/>
                  </a:moveTo>
                  <a:cubicBezTo>
                    <a:pt x="1163" y="879"/>
                    <a:pt x="1163" y="879"/>
                    <a:pt x="1163" y="879"/>
                  </a:cubicBezTo>
                  <a:cubicBezTo>
                    <a:pt x="917" y="879"/>
                    <a:pt x="917" y="879"/>
                    <a:pt x="917" y="879"/>
                  </a:cubicBezTo>
                  <a:cubicBezTo>
                    <a:pt x="917" y="688"/>
                    <a:pt x="917" y="688"/>
                    <a:pt x="917" y="688"/>
                  </a:cubicBezTo>
                  <a:lnTo>
                    <a:pt x="1163" y="688"/>
                  </a:lnTo>
                  <a:close/>
                  <a:moveTo>
                    <a:pt x="811" y="879"/>
                  </a:moveTo>
                  <a:cubicBezTo>
                    <a:pt x="605" y="879"/>
                    <a:pt x="605" y="879"/>
                    <a:pt x="605" y="879"/>
                  </a:cubicBezTo>
                  <a:cubicBezTo>
                    <a:pt x="565" y="688"/>
                    <a:pt x="565" y="688"/>
                    <a:pt x="565" y="688"/>
                  </a:cubicBezTo>
                  <a:cubicBezTo>
                    <a:pt x="811" y="688"/>
                    <a:pt x="811" y="688"/>
                    <a:pt x="811" y="688"/>
                  </a:cubicBezTo>
                  <a:lnTo>
                    <a:pt x="811" y="879"/>
                  </a:lnTo>
                  <a:close/>
                  <a:moveTo>
                    <a:pt x="1621" y="1175"/>
                  </a:moveTo>
                  <a:cubicBezTo>
                    <a:pt x="1621" y="985"/>
                    <a:pt x="1621" y="985"/>
                    <a:pt x="1621" y="985"/>
                  </a:cubicBezTo>
                  <a:cubicBezTo>
                    <a:pt x="1806" y="985"/>
                    <a:pt x="1806" y="985"/>
                    <a:pt x="1806" y="985"/>
                  </a:cubicBezTo>
                  <a:cubicBezTo>
                    <a:pt x="1773" y="1175"/>
                    <a:pt x="1773" y="1175"/>
                    <a:pt x="1773" y="1175"/>
                  </a:cubicBezTo>
                  <a:lnTo>
                    <a:pt x="1621" y="1175"/>
                  </a:lnTo>
                  <a:close/>
                  <a:moveTo>
                    <a:pt x="1876" y="582"/>
                  </a:moveTo>
                  <a:cubicBezTo>
                    <a:pt x="1621" y="582"/>
                    <a:pt x="1621" y="582"/>
                    <a:pt x="1621" y="582"/>
                  </a:cubicBezTo>
                  <a:cubicBezTo>
                    <a:pt x="1621" y="389"/>
                    <a:pt x="1621" y="389"/>
                    <a:pt x="1621" y="389"/>
                  </a:cubicBezTo>
                  <a:cubicBezTo>
                    <a:pt x="1910" y="389"/>
                    <a:pt x="1910" y="389"/>
                    <a:pt x="1910" y="389"/>
                  </a:cubicBezTo>
                  <a:lnTo>
                    <a:pt x="1876" y="582"/>
                  </a:lnTo>
                  <a:close/>
                  <a:moveTo>
                    <a:pt x="811" y="389"/>
                  </a:moveTo>
                  <a:cubicBezTo>
                    <a:pt x="811" y="582"/>
                    <a:pt x="811" y="582"/>
                    <a:pt x="811" y="582"/>
                  </a:cubicBezTo>
                  <a:cubicBezTo>
                    <a:pt x="543" y="582"/>
                    <a:pt x="543" y="582"/>
                    <a:pt x="543" y="582"/>
                  </a:cubicBezTo>
                  <a:cubicBezTo>
                    <a:pt x="502" y="389"/>
                    <a:pt x="502" y="389"/>
                    <a:pt x="502" y="389"/>
                  </a:cubicBezTo>
                  <a:lnTo>
                    <a:pt x="811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  <p:sp>
          <p:nvSpPr>
            <p:cNvPr id="55" name="フリーフォーム 48"/>
            <p:cNvSpPr>
              <a:spLocks noChangeAspect="1" noChangeArrowheads="1"/>
            </p:cNvSpPr>
            <p:nvPr/>
          </p:nvSpPr>
          <p:spPr bwMode="gray">
            <a:xfrm>
              <a:off x="3196781" y="6520663"/>
              <a:ext cx="220062" cy="37872"/>
            </a:xfrm>
            <a:custGeom>
              <a:avLst/>
              <a:gdLst>
                <a:gd name="connsiteX0" fmla="*/ 311944 w 341313"/>
                <a:gd name="connsiteY0" fmla="*/ 0 h 58738"/>
                <a:gd name="connsiteX1" fmla="*/ 341313 w 341313"/>
                <a:gd name="connsiteY1" fmla="*/ 29369 h 58738"/>
                <a:gd name="connsiteX2" fmla="*/ 311944 w 341313"/>
                <a:gd name="connsiteY2" fmla="*/ 58738 h 58738"/>
                <a:gd name="connsiteX3" fmla="*/ 282575 w 341313"/>
                <a:gd name="connsiteY3" fmla="*/ 29369 h 58738"/>
                <a:gd name="connsiteX4" fmla="*/ 311944 w 341313"/>
                <a:gd name="connsiteY4" fmla="*/ 0 h 58738"/>
                <a:gd name="connsiteX5" fmla="*/ 29369 w 341313"/>
                <a:gd name="connsiteY5" fmla="*/ 0 h 58738"/>
                <a:gd name="connsiteX6" fmla="*/ 58738 w 341313"/>
                <a:gd name="connsiteY6" fmla="*/ 29369 h 58738"/>
                <a:gd name="connsiteX7" fmla="*/ 29369 w 341313"/>
                <a:gd name="connsiteY7" fmla="*/ 58738 h 58738"/>
                <a:gd name="connsiteX8" fmla="*/ 0 w 341313"/>
                <a:gd name="connsiteY8" fmla="*/ 29369 h 58738"/>
                <a:gd name="connsiteX9" fmla="*/ 29369 w 341313"/>
                <a:gd name="connsiteY9" fmla="*/ 0 h 5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313" h="58738">
                  <a:moveTo>
                    <a:pt x="311944" y="0"/>
                  </a:moveTo>
                  <a:cubicBezTo>
                    <a:pt x="328164" y="0"/>
                    <a:pt x="341313" y="13149"/>
                    <a:pt x="341313" y="29369"/>
                  </a:cubicBezTo>
                  <a:cubicBezTo>
                    <a:pt x="341313" y="45589"/>
                    <a:pt x="328164" y="58738"/>
                    <a:pt x="311944" y="58738"/>
                  </a:cubicBezTo>
                  <a:cubicBezTo>
                    <a:pt x="295724" y="58738"/>
                    <a:pt x="282575" y="45589"/>
                    <a:pt x="282575" y="29369"/>
                  </a:cubicBezTo>
                  <a:cubicBezTo>
                    <a:pt x="282575" y="13149"/>
                    <a:pt x="295724" y="0"/>
                    <a:pt x="311944" y="0"/>
                  </a:cubicBezTo>
                  <a:close/>
                  <a:moveTo>
                    <a:pt x="29369" y="0"/>
                  </a:moveTo>
                  <a:cubicBezTo>
                    <a:pt x="45589" y="0"/>
                    <a:pt x="58738" y="13149"/>
                    <a:pt x="58738" y="29369"/>
                  </a:cubicBezTo>
                  <a:cubicBezTo>
                    <a:pt x="58738" y="45589"/>
                    <a:pt x="45589" y="58738"/>
                    <a:pt x="29369" y="58738"/>
                  </a:cubicBezTo>
                  <a:cubicBezTo>
                    <a:pt x="13149" y="58738"/>
                    <a:pt x="0" y="45589"/>
                    <a:pt x="0" y="29369"/>
                  </a:cubicBezTo>
                  <a:cubicBezTo>
                    <a:pt x="0" y="13149"/>
                    <a:pt x="13149" y="0"/>
                    <a:pt x="29369" y="0"/>
                  </a:cubicBezTo>
                  <a:close/>
                </a:path>
              </a:pathLst>
            </a:custGeom>
            <a:solidFill>
              <a:srgbClr val="002B62">
                <a:lumMod val="90000"/>
                <a:lumOff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81627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253051" y="3314747"/>
            <a:ext cx="1908000" cy="455183"/>
          </a:xfrm>
          <a:prstGeom prst="rect">
            <a:avLst/>
          </a:prstGeom>
          <a:solidFill>
            <a:srgbClr val="1C4A50">
              <a:lumMod val="60000"/>
              <a:lumOff val="40000"/>
              <a:alpha val="48000"/>
            </a:srgbClr>
          </a:solidFill>
        </p:spPr>
        <p:txBody>
          <a:bodyPr wrap="none" lIns="180000" rtlCol="0" anchor="ctr" anchorCtr="0"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Domain A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for smart cities</a:t>
            </a:r>
          </a:p>
        </p:txBody>
      </p:sp>
      <p:sp>
        <p:nvSpPr>
          <p:cNvPr id="57" name="Round Single Corner Rectangle 56"/>
          <p:cNvSpPr/>
          <p:nvPr/>
        </p:nvSpPr>
        <p:spPr>
          <a:xfrm>
            <a:off x="2508870" y="3184452"/>
            <a:ext cx="1829287" cy="1679648"/>
          </a:xfrm>
          <a:prstGeom prst="round1Rect">
            <a:avLst/>
          </a:prstGeom>
          <a:gradFill>
            <a:gsLst>
              <a:gs pos="0">
                <a:srgbClr val="1C4A50">
                  <a:lumMod val="20000"/>
                  <a:lumOff val="80000"/>
                </a:srgbClr>
              </a:gs>
              <a:gs pos="62000">
                <a:srgbClr val="FFFFFF">
                  <a:lumMod val="95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0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8162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FogFlow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メイリオ"/>
                <a:cs typeface="+mn-cs"/>
              </a:rPr>
              <a:t> deployment A</a:t>
            </a: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84" y="3886806"/>
            <a:ext cx="1075294" cy="89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9" y="1133311"/>
            <a:ext cx="1257342" cy="31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24" y="1168444"/>
            <a:ext cx="1907125" cy="2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0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71811" y="1438294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0009" y="1314464"/>
            <a:ext cx="942975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Cloud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76211" y="3152779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0698" y="312421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85923" y="2066931"/>
            <a:ext cx="971550" cy="4953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752473" y="1685933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895348" y="3000381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576510" y="3009910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81085" y="1933583"/>
            <a:ext cx="604838" cy="2285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233485" y="2562231"/>
            <a:ext cx="557213" cy="44768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 flipV="1">
            <a:off x="2490786" y="2562231"/>
            <a:ext cx="271462" cy="4476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2431261" y="1426382"/>
            <a:ext cx="380987" cy="9001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3" idx="0"/>
            <a:endCxn id="4" idx="0"/>
          </p:cNvCxnSpPr>
          <p:nvPr/>
        </p:nvCxnSpPr>
        <p:spPr bwMode="auto">
          <a:xfrm rot="16200000" flipV="1">
            <a:off x="2069302" y="-183341"/>
            <a:ext cx="123830" cy="3119439"/>
          </a:xfrm>
          <a:prstGeom prst="bentConnector3">
            <a:avLst>
              <a:gd name="adj1" fmla="val 28460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Elbow Connector 15"/>
          <p:cNvCxnSpPr>
            <a:endCxn id="6" idx="3"/>
          </p:cNvCxnSpPr>
          <p:nvPr/>
        </p:nvCxnSpPr>
        <p:spPr bwMode="auto">
          <a:xfrm rot="5400000">
            <a:off x="2569364" y="2126468"/>
            <a:ext cx="1438283" cy="105251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2762249" y="2091832"/>
            <a:ext cx="12811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Content-based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562651" y="1619682"/>
            <a:ext cx="2625184" cy="1752184"/>
          </a:xfrm>
          <a:custGeom>
            <a:avLst/>
            <a:gdLst>
              <a:gd name="connsiteX0" fmla="*/ 1237573 w 2625184"/>
              <a:gd name="connsiteY0" fmla="*/ 151962 h 1836900"/>
              <a:gd name="connsiteX1" fmla="*/ 2399623 w 2625184"/>
              <a:gd name="connsiteY1" fmla="*/ 466287 h 1836900"/>
              <a:gd name="connsiteX2" fmla="*/ 2590123 w 2625184"/>
              <a:gd name="connsiteY2" fmla="*/ 1628337 h 1836900"/>
              <a:gd name="connsiteX3" fmla="*/ 1942423 w 2625184"/>
              <a:gd name="connsiteY3" fmla="*/ 1761687 h 1836900"/>
              <a:gd name="connsiteX4" fmla="*/ 437473 w 2625184"/>
              <a:gd name="connsiteY4" fmla="*/ 1771212 h 1836900"/>
              <a:gd name="connsiteX5" fmla="*/ 161248 w 2625184"/>
              <a:gd name="connsiteY5" fmla="*/ 913962 h 1836900"/>
              <a:gd name="connsiteX6" fmla="*/ 75523 w 2625184"/>
              <a:gd name="connsiteY6" fmla="*/ 47187 h 1836900"/>
              <a:gd name="connsiteX7" fmla="*/ 1237573 w 2625184"/>
              <a:gd name="connsiteY7" fmla="*/ 151962 h 1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84" h="1836900">
                <a:moveTo>
                  <a:pt x="1237573" y="151962"/>
                </a:moveTo>
                <a:cubicBezTo>
                  <a:pt x="1624923" y="221812"/>
                  <a:pt x="2174198" y="220225"/>
                  <a:pt x="2399623" y="466287"/>
                </a:cubicBezTo>
                <a:cubicBezTo>
                  <a:pt x="2625048" y="712349"/>
                  <a:pt x="2666323" y="1412437"/>
                  <a:pt x="2590123" y="1628337"/>
                </a:cubicBezTo>
                <a:cubicBezTo>
                  <a:pt x="2513923" y="1844237"/>
                  <a:pt x="2301198" y="1737875"/>
                  <a:pt x="1942423" y="1761687"/>
                </a:cubicBezTo>
                <a:cubicBezTo>
                  <a:pt x="1583648" y="1785499"/>
                  <a:pt x="734335" y="1912499"/>
                  <a:pt x="437473" y="1771212"/>
                </a:cubicBezTo>
                <a:cubicBezTo>
                  <a:pt x="140611" y="1629925"/>
                  <a:pt x="221573" y="1201299"/>
                  <a:pt x="161248" y="913962"/>
                </a:cubicBezTo>
                <a:cubicBezTo>
                  <a:pt x="100923" y="626625"/>
                  <a:pt x="-111802" y="174187"/>
                  <a:pt x="75523" y="47187"/>
                </a:cubicBezTo>
                <a:cubicBezTo>
                  <a:pt x="262848" y="-79813"/>
                  <a:pt x="850223" y="82112"/>
                  <a:pt x="1237573" y="151962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2249" y="2314581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Global 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3362" y="733768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global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9886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2" name="Can 21"/>
          <p:cNvSpPr/>
          <p:nvPr/>
        </p:nvSpPr>
        <p:spPr bwMode="auto">
          <a:xfrm>
            <a:off x="57077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41260" y="2919426"/>
            <a:ext cx="9715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edge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7460397" y="2767028"/>
            <a:ext cx="371475" cy="266704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542915" y="1208605"/>
            <a:ext cx="1238250" cy="4953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50" b="1" dirty="0">
                <a:latin typeface="+mj-ea"/>
                <a:ea typeface="+mj-ea"/>
              </a:rPr>
              <a:t>Orchestrator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6360260" y="1747845"/>
            <a:ext cx="542925" cy="371475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74672" y="2014549"/>
            <a:ext cx="9144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topic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903185" y="2119320"/>
            <a:ext cx="557212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079272" y="2119320"/>
            <a:ext cx="419100" cy="64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Freeform 29"/>
          <p:cNvSpPr/>
          <p:nvPr/>
        </p:nvSpPr>
        <p:spPr bwMode="auto">
          <a:xfrm>
            <a:off x="5935795" y="1456255"/>
            <a:ext cx="2226245" cy="1822096"/>
          </a:xfrm>
          <a:custGeom>
            <a:avLst/>
            <a:gdLst>
              <a:gd name="connsiteX0" fmla="*/ 705453 w 2226245"/>
              <a:gd name="connsiteY0" fmla="*/ 62990 h 1822096"/>
              <a:gd name="connsiteX1" fmla="*/ 2200878 w 2226245"/>
              <a:gd name="connsiteY1" fmla="*/ 1491740 h 1822096"/>
              <a:gd name="connsiteX2" fmla="*/ 1572228 w 2226245"/>
              <a:gd name="connsiteY2" fmla="*/ 1796540 h 1822096"/>
              <a:gd name="connsiteX3" fmla="*/ 610203 w 2226245"/>
              <a:gd name="connsiteY3" fmla="*/ 1034540 h 1822096"/>
              <a:gd name="connsiteX4" fmla="*/ 603 w 2226245"/>
              <a:gd name="connsiteY4" fmla="*/ 329690 h 1822096"/>
              <a:gd name="connsiteX5" fmla="*/ 705453 w 2226245"/>
              <a:gd name="connsiteY5" fmla="*/ 62990 h 18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245" h="1822096">
                <a:moveTo>
                  <a:pt x="705453" y="62990"/>
                </a:moveTo>
                <a:cubicBezTo>
                  <a:pt x="1072165" y="256665"/>
                  <a:pt x="2056416" y="1202815"/>
                  <a:pt x="2200878" y="1491740"/>
                </a:cubicBezTo>
                <a:cubicBezTo>
                  <a:pt x="2345340" y="1780665"/>
                  <a:pt x="1837340" y="1872740"/>
                  <a:pt x="1572228" y="1796540"/>
                </a:cubicBezTo>
                <a:cubicBezTo>
                  <a:pt x="1307116" y="1720340"/>
                  <a:pt x="872141" y="1279015"/>
                  <a:pt x="610203" y="1034540"/>
                </a:cubicBezTo>
                <a:cubicBezTo>
                  <a:pt x="348265" y="790065"/>
                  <a:pt x="-16859" y="490027"/>
                  <a:pt x="603" y="329690"/>
                </a:cubicBezTo>
                <a:cubicBezTo>
                  <a:pt x="18065" y="169353"/>
                  <a:pt x="338741" y="-130685"/>
                  <a:pt x="705453" y="62990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 bwMode="auto">
          <a:xfrm flipV="1">
            <a:off x="7831872" y="1703905"/>
            <a:ext cx="0" cy="3106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8834280" y="1208605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Actions for </a:t>
            </a:r>
          </a:p>
          <a:p>
            <a:r>
              <a:rPr lang="en-US" sz="1100" b="1" dirty="0"/>
              <a:t>my own edge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49689" y="2052653"/>
            <a:ext cx="1091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Topic-based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9689" y="2299652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Cloud + my own edge</a:t>
            </a:r>
          </a:p>
        </p:txBody>
      </p:sp>
      <p:cxnSp>
        <p:nvCxnSpPr>
          <p:cNvPr id="35" name="Elbow Connector 34"/>
          <p:cNvCxnSpPr>
            <a:endCxn id="23" idx="3"/>
          </p:cNvCxnSpPr>
          <p:nvPr/>
        </p:nvCxnSpPr>
        <p:spPr bwMode="auto">
          <a:xfrm rot="5400000">
            <a:off x="7349665" y="2067051"/>
            <a:ext cx="1463171" cy="73687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4619625" y="381000"/>
            <a:ext cx="0" cy="38671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266823" y="3878818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FogFlow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4435" y="382166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 </a:t>
            </a:r>
            <a:r>
              <a:rPr lang="en-US" sz="1100" dirty="0"/>
              <a:t>(</a:t>
            </a:r>
            <a:r>
              <a:rPr lang="en-US" sz="1100" dirty="0" err="1"/>
              <a:t>EdgeX</a:t>
            </a:r>
            <a:r>
              <a:rPr lang="en-US" sz="1100" dirty="0"/>
              <a:t>, Azure </a:t>
            </a:r>
            <a:r>
              <a:rPr lang="en-US" sz="1100" dirty="0" err="1"/>
              <a:t>IoT</a:t>
            </a:r>
            <a:r>
              <a:rPr lang="en-US" sz="1100" dirty="0"/>
              <a:t> Edge, AWS </a:t>
            </a:r>
            <a:r>
              <a:rPr lang="en-US" sz="1100" dirty="0" err="1"/>
              <a:t>Greengrass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2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 bwMode="auto">
          <a:xfrm>
            <a:off x="1435100" y="2122520"/>
            <a:ext cx="4860744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2069" name="Rectangle 2068"/>
          <p:cNvSpPr/>
          <p:nvPr/>
        </p:nvSpPr>
        <p:spPr bwMode="auto">
          <a:xfrm>
            <a:off x="-2438401" y="2122520"/>
            <a:ext cx="3192300" cy="2279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2106283" y="2703334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A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-1511061" y="232128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-2106284" y="3580353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B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-1511062" y="3143281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-1764104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-1246518" y="4020302"/>
            <a:ext cx="0" cy="70680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-414632" y="2728372"/>
            <a:ext cx="97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“City ID”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-941718" y="2923308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196086" y="255995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04358" y="37043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475007" y="3709289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05399" y="3676221"/>
            <a:ext cx="1190445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140787" y="4149699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543353" y="4149236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843065" y="4149237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208249" y="4149697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5700621" y="4111072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-395469" y="357281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groupby</a:t>
            </a:r>
            <a:endParaRPr lang="en-US" sz="1400" dirty="0"/>
          </a:p>
          <a:p>
            <a:r>
              <a:rPr lang="en-US" sz="1400" dirty="0"/>
              <a:t>“Shop ID”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-915839" y="380032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543353" y="2999898"/>
            <a:ext cx="1000665" cy="64653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912078" y="3041399"/>
            <a:ext cx="0" cy="60503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4208249" y="3041399"/>
            <a:ext cx="1170319" cy="60503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912078" y="2159410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5378568" y="4111073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1804358" y="5174687"/>
            <a:ext cx="3574210" cy="769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61" name="Oval 2060"/>
          <p:cNvSpPr/>
          <p:nvPr/>
        </p:nvSpPr>
        <p:spPr bwMode="auto">
          <a:xfrm>
            <a:off x="2252937" y="450438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123157" y="4944458"/>
            <a:ext cx="681201" cy="4409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-1242662" y="4546730"/>
            <a:ext cx="519549" cy="1216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71" name="TextBox 2070"/>
          <p:cNvSpPr txBox="1"/>
          <p:nvPr/>
        </p:nvSpPr>
        <p:spPr>
          <a:xfrm>
            <a:off x="-1874025" y="1697999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Service topology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90424" y="169799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Execution plan (dynamic graph)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-2318011" y="4552813"/>
            <a:ext cx="553905" cy="136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-663706" y="44166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unicast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3260898" y="4416619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broadcast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912078" y="4533731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5403009" y="451346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1800" y="2131016"/>
            <a:ext cx="3380643" cy="2280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63274" y="2166660"/>
            <a:ext cx="2438400" cy="1125978"/>
            <a:chOff x="6152167" y="2394523"/>
            <a:chExt cx="1696857" cy="1132515"/>
          </a:xfrm>
        </p:grpSpPr>
        <p:grpSp>
          <p:nvGrpSpPr>
            <p:cNvPr id="48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50" name="Freeform 49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49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058025" y="3680416"/>
            <a:ext cx="180975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980474" y="367104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8272553" y="243922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7124658" y="3771377"/>
            <a:ext cx="772813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27853" y="3792748"/>
            <a:ext cx="709066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9047857" y="3792749"/>
            <a:ext cx="791467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68" name="Straight Arrow Connector 67"/>
          <p:cNvCxnSpPr>
            <a:endCxn id="54" idx="2"/>
          </p:cNvCxnSpPr>
          <p:nvPr/>
        </p:nvCxnSpPr>
        <p:spPr bwMode="auto">
          <a:xfrm flipV="1">
            <a:off x="8417904" y="2879170"/>
            <a:ext cx="152260" cy="913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59" idx="0"/>
          </p:cNvCxnSpPr>
          <p:nvPr/>
        </p:nvCxnSpPr>
        <p:spPr bwMode="auto">
          <a:xfrm flipH="1" flipV="1">
            <a:off x="8736919" y="2879171"/>
            <a:ext cx="706672" cy="91357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7525387" y="1697999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Deployment plan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8356" y="2230163"/>
            <a:ext cx="1602068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5800340" y="2230163"/>
            <a:ext cx="1621930" cy="105861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620000" y="2879170"/>
            <a:ext cx="705464" cy="9211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588356" y="2497858"/>
            <a:ext cx="128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00340" y="2507808"/>
            <a:ext cx="151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Task </a:t>
            </a:r>
          </a:p>
          <a:p>
            <a:r>
              <a:rPr lang="en-US" sz="1400" b="1" dirty="0"/>
              <a:t>assignment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-2386920" y="4741061"/>
            <a:ext cx="2437390" cy="6796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2318011" y="4774452"/>
            <a:ext cx="1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02595" y="3372470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45469" y="337818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edge2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6371" y="27283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cloud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7263274" y="4190503"/>
            <a:ext cx="0" cy="1032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7604003" y="4211324"/>
            <a:ext cx="0" cy="355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8216169" y="4209585"/>
            <a:ext cx="0" cy="10331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92" idx="0"/>
          </p:cNvCxnSpPr>
          <p:nvPr/>
        </p:nvCxnSpPr>
        <p:spPr bwMode="auto">
          <a:xfrm flipV="1">
            <a:off x="8572054" y="4211324"/>
            <a:ext cx="0" cy="44725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93" idx="0"/>
          </p:cNvCxnSpPr>
          <p:nvPr/>
        </p:nvCxnSpPr>
        <p:spPr bwMode="auto">
          <a:xfrm flipV="1">
            <a:off x="9643238" y="4190503"/>
            <a:ext cx="0" cy="3768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9219619" y="4162110"/>
            <a:ext cx="0" cy="10713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103470" y="5223185"/>
            <a:ext cx="2132169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0" name="Oval 89"/>
          <p:cNvSpPr/>
          <p:nvPr/>
        </p:nvSpPr>
        <p:spPr bwMode="auto">
          <a:xfrm>
            <a:off x="7329584" y="4566476"/>
            <a:ext cx="567888" cy="3540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424600" y="4994042"/>
            <a:ext cx="678870" cy="40336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kumimoji="1" lang="en-US" sz="1400" dirty="0">
              <a:ea typeface="+mj-ea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8276333" y="4658575"/>
            <a:ext cx="591442" cy="33053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9345626" y="456732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-2318011" y="50110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0</a:t>
            </a:r>
            <a:endParaRPr lang="en-US" sz="1400" dirty="0"/>
          </a:p>
        </p:txBody>
      </p:sp>
      <p:sp>
        <p:nvSpPr>
          <p:cNvPr id="2060" name="Oval 2059"/>
          <p:cNvSpPr/>
          <p:nvPr/>
        </p:nvSpPr>
        <p:spPr bwMode="auto">
          <a:xfrm>
            <a:off x="-2318011" y="5033997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-1706284" y="503800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1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 bwMode="auto">
          <a:xfrm>
            <a:off x="-1706284" y="5060945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-1084148" y="5028514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2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 bwMode="auto">
          <a:xfrm>
            <a:off x="-1084148" y="5051451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-493206" y="503899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</a:t>
            </a:r>
            <a:r>
              <a:rPr lang="en-US" sz="1000" b="1" dirty="0"/>
              <a:t>3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-493206" y="5061930"/>
            <a:ext cx="483794" cy="2813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941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18884"/>
              </p:ext>
            </p:extLst>
          </p:nvPr>
        </p:nvGraphicFramePr>
        <p:xfrm>
          <a:off x="1496549" y="1661938"/>
          <a:ext cx="5856750" cy="338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501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FogFlow</a:t>
                      </a:r>
                      <a:endParaRPr lang="en-US" sz="1100" dirty="0"/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Others</a:t>
                      </a:r>
                      <a:endParaRPr lang="en-US" sz="11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EdgeX</a:t>
                      </a:r>
                      <a:r>
                        <a:rPr lang="en-US" sz="1000" dirty="0"/>
                        <a:t>, Azure </a:t>
                      </a:r>
                      <a:r>
                        <a:rPr lang="en-US" sz="1000" dirty="0" err="1"/>
                        <a:t>IoT</a:t>
                      </a:r>
                      <a:r>
                        <a:rPr lang="en-US" sz="1000" dirty="0"/>
                        <a:t> Edge/AWS </a:t>
                      </a:r>
                      <a:r>
                        <a:rPr lang="en-US" sz="1000" dirty="0" err="1"/>
                        <a:t>Greengrass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r>
                        <a:rPr lang="en-US" sz="1100" dirty="0"/>
                        <a:t>Triggering-mechanism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sz="1100" dirty="0"/>
                        <a:t>View for</a:t>
                      </a:r>
                      <a:r>
                        <a:rPr lang="en-US" sz="1100" baseline="0" dirty="0"/>
                        <a:t> orchestration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Global (all</a:t>
                      </a:r>
                      <a:r>
                        <a:rPr lang="en-US" sz="1100" b="1" baseline="0" dirty="0"/>
                        <a:t> edges + cloud)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Each </a:t>
                      </a:r>
                      <a:r>
                        <a:rPr lang="en-US" sz="1100" baseline="0" dirty="0"/>
                        <a:t>edge + backup broker in the cloud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Programming model(s)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Context-driven functions</a:t>
                      </a:r>
                    </a:p>
                    <a:p>
                      <a:r>
                        <a:rPr lang="en-US" sz="1100" b="1" dirty="0"/>
                        <a:t>(Service topology</a:t>
                      </a:r>
                      <a:r>
                        <a:rPr lang="en-US" sz="1100" b="1" baseline="0" dirty="0"/>
                        <a:t> + fog function)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topic-driven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r>
                        <a:rPr lang="en-US" sz="1100" dirty="0"/>
                        <a:t>Mobility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9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3075" y="2704583"/>
            <a:ext cx="4410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  "</a:t>
            </a:r>
            <a:r>
              <a:rPr lang="en-US" sz="1000" dirty="0" err="1"/>
              <a:t>coreservice_ip</a:t>
            </a:r>
            <a:r>
              <a:rPr lang="en-US" sz="1000" dirty="0"/>
              <a:t>"</a:t>
            </a:r>
            <a:r>
              <a:rPr lang="en-US" sz="1000" b="1" dirty="0"/>
              <a:t>:</a:t>
            </a:r>
            <a:r>
              <a:rPr lang="en-US" sz="1000" dirty="0"/>
              <a:t> "</a:t>
            </a:r>
            <a:r>
              <a:rPr lang="en-US" sz="1000" dirty="0">
                <a:solidFill>
                  <a:srgbClr val="FF0000"/>
                </a:solidFill>
              </a:rPr>
              <a:t>155.54.239.141</a:t>
            </a:r>
            <a:r>
              <a:rPr lang="en-US" sz="1000" dirty="0"/>
              <a:t>"</a:t>
            </a:r>
            <a:r>
              <a:rPr lang="en-US" sz="1000" b="1" dirty="0"/>
              <a:t>,</a:t>
            </a:r>
            <a:r>
              <a:rPr lang="en-US" sz="10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"</a:t>
            </a:r>
            <a:r>
              <a:rPr lang="en-US" sz="1000" dirty="0" err="1"/>
              <a:t>external_hostip</a:t>
            </a:r>
            <a:r>
              <a:rPr lang="en-US" sz="1000" dirty="0"/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dirty="0"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lang="en-US" sz="1000" dirty="0" err="1"/>
              <a:t>internal_hostip</a:t>
            </a:r>
            <a:r>
              <a:rPr lang="en-US" sz="1000" dirty="0"/>
              <a:t> 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altLang="en-US" sz="1000" dirty="0">
                <a:solidFill>
                  <a:srgbClr val="FF0000"/>
                </a:solidFill>
                <a:latin typeface="Arial Unicode MS" pitchFamily="34" charset="-128"/>
                <a:cs typeface="Arial" pitchFamily="34" charset="0"/>
              </a:rPr>
              <a:t>172.17.0.1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000" b="1" dirty="0"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1000" dirty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63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3450" y="937154"/>
            <a:ext cx="51054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"host": 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discoveryURL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"http://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:443/ngsi9",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message_bus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amqp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://admin:mypass@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155.54.239.141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:5672/",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physical_location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"longitude": 139.709059,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 Unicode MS" pitchFamily="34" charset="-128"/>
                <a:cs typeface="Arial" pitchFamily="34" charset="0"/>
              </a:rPr>
              <a:t>"latitude": 36.692221,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"section": "01",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"district": "02",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"city": "Tokyo"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logical_location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node_no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3,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layer_no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2,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parent_site_no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1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"logging":{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"info":"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"error":"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"protocol":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stdout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"debug": "discard"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"broker":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"port": 8080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8080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"worker":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container_autoremove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": true}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219450" y="780385"/>
            <a:ext cx="4438650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IP address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676525" y="952500"/>
            <a:ext cx="523875" cy="257175"/>
          </a:xfrm>
          <a:custGeom>
            <a:avLst/>
            <a:gdLst>
              <a:gd name="connsiteX0" fmla="*/ 523875 w 523875"/>
              <a:gd name="connsiteY0" fmla="*/ 0 h 257175"/>
              <a:gd name="connsiteX1" fmla="*/ 161925 w 523875"/>
              <a:gd name="connsiteY1" fmla="*/ 57150 h 257175"/>
              <a:gd name="connsiteX2" fmla="*/ 0 w 523875"/>
              <a:gd name="connsiteY2" fmla="*/ 25717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257175">
                <a:moveTo>
                  <a:pt x="523875" y="0"/>
                </a:moveTo>
                <a:cubicBezTo>
                  <a:pt x="386556" y="7144"/>
                  <a:pt x="249237" y="14288"/>
                  <a:pt x="161925" y="57150"/>
                </a:cubicBezTo>
                <a:cubicBezTo>
                  <a:pt x="74613" y="100012"/>
                  <a:pt x="37306" y="178593"/>
                  <a:pt x="0" y="2571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33875" y="211388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HOST_IP of your cloud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695825" y="1809750"/>
            <a:ext cx="28575" cy="295275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629025" y="1590676"/>
            <a:ext cx="1081087" cy="514349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6150" y="3134875"/>
            <a:ext cx="3400425" cy="375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Location of your edge node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069431" y="2301431"/>
            <a:ext cx="683419" cy="83344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52849" y="4373125"/>
            <a:ext cx="4572001" cy="732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External Port of the Edge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Broker: must be accessible to the Cloud </a:t>
            </a:r>
            <a:r>
              <a:rPr lang="en-US" sz="1400" b="1" dirty="0" err="1">
                <a:latin typeface="+mj-ea"/>
                <a:ea typeface="+mj-ea"/>
              </a:rPr>
              <a:t>IoT</a:t>
            </a:r>
            <a:r>
              <a:rPr lang="en-US" sz="1400" b="1" dirty="0">
                <a:latin typeface="+mj-ea"/>
                <a:ea typeface="+mj-ea"/>
              </a:rPr>
              <a:t> Broker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2447925" y="4560671"/>
            <a:ext cx="1304925" cy="420904"/>
          </a:xfrm>
          <a:custGeom>
            <a:avLst/>
            <a:gdLst>
              <a:gd name="connsiteX0" fmla="*/ 28575 w 28575"/>
              <a:gd name="connsiteY0" fmla="*/ 295275 h 295275"/>
              <a:gd name="connsiteX1" fmla="*/ 0 w 28575"/>
              <a:gd name="connsiteY1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295275">
                <a:moveTo>
                  <a:pt x="28575" y="29527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6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239580" y="2619065"/>
            <a:ext cx="1829038" cy="19632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6" name="Flowchart: Document 55"/>
          <p:cNvSpPr/>
          <p:nvPr/>
        </p:nvSpPr>
        <p:spPr>
          <a:xfrm>
            <a:off x="612894" y="1620373"/>
            <a:ext cx="1061282" cy="914400"/>
          </a:xfrm>
          <a:prstGeom prst="flowChartDocumen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2894" y="174350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New business</a:t>
            </a:r>
          </a:p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requirements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52" y="2841424"/>
            <a:ext cx="657592" cy="4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82852" y="297013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メイリオ"/>
                <a:ea typeface="メイリオ"/>
              </a:rPr>
              <a:t>cloud</a:t>
            </a:r>
            <a:endParaRPr lang="de-DE" sz="14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47" y="3985208"/>
            <a:ext cx="18613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76" y="4226735"/>
            <a:ext cx="50323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42" y="4321836"/>
            <a:ext cx="289870" cy="1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60" y="4030214"/>
            <a:ext cx="194735" cy="23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99" y="3945339"/>
            <a:ext cx="287184" cy="2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85" y="4290105"/>
            <a:ext cx="312809" cy="20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グループ化 115"/>
          <p:cNvGrpSpPr>
            <a:grpSpLocks noChangeAspect="1"/>
          </p:cNvGrpSpPr>
          <p:nvPr/>
        </p:nvGrpSpPr>
        <p:grpSpPr bwMode="gray">
          <a:xfrm>
            <a:off x="6765901" y="3410194"/>
            <a:ext cx="271940" cy="359036"/>
            <a:chOff x="2597323" y="4836148"/>
            <a:chExt cx="712787" cy="1122362"/>
          </a:xfrm>
        </p:grpSpPr>
        <p:sp>
          <p:nvSpPr>
            <p:cNvPr id="67" name="フリーフォーム 116"/>
            <p:cNvSpPr>
              <a:spLocks noChangeAspect="1"/>
            </p:cNvSpPr>
            <p:nvPr/>
          </p:nvSpPr>
          <p:spPr bwMode="gray">
            <a:xfrm>
              <a:off x="2597323" y="4836148"/>
              <a:ext cx="712787" cy="1122362"/>
            </a:xfrm>
            <a:custGeom>
              <a:avLst/>
              <a:gdLst>
                <a:gd name="connsiteX0" fmla="*/ 410949 w 712787"/>
                <a:gd name="connsiteY0" fmla="*/ 269875 h 1122362"/>
                <a:gd name="connsiteX1" fmla="*/ 441000 w 712787"/>
                <a:gd name="connsiteY1" fmla="*/ 299945 h 1122362"/>
                <a:gd name="connsiteX2" fmla="*/ 441000 w 712787"/>
                <a:gd name="connsiteY2" fmla="*/ 1052449 h 1122362"/>
                <a:gd name="connsiteX3" fmla="*/ 611541 w 712787"/>
                <a:gd name="connsiteY3" fmla="*/ 1052449 h 1122362"/>
                <a:gd name="connsiteX4" fmla="*/ 631825 w 712787"/>
                <a:gd name="connsiteY4" fmla="*/ 1072747 h 1122362"/>
                <a:gd name="connsiteX5" fmla="*/ 631825 w 712787"/>
                <a:gd name="connsiteY5" fmla="*/ 1102817 h 1122362"/>
                <a:gd name="connsiteX6" fmla="*/ 611541 w 712787"/>
                <a:gd name="connsiteY6" fmla="*/ 1122362 h 1122362"/>
                <a:gd name="connsiteX7" fmla="*/ 19533 w 712787"/>
                <a:gd name="connsiteY7" fmla="*/ 1122362 h 1122362"/>
                <a:gd name="connsiteX8" fmla="*/ 0 w 712787"/>
                <a:gd name="connsiteY8" fmla="*/ 1102817 h 1122362"/>
                <a:gd name="connsiteX9" fmla="*/ 0 w 712787"/>
                <a:gd name="connsiteY9" fmla="*/ 1072747 h 1122362"/>
                <a:gd name="connsiteX10" fmla="*/ 19533 w 712787"/>
                <a:gd name="connsiteY10" fmla="*/ 1052449 h 1122362"/>
                <a:gd name="connsiteX11" fmla="*/ 190074 w 712787"/>
                <a:gd name="connsiteY11" fmla="*/ 1052449 h 1122362"/>
                <a:gd name="connsiteX12" fmla="*/ 190074 w 712787"/>
                <a:gd name="connsiteY12" fmla="*/ 490890 h 1122362"/>
                <a:gd name="connsiteX13" fmla="*/ 210358 w 712787"/>
                <a:gd name="connsiteY13" fmla="*/ 470593 h 1122362"/>
                <a:gd name="connsiteX14" fmla="*/ 380898 w 712787"/>
                <a:gd name="connsiteY14" fmla="*/ 470593 h 1122362"/>
                <a:gd name="connsiteX15" fmla="*/ 380898 w 712787"/>
                <a:gd name="connsiteY15" fmla="*/ 299945 h 1122362"/>
                <a:gd name="connsiteX16" fmla="*/ 410949 w 712787"/>
                <a:gd name="connsiteY16" fmla="*/ 269875 h 1122362"/>
                <a:gd name="connsiteX17" fmla="*/ 446828 w 712787"/>
                <a:gd name="connsiteY17" fmla="*/ 168275 h 1122362"/>
                <a:gd name="connsiteX18" fmla="*/ 544512 w 712787"/>
                <a:gd name="connsiteY18" fmla="*/ 262056 h 1122362"/>
                <a:gd name="connsiteX19" fmla="*/ 530235 w 712787"/>
                <a:gd name="connsiteY19" fmla="*/ 277812 h 1122362"/>
                <a:gd name="connsiteX20" fmla="*/ 515207 w 712787"/>
                <a:gd name="connsiteY20" fmla="*/ 263557 h 1122362"/>
                <a:gd name="connsiteX21" fmla="*/ 446828 w 712787"/>
                <a:gd name="connsiteY21" fmla="*/ 197535 h 1122362"/>
                <a:gd name="connsiteX22" fmla="*/ 431800 w 712787"/>
                <a:gd name="connsiteY22" fmla="*/ 182530 h 1122362"/>
                <a:gd name="connsiteX23" fmla="*/ 446828 w 712787"/>
                <a:gd name="connsiteY23" fmla="*/ 168275 h 1122362"/>
                <a:gd name="connsiteX24" fmla="*/ 446827 w 712787"/>
                <a:gd name="connsiteY24" fmla="*/ 84137 h 1122362"/>
                <a:gd name="connsiteX25" fmla="*/ 628650 w 712787"/>
                <a:gd name="connsiteY25" fmla="*/ 262798 h 1122362"/>
                <a:gd name="connsiteX26" fmla="*/ 613623 w 712787"/>
                <a:gd name="connsiteY26" fmla="*/ 277812 h 1122362"/>
                <a:gd name="connsiteX27" fmla="*/ 598597 w 712787"/>
                <a:gd name="connsiteY27" fmla="*/ 263549 h 1122362"/>
                <a:gd name="connsiteX28" fmla="*/ 446827 w 712787"/>
                <a:gd name="connsiteY28" fmla="*/ 114164 h 1122362"/>
                <a:gd name="connsiteX29" fmla="*/ 431800 w 712787"/>
                <a:gd name="connsiteY29" fmla="*/ 99150 h 1122362"/>
                <a:gd name="connsiteX30" fmla="*/ 446827 w 712787"/>
                <a:gd name="connsiteY30" fmla="*/ 84137 h 1122362"/>
                <a:gd name="connsiteX31" fmla="*/ 446866 w 712787"/>
                <a:gd name="connsiteY31" fmla="*/ 0 h 1122362"/>
                <a:gd name="connsiteX32" fmla="*/ 712787 w 712787"/>
                <a:gd name="connsiteY32" fmla="*/ 262754 h 1122362"/>
                <a:gd name="connsiteX33" fmla="*/ 697721 w 712787"/>
                <a:gd name="connsiteY33" fmla="*/ 277812 h 1122362"/>
                <a:gd name="connsiteX34" fmla="*/ 683408 w 712787"/>
                <a:gd name="connsiteY34" fmla="*/ 262754 h 1122362"/>
                <a:gd name="connsiteX35" fmla="*/ 446866 w 712787"/>
                <a:gd name="connsiteY35" fmla="*/ 29362 h 1122362"/>
                <a:gd name="connsiteX36" fmla="*/ 431800 w 712787"/>
                <a:gd name="connsiteY36" fmla="*/ 15057 h 1122362"/>
                <a:gd name="connsiteX37" fmla="*/ 446866 w 712787"/>
                <a:gd name="connsiteY37" fmla="*/ 0 h 112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12787" h="1122362">
                  <a:moveTo>
                    <a:pt x="410949" y="269875"/>
                  </a:moveTo>
                  <a:cubicBezTo>
                    <a:pt x="427477" y="269875"/>
                    <a:pt x="441000" y="283407"/>
                    <a:pt x="441000" y="299945"/>
                  </a:cubicBezTo>
                  <a:cubicBezTo>
                    <a:pt x="441000" y="299945"/>
                    <a:pt x="441000" y="299945"/>
                    <a:pt x="441000" y="1052449"/>
                  </a:cubicBezTo>
                  <a:cubicBezTo>
                    <a:pt x="441000" y="1052449"/>
                    <a:pt x="441000" y="1052449"/>
                    <a:pt x="611541" y="1052449"/>
                  </a:cubicBezTo>
                  <a:cubicBezTo>
                    <a:pt x="622810" y="1052449"/>
                    <a:pt x="631825" y="1061470"/>
                    <a:pt x="631825" y="1072747"/>
                  </a:cubicBezTo>
                  <a:cubicBezTo>
                    <a:pt x="631825" y="1072747"/>
                    <a:pt x="631825" y="1072747"/>
                    <a:pt x="631825" y="1102817"/>
                  </a:cubicBezTo>
                  <a:cubicBezTo>
                    <a:pt x="631825" y="1113341"/>
                    <a:pt x="622810" y="1122362"/>
                    <a:pt x="611541" y="1122362"/>
                  </a:cubicBezTo>
                  <a:cubicBezTo>
                    <a:pt x="611541" y="1122362"/>
                    <a:pt x="611541" y="1122362"/>
                    <a:pt x="19533" y="1122362"/>
                  </a:cubicBezTo>
                  <a:cubicBezTo>
                    <a:pt x="9015" y="1122362"/>
                    <a:pt x="0" y="1113341"/>
                    <a:pt x="0" y="1102817"/>
                  </a:cubicBezTo>
                  <a:cubicBezTo>
                    <a:pt x="0" y="1102817"/>
                    <a:pt x="0" y="1102817"/>
                    <a:pt x="0" y="1072747"/>
                  </a:cubicBezTo>
                  <a:cubicBezTo>
                    <a:pt x="0" y="1061470"/>
                    <a:pt x="9015" y="1052449"/>
                    <a:pt x="19533" y="1052449"/>
                  </a:cubicBezTo>
                  <a:cubicBezTo>
                    <a:pt x="19533" y="1052449"/>
                    <a:pt x="19533" y="1052449"/>
                    <a:pt x="190074" y="1052449"/>
                  </a:cubicBezTo>
                  <a:cubicBezTo>
                    <a:pt x="190074" y="1052449"/>
                    <a:pt x="190074" y="1052449"/>
                    <a:pt x="190074" y="490890"/>
                  </a:cubicBezTo>
                  <a:cubicBezTo>
                    <a:pt x="190074" y="479614"/>
                    <a:pt x="199089" y="470593"/>
                    <a:pt x="210358" y="470593"/>
                  </a:cubicBezTo>
                  <a:cubicBezTo>
                    <a:pt x="210358" y="470593"/>
                    <a:pt x="210358" y="470593"/>
                    <a:pt x="380898" y="470593"/>
                  </a:cubicBezTo>
                  <a:cubicBezTo>
                    <a:pt x="380898" y="470593"/>
                    <a:pt x="380898" y="470593"/>
                    <a:pt x="380898" y="299945"/>
                  </a:cubicBezTo>
                  <a:cubicBezTo>
                    <a:pt x="380898" y="283407"/>
                    <a:pt x="394421" y="269875"/>
                    <a:pt x="410949" y="269875"/>
                  </a:cubicBezTo>
                  <a:close/>
                  <a:moveTo>
                    <a:pt x="446828" y="168275"/>
                  </a:moveTo>
                  <a:cubicBezTo>
                    <a:pt x="499427" y="168275"/>
                    <a:pt x="542258" y="209539"/>
                    <a:pt x="544512" y="262056"/>
                  </a:cubicBezTo>
                  <a:cubicBezTo>
                    <a:pt x="544512" y="270310"/>
                    <a:pt x="538501" y="277062"/>
                    <a:pt x="530235" y="277812"/>
                  </a:cubicBezTo>
                  <a:cubicBezTo>
                    <a:pt x="521970" y="277812"/>
                    <a:pt x="515207" y="271060"/>
                    <a:pt x="515207" y="263557"/>
                  </a:cubicBezTo>
                  <a:cubicBezTo>
                    <a:pt x="513704" y="226795"/>
                    <a:pt x="483648" y="197535"/>
                    <a:pt x="446828" y="197535"/>
                  </a:cubicBezTo>
                  <a:cubicBezTo>
                    <a:pt x="438563" y="197535"/>
                    <a:pt x="431800" y="190782"/>
                    <a:pt x="431800" y="182530"/>
                  </a:cubicBezTo>
                  <a:cubicBezTo>
                    <a:pt x="431800" y="175027"/>
                    <a:pt x="438563" y="168275"/>
                    <a:pt x="446828" y="168275"/>
                  </a:cubicBezTo>
                  <a:close/>
                  <a:moveTo>
                    <a:pt x="446827" y="84137"/>
                  </a:moveTo>
                  <a:cubicBezTo>
                    <a:pt x="544501" y="84887"/>
                    <a:pt x="626396" y="164459"/>
                    <a:pt x="628650" y="262798"/>
                  </a:cubicBezTo>
                  <a:cubicBezTo>
                    <a:pt x="628650" y="271056"/>
                    <a:pt x="621888" y="277062"/>
                    <a:pt x="613623" y="277812"/>
                  </a:cubicBezTo>
                  <a:cubicBezTo>
                    <a:pt x="605359" y="277812"/>
                    <a:pt x="599348" y="271056"/>
                    <a:pt x="598597" y="263549"/>
                  </a:cubicBezTo>
                  <a:cubicBezTo>
                    <a:pt x="597094" y="180974"/>
                    <a:pt x="528722" y="114164"/>
                    <a:pt x="446827" y="114164"/>
                  </a:cubicBezTo>
                  <a:cubicBezTo>
                    <a:pt x="438562" y="113413"/>
                    <a:pt x="431800" y="107408"/>
                    <a:pt x="431800" y="99150"/>
                  </a:cubicBezTo>
                  <a:cubicBezTo>
                    <a:pt x="431800" y="90893"/>
                    <a:pt x="438562" y="84137"/>
                    <a:pt x="446827" y="84137"/>
                  </a:cubicBezTo>
                  <a:close/>
                  <a:moveTo>
                    <a:pt x="446866" y="0"/>
                  </a:moveTo>
                  <a:cubicBezTo>
                    <a:pt x="591503" y="0"/>
                    <a:pt x="710527" y="118202"/>
                    <a:pt x="712787" y="262754"/>
                  </a:cubicBezTo>
                  <a:cubicBezTo>
                    <a:pt x="712787" y="271036"/>
                    <a:pt x="706007" y="277812"/>
                    <a:pt x="697721" y="277812"/>
                  </a:cubicBezTo>
                  <a:cubicBezTo>
                    <a:pt x="690188" y="277812"/>
                    <a:pt x="683408" y="271036"/>
                    <a:pt x="683408" y="262754"/>
                  </a:cubicBezTo>
                  <a:cubicBezTo>
                    <a:pt x="681148" y="134012"/>
                    <a:pt x="575684" y="29362"/>
                    <a:pt x="446866" y="29362"/>
                  </a:cubicBezTo>
                  <a:cubicBezTo>
                    <a:pt x="438580" y="29362"/>
                    <a:pt x="431800" y="23339"/>
                    <a:pt x="431800" y="15057"/>
                  </a:cubicBezTo>
                  <a:cubicBezTo>
                    <a:pt x="431800" y="6776"/>
                    <a:pt x="438580" y="0"/>
                    <a:pt x="446866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8" name="フリーフォーム 117"/>
            <p:cNvSpPr>
              <a:spLocks noChangeAspect="1"/>
            </p:cNvSpPr>
            <p:nvPr/>
          </p:nvSpPr>
          <p:spPr bwMode="gray">
            <a:xfrm>
              <a:off x="2889423" y="5387010"/>
              <a:ext cx="52387" cy="254000"/>
            </a:xfrm>
            <a:custGeom>
              <a:avLst/>
              <a:gdLst>
                <a:gd name="connsiteX0" fmla="*/ 25825 w 52387"/>
                <a:gd name="connsiteY0" fmla="*/ 200025 h 254000"/>
                <a:gd name="connsiteX1" fmla="*/ 52387 w 52387"/>
                <a:gd name="connsiteY1" fmla="*/ 226633 h 254000"/>
                <a:gd name="connsiteX2" fmla="*/ 25825 w 52387"/>
                <a:gd name="connsiteY2" fmla="*/ 254000 h 254000"/>
                <a:gd name="connsiteX3" fmla="*/ 0 w 52387"/>
                <a:gd name="connsiteY3" fmla="*/ 226633 h 254000"/>
                <a:gd name="connsiteX4" fmla="*/ 25825 w 52387"/>
                <a:gd name="connsiteY4" fmla="*/ 200025 h 254000"/>
                <a:gd name="connsiteX5" fmla="*/ 25825 w 52387"/>
                <a:gd name="connsiteY5" fmla="*/ 100013 h 254000"/>
                <a:gd name="connsiteX6" fmla="*/ 52387 w 52387"/>
                <a:gd name="connsiteY6" fmla="*/ 126576 h 254000"/>
                <a:gd name="connsiteX7" fmla="*/ 25825 w 52387"/>
                <a:gd name="connsiteY7" fmla="*/ 152400 h 254000"/>
                <a:gd name="connsiteX8" fmla="*/ 0 w 52387"/>
                <a:gd name="connsiteY8" fmla="*/ 126576 h 254000"/>
                <a:gd name="connsiteX9" fmla="*/ 25825 w 52387"/>
                <a:gd name="connsiteY9" fmla="*/ 100013 h 254000"/>
                <a:gd name="connsiteX10" fmla="*/ 25825 w 52387"/>
                <a:gd name="connsiteY10" fmla="*/ 0 h 254000"/>
                <a:gd name="connsiteX11" fmla="*/ 52387 w 52387"/>
                <a:gd name="connsiteY11" fmla="*/ 26608 h 254000"/>
                <a:gd name="connsiteX12" fmla="*/ 25825 w 52387"/>
                <a:gd name="connsiteY12" fmla="*/ 53975 h 254000"/>
                <a:gd name="connsiteX13" fmla="*/ 0 w 52387"/>
                <a:gd name="connsiteY13" fmla="*/ 26608 h 254000"/>
                <a:gd name="connsiteX14" fmla="*/ 25825 w 52387"/>
                <a:gd name="connsiteY14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387" h="254000">
                  <a:moveTo>
                    <a:pt x="25825" y="200025"/>
                  </a:moveTo>
                  <a:cubicBezTo>
                    <a:pt x="40582" y="200025"/>
                    <a:pt x="52387" y="212189"/>
                    <a:pt x="52387" y="226633"/>
                  </a:cubicBezTo>
                  <a:cubicBezTo>
                    <a:pt x="52387" y="241837"/>
                    <a:pt x="40582" y="254000"/>
                    <a:pt x="25825" y="254000"/>
                  </a:cubicBezTo>
                  <a:cubicBezTo>
                    <a:pt x="11806" y="254000"/>
                    <a:pt x="0" y="241837"/>
                    <a:pt x="0" y="226633"/>
                  </a:cubicBezTo>
                  <a:cubicBezTo>
                    <a:pt x="0" y="212189"/>
                    <a:pt x="11806" y="200025"/>
                    <a:pt x="25825" y="200025"/>
                  </a:cubicBezTo>
                  <a:close/>
                  <a:moveTo>
                    <a:pt x="25825" y="100013"/>
                  </a:moveTo>
                  <a:cubicBezTo>
                    <a:pt x="40582" y="100013"/>
                    <a:pt x="52387" y="111819"/>
                    <a:pt x="52387" y="126576"/>
                  </a:cubicBezTo>
                  <a:cubicBezTo>
                    <a:pt x="52387" y="140595"/>
                    <a:pt x="40582" y="152400"/>
                    <a:pt x="25825" y="152400"/>
                  </a:cubicBezTo>
                  <a:cubicBezTo>
                    <a:pt x="11806" y="152400"/>
                    <a:pt x="0" y="140595"/>
                    <a:pt x="0" y="126576"/>
                  </a:cubicBezTo>
                  <a:cubicBezTo>
                    <a:pt x="0" y="111819"/>
                    <a:pt x="11806" y="100013"/>
                    <a:pt x="25825" y="100013"/>
                  </a:cubicBezTo>
                  <a:close/>
                  <a:moveTo>
                    <a:pt x="25825" y="0"/>
                  </a:moveTo>
                  <a:cubicBezTo>
                    <a:pt x="40582" y="0"/>
                    <a:pt x="52387" y="12164"/>
                    <a:pt x="52387" y="26608"/>
                  </a:cubicBezTo>
                  <a:cubicBezTo>
                    <a:pt x="52387" y="41812"/>
                    <a:pt x="40582" y="53975"/>
                    <a:pt x="25825" y="53975"/>
                  </a:cubicBezTo>
                  <a:cubicBezTo>
                    <a:pt x="11806" y="53975"/>
                    <a:pt x="0" y="41812"/>
                    <a:pt x="0" y="26608"/>
                  </a:cubicBezTo>
                  <a:cubicBezTo>
                    <a:pt x="0" y="12164"/>
                    <a:pt x="11806" y="0"/>
                    <a:pt x="25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69" name="グループ化 26"/>
          <p:cNvGrpSpPr/>
          <p:nvPr/>
        </p:nvGrpSpPr>
        <p:grpSpPr bwMode="gray">
          <a:xfrm>
            <a:off x="7169767" y="3604595"/>
            <a:ext cx="315148" cy="150813"/>
            <a:chOff x="6477001" y="1276350"/>
            <a:chExt cx="1003300" cy="301625"/>
          </a:xfrm>
        </p:grpSpPr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1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grpSp>
        <p:nvGrpSpPr>
          <p:cNvPr id="72" name="グループ化 26"/>
          <p:cNvGrpSpPr/>
          <p:nvPr/>
        </p:nvGrpSpPr>
        <p:grpSpPr bwMode="gray">
          <a:xfrm>
            <a:off x="7573290" y="3604595"/>
            <a:ext cx="315148" cy="150813"/>
            <a:chOff x="6477001" y="1276350"/>
            <a:chExt cx="1003300" cy="301625"/>
          </a:xfrm>
        </p:grpSpPr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6477001" y="1276350"/>
              <a:ext cx="1003300" cy="301625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74" name="フリーフォーム 28"/>
            <p:cNvSpPr>
              <a:spLocks/>
            </p:cNvSpPr>
            <p:nvPr/>
          </p:nvSpPr>
          <p:spPr bwMode="gray">
            <a:xfrm>
              <a:off x="6578601" y="1362075"/>
              <a:ext cx="815975" cy="128587"/>
            </a:xfrm>
            <a:custGeom>
              <a:avLst/>
              <a:gdLst>
                <a:gd name="connsiteX0" fmla="*/ 369870 w 815975"/>
                <a:gd name="connsiteY0" fmla="*/ 84138 h 128587"/>
                <a:gd name="connsiteX1" fmla="*/ 800955 w 815975"/>
                <a:gd name="connsiteY1" fmla="*/ 84138 h 128587"/>
                <a:gd name="connsiteX2" fmla="*/ 815975 w 815975"/>
                <a:gd name="connsiteY2" fmla="*/ 98832 h 128587"/>
                <a:gd name="connsiteX3" fmla="*/ 800955 w 815975"/>
                <a:gd name="connsiteY3" fmla="*/ 114300 h 128587"/>
                <a:gd name="connsiteX4" fmla="*/ 369870 w 815975"/>
                <a:gd name="connsiteY4" fmla="*/ 114300 h 128587"/>
                <a:gd name="connsiteX5" fmla="*/ 355600 w 815975"/>
                <a:gd name="connsiteY5" fmla="*/ 98832 h 128587"/>
                <a:gd name="connsiteX6" fmla="*/ 369870 w 815975"/>
                <a:gd name="connsiteY6" fmla="*/ 84138 h 128587"/>
                <a:gd name="connsiteX7" fmla="*/ 369870 w 815975"/>
                <a:gd name="connsiteY7" fmla="*/ 14288 h 128587"/>
                <a:gd name="connsiteX8" fmla="*/ 800955 w 815975"/>
                <a:gd name="connsiteY8" fmla="*/ 14288 h 128587"/>
                <a:gd name="connsiteX9" fmla="*/ 815975 w 815975"/>
                <a:gd name="connsiteY9" fmla="*/ 29369 h 128587"/>
                <a:gd name="connsiteX10" fmla="*/ 800955 w 815975"/>
                <a:gd name="connsiteY10" fmla="*/ 44450 h 128587"/>
                <a:gd name="connsiteX11" fmla="*/ 369870 w 815975"/>
                <a:gd name="connsiteY11" fmla="*/ 44450 h 128587"/>
                <a:gd name="connsiteX12" fmla="*/ 355600 w 815975"/>
                <a:gd name="connsiteY12" fmla="*/ 29369 h 128587"/>
                <a:gd name="connsiteX13" fmla="*/ 369870 w 815975"/>
                <a:gd name="connsiteY13" fmla="*/ 14288 h 128587"/>
                <a:gd name="connsiteX14" fmla="*/ 0 w 815975"/>
                <a:gd name="connsiteY14" fmla="*/ 0 h 128587"/>
                <a:gd name="connsiteX15" fmla="*/ 123825 w 815975"/>
                <a:gd name="connsiteY15" fmla="*/ 0 h 128587"/>
                <a:gd name="connsiteX16" fmla="*/ 123825 w 815975"/>
                <a:gd name="connsiteY16" fmla="*/ 128587 h 128587"/>
                <a:gd name="connsiteX17" fmla="*/ 0 w 815975"/>
                <a:gd name="connsiteY17" fmla="*/ 12858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5975" h="128587">
                  <a:moveTo>
                    <a:pt x="369870" y="84138"/>
                  </a:moveTo>
                  <a:cubicBezTo>
                    <a:pt x="369870" y="84138"/>
                    <a:pt x="369870" y="84138"/>
                    <a:pt x="800955" y="84138"/>
                  </a:cubicBezTo>
                  <a:cubicBezTo>
                    <a:pt x="809216" y="84138"/>
                    <a:pt x="815975" y="91099"/>
                    <a:pt x="815975" y="98832"/>
                  </a:cubicBezTo>
                  <a:cubicBezTo>
                    <a:pt x="815975" y="107340"/>
                    <a:pt x="809216" y="114300"/>
                    <a:pt x="800955" y="114300"/>
                  </a:cubicBezTo>
                  <a:cubicBezTo>
                    <a:pt x="800955" y="114300"/>
                    <a:pt x="800955" y="114300"/>
                    <a:pt x="369870" y="114300"/>
                  </a:cubicBezTo>
                  <a:cubicBezTo>
                    <a:pt x="361608" y="114300"/>
                    <a:pt x="355600" y="107340"/>
                    <a:pt x="355600" y="98832"/>
                  </a:cubicBezTo>
                  <a:cubicBezTo>
                    <a:pt x="355600" y="91099"/>
                    <a:pt x="361608" y="84138"/>
                    <a:pt x="369870" y="84138"/>
                  </a:cubicBezTo>
                  <a:close/>
                  <a:moveTo>
                    <a:pt x="369870" y="14288"/>
                  </a:moveTo>
                  <a:cubicBezTo>
                    <a:pt x="369870" y="14288"/>
                    <a:pt x="369870" y="14288"/>
                    <a:pt x="800955" y="14288"/>
                  </a:cubicBezTo>
                  <a:cubicBezTo>
                    <a:pt x="809216" y="14288"/>
                    <a:pt x="815975" y="21075"/>
                    <a:pt x="815975" y="29369"/>
                  </a:cubicBezTo>
                  <a:cubicBezTo>
                    <a:pt x="815975" y="37664"/>
                    <a:pt x="809216" y="44450"/>
                    <a:pt x="800955" y="44450"/>
                  </a:cubicBezTo>
                  <a:cubicBezTo>
                    <a:pt x="800955" y="44450"/>
                    <a:pt x="800955" y="44450"/>
                    <a:pt x="369870" y="44450"/>
                  </a:cubicBezTo>
                  <a:cubicBezTo>
                    <a:pt x="361608" y="44450"/>
                    <a:pt x="355600" y="37664"/>
                    <a:pt x="355600" y="29369"/>
                  </a:cubicBezTo>
                  <a:cubicBezTo>
                    <a:pt x="355600" y="21075"/>
                    <a:pt x="361608" y="14288"/>
                    <a:pt x="369870" y="14288"/>
                  </a:cubicBezTo>
                  <a:close/>
                  <a:moveTo>
                    <a:pt x="0" y="0"/>
                  </a:moveTo>
                  <a:lnTo>
                    <a:pt x="123825" y="0"/>
                  </a:lnTo>
                  <a:lnTo>
                    <a:pt x="123825" y="128587"/>
                  </a:lnTo>
                  <a:lnTo>
                    <a:pt x="0" y="128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ja-JP" altLang="en-US">
                <a:solidFill>
                  <a:srgbClr val="000000"/>
                </a:solidFill>
                <a:ea typeface="メイリオ"/>
                <a:cs typeface="Verdana" panose="020B0604030504040204" pitchFamily="34" charset="0"/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6925126" y="3252535"/>
            <a:ext cx="597366" cy="24652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7454959" y="3253538"/>
            <a:ext cx="191170" cy="336174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7774997" y="3251571"/>
            <a:ext cx="0" cy="34913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78" name="Straight Arrow Connector 77"/>
          <p:cNvCxnSpPr>
            <a:endCxn id="60" idx="0"/>
          </p:cNvCxnSpPr>
          <p:nvPr/>
        </p:nvCxnSpPr>
        <p:spPr>
          <a:xfrm>
            <a:off x="7329834" y="3755408"/>
            <a:ext cx="40580" cy="229800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79" name="Straight Arrow Connector 78"/>
          <p:cNvCxnSpPr>
            <a:stCxn id="67" idx="2"/>
          </p:cNvCxnSpPr>
          <p:nvPr/>
        </p:nvCxnSpPr>
        <p:spPr>
          <a:xfrm>
            <a:off x="6934150" y="3746865"/>
            <a:ext cx="62697" cy="283168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>
          <a:xfrm flipH="1">
            <a:off x="7744359" y="3785952"/>
            <a:ext cx="14328" cy="243299"/>
          </a:xfrm>
          <a:prstGeom prst="straightConnector1">
            <a:avLst/>
          </a:prstGeom>
          <a:noFill/>
          <a:ln w="6350" cap="flat" cmpd="sng" algn="ctr">
            <a:solidFill>
              <a:srgbClr val="76491B"/>
            </a:solidFill>
            <a:prstDash val="sysDash"/>
            <a:miter lim="800000"/>
            <a:headEnd type="arrow"/>
            <a:tailEnd type="arrow"/>
          </a:ln>
          <a:effectLst/>
        </p:spPr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84" y="1685304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74" y="2837012"/>
            <a:ext cx="1054766" cy="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42" y="2140994"/>
            <a:ext cx="1337642" cy="458620"/>
          </a:xfrm>
          <a:prstGeom prst="rect">
            <a:avLst/>
          </a:prstGeom>
        </p:spPr>
      </p:pic>
      <p:cxnSp>
        <p:nvCxnSpPr>
          <p:cNvPr id="84" name="Elbow Connector 83"/>
          <p:cNvCxnSpPr>
            <a:stCxn id="56" idx="2"/>
          </p:cNvCxnSpPr>
          <p:nvPr/>
        </p:nvCxnSpPr>
        <p:spPr>
          <a:xfrm rot="16200000" flipH="1">
            <a:off x="2993565" y="624290"/>
            <a:ext cx="1395987" cy="5096047"/>
          </a:xfrm>
          <a:prstGeom prst="bentConnector2">
            <a:avLst/>
          </a:prstGeom>
          <a:noFill/>
          <a:ln w="6350" cap="flat" cmpd="sng" algn="ctr">
            <a:solidFill>
              <a:srgbClr val="76491B"/>
            </a:solidFill>
            <a:prstDash val="solid"/>
            <a:miter lim="800000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147767" y="3936192"/>
            <a:ext cx="3132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Fast time-to-market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Low development and operation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High efficiency, scalability, and reliability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87" y="1477073"/>
            <a:ext cx="604191" cy="539456"/>
          </a:xfrm>
          <a:prstGeom prst="rect">
            <a:avLst/>
          </a:prstGeom>
        </p:spPr>
      </p:pic>
      <p:sp>
        <p:nvSpPr>
          <p:cNvPr id="87" name="Right Arrow 86"/>
          <p:cNvSpPr/>
          <p:nvPr/>
        </p:nvSpPr>
        <p:spPr>
          <a:xfrm>
            <a:off x="5136778" y="3313075"/>
            <a:ext cx="855797" cy="107722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8" name="Right Arrow 87"/>
          <p:cNvSpPr/>
          <p:nvPr/>
        </p:nvSpPr>
        <p:spPr>
          <a:xfrm rot="5400000">
            <a:off x="4101112" y="2475801"/>
            <a:ext cx="444242" cy="85754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1784720" y="1900697"/>
            <a:ext cx="1417393" cy="67995"/>
          </a:xfrm>
          <a:prstGeom prst="right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32" y="2297619"/>
            <a:ext cx="566297" cy="407172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48584" y="269676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operator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49864" y="1110274"/>
            <a:ext cx="1044343" cy="270852"/>
            <a:chOff x="3058287" y="758128"/>
            <a:chExt cx="1044343" cy="270852"/>
          </a:xfrm>
        </p:grpSpPr>
        <p:sp>
          <p:nvSpPr>
            <p:cNvPr id="93" name="角丸四角形吹き出し 38"/>
            <p:cNvSpPr/>
            <p:nvPr/>
          </p:nvSpPr>
          <p:spPr>
            <a:xfrm>
              <a:off x="3136466" y="758128"/>
              <a:ext cx="917471" cy="270852"/>
            </a:xfrm>
            <a:prstGeom prst="wedgeRoundRectCallout">
              <a:avLst>
                <a:gd name="adj1" fmla="val -20640"/>
                <a:gd name="adj2" fmla="val 99269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8287" y="758128"/>
              <a:ext cx="104434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easy &amp; fast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688359" y="2036700"/>
            <a:ext cx="151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Data-centric </a:t>
            </a:r>
          </a:p>
          <a:p>
            <a:pPr algn="ctr"/>
            <a:r>
              <a:rPr lang="en-US" altLang="ja-JP" sz="8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 programming model</a:t>
            </a:r>
            <a:endParaRPr lang="de-DE" sz="800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7412" y="2274264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Context-driven Orchestration 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859942" y="3041833"/>
            <a:ext cx="977284" cy="294244"/>
            <a:chOff x="3248502" y="3496388"/>
            <a:chExt cx="977284" cy="294244"/>
          </a:xfrm>
        </p:grpSpPr>
        <p:sp>
          <p:nvSpPr>
            <p:cNvPr id="98" name="角丸四角形吹き出し 38"/>
            <p:cNvSpPr/>
            <p:nvPr/>
          </p:nvSpPr>
          <p:spPr>
            <a:xfrm>
              <a:off x="3248503" y="3498782"/>
              <a:ext cx="977283" cy="291850"/>
            </a:xfrm>
            <a:prstGeom prst="wedgeRoundRectCallout">
              <a:avLst>
                <a:gd name="adj1" fmla="val 31072"/>
                <a:gd name="adj2" fmla="val -97015"/>
                <a:gd name="adj3" fmla="val 16667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/>
                <a:ea typeface="メイリオ"/>
                <a:cs typeface="Verdana" panose="020B060403050404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48502" y="3496388"/>
              <a:ext cx="9772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メイリオ"/>
                  <a:cs typeface="Verdana" panose="020B0604030504040204" pitchFamily="34" charset="0"/>
                </a:rPr>
                <a:t>zero effort</a:t>
              </a: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メイリオ"/>
                <a:cs typeface="Verdana" panose="020B0604030504040204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586778" y="156872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メイリオ"/>
                <a:ea typeface="メイリオ"/>
              </a:rPr>
              <a:t>developer</a:t>
            </a:r>
            <a:endParaRPr lang="de-DE" sz="10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3161" y="2910704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Optimized deployment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296739" y="2770075"/>
            <a:ext cx="121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Geo-distributed Infrastructure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72850" y="3530652"/>
            <a:ext cx="5970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edges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79510" y="4172533"/>
            <a:ext cx="726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devices</a:t>
            </a:r>
          </a:p>
        </p:txBody>
      </p:sp>
      <p:sp>
        <p:nvSpPr>
          <p:cNvPr id="105" name="Circular Arrow 104"/>
          <p:cNvSpPr/>
          <p:nvPr/>
        </p:nvSpPr>
        <p:spPr>
          <a:xfrm rot="19164432" flipH="1">
            <a:off x="5808418" y="2338089"/>
            <a:ext cx="584403" cy="677294"/>
          </a:xfrm>
          <a:prstGeom prst="circularArrow">
            <a:avLst/>
          </a:prstGeom>
          <a:solidFill>
            <a:srgbClr val="76491B"/>
          </a:solidFill>
          <a:ln w="12700" cap="flat" cmpd="sng" algn="ctr">
            <a:solidFill>
              <a:srgbClr val="76491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DE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282493" y="1943557"/>
            <a:ext cx="1441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dirty="0">
                <a:solidFill>
                  <a:srgbClr val="000000">
                    <a:lumMod val="95000"/>
                    <a:lumOff val="5000"/>
                  </a:srgbClr>
                </a:solidFill>
                <a:ea typeface="メイリオ"/>
                <a:cs typeface="Verdana" panose="020B0604030504040204" pitchFamily="34" charset="0"/>
              </a:rPr>
              <a:t>Autonomous management</a:t>
            </a:r>
          </a:p>
        </p:txBody>
      </p:sp>
    </p:spTree>
    <p:extLst>
      <p:ext uri="{BB962C8B-B14F-4D97-AF65-F5344CB8AC3E}">
        <p14:creationId xmlns:p14="http://schemas.microsoft.com/office/powerpoint/2010/main" val="301929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194137" y="2313662"/>
            <a:ext cx="6114198" cy="229440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68746" y="2326961"/>
            <a:ext cx="1744640" cy="91440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</a:t>
            </a:r>
          </a:p>
        </p:txBody>
      </p:sp>
      <p:sp>
        <p:nvSpPr>
          <p:cNvPr id="27" name="Flowchart: Multidocument 26"/>
          <p:cNvSpPr/>
          <p:nvPr/>
        </p:nvSpPr>
        <p:spPr>
          <a:xfrm>
            <a:off x="-889222" y="2600262"/>
            <a:ext cx="1382976" cy="950020"/>
          </a:xfrm>
          <a:prstGeom prst="flowChartMultidocumen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 tasks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44293" y="2621048"/>
            <a:ext cx="210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dirty="0" err="1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FogFlow</a:t>
            </a:r>
            <a:endParaRPr kumimoji="0" lang="en-US" sz="2800" b="1" dirty="0">
              <a:solidFill>
                <a:prstClr val="black"/>
              </a:solidFill>
              <a:latin typeface="TheSansCorrespondence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20061" y="2886867"/>
            <a:ext cx="1148684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>
            <a:off x="3282328" y="1435939"/>
            <a:ext cx="0" cy="8910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/>
          <p:cNvSpPr txBox="1"/>
          <p:nvPr/>
        </p:nvSpPr>
        <p:spPr>
          <a:xfrm>
            <a:off x="3350386" y="166733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subscription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4194" y="885084"/>
            <a:ext cx="1749192" cy="914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FIWARE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461653" y="2052051"/>
            <a:ext cx="1412544" cy="182278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GE(s)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70240" y="5227962"/>
            <a:ext cx="1724171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sensors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3554089" y="5223313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actuators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33809" y="898731"/>
            <a:ext cx="2190466" cy="70524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Dashboard</a:t>
            </a:r>
          </a:p>
        </p:txBody>
      </p:sp>
      <p:sp>
        <p:nvSpPr>
          <p:cNvPr id="37" name="Up Arrow 36"/>
          <p:cNvSpPr/>
          <p:nvPr/>
        </p:nvSpPr>
        <p:spPr>
          <a:xfrm>
            <a:off x="2432325" y="4608068"/>
            <a:ext cx="363942" cy="615245"/>
          </a:xfrm>
          <a:prstGeom prst="up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150594" y="4624909"/>
            <a:ext cx="409434" cy="581561"/>
          </a:xfrm>
          <a:prstGeom prst="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6799185" y="1799484"/>
            <a:ext cx="328685" cy="523220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856603" y="2654854"/>
            <a:ext cx="605050" cy="286605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38773" y="3491247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e.g. Cygnus</a:t>
            </a:r>
          </a:p>
        </p:txBody>
      </p:sp>
      <p:sp>
        <p:nvSpPr>
          <p:cNvPr id="42" name="Round Diagonal Corner Rectangle 41"/>
          <p:cNvSpPr/>
          <p:nvPr/>
        </p:nvSpPr>
        <p:spPr>
          <a:xfrm>
            <a:off x="-804969" y="5313648"/>
            <a:ext cx="1774207" cy="696036"/>
          </a:xfrm>
          <a:prstGeom prst="round2DiagRect">
            <a:avLst/>
          </a:prstGeom>
          <a:solidFill>
            <a:sysClr val="window" lastClr="FFFFFF">
              <a:lumMod val="50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non-NGSI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-806106" y="3874831"/>
            <a:ext cx="2142617" cy="945811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Adapter(s)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openMTC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Agent)</a:t>
            </a:r>
          </a:p>
        </p:txBody>
      </p:sp>
      <p:sp>
        <p:nvSpPr>
          <p:cNvPr id="44" name="Up-Down Arrow 43"/>
          <p:cNvSpPr/>
          <p:nvPr/>
        </p:nvSpPr>
        <p:spPr>
          <a:xfrm>
            <a:off x="7031" y="4820642"/>
            <a:ext cx="258171" cy="493006"/>
          </a:xfrm>
          <a:prstGeom prst="upDown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59867" y="47747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87881" y="2929895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NGSI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notify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544" y="2600262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destination</a:t>
            </a:r>
          </a:p>
        </p:txBody>
      </p:sp>
      <p:sp>
        <p:nvSpPr>
          <p:cNvPr id="6" name="Bent Arrow 5"/>
          <p:cNvSpPr/>
          <p:nvPr/>
        </p:nvSpPr>
        <p:spPr bwMode="auto">
          <a:xfrm rot="10800000">
            <a:off x="5183844" y="3253058"/>
            <a:ext cx="1637899" cy="947466"/>
          </a:xfrm>
          <a:prstGeom prst="bentArrow">
            <a:avLst>
              <a:gd name="adj1" fmla="val 10138"/>
              <a:gd name="adj2" fmla="val 22142"/>
              <a:gd name="adj3" fmla="val 27286"/>
              <a:gd name="adj4" fmla="val 4375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1200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60061" y="3726792"/>
            <a:ext cx="923784" cy="538644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30530" y="4073566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50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As data source</a:t>
            </a:r>
          </a:p>
        </p:txBody>
      </p:sp>
    </p:spTree>
    <p:extLst>
      <p:ext uri="{BB962C8B-B14F-4D97-AF65-F5344CB8AC3E}">
        <p14:creationId xmlns:p14="http://schemas.microsoft.com/office/powerpoint/2010/main" val="240656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5875" y="380999"/>
            <a:ext cx="6124575" cy="348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850" y="48363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FogFlow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71773" y="1676389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52698" y="1914520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2136" y="2138356"/>
            <a:ext cx="3590925" cy="6953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 err="1">
                <a:latin typeface="+mj-ea"/>
                <a:ea typeface="+mj-ea"/>
              </a:rPr>
              <a:t>FogFlow</a:t>
            </a:r>
            <a:r>
              <a:rPr kumimoji="1" lang="en-US" b="1" dirty="0">
                <a:latin typeface="+mj-ea"/>
                <a:ea typeface="+mj-ea"/>
              </a:rPr>
              <a:t> Edge Broker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961250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MQTT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646398" y="3143251"/>
            <a:ext cx="1497225" cy="5238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IoT</a:t>
            </a:r>
            <a:r>
              <a:rPr lang="en-US" sz="1200" b="1" dirty="0" err="1">
                <a:latin typeface="+mj-ea"/>
                <a:ea typeface="+mj-ea"/>
              </a:rPr>
              <a:t>Agent</a:t>
            </a:r>
            <a:r>
              <a:rPr lang="en-US" sz="1200" b="1" dirty="0">
                <a:latin typeface="+mj-ea"/>
                <a:ea typeface="+mj-ea"/>
              </a:rPr>
              <a:t> 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Adapter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8824" y="4600576"/>
            <a:ext cx="8191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AWS </a:t>
            </a:r>
          </a:p>
          <a:p>
            <a:pPr algn="ctr"/>
            <a:r>
              <a:rPr kumimoji="1" lang="en-US" sz="1200" dirty="0" err="1">
                <a:latin typeface="+mj-ea"/>
                <a:ea typeface="+mj-ea"/>
              </a:rPr>
              <a:t>IoT</a:t>
            </a:r>
            <a:endParaRPr kumimoji="1" lang="en-US" sz="1200" dirty="0">
              <a:latin typeface="+mj-ea"/>
              <a:ea typeface="+mj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28824" y="5753101"/>
            <a:ext cx="81915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dirty="0">
                <a:latin typeface="+mj-ea"/>
                <a:ea typeface="+mj-ea"/>
              </a:rPr>
              <a:t>MQTT</a:t>
            </a:r>
          </a:p>
          <a:p>
            <a:pPr algn="ctr"/>
            <a:r>
              <a:rPr lang="en-US" sz="1200" dirty="0">
                <a:latin typeface="+mj-ea"/>
                <a:ea typeface="+mj-ea"/>
              </a:rPr>
              <a:t>device</a:t>
            </a:r>
            <a:endParaRPr kumimoji="1" lang="en-US" sz="1200" dirty="0">
              <a:latin typeface="+mj-ea"/>
              <a:ea typeface="+mj-ea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781298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114923" y="2833681"/>
            <a:ext cx="0" cy="30957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552698" y="3667125"/>
            <a:ext cx="0" cy="91440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52698" y="5038727"/>
            <a:ext cx="0" cy="7143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57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Broker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</a:rPr>
              <a:t>Orion</a:t>
            </a:r>
          </a:p>
          <a:p>
            <a:pPr algn="ctr"/>
            <a:r>
              <a:rPr lang="en-US" sz="1200" b="1" dirty="0">
                <a:latin typeface="+mj-ea"/>
              </a:rPr>
              <a:t>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71923" y="2409825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1976438" y="2702555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1976438" y="3640115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57636" y="3821258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505575" y="4637369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505825" y="4437344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57636" y="5046944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62150" y="5399369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723900" y="3468665"/>
            <a:ext cx="12715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9602" y="2271668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04294" y="2148215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3181" y="3064836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8838" y="3179898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7631" y="3545850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5380" y="434956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2707" y="4761195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30366" y="4910180"/>
            <a:ext cx="1353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71924" y="2801006"/>
            <a:ext cx="2533652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52811" y="2536195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</p:spTree>
    <p:extLst>
      <p:ext uri="{BB962C8B-B14F-4D97-AF65-F5344CB8AC3E}">
        <p14:creationId xmlns:p14="http://schemas.microsoft.com/office/powerpoint/2010/main" val="1561225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59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r>
              <a:rPr kumimoji="1" lang="en-US" sz="1200" b="1" dirty="0">
                <a:latin typeface="+mj-ea"/>
                <a:ea typeface="+mj-ea"/>
              </a:rPr>
              <a:t> Broker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33500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  <a:ea typeface="+mj-ea"/>
              </a:rPr>
              <a:t>IoT</a:t>
            </a:r>
            <a:endParaRPr lang="en-US" sz="1200" b="1" dirty="0">
              <a:latin typeface="+mj-ea"/>
              <a:ea typeface="+mj-ea"/>
            </a:endParaRPr>
          </a:p>
          <a:p>
            <a:pPr algn="ctr"/>
            <a:r>
              <a:rPr kumimoji="1" lang="en-US" sz="1200" b="1" dirty="0">
                <a:latin typeface="+mj-ea"/>
                <a:ea typeface="+mj-ea"/>
              </a:rPr>
              <a:t>Agent(s)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 flipH="1">
            <a:off x="1976437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71923" y="1326357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650557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328987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latin typeface="+mj-ea"/>
              </a:rPr>
              <a:t>IoT</a:t>
            </a:r>
            <a:r>
              <a:rPr lang="en-US" sz="1200" b="1" dirty="0">
                <a:latin typeface="+mj-ea"/>
              </a:rPr>
              <a:t>-Agent Adapter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409575" y="1585912"/>
            <a:ext cx="628650" cy="485775"/>
          </a:xfrm>
          <a:prstGeom prst="flowChartDocumen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800" b="1" dirty="0">
                <a:latin typeface="+mj-ea"/>
                <a:ea typeface="+mj-ea"/>
              </a:rPr>
              <a:t>Devic</a:t>
            </a:r>
            <a:r>
              <a:rPr lang="en-US" sz="800" b="1" dirty="0">
                <a:latin typeface="+mj-ea"/>
                <a:ea typeface="+mj-ea"/>
              </a:rPr>
              <a:t>e profile</a:t>
            </a:r>
            <a:endParaRPr kumimoji="1" lang="en-US" sz="800" b="1" dirty="0">
              <a:latin typeface="+mj-ea"/>
              <a:ea typeface="+mj-ea"/>
            </a:endParaRP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 bwMode="auto">
          <a:xfrm>
            <a:off x="1038225" y="1828800"/>
            <a:ext cx="5467351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943348" y="2431653"/>
            <a:ext cx="419100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7624763" y="697707"/>
            <a:ext cx="1285875" cy="58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 err="1">
                <a:latin typeface="+mj-ea"/>
                <a:ea typeface="+mj-ea"/>
              </a:rPr>
              <a:t>FogFlow</a:t>
            </a:r>
            <a:endParaRPr kumimoji="1" lang="en-US" sz="1200" b="1" dirty="0">
              <a:latin typeface="+mj-ea"/>
              <a:ea typeface="+mj-ea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8162925" y="1283495"/>
            <a:ext cx="1" cy="45005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505576" y="2081212"/>
            <a:ext cx="1657350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952096" y="4333128"/>
            <a:ext cx="1995486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33294" y="4514271"/>
            <a:ext cx="2547939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H="1">
            <a:off x="6491287" y="5068772"/>
            <a:ext cx="200025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 bwMode="auto">
          <a:xfrm>
            <a:off x="8491537" y="4868747"/>
            <a:ext cx="533400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100" b="1" dirty="0">
                <a:latin typeface="+mj-ea"/>
                <a:ea typeface="+mj-ea"/>
              </a:rPr>
              <a:t>APP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3943348" y="5202122"/>
            <a:ext cx="2547940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H="1">
            <a:off x="1947862" y="5554547"/>
            <a:ext cx="1995486" cy="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>
            <a:off x="687651" y="2917253"/>
            <a:ext cx="12715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168" y="157853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7623" y="181007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1924" y="1982043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642" y="2623718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Non-NGSI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75568" y="3934255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37061" y="424509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0566" y="478096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(FF)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7114" y="494051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NOTIFY NGSI10 (FF)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83828" y="3117383"/>
            <a:ext cx="2497406" cy="2003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0914" y="2872606"/>
            <a:ext cx="1957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SUBSCRIBE NGSI10 (FF)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2000247" y="2431653"/>
            <a:ext cx="197167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ound Diagonal Corner Rectangle 35"/>
          <p:cNvSpPr/>
          <p:nvPr/>
        </p:nvSpPr>
        <p:spPr bwMode="auto">
          <a:xfrm>
            <a:off x="-86255" y="2769720"/>
            <a:ext cx="752475" cy="347663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latin typeface="+mj-ea"/>
                <a:ea typeface="+mj-ea"/>
              </a:rPr>
              <a:t>Device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4611" y="5100506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NGSI10 </a:t>
            </a:r>
          </a:p>
          <a:p>
            <a:r>
              <a:rPr lang="en-US" sz="1100" dirty="0"/>
              <a:t>(Orion)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4179" y="1986806"/>
            <a:ext cx="1827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Instantiation </a:t>
            </a:r>
          </a:p>
          <a:p>
            <a:r>
              <a:rPr lang="en-US" sz="1100" dirty="0"/>
              <a:t>(only for the first time)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988342" y="2922681"/>
            <a:ext cx="1995486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9002" y="2521116"/>
            <a:ext cx="142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 NGSI9</a:t>
            </a:r>
          </a:p>
          <a:p>
            <a:r>
              <a:rPr lang="en-US" sz="1100" dirty="0"/>
              <a:t>(Orion)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82083" y="3029353"/>
            <a:ext cx="1248305" cy="130377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674740">
            <a:off x="1252778" y="340297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571501" y="3137417"/>
            <a:ext cx="1376362" cy="2393977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3516753">
            <a:off x="792430" y="44306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RECEIVE</a:t>
            </a:r>
          </a:p>
        </p:txBody>
      </p:sp>
    </p:spTree>
    <p:extLst>
      <p:ext uri="{BB962C8B-B14F-4D97-AF65-F5344CB8AC3E}">
        <p14:creationId xmlns:p14="http://schemas.microsoft.com/office/powerpoint/2010/main" val="2285543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5965" y="1135494"/>
            <a:ext cx="1756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dirty="0">
                <a:solidFill>
                  <a:prstClr val="black"/>
                </a:solidFill>
                <a:latin typeface="TheSansCorrespondence" charset="0"/>
                <a:ea typeface="ＭＳ Ｐゴシック" charset="0"/>
              </a:rPr>
              <a:t>Service Topology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9" y="1695599"/>
            <a:ext cx="1637656" cy="54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13716" y="1377775"/>
            <a:ext cx="1723251" cy="2016462"/>
            <a:chOff x="3284023" y="1257286"/>
            <a:chExt cx="1723251" cy="201646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023" y="1844619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51720" y="1257286"/>
              <a:ext cx="155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dirty="0">
                  <a:solidFill>
                    <a:prstClr val="black"/>
                  </a:solidFill>
                  <a:latin typeface="TheSansCorrespondence" charset="0"/>
                  <a:ea typeface="ＭＳ Ｐゴシック" charset="0"/>
                </a:rPr>
                <a:t>Execution Plan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4832" y="2651518"/>
            <a:ext cx="3294305" cy="2038976"/>
            <a:chOff x="5513397" y="1257286"/>
            <a:chExt cx="3294305" cy="2038976"/>
          </a:xfrm>
        </p:grpSpPr>
        <p:sp>
          <p:nvSpPr>
            <p:cNvPr id="12" name="Oval 11"/>
            <p:cNvSpPr/>
            <p:nvPr/>
          </p:nvSpPr>
          <p:spPr>
            <a:xfrm>
              <a:off x="7495380" y="1711757"/>
              <a:ext cx="653754" cy="576496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63541" y="1711757"/>
              <a:ext cx="1219749" cy="1305770"/>
            </a:xfrm>
            <a:custGeom>
              <a:avLst/>
              <a:gdLst>
                <a:gd name="connsiteX0" fmla="*/ 629487 w 1219749"/>
                <a:gd name="connsiteY0" fmla="*/ 5488 h 1305770"/>
                <a:gd name="connsiteX1" fmla="*/ 1200073 w 1219749"/>
                <a:gd name="connsiteY1" fmla="*/ 64009 h 1305770"/>
                <a:gd name="connsiteX2" fmla="*/ 1053769 w 1219749"/>
                <a:gd name="connsiteY2" fmla="*/ 444400 h 1305770"/>
                <a:gd name="connsiteX3" fmla="*/ 717270 w 1219749"/>
                <a:gd name="connsiteY3" fmla="*/ 1080822 h 1305770"/>
                <a:gd name="connsiteX4" fmla="*/ 600226 w 1219749"/>
                <a:gd name="connsiteY4" fmla="*/ 1278333 h 1305770"/>
                <a:gd name="connsiteX5" fmla="*/ 22326 w 1219749"/>
                <a:gd name="connsiteY5" fmla="*/ 1249072 h 1305770"/>
                <a:gd name="connsiteX6" fmla="*/ 146684 w 1219749"/>
                <a:gd name="connsiteY6" fmla="*/ 773584 h 1305770"/>
                <a:gd name="connsiteX7" fmla="*/ 410031 w 1219749"/>
                <a:gd name="connsiteY7" fmla="*/ 122531 h 1305770"/>
                <a:gd name="connsiteX8" fmla="*/ 629487 w 1219749"/>
                <a:gd name="connsiteY8" fmla="*/ 5488 h 13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749" h="1305770">
                  <a:moveTo>
                    <a:pt x="629487" y="5488"/>
                  </a:moveTo>
                  <a:cubicBezTo>
                    <a:pt x="761161" y="-4266"/>
                    <a:pt x="1129359" y="-9143"/>
                    <a:pt x="1200073" y="64009"/>
                  </a:cubicBezTo>
                  <a:cubicBezTo>
                    <a:pt x="1270787" y="137161"/>
                    <a:pt x="1134236" y="274931"/>
                    <a:pt x="1053769" y="444400"/>
                  </a:cubicBezTo>
                  <a:cubicBezTo>
                    <a:pt x="973302" y="613869"/>
                    <a:pt x="792861" y="941833"/>
                    <a:pt x="717270" y="1080822"/>
                  </a:cubicBezTo>
                  <a:cubicBezTo>
                    <a:pt x="641680" y="1219811"/>
                    <a:pt x="716050" y="1250291"/>
                    <a:pt x="600226" y="1278333"/>
                  </a:cubicBezTo>
                  <a:cubicBezTo>
                    <a:pt x="484402" y="1306375"/>
                    <a:pt x="97916" y="1333197"/>
                    <a:pt x="22326" y="1249072"/>
                  </a:cubicBezTo>
                  <a:cubicBezTo>
                    <a:pt x="-53264" y="1164947"/>
                    <a:pt x="82067" y="961341"/>
                    <a:pt x="146684" y="773584"/>
                  </a:cubicBezTo>
                  <a:cubicBezTo>
                    <a:pt x="211301" y="585827"/>
                    <a:pt x="325906" y="249328"/>
                    <a:pt x="410031" y="122531"/>
                  </a:cubicBezTo>
                  <a:cubicBezTo>
                    <a:pt x="494156" y="-4266"/>
                    <a:pt x="497813" y="15242"/>
                    <a:pt x="629487" y="5488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90059" y="2140627"/>
              <a:ext cx="867775" cy="837112"/>
            </a:xfrm>
            <a:custGeom>
              <a:avLst/>
              <a:gdLst>
                <a:gd name="connsiteX0" fmla="*/ 429757 w 867775"/>
                <a:gd name="connsiteY0" fmla="*/ 47184 h 837112"/>
                <a:gd name="connsiteX1" fmla="*/ 290768 w 867775"/>
                <a:gd name="connsiteY1" fmla="*/ 61815 h 837112"/>
                <a:gd name="connsiteX2" fmla="*/ 5475 w 867775"/>
                <a:gd name="connsiteY2" fmla="*/ 705552 h 837112"/>
                <a:gd name="connsiteX3" fmla="*/ 568745 w 867775"/>
                <a:gd name="connsiteY3" fmla="*/ 822595 h 837112"/>
                <a:gd name="connsiteX4" fmla="*/ 832093 w 867775"/>
                <a:gd name="connsiteY4" fmla="*/ 493411 h 837112"/>
                <a:gd name="connsiteX5" fmla="*/ 824777 w 867775"/>
                <a:gd name="connsiteY5" fmla="*/ 252010 h 837112"/>
                <a:gd name="connsiteX6" fmla="*/ 429757 w 867775"/>
                <a:gd name="connsiteY6" fmla="*/ 47184 h 8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775" h="837112">
                  <a:moveTo>
                    <a:pt x="429757" y="47184"/>
                  </a:moveTo>
                  <a:cubicBezTo>
                    <a:pt x="340755" y="15485"/>
                    <a:pt x="361482" y="-47913"/>
                    <a:pt x="290768" y="61815"/>
                  </a:cubicBezTo>
                  <a:cubicBezTo>
                    <a:pt x="220054" y="171543"/>
                    <a:pt x="-40855" y="578755"/>
                    <a:pt x="5475" y="705552"/>
                  </a:cubicBezTo>
                  <a:cubicBezTo>
                    <a:pt x="51804" y="832349"/>
                    <a:pt x="430975" y="857952"/>
                    <a:pt x="568745" y="822595"/>
                  </a:cubicBezTo>
                  <a:cubicBezTo>
                    <a:pt x="706515" y="787238"/>
                    <a:pt x="789421" y="588508"/>
                    <a:pt x="832093" y="493411"/>
                  </a:cubicBezTo>
                  <a:cubicBezTo>
                    <a:pt x="874765" y="398314"/>
                    <a:pt x="886956" y="327600"/>
                    <a:pt x="824777" y="252010"/>
                  </a:cubicBezTo>
                  <a:cubicBezTo>
                    <a:pt x="762598" y="176420"/>
                    <a:pt x="518759" y="78883"/>
                    <a:pt x="429757" y="4718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1587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948" y="1867133"/>
              <a:ext cx="1723251" cy="1429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294948" y="1257286"/>
              <a:ext cx="1795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Deployment Plan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2285" y="1627157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cloud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25490" y="2669962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3397" y="266829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heSansCorrespondence" charset="0"/>
                  <a:ea typeface="ＭＳ Ｐゴシック" charset="0"/>
                </a:rPr>
                <a:t>edge2</a:t>
              </a:r>
            </a:p>
          </p:txBody>
        </p:sp>
      </p:grpSp>
      <p:sp>
        <p:nvSpPr>
          <p:cNvPr id="20" name="Notched Right Arrow 19"/>
          <p:cNvSpPr/>
          <p:nvPr/>
        </p:nvSpPr>
        <p:spPr>
          <a:xfrm rot="861432">
            <a:off x="2688766" y="2075477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Notched Right Arrow 20"/>
          <p:cNvSpPr/>
          <p:nvPr/>
        </p:nvSpPr>
        <p:spPr>
          <a:xfrm rot="861432">
            <a:off x="5172287" y="2859406"/>
            <a:ext cx="679812" cy="323965"/>
          </a:xfrm>
          <a:prstGeom prst="notch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lowchart: Document 21"/>
          <p:cNvSpPr/>
          <p:nvPr/>
        </p:nvSpPr>
        <p:spPr>
          <a:xfrm>
            <a:off x="735965" y="3394237"/>
            <a:ext cx="2157625" cy="1378719"/>
          </a:xfrm>
          <a:prstGeom prst="flowChartDocumen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Expected output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scheduler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5359" y="3492426"/>
            <a:ext cx="1863856" cy="46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359" y="4141476"/>
            <a:ext cx="1863856" cy="27028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0321" y="2350071"/>
            <a:ext cx="563269" cy="114235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2659215" y="3175277"/>
            <a:ext cx="2787381" cy="111882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195480" y="3734687"/>
            <a:ext cx="2251116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locality aware deployment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1604" y="2569060"/>
            <a:ext cx="2098938" cy="27699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Correspondence" charset="0"/>
                <a:ea typeface="ＭＳ Ｐゴシック" charset="0"/>
              </a:rPr>
              <a:t>dynamic execution graph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61604" y="4838080"/>
            <a:ext cx="175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dirty="0">
                <a:solidFill>
                  <a:srgbClr val="FF0000"/>
                </a:solidFill>
                <a:latin typeface="TheSansCorrespondence" charset="0"/>
                <a:ea typeface="ＭＳ Ｐゴシック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7811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2" y="1438275"/>
            <a:ext cx="8117535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25" y="10191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Fog Function</a:t>
            </a:r>
          </a:p>
        </p:txBody>
      </p:sp>
    </p:spTree>
    <p:extLst>
      <p:ext uri="{BB962C8B-B14F-4D97-AF65-F5344CB8AC3E}">
        <p14:creationId xmlns:p14="http://schemas.microsoft.com/office/powerpoint/2010/main" val="159340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9449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990600" y="676275"/>
            <a:ext cx="7515225" cy="2266950"/>
          </a:xfrm>
          <a:prstGeom prst="cloud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628775" y="1790700"/>
            <a:ext cx="110490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434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discovery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90875" y="1781175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broker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581775" y="1771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 err="1">
                <a:latin typeface="+mj-ea"/>
                <a:ea typeface="+mj-ea"/>
              </a:rPr>
              <a:t>RabbitMQ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9434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master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190875" y="1009650"/>
            <a:ext cx="1200150" cy="4381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110310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8B871-C62F-CF4C-843E-A9DFBEE5563D}"/>
              </a:ext>
            </a:extLst>
          </p:cNvPr>
          <p:cNvSpPr/>
          <p:nvPr/>
        </p:nvSpPr>
        <p:spPr>
          <a:xfrm>
            <a:off x="7046398" y="3324697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39CDC-241B-DF4D-8DA4-36A7AEE7960A}"/>
              </a:ext>
            </a:extLst>
          </p:cNvPr>
          <p:cNvSpPr/>
          <p:nvPr/>
        </p:nvSpPr>
        <p:spPr>
          <a:xfrm>
            <a:off x="6832085" y="1838623"/>
            <a:ext cx="900113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A6382-A961-9246-A6A7-CC7D7594B9A2}"/>
              </a:ext>
            </a:extLst>
          </p:cNvPr>
          <p:cNvSpPr/>
          <p:nvPr/>
        </p:nvSpPr>
        <p:spPr>
          <a:xfrm>
            <a:off x="6832085" y="31687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A979270E-517A-AF4F-9824-D4A58E921ECC}"/>
              </a:ext>
            </a:extLst>
          </p:cNvPr>
          <p:cNvSpPr/>
          <p:nvPr/>
        </p:nvSpPr>
        <p:spPr>
          <a:xfrm>
            <a:off x="2834568" y="1744339"/>
            <a:ext cx="1072348" cy="53549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8FA6-E519-E342-B99B-DD2CB8F52BCC}"/>
              </a:ext>
            </a:extLst>
          </p:cNvPr>
          <p:cNvSpPr txBox="1"/>
          <p:nvPr/>
        </p:nvSpPr>
        <p:spPr>
          <a:xfrm>
            <a:off x="2939373" y="1813092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Operator</a:t>
            </a:r>
          </a:p>
          <a:p>
            <a:r>
              <a:rPr lang="en-US" sz="1100" dirty="0"/>
              <a:t>template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0D595-345D-CA43-8FB9-C41290B1AD27}"/>
              </a:ext>
            </a:extLst>
          </p:cNvPr>
          <p:cNvSpPr/>
          <p:nvPr/>
        </p:nvSpPr>
        <p:spPr>
          <a:xfrm>
            <a:off x="6717784" y="196308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2398EB-B63B-1D47-B462-742A62CBE620}"/>
              </a:ext>
            </a:extLst>
          </p:cNvPr>
          <p:cNvSpPr/>
          <p:nvPr/>
        </p:nvSpPr>
        <p:spPr>
          <a:xfrm>
            <a:off x="3833466" y="815137"/>
            <a:ext cx="10715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Publish your docker 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5F65A-1E95-9342-BA65-0D3E4F0EBCD1}"/>
              </a:ext>
            </a:extLst>
          </p:cNvPr>
          <p:cNvSpPr/>
          <p:nvPr/>
        </p:nvSpPr>
        <p:spPr>
          <a:xfrm>
            <a:off x="6717785" y="2972370"/>
            <a:ext cx="900113" cy="55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678B7-01A1-1A4D-A656-7E072BFC6CDA}"/>
              </a:ext>
            </a:extLst>
          </p:cNvPr>
          <p:cNvSpPr/>
          <p:nvPr/>
        </p:nvSpPr>
        <p:spPr>
          <a:xfrm>
            <a:off x="4919153" y="318728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Topology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A87F5-D352-9547-A088-05D723EAB094}"/>
              </a:ext>
            </a:extLst>
          </p:cNvPr>
          <p:cNvSpPr/>
          <p:nvPr/>
        </p:nvSpPr>
        <p:spPr>
          <a:xfrm>
            <a:off x="4967589" y="4261788"/>
            <a:ext cx="1100115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Execution 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58B67-0A73-5045-A793-FFBD201004DE}"/>
              </a:ext>
            </a:extLst>
          </p:cNvPr>
          <p:cNvSpPr/>
          <p:nvPr/>
        </p:nvSpPr>
        <p:spPr>
          <a:xfrm>
            <a:off x="4962814" y="5269056"/>
            <a:ext cx="1104890" cy="55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Deployment plan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45E21-73B3-4647-ABCE-5DA04A7A14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77" y="3267929"/>
            <a:ext cx="566654" cy="50594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FCA7A3-9FD3-2544-808C-840F7CB34036}"/>
              </a:ext>
            </a:extLst>
          </p:cNvPr>
          <p:cNvSpPr/>
          <p:nvPr/>
        </p:nvSpPr>
        <p:spPr>
          <a:xfrm>
            <a:off x="3475671" y="3798993"/>
            <a:ext cx="1145423" cy="528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877282-FCB8-0247-9765-78B8769A29C0}"/>
              </a:ext>
            </a:extLst>
          </p:cNvPr>
          <p:cNvCxnSpPr>
            <a:cxnSpLocks/>
          </p:cNvCxnSpPr>
          <p:nvPr/>
        </p:nvCxnSpPr>
        <p:spPr>
          <a:xfrm flipV="1">
            <a:off x="3921008" y="1326994"/>
            <a:ext cx="1591863" cy="675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3265A-386E-E647-BCA6-5696567D9146}"/>
              </a:ext>
            </a:extLst>
          </p:cNvPr>
          <p:cNvCxnSpPr>
            <a:cxnSpLocks/>
          </p:cNvCxnSpPr>
          <p:nvPr/>
        </p:nvCxnSpPr>
        <p:spPr>
          <a:xfrm flipV="1">
            <a:off x="2680715" y="2306628"/>
            <a:ext cx="3879906" cy="963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1EC42-C635-D546-B004-FFEF12F61981}"/>
              </a:ext>
            </a:extLst>
          </p:cNvPr>
          <p:cNvCxnSpPr/>
          <p:nvPr/>
        </p:nvCxnSpPr>
        <p:spPr>
          <a:xfrm>
            <a:off x="6914239" y="2519266"/>
            <a:ext cx="0" cy="453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F27A65-97DA-7D41-B1A9-29A71E234A53}"/>
              </a:ext>
            </a:extLst>
          </p:cNvPr>
          <p:cNvCxnSpPr/>
          <p:nvPr/>
        </p:nvCxnSpPr>
        <p:spPr>
          <a:xfrm flipH="1" flipV="1">
            <a:off x="6024043" y="3318011"/>
            <a:ext cx="650079" cy="40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D4C5F-6F0B-AC43-B6F5-2A62E54E07E3}"/>
              </a:ext>
            </a:extLst>
          </p:cNvPr>
          <p:cNvCxnSpPr>
            <a:endCxn id="16" idx="3"/>
          </p:cNvCxnSpPr>
          <p:nvPr/>
        </p:nvCxnSpPr>
        <p:spPr>
          <a:xfrm flipH="1" flipV="1">
            <a:off x="6024043" y="3465379"/>
            <a:ext cx="764381" cy="818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77943-2916-2C42-BC48-A66F3B740E37}"/>
              </a:ext>
            </a:extLst>
          </p:cNvPr>
          <p:cNvCxnSpPr/>
          <p:nvPr/>
        </p:nvCxnSpPr>
        <p:spPr>
          <a:xfrm flipH="1" flipV="1">
            <a:off x="6001363" y="3612747"/>
            <a:ext cx="978692" cy="1228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EC6EBC-8368-1B4E-99F4-76A5FB04F979}"/>
              </a:ext>
            </a:extLst>
          </p:cNvPr>
          <p:cNvCxnSpPr>
            <a:cxnSpLocks/>
          </p:cNvCxnSpPr>
          <p:nvPr/>
        </p:nvCxnSpPr>
        <p:spPr>
          <a:xfrm>
            <a:off x="5556827" y="3756371"/>
            <a:ext cx="0" cy="505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934A69-7E89-AB41-874C-FF72BC503BB0}"/>
              </a:ext>
            </a:extLst>
          </p:cNvPr>
          <p:cNvCxnSpPr/>
          <p:nvPr/>
        </p:nvCxnSpPr>
        <p:spPr>
          <a:xfrm>
            <a:off x="5569760" y="4812118"/>
            <a:ext cx="2387" cy="462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8DBE3C-2EF1-E74B-82C1-0BB214FB775C}"/>
              </a:ext>
            </a:extLst>
          </p:cNvPr>
          <p:cNvCxnSpPr/>
          <p:nvPr/>
        </p:nvCxnSpPr>
        <p:spPr>
          <a:xfrm>
            <a:off x="4610980" y="4063312"/>
            <a:ext cx="85605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7C6D9C42-141E-AE4D-A81B-7C56DAE04180}"/>
              </a:ext>
            </a:extLst>
          </p:cNvPr>
          <p:cNvSpPr/>
          <p:nvPr/>
        </p:nvSpPr>
        <p:spPr>
          <a:xfrm>
            <a:off x="2588698" y="2306628"/>
            <a:ext cx="348451" cy="951492"/>
          </a:xfrm>
          <a:custGeom>
            <a:avLst/>
            <a:gdLst>
              <a:gd name="connsiteX0" fmla="*/ 0 w 609600"/>
              <a:gd name="connsiteY0" fmla="*/ 762000 h 762000"/>
              <a:gd name="connsiteX1" fmla="*/ 133350 w 609600"/>
              <a:gd name="connsiteY1" fmla="*/ 247650 h 762000"/>
              <a:gd name="connsiteX2" fmla="*/ 609600 w 6096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62000">
                <a:moveTo>
                  <a:pt x="0" y="762000"/>
                </a:moveTo>
                <a:cubicBezTo>
                  <a:pt x="15875" y="568325"/>
                  <a:pt x="31750" y="374650"/>
                  <a:pt x="133350" y="247650"/>
                </a:cubicBezTo>
                <a:cubicBezTo>
                  <a:pt x="234950" y="120650"/>
                  <a:pt x="422275" y="60325"/>
                  <a:pt x="609600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00385F1-4B97-A141-A5F4-8087D6725AA7}"/>
              </a:ext>
            </a:extLst>
          </p:cNvPr>
          <p:cNvCxnSpPr>
            <a:endCxn id="20" idx="1"/>
          </p:cNvCxnSpPr>
          <p:nvPr/>
        </p:nvCxnSpPr>
        <p:spPr>
          <a:xfrm>
            <a:off x="2460113" y="3602789"/>
            <a:ext cx="1015558" cy="460523"/>
          </a:xfrm>
          <a:prstGeom prst="bentConnector3">
            <a:avLst>
              <a:gd name="adj1" fmla="val 6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58FC0-3F52-8940-9CC0-EB2C9A976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7731" y="3520900"/>
            <a:ext cx="2075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1B068-A685-E64B-8D74-E40937E5BAAB}"/>
              </a:ext>
            </a:extLst>
          </p:cNvPr>
          <p:cNvSpPr/>
          <p:nvPr/>
        </p:nvSpPr>
        <p:spPr>
          <a:xfrm>
            <a:off x="3208750" y="3113058"/>
            <a:ext cx="18932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</a:t>
            </a:r>
          </a:p>
          <a:p>
            <a:pPr algn="ctr"/>
            <a:r>
              <a:rPr lang="en-US" sz="1050" dirty="0"/>
              <a:t>a service topology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066EE8-13D7-3D4C-9E79-BE86B18025D8}"/>
              </a:ext>
            </a:extLst>
          </p:cNvPr>
          <p:cNvSpPr/>
          <p:nvPr/>
        </p:nvSpPr>
        <p:spPr>
          <a:xfrm>
            <a:off x="1474660" y="2152608"/>
            <a:ext cx="15625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implement operators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B8D8A4-6201-D049-8498-F233F2A3C58F}"/>
              </a:ext>
            </a:extLst>
          </p:cNvPr>
          <p:cNvSpPr/>
          <p:nvPr/>
        </p:nvSpPr>
        <p:spPr>
          <a:xfrm>
            <a:off x="2740767" y="4309306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send a requirement 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35808E-87C5-1F44-A450-85BEA0146E8C}"/>
              </a:ext>
            </a:extLst>
          </p:cNvPr>
          <p:cNvSpPr/>
          <p:nvPr/>
        </p:nvSpPr>
        <p:spPr bwMode="auto">
          <a:xfrm>
            <a:off x="1840281" y="188969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0BB5FD-6DB9-E240-AD43-832A93023B87}"/>
              </a:ext>
            </a:extLst>
          </p:cNvPr>
          <p:cNvSpPr/>
          <p:nvPr/>
        </p:nvSpPr>
        <p:spPr bwMode="auto">
          <a:xfrm>
            <a:off x="5556827" y="831036"/>
            <a:ext cx="1275258" cy="61035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Docker hub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594B0C6-FB91-9D4B-9218-A013025EBF18}"/>
              </a:ext>
            </a:extLst>
          </p:cNvPr>
          <p:cNvSpPr/>
          <p:nvPr/>
        </p:nvSpPr>
        <p:spPr>
          <a:xfrm>
            <a:off x="4581325" y="1439932"/>
            <a:ext cx="628650" cy="33575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259A0E-84AC-7645-BD7E-4355491E8E7F}"/>
              </a:ext>
            </a:extLst>
          </p:cNvPr>
          <p:cNvSpPr/>
          <p:nvPr/>
        </p:nvSpPr>
        <p:spPr bwMode="auto">
          <a:xfrm>
            <a:off x="3629223" y="94463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2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067D97-E927-7442-A5C2-399429C6F779}"/>
              </a:ext>
            </a:extLst>
          </p:cNvPr>
          <p:cNvSpPr/>
          <p:nvPr/>
        </p:nvSpPr>
        <p:spPr>
          <a:xfrm rot="20649442">
            <a:off x="3771991" y="2261788"/>
            <a:ext cx="2025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define and register your operator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746B92-0FDF-D748-B386-5C4876BB64EB}"/>
              </a:ext>
            </a:extLst>
          </p:cNvPr>
          <p:cNvSpPr/>
          <p:nvPr/>
        </p:nvSpPr>
        <p:spPr bwMode="auto">
          <a:xfrm>
            <a:off x="3714920" y="2557921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B06CBE-DE8E-0144-AE85-4AD94F2D4AFD}"/>
              </a:ext>
            </a:extLst>
          </p:cNvPr>
          <p:cNvSpPr/>
          <p:nvPr/>
        </p:nvSpPr>
        <p:spPr bwMode="auto">
          <a:xfrm>
            <a:off x="3158231" y="3186805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00" b="1" dirty="0">
                <a:latin typeface="+mj-ea"/>
                <a:ea typeface="+mj-ea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8109AB-C403-044C-A9CF-6F426156EA20}"/>
              </a:ext>
            </a:extLst>
          </p:cNvPr>
          <p:cNvSpPr/>
          <p:nvPr/>
        </p:nvSpPr>
        <p:spPr bwMode="auto">
          <a:xfrm>
            <a:off x="2680715" y="4233343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5</a:t>
            </a:r>
            <a:endParaRPr kumimoji="1" lang="en-GB" sz="1000" b="1" dirty="0">
              <a:latin typeface="+mj-ea"/>
              <a:ea typeface="+mj-e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954E13-39E1-754B-92B0-BD65D580DFA3}"/>
              </a:ext>
            </a:extLst>
          </p:cNvPr>
          <p:cNvCxnSpPr>
            <a:cxnSpLocks/>
          </p:cNvCxnSpPr>
          <p:nvPr/>
        </p:nvCxnSpPr>
        <p:spPr>
          <a:xfrm>
            <a:off x="2580628" y="3602303"/>
            <a:ext cx="1937506" cy="1749261"/>
          </a:xfrm>
          <a:prstGeom prst="bentConnector3">
            <a:avLst>
              <a:gd name="adj1" fmla="val -640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FBF1CA7-41E9-B349-B189-58E1F11DCE64}"/>
              </a:ext>
            </a:extLst>
          </p:cNvPr>
          <p:cNvSpPr/>
          <p:nvPr/>
        </p:nvSpPr>
        <p:spPr bwMode="auto">
          <a:xfrm>
            <a:off x="2329267" y="5493092"/>
            <a:ext cx="277693" cy="27986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b="1" dirty="0">
                <a:latin typeface="+mj-ea"/>
                <a:ea typeface="+mj-ea"/>
              </a:rPr>
              <a:t>6</a:t>
            </a:r>
            <a:endParaRPr kumimoji="1" lang="en-GB" sz="1000" b="1" dirty="0">
              <a:latin typeface="+mj-ea"/>
              <a:ea typeface="+mj-ea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A7AA7-30D4-C544-A170-EDCF2BE7FA8C}"/>
              </a:ext>
            </a:extLst>
          </p:cNvPr>
          <p:cNvSpPr/>
          <p:nvPr/>
        </p:nvSpPr>
        <p:spPr>
          <a:xfrm>
            <a:off x="2563745" y="5503495"/>
            <a:ext cx="23800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Delete the requirement entity</a:t>
            </a:r>
          </a:p>
        </p:txBody>
      </p:sp>
    </p:spTree>
    <p:extLst>
      <p:ext uri="{BB962C8B-B14F-4D97-AF65-F5344CB8AC3E}">
        <p14:creationId xmlns:p14="http://schemas.microsoft.com/office/powerpoint/2010/main" val="3397456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EA7090-9622-E148-80FF-932D7AC4C982}"/>
              </a:ext>
            </a:extLst>
          </p:cNvPr>
          <p:cNvSpPr/>
          <p:nvPr/>
        </p:nvSpPr>
        <p:spPr bwMode="auto">
          <a:xfrm>
            <a:off x="3009530" y="1154097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 Context Broker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FEF8F3-528E-0A4C-8FDA-EAF6607DA2BC}"/>
              </a:ext>
            </a:extLst>
          </p:cNvPr>
          <p:cNvSpPr/>
          <p:nvPr/>
        </p:nvSpPr>
        <p:spPr bwMode="auto">
          <a:xfrm>
            <a:off x="3009529" y="2167630"/>
            <a:ext cx="3036164" cy="160538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>
                <a:latin typeface="+mj-ea"/>
                <a:ea typeface="+mj-ea"/>
              </a:rPr>
              <a:t>FogFlow</a:t>
            </a:r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2BE26B-4015-A646-AFA4-4001DCDC7D43}"/>
              </a:ext>
            </a:extLst>
          </p:cNvPr>
          <p:cNvSpPr/>
          <p:nvPr/>
        </p:nvSpPr>
        <p:spPr bwMode="auto">
          <a:xfrm>
            <a:off x="3009530" y="4191740"/>
            <a:ext cx="3036163" cy="70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IoT devices</a:t>
            </a:r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BA55748C-587E-EC43-91F3-461F03E84A24}"/>
              </a:ext>
            </a:extLst>
          </p:cNvPr>
          <p:cNvSpPr/>
          <p:nvPr/>
        </p:nvSpPr>
        <p:spPr bwMode="auto">
          <a:xfrm>
            <a:off x="665825" y="2672178"/>
            <a:ext cx="1162975" cy="772358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Function template</a:t>
            </a:r>
          </a:p>
          <a:p>
            <a:pPr algn="ctr"/>
            <a:r>
              <a:rPr lang="en-GB" sz="1200" b="1" dirty="0">
                <a:latin typeface="+mj-ea"/>
                <a:ea typeface="+mj-ea"/>
              </a:rPr>
              <a:t>(f)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82150C-F356-BB4A-B20F-CB53AB171659}"/>
              </a:ext>
            </a:extLst>
          </p:cNvPr>
          <p:cNvSpPr/>
          <p:nvPr/>
        </p:nvSpPr>
        <p:spPr bwMode="auto">
          <a:xfrm rot="10800000" flipH="1">
            <a:off x="4669654" y="1886503"/>
            <a:ext cx="115410" cy="232298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66FCD77-86BB-2443-9676-28CD0E5E4634}"/>
              </a:ext>
            </a:extLst>
          </p:cNvPr>
          <p:cNvSpPr/>
          <p:nvPr/>
        </p:nvSpPr>
        <p:spPr bwMode="auto">
          <a:xfrm>
            <a:off x="6045693" y="3444536"/>
            <a:ext cx="461639" cy="809348"/>
          </a:xfrm>
          <a:prstGeom prst="curvedLeft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D3586E8-EF3D-194E-BF2B-9BB97C1D5957}"/>
              </a:ext>
            </a:extLst>
          </p:cNvPr>
          <p:cNvSpPr/>
          <p:nvPr/>
        </p:nvSpPr>
        <p:spPr bwMode="auto">
          <a:xfrm rot="10800000" flipH="1">
            <a:off x="4024542" y="3849210"/>
            <a:ext cx="105053" cy="297400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9BC28A-75C3-EC40-957C-556667B39B93}"/>
              </a:ext>
            </a:extLst>
          </p:cNvPr>
          <p:cNvSpPr/>
          <p:nvPr/>
        </p:nvSpPr>
        <p:spPr bwMode="auto">
          <a:xfrm rot="16200000" flipH="1">
            <a:off x="2350732" y="2595978"/>
            <a:ext cx="136865" cy="787893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6F0E01-1C94-A14F-AF71-ED3586025EBF}"/>
              </a:ext>
            </a:extLst>
          </p:cNvPr>
          <p:cNvSpPr/>
          <p:nvPr/>
        </p:nvSpPr>
        <p:spPr bwMode="auto">
          <a:xfrm>
            <a:off x="3885460" y="3258101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050" b="1" dirty="0">
                <a:solidFill>
                  <a:schemeClr val="tx1"/>
                </a:solidFill>
                <a:latin typeface="+mj-ea"/>
                <a:ea typeface="+mj-ea"/>
              </a:rPr>
              <a:t>f1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63203-2556-2B4C-A73D-1BFFC504FB76}"/>
              </a:ext>
            </a:extLst>
          </p:cNvPr>
          <p:cNvSpPr/>
          <p:nvPr/>
        </p:nvSpPr>
        <p:spPr bwMode="auto">
          <a:xfrm>
            <a:off x="4864963" y="3160442"/>
            <a:ext cx="488271" cy="345492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+mj-ea"/>
                <a:ea typeface="+mj-ea"/>
              </a:rPr>
              <a:t>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0EC4-76E6-614F-A0D2-CF18848EAFF1}"/>
              </a:ext>
            </a:extLst>
          </p:cNvPr>
          <p:cNvSpPr txBox="1"/>
          <p:nvPr/>
        </p:nvSpPr>
        <p:spPr>
          <a:xfrm>
            <a:off x="1865968" y="264449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fog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D3C4-669A-B746-8111-C09699EB7EDF}"/>
              </a:ext>
            </a:extLst>
          </p:cNvPr>
          <p:cNvSpPr txBox="1"/>
          <p:nvPr/>
        </p:nvSpPr>
        <p:spPr>
          <a:xfrm>
            <a:off x="4064995" y="385808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A7420-6491-884D-BA84-DB84F87029EA}"/>
              </a:ext>
            </a:extLst>
          </p:cNvPr>
          <p:cNvSpPr txBox="1"/>
          <p:nvPr/>
        </p:nvSpPr>
        <p:spPr>
          <a:xfrm>
            <a:off x="4776189" y="18376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C92A7-DFA2-BF4F-B51E-CC512CBA6912}"/>
              </a:ext>
            </a:extLst>
          </p:cNvPr>
          <p:cNvSpPr txBox="1"/>
          <p:nvPr/>
        </p:nvSpPr>
        <p:spPr>
          <a:xfrm>
            <a:off x="6364445" y="3328074"/>
            <a:ext cx="6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notify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D400-B227-1C45-A0F2-9AC189929A1B}"/>
              </a:ext>
            </a:extLst>
          </p:cNvPr>
          <p:cNvSpPr/>
          <p:nvPr/>
        </p:nvSpPr>
        <p:spPr bwMode="auto">
          <a:xfrm>
            <a:off x="2246049" y="240907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8C33E1-3F09-234B-A1F1-731A03FB5F1B}"/>
              </a:ext>
            </a:extLst>
          </p:cNvPr>
          <p:cNvSpPr/>
          <p:nvPr/>
        </p:nvSpPr>
        <p:spPr bwMode="auto">
          <a:xfrm>
            <a:off x="3702473" y="3864667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+mj-ea"/>
                <a:ea typeface="+mj-ea"/>
              </a:rPr>
              <a:t>2</a:t>
            </a:r>
            <a:endParaRPr kumimoji="1" lang="en-GB" sz="1200" b="1" dirty="0">
              <a:latin typeface="+mj-ea"/>
              <a:ea typeface="+mj-ea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35C39C-2B95-8D4C-8F8A-0DFECE437B5B}"/>
              </a:ext>
            </a:extLst>
          </p:cNvPr>
          <p:cNvSpPr/>
          <p:nvPr/>
        </p:nvSpPr>
        <p:spPr bwMode="auto">
          <a:xfrm>
            <a:off x="6276512" y="3140393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B8651C-B651-9B4B-8C0A-EE5C1ED9EAE8}"/>
              </a:ext>
            </a:extLst>
          </p:cNvPr>
          <p:cNvSpPr/>
          <p:nvPr/>
        </p:nvSpPr>
        <p:spPr bwMode="auto">
          <a:xfrm>
            <a:off x="5398464" y="1845774"/>
            <a:ext cx="301841" cy="235415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1200" b="1" dirty="0">
                <a:latin typeface="+mj-ea"/>
                <a:ea typeface="+mj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4011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B4D9C-1F16-2F46-8DBF-1F7BE67B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79" y="3105705"/>
            <a:ext cx="748684" cy="748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DD954-4E48-ED4F-8A1C-035A3062CFBF}"/>
              </a:ext>
            </a:extLst>
          </p:cNvPr>
          <p:cNvSpPr/>
          <p:nvPr/>
        </p:nvSpPr>
        <p:spPr bwMode="auto">
          <a:xfrm>
            <a:off x="3374994" y="2902998"/>
            <a:ext cx="2626311" cy="1811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sz="2400" b="1" dirty="0" err="1">
                <a:latin typeface="+mj-ea"/>
                <a:ea typeface="+mj-ea"/>
              </a:rPr>
              <a:t>FogFlow</a:t>
            </a:r>
            <a:endParaRPr kumimoji="1" lang="en-GB" sz="2400" b="1" dirty="0">
              <a:latin typeface="+mj-ea"/>
              <a:ea typeface="+mj-ea"/>
            </a:endParaRPr>
          </a:p>
          <a:p>
            <a:pPr algn="ctr"/>
            <a:r>
              <a:rPr lang="en-GB" sz="1100" b="1" dirty="0">
                <a:latin typeface="+mj-ea"/>
                <a:ea typeface="+mj-ea"/>
              </a:rPr>
              <a:t>(all </a:t>
            </a:r>
            <a:r>
              <a:rPr lang="en-GB" sz="1100" b="1" dirty="0" err="1">
                <a:latin typeface="+mj-ea"/>
                <a:ea typeface="+mj-ea"/>
              </a:rPr>
              <a:t>FogFlow</a:t>
            </a:r>
            <a:r>
              <a:rPr lang="en-GB" sz="1100" b="1" dirty="0">
                <a:latin typeface="+mj-ea"/>
                <a:ea typeface="+mj-ea"/>
              </a:rPr>
              <a:t> components)</a:t>
            </a:r>
            <a:endParaRPr kumimoji="1" lang="en-GB" sz="1100" b="1" dirty="0">
              <a:latin typeface="+mj-ea"/>
              <a:ea typeface="+mj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D86BA0-2DCA-994D-A021-B2C69FD105C6}"/>
              </a:ext>
            </a:extLst>
          </p:cNvPr>
          <p:cNvSpPr/>
          <p:nvPr/>
        </p:nvSpPr>
        <p:spPr bwMode="auto">
          <a:xfrm>
            <a:off x="4041557" y="1509205"/>
            <a:ext cx="1365683" cy="5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Orion</a:t>
            </a:r>
          </a:p>
          <a:p>
            <a:pPr algn="ctr"/>
            <a:r>
              <a:rPr lang="en-GB" b="1" dirty="0">
                <a:latin typeface="+mj-ea"/>
                <a:ea typeface="+mj-ea"/>
              </a:rPr>
              <a:t>Broker</a:t>
            </a:r>
            <a:endParaRPr kumimoji="1" lang="en-GB" b="1" dirty="0">
              <a:latin typeface="+mj-ea"/>
              <a:ea typeface="+mj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DE51-3C60-3E4C-9E7F-9F38C9D8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2" y="3396351"/>
            <a:ext cx="763480" cy="763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B84A0-4999-2C4A-9F56-DDEC459AAC20}"/>
              </a:ext>
            </a:extLst>
          </p:cNvPr>
          <p:cNvCxnSpPr/>
          <p:nvPr/>
        </p:nvCxnSpPr>
        <p:spPr bwMode="auto">
          <a:xfrm>
            <a:off x="2006354" y="3480047"/>
            <a:ext cx="1306497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29248-E998-1D43-A4BF-C86DFAF83DA6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4724399" y="2077375"/>
            <a:ext cx="0" cy="825623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5B41E1-3297-1F4F-9B64-364B08E7245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4192721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E4F3B6-53D9-F545-9E5B-CDD2632B3B36}"/>
              </a:ext>
            </a:extLst>
          </p:cNvPr>
          <p:cNvSpPr txBox="1"/>
          <p:nvPr/>
        </p:nvSpPr>
        <p:spPr>
          <a:xfrm>
            <a:off x="7719874" y="4250181"/>
            <a:ext cx="119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C12B-BCD4-FB44-B17F-017C00F35B3A}"/>
              </a:ext>
            </a:extLst>
          </p:cNvPr>
          <p:cNvSpPr txBox="1"/>
          <p:nvPr/>
        </p:nvSpPr>
        <p:spPr>
          <a:xfrm>
            <a:off x="3817763" y="1080678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FIWARE Ecosystem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535F4-EFAE-C74D-94EA-AAB83BD02244}"/>
              </a:ext>
            </a:extLst>
          </p:cNvPr>
          <p:cNvSpPr txBox="1"/>
          <p:nvPr/>
        </p:nvSpPr>
        <p:spPr>
          <a:xfrm>
            <a:off x="816231" y="249462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IoT devices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988B3E-B1FB-BD4F-B535-8FB93CE3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9" y="3917274"/>
            <a:ext cx="650042" cy="650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4EDA42-995C-D943-BD8C-EB06715F12F4}"/>
              </a:ext>
            </a:extLst>
          </p:cNvPr>
          <p:cNvSpPr txBox="1"/>
          <p:nvPr/>
        </p:nvSpPr>
        <p:spPr>
          <a:xfrm>
            <a:off x="2099095" y="3194641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1C97-69E4-5C4E-8DD7-9C1A628B8AE8}"/>
              </a:ext>
            </a:extLst>
          </p:cNvPr>
          <p:cNvSpPr txBox="1"/>
          <p:nvPr/>
        </p:nvSpPr>
        <p:spPr>
          <a:xfrm>
            <a:off x="4754007" y="2320910"/>
            <a:ext cx="1104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NGSI/NOTIFY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7FEF-B07A-3D47-83BD-8665537D8CF9}"/>
              </a:ext>
            </a:extLst>
          </p:cNvPr>
          <p:cNvSpPr txBox="1"/>
          <p:nvPr/>
        </p:nvSpPr>
        <p:spPr>
          <a:xfrm>
            <a:off x="6108136" y="3815565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Specify a fog function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75862-03CD-554C-9514-60358EF68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3167" y="3552337"/>
            <a:ext cx="1562469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0AFC6-0138-6442-8640-A8134C004BEA}"/>
              </a:ext>
            </a:extLst>
          </p:cNvPr>
          <p:cNvSpPr txBox="1"/>
          <p:nvPr/>
        </p:nvSpPr>
        <p:spPr>
          <a:xfrm>
            <a:off x="6154002" y="3283175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NGSI/SUBSCRIBE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5D1B8-E402-8B43-9022-C8D024AA6921}"/>
              </a:ext>
            </a:extLst>
          </p:cNvPr>
          <p:cNvSpPr/>
          <p:nvPr/>
        </p:nvSpPr>
        <p:spPr bwMode="auto">
          <a:xfrm>
            <a:off x="816231" y="2902998"/>
            <a:ext cx="1210768" cy="1811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821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A125AD1-A532-884E-A03E-881E8A5F7A78}"/>
              </a:ext>
            </a:extLst>
          </p:cNvPr>
          <p:cNvSpPr/>
          <p:nvPr/>
        </p:nvSpPr>
        <p:spPr bwMode="auto">
          <a:xfrm>
            <a:off x="1338943" y="511629"/>
            <a:ext cx="7805057" cy="5900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A56A10-58EA-F94B-93C0-C0AAB3EEF248}"/>
              </a:ext>
            </a:extLst>
          </p:cNvPr>
          <p:cNvSpPr/>
          <p:nvPr/>
        </p:nvSpPr>
        <p:spPr bwMode="auto">
          <a:xfrm>
            <a:off x="6237513" y="1448190"/>
            <a:ext cx="1741715" cy="827314"/>
          </a:xfrm>
          <a:prstGeom prst="roundRect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GB" b="1" dirty="0">
                <a:latin typeface="+mj-ea"/>
                <a:ea typeface="+mj-ea"/>
              </a:rPr>
              <a:t>DNS Service</a:t>
            </a:r>
          </a:p>
          <a:p>
            <a:pPr algn="ctr"/>
            <a:r>
              <a:rPr lang="en-GB" sz="1000" b="1" dirty="0">
                <a:latin typeface="+mj-ea"/>
                <a:ea typeface="+mj-ea"/>
              </a:rPr>
              <a:t>(e.g., </a:t>
            </a:r>
            <a:r>
              <a:rPr lang="en-GB" sz="1000" b="1" dirty="0" err="1">
                <a:latin typeface="+mj-ea"/>
                <a:ea typeface="+mj-ea"/>
              </a:rPr>
              <a:t>freeDNS</a:t>
            </a:r>
            <a:r>
              <a:rPr lang="en-GB" sz="1000" b="1" dirty="0">
                <a:latin typeface="+mj-ea"/>
                <a:ea typeface="+mj-ea"/>
              </a:rPr>
              <a:t>)</a:t>
            </a:r>
            <a:endParaRPr kumimoji="1" lang="en-GB" sz="1000" b="1" dirty="0">
              <a:latin typeface="+mj-ea"/>
              <a:ea typeface="+mj-e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85368-B2F0-9C43-A609-8386E326C6B4}"/>
              </a:ext>
            </a:extLst>
          </p:cNvPr>
          <p:cNvGrpSpPr/>
          <p:nvPr/>
        </p:nvGrpSpPr>
        <p:grpSpPr>
          <a:xfrm>
            <a:off x="3766427" y="1267869"/>
            <a:ext cx="1241945" cy="849085"/>
            <a:chOff x="1761471" y="1425247"/>
            <a:chExt cx="1241945" cy="849085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25F046DD-63D4-6F47-A7A9-896EC53440E5}"/>
                </a:ext>
              </a:extLst>
            </p:cNvPr>
            <p:cNvSpPr/>
            <p:nvPr/>
          </p:nvSpPr>
          <p:spPr bwMode="auto">
            <a:xfrm>
              <a:off x="1784216" y="1425247"/>
              <a:ext cx="1219200" cy="849085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GB" sz="1000" b="1" dirty="0">
                <a:latin typeface="+mj-ea"/>
                <a:ea typeface="+mj-ea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28ADFA-9E10-2040-A17F-B063AC67B9DD}"/>
                </a:ext>
              </a:extLst>
            </p:cNvPr>
            <p:cNvSpPr/>
            <p:nvPr/>
          </p:nvSpPr>
          <p:spPr>
            <a:xfrm>
              <a:off x="1768387" y="1524390"/>
              <a:ext cx="10358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root_ca.key</a:t>
              </a:r>
              <a:endParaRPr lang="en-GB" sz="1000" b="1" dirty="0">
                <a:latin typeface="+mj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9E5DD-F86A-9C43-B4BC-3ECB65BBB315}"/>
                </a:ext>
              </a:extLst>
            </p:cNvPr>
            <p:cNvSpPr/>
            <p:nvPr/>
          </p:nvSpPr>
          <p:spPr>
            <a:xfrm>
              <a:off x="1761471" y="1757650"/>
              <a:ext cx="1091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000" b="1" dirty="0" err="1">
                  <a:latin typeface="+mj-ea"/>
                </a:rPr>
                <a:t>root_ca.pem</a:t>
              </a:r>
              <a:endParaRPr lang="en-GB" sz="1000" b="1" dirty="0">
                <a:latin typeface="+mj-ea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7AD0A142-C74C-864B-BC53-E151DA0CE418}"/>
              </a:ext>
            </a:extLst>
          </p:cNvPr>
          <p:cNvSpPr/>
          <p:nvPr/>
        </p:nvSpPr>
        <p:spPr bwMode="auto">
          <a:xfrm>
            <a:off x="2897692" y="3124200"/>
            <a:ext cx="1886261" cy="10668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85D9D-4E0E-B345-A94F-D98363AA2C33}"/>
              </a:ext>
            </a:extLst>
          </p:cNvPr>
          <p:cNvSpPr txBox="1"/>
          <p:nvPr/>
        </p:nvSpPr>
        <p:spPr>
          <a:xfrm>
            <a:off x="1797811" y="354926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FogFlow</a:t>
            </a:r>
            <a:endParaRPr lang="en-GB" sz="1200" b="1" dirty="0"/>
          </a:p>
          <a:p>
            <a:r>
              <a:rPr lang="en-GB" sz="1200" b="1" dirty="0"/>
              <a:t>cloud node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0E9617F-EEDE-C04F-B1C7-DF8AB84A3804}"/>
              </a:ext>
            </a:extLst>
          </p:cNvPr>
          <p:cNvSpPr/>
          <p:nvPr/>
        </p:nvSpPr>
        <p:spPr bwMode="auto">
          <a:xfrm>
            <a:off x="6626660" y="4443294"/>
            <a:ext cx="1009964" cy="653143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A5283-D167-AA41-94C4-19F3F9251748}"/>
              </a:ext>
            </a:extLst>
          </p:cNvPr>
          <p:cNvSpPr txBox="1"/>
          <p:nvPr/>
        </p:nvSpPr>
        <p:spPr>
          <a:xfrm>
            <a:off x="6651170" y="517354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/>
              <a:t>FogFlow</a:t>
            </a:r>
            <a:r>
              <a:rPr lang="en-GB" sz="1000" b="1" dirty="0"/>
              <a:t> </a:t>
            </a:r>
          </a:p>
          <a:p>
            <a:r>
              <a:rPr lang="en-GB" sz="1000" b="1" dirty="0"/>
              <a:t>edge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74E44-DA54-E247-B289-86739E6F0ABB}"/>
              </a:ext>
            </a:extLst>
          </p:cNvPr>
          <p:cNvSpPr txBox="1"/>
          <p:nvPr/>
        </p:nvSpPr>
        <p:spPr>
          <a:xfrm>
            <a:off x="3405935" y="4205096"/>
            <a:ext cx="1772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cloudnode.fogflow.io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FFBB-3B7B-714A-AE0A-4F4E9F70BDD3}"/>
              </a:ext>
            </a:extLst>
          </p:cNvPr>
          <p:cNvSpPr txBox="1"/>
          <p:nvPr/>
        </p:nvSpPr>
        <p:spPr>
          <a:xfrm>
            <a:off x="6727371" y="4109944"/>
            <a:ext cx="183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edgenode1.fogflow.io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AADEBE-F0DA-174F-A6B0-47DC76AC2153}"/>
              </a:ext>
            </a:extLst>
          </p:cNvPr>
          <p:cNvSpPr/>
          <p:nvPr/>
        </p:nvSpPr>
        <p:spPr bwMode="auto">
          <a:xfrm>
            <a:off x="2789599" y="5279800"/>
            <a:ext cx="1382486" cy="7229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GB" b="1" dirty="0">
                <a:latin typeface="+mj-ea"/>
                <a:ea typeface="+mj-ea"/>
              </a:rPr>
              <a:t>browser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198EB5E-6D90-DC4D-8FA0-7DCB2A29AC0A}"/>
              </a:ext>
            </a:extLst>
          </p:cNvPr>
          <p:cNvSpPr/>
          <p:nvPr/>
        </p:nvSpPr>
        <p:spPr bwMode="auto">
          <a:xfrm>
            <a:off x="4931229" y="3549265"/>
            <a:ext cx="1796142" cy="924764"/>
          </a:xfrm>
          <a:custGeom>
            <a:avLst/>
            <a:gdLst>
              <a:gd name="connsiteX0" fmla="*/ 0 w 1796142"/>
              <a:gd name="connsiteY0" fmla="*/ 32135 h 924764"/>
              <a:gd name="connsiteX1" fmla="*/ 1099457 w 1796142"/>
              <a:gd name="connsiteY1" fmla="*/ 108335 h 924764"/>
              <a:gd name="connsiteX2" fmla="*/ 1796142 w 1796142"/>
              <a:gd name="connsiteY2" fmla="*/ 924764 h 92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6142" h="924764">
                <a:moveTo>
                  <a:pt x="0" y="32135"/>
                </a:moveTo>
                <a:cubicBezTo>
                  <a:pt x="400050" y="-4151"/>
                  <a:pt x="800100" y="-40436"/>
                  <a:pt x="1099457" y="108335"/>
                </a:cubicBezTo>
                <a:cubicBezTo>
                  <a:pt x="1398814" y="257106"/>
                  <a:pt x="1597478" y="590935"/>
                  <a:pt x="1796142" y="924764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C75178D-CF5B-074F-A0B5-CF1CD1289B99}"/>
              </a:ext>
            </a:extLst>
          </p:cNvPr>
          <p:cNvSpPr/>
          <p:nvPr/>
        </p:nvSpPr>
        <p:spPr bwMode="auto">
          <a:xfrm>
            <a:off x="3287486" y="4248443"/>
            <a:ext cx="118449" cy="1031357"/>
          </a:xfrm>
          <a:prstGeom prst="up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C738F88-42E5-5A4F-8AB7-337444998020}"/>
              </a:ext>
            </a:extLst>
          </p:cNvPr>
          <p:cNvSpPr/>
          <p:nvPr/>
        </p:nvSpPr>
        <p:spPr bwMode="auto">
          <a:xfrm>
            <a:off x="4506685" y="4474029"/>
            <a:ext cx="2144485" cy="517642"/>
          </a:xfrm>
          <a:custGeom>
            <a:avLst/>
            <a:gdLst>
              <a:gd name="connsiteX0" fmla="*/ 2362200 w 2362200"/>
              <a:gd name="connsiteY0" fmla="*/ 653143 h 724471"/>
              <a:gd name="connsiteX1" fmla="*/ 1012372 w 2362200"/>
              <a:gd name="connsiteY1" fmla="*/ 664029 h 724471"/>
              <a:gd name="connsiteX2" fmla="*/ 0 w 2362200"/>
              <a:gd name="connsiteY2" fmla="*/ 0 h 72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724471">
                <a:moveTo>
                  <a:pt x="2362200" y="653143"/>
                </a:moveTo>
                <a:cubicBezTo>
                  <a:pt x="1884136" y="713014"/>
                  <a:pt x="1406072" y="772886"/>
                  <a:pt x="1012372" y="664029"/>
                </a:cubicBezTo>
                <a:cubicBezTo>
                  <a:pt x="618672" y="555172"/>
                  <a:pt x="309336" y="277586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lumOff val="50000"/>
              </a:schemeClr>
            </a:solidFill>
            <a:tailEnd type="arrow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CE291-47C3-E64D-A2C5-9E3EFC7E42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1229" y="2383972"/>
            <a:ext cx="1796142" cy="65571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1B520-D89A-6548-8C89-514DED18EB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74647" y="2291636"/>
            <a:ext cx="92211" cy="1818308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Document 28">
            <a:extLst>
              <a:ext uri="{FF2B5EF4-FFF2-40B4-BE49-F238E27FC236}">
                <a16:creationId xmlns:a16="http://schemas.microsoft.com/office/drawing/2014/main" id="{3A00DE1F-8992-C14F-827F-780CAA6A78C3}"/>
              </a:ext>
            </a:extLst>
          </p:cNvPr>
          <p:cNvSpPr/>
          <p:nvPr/>
        </p:nvSpPr>
        <p:spPr bwMode="auto">
          <a:xfrm>
            <a:off x="3738036" y="3043095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57B316F2-AEDE-7042-B106-EF1A35E3F28F}"/>
              </a:ext>
            </a:extLst>
          </p:cNvPr>
          <p:cNvSpPr/>
          <p:nvPr/>
        </p:nvSpPr>
        <p:spPr bwMode="auto">
          <a:xfrm>
            <a:off x="6331763" y="4525392"/>
            <a:ext cx="425584" cy="291340"/>
          </a:xfrm>
          <a:prstGeom prst="flowChartDocumen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GB" b="1" dirty="0">
              <a:latin typeface="+mj-ea"/>
              <a:ea typeface="+mj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6815C-87ED-2C4F-87C6-14BBDC140A6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3620" y="2050622"/>
            <a:ext cx="576395" cy="989067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C6EFE8-07D3-934A-A8A4-071DED97C4B6}"/>
              </a:ext>
            </a:extLst>
          </p:cNvPr>
          <p:cNvCxnSpPr>
            <a:cxnSpLocks/>
          </p:cNvCxnSpPr>
          <p:nvPr/>
        </p:nvCxnSpPr>
        <p:spPr bwMode="auto">
          <a:xfrm>
            <a:off x="4769580" y="2050622"/>
            <a:ext cx="1695431" cy="243953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23F138-8DA6-014A-A8A8-5DEFA30B749A}"/>
              </a:ext>
            </a:extLst>
          </p:cNvPr>
          <p:cNvSpPr txBox="1"/>
          <p:nvPr/>
        </p:nvSpPr>
        <p:spPr>
          <a:xfrm>
            <a:off x="3014948" y="226368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Signed certificate 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9391B-7A84-1F49-BAB6-37B2741BA470}"/>
              </a:ext>
            </a:extLst>
          </p:cNvPr>
          <p:cNvSpPr txBox="1"/>
          <p:nvPr/>
        </p:nvSpPr>
        <p:spPr>
          <a:xfrm>
            <a:off x="6237513" y="905347"/>
            <a:ext cx="184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Resolving IP address</a:t>
            </a:r>
          </a:p>
          <a:p>
            <a:r>
              <a:rPr lang="en-GB" sz="1200" dirty="0"/>
              <a:t>for each domain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35FE-7B71-F546-B1B9-58CBE565FAB4}"/>
              </a:ext>
            </a:extLst>
          </p:cNvPr>
          <p:cNvSpPr txBox="1"/>
          <p:nvPr/>
        </p:nvSpPr>
        <p:spPr>
          <a:xfrm>
            <a:off x="5008372" y="49916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0383C-AB75-0744-835A-93D68C4DA23F}"/>
              </a:ext>
            </a:extLst>
          </p:cNvPr>
          <p:cNvSpPr txBox="1"/>
          <p:nvPr/>
        </p:nvSpPr>
        <p:spPr>
          <a:xfrm>
            <a:off x="5067549" y="353313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3558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C0207-52F7-9446-B82B-CF9D7F282952}"/>
              </a:ext>
            </a:extLst>
          </p:cNvPr>
          <p:cNvSpPr/>
          <p:nvPr/>
        </p:nvSpPr>
        <p:spPr bwMode="auto">
          <a:xfrm>
            <a:off x="963169" y="2746226"/>
            <a:ext cx="1749552" cy="1049796"/>
          </a:xfrm>
          <a:prstGeom prst="round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latin typeface="+mj-ea"/>
                <a:ea typeface="+mj-ea"/>
              </a:rPr>
              <a:t>Scorpio Broker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829B0EA-9BDE-CC4A-B21E-1792C4D52B1A}"/>
              </a:ext>
            </a:extLst>
          </p:cNvPr>
          <p:cNvSpPr/>
          <p:nvPr/>
        </p:nvSpPr>
        <p:spPr bwMode="auto">
          <a:xfrm>
            <a:off x="4572000" y="2145267"/>
            <a:ext cx="3675885" cy="1963421"/>
          </a:xfrm>
          <a:prstGeom prst="cube">
            <a:avLst/>
          </a:prstGeom>
          <a:solidFill>
            <a:schemeClr val="accent6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FFED7C0E-F072-1C4E-8EEF-C3F2FFC03841}"/>
              </a:ext>
            </a:extLst>
          </p:cNvPr>
          <p:cNvSpPr/>
          <p:nvPr/>
        </p:nvSpPr>
        <p:spPr bwMode="auto">
          <a:xfrm>
            <a:off x="6118302" y="2941689"/>
            <a:ext cx="1323948" cy="794266"/>
          </a:xfrm>
          <a:prstGeom prst="flowChartDocument">
            <a:avLst/>
          </a:prstGeom>
          <a:solidFill>
            <a:schemeClr val="accent3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2F3B0-F20C-2449-8512-C49CA1578BF2}"/>
              </a:ext>
            </a:extLst>
          </p:cNvPr>
          <p:cNvSpPr/>
          <p:nvPr/>
        </p:nvSpPr>
        <p:spPr>
          <a:xfrm>
            <a:off x="5371618" y="2199624"/>
            <a:ext cx="126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j-ea"/>
              </a:rPr>
              <a:t>FogFlow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369BCE-01DA-374B-A186-C39962B6099F}"/>
              </a:ext>
            </a:extLst>
          </p:cNvPr>
          <p:cNvSpPr/>
          <p:nvPr/>
        </p:nvSpPr>
        <p:spPr bwMode="auto">
          <a:xfrm>
            <a:off x="4863644" y="3456432"/>
            <a:ext cx="543509" cy="42062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7FBFA-B0C9-E04E-89BD-BE83F027612B}"/>
              </a:ext>
            </a:extLst>
          </p:cNvPr>
          <p:cNvCxnSpPr/>
          <p:nvPr/>
        </p:nvCxnSpPr>
        <p:spPr bwMode="auto">
          <a:xfrm>
            <a:off x="2712721" y="3605761"/>
            <a:ext cx="215092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cument 9">
            <a:extLst>
              <a:ext uri="{FF2B5EF4-FFF2-40B4-BE49-F238E27FC236}">
                <a16:creationId xmlns:a16="http://schemas.microsoft.com/office/drawing/2014/main" id="{5FA2AB4A-700A-6946-9157-C444D932C57D}"/>
              </a:ext>
            </a:extLst>
          </p:cNvPr>
          <p:cNvSpPr/>
          <p:nvPr/>
        </p:nvSpPr>
        <p:spPr bwMode="auto">
          <a:xfrm>
            <a:off x="4770647" y="2873522"/>
            <a:ext cx="603669" cy="463296"/>
          </a:xfrm>
          <a:prstGeom prst="flowChartDocumen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F2290-6A37-884A-B465-836D5688F7E6}"/>
              </a:ext>
            </a:extLst>
          </p:cNvPr>
          <p:cNvCxnSpPr/>
          <p:nvPr/>
        </p:nvCxnSpPr>
        <p:spPr bwMode="auto">
          <a:xfrm flipH="1">
            <a:off x="2712721" y="3061192"/>
            <a:ext cx="2045773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333822-31F6-CA41-9397-A4D05B9D4888}"/>
              </a:ext>
            </a:extLst>
          </p:cNvPr>
          <p:cNvSpPr/>
          <p:nvPr/>
        </p:nvSpPr>
        <p:spPr bwMode="auto">
          <a:xfrm>
            <a:off x="963169" y="4370832"/>
            <a:ext cx="1749552" cy="615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kumimoji="1" lang="en-US" sz="1400" b="1" dirty="0">
                <a:latin typeface="+mj-ea"/>
                <a:ea typeface="+mj-ea"/>
              </a:rPr>
              <a:t>App1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5E8B9-28E9-3449-878E-19FE94A6B729}"/>
              </a:ext>
            </a:extLst>
          </p:cNvPr>
          <p:cNvCxnSpPr/>
          <p:nvPr/>
        </p:nvCxnSpPr>
        <p:spPr bwMode="auto">
          <a:xfrm flipV="1">
            <a:off x="1664209" y="3796022"/>
            <a:ext cx="0" cy="57481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48884C2-9676-524D-99D3-A116AF64BD60}"/>
              </a:ext>
            </a:extLst>
          </p:cNvPr>
          <p:cNvSpPr/>
          <p:nvPr/>
        </p:nvSpPr>
        <p:spPr bwMode="auto">
          <a:xfrm>
            <a:off x="3542259" y="1247826"/>
            <a:ext cx="1950238" cy="42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+mj-ea"/>
                <a:ea typeface="+mj-ea"/>
              </a:rPr>
              <a:t>Configuration</a:t>
            </a:r>
          </a:p>
          <a:p>
            <a:pPr algn="ctr"/>
            <a:r>
              <a:rPr lang="en-US" sz="1400" b="1" dirty="0">
                <a:latin typeface="+mj-ea"/>
                <a:ea typeface="+mj-ea"/>
              </a:rPr>
              <a:t>requests</a:t>
            </a:r>
            <a:endParaRPr kumimoji="1" lang="en-US" sz="1400" b="1" dirty="0">
              <a:latin typeface="+mj-ea"/>
              <a:ea typeface="+mj-ea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78C6B-E68A-F544-BE03-3CF0AD6DBB03}"/>
              </a:ext>
            </a:extLst>
          </p:cNvPr>
          <p:cNvCxnSpPr/>
          <p:nvPr/>
        </p:nvCxnSpPr>
        <p:spPr bwMode="auto">
          <a:xfrm flipH="1">
            <a:off x="2712721" y="1673545"/>
            <a:ext cx="1395984" cy="188651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36D34-F0C4-FE44-9632-B0D7BD05A3C3}"/>
              </a:ext>
            </a:extLst>
          </p:cNvPr>
          <p:cNvCxnSpPr/>
          <p:nvPr/>
        </p:nvCxnSpPr>
        <p:spPr bwMode="auto">
          <a:xfrm>
            <a:off x="4091659" y="1685368"/>
            <a:ext cx="666835" cy="8018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9B528-E21F-1D4B-BE34-A919261DBB15}"/>
              </a:ext>
            </a:extLst>
          </p:cNvPr>
          <p:cNvSpPr txBox="1"/>
          <p:nvPr/>
        </p:nvSpPr>
        <p:spPr>
          <a:xfrm>
            <a:off x="6136304" y="3042212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NGSI-LD </a:t>
            </a:r>
          </a:p>
          <a:p>
            <a:r>
              <a:rPr lang="en-US" sz="1200" dirty="0"/>
              <a:t>Data analytics</a:t>
            </a:r>
          </a:p>
          <a:p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2B19A-42D3-3E4F-AB60-ADB6770D25B8}"/>
              </a:ext>
            </a:extLst>
          </p:cNvPr>
          <p:cNvSpPr txBox="1"/>
          <p:nvPr/>
        </p:nvSpPr>
        <p:spPr>
          <a:xfrm>
            <a:off x="4598062" y="262278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fogfunction2</a:t>
            </a:r>
          </a:p>
          <a:p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7D44C-6568-DA49-80B5-48B5CEBE124F}"/>
              </a:ext>
            </a:extLst>
          </p:cNvPr>
          <p:cNvSpPr txBox="1"/>
          <p:nvPr/>
        </p:nvSpPr>
        <p:spPr>
          <a:xfrm>
            <a:off x="6274813" y="2665312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fogfunction1</a:t>
            </a:r>
          </a:p>
          <a:p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99D6D-E0CF-9E42-8050-23D561BA595E}"/>
              </a:ext>
            </a:extLst>
          </p:cNvPr>
          <p:cNvSpPr/>
          <p:nvPr/>
        </p:nvSpPr>
        <p:spPr bwMode="auto">
          <a:xfrm>
            <a:off x="5401057" y="3749040"/>
            <a:ext cx="896112" cy="252264"/>
          </a:xfrm>
          <a:custGeom>
            <a:avLst/>
            <a:gdLst>
              <a:gd name="connsiteX0" fmla="*/ 0 w 896112"/>
              <a:gd name="connsiteY0" fmla="*/ 103632 h 252264"/>
              <a:gd name="connsiteX1" fmla="*/ 457200 w 896112"/>
              <a:gd name="connsiteY1" fmla="*/ 249936 h 252264"/>
              <a:gd name="connsiteX2" fmla="*/ 896112 w 896112"/>
              <a:gd name="connsiteY2" fmla="*/ 0 h 25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112" h="252264">
                <a:moveTo>
                  <a:pt x="0" y="103632"/>
                </a:moveTo>
                <a:cubicBezTo>
                  <a:pt x="153924" y="185420"/>
                  <a:pt x="307848" y="267208"/>
                  <a:pt x="457200" y="249936"/>
                </a:cubicBezTo>
                <a:cubicBezTo>
                  <a:pt x="606552" y="232664"/>
                  <a:pt x="751332" y="116332"/>
                  <a:pt x="8961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7854-E43E-1745-9B44-B94ECBD87A81}"/>
              </a:ext>
            </a:extLst>
          </p:cNvPr>
          <p:cNvCxnSpPr/>
          <p:nvPr/>
        </p:nvCxnSpPr>
        <p:spPr bwMode="auto">
          <a:xfrm flipH="1">
            <a:off x="5401057" y="3499104"/>
            <a:ext cx="717245" cy="15883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395C2-7D5D-4249-970E-691EBBEA52B1}"/>
              </a:ext>
            </a:extLst>
          </p:cNvPr>
          <p:cNvCxnSpPr>
            <a:stCxn id="6" idx="0"/>
            <a:endCxn id="10" idx="2"/>
          </p:cNvCxnSpPr>
          <p:nvPr/>
        </p:nvCxnSpPr>
        <p:spPr bwMode="auto">
          <a:xfrm flipH="1" flipV="1">
            <a:off x="5072482" y="3306189"/>
            <a:ext cx="62917" cy="255399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4A84B-FEBE-A84F-B21F-8D7FFB326A3B}"/>
              </a:ext>
            </a:extLst>
          </p:cNvPr>
          <p:cNvSpPr txBox="1"/>
          <p:nvPr/>
        </p:nvSpPr>
        <p:spPr>
          <a:xfrm>
            <a:off x="1833692" y="398018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Create/update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75F7DC-5765-E84E-948C-77CD964EA804}"/>
              </a:ext>
            </a:extLst>
          </p:cNvPr>
          <p:cNvSpPr/>
          <p:nvPr/>
        </p:nvSpPr>
        <p:spPr bwMode="auto">
          <a:xfrm>
            <a:off x="3542259" y="2123528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BBCA4F-5954-0845-B39C-4B41B22BE735}"/>
              </a:ext>
            </a:extLst>
          </p:cNvPr>
          <p:cNvSpPr/>
          <p:nvPr/>
        </p:nvSpPr>
        <p:spPr bwMode="auto">
          <a:xfrm>
            <a:off x="1517905" y="398018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FEDF04-D8FE-6941-8BEF-34EA4C7698C3}"/>
              </a:ext>
            </a:extLst>
          </p:cNvPr>
          <p:cNvSpPr/>
          <p:nvPr/>
        </p:nvSpPr>
        <p:spPr bwMode="auto">
          <a:xfrm>
            <a:off x="4276690" y="197427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2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638EA3-623E-1C4C-80CC-9C227A0B79E4}"/>
              </a:ext>
            </a:extLst>
          </p:cNvPr>
          <p:cNvSpPr/>
          <p:nvPr/>
        </p:nvSpPr>
        <p:spPr bwMode="auto">
          <a:xfrm>
            <a:off x="3834099" y="3475499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4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C208DB-6483-EA41-BDD4-D932B1CC72B4}"/>
              </a:ext>
            </a:extLst>
          </p:cNvPr>
          <p:cNvSpPr/>
          <p:nvPr/>
        </p:nvSpPr>
        <p:spPr bwMode="auto">
          <a:xfrm>
            <a:off x="6582419" y="3545640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b="1" dirty="0">
                <a:latin typeface="+mj-ea"/>
                <a:ea typeface="+mj-ea"/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3D3E0-C6D0-8342-8C92-FA5707DADC6F}"/>
              </a:ext>
            </a:extLst>
          </p:cNvPr>
          <p:cNvSpPr/>
          <p:nvPr/>
        </p:nvSpPr>
        <p:spPr bwMode="auto">
          <a:xfrm>
            <a:off x="5229941" y="2940941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6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8D2415-EFE0-3E46-BA8B-AFF4BEA55568}"/>
              </a:ext>
            </a:extLst>
          </p:cNvPr>
          <p:cNvSpPr/>
          <p:nvPr/>
        </p:nvSpPr>
        <p:spPr bwMode="auto">
          <a:xfrm>
            <a:off x="3628360" y="2901653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7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2DB502-11FF-D444-AD64-C5800C10CE7A}"/>
              </a:ext>
            </a:extLst>
          </p:cNvPr>
          <p:cNvSpPr/>
          <p:nvPr/>
        </p:nvSpPr>
        <p:spPr bwMode="auto">
          <a:xfrm>
            <a:off x="979933" y="1561836"/>
            <a:ext cx="1661160" cy="5244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latin typeface="+mj-ea"/>
                <a:ea typeface="+mj-ea"/>
              </a:rPr>
              <a:t>NGSI-LD </a:t>
            </a:r>
          </a:p>
          <a:p>
            <a:pPr algn="ctr"/>
            <a:r>
              <a:rPr lang="en-US" sz="1400" b="1" dirty="0">
                <a:latin typeface="+mj-ea"/>
                <a:ea typeface="+mj-ea"/>
              </a:rPr>
              <a:t>App2</a:t>
            </a:r>
            <a:endParaRPr kumimoji="1" lang="en-US" sz="1400" b="1" dirty="0">
              <a:latin typeface="+mj-ea"/>
              <a:ea typeface="+mj-ea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597378A-A85B-6A42-887A-7FDFF928A649}"/>
              </a:ext>
            </a:extLst>
          </p:cNvPr>
          <p:cNvSpPr/>
          <p:nvPr/>
        </p:nvSpPr>
        <p:spPr bwMode="auto">
          <a:xfrm>
            <a:off x="1551219" y="2097024"/>
            <a:ext cx="367790" cy="640275"/>
          </a:xfrm>
          <a:custGeom>
            <a:avLst/>
            <a:gdLst>
              <a:gd name="connsiteX0" fmla="*/ 94702 w 367790"/>
              <a:gd name="connsiteY0" fmla="*/ 6096 h 640275"/>
              <a:gd name="connsiteX1" fmla="*/ 3262 w 367790"/>
              <a:gd name="connsiteY1" fmla="*/ 445008 h 640275"/>
              <a:gd name="connsiteX2" fmla="*/ 198334 w 367790"/>
              <a:gd name="connsiteY2" fmla="*/ 640080 h 640275"/>
              <a:gd name="connsiteX3" fmla="*/ 362926 w 367790"/>
              <a:gd name="connsiteY3" fmla="*/ 414528 h 640275"/>
              <a:gd name="connsiteX4" fmla="*/ 308062 w 367790"/>
              <a:gd name="connsiteY4" fmla="*/ 0 h 6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790" h="640275">
                <a:moveTo>
                  <a:pt x="94702" y="6096"/>
                </a:moveTo>
                <a:cubicBezTo>
                  <a:pt x="40346" y="172720"/>
                  <a:pt x="-14010" y="339344"/>
                  <a:pt x="3262" y="445008"/>
                </a:cubicBezTo>
                <a:cubicBezTo>
                  <a:pt x="20534" y="550672"/>
                  <a:pt x="138390" y="645160"/>
                  <a:pt x="198334" y="640080"/>
                </a:cubicBezTo>
                <a:cubicBezTo>
                  <a:pt x="258278" y="635000"/>
                  <a:pt x="344638" y="521208"/>
                  <a:pt x="362926" y="414528"/>
                </a:cubicBezTo>
                <a:cubicBezTo>
                  <a:pt x="381214" y="307848"/>
                  <a:pt x="344638" y="153924"/>
                  <a:pt x="30806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BDF08E-7489-814A-A691-7FBF71E0C7DA}"/>
              </a:ext>
            </a:extLst>
          </p:cNvPr>
          <p:cNvSpPr/>
          <p:nvPr/>
        </p:nvSpPr>
        <p:spPr bwMode="auto">
          <a:xfrm>
            <a:off x="1813170" y="2333986"/>
            <a:ext cx="292608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latin typeface="+mj-ea"/>
                <a:ea typeface="+mj-ea"/>
              </a:rPr>
              <a:t>8</a:t>
            </a:r>
            <a:endParaRPr kumimoji="1" lang="en-US" sz="1200" b="1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5C59E-7F87-264C-B15D-285DE8930736}"/>
              </a:ext>
            </a:extLst>
          </p:cNvPr>
          <p:cNvSpPr txBox="1"/>
          <p:nvPr/>
        </p:nvSpPr>
        <p:spPr>
          <a:xfrm>
            <a:off x="4629760" y="381607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thinBroker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02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52400" y="1905000"/>
            <a:ext cx="3380643" cy="2406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  <a:lumOff val="50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b="1" dirty="0">
              <a:ea typeface="+mj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5800" y="2176022"/>
            <a:ext cx="2438400" cy="1125978"/>
            <a:chOff x="6152167" y="2394523"/>
            <a:chExt cx="1696857" cy="1132515"/>
          </a:xfrm>
        </p:grpSpPr>
        <p:grpSp>
          <p:nvGrpSpPr>
            <p:cNvPr id="5" name="グループ化 66"/>
            <p:cNvGrpSpPr/>
            <p:nvPr/>
          </p:nvGrpSpPr>
          <p:grpSpPr bwMode="gray">
            <a:xfrm>
              <a:off x="6152167" y="2394523"/>
              <a:ext cx="1696857" cy="1132515"/>
              <a:chOff x="705644" y="3139632"/>
              <a:chExt cx="1120775" cy="700087"/>
            </a:xfrm>
          </p:grpSpPr>
          <p:sp>
            <p:nvSpPr>
              <p:cNvPr id="9" name="Freeform 8"/>
              <p:cNvSpPr>
                <a:spLocks noChangeAspect="1"/>
              </p:cNvSpPr>
              <p:nvPr/>
            </p:nvSpPr>
            <p:spPr bwMode="gray">
              <a:xfrm>
                <a:off x="705644" y="3139632"/>
                <a:ext cx="1120775" cy="700087"/>
              </a:xfrm>
              <a:custGeom>
                <a:avLst/>
                <a:gdLst>
                  <a:gd name="T0" fmla="*/ 1172 w 1490"/>
                  <a:gd name="T1" fmla="*/ 929 h 929"/>
                  <a:gd name="T2" fmla="*/ 301 w 1490"/>
                  <a:gd name="T3" fmla="*/ 928 h 929"/>
                  <a:gd name="T4" fmla="*/ 0 w 1490"/>
                  <a:gd name="T5" fmla="*/ 600 h 929"/>
                  <a:gd name="T6" fmla="*/ 245 w 1490"/>
                  <a:gd name="T7" fmla="*/ 282 h 929"/>
                  <a:gd name="T8" fmla="*/ 571 w 1490"/>
                  <a:gd name="T9" fmla="*/ 0 h 929"/>
                  <a:gd name="T10" fmla="*/ 837 w 1490"/>
                  <a:gd name="T11" fmla="*/ 136 h 929"/>
                  <a:gd name="T12" fmla="*/ 1139 w 1490"/>
                  <a:gd name="T13" fmla="*/ 262 h 929"/>
                  <a:gd name="T14" fmla="*/ 1490 w 1490"/>
                  <a:gd name="T15" fmla="*/ 595 h 929"/>
                  <a:gd name="T16" fmla="*/ 1172 w 1490"/>
                  <a:gd name="T17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0" h="929">
                    <a:moveTo>
                      <a:pt x="1172" y="929"/>
                    </a:moveTo>
                    <a:cubicBezTo>
                      <a:pt x="301" y="928"/>
                      <a:pt x="301" y="928"/>
                      <a:pt x="301" y="928"/>
                    </a:cubicBezTo>
                    <a:cubicBezTo>
                      <a:pt x="128" y="911"/>
                      <a:pt x="0" y="771"/>
                      <a:pt x="0" y="600"/>
                    </a:cubicBezTo>
                    <a:cubicBezTo>
                      <a:pt x="0" y="450"/>
                      <a:pt x="102" y="320"/>
                      <a:pt x="245" y="282"/>
                    </a:cubicBezTo>
                    <a:cubicBezTo>
                      <a:pt x="268" y="122"/>
                      <a:pt x="407" y="0"/>
                      <a:pt x="571" y="0"/>
                    </a:cubicBezTo>
                    <a:cubicBezTo>
                      <a:pt x="677" y="0"/>
                      <a:pt x="775" y="50"/>
                      <a:pt x="837" y="136"/>
                    </a:cubicBezTo>
                    <a:cubicBezTo>
                      <a:pt x="976" y="106"/>
                      <a:pt x="1087" y="179"/>
                      <a:pt x="1139" y="262"/>
                    </a:cubicBezTo>
                    <a:cubicBezTo>
                      <a:pt x="1334" y="250"/>
                      <a:pt x="1490" y="411"/>
                      <a:pt x="1490" y="595"/>
                    </a:cubicBezTo>
                    <a:cubicBezTo>
                      <a:pt x="1490" y="774"/>
                      <a:pt x="1350" y="921"/>
                      <a:pt x="1172" y="929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 bwMode="gray">
              <a:xfrm>
                <a:off x="754857" y="3188844"/>
                <a:ext cx="1020763" cy="600075"/>
              </a:xfrm>
              <a:custGeom>
                <a:avLst/>
                <a:gdLst>
                  <a:gd name="T0" fmla="*/ 242 w 1359"/>
                  <a:gd name="T1" fmla="*/ 271 h 797"/>
                  <a:gd name="T2" fmla="*/ 2 w 1359"/>
                  <a:gd name="T3" fmla="*/ 534 h 797"/>
                  <a:gd name="T4" fmla="*/ 239 w 1359"/>
                  <a:gd name="T5" fmla="*/ 796 h 797"/>
                  <a:gd name="T6" fmla="*/ 1105 w 1359"/>
                  <a:gd name="T7" fmla="*/ 797 h 797"/>
                  <a:gd name="T8" fmla="*/ 1359 w 1359"/>
                  <a:gd name="T9" fmla="*/ 529 h 797"/>
                  <a:gd name="T10" fmla="*/ 1038 w 1359"/>
                  <a:gd name="T11" fmla="*/ 266 h 797"/>
                  <a:gd name="T12" fmla="*/ 743 w 1359"/>
                  <a:gd name="T13" fmla="*/ 147 h 797"/>
                  <a:gd name="T14" fmla="*/ 506 w 1359"/>
                  <a:gd name="T15" fmla="*/ 1 h 797"/>
                  <a:gd name="T16" fmla="*/ 242 w 1359"/>
                  <a:gd name="T17" fmla="*/ 2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9" h="797">
                    <a:moveTo>
                      <a:pt x="242" y="271"/>
                    </a:moveTo>
                    <a:cubicBezTo>
                      <a:pt x="209" y="271"/>
                      <a:pt x="5" y="315"/>
                      <a:pt x="2" y="534"/>
                    </a:cubicBezTo>
                    <a:cubicBezTo>
                      <a:pt x="0" y="670"/>
                      <a:pt x="104" y="783"/>
                      <a:pt x="239" y="796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247" y="790"/>
                      <a:pt x="1359" y="674"/>
                      <a:pt x="1359" y="529"/>
                    </a:cubicBezTo>
                    <a:cubicBezTo>
                      <a:pt x="1346" y="301"/>
                      <a:pt x="1155" y="246"/>
                      <a:pt x="1038" y="266"/>
                    </a:cubicBezTo>
                    <a:cubicBezTo>
                      <a:pt x="1031" y="245"/>
                      <a:pt x="956" y="70"/>
                      <a:pt x="743" y="147"/>
                    </a:cubicBezTo>
                    <a:cubicBezTo>
                      <a:pt x="687" y="47"/>
                      <a:pt x="597" y="0"/>
                      <a:pt x="506" y="1"/>
                    </a:cubicBezTo>
                    <a:cubicBezTo>
                      <a:pt x="270" y="3"/>
                      <a:pt x="245" y="206"/>
                      <a:pt x="242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</p:txBody>
          </p:sp>
        </p:grpSp>
        <p:sp>
          <p:nvSpPr>
            <p:cNvPr id="8" name="フリーフォーム 62"/>
            <p:cNvSpPr>
              <a:spLocks noChangeArrowheads="1"/>
            </p:cNvSpPr>
            <p:nvPr/>
          </p:nvSpPr>
          <p:spPr bwMode="gray">
            <a:xfrm>
              <a:off x="6648095" y="2970571"/>
              <a:ext cx="334364" cy="342051"/>
            </a:xfrm>
            <a:custGeom>
              <a:avLst/>
              <a:gdLst>
                <a:gd name="connsiteX0" fmla="*/ 779462 w 947737"/>
                <a:gd name="connsiteY0" fmla="*/ 460375 h 503237"/>
                <a:gd name="connsiteX1" fmla="*/ 947737 w 947737"/>
                <a:gd name="connsiteY1" fmla="*/ 460375 h 503237"/>
                <a:gd name="connsiteX2" fmla="*/ 947737 w 947737"/>
                <a:gd name="connsiteY2" fmla="*/ 503237 h 503237"/>
                <a:gd name="connsiteX3" fmla="*/ 779462 w 947737"/>
                <a:gd name="connsiteY3" fmla="*/ 503237 h 503237"/>
                <a:gd name="connsiteX4" fmla="*/ 520700 w 947737"/>
                <a:gd name="connsiteY4" fmla="*/ 460375 h 503237"/>
                <a:gd name="connsiteX5" fmla="*/ 688975 w 947737"/>
                <a:gd name="connsiteY5" fmla="*/ 460375 h 503237"/>
                <a:gd name="connsiteX6" fmla="*/ 688975 w 947737"/>
                <a:gd name="connsiteY6" fmla="*/ 503237 h 503237"/>
                <a:gd name="connsiteX7" fmla="*/ 520700 w 947737"/>
                <a:gd name="connsiteY7" fmla="*/ 503237 h 503237"/>
                <a:gd name="connsiteX8" fmla="*/ 260350 w 947737"/>
                <a:gd name="connsiteY8" fmla="*/ 460375 h 503237"/>
                <a:gd name="connsiteX9" fmla="*/ 428625 w 947737"/>
                <a:gd name="connsiteY9" fmla="*/ 460375 h 503237"/>
                <a:gd name="connsiteX10" fmla="*/ 428625 w 947737"/>
                <a:gd name="connsiteY10" fmla="*/ 503237 h 503237"/>
                <a:gd name="connsiteX11" fmla="*/ 260350 w 947737"/>
                <a:gd name="connsiteY11" fmla="*/ 503237 h 503237"/>
                <a:gd name="connsiteX12" fmla="*/ 0 w 947737"/>
                <a:gd name="connsiteY12" fmla="*/ 460375 h 503237"/>
                <a:gd name="connsiteX13" fmla="*/ 168275 w 947737"/>
                <a:gd name="connsiteY13" fmla="*/ 460375 h 503237"/>
                <a:gd name="connsiteX14" fmla="*/ 168275 w 947737"/>
                <a:gd name="connsiteY14" fmla="*/ 503237 h 503237"/>
                <a:gd name="connsiteX15" fmla="*/ 0 w 947737"/>
                <a:gd name="connsiteY15" fmla="*/ 503237 h 503237"/>
                <a:gd name="connsiteX16" fmla="*/ 779462 w 947737"/>
                <a:gd name="connsiteY16" fmla="*/ 384175 h 503237"/>
                <a:gd name="connsiteX17" fmla="*/ 947737 w 947737"/>
                <a:gd name="connsiteY17" fmla="*/ 384175 h 503237"/>
                <a:gd name="connsiteX18" fmla="*/ 947737 w 947737"/>
                <a:gd name="connsiteY18" fmla="*/ 427037 h 503237"/>
                <a:gd name="connsiteX19" fmla="*/ 779462 w 947737"/>
                <a:gd name="connsiteY19" fmla="*/ 427037 h 503237"/>
                <a:gd name="connsiteX20" fmla="*/ 520700 w 947737"/>
                <a:gd name="connsiteY20" fmla="*/ 384175 h 503237"/>
                <a:gd name="connsiteX21" fmla="*/ 688975 w 947737"/>
                <a:gd name="connsiteY21" fmla="*/ 384175 h 503237"/>
                <a:gd name="connsiteX22" fmla="*/ 688975 w 947737"/>
                <a:gd name="connsiteY22" fmla="*/ 427037 h 503237"/>
                <a:gd name="connsiteX23" fmla="*/ 520700 w 947737"/>
                <a:gd name="connsiteY23" fmla="*/ 427037 h 503237"/>
                <a:gd name="connsiteX24" fmla="*/ 260350 w 947737"/>
                <a:gd name="connsiteY24" fmla="*/ 384175 h 503237"/>
                <a:gd name="connsiteX25" fmla="*/ 428625 w 947737"/>
                <a:gd name="connsiteY25" fmla="*/ 384175 h 503237"/>
                <a:gd name="connsiteX26" fmla="*/ 428625 w 947737"/>
                <a:gd name="connsiteY26" fmla="*/ 427037 h 503237"/>
                <a:gd name="connsiteX27" fmla="*/ 260350 w 947737"/>
                <a:gd name="connsiteY27" fmla="*/ 427037 h 503237"/>
                <a:gd name="connsiteX28" fmla="*/ 0 w 947737"/>
                <a:gd name="connsiteY28" fmla="*/ 384175 h 503237"/>
                <a:gd name="connsiteX29" fmla="*/ 168275 w 947737"/>
                <a:gd name="connsiteY29" fmla="*/ 384175 h 503237"/>
                <a:gd name="connsiteX30" fmla="*/ 168275 w 947737"/>
                <a:gd name="connsiteY30" fmla="*/ 427037 h 503237"/>
                <a:gd name="connsiteX31" fmla="*/ 0 w 947737"/>
                <a:gd name="connsiteY31" fmla="*/ 427037 h 503237"/>
                <a:gd name="connsiteX32" fmla="*/ 779462 w 947737"/>
                <a:gd name="connsiteY32" fmla="*/ 306387 h 503237"/>
                <a:gd name="connsiteX33" fmla="*/ 947737 w 947737"/>
                <a:gd name="connsiteY33" fmla="*/ 306387 h 503237"/>
                <a:gd name="connsiteX34" fmla="*/ 947737 w 947737"/>
                <a:gd name="connsiteY34" fmla="*/ 349249 h 503237"/>
                <a:gd name="connsiteX35" fmla="*/ 779462 w 947737"/>
                <a:gd name="connsiteY35" fmla="*/ 349249 h 503237"/>
                <a:gd name="connsiteX36" fmla="*/ 520700 w 947737"/>
                <a:gd name="connsiteY36" fmla="*/ 306387 h 503237"/>
                <a:gd name="connsiteX37" fmla="*/ 688975 w 947737"/>
                <a:gd name="connsiteY37" fmla="*/ 306387 h 503237"/>
                <a:gd name="connsiteX38" fmla="*/ 688975 w 947737"/>
                <a:gd name="connsiteY38" fmla="*/ 349249 h 503237"/>
                <a:gd name="connsiteX39" fmla="*/ 520700 w 947737"/>
                <a:gd name="connsiteY39" fmla="*/ 349249 h 503237"/>
                <a:gd name="connsiteX40" fmla="*/ 260350 w 947737"/>
                <a:gd name="connsiteY40" fmla="*/ 306387 h 503237"/>
                <a:gd name="connsiteX41" fmla="*/ 428625 w 947737"/>
                <a:gd name="connsiteY41" fmla="*/ 306387 h 503237"/>
                <a:gd name="connsiteX42" fmla="*/ 428625 w 947737"/>
                <a:gd name="connsiteY42" fmla="*/ 349249 h 503237"/>
                <a:gd name="connsiteX43" fmla="*/ 260350 w 947737"/>
                <a:gd name="connsiteY43" fmla="*/ 349249 h 503237"/>
                <a:gd name="connsiteX44" fmla="*/ 0 w 947737"/>
                <a:gd name="connsiteY44" fmla="*/ 306387 h 503237"/>
                <a:gd name="connsiteX45" fmla="*/ 168275 w 947737"/>
                <a:gd name="connsiteY45" fmla="*/ 306387 h 503237"/>
                <a:gd name="connsiteX46" fmla="*/ 168275 w 947737"/>
                <a:gd name="connsiteY46" fmla="*/ 349249 h 503237"/>
                <a:gd name="connsiteX47" fmla="*/ 0 w 947737"/>
                <a:gd name="connsiteY47" fmla="*/ 349249 h 503237"/>
                <a:gd name="connsiteX48" fmla="*/ 779462 w 947737"/>
                <a:gd name="connsiteY48" fmla="*/ 230187 h 503237"/>
                <a:gd name="connsiteX49" fmla="*/ 947737 w 947737"/>
                <a:gd name="connsiteY49" fmla="*/ 230187 h 503237"/>
                <a:gd name="connsiteX50" fmla="*/ 947737 w 947737"/>
                <a:gd name="connsiteY50" fmla="*/ 273049 h 503237"/>
                <a:gd name="connsiteX51" fmla="*/ 779462 w 947737"/>
                <a:gd name="connsiteY51" fmla="*/ 273049 h 503237"/>
                <a:gd name="connsiteX52" fmla="*/ 520700 w 947737"/>
                <a:gd name="connsiteY52" fmla="*/ 230187 h 503237"/>
                <a:gd name="connsiteX53" fmla="*/ 688975 w 947737"/>
                <a:gd name="connsiteY53" fmla="*/ 230187 h 503237"/>
                <a:gd name="connsiteX54" fmla="*/ 688975 w 947737"/>
                <a:gd name="connsiteY54" fmla="*/ 273049 h 503237"/>
                <a:gd name="connsiteX55" fmla="*/ 520700 w 947737"/>
                <a:gd name="connsiteY55" fmla="*/ 273049 h 503237"/>
                <a:gd name="connsiteX56" fmla="*/ 260350 w 947737"/>
                <a:gd name="connsiteY56" fmla="*/ 230187 h 503237"/>
                <a:gd name="connsiteX57" fmla="*/ 428625 w 947737"/>
                <a:gd name="connsiteY57" fmla="*/ 230187 h 503237"/>
                <a:gd name="connsiteX58" fmla="*/ 428625 w 947737"/>
                <a:gd name="connsiteY58" fmla="*/ 273049 h 503237"/>
                <a:gd name="connsiteX59" fmla="*/ 260350 w 947737"/>
                <a:gd name="connsiteY59" fmla="*/ 273049 h 503237"/>
                <a:gd name="connsiteX60" fmla="*/ 0 w 947737"/>
                <a:gd name="connsiteY60" fmla="*/ 230187 h 503237"/>
                <a:gd name="connsiteX61" fmla="*/ 168275 w 947737"/>
                <a:gd name="connsiteY61" fmla="*/ 230187 h 503237"/>
                <a:gd name="connsiteX62" fmla="*/ 168275 w 947737"/>
                <a:gd name="connsiteY62" fmla="*/ 273049 h 503237"/>
                <a:gd name="connsiteX63" fmla="*/ 0 w 947737"/>
                <a:gd name="connsiteY63" fmla="*/ 273049 h 503237"/>
                <a:gd name="connsiteX64" fmla="*/ 779462 w 947737"/>
                <a:gd name="connsiteY64" fmla="*/ 153987 h 503237"/>
                <a:gd name="connsiteX65" fmla="*/ 947737 w 947737"/>
                <a:gd name="connsiteY65" fmla="*/ 153987 h 503237"/>
                <a:gd name="connsiteX66" fmla="*/ 947737 w 947737"/>
                <a:gd name="connsiteY66" fmla="*/ 196849 h 503237"/>
                <a:gd name="connsiteX67" fmla="*/ 779462 w 947737"/>
                <a:gd name="connsiteY67" fmla="*/ 196849 h 503237"/>
                <a:gd name="connsiteX68" fmla="*/ 520700 w 947737"/>
                <a:gd name="connsiteY68" fmla="*/ 153987 h 503237"/>
                <a:gd name="connsiteX69" fmla="*/ 688975 w 947737"/>
                <a:gd name="connsiteY69" fmla="*/ 153987 h 503237"/>
                <a:gd name="connsiteX70" fmla="*/ 688975 w 947737"/>
                <a:gd name="connsiteY70" fmla="*/ 196849 h 503237"/>
                <a:gd name="connsiteX71" fmla="*/ 520700 w 947737"/>
                <a:gd name="connsiteY71" fmla="*/ 196849 h 503237"/>
                <a:gd name="connsiteX72" fmla="*/ 260350 w 947737"/>
                <a:gd name="connsiteY72" fmla="*/ 153987 h 503237"/>
                <a:gd name="connsiteX73" fmla="*/ 428625 w 947737"/>
                <a:gd name="connsiteY73" fmla="*/ 153987 h 503237"/>
                <a:gd name="connsiteX74" fmla="*/ 428625 w 947737"/>
                <a:gd name="connsiteY74" fmla="*/ 196849 h 503237"/>
                <a:gd name="connsiteX75" fmla="*/ 260350 w 947737"/>
                <a:gd name="connsiteY75" fmla="*/ 196849 h 503237"/>
                <a:gd name="connsiteX76" fmla="*/ 0 w 947737"/>
                <a:gd name="connsiteY76" fmla="*/ 153987 h 503237"/>
                <a:gd name="connsiteX77" fmla="*/ 168275 w 947737"/>
                <a:gd name="connsiteY77" fmla="*/ 153987 h 503237"/>
                <a:gd name="connsiteX78" fmla="*/ 168275 w 947737"/>
                <a:gd name="connsiteY78" fmla="*/ 196849 h 503237"/>
                <a:gd name="connsiteX79" fmla="*/ 0 w 947737"/>
                <a:gd name="connsiteY79" fmla="*/ 196849 h 503237"/>
                <a:gd name="connsiteX80" fmla="*/ 779462 w 947737"/>
                <a:gd name="connsiteY80" fmla="*/ 76200 h 503237"/>
                <a:gd name="connsiteX81" fmla="*/ 947737 w 947737"/>
                <a:gd name="connsiteY81" fmla="*/ 76200 h 503237"/>
                <a:gd name="connsiteX82" fmla="*/ 947737 w 947737"/>
                <a:gd name="connsiteY82" fmla="*/ 119062 h 503237"/>
                <a:gd name="connsiteX83" fmla="*/ 779462 w 947737"/>
                <a:gd name="connsiteY83" fmla="*/ 119062 h 503237"/>
                <a:gd name="connsiteX84" fmla="*/ 520700 w 947737"/>
                <a:gd name="connsiteY84" fmla="*/ 76200 h 503237"/>
                <a:gd name="connsiteX85" fmla="*/ 688975 w 947737"/>
                <a:gd name="connsiteY85" fmla="*/ 76200 h 503237"/>
                <a:gd name="connsiteX86" fmla="*/ 688975 w 947737"/>
                <a:gd name="connsiteY86" fmla="*/ 119062 h 503237"/>
                <a:gd name="connsiteX87" fmla="*/ 520700 w 947737"/>
                <a:gd name="connsiteY87" fmla="*/ 119062 h 503237"/>
                <a:gd name="connsiteX88" fmla="*/ 260350 w 947737"/>
                <a:gd name="connsiteY88" fmla="*/ 76200 h 503237"/>
                <a:gd name="connsiteX89" fmla="*/ 428625 w 947737"/>
                <a:gd name="connsiteY89" fmla="*/ 76200 h 503237"/>
                <a:gd name="connsiteX90" fmla="*/ 428625 w 947737"/>
                <a:gd name="connsiteY90" fmla="*/ 119062 h 503237"/>
                <a:gd name="connsiteX91" fmla="*/ 260350 w 947737"/>
                <a:gd name="connsiteY91" fmla="*/ 119062 h 503237"/>
                <a:gd name="connsiteX92" fmla="*/ 0 w 947737"/>
                <a:gd name="connsiteY92" fmla="*/ 76200 h 503237"/>
                <a:gd name="connsiteX93" fmla="*/ 168275 w 947737"/>
                <a:gd name="connsiteY93" fmla="*/ 76200 h 503237"/>
                <a:gd name="connsiteX94" fmla="*/ 168275 w 947737"/>
                <a:gd name="connsiteY94" fmla="*/ 119062 h 503237"/>
                <a:gd name="connsiteX95" fmla="*/ 0 w 947737"/>
                <a:gd name="connsiteY95" fmla="*/ 119062 h 503237"/>
                <a:gd name="connsiteX96" fmla="*/ 779462 w 947737"/>
                <a:gd name="connsiteY96" fmla="*/ 0 h 503237"/>
                <a:gd name="connsiteX97" fmla="*/ 947737 w 947737"/>
                <a:gd name="connsiteY97" fmla="*/ 0 h 503237"/>
                <a:gd name="connsiteX98" fmla="*/ 947737 w 947737"/>
                <a:gd name="connsiteY98" fmla="*/ 42862 h 503237"/>
                <a:gd name="connsiteX99" fmla="*/ 779462 w 947737"/>
                <a:gd name="connsiteY99" fmla="*/ 42862 h 503237"/>
                <a:gd name="connsiteX100" fmla="*/ 520700 w 947737"/>
                <a:gd name="connsiteY100" fmla="*/ 0 h 503237"/>
                <a:gd name="connsiteX101" fmla="*/ 688975 w 947737"/>
                <a:gd name="connsiteY101" fmla="*/ 0 h 503237"/>
                <a:gd name="connsiteX102" fmla="*/ 688975 w 947737"/>
                <a:gd name="connsiteY102" fmla="*/ 42862 h 503237"/>
                <a:gd name="connsiteX103" fmla="*/ 520700 w 947737"/>
                <a:gd name="connsiteY103" fmla="*/ 42862 h 503237"/>
                <a:gd name="connsiteX104" fmla="*/ 260350 w 947737"/>
                <a:gd name="connsiteY104" fmla="*/ 0 h 503237"/>
                <a:gd name="connsiteX105" fmla="*/ 428625 w 947737"/>
                <a:gd name="connsiteY105" fmla="*/ 0 h 503237"/>
                <a:gd name="connsiteX106" fmla="*/ 428625 w 947737"/>
                <a:gd name="connsiteY106" fmla="*/ 42862 h 503237"/>
                <a:gd name="connsiteX107" fmla="*/ 260350 w 947737"/>
                <a:gd name="connsiteY107" fmla="*/ 42862 h 503237"/>
                <a:gd name="connsiteX108" fmla="*/ 0 w 947737"/>
                <a:gd name="connsiteY108" fmla="*/ 0 h 503237"/>
                <a:gd name="connsiteX109" fmla="*/ 168275 w 947737"/>
                <a:gd name="connsiteY109" fmla="*/ 0 h 503237"/>
                <a:gd name="connsiteX110" fmla="*/ 168275 w 947737"/>
                <a:gd name="connsiteY110" fmla="*/ 42862 h 503237"/>
                <a:gd name="connsiteX111" fmla="*/ 0 w 947737"/>
                <a:gd name="connsiteY111" fmla="*/ 42862 h 50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947737" h="503237">
                  <a:moveTo>
                    <a:pt x="779462" y="460375"/>
                  </a:moveTo>
                  <a:lnTo>
                    <a:pt x="947737" y="460375"/>
                  </a:lnTo>
                  <a:lnTo>
                    <a:pt x="947737" y="503237"/>
                  </a:lnTo>
                  <a:lnTo>
                    <a:pt x="779462" y="503237"/>
                  </a:lnTo>
                  <a:close/>
                  <a:moveTo>
                    <a:pt x="520700" y="460375"/>
                  </a:moveTo>
                  <a:lnTo>
                    <a:pt x="688975" y="460375"/>
                  </a:lnTo>
                  <a:lnTo>
                    <a:pt x="688975" y="503237"/>
                  </a:lnTo>
                  <a:lnTo>
                    <a:pt x="520700" y="503237"/>
                  </a:lnTo>
                  <a:close/>
                  <a:moveTo>
                    <a:pt x="260350" y="460375"/>
                  </a:moveTo>
                  <a:lnTo>
                    <a:pt x="428625" y="460375"/>
                  </a:lnTo>
                  <a:lnTo>
                    <a:pt x="428625" y="503237"/>
                  </a:lnTo>
                  <a:lnTo>
                    <a:pt x="260350" y="503237"/>
                  </a:lnTo>
                  <a:close/>
                  <a:moveTo>
                    <a:pt x="0" y="460375"/>
                  </a:moveTo>
                  <a:lnTo>
                    <a:pt x="168275" y="460375"/>
                  </a:lnTo>
                  <a:lnTo>
                    <a:pt x="168275" y="503237"/>
                  </a:lnTo>
                  <a:lnTo>
                    <a:pt x="0" y="503237"/>
                  </a:lnTo>
                  <a:close/>
                  <a:moveTo>
                    <a:pt x="779462" y="384175"/>
                  </a:moveTo>
                  <a:lnTo>
                    <a:pt x="947737" y="384175"/>
                  </a:lnTo>
                  <a:lnTo>
                    <a:pt x="947737" y="427037"/>
                  </a:lnTo>
                  <a:lnTo>
                    <a:pt x="779462" y="427037"/>
                  </a:lnTo>
                  <a:close/>
                  <a:moveTo>
                    <a:pt x="520700" y="384175"/>
                  </a:moveTo>
                  <a:lnTo>
                    <a:pt x="688975" y="384175"/>
                  </a:lnTo>
                  <a:lnTo>
                    <a:pt x="688975" y="427037"/>
                  </a:lnTo>
                  <a:lnTo>
                    <a:pt x="520700" y="427037"/>
                  </a:lnTo>
                  <a:close/>
                  <a:moveTo>
                    <a:pt x="260350" y="384175"/>
                  </a:moveTo>
                  <a:lnTo>
                    <a:pt x="428625" y="384175"/>
                  </a:lnTo>
                  <a:lnTo>
                    <a:pt x="428625" y="427037"/>
                  </a:lnTo>
                  <a:lnTo>
                    <a:pt x="260350" y="427037"/>
                  </a:lnTo>
                  <a:close/>
                  <a:moveTo>
                    <a:pt x="0" y="384175"/>
                  </a:moveTo>
                  <a:lnTo>
                    <a:pt x="168275" y="384175"/>
                  </a:lnTo>
                  <a:lnTo>
                    <a:pt x="168275" y="427037"/>
                  </a:lnTo>
                  <a:lnTo>
                    <a:pt x="0" y="427037"/>
                  </a:lnTo>
                  <a:close/>
                  <a:moveTo>
                    <a:pt x="779462" y="306387"/>
                  </a:moveTo>
                  <a:lnTo>
                    <a:pt x="947737" y="306387"/>
                  </a:lnTo>
                  <a:lnTo>
                    <a:pt x="947737" y="349249"/>
                  </a:lnTo>
                  <a:lnTo>
                    <a:pt x="779462" y="349249"/>
                  </a:lnTo>
                  <a:close/>
                  <a:moveTo>
                    <a:pt x="520700" y="306387"/>
                  </a:moveTo>
                  <a:lnTo>
                    <a:pt x="688975" y="306387"/>
                  </a:lnTo>
                  <a:lnTo>
                    <a:pt x="688975" y="349249"/>
                  </a:lnTo>
                  <a:lnTo>
                    <a:pt x="520700" y="349249"/>
                  </a:lnTo>
                  <a:close/>
                  <a:moveTo>
                    <a:pt x="260350" y="306387"/>
                  </a:moveTo>
                  <a:lnTo>
                    <a:pt x="428625" y="306387"/>
                  </a:lnTo>
                  <a:lnTo>
                    <a:pt x="428625" y="349249"/>
                  </a:lnTo>
                  <a:lnTo>
                    <a:pt x="260350" y="349249"/>
                  </a:lnTo>
                  <a:close/>
                  <a:moveTo>
                    <a:pt x="0" y="306387"/>
                  </a:moveTo>
                  <a:lnTo>
                    <a:pt x="168275" y="306387"/>
                  </a:lnTo>
                  <a:lnTo>
                    <a:pt x="168275" y="349249"/>
                  </a:lnTo>
                  <a:lnTo>
                    <a:pt x="0" y="349249"/>
                  </a:lnTo>
                  <a:close/>
                  <a:moveTo>
                    <a:pt x="779462" y="230187"/>
                  </a:moveTo>
                  <a:lnTo>
                    <a:pt x="947737" y="230187"/>
                  </a:lnTo>
                  <a:lnTo>
                    <a:pt x="947737" y="273049"/>
                  </a:lnTo>
                  <a:lnTo>
                    <a:pt x="779462" y="273049"/>
                  </a:lnTo>
                  <a:close/>
                  <a:moveTo>
                    <a:pt x="520700" y="230187"/>
                  </a:moveTo>
                  <a:lnTo>
                    <a:pt x="688975" y="230187"/>
                  </a:lnTo>
                  <a:lnTo>
                    <a:pt x="688975" y="273049"/>
                  </a:lnTo>
                  <a:lnTo>
                    <a:pt x="520700" y="273049"/>
                  </a:lnTo>
                  <a:close/>
                  <a:moveTo>
                    <a:pt x="260350" y="230187"/>
                  </a:moveTo>
                  <a:lnTo>
                    <a:pt x="428625" y="230187"/>
                  </a:lnTo>
                  <a:lnTo>
                    <a:pt x="428625" y="273049"/>
                  </a:lnTo>
                  <a:lnTo>
                    <a:pt x="260350" y="273049"/>
                  </a:lnTo>
                  <a:close/>
                  <a:moveTo>
                    <a:pt x="0" y="230187"/>
                  </a:moveTo>
                  <a:lnTo>
                    <a:pt x="168275" y="230187"/>
                  </a:lnTo>
                  <a:lnTo>
                    <a:pt x="168275" y="273049"/>
                  </a:lnTo>
                  <a:lnTo>
                    <a:pt x="0" y="273049"/>
                  </a:lnTo>
                  <a:close/>
                  <a:moveTo>
                    <a:pt x="779462" y="153987"/>
                  </a:moveTo>
                  <a:lnTo>
                    <a:pt x="947737" y="153987"/>
                  </a:lnTo>
                  <a:lnTo>
                    <a:pt x="947737" y="196849"/>
                  </a:lnTo>
                  <a:lnTo>
                    <a:pt x="779462" y="196849"/>
                  </a:lnTo>
                  <a:close/>
                  <a:moveTo>
                    <a:pt x="520700" y="153987"/>
                  </a:moveTo>
                  <a:lnTo>
                    <a:pt x="688975" y="153987"/>
                  </a:lnTo>
                  <a:lnTo>
                    <a:pt x="688975" y="196849"/>
                  </a:lnTo>
                  <a:lnTo>
                    <a:pt x="520700" y="196849"/>
                  </a:lnTo>
                  <a:close/>
                  <a:moveTo>
                    <a:pt x="260350" y="153987"/>
                  </a:moveTo>
                  <a:lnTo>
                    <a:pt x="428625" y="153987"/>
                  </a:lnTo>
                  <a:lnTo>
                    <a:pt x="428625" y="196849"/>
                  </a:lnTo>
                  <a:lnTo>
                    <a:pt x="260350" y="196849"/>
                  </a:lnTo>
                  <a:close/>
                  <a:moveTo>
                    <a:pt x="0" y="153987"/>
                  </a:moveTo>
                  <a:lnTo>
                    <a:pt x="168275" y="153987"/>
                  </a:lnTo>
                  <a:lnTo>
                    <a:pt x="168275" y="196849"/>
                  </a:lnTo>
                  <a:lnTo>
                    <a:pt x="0" y="196849"/>
                  </a:lnTo>
                  <a:close/>
                  <a:moveTo>
                    <a:pt x="779462" y="76200"/>
                  </a:moveTo>
                  <a:lnTo>
                    <a:pt x="947737" y="76200"/>
                  </a:lnTo>
                  <a:lnTo>
                    <a:pt x="947737" y="119062"/>
                  </a:lnTo>
                  <a:lnTo>
                    <a:pt x="779462" y="119062"/>
                  </a:lnTo>
                  <a:close/>
                  <a:moveTo>
                    <a:pt x="520700" y="76200"/>
                  </a:moveTo>
                  <a:lnTo>
                    <a:pt x="688975" y="76200"/>
                  </a:lnTo>
                  <a:lnTo>
                    <a:pt x="688975" y="119062"/>
                  </a:lnTo>
                  <a:lnTo>
                    <a:pt x="520700" y="119062"/>
                  </a:lnTo>
                  <a:close/>
                  <a:moveTo>
                    <a:pt x="260350" y="76200"/>
                  </a:moveTo>
                  <a:lnTo>
                    <a:pt x="428625" y="76200"/>
                  </a:lnTo>
                  <a:lnTo>
                    <a:pt x="428625" y="119062"/>
                  </a:lnTo>
                  <a:lnTo>
                    <a:pt x="260350" y="119062"/>
                  </a:lnTo>
                  <a:close/>
                  <a:moveTo>
                    <a:pt x="0" y="76200"/>
                  </a:moveTo>
                  <a:lnTo>
                    <a:pt x="168275" y="76200"/>
                  </a:lnTo>
                  <a:lnTo>
                    <a:pt x="168275" y="119062"/>
                  </a:lnTo>
                  <a:lnTo>
                    <a:pt x="0" y="119062"/>
                  </a:lnTo>
                  <a:close/>
                  <a:moveTo>
                    <a:pt x="779462" y="0"/>
                  </a:moveTo>
                  <a:lnTo>
                    <a:pt x="947737" y="0"/>
                  </a:lnTo>
                  <a:lnTo>
                    <a:pt x="947737" y="42862"/>
                  </a:lnTo>
                  <a:lnTo>
                    <a:pt x="779462" y="42862"/>
                  </a:lnTo>
                  <a:close/>
                  <a:moveTo>
                    <a:pt x="520700" y="0"/>
                  </a:moveTo>
                  <a:lnTo>
                    <a:pt x="688975" y="0"/>
                  </a:lnTo>
                  <a:lnTo>
                    <a:pt x="688975" y="42862"/>
                  </a:lnTo>
                  <a:lnTo>
                    <a:pt x="520700" y="42862"/>
                  </a:lnTo>
                  <a:close/>
                  <a:moveTo>
                    <a:pt x="260350" y="0"/>
                  </a:moveTo>
                  <a:lnTo>
                    <a:pt x="428625" y="0"/>
                  </a:lnTo>
                  <a:lnTo>
                    <a:pt x="428625" y="42862"/>
                  </a:lnTo>
                  <a:lnTo>
                    <a:pt x="260350" y="42862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168275" y="42862"/>
                  </a:lnTo>
                  <a:lnTo>
                    <a:pt x="0" y="42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094667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latin typeface="+mj-ea"/>
              <a:ea typeface="+mj-ea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9800" y="3454400"/>
            <a:ext cx="101285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latin typeface="+mj-ea"/>
              <a:ea typeface="+mj-ea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96064" y="2031748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TA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043473" y="2553696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0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98453" y="3566732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5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18458" y="3566733"/>
            <a:ext cx="595222" cy="439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ea typeface="+mj-ea"/>
              </a:rPr>
              <a:t>TB</a:t>
            </a:r>
            <a:r>
              <a:rPr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88188" y="4413616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1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400341" y="4433215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2</a:t>
            </a:r>
            <a:endParaRPr kumimoji="1" lang="en-US" sz="1400" b="1" dirty="0">
              <a:ea typeface="+mj-e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487942" y="4410508"/>
            <a:ext cx="595224" cy="38675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b="1" dirty="0">
                <a:ea typeface="+mj-ea"/>
              </a:rPr>
              <a:t>S</a:t>
            </a:r>
            <a:r>
              <a:rPr kumimoji="1" lang="en-US" sz="1000" b="1" dirty="0">
                <a:ea typeface="+mj-ea"/>
              </a:rPr>
              <a:t>3</a:t>
            </a:r>
            <a:endParaRPr kumimoji="1" lang="en-US" sz="1400" b="1" dirty="0">
              <a:ea typeface="+mj-ea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1711182" y="4000684"/>
            <a:ext cx="0" cy="382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2758580" y="3994175"/>
            <a:ext cx="0" cy="38204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685800" y="2983160"/>
            <a:ext cx="408867" cy="14055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10" idx="6"/>
          </p:cNvCxnSpPr>
          <p:nvPr/>
        </p:nvCxnSpPr>
        <p:spPr bwMode="auto">
          <a:xfrm flipV="1">
            <a:off x="1822164" y="2433181"/>
            <a:ext cx="184880" cy="116916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6" idx="0"/>
          </p:cNvCxnSpPr>
          <p:nvPr/>
        </p:nvCxnSpPr>
        <p:spPr bwMode="auto">
          <a:xfrm flipH="1" flipV="1">
            <a:off x="2107519" y="2433181"/>
            <a:ext cx="608550" cy="11335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28"/>
          <p:cNvSpPr/>
          <p:nvPr/>
        </p:nvSpPr>
        <p:spPr bwMode="auto">
          <a:xfrm>
            <a:off x="1651000" y="2463800"/>
            <a:ext cx="215900" cy="304800"/>
          </a:xfrm>
          <a:custGeom>
            <a:avLst/>
            <a:gdLst>
              <a:gd name="connsiteX0" fmla="*/ 0 w 215900"/>
              <a:gd name="connsiteY0" fmla="*/ 304800 h 304800"/>
              <a:gd name="connsiteX1" fmla="*/ 177800 w 215900"/>
              <a:gd name="connsiteY1" fmla="*/ 254000 h 304800"/>
              <a:gd name="connsiteX2" fmla="*/ 215900 w 21590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304800">
                <a:moveTo>
                  <a:pt x="0" y="304800"/>
                </a:moveTo>
                <a:cubicBezTo>
                  <a:pt x="70908" y="304800"/>
                  <a:pt x="141817" y="304800"/>
                  <a:pt x="177800" y="254000"/>
                </a:cubicBezTo>
                <a:cubicBezTo>
                  <a:pt x="213783" y="203200"/>
                  <a:pt x="214841" y="101600"/>
                  <a:pt x="215900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248" y="1431168"/>
            <a:ext cx="2665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Optimized deployment plan</a:t>
            </a:r>
          </a:p>
        </p:txBody>
      </p:sp>
    </p:spTree>
    <p:extLst>
      <p:ext uri="{BB962C8B-B14F-4D97-AF65-F5344CB8AC3E}">
        <p14:creationId xmlns:p14="http://schemas.microsoft.com/office/powerpoint/2010/main" val="2081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87927" y="1881947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Counter</a:t>
            </a:r>
            <a:endParaRPr kumimoji="1" lang="en-US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87927" y="3224792"/>
            <a:ext cx="1733910" cy="776377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Anomaly Detector</a:t>
            </a:r>
            <a:endParaRPr kumimoji="1" lang="en-US" b="1" dirty="0">
              <a:ea typeface="+mj-ea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4454882" y="2658324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454882" y="4001170"/>
            <a:ext cx="0" cy="11501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530322" y="4297139"/>
            <a:ext cx="219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04921" y="2774969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anomaly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447693" y="1315479"/>
            <a:ext cx="0" cy="56646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57716" y="1345936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counter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03036" y="3992546"/>
            <a:ext cx="1079627" cy="104315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884246" y="49722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rules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3106" y="52812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PowerPanel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27062" y="2116246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“city”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7062" y="3459091"/>
            <a:ext cx="22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“</a:t>
            </a:r>
            <a:r>
              <a:rPr lang="en-US" dirty="0" err="1"/>
              <a:t>shopID</a:t>
            </a:r>
            <a:r>
              <a:rPr lang="en-US" dirty="0"/>
              <a:t>”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 bwMode="auto">
          <a:xfrm flipH="1">
            <a:off x="5321837" y="2270136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5288947" y="3612980"/>
            <a:ext cx="5560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Down Arrow 20"/>
          <p:cNvSpPr/>
          <p:nvPr/>
        </p:nvSpPr>
        <p:spPr bwMode="auto">
          <a:xfrm rot="19499974">
            <a:off x="3530035" y="1346202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9144" y="709615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dashboard service</a:t>
            </a:r>
          </a:p>
        </p:txBody>
      </p:sp>
      <p:sp>
        <p:nvSpPr>
          <p:cNvPr id="26" name="Down Arrow 25"/>
          <p:cNvSpPr/>
          <p:nvPr/>
        </p:nvSpPr>
        <p:spPr bwMode="auto">
          <a:xfrm rot="18401374">
            <a:off x="3275697" y="2900497"/>
            <a:ext cx="397434" cy="463694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652" y="256210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 from </a:t>
            </a:r>
          </a:p>
          <a:p>
            <a:r>
              <a:rPr lang="en-US" dirty="0"/>
              <a:t>alarms</a:t>
            </a:r>
          </a:p>
        </p:txBody>
      </p:sp>
      <p:sp>
        <p:nvSpPr>
          <p:cNvPr id="28" name="TextBox 27"/>
          <p:cNvSpPr txBox="1"/>
          <p:nvPr/>
        </p:nvSpPr>
        <p:spPr>
          <a:xfrm rot="18927537">
            <a:off x="2499264" y="426636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broadcast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33" y="5156869"/>
            <a:ext cx="426919" cy="61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グループ化 83"/>
          <p:cNvGrpSpPr>
            <a:grpSpLocks noChangeAspect="1"/>
          </p:cNvGrpSpPr>
          <p:nvPr/>
        </p:nvGrpSpPr>
        <p:grpSpPr bwMode="gray">
          <a:xfrm>
            <a:off x="1930165" y="3178274"/>
            <a:ext cx="362743" cy="384968"/>
            <a:chOff x="3065463" y="1014413"/>
            <a:chExt cx="725487" cy="769937"/>
          </a:xfrm>
          <a:solidFill>
            <a:srgbClr val="FF0000"/>
          </a:solidFill>
        </p:grpSpPr>
        <p:sp>
          <p:nvSpPr>
            <p:cNvPr id="31" name="フリーフォーム 84"/>
            <p:cNvSpPr>
              <a:spLocks noChangeAspect="1"/>
            </p:cNvSpPr>
            <p:nvPr/>
          </p:nvSpPr>
          <p:spPr bwMode="gray">
            <a:xfrm>
              <a:off x="3065463" y="1014413"/>
              <a:ext cx="725487" cy="769937"/>
            </a:xfrm>
            <a:custGeom>
              <a:avLst/>
              <a:gdLst>
                <a:gd name="connsiteX0" fmla="*/ 362744 w 725487"/>
                <a:gd name="connsiteY0" fmla="*/ 217487 h 769937"/>
                <a:gd name="connsiteX1" fmla="*/ 641408 w 725487"/>
                <a:gd name="connsiteY1" fmla="*/ 491010 h 769937"/>
                <a:gd name="connsiteX2" fmla="*/ 641708 w 725487"/>
                <a:gd name="connsiteY2" fmla="*/ 491010 h 769937"/>
                <a:gd name="connsiteX3" fmla="*/ 641708 w 725487"/>
                <a:gd name="connsiteY3" fmla="*/ 682566 h 769937"/>
                <a:gd name="connsiteX4" fmla="*/ 693056 w 725487"/>
                <a:gd name="connsiteY4" fmla="*/ 682566 h 769937"/>
                <a:gd name="connsiteX5" fmla="*/ 725487 w 725487"/>
                <a:gd name="connsiteY5" fmla="*/ 714992 h 769937"/>
                <a:gd name="connsiteX6" fmla="*/ 725487 w 725487"/>
                <a:gd name="connsiteY6" fmla="*/ 737511 h 769937"/>
                <a:gd name="connsiteX7" fmla="*/ 693056 w 725487"/>
                <a:gd name="connsiteY7" fmla="*/ 769937 h 769937"/>
                <a:gd name="connsiteX8" fmla="*/ 32431 w 725487"/>
                <a:gd name="connsiteY8" fmla="*/ 769937 h 769937"/>
                <a:gd name="connsiteX9" fmla="*/ 0 w 725487"/>
                <a:gd name="connsiteY9" fmla="*/ 737511 h 769937"/>
                <a:gd name="connsiteX10" fmla="*/ 0 w 725487"/>
                <a:gd name="connsiteY10" fmla="*/ 714992 h 769937"/>
                <a:gd name="connsiteX11" fmla="*/ 32431 w 725487"/>
                <a:gd name="connsiteY11" fmla="*/ 682566 h 769937"/>
                <a:gd name="connsiteX12" fmla="*/ 83779 w 725487"/>
                <a:gd name="connsiteY12" fmla="*/ 682566 h 769937"/>
                <a:gd name="connsiteX13" fmla="*/ 83779 w 725487"/>
                <a:gd name="connsiteY13" fmla="*/ 496715 h 769937"/>
                <a:gd name="connsiteX14" fmla="*/ 83779 w 725487"/>
                <a:gd name="connsiteY14" fmla="*/ 494913 h 769937"/>
                <a:gd name="connsiteX15" fmla="*/ 83779 w 725487"/>
                <a:gd name="connsiteY15" fmla="*/ 491010 h 769937"/>
                <a:gd name="connsiteX16" fmla="*/ 84080 w 725487"/>
                <a:gd name="connsiteY16" fmla="*/ 491010 h 769937"/>
                <a:gd name="connsiteX17" fmla="*/ 362744 w 725487"/>
                <a:gd name="connsiteY17" fmla="*/ 217487 h 769937"/>
                <a:gd name="connsiteX18" fmla="*/ 593030 w 725487"/>
                <a:gd name="connsiteY18" fmla="*/ 81490 h 769937"/>
                <a:gd name="connsiteX19" fmla="*/ 607899 w 725487"/>
                <a:gd name="connsiteY19" fmla="*/ 87836 h 769937"/>
                <a:gd name="connsiteX20" fmla="*/ 607899 w 725487"/>
                <a:gd name="connsiteY20" fmla="*/ 117754 h 769937"/>
                <a:gd name="connsiteX21" fmla="*/ 531576 w 725487"/>
                <a:gd name="connsiteY21" fmla="*/ 195117 h 769937"/>
                <a:gd name="connsiteX22" fmla="*/ 501762 w 725487"/>
                <a:gd name="connsiteY22" fmla="*/ 195117 h 769937"/>
                <a:gd name="connsiteX23" fmla="*/ 501762 w 725487"/>
                <a:gd name="connsiteY23" fmla="*/ 165199 h 769937"/>
                <a:gd name="connsiteX24" fmla="*/ 578384 w 725487"/>
                <a:gd name="connsiteY24" fmla="*/ 87836 h 769937"/>
                <a:gd name="connsiteX25" fmla="*/ 593030 w 725487"/>
                <a:gd name="connsiteY25" fmla="*/ 81490 h 769937"/>
                <a:gd name="connsiteX26" fmla="*/ 124949 w 725487"/>
                <a:gd name="connsiteY26" fmla="*/ 79887 h 769937"/>
                <a:gd name="connsiteX27" fmla="*/ 139862 w 725487"/>
                <a:gd name="connsiteY27" fmla="*/ 86188 h 769937"/>
                <a:gd name="connsiteX28" fmla="*/ 216989 w 725487"/>
                <a:gd name="connsiteY28" fmla="*/ 162995 h 769937"/>
                <a:gd name="connsiteX29" fmla="*/ 216989 w 725487"/>
                <a:gd name="connsiteY29" fmla="*/ 192698 h 769937"/>
                <a:gd name="connsiteX30" fmla="*/ 187163 w 725487"/>
                <a:gd name="connsiteY30" fmla="*/ 192698 h 769937"/>
                <a:gd name="connsiteX31" fmla="*/ 110036 w 725487"/>
                <a:gd name="connsiteY31" fmla="*/ 115891 h 769937"/>
                <a:gd name="connsiteX32" fmla="*/ 110036 w 725487"/>
                <a:gd name="connsiteY32" fmla="*/ 86188 h 769937"/>
                <a:gd name="connsiteX33" fmla="*/ 124949 w 725487"/>
                <a:gd name="connsiteY33" fmla="*/ 79887 h 769937"/>
                <a:gd name="connsiteX34" fmla="*/ 359568 w 725487"/>
                <a:gd name="connsiteY34" fmla="*/ 0 h 769937"/>
                <a:gd name="connsiteX35" fmla="*/ 380999 w 725487"/>
                <a:gd name="connsiteY35" fmla="*/ 21288 h 769937"/>
                <a:gd name="connsiteX36" fmla="*/ 380999 w 725487"/>
                <a:gd name="connsiteY36" fmla="*/ 129824 h 769937"/>
                <a:gd name="connsiteX37" fmla="*/ 359568 w 725487"/>
                <a:gd name="connsiteY37" fmla="*/ 150812 h 769937"/>
                <a:gd name="connsiteX38" fmla="*/ 338137 w 725487"/>
                <a:gd name="connsiteY38" fmla="*/ 129824 h 769937"/>
                <a:gd name="connsiteX39" fmla="*/ 338137 w 725487"/>
                <a:gd name="connsiteY39" fmla="*/ 21288 h 769937"/>
                <a:gd name="connsiteX40" fmla="*/ 359568 w 725487"/>
                <a:gd name="connsiteY40" fmla="*/ 0 h 76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5487" h="769937">
                  <a:moveTo>
                    <a:pt x="362744" y="217487"/>
                  </a:moveTo>
                  <a:cubicBezTo>
                    <a:pt x="514988" y="217487"/>
                    <a:pt x="638405" y="339386"/>
                    <a:pt x="641408" y="491010"/>
                  </a:cubicBezTo>
                  <a:cubicBezTo>
                    <a:pt x="641408" y="491010"/>
                    <a:pt x="641408" y="491010"/>
                    <a:pt x="641708" y="491010"/>
                  </a:cubicBezTo>
                  <a:cubicBezTo>
                    <a:pt x="641708" y="491010"/>
                    <a:pt x="641708" y="491010"/>
                    <a:pt x="641708" y="682566"/>
                  </a:cubicBezTo>
                  <a:cubicBezTo>
                    <a:pt x="641708" y="682566"/>
                    <a:pt x="641708" y="682566"/>
                    <a:pt x="693056" y="682566"/>
                  </a:cubicBezTo>
                  <a:cubicBezTo>
                    <a:pt x="710773" y="682566"/>
                    <a:pt x="725487" y="696978"/>
                    <a:pt x="725487" y="714992"/>
                  </a:cubicBezTo>
                  <a:cubicBezTo>
                    <a:pt x="725487" y="714992"/>
                    <a:pt x="725487" y="714992"/>
                    <a:pt x="725487" y="737511"/>
                  </a:cubicBezTo>
                  <a:cubicBezTo>
                    <a:pt x="725487" y="755225"/>
                    <a:pt x="710773" y="769937"/>
                    <a:pt x="693056" y="769937"/>
                  </a:cubicBezTo>
                  <a:cubicBezTo>
                    <a:pt x="693056" y="769937"/>
                    <a:pt x="693056" y="769937"/>
                    <a:pt x="32431" y="769937"/>
                  </a:cubicBezTo>
                  <a:cubicBezTo>
                    <a:pt x="14714" y="769937"/>
                    <a:pt x="0" y="755225"/>
                    <a:pt x="0" y="737511"/>
                  </a:cubicBezTo>
                  <a:cubicBezTo>
                    <a:pt x="0" y="737511"/>
                    <a:pt x="0" y="737511"/>
                    <a:pt x="0" y="714992"/>
                  </a:cubicBezTo>
                  <a:cubicBezTo>
                    <a:pt x="0" y="696978"/>
                    <a:pt x="14714" y="682566"/>
                    <a:pt x="32431" y="682566"/>
                  </a:cubicBezTo>
                  <a:cubicBezTo>
                    <a:pt x="32431" y="682566"/>
                    <a:pt x="32431" y="682566"/>
                    <a:pt x="83779" y="682566"/>
                  </a:cubicBezTo>
                  <a:cubicBezTo>
                    <a:pt x="83779" y="682566"/>
                    <a:pt x="83779" y="682566"/>
                    <a:pt x="83779" y="496715"/>
                  </a:cubicBezTo>
                  <a:cubicBezTo>
                    <a:pt x="83779" y="496114"/>
                    <a:pt x="83779" y="495514"/>
                    <a:pt x="83779" y="494913"/>
                  </a:cubicBezTo>
                  <a:cubicBezTo>
                    <a:pt x="83779" y="494913"/>
                    <a:pt x="83779" y="494913"/>
                    <a:pt x="83779" y="491010"/>
                  </a:cubicBezTo>
                  <a:cubicBezTo>
                    <a:pt x="83779" y="491010"/>
                    <a:pt x="83779" y="491010"/>
                    <a:pt x="84080" y="491010"/>
                  </a:cubicBezTo>
                  <a:cubicBezTo>
                    <a:pt x="87083" y="339386"/>
                    <a:pt x="210499" y="217487"/>
                    <a:pt x="362744" y="217487"/>
                  </a:cubicBezTo>
                  <a:close/>
                  <a:moveTo>
                    <a:pt x="593030" y="81490"/>
                  </a:moveTo>
                  <a:cubicBezTo>
                    <a:pt x="598359" y="81490"/>
                    <a:pt x="603725" y="83606"/>
                    <a:pt x="607899" y="87836"/>
                  </a:cubicBezTo>
                  <a:cubicBezTo>
                    <a:pt x="615949" y="95996"/>
                    <a:pt x="615949" y="109595"/>
                    <a:pt x="607899" y="117754"/>
                  </a:cubicBezTo>
                  <a:cubicBezTo>
                    <a:pt x="607899" y="117754"/>
                    <a:pt x="607899" y="117754"/>
                    <a:pt x="531576" y="195117"/>
                  </a:cubicBezTo>
                  <a:cubicBezTo>
                    <a:pt x="525315" y="202067"/>
                    <a:pt x="511004" y="204787"/>
                    <a:pt x="501762" y="195117"/>
                  </a:cubicBezTo>
                  <a:cubicBezTo>
                    <a:pt x="493712" y="186957"/>
                    <a:pt x="493712" y="173661"/>
                    <a:pt x="501762" y="165199"/>
                  </a:cubicBezTo>
                  <a:cubicBezTo>
                    <a:pt x="501762" y="165199"/>
                    <a:pt x="501762" y="165199"/>
                    <a:pt x="578384" y="87836"/>
                  </a:cubicBezTo>
                  <a:cubicBezTo>
                    <a:pt x="582409" y="83606"/>
                    <a:pt x="587700" y="81490"/>
                    <a:pt x="593030" y="81490"/>
                  </a:cubicBezTo>
                  <a:close/>
                  <a:moveTo>
                    <a:pt x="124949" y="79887"/>
                  </a:moveTo>
                  <a:cubicBezTo>
                    <a:pt x="130372" y="79887"/>
                    <a:pt x="135795" y="81987"/>
                    <a:pt x="139862" y="86188"/>
                  </a:cubicBezTo>
                  <a:cubicBezTo>
                    <a:pt x="139862" y="86188"/>
                    <a:pt x="139862" y="86188"/>
                    <a:pt x="216989" y="162995"/>
                  </a:cubicBezTo>
                  <a:cubicBezTo>
                    <a:pt x="225425" y="171096"/>
                    <a:pt x="225425" y="184297"/>
                    <a:pt x="216989" y="192698"/>
                  </a:cubicBezTo>
                  <a:cubicBezTo>
                    <a:pt x="211566" y="198699"/>
                    <a:pt x="198009" y="203199"/>
                    <a:pt x="187163" y="192698"/>
                  </a:cubicBezTo>
                  <a:cubicBezTo>
                    <a:pt x="187163" y="192698"/>
                    <a:pt x="187163" y="192698"/>
                    <a:pt x="110036" y="115891"/>
                  </a:cubicBezTo>
                  <a:cubicBezTo>
                    <a:pt x="101600" y="107790"/>
                    <a:pt x="101600" y="94289"/>
                    <a:pt x="110036" y="86188"/>
                  </a:cubicBezTo>
                  <a:cubicBezTo>
                    <a:pt x="114103" y="81987"/>
                    <a:pt x="119526" y="79887"/>
                    <a:pt x="124949" y="79887"/>
                  </a:cubicBezTo>
                  <a:close/>
                  <a:moveTo>
                    <a:pt x="359568" y="0"/>
                  </a:moveTo>
                  <a:cubicBezTo>
                    <a:pt x="371508" y="0"/>
                    <a:pt x="380999" y="9594"/>
                    <a:pt x="380999" y="21288"/>
                  </a:cubicBezTo>
                  <a:cubicBezTo>
                    <a:pt x="380999" y="21288"/>
                    <a:pt x="380999" y="21288"/>
                    <a:pt x="380999" y="129824"/>
                  </a:cubicBezTo>
                  <a:cubicBezTo>
                    <a:pt x="380999" y="141218"/>
                    <a:pt x="371508" y="150812"/>
                    <a:pt x="359568" y="150812"/>
                  </a:cubicBezTo>
                  <a:cubicBezTo>
                    <a:pt x="347628" y="150812"/>
                    <a:pt x="338137" y="141218"/>
                    <a:pt x="338137" y="129824"/>
                  </a:cubicBezTo>
                  <a:cubicBezTo>
                    <a:pt x="338137" y="129824"/>
                    <a:pt x="338137" y="129824"/>
                    <a:pt x="338137" y="21288"/>
                  </a:cubicBezTo>
                  <a:cubicBezTo>
                    <a:pt x="338137" y="9594"/>
                    <a:pt x="347628" y="0"/>
                    <a:pt x="3595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Freeform 14"/>
            <p:cNvSpPr>
              <a:spLocks noChangeAspect="1"/>
            </p:cNvSpPr>
            <p:nvPr/>
          </p:nvSpPr>
          <p:spPr bwMode="gray">
            <a:xfrm>
              <a:off x="3241675" y="1389063"/>
              <a:ext cx="96837" cy="227012"/>
            </a:xfrm>
            <a:custGeom>
              <a:avLst/>
              <a:gdLst>
                <a:gd name="T0" fmla="*/ 162 w 324"/>
                <a:gd name="T1" fmla="*/ 756 h 756"/>
                <a:gd name="T2" fmla="*/ 0 w 324"/>
                <a:gd name="T3" fmla="*/ 594 h 756"/>
                <a:gd name="T4" fmla="*/ 0 w 324"/>
                <a:gd name="T5" fmla="*/ 162 h 756"/>
                <a:gd name="T6" fmla="*/ 162 w 324"/>
                <a:gd name="T7" fmla="*/ 0 h 756"/>
                <a:gd name="T8" fmla="*/ 324 w 324"/>
                <a:gd name="T9" fmla="*/ 162 h 756"/>
                <a:gd name="T10" fmla="*/ 324 w 324"/>
                <a:gd name="T11" fmla="*/ 594 h 756"/>
                <a:gd name="T12" fmla="*/ 162 w 324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756">
                  <a:moveTo>
                    <a:pt x="162" y="756"/>
                  </a:moveTo>
                  <a:cubicBezTo>
                    <a:pt x="72" y="756"/>
                    <a:pt x="0" y="683"/>
                    <a:pt x="0" y="59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594"/>
                    <a:pt x="324" y="594"/>
                    <a:pt x="324" y="594"/>
                  </a:cubicBezTo>
                  <a:cubicBezTo>
                    <a:pt x="324" y="683"/>
                    <a:pt x="251" y="756"/>
                    <a:pt x="162" y="7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2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5927502" y="1385386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7124" y="802943"/>
            <a:ext cx="2090057" cy="19950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230335" y="1429963"/>
            <a:ext cx="1254348" cy="71251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2510" y="1536382"/>
            <a:ext cx="8146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Broker</a:t>
            </a:r>
            <a:endParaRPr lang="de-DE" sz="1300" b="1" dirty="0"/>
          </a:p>
        </p:txBody>
      </p:sp>
      <p:sp>
        <p:nvSpPr>
          <p:cNvPr id="36" name="Rectangle 35"/>
          <p:cNvSpPr/>
          <p:nvPr/>
        </p:nvSpPr>
        <p:spPr>
          <a:xfrm>
            <a:off x="6054937" y="1495425"/>
            <a:ext cx="11031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/>
              <a:t>IoT</a:t>
            </a:r>
            <a:r>
              <a:rPr lang="en-US" sz="1300" b="1" dirty="0"/>
              <a:t> </a:t>
            </a:r>
          </a:p>
          <a:p>
            <a:pPr algn="ctr"/>
            <a:r>
              <a:rPr lang="en-US" sz="1300" b="1" dirty="0"/>
              <a:t>Discovery</a:t>
            </a:r>
            <a:endParaRPr lang="de-DE" sz="1300" b="1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261120" y="1058263"/>
            <a:ext cx="1700476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397" y="1190625"/>
            <a:ext cx="13131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Producer(s)</a:t>
            </a:r>
            <a:endParaRPr lang="de-DE" sz="13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884177" y="47625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8496" y="146853"/>
            <a:ext cx="1263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Provider(s)</a:t>
            </a:r>
            <a:endParaRPr lang="de-DE" sz="13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61121" y="2049851"/>
            <a:ext cx="1714790" cy="5522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4821" y="2181225"/>
            <a:ext cx="14077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Consumer(s)</a:t>
            </a:r>
            <a:endParaRPr lang="de-DE" sz="13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2960377" y="2976816"/>
            <a:ext cx="1986421" cy="475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0528" y="3068128"/>
            <a:ext cx="147027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Subscriber(s)</a:t>
            </a:r>
            <a:endParaRPr lang="de-DE" sz="1300" b="1" dirty="0"/>
          </a:p>
        </p:txBody>
      </p:sp>
      <p:cxnSp>
        <p:nvCxnSpPr>
          <p:cNvPr id="57" name="Straight Arrow Connector 56"/>
          <p:cNvCxnSpPr>
            <a:endCxn id="34" idx="0"/>
          </p:cNvCxnSpPr>
          <p:nvPr/>
        </p:nvCxnSpPr>
        <p:spPr bwMode="auto">
          <a:xfrm>
            <a:off x="3857509" y="569026"/>
            <a:ext cx="0" cy="86093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880073" y="2178749"/>
            <a:ext cx="0" cy="73919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873833" y="379688"/>
            <a:ext cx="1170953" cy="102383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endCxn id="48" idx="3"/>
          </p:cNvCxnSpPr>
          <p:nvPr/>
        </p:nvCxnSpPr>
        <p:spPr bwMode="auto">
          <a:xfrm flipH="1">
            <a:off x="4946798" y="2097905"/>
            <a:ext cx="1264620" cy="1116418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34" idx="6"/>
          </p:cNvCxnSpPr>
          <p:nvPr/>
        </p:nvCxnSpPr>
        <p:spPr bwMode="auto">
          <a:xfrm flipH="1">
            <a:off x="4484683" y="1748766"/>
            <a:ext cx="1366619" cy="37457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161909" y="517237"/>
            <a:ext cx="1936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Data processing task</a:t>
            </a:r>
          </a:p>
        </p:txBody>
      </p:sp>
      <p:sp>
        <p:nvSpPr>
          <p:cNvPr id="63" name="Right Arrow 62"/>
          <p:cNvSpPr/>
          <p:nvPr/>
        </p:nvSpPr>
        <p:spPr bwMode="auto">
          <a:xfrm rot="8865070">
            <a:off x="1942099" y="657753"/>
            <a:ext cx="920338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sz="1300" b="1" dirty="0">
              <a:ea typeface="+mj-ea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2670240">
            <a:off x="1930043" y="2770044"/>
            <a:ext cx="1050642" cy="2375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00" b="1" dirty="0">
              <a:ea typeface="+mj-ea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75910" y="1334364"/>
            <a:ext cx="1254425" cy="276102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46" idx="3"/>
          </p:cNvCxnSpPr>
          <p:nvPr/>
        </p:nvCxnSpPr>
        <p:spPr bwMode="auto">
          <a:xfrm flipH="1">
            <a:off x="1975911" y="1987868"/>
            <a:ext cx="1288812" cy="338085"/>
          </a:xfrm>
          <a:prstGeom prst="straightConnector1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5267730" y="395361"/>
            <a:ext cx="978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(register)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1902" y="2549207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(discover, query)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79899" y="790599"/>
            <a:ext cx="83548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5664" y="2257425"/>
            <a:ext cx="11256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/>
              <a:t>NGSI10</a:t>
            </a:r>
          </a:p>
          <a:p>
            <a:r>
              <a:rPr lang="en-US" sz="1300" i="1" dirty="0"/>
              <a:t>(subscribe)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85084" y="1495425"/>
            <a:ext cx="105028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NGSI9</a:t>
            </a:r>
          </a:p>
          <a:p>
            <a:pPr algn="ctr"/>
            <a:r>
              <a:rPr lang="en-US" sz="1300" i="1" dirty="0"/>
              <a:t>(query, </a:t>
            </a:r>
          </a:p>
          <a:p>
            <a:pPr algn="ctr"/>
            <a:r>
              <a:rPr lang="en-US" sz="1300" i="1" dirty="0"/>
              <a:t>subscribe)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97866" y="941855"/>
            <a:ext cx="9140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(update)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53511" y="217874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/>
              <a:t>NGSI10</a:t>
            </a:r>
          </a:p>
          <a:p>
            <a:pPr algn="ctr"/>
            <a:r>
              <a:rPr lang="en-US" sz="1300" i="1" dirty="0"/>
              <a:t>(notify)</a:t>
            </a:r>
          </a:p>
        </p:txBody>
      </p:sp>
    </p:spTree>
    <p:extLst>
      <p:ext uri="{BB962C8B-B14F-4D97-AF65-F5344CB8AC3E}">
        <p14:creationId xmlns:p14="http://schemas.microsoft.com/office/powerpoint/2010/main" val="31629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959817" y="2304173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Topology</a:t>
            </a:r>
          </a:p>
          <a:p>
            <a:pPr algn="ctr"/>
            <a:r>
              <a:rPr kumimoji="1" lang="en-US" b="1" dirty="0">
                <a:ea typeface="+mj-ea"/>
              </a:rPr>
              <a:t>Lookup</a:t>
            </a:r>
            <a:endParaRPr kumimoji="1" lang="de-DE" b="1" dirty="0">
              <a:ea typeface="+mj-ea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959817" y="3662705"/>
            <a:ext cx="1971307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b="1" dirty="0">
                <a:ea typeface="+mj-ea"/>
              </a:rPr>
              <a:t>Task</a:t>
            </a:r>
          </a:p>
          <a:p>
            <a:pPr algn="ctr"/>
            <a:r>
              <a:rPr lang="en-US" b="1" dirty="0">
                <a:ea typeface="+mj-ea"/>
              </a:rPr>
              <a:t>Generation</a:t>
            </a:r>
            <a:endParaRPr kumimoji="1" lang="de-DE" b="1" dirty="0"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9818" y="5056074"/>
            <a:ext cx="1971306" cy="724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Task Deployment</a:t>
            </a:r>
            <a:endParaRPr kumimoji="1" lang="de-DE" b="1" dirty="0">
              <a:ea typeface="+mj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02924" y="2279164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02924" y="3645786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Execution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902924" y="5044071"/>
            <a:ext cx="1971306" cy="7243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Deployment</a:t>
            </a:r>
          </a:p>
          <a:p>
            <a:pPr algn="ctr"/>
            <a:r>
              <a:rPr lang="en-US" b="1" dirty="0">
                <a:ea typeface="+mj-ea"/>
              </a:rPr>
              <a:t>Plan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27274" y="963396"/>
            <a:ext cx="2832263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Processing</a:t>
            </a:r>
          </a:p>
          <a:p>
            <a:pPr algn="ctr"/>
            <a:r>
              <a:rPr lang="en-US" b="1" dirty="0">
                <a:ea typeface="+mj-ea"/>
              </a:rPr>
              <a:t>Requirement</a:t>
            </a:r>
            <a:endParaRPr lang="de-DE" b="1" dirty="0">
              <a:ea typeface="+mj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5685" y="3699387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Data </a:t>
            </a:r>
          </a:p>
          <a:p>
            <a:pPr algn="ctr"/>
            <a:r>
              <a:rPr lang="en-US" b="1" dirty="0">
                <a:ea typeface="+mj-ea"/>
              </a:rPr>
              <a:t>Streams</a:t>
            </a:r>
            <a:endParaRPr lang="de-DE" b="1" dirty="0">
              <a:ea typeface="+mj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5685" y="5115451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Workers</a:t>
            </a:r>
            <a:endParaRPr lang="de-DE" b="1" dirty="0"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5685" y="2364336"/>
            <a:ext cx="1983178" cy="6650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ea typeface="+mj-ea"/>
              </a:rPr>
              <a:t>Service</a:t>
            </a:r>
          </a:p>
          <a:p>
            <a:pPr algn="ctr"/>
            <a:r>
              <a:rPr lang="en-US" b="1" dirty="0">
                <a:ea typeface="+mj-ea"/>
              </a:rPr>
              <a:t>Topology</a:t>
            </a:r>
            <a:endParaRPr lang="de-DE" b="1" dirty="0">
              <a:ea typeface="+mj-ea"/>
            </a:endParaRP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2218863" y="2696845"/>
            <a:ext cx="174095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5" idx="1"/>
          </p:cNvCxnSpPr>
          <p:nvPr/>
        </p:nvCxnSpPr>
        <p:spPr bwMode="auto">
          <a:xfrm flipV="1">
            <a:off x="2218863" y="4024903"/>
            <a:ext cx="1740954" cy="699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44741" y="5447960"/>
            <a:ext cx="170857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5988518" y="2498857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de-DE" b="1" dirty="0">
              <a:ea typeface="+mj-ea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88518" y="3889392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5988518" y="5305456"/>
            <a:ext cx="878774" cy="28500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 dirty="0">
              <a:ea typeface="+mj-ea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5931124" y="3003559"/>
            <a:ext cx="1244925" cy="6591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5883621" y="4364405"/>
            <a:ext cx="1330034" cy="7510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27624" y="1628414"/>
            <a:ext cx="0" cy="3580061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527624" y="5208475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527624" y="3729410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27624" y="2381427"/>
            <a:ext cx="14321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2468746" y="1981999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Expected Output</a:t>
            </a:r>
            <a:endParaRPr lang="de-DE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601" y="338570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Scope</a:t>
            </a:r>
            <a:endParaRPr lang="de-DE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1667" y="48796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Scheduler</a:t>
            </a:r>
            <a:endParaRPr lang="de-DE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98563" y="4047385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71966" y="5466270"/>
            <a:ext cx="15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Availability </a:t>
            </a:r>
          </a:p>
          <a:p>
            <a:r>
              <a:rPr lang="en-US" i="1" dirty="0"/>
              <a:t>&amp; metadata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31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2086</Words>
  <Application>Microsoft Macintosh PowerPoint</Application>
  <PresentationFormat>On-screen Show (4:3)</PresentationFormat>
  <Paragraphs>1050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HGP創英角ｺﾞｼｯｸUB</vt:lpstr>
      <vt:lpstr>メイリオ</vt:lpstr>
      <vt:lpstr>TheSansCorrespondence</vt:lpstr>
      <vt:lpstr>Arial</vt:lpstr>
      <vt:lpstr>Calibri</vt:lpstr>
      <vt:lpstr>LucidaGrande</vt:lpstr>
      <vt:lpstr>Tahoma</vt:lpstr>
      <vt:lpstr>Verdana</vt:lpstr>
      <vt:lpstr>Wingdings</vt:lpstr>
      <vt:lpstr>NEC_standard4_3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Scalable Context Management with Distributed Brokers</vt:lpstr>
      <vt:lpstr>Reliable Information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2021-01-25T22:27:13Z</dcterms:modified>
</cp:coreProperties>
</file>