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8" r:id="rId16"/>
    <p:sldId id="290" r:id="rId17"/>
    <p:sldId id="273" r:id="rId18"/>
    <p:sldId id="274" r:id="rId19"/>
    <p:sldId id="276" r:id="rId20"/>
    <p:sldId id="277" r:id="rId21"/>
    <p:sldId id="282" r:id="rId22"/>
    <p:sldId id="283" r:id="rId23"/>
    <p:sldId id="278" r:id="rId24"/>
    <p:sldId id="279" r:id="rId25"/>
    <p:sldId id="285" r:id="rId26"/>
    <p:sldId id="280" r:id="rId27"/>
    <p:sldId id="286" r:id="rId28"/>
    <p:sldId id="291" r:id="rId29"/>
    <p:sldId id="292" r:id="rId30"/>
    <p:sldId id="293" r:id="rId31"/>
    <p:sldId id="29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B9829-CF0C-4D70-B342-ED909B7626DC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19CAC-265D-488C-97C6-0292DBACD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92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CAC-265D-488C-97C6-0292DBACD7D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66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958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73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26279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098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726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3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1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5312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79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098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01C37-230C-EBA7-15D1-4AB8D9F69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6000" cap="none" dirty="0"/>
              <a:t>Git</a:t>
            </a:r>
            <a:r>
              <a:rPr kumimoji="1" lang="ja-JP" altLang="en-US" sz="6000" cap="none" dirty="0"/>
              <a:t>について</a:t>
            </a:r>
          </a:p>
        </p:txBody>
      </p:sp>
    </p:spTree>
    <p:extLst>
      <p:ext uri="{BB962C8B-B14F-4D97-AF65-F5344CB8AC3E}">
        <p14:creationId xmlns:p14="http://schemas.microsoft.com/office/powerpoint/2010/main" val="15763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4670E-79B7-2737-373A-870D2EEE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5400" cap="none" dirty="0"/>
              <a:t>GitHub</a:t>
            </a:r>
            <a:r>
              <a:rPr lang="ja-JP" altLang="en-US" sz="5400" cap="none" dirty="0"/>
              <a:t>と</a:t>
            </a:r>
            <a:r>
              <a:rPr lang="en-US" altLang="ja-JP" sz="5400" cap="none" dirty="0"/>
              <a:t>Git</a:t>
            </a:r>
            <a:r>
              <a:rPr lang="ja-JP" altLang="en-US" sz="5400" cap="none" dirty="0"/>
              <a:t>を使ってみよう</a:t>
            </a:r>
            <a:r>
              <a:rPr lang="en-US" altLang="ja-JP" sz="5400" cap="none" dirty="0"/>
              <a:t>!!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B1E89F-4FFE-0EF9-9B1E-C9FACD4CD510}"/>
              </a:ext>
            </a:extLst>
          </p:cNvPr>
          <p:cNvSpPr txBox="1">
            <a:spLocks/>
          </p:cNvSpPr>
          <p:nvPr/>
        </p:nvSpPr>
        <p:spPr>
          <a:xfrm>
            <a:off x="1251677" y="1354050"/>
            <a:ext cx="5089161" cy="597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・</a:t>
            </a:r>
            <a:r>
              <a:rPr lang="en-US" altLang="ja-JP" sz="2800" cap="none" dirty="0"/>
              <a:t>GitHub</a:t>
            </a:r>
            <a:r>
              <a:rPr lang="ja-JP" altLang="en-US" sz="2800" cap="none" dirty="0"/>
              <a:t>のアカウント作成</a:t>
            </a:r>
            <a:endParaRPr lang="ja-JP" altLang="en-US" sz="2800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59A0E1F6-79CA-3AB1-4121-269B58F4D70F}"/>
              </a:ext>
            </a:extLst>
          </p:cNvPr>
          <p:cNvSpPr txBox="1">
            <a:spLocks/>
          </p:cNvSpPr>
          <p:nvPr/>
        </p:nvSpPr>
        <p:spPr>
          <a:xfrm>
            <a:off x="1494019" y="1874517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cap="none" dirty="0"/>
              <a:t>https://github.co.jp/</a:t>
            </a:r>
            <a:endParaRPr lang="ja-JP" altLang="en-US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21" y="2229121"/>
            <a:ext cx="7560000" cy="42492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A572E0-92FB-87AC-EAFA-CB1A5AB9AA77}"/>
              </a:ext>
            </a:extLst>
          </p:cNvPr>
          <p:cNvSpPr/>
          <p:nvPr/>
        </p:nvSpPr>
        <p:spPr>
          <a:xfrm>
            <a:off x="4557009" y="5183756"/>
            <a:ext cx="1341620" cy="5204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86A14DFE-606C-E5DB-CFB4-73B380800E7D}"/>
              </a:ext>
            </a:extLst>
          </p:cNvPr>
          <p:cNvSpPr txBox="1">
            <a:spLocks/>
          </p:cNvSpPr>
          <p:nvPr/>
        </p:nvSpPr>
        <p:spPr>
          <a:xfrm>
            <a:off x="5898629" y="5261266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69457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1" y="1396362"/>
            <a:ext cx="9379160" cy="52638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53BC142-2E4F-D945-EC49-3B1E8356EBE7}"/>
              </a:ext>
            </a:extLst>
          </p:cNvPr>
          <p:cNvSpPr txBox="1">
            <a:spLocks/>
          </p:cNvSpPr>
          <p:nvPr/>
        </p:nvSpPr>
        <p:spPr>
          <a:xfrm>
            <a:off x="1683581" y="555841"/>
            <a:ext cx="9034386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ユーザー名、メールアドレス、パスワードを入力</a:t>
            </a:r>
            <a:endParaRPr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9B5B21-AE80-4D8C-FCA3-4805483621BA}"/>
              </a:ext>
            </a:extLst>
          </p:cNvPr>
          <p:cNvSpPr txBox="1"/>
          <p:nvPr/>
        </p:nvSpPr>
        <p:spPr>
          <a:xfrm>
            <a:off x="1683581" y="875896"/>
            <a:ext cx="997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※</a:t>
            </a:r>
            <a:r>
              <a:rPr kumimoji="1" lang="ja-JP" altLang="en-US" sz="2800" dirty="0"/>
              <a:t>メールアドレスは</a:t>
            </a:r>
            <a:r>
              <a:rPr kumimoji="1" lang="en-US" altLang="ja-JP" sz="2800" dirty="0"/>
              <a:t>CL</a:t>
            </a:r>
            <a:r>
              <a:rPr kumimoji="1" lang="ja-JP" altLang="en-US" sz="2800" dirty="0"/>
              <a:t>のメールアドレスを使用してください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6BA935-BC7D-92A0-2051-DC57A8E532AE}"/>
              </a:ext>
            </a:extLst>
          </p:cNvPr>
          <p:cNvSpPr/>
          <p:nvPr/>
        </p:nvSpPr>
        <p:spPr>
          <a:xfrm>
            <a:off x="4017364" y="3802311"/>
            <a:ext cx="4661941" cy="20888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69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1" y="1343382"/>
            <a:ext cx="9379160" cy="5271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53BC142-2E4F-D945-EC49-3B1E8356EBE7}"/>
              </a:ext>
            </a:extLst>
          </p:cNvPr>
          <p:cNvSpPr txBox="1">
            <a:spLocks/>
          </p:cNvSpPr>
          <p:nvPr/>
        </p:nvSpPr>
        <p:spPr>
          <a:xfrm>
            <a:off x="1683581" y="670030"/>
            <a:ext cx="9768905" cy="673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ロボットじゃないことを証明して、アカウントを作成</a:t>
            </a:r>
            <a:endParaRPr lang="ja-JP" altLang="en-US" sz="28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973E78D-DF92-BE27-85F5-14CC980CE02E}"/>
              </a:ext>
            </a:extLst>
          </p:cNvPr>
          <p:cNvSpPr/>
          <p:nvPr/>
        </p:nvSpPr>
        <p:spPr>
          <a:xfrm>
            <a:off x="4017364" y="2596727"/>
            <a:ext cx="4661940" cy="35912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99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1" y="1343382"/>
            <a:ext cx="9379159" cy="5276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53BC142-2E4F-D945-EC49-3B1E8356EBE7}"/>
              </a:ext>
            </a:extLst>
          </p:cNvPr>
          <p:cNvSpPr txBox="1">
            <a:spLocks/>
          </p:cNvSpPr>
          <p:nvPr/>
        </p:nvSpPr>
        <p:spPr>
          <a:xfrm>
            <a:off x="1683581" y="470414"/>
            <a:ext cx="10157124" cy="110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登録したメールアドレス宛にメールが届くので</a:t>
            </a:r>
            <a:endParaRPr lang="en-US" altLang="ja-JP" sz="2800" cap="none" dirty="0"/>
          </a:p>
          <a:p>
            <a:r>
              <a:rPr lang="ja-JP" altLang="en-US" sz="2800" cap="none" dirty="0"/>
              <a:t>届いたメールから</a:t>
            </a:r>
            <a:r>
              <a:rPr lang="en-US" altLang="ja-JP" sz="2800" cap="none" dirty="0"/>
              <a:t>GitHub</a:t>
            </a:r>
            <a:r>
              <a:rPr lang="ja-JP" altLang="en-US" sz="2800" cap="none" dirty="0"/>
              <a:t>へアクセス</a:t>
            </a:r>
            <a:endParaRPr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6BA935-BC7D-92A0-2051-DC57A8E532AE}"/>
              </a:ext>
            </a:extLst>
          </p:cNvPr>
          <p:cNvSpPr/>
          <p:nvPr/>
        </p:nvSpPr>
        <p:spPr>
          <a:xfrm>
            <a:off x="4091553" y="4742481"/>
            <a:ext cx="2004447" cy="7721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8AABF75-F8AC-120E-7B9A-C1E17468C360}"/>
              </a:ext>
            </a:extLst>
          </p:cNvPr>
          <p:cNvSpPr txBox="1">
            <a:spLocks/>
          </p:cNvSpPr>
          <p:nvPr/>
        </p:nvSpPr>
        <p:spPr>
          <a:xfrm>
            <a:off x="6096000" y="4868315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67227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1" y="1343382"/>
            <a:ext cx="9406786" cy="5276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53BC142-2E4F-D945-EC49-3B1E8356EBE7}"/>
              </a:ext>
            </a:extLst>
          </p:cNvPr>
          <p:cNvSpPr txBox="1">
            <a:spLocks/>
          </p:cNvSpPr>
          <p:nvPr/>
        </p:nvSpPr>
        <p:spPr>
          <a:xfrm>
            <a:off x="1413758" y="730782"/>
            <a:ext cx="10157124" cy="110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「</a:t>
            </a:r>
            <a:r>
              <a:rPr lang="en-US" altLang="ja-JP" sz="2800" cap="none" dirty="0"/>
              <a:t>Your email was verified.</a:t>
            </a:r>
            <a:r>
              <a:rPr lang="ja-JP" altLang="en-US" sz="2800" cap="none" dirty="0"/>
              <a:t>」が表示されれば</a:t>
            </a:r>
            <a:r>
              <a:rPr lang="en-US" altLang="ja-JP" sz="2800" cap="none" dirty="0"/>
              <a:t>OK</a:t>
            </a:r>
            <a:endParaRPr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6BA935-BC7D-92A0-2051-DC57A8E532AE}"/>
              </a:ext>
            </a:extLst>
          </p:cNvPr>
          <p:cNvSpPr/>
          <p:nvPr/>
        </p:nvSpPr>
        <p:spPr>
          <a:xfrm>
            <a:off x="2322714" y="2329065"/>
            <a:ext cx="1439818" cy="4591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8AABF75-F8AC-120E-7B9A-C1E17468C360}"/>
              </a:ext>
            </a:extLst>
          </p:cNvPr>
          <p:cNvSpPr txBox="1">
            <a:spLocks/>
          </p:cNvSpPr>
          <p:nvPr/>
        </p:nvSpPr>
        <p:spPr>
          <a:xfrm>
            <a:off x="3762532" y="2329065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ここを確認</a:t>
            </a:r>
          </a:p>
        </p:txBody>
      </p:sp>
    </p:spTree>
    <p:extLst>
      <p:ext uri="{BB962C8B-B14F-4D97-AF65-F5344CB8AC3E}">
        <p14:creationId xmlns:p14="http://schemas.microsoft.com/office/powerpoint/2010/main" val="3311102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コンピューターの画面のスクリーンショット&#10;&#10;自動的に生成された説明">
            <a:extLst>
              <a:ext uri="{FF2B5EF4-FFF2-40B4-BE49-F238E27FC236}">
                <a16:creationId xmlns:a16="http://schemas.microsoft.com/office/drawing/2014/main" id="{1029A68F-F186-52CC-03F5-F3920880F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2" r="5573" b="7014"/>
          <a:stretch/>
        </p:blipFill>
        <p:spPr>
          <a:xfrm>
            <a:off x="1683581" y="1328692"/>
            <a:ext cx="9441691" cy="47263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6BA935-BC7D-92A0-2051-DC57A8E532AE}"/>
              </a:ext>
            </a:extLst>
          </p:cNvPr>
          <p:cNvSpPr/>
          <p:nvPr/>
        </p:nvSpPr>
        <p:spPr>
          <a:xfrm>
            <a:off x="5108644" y="4157866"/>
            <a:ext cx="2596300" cy="5204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8AABF75-F8AC-120E-7B9A-C1E17468C360}"/>
              </a:ext>
            </a:extLst>
          </p:cNvPr>
          <p:cNvSpPr txBox="1">
            <a:spLocks/>
          </p:cNvSpPr>
          <p:nvPr/>
        </p:nvSpPr>
        <p:spPr>
          <a:xfrm>
            <a:off x="7704944" y="4157865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FEF1422-6CB3-7A47-001A-5C4CE0A690B1}"/>
              </a:ext>
            </a:extLst>
          </p:cNvPr>
          <p:cNvSpPr txBox="1">
            <a:spLocks/>
          </p:cNvSpPr>
          <p:nvPr/>
        </p:nvSpPr>
        <p:spPr>
          <a:xfrm>
            <a:off x="1683581" y="447664"/>
            <a:ext cx="8431969" cy="810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・</a:t>
            </a:r>
            <a:r>
              <a:rPr lang="en-US" altLang="ja-JP" sz="2800" cap="none" dirty="0"/>
              <a:t>Git Hub</a:t>
            </a:r>
            <a:r>
              <a:rPr lang="ja-JP" altLang="en-US" sz="2800" cap="none" dirty="0"/>
              <a:t>のダウンロード</a:t>
            </a:r>
            <a:endParaRPr lang="ja-JP" altLang="en-US" sz="2800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8D430E37-4ADD-DCF3-0653-965D60E9556B}"/>
              </a:ext>
            </a:extLst>
          </p:cNvPr>
          <p:cNvSpPr txBox="1">
            <a:spLocks/>
          </p:cNvSpPr>
          <p:nvPr/>
        </p:nvSpPr>
        <p:spPr>
          <a:xfrm>
            <a:off x="1683581" y="852967"/>
            <a:ext cx="5421757" cy="475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・</a:t>
            </a:r>
            <a:r>
              <a:rPr lang="en-US" altLang="ja-JP" sz="2800" cap="none" dirty="0"/>
              <a:t>https</a:t>
            </a:r>
            <a:r>
              <a:rPr kumimoji="1" lang="en-US" altLang="ja-JP" sz="2800" dirty="0"/>
              <a:t>:</a:t>
            </a:r>
            <a:r>
              <a:rPr lang="en-US" altLang="ja-JP" sz="2800" cap="none" dirty="0"/>
              <a:t>//desktop.github.com</a:t>
            </a:r>
            <a:endParaRPr kumimoji="1" lang="ja-JP" altLang="en-US" sz="1000" dirty="0"/>
          </a:p>
          <a:p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591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0000000-0008-0000-0000-000013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1" y="1368360"/>
            <a:ext cx="7355488" cy="5326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53BC142-2E4F-D945-EC49-3B1E8356EBE7}"/>
              </a:ext>
            </a:extLst>
          </p:cNvPr>
          <p:cNvSpPr txBox="1">
            <a:spLocks/>
          </p:cNvSpPr>
          <p:nvPr/>
        </p:nvSpPr>
        <p:spPr>
          <a:xfrm>
            <a:off x="1683581" y="895673"/>
            <a:ext cx="10157124" cy="110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すべて</a:t>
            </a:r>
            <a:r>
              <a:rPr lang="en-US" altLang="ja-JP" sz="2800" dirty="0"/>
              <a:t>[next]</a:t>
            </a:r>
            <a:r>
              <a:rPr lang="ja-JP" altLang="en-US" sz="2800" dirty="0"/>
              <a:t>をクリックで</a:t>
            </a:r>
            <a:r>
              <a:rPr lang="en-US" altLang="ja-JP" sz="2800" dirty="0"/>
              <a:t>ok</a:t>
            </a:r>
            <a:endParaRPr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6BA935-BC7D-92A0-2051-DC57A8E532AE}"/>
              </a:ext>
            </a:extLst>
          </p:cNvPr>
          <p:cNvSpPr/>
          <p:nvPr/>
        </p:nvSpPr>
        <p:spPr>
          <a:xfrm>
            <a:off x="6347954" y="6062427"/>
            <a:ext cx="1327010" cy="5204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8AABF75-F8AC-120E-7B9A-C1E17468C360}"/>
              </a:ext>
            </a:extLst>
          </p:cNvPr>
          <p:cNvSpPr txBox="1">
            <a:spLocks/>
          </p:cNvSpPr>
          <p:nvPr/>
        </p:nvSpPr>
        <p:spPr>
          <a:xfrm>
            <a:off x="7674964" y="5858410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FEF1422-6CB3-7A47-001A-5C4CE0A690B1}"/>
              </a:ext>
            </a:extLst>
          </p:cNvPr>
          <p:cNvSpPr txBox="1">
            <a:spLocks/>
          </p:cNvSpPr>
          <p:nvPr/>
        </p:nvSpPr>
        <p:spPr>
          <a:xfrm>
            <a:off x="1648676" y="490369"/>
            <a:ext cx="8431969" cy="810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ダウンロードしたインストーラを開き</a:t>
            </a:r>
          </a:p>
        </p:txBody>
      </p:sp>
    </p:spTree>
    <p:extLst>
      <p:ext uri="{BB962C8B-B14F-4D97-AF65-F5344CB8AC3E}">
        <p14:creationId xmlns:p14="http://schemas.microsoft.com/office/powerpoint/2010/main" val="114385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0000000-0008-0000-0000-000011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1" y="1343383"/>
            <a:ext cx="9406786" cy="5287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53BC142-2E4F-D945-EC49-3B1E8356EBE7}"/>
              </a:ext>
            </a:extLst>
          </p:cNvPr>
          <p:cNvSpPr txBox="1">
            <a:spLocks/>
          </p:cNvSpPr>
          <p:nvPr/>
        </p:nvSpPr>
        <p:spPr>
          <a:xfrm>
            <a:off x="1683581" y="895673"/>
            <a:ext cx="10157124" cy="110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cap="none" dirty="0"/>
              <a:t>https://gitforwindows.org/</a:t>
            </a:r>
            <a:endParaRPr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6BA935-BC7D-92A0-2051-DC57A8E532AE}"/>
              </a:ext>
            </a:extLst>
          </p:cNvPr>
          <p:cNvSpPr/>
          <p:nvPr/>
        </p:nvSpPr>
        <p:spPr>
          <a:xfrm>
            <a:off x="6317974" y="4390614"/>
            <a:ext cx="1581842" cy="5204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8AABF75-F8AC-120E-7B9A-C1E17468C360}"/>
              </a:ext>
            </a:extLst>
          </p:cNvPr>
          <p:cNvSpPr txBox="1">
            <a:spLocks/>
          </p:cNvSpPr>
          <p:nvPr/>
        </p:nvSpPr>
        <p:spPr>
          <a:xfrm>
            <a:off x="7864911" y="4262797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FEF1422-6CB3-7A47-001A-5C4CE0A690B1}"/>
              </a:ext>
            </a:extLst>
          </p:cNvPr>
          <p:cNvSpPr txBox="1">
            <a:spLocks/>
          </p:cNvSpPr>
          <p:nvPr/>
        </p:nvSpPr>
        <p:spPr>
          <a:xfrm>
            <a:off x="1648676" y="490369"/>
            <a:ext cx="8431969" cy="810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・</a:t>
            </a:r>
            <a:r>
              <a:rPr lang="en-US" altLang="ja-JP" sz="2800" cap="none" dirty="0"/>
              <a:t>Git</a:t>
            </a:r>
            <a:r>
              <a:rPr lang="ja-JP" altLang="en-US" sz="2800" cap="none" dirty="0"/>
              <a:t>のダウンロード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518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0000000-0008-0000-0000-000013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1" y="1368360"/>
            <a:ext cx="7355488" cy="5326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53BC142-2E4F-D945-EC49-3B1E8356EBE7}"/>
              </a:ext>
            </a:extLst>
          </p:cNvPr>
          <p:cNvSpPr txBox="1">
            <a:spLocks/>
          </p:cNvSpPr>
          <p:nvPr/>
        </p:nvSpPr>
        <p:spPr>
          <a:xfrm>
            <a:off x="1683581" y="895673"/>
            <a:ext cx="10157124" cy="110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すべて</a:t>
            </a:r>
            <a:r>
              <a:rPr lang="en-US" altLang="ja-JP" sz="2800" dirty="0"/>
              <a:t>[next]</a:t>
            </a:r>
            <a:r>
              <a:rPr lang="ja-JP" altLang="en-US" sz="2800" dirty="0"/>
              <a:t>をクリックで</a:t>
            </a:r>
            <a:r>
              <a:rPr lang="en-US" altLang="ja-JP" sz="2800" dirty="0"/>
              <a:t>ok</a:t>
            </a:r>
            <a:endParaRPr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6BA935-BC7D-92A0-2051-DC57A8E532AE}"/>
              </a:ext>
            </a:extLst>
          </p:cNvPr>
          <p:cNvSpPr/>
          <p:nvPr/>
        </p:nvSpPr>
        <p:spPr>
          <a:xfrm>
            <a:off x="6347954" y="6062427"/>
            <a:ext cx="1327010" cy="5204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8AABF75-F8AC-120E-7B9A-C1E17468C360}"/>
              </a:ext>
            </a:extLst>
          </p:cNvPr>
          <p:cNvSpPr txBox="1">
            <a:spLocks/>
          </p:cNvSpPr>
          <p:nvPr/>
        </p:nvSpPr>
        <p:spPr>
          <a:xfrm>
            <a:off x="7674964" y="5858410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FEF1422-6CB3-7A47-001A-5C4CE0A690B1}"/>
              </a:ext>
            </a:extLst>
          </p:cNvPr>
          <p:cNvSpPr txBox="1">
            <a:spLocks/>
          </p:cNvSpPr>
          <p:nvPr/>
        </p:nvSpPr>
        <p:spPr>
          <a:xfrm>
            <a:off x="1648676" y="490369"/>
            <a:ext cx="8431969" cy="810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ダウンロードしたインストーラを開き</a:t>
            </a:r>
          </a:p>
        </p:txBody>
      </p:sp>
    </p:spTree>
    <p:extLst>
      <p:ext uri="{BB962C8B-B14F-4D97-AF65-F5344CB8AC3E}">
        <p14:creationId xmlns:p14="http://schemas.microsoft.com/office/powerpoint/2010/main" val="179840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CC07F02D-C28C-3BA6-9AA0-401AF063D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84" b="58080"/>
          <a:stretch/>
        </p:blipFill>
        <p:spPr>
          <a:xfrm>
            <a:off x="1683581" y="1670553"/>
            <a:ext cx="7340498" cy="4940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6BA935-BC7D-92A0-2051-DC57A8E532AE}"/>
              </a:ext>
            </a:extLst>
          </p:cNvPr>
          <p:cNvSpPr/>
          <p:nvPr/>
        </p:nvSpPr>
        <p:spPr>
          <a:xfrm>
            <a:off x="2071440" y="1515670"/>
            <a:ext cx="3669794" cy="38807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C01ADB40-1DFC-D78A-602D-1BD66F47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581" y="178421"/>
            <a:ext cx="10178322" cy="1492132"/>
          </a:xfrm>
        </p:spPr>
        <p:txBody>
          <a:bodyPr>
            <a:normAutofit/>
          </a:bodyPr>
          <a:lstStyle/>
          <a:p>
            <a:r>
              <a:rPr lang="ja-JP" altLang="en-US" sz="4000" cap="none" dirty="0"/>
              <a:t>ローカルリポジトリを作ってみよう</a:t>
            </a:r>
            <a:r>
              <a:rPr lang="en-US" altLang="ja-JP" sz="4000" cap="none" dirty="0"/>
              <a:t>!!</a:t>
            </a:r>
            <a:endParaRPr kumimoji="1" lang="ja-JP" altLang="en-US" sz="40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1925098-B33A-2011-B887-8DD3748672B2}"/>
              </a:ext>
            </a:extLst>
          </p:cNvPr>
          <p:cNvSpPr txBox="1">
            <a:spLocks/>
          </p:cNvSpPr>
          <p:nvPr/>
        </p:nvSpPr>
        <p:spPr>
          <a:xfrm>
            <a:off x="1668591" y="713680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先ほどインストールした</a:t>
            </a:r>
            <a:r>
              <a:rPr lang="en-US" altLang="ja-JP" sz="2800" cap="none" dirty="0"/>
              <a:t>Git</a:t>
            </a:r>
            <a:r>
              <a:rPr lang="ja-JP" altLang="en-US" sz="2800" cap="none" dirty="0"/>
              <a:t>を開く</a:t>
            </a:r>
            <a:endParaRPr lang="en-US" altLang="ja-JP" sz="2800" cap="none" dirty="0"/>
          </a:p>
          <a:p>
            <a:r>
              <a:rPr lang="en-US" altLang="ja-JP" sz="2800" cap="none" dirty="0"/>
              <a:t>[File]</a:t>
            </a:r>
            <a:r>
              <a:rPr lang="ja-JP" altLang="en-US" sz="2800" cap="none" dirty="0"/>
              <a:t>➡</a:t>
            </a:r>
            <a:r>
              <a:rPr lang="en-US" altLang="ja-JP" sz="2800" cap="none" dirty="0"/>
              <a:t>[New repository]</a:t>
            </a:r>
            <a:r>
              <a:rPr lang="ja-JP" altLang="en-US" sz="2800" cap="none" dirty="0"/>
              <a:t>の順にクリック</a:t>
            </a:r>
            <a:endParaRPr lang="en-US" altLang="ja-JP" sz="2800" cap="none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8B1D0F-A5CE-EE22-EB7B-5D65AD0B0BA3}"/>
              </a:ext>
            </a:extLst>
          </p:cNvPr>
          <p:cNvSpPr txBox="1"/>
          <p:nvPr/>
        </p:nvSpPr>
        <p:spPr>
          <a:xfrm>
            <a:off x="7425128" y="745124"/>
            <a:ext cx="470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※Web</a:t>
            </a:r>
            <a:r>
              <a:rPr kumimoji="1" lang="ja-JP" altLang="en-US" dirty="0">
                <a:solidFill>
                  <a:srgbClr val="FF0000"/>
                </a:solidFill>
              </a:rPr>
              <a:t>サイトにある</a:t>
            </a:r>
            <a:r>
              <a:rPr kumimoji="1" lang="en-US" altLang="ja-JP" dirty="0">
                <a:solidFill>
                  <a:srgbClr val="FF0000"/>
                </a:solidFill>
              </a:rPr>
              <a:t>GitHub</a:t>
            </a:r>
            <a:r>
              <a:rPr kumimoji="1" lang="ja-JP" altLang="en-US" dirty="0">
                <a:solidFill>
                  <a:srgbClr val="FF0000"/>
                </a:solidFill>
              </a:rPr>
              <a:t>ではありません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1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3ADBE-F4FD-5583-F2A5-AB1D154A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400" cap="none" dirty="0"/>
              <a:t>Git</a:t>
            </a:r>
            <a:r>
              <a:rPr kumimoji="1" lang="ja-JP" altLang="en-US" sz="54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626606-7E1C-3B91-9108-FC4566BF8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Git</a:t>
            </a:r>
            <a:r>
              <a:rPr lang="ja-JP" altLang="en-US" dirty="0"/>
              <a:t>とは、コンピューターで作ったファイルの変更履歴を記録したり、管理したりするためのツールです。</a:t>
            </a:r>
          </a:p>
          <a:p>
            <a:pPr marL="0" indent="0">
              <a:buNone/>
            </a:pPr>
            <a:r>
              <a:rPr lang="ja-JP" altLang="en-US" dirty="0"/>
              <a:t>例えば、あなたが絵を描いているとします。</a:t>
            </a:r>
          </a:p>
          <a:p>
            <a:pPr marL="0" indent="0">
              <a:buNone/>
            </a:pPr>
            <a:r>
              <a:rPr lang="ja-JP" altLang="en-US" dirty="0"/>
              <a:t>最初は空白の紙に線を引いて、次に色を塗って、最後に文字を書くとしましょう。</a:t>
            </a:r>
          </a:p>
          <a:p>
            <a:pPr marL="0" indent="0">
              <a:buNone/>
            </a:pPr>
            <a:r>
              <a:rPr lang="ja-JP" altLang="en-US" dirty="0"/>
              <a:t>このとき、紙に描いた絵はどんどん変わっていきますよね。</a:t>
            </a:r>
          </a:p>
          <a:p>
            <a:pPr marL="0" indent="0">
              <a:buNone/>
            </a:pPr>
            <a:r>
              <a:rPr lang="ja-JP" altLang="en-US" dirty="0"/>
              <a:t>でも、もしも間違えて消しゴムで消してしまったら、元に戻すことはできません。</a:t>
            </a:r>
          </a:p>
          <a:p>
            <a:pPr marL="0" indent="0">
              <a:buNone/>
            </a:pPr>
            <a:r>
              <a:rPr lang="ja-JP" altLang="en-US" dirty="0"/>
              <a:t>そこで、</a:t>
            </a:r>
            <a:r>
              <a:rPr lang="en-US" altLang="ja-JP" dirty="0"/>
              <a:t>Git</a:t>
            </a:r>
            <a:r>
              <a:rPr lang="ja-JP" altLang="en-US" dirty="0"/>
              <a:t>を使うと便利なんです。</a:t>
            </a:r>
            <a:r>
              <a:rPr lang="en-US" altLang="ja-JP" dirty="0"/>
              <a:t>Git</a:t>
            </a:r>
            <a:r>
              <a:rPr lang="ja-JP" altLang="en-US" dirty="0"/>
              <a:t>は、あなたが絵を描くたびに紙のコピーを作ってくれます。</a:t>
            </a:r>
          </a:p>
          <a:p>
            <a:pPr marL="0" indent="0">
              <a:buNone/>
            </a:pPr>
            <a:r>
              <a:rPr lang="ja-JP" altLang="en-US" dirty="0"/>
              <a:t>そして、そのコピーには何を描いたか、いつ描いたか、誰が描いたかなどの情報も一緒に保存してくれます。これを「バージョン管理」と呼びます。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6313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0420F236-32D3-3922-0F71-A7B1BBCEC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1" y="144275"/>
            <a:ext cx="5767286" cy="65730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DE3A61-F11F-B295-EDA4-F821E9CDE5F5}"/>
              </a:ext>
            </a:extLst>
          </p:cNvPr>
          <p:cNvSpPr txBox="1"/>
          <p:nvPr/>
        </p:nvSpPr>
        <p:spPr>
          <a:xfrm>
            <a:off x="5991070" y="949563"/>
            <a:ext cx="490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Name</a:t>
            </a:r>
            <a:r>
              <a:rPr kumimoji="1" lang="ja-JP" altLang="en-US" sz="2000" dirty="0"/>
              <a:t>にリポジトリの名前を入力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6BA9D1A-96EE-E164-1859-F5DDBB5F2B04}"/>
              </a:ext>
            </a:extLst>
          </p:cNvPr>
          <p:cNvSpPr/>
          <p:nvPr/>
        </p:nvSpPr>
        <p:spPr>
          <a:xfrm>
            <a:off x="332581" y="949563"/>
            <a:ext cx="5363682" cy="5556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01502D-F921-8F7F-E15D-4A0C1507EA8B}"/>
              </a:ext>
            </a:extLst>
          </p:cNvPr>
          <p:cNvSpPr txBox="1"/>
          <p:nvPr/>
        </p:nvSpPr>
        <p:spPr>
          <a:xfrm>
            <a:off x="6096000" y="24167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リポジトリの設定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6F68883-2E6E-1774-7788-DFB0D012F5EA}"/>
              </a:ext>
            </a:extLst>
          </p:cNvPr>
          <p:cNvSpPr txBox="1"/>
          <p:nvPr/>
        </p:nvSpPr>
        <p:spPr>
          <a:xfrm>
            <a:off x="5991070" y="2595092"/>
            <a:ext cx="6200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[</a:t>
            </a:r>
            <a:r>
              <a:rPr kumimoji="1" lang="en-US" altLang="ja-JP" sz="2000" dirty="0" err="1"/>
              <a:t>Lnitialize</a:t>
            </a:r>
            <a:r>
              <a:rPr kumimoji="1" lang="en-US" altLang="ja-JP" sz="2000" dirty="0"/>
              <a:t> this repository with a README]</a:t>
            </a:r>
            <a:r>
              <a:rPr kumimoji="1" lang="ja-JP" altLang="en-US" sz="2000" dirty="0"/>
              <a:t>をクリック</a:t>
            </a:r>
            <a:endParaRPr kumimoji="1" lang="en-US" altLang="ja-JP" sz="2000" dirty="0"/>
          </a:p>
          <a:p>
            <a:r>
              <a:rPr kumimoji="1" lang="ja-JP" altLang="en-US" sz="2000" dirty="0"/>
              <a:t>　（リポジトリの説明をつけるかどうかの設定）</a:t>
            </a:r>
            <a:endParaRPr kumimoji="1" lang="en-US" altLang="ja-JP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ABAE53-8815-11D3-739B-001604CA5132}"/>
              </a:ext>
            </a:extLst>
          </p:cNvPr>
          <p:cNvSpPr txBox="1"/>
          <p:nvPr/>
        </p:nvSpPr>
        <p:spPr>
          <a:xfrm>
            <a:off x="5986071" y="1491868"/>
            <a:ext cx="6420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Description</a:t>
            </a:r>
            <a:r>
              <a:rPr kumimoji="1" lang="ja-JP" altLang="en-US" sz="2000" dirty="0"/>
              <a:t>に検索エンジン用のキーワードを入力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54187DD-57AF-97A1-52B3-DA14456E4858}"/>
              </a:ext>
            </a:extLst>
          </p:cNvPr>
          <p:cNvSpPr txBox="1"/>
          <p:nvPr/>
        </p:nvSpPr>
        <p:spPr>
          <a:xfrm>
            <a:off x="5986071" y="2043726"/>
            <a:ext cx="5521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Local path</a:t>
            </a:r>
            <a:r>
              <a:rPr kumimoji="1" lang="ja-JP" altLang="en-US" sz="2000" dirty="0"/>
              <a:t>にリポジトリの保存場所を入力</a:t>
            </a:r>
            <a:endParaRPr kumimoji="1" lang="en-US" altLang="ja-JP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C2C8A28-E028-7AB8-C635-C8179E7EB724}"/>
              </a:ext>
            </a:extLst>
          </p:cNvPr>
          <p:cNvSpPr txBox="1"/>
          <p:nvPr/>
        </p:nvSpPr>
        <p:spPr>
          <a:xfrm>
            <a:off x="6096000" y="3454234"/>
            <a:ext cx="5946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Git ignore</a:t>
            </a:r>
            <a:r>
              <a:rPr kumimoji="1" lang="ja-JP" altLang="en-US" sz="2000" dirty="0"/>
              <a:t>を</a:t>
            </a:r>
            <a:r>
              <a:rPr kumimoji="1" lang="en-US" altLang="ja-JP" sz="2000" dirty="0"/>
              <a:t>None</a:t>
            </a:r>
            <a:r>
              <a:rPr kumimoji="1" lang="ja-JP" altLang="en-US" sz="2000" dirty="0"/>
              <a:t>に設定</a:t>
            </a:r>
            <a:endParaRPr kumimoji="1" lang="en-US" altLang="ja-JP" sz="2000" dirty="0"/>
          </a:p>
          <a:p>
            <a:r>
              <a:rPr kumimoji="1" lang="ja-JP" altLang="en-US" sz="2000" dirty="0"/>
              <a:t>（リポジトリ内の無視したいファイル名の選択）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71159F5-EDC3-8AF9-DD38-30D76A1837F8}"/>
              </a:ext>
            </a:extLst>
          </p:cNvPr>
          <p:cNvSpPr txBox="1"/>
          <p:nvPr/>
        </p:nvSpPr>
        <p:spPr>
          <a:xfrm>
            <a:off x="6096000" y="4313376"/>
            <a:ext cx="6200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License</a:t>
            </a:r>
            <a:r>
              <a:rPr kumimoji="1" lang="ja-JP" altLang="en-US" sz="2000" dirty="0"/>
              <a:t>を</a:t>
            </a:r>
            <a:r>
              <a:rPr kumimoji="1" lang="en-US" altLang="ja-JP" sz="2000" dirty="0"/>
              <a:t>None</a:t>
            </a:r>
            <a:r>
              <a:rPr kumimoji="1" lang="ja-JP" altLang="en-US" sz="2000" dirty="0"/>
              <a:t>に設定</a:t>
            </a:r>
            <a:endParaRPr kumimoji="1" lang="en-US" altLang="ja-JP" sz="2000" dirty="0"/>
          </a:p>
          <a:p>
            <a:r>
              <a:rPr kumimoji="1" lang="ja-JP" altLang="en-US" sz="2000" dirty="0"/>
              <a:t>（リポジトリのライセンス選択）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FAE23E-6CC8-78BF-9B3A-D2B316C7ACA2}"/>
              </a:ext>
            </a:extLst>
          </p:cNvPr>
          <p:cNvSpPr txBox="1"/>
          <p:nvPr/>
        </p:nvSpPr>
        <p:spPr>
          <a:xfrm>
            <a:off x="6095999" y="5172518"/>
            <a:ext cx="620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Create repository</a:t>
            </a:r>
            <a:r>
              <a:rPr kumimoji="1" lang="ja-JP" altLang="en-US" sz="2000" dirty="0"/>
              <a:t>をクリック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EE2CA34-564F-318F-EAA6-470A5E9D12DF}"/>
              </a:ext>
            </a:extLst>
          </p:cNvPr>
          <p:cNvSpPr txBox="1"/>
          <p:nvPr/>
        </p:nvSpPr>
        <p:spPr>
          <a:xfrm>
            <a:off x="6095999" y="5708382"/>
            <a:ext cx="620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・これでローカルリポジトリ作成完了！</a:t>
            </a:r>
          </a:p>
        </p:txBody>
      </p:sp>
    </p:spTree>
    <p:extLst>
      <p:ext uri="{BB962C8B-B14F-4D97-AF65-F5344CB8AC3E}">
        <p14:creationId xmlns:p14="http://schemas.microsoft.com/office/powerpoint/2010/main" val="425939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0CF31361-30CE-FD43-8A6E-D01F23B18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48" y="1256695"/>
            <a:ext cx="9382126" cy="52748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B3C8C5-8F74-6F6F-F6CD-B061D50B5FA1}"/>
              </a:ext>
            </a:extLst>
          </p:cNvPr>
          <p:cNvSpPr txBox="1"/>
          <p:nvPr/>
        </p:nvSpPr>
        <p:spPr>
          <a:xfrm>
            <a:off x="996048" y="126690"/>
            <a:ext cx="10443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ローカルリポジトリをリモートリポジトリに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0CF7C2-B47F-C280-4DBC-E542359807C5}"/>
              </a:ext>
            </a:extLst>
          </p:cNvPr>
          <p:cNvSpPr txBox="1"/>
          <p:nvPr/>
        </p:nvSpPr>
        <p:spPr>
          <a:xfrm>
            <a:off x="996048" y="856585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[Publish repository]</a:t>
            </a:r>
            <a:r>
              <a:rPr kumimoji="1" lang="ja-JP" altLang="en-US" sz="2000" dirty="0"/>
              <a:t>をクリック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D2044F-2503-0A15-1619-FD9F37943C1C}"/>
              </a:ext>
            </a:extLst>
          </p:cNvPr>
          <p:cNvSpPr/>
          <p:nvPr/>
        </p:nvSpPr>
        <p:spPr>
          <a:xfrm>
            <a:off x="4180117" y="1307733"/>
            <a:ext cx="1683654" cy="5515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DD45417-6E5C-7CF1-5CFF-2CDE2C2D1032}"/>
              </a:ext>
            </a:extLst>
          </p:cNvPr>
          <p:cNvSpPr txBox="1">
            <a:spLocks/>
          </p:cNvSpPr>
          <p:nvPr/>
        </p:nvSpPr>
        <p:spPr>
          <a:xfrm>
            <a:off x="5863771" y="1389847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2714835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570142EE-9E7F-C990-3A0F-B60A83FEC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0" y="1065165"/>
            <a:ext cx="5736703" cy="491001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DE3A61-F11F-B295-EDA4-F821E9CDE5F5}"/>
              </a:ext>
            </a:extLst>
          </p:cNvPr>
          <p:cNvSpPr txBox="1"/>
          <p:nvPr/>
        </p:nvSpPr>
        <p:spPr>
          <a:xfrm>
            <a:off x="5991070" y="949563"/>
            <a:ext cx="490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Name</a:t>
            </a:r>
            <a:r>
              <a:rPr kumimoji="1" lang="ja-JP" altLang="en-US" sz="2000" dirty="0"/>
              <a:t>にリポジトリの名前を入力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6BA9D1A-96EE-E164-1859-F5DDBB5F2B04}"/>
              </a:ext>
            </a:extLst>
          </p:cNvPr>
          <p:cNvSpPr/>
          <p:nvPr/>
        </p:nvSpPr>
        <p:spPr>
          <a:xfrm>
            <a:off x="332580" y="2249915"/>
            <a:ext cx="5363682" cy="34584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01502D-F921-8F7F-E15D-4A0C1507EA8B}"/>
              </a:ext>
            </a:extLst>
          </p:cNvPr>
          <p:cNvSpPr txBox="1"/>
          <p:nvPr/>
        </p:nvSpPr>
        <p:spPr>
          <a:xfrm>
            <a:off x="5696262" y="241677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リモートリポジトリの設定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6F68883-2E6E-1774-7788-DFB0D012F5EA}"/>
              </a:ext>
            </a:extLst>
          </p:cNvPr>
          <p:cNvSpPr txBox="1"/>
          <p:nvPr/>
        </p:nvSpPr>
        <p:spPr>
          <a:xfrm>
            <a:off x="5991070" y="2767114"/>
            <a:ext cx="6200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Organization</a:t>
            </a:r>
            <a:r>
              <a:rPr kumimoji="1" lang="ja-JP" altLang="en-US" sz="2000" dirty="0"/>
              <a:t>を</a:t>
            </a:r>
            <a:r>
              <a:rPr kumimoji="1" lang="en-US" altLang="ja-JP" sz="2000" dirty="0"/>
              <a:t>None</a:t>
            </a:r>
            <a:r>
              <a:rPr kumimoji="1" lang="ja-JP" altLang="en-US" sz="2000" dirty="0"/>
              <a:t>に設定</a:t>
            </a:r>
            <a:endParaRPr kumimoji="1" lang="en-US" altLang="ja-JP" sz="2000" dirty="0"/>
          </a:p>
          <a:p>
            <a:r>
              <a:rPr kumimoji="1" lang="ja-JP" altLang="en-US" sz="2000" dirty="0"/>
              <a:t>　（リポジトリを組織管理下に置けるようにする</a:t>
            </a:r>
            <a:endParaRPr kumimoji="1" lang="en-US" altLang="ja-JP" sz="2000" dirty="0"/>
          </a:p>
          <a:p>
            <a:r>
              <a:rPr kumimoji="1" lang="ja-JP" altLang="en-US" sz="2000" dirty="0"/>
              <a:t>　　設定）</a:t>
            </a:r>
            <a:endParaRPr kumimoji="1" lang="en-US" altLang="ja-JP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ABAE53-8815-11D3-739B-001604CA5132}"/>
              </a:ext>
            </a:extLst>
          </p:cNvPr>
          <p:cNvSpPr txBox="1"/>
          <p:nvPr/>
        </p:nvSpPr>
        <p:spPr>
          <a:xfrm>
            <a:off x="5986071" y="1491868"/>
            <a:ext cx="6420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Description</a:t>
            </a:r>
            <a:r>
              <a:rPr kumimoji="1" lang="ja-JP" altLang="en-US" sz="2000" dirty="0"/>
              <a:t>に検索エンジン用のキーワードを入力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54187DD-57AF-97A1-52B3-DA14456E4858}"/>
              </a:ext>
            </a:extLst>
          </p:cNvPr>
          <p:cNvSpPr txBox="1"/>
          <p:nvPr/>
        </p:nvSpPr>
        <p:spPr>
          <a:xfrm>
            <a:off x="5986071" y="2043726"/>
            <a:ext cx="6420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[Keep this code private]</a:t>
            </a:r>
            <a:r>
              <a:rPr kumimoji="1" lang="ja-JP" altLang="en-US" sz="2000" dirty="0"/>
              <a:t>のチェックを消す</a:t>
            </a:r>
            <a:endParaRPr kumimoji="1" lang="en-US" altLang="ja-JP" sz="2000" dirty="0"/>
          </a:p>
          <a:p>
            <a:r>
              <a:rPr kumimoji="1" lang="ja-JP" altLang="en-US" sz="2000" dirty="0"/>
              <a:t>　（リポジトリをに鍵をつけるかどうかの設定）</a:t>
            </a:r>
            <a:endParaRPr kumimoji="1" lang="en-US" altLang="ja-JP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C2C8A28-E028-7AB8-C635-C8179E7EB724}"/>
              </a:ext>
            </a:extLst>
          </p:cNvPr>
          <p:cNvSpPr txBox="1"/>
          <p:nvPr/>
        </p:nvSpPr>
        <p:spPr>
          <a:xfrm>
            <a:off x="5986071" y="3782777"/>
            <a:ext cx="5946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[Publish repository]</a:t>
            </a:r>
            <a:r>
              <a:rPr kumimoji="1" lang="ja-JP" altLang="en-US" sz="2000" dirty="0"/>
              <a:t>をクリック</a:t>
            </a:r>
            <a:endParaRPr kumimoji="1" lang="en-US" altLang="ja-JP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71159F5-EDC3-8AF9-DD38-30D76A1837F8}"/>
              </a:ext>
            </a:extLst>
          </p:cNvPr>
          <p:cNvSpPr txBox="1"/>
          <p:nvPr/>
        </p:nvSpPr>
        <p:spPr>
          <a:xfrm>
            <a:off x="5982552" y="4421853"/>
            <a:ext cx="5949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・これでローカルリポジトリをリモートリポジト</a:t>
            </a:r>
            <a:endParaRPr kumimoji="1" lang="en-US" altLang="ja-JP" sz="2000" dirty="0"/>
          </a:p>
          <a:p>
            <a:r>
              <a:rPr kumimoji="1" lang="ja-JP" altLang="en-US" sz="2000" dirty="0"/>
              <a:t>　リすることができました！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31003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DE3A61-F11F-B295-EDA4-F821E9CDE5F5}"/>
              </a:ext>
            </a:extLst>
          </p:cNvPr>
          <p:cNvSpPr txBox="1"/>
          <p:nvPr/>
        </p:nvSpPr>
        <p:spPr>
          <a:xfrm>
            <a:off x="1069298" y="1221794"/>
            <a:ext cx="9124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・先ほど作成したロカールリポジトリを開く</a:t>
            </a:r>
            <a:endParaRPr kumimoji="1" lang="en-US" altLang="ja-JP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01502D-F921-8F7F-E15D-4A0C1507EA8B}"/>
              </a:ext>
            </a:extLst>
          </p:cNvPr>
          <p:cNvSpPr txBox="1"/>
          <p:nvPr/>
        </p:nvSpPr>
        <p:spPr>
          <a:xfrm>
            <a:off x="1074296" y="401070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コミット・プッシュをしてみよう！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ABAE53-8815-11D3-739B-001604CA5132}"/>
              </a:ext>
            </a:extLst>
          </p:cNvPr>
          <p:cNvSpPr txBox="1"/>
          <p:nvPr/>
        </p:nvSpPr>
        <p:spPr>
          <a:xfrm>
            <a:off x="1069298" y="1857853"/>
            <a:ext cx="1027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・ロカールリポジトリにテキストドキュメントを作成</a:t>
            </a:r>
            <a:endParaRPr kumimoji="1" lang="ja-JP" altLang="en-US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96F418-EF12-8D0D-3B1F-C1C7AD04885E}"/>
              </a:ext>
            </a:extLst>
          </p:cNvPr>
          <p:cNvSpPr txBox="1"/>
          <p:nvPr/>
        </p:nvSpPr>
        <p:spPr>
          <a:xfrm>
            <a:off x="1069297" y="3766030"/>
            <a:ext cx="11822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Git</a:t>
            </a:r>
            <a:r>
              <a:rPr kumimoji="1" lang="ja-JP" altLang="en-US" sz="2800" dirty="0"/>
              <a:t>を開く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13A7EF-AB87-AAB2-C45D-87C6B0CB7A3A}"/>
              </a:ext>
            </a:extLst>
          </p:cNvPr>
          <p:cNvSpPr txBox="1"/>
          <p:nvPr/>
        </p:nvSpPr>
        <p:spPr>
          <a:xfrm>
            <a:off x="1069298" y="2493912"/>
            <a:ext cx="1027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・ファイル名はテスト</a:t>
            </a:r>
            <a:r>
              <a:rPr kumimoji="1" lang="en-US" altLang="ja-JP" sz="2800" dirty="0"/>
              <a:t>.txt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813819-F709-E5BD-A062-8AF6955DE8DE}"/>
              </a:ext>
            </a:extLst>
          </p:cNvPr>
          <p:cNvSpPr txBox="1"/>
          <p:nvPr/>
        </p:nvSpPr>
        <p:spPr>
          <a:xfrm>
            <a:off x="1069298" y="3129971"/>
            <a:ext cx="11822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・作成したテキストドキュメントを開き、テストと書き込み保存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A64675-2B05-63B6-FFD2-43C939827B8C}"/>
              </a:ext>
            </a:extLst>
          </p:cNvPr>
          <p:cNvSpPr txBox="1"/>
          <p:nvPr/>
        </p:nvSpPr>
        <p:spPr>
          <a:xfrm>
            <a:off x="3072984" y="3919918"/>
            <a:ext cx="468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※web</a:t>
            </a:r>
            <a:r>
              <a:rPr kumimoji="1" lang="ja-JP" altLang="en-US" dirty="0">
                <a:solidFill>
                  <a:srgbClr val="FF0000"/>
                </a:solidFill>
              </a:rPr>
              <a:t>サイトにある</a:t>
            </a:r>
            <a:r>
              <a:rPr kumimoji="1" lang="en-US" altLang="ja-JP" dirty="0">
                <a:solidFill>
                  <a:srgbClr val="FF0000"/>
                </a:solidFill>
              </a:rPr>
              <a:t>Git </a:t>
            </a:r>
            <a:r>
              <a:rPr kumimoji="1" lang="en-US" altLang="ja-JP" dirty="0" err="1">
                <a:solidFill>
                  <a:srgbClr val="FF0000"/>
                </a:solidFill>
              </a:rPr>
              <a:t>Hunb</a:t>
            </a:r>
            <a:r>
              <a:rPr kumimoji="1" lang="ja-JP" altLang="en-US" dirty="0">
                <a:solidFill>
                  <a:srgbClr val="FF0000"/>
                </a:solidFill>
              </a:rPr>
              <a:t>ではありません</a:t>
            </a:r>
          </a:p>
        </p:txBody>
      </p:sp>
    </p:spTree>
    <p:extLst>
      <p:ext uri="{BB962C8B-B14F-4D97-AF65-F5344CB8AC3E}">
        <p14:creationId xmlns:p14="http://schemas.microsoft.com/office/powerpoint/2010/main" val="3429864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B3C8C5-8F74-6F6F-F6CD-B061D50B5FA1}"/>
              </a:ext>
            </a:extLst>
          </p:cNvPr>
          <p:cNvSpPr txBox="1"/>
          <p:nvPr/>
        </p:nvSpPr>
        <p:spPr>
          <a:xfrm>
            <a:off x="4039051" y="15667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コミット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0CF7C2-B47F-C280-4DBC-E542359807C5}"/>
              </a:ext>
            </a:extLst>
          </p:cNvPr>
          <p:cNvSpPr txBox="1"/>
          <p:nvPr/>
        </p:nvSpPr>
        <p:spPr>
          <a:xfrm>
            <a:off x="3874159" y="1026350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・左の赤枠の入力欄にコミットメッセージを入力</a:t>
            </a:r>
          </a:p>
        </p:txBody>
      </p:sp>
      <p:pic>
        <p:nvPicPr>
          <p:cNvPr id="12" name="図 1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4C3AF59-8E84-A54D-54D1-03AC3F801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9" y="3429000"/>
            <a:ext cx="4549069" cy="2515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図 13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79376ABE-CBC9-CFB3-0EDD-53B57D833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4" y="258504"/>
            <a:ext cx="3485725" cy="28469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95AB3C-1EDE-C0BE-4842-3B443C75B26C}"/>
              </a:ext>
            </a:extLst>
          </p:cNvPr>
          <p:cNvSpPr/>
          <p:nvPr/>
        </p:nvSpPr>
        <p:spPr>
          <a:xfrm>
            <a:off x="326258" y="414065"/>
            <a:ext cx="3422241" cy="5166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A038966-BE1D-4CB5-CAB5-BA97B0063BC7}"/>
              </a:ext>
            </a:extLst>
          </p:cNvPr>
          <p:cNvSpPr txBox="1"/>
          <p:nvPr/>
        </p:nvSpPr>
        <p:spPr>
          <a:xfrm>
            <a:off x="3874159" y="1534181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Commit to main</a:t>
            </a:r>
            <a:r>
              <a:rPr kumimoji="1" lang="ja-JP" altLang="en-US" sz="2000" dirty="0"/>
              <a:t>をクリック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E2A0F7-8F60-5FC0-79F3-3F961CA87C0C}"/>
              </a:ext>
            </a:extLst>
          </p:cNvPr>
          <p:cNvSpPr txBox="1"/>
          <p:nvPr/>
        </p:nvSpPr>
        <p:spPr>
          <a:xfrm>
            <a:off x="3874158" y="2042012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・コミット完了！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A8063F7-136D-30F4-C189-2A3E80B85150}"/>
              </a:ext>
            </a:extLst>
          </p:cNvPr>
          <p:cNvSpPr txBox="1"/>
          <p:nvPr/>
        </p:nvSpPr>
        <p:spPr>
          <a:xfrm>
            <a:off x="4992414" y="3707993"/>
            <a:ext cx="7199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・左の赤枠は新しく追加、削除された内容が表示されます</a:t>
            </a:r>
            <a:endParaRPr kumimoji="1" lang="en-US" altLang="ja-JP" sz="2000" dirty="0"/>
          </a:p>
          <a:p>
            <a:r>
              <a:rPr kumimoji="1" lang="ja-JP" altLang="en-US" sz="2000" dirty="0"/>
              <a:t>追加は</a:t>
            </a:r>
            <a:r>
              <a:rPr kumimoji="1" lang="en-US" altLang="ja-JP" sz="2000" dirty="0"/>
              <a:t>[+]</a:t>
            </a:r>
            <a:r>
              <a:rPr kumimoji="1" lang="ja-JP" altLang="en-US" sz="2000" dirty="0"/>
              <a:t>、削除は</a:t>
            </a:r>
            <a:r>
              <a:rPr kumimoji="1" lang="en-US" altLang="ja-JP" sz="2000" dirty="0"/>
              <a:t>[-]</a:t>
            </a:r>
            <a:r>
              <a:rPr kumimoji="1" lang="ja-JP" altLang="en-US" sz="2000" dirty="0"/>
              <a:t>で表示されます</a:t>
            </a:r>
            <a:endParaRPr kumimoji="1" lang="en-US" altLang="ja-JP" sz="20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61F9FE8-519F-B335-4AF4-6F55A62C66EE}"/>
              </a:ext>
            </a:extLst>
          </p:cNvPr>
          <p:cNvSpPr/>
          <p:nvPr/>
        </p:nvSpPr>
        <p:spPr>
          <a:xfrm>
            <a:off x="2037378" y="4985400"/>
            <a:ext cx="2399711" cy="8462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609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729B28E0-27D3-47E3-C159-64CD1BD137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55" b="42562"/>
          <a:stretch/>
        </p:blipFill>
        <p:spPr>
          <a:xfrm>
            <a:off x="1112545" y="1700586"/>
            <a:ext cx="8263444" cy="5030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B3C8C5-8F74-6F6F-F6CD-B061D50B5FA1}"/>
              </a:ext>
            </a:extLst>
          </p:cNvPr>
          <p:cNvSpPr txBox="1"/>
          <p:nvPr/>
        </p:nvSpPr>
        <p:spPr>
          <a:xfrm>
            <a:off x="996048" y="12669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履歴の確認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0CF7C2-B47F-C280-4DBC-E542359807C5}"/>
              </a:ext>
            </a:extLst>
          </p:cNvPr>
          <p:cNvSpPr txBox="1"/>
          <p:nvPr/>
        </p:nvSpPr>
        <p:spPr>
          <a:xfrm>
            <a:off x="996048" y="1209712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・先ほどコミットした内容が保存されていれば</a:t>
            </a:r>
            <a:r>
              <a:rPr kumimoji="1" lang="en-US" altLang="ja-JP" sz="2000" dirty="0"/>
              <a:t>OK</a:t>
            </a:r>
            <a:endParaRPr kumimoji="1" lang="ja-JP" altLang="en-US" sz="20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D2044F-2503-0A15-1619-FD9F37943C1C}"/>
              </a:ext>
            </a:extLst>
          </p:cNvPr>
          <p:cNvSpPr/>
          <p:nvPr/>
        </p:nvSpPr>
        <p:spPr>
          <a:xfrm>
            <a:off x="2502427" y="2572281"/>
            <a:ext cx="1531136" cy="3508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DD45417-6E5C-7CF1-5CFF-2CDE2C2D1032}"/>
              </a:ext>
            </a:extLst>
          </p:cNvPr>
          <p:cNvSpPr txBox="1">
            <a:spLocks/>
          </p:cNvSpPr>
          <p:nvPr/>
        </p:nvSpPr>
        <p:spPr>
          <a:xfrm>
            <a:off x="4033563" y="2487448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F8D56-BDC3-C262-9C21-D020C232B2FC}"/>
              </a:ext>
            </a:extLst>
          </p:cNvPr>
          <p:cNvSpPr txBox="1"/>
          <p:nvPr/>
        </p:nvSpPr>
        <p:spPr>
          <a:xfrm>
            <a:off x="996048" y="837771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・コミット後に</a:t>
            </a:r>
            <a:r>
              <a:rPr kumimoji="1" lang="en-US" altLang="ja-JP" sz="2000" dirty="0"/>
              <a:t>[History]</a:t>
            </a:r>
            <a:r>
              <a:rPr kumimoji="1" lang="ja-JP" altLang="en-US" sz="2000" dirty="0"/>
              <a:t>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1060067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7D26B553-91B6-6A98-A1C4-031BDC3CDB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6" b="23925"/>
          <a:stretch/>
        </p:blipFill>
        <p:spPr>
          <a:xfrm>
            <a:off x="996048" y="1748943"/>
            <a:ext cx="9976752" cy="49255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B3C8C5-8F74-6F6F-F6CD-B061D50B5FA1}"/>
              </a:ext>
            </a:extLst>
          </p:cNvPr>
          <p:cNvSpPr txBox="1"/>
          <p:nvPr/>
        </p:nvSpPr>
        <p:spPr>
          <a:xfrm>
            <a:off x="996048" y="12669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プッシュ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0CF7C2-B47F-C280-4DBC-E542359807C5}"/>
              </a:ext>
            </a:extLst>
          </p:cNvPr>
          <p:cNvSpPr txBox="1"/>
          <p:nvPr/>
        </p:nvSpPr>
        <p:spPr>
          <a:xfrm>
            <a:off x="996048" y="856585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・コミット後に</a:t>
            </a:r>
            <a:r>
              <a:rPr kumimoji="1" lang="en-US" altLang="ja-JP" sz="2000" dirty="0"/>
              <a:t>[Publish repository]</a:t>
            </a:r>
            <a:r>
              <a:rPr kumimoji="1" lang="ja-JP" altLang="en-US" sz="2000" dirty="0"/>
              <a:t>をクリック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D2044F-2503-0A15-1619-FD9F37943C1C}"/>
              </a:ext>
            </a:extLst>
          </p:cNvPr>
          <p:cNvSpPr/>
          <p:nvPr/>
        </p:nvSpPr>
        <p:spPr>
          <a:xfrm>
            <a:off x="5006578" y="1893939"/>
            <a:ext cx="2178843" cy="5204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DD45417-6E5C-7CF1-5CFF-2CDE2C2D1032}"/>
              </a:ext>
            </a:extLst>
          </p:cNvPr>
          <p:cNvSpPr txBox="1">
            <a:spLocks/>
          </p:cNvSpPr>
          <p:nvPr/>
        </p:nvSpPr>
        <p:spPr>
          <a:xfrm>
            <a:off x="7185421" y="1893939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8F5488-4ECA-7B75-1D57-62CAAFCC5949}"/>
              </a:ext>
            </a:extLst>
          </p:cNvPr>
          <p:cNvSpPr txBox="1"/>
          <p:nvPr/>
        </p:nvSpPr>
        <p:spPr>
          <a:xfrm>
            <a:off x="996048" y="1292985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・これでプッシュ完了！</a:t>
            </a:r>
          </a:p>
        </p:txBody>
      </p:sp>
    </p:spTree>
    <p:extLst>
      <p:ext uri="{BB962C8B-B14F-4D97-AF65-F5344CB8AC3E}">
        <p14:creationId xmlns:p14="http://schemas.microsoft.com/office/powerpoint/2010/main" val="753426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DEFB88-03F7-1F64-2CF8-BD15AAA14A46}"/>
              </a:ext>
            </a:extLst>
          </p:cNvPr>
          <p:cNvSpPr txBox="1"/>
          <p:nvPr/>
        </p:nvSpPr>
        <p:spPr>
          <a:xfrm>
            <a:off x="996048" y="12669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共同作業するには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1BF32B-DDE9-E6F2-5C3D-3308CD88EB54}"/>
              </a:ext>
            </a:extLst>
          </p:cNvPr>
          <p:cNvSpPr txBox="1"/>
          <p:nvPr/>
        </p:nvSpPr>
        <p:spPr>
          <a:xfrm>
            <a:off x="996048" y="856585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Git Hub</a:t>
            </a:r>
            <a:r>
              <a:rPr kumimoji="1" lang="ja-JP" altLang="en-US" sz="2000" dirty="0"/>
              <a:t>を開き赤枠をクリック</a:t>
            </a:r>
          </a:p>
        </p:txBody>
      </p:sp>
      <p:pic>
        <p:nvPicPr>
          <p:cNvPr id="6" name="図 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9E12248A-1C5E-5B76-C1BE-12949C6A2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48" y="2239033"/>
            <a:ext cx="4547674" cy="2548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図 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95523F1-281D-1A7B-788B-F30E0A0A1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793" y="2239033"/>
            <a:ext cx="4431885" cy="4240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85C40CF-03F4-3B78-43D3-1A8E7FF852E7}"/>
              </a:ext>
            </a:extLst>
          </p:cNvPr>
          <p:cNvSpPr/>
          <p:nvPr/>
        </p:nvSpPr>
        <p:spPr>
          <a:xfrm>
            <a:off x="996049" y="2239033"/>
            <a:ext cx="622890" cy="5191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D1B824C3-8F76-95A1-9EF1-A72E01EE36D5}"/>
              </a:ext>
            </a:extLst>
          </p:cNvPr>
          <p:cNvSpPr txBox="1">
            <a:spLocks/>
          </p:cNvSpPr>
          <p:nvPr/>
        </p:nvSpPr>
        <p:spPr>
          <a:xfrm>
            <a:off x="1618939" y="2088811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3DF2B4-D78F-9466-E39D-5C1CFF986DC2}"/>
              </a:ext>
            </a:extLst>
          </p:cNvPr>
          <p:cNvSpPr/>
          <p:nvPr/>
        </p:nvSpPr>
        <p:spPr>
          <a:xfrm>
            <a:off x="7384792" y="4528398"/>
            <a:ext cx="2478735" cy="1752481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53197C-B58A-35CF-78AD-7DF5C98D9718}"/>
              </a:ext>
            </a:extLst>
          </p:cNvPr>
          <p:cNvCxnSpPr>
            <a:cxnSpLocks/>
          </p:cNvCxnSpPr>
          <p:nvPr/>
        </p:nvCxnSpPr>
        <p:spPr>
          <a:xfrm>
            <a:off x="5888496" y="3473970"/>
            <a:ext cx="11269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65E34BE-D45D-FBAB-531B-E4F98DA15436}"/>
              </a:ext>
            </a:extLst>
          </p:cNvPr>
          <p:cNvSpPr txBox="1"/>
          <p:nvPr/>
        </p:nvSpPr>
        <p:spPr>
          <a:xfrm>
            <a:off x="996047" y="1278704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・青枠の中にあるリポジトリをクリック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3625775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5CE477A3-BA67-6FB0-3A4A-BE904A9CD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0" y="1311670"/>
            <a:ext cx="10797460" cy="511071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0CF7C2-B47F-C280-4DBC-E542359807C5}"/>
              </a:ext>
            </a:extLst>
          </p:cNvPr>
          <p:cNvSpPr txBox="1"/>
          <p:nvPr/>
        </p:nvSpPr>
        <p:spPr>
          <a:xfrm>
            <a:off x="996048" y="435614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・赤枠の</a:t>
            </a:r>
            <a:r>
              <a:rPr kumimoji="1" lang="en-US" altLang="ja-JP" sz="2000" dirty="0"/>
              <a:t>[Settings]</a:t>
            </a:r>
            <a:r>
              <a:rPr kumimoji="1" lang="ja-JP" altLang="en-US" sz="2000" dirty="0"/>
              <a:t>をクリック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D2044F-2503-0A15-1619-FD9F37943C1C}"/>
              </a:ext>
            </a:extLst>
          </p:cNvPr>
          <p:cNvSpPr/>
          <p:nvPr/>
        </p:nvSpPr>
        <p:spPr>
          <a:xfrm>
            <a:off x="10396811" y="1355567"/>
            <a:ext cx="1295517" cy="5204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DD45417-6E5C-7CF1-5CFF-2CDE2C2D1032}"/>
              </a:ext>
            </a:extLst>
          </p:cNvPr>
          <p:cNvSpPr txBox="1">
            <a:spLocks/>
          </p:cNvSpPr>
          <p:nvPr/>
        </p:nvSpPr>
        <p:spPr>
          <a:xfrm>
            <a:off x="9069049" y="835100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8F5488-4ECA-7B75-1D57-62CAAFCC5949}"/>
              </a:ext>
            </a:extLst>
          </p:cNvPr>
          <p:cNvSpPr txBox="1"/>
          <p:nvPr/>
        </p:nvSpPr>
        <p:spPr>
          <a:xfrm>
            <a:off x="996048" y="873642"/>
            <a:ext cx="7303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[Settings]</a:t>
            </a:r>
            <a:r>
              <a:rPr kumimoji="1" lang="ja-JP" altLang="en-US" sz="2000" dirty="0"/>
              <a:t>クリック後、青枠の</a:t>
            </a:r>
            <a:r>
              <a:rPr kumimoji="1" lang="en-US" altLang="ja-JP" sz="2000" dirty="0"/>
              <a:t>[Collaborators]</a:t>
            </a:r>
            <a:r>
              <a:rPr kumimoji="1" lang="ja-JP" altLang="en-US" sz="2000" dirty="0"/>
              <a:t>をクリック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9ACDD19-14AD-6C02-EF2A-32789BB1F829}"/>
              </a:ext>
            </a:extLst>
          </p:cNvPr>
          <p:cNvSpPr/>
          <p:nvPr/>
        </p:nvSpPr>
        <p:spPr>
          <a:xfrm>
            <a:off x="1334125" y="3028013"/>
            <a:ext cx="1723868" cy="52046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A8BC9D21-8267-D67C-056E-AE961D5FA41C}"/>
              </a:ext>
            </a:extLst>
          </p:cNvPr>
          <p:cNvSpPr txBox="1">
            <a:spLocks/>
          </p:cNvSpPr>
          <p:nvPr/>
        </p:nvSpPr>
        <p:spPr>
          <a:xfrm>
            <a:off x="3017504" y="2908533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0070C0"/>
                </a:solidFill>
              </a:rPr>
              <a:t>ここをクリック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1150307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B32BA95E-5D72-E24F-B2F7-53BE90395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13" y="1073697"/>
            <a:ext cx="9211961" cy="56300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0CF7C2-B47F-C280-4DBC-E542359807C5}"/>
              </a:ext>
            </a:extLst>
          </p:cNvPr>
          <p:cNvSpPr txBox="1"/>
          <p:nvPr/>
        </p:nvSpPr>
        <p:spPr>
          <a:xfrm>
            <a:off x="996048" y="435614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[Add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people]</a:t>
            </a:r>
            <a:r>
              <a:rPr kumimoji="1" lang="ja-JP" altLang="en-US" sz="2000" dirty="0"/>
              <a:t>をクリック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D2044F-2503-0A15-1619-FD9F37943C1C}"/>
              </a:ext>
            </a:extLst>
          </p:cNvPr>
          <p:cNvSpPr/>
          <p:nvPr/>
        </p:nvSpPr>
        <p:spPr>
          <a:xfrm>
            <a:off x="7473729" y="6029328"/>
            <a:ext cx="1295517" cy="5204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DD45417-6E5C-7CF1-5CFF-2CDE2C2D1032}"/>
              </a:ext>
            </a:extLst>
          </p:cNvPr>
          <p:cNvSpPr txBox="1">
            <a:spLocks/>
          </p:cNvSpPr>
          <p:nvPr/>
        </p:nvSpPr>
        <p:spPr>
          <a:xfrm>
            <a:off x="8769246" y="6000040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253160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FCFE-3B67-4556-0E5B-FBE63C5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cap="none" dirty="0"/>
              <a:t>Git</a:t>
            </a:r>
            <a:r>
              <a:rPr kumimoji="1" lang="ja-JP" altLang="en-US" sz="48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0F2CD-9E45-2BD2-9F36-4D9CE2D7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Git</a:t>
            </a:r>
            <a:r>
              <a:rPr kumimoji="1" lang="ja-JP" altLang="en-US" dirty="0"/>
              <a:t>のすごいところは、紙のコピーを自分だけでなく、ほかの人とも共有できることです。</a:t>
            </a:r>
          </a:p>
          <a:p>
            <a:pPr marL="0" indent="0">
              <a:buNone/>
            </a:pPr>
            <a:r>
              <a:rPr kumimoji="1" lang="ja-JP" altLang="en-US" dirty="0"/>
              <a:t>例えば、あなたが友だちと一緒に絵を描くことにしました。</a:t>
            </a:r>
          </a:p>
          <a:p>
            <a:pPr marL="0" indent="0">
              <a:buNone/>
            </a:pPr>
            <a:r>
              <a:rPr kumimoji="1" lang="ja-JP" altLang="en-US" dirty="0"/>
              <a:t>友だちもあなたと同じ絵を持っているとします。</a:t>
            </a:r>
          </a:p>
          <a:p>
            <a:pPr marL="0" indent="0">
              <a:buNone/>
            </a:pPr>
            <a:r>
              <a:rPr kumimoji="1" lang="ja-JP" altLang="en-US" dirty="0"/>
              <a:t>このとき、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はあなたと友だちの絵の違いを見つけて、合わせることができます。これを「分散型」と呼びます。</a:t>
            </a:r>
          </a:p>
        </p:txBody>
      </p:sp>
    </p:spTree>
    <p:extLst>
      <p:ext uri="{BB962C8B-B14F-4D97-AF65-F5344CB8AC3E}">
        <p14:creationId xmlns:p14="http://schemas.microsoft.com/office/powerpoint/2010/main" val="3690874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2185ACC2-A5D4-A8AF-517D-BA401C1718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8114"/>
          <a:stretch/>
        </p:blipFill>
        <p:spPr>
          <a:xfrm>
            <a:off x="342884" y="4456846"/>
            <a:ext cx="5349239" cy="21585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66759A5-15BA-4DE8-D86B-C684009AB0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" t="7609" r="2352" b="5673"/>
          <a:stretch/>
        </p:blipFill>
        <p:spPr>
          <a:xfrm>
            <a:off x="424205" y="587952"/>
            <a:ext cx="5186596" cy="22635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D2044F-2503-0A15-1619-FD9F37943C1C}"/>
              </a:ext>
            </a:extLst>
          </p:cNvPr>
          <p:cNvSpPr/>
          <p:nvPr/>
        </p:nvSpPr>
        <p:spPr>
          <a:xfrm>
            <a:off x="348289" y="1499663"/>
            <a:ext cx="5262512" cy="11380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8F5488-4ECA-7B75-1D57-62CAAFCC5949}"/>
              </a:ext>
            </a:extLst>
          </p:cNvPr>
          <p:cNvSpPr txBox="1"/>
          <p:nvPr/>
        </p:nvSpPr>
        <p:spPr>
          <a:xfrm>
            <a:off x="5852861" y="941895"/>
            <a:ext cx="7303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・赤枠の入力欄の中に招待したいユーザ</a:t>
            </a:r>
            <a:r>
              <a:rPr kumimoji="1" lang="en-US" altLang="ja-JP" sz="2000" dirty="0"/>
              <a:t>ID</a:t>
            </a:r>
            <a:r>
              <a:rPr kumimoji="1" lang="ja-JP" altLang="en-US" sz="2000" dirty="0"/>
              <a:t>を入力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9ACDD19-14AD-6C02-EF2A-32789BB1F829}"/>
              </a:ext>
            </a:extLst>
          </p:cNvPr>
          <p:cNvSpPr/>
          <p:nvPr/>
        </p:nvSpPr>
        <p:spPr>
          <a:xfrm>
            <a:off x="297913" y="6094961"/>
            <a:ext cx="5349239" cy="52046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A8BC9D21-8267-D67C-056E-AE961D5FA41C}"/>
              </a:ext>
            </a:extLst>
          </p:cNvPr>
          <p:cNvSpPr txBox="1">
            <a:spLocks/>
          </p:cNvSpPr>
          <p:nvPr/>
        </p:nvSpPr>
        <p:spPr>
          <a:xfrm>
            <a:off x="1788311" y="5577830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0070C0"/>
                </a:solidFill>
              </a:rPr>
              <a:t>ここをクリック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69609A9-EFFA-A8C0-CD8D-0AB7973B29F5}"/>
              </a:ext>
            </a:extLst>
          </p:cNvPr>
          <p:cNvCxnSpPr>
            <a:cxnSpLocks/>
          </p:cNvCxnSpPr>
          <p:nvPr/>
        </p:nvCxnSpPr>
        <p:spPr>
          <a:xfrm>
            <a:off x="3025724" y="3168766"/>
            <a:ext cx="0" cy="7570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A581EE4-97CB-3DEF-86BE-C38FE455CC5A}"/>
              </a:ext>
            </a:extLst>
          </p:cNvPr>
          <p:cNvSpPr txBox="1"/>
          <p:nvPr/>
        </p:nvSpPr>
        <p:spPr>
          <a:xfrm>
            <a:off x="5852861" y="23400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ユーザを招待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B5A7C9-6C74-F8DD-52D4-6B2C4FB954C3}"/>
              </a:ext>
            </a:extLst>
          </p:cNvPr>
          <p:cNvSpPr txBox="1"/>
          <p:nvPr/>
        </p:nvSpPr>
        <p:spPr>
          <a:xfrm>
            <a:off x="5852861" y="1420552"/>
            <a:ext cx="7303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・入力欄の下にユーザの候補が出てくるので</a:t>
            </a:r>
            <a:endParaRPr kumimoji="1" lang="en-US" altLang="ja-JP" sz="2000" dirty="0"/>
          </a:p>
          <a:p>
            <a:r>
              <a:rPr kumimoji="1" lang="ja-JP" altLang="en-US" sz="2000" dirty="0"/>
              <a:t>　その中から招待したいユーザを選択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D5A256-92B5-7A88-08A0-303FB65EBCA1}"/>
              </a:ext>
            </a:extLst>
          </p:cNvPr>
          <p:cNvSpPr txBox="1"/>
          <p:nvPr/>
        </p:nvSpPr>
        <p:spPr>
          <a:xfrm>
            <a:off x="5852861" y="2206985"/>
            <a:ext cx="7303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・その後、青枠のボタンをクリックで招待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70961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0CF7C2-B47F-C280-4DBC-E542359807C5}"/>
              </a:ext>
            </a:extLst>
          </p:cNvPr>
          <p:cNvSpPr txBox="1"/>
          <p:nvPr/>
        </p:nvSpPr>
        <p:spPr>
          <a:xfrm>
            <a:off x="996048" y="435614"/>
            <a:ext cx="6019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・招待したユーザが赤枠のボタンをクリックするとメールが届いている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D2044F-2503-0A15-1619-FD9F37943C1C}"/>
              </a:ext>
            </a:extLst>
          </p:cNvPr>
          <p:cNvSpPr/>
          <p:nvPr/>
        </p:nvSpPr>
        <p:spPr>
          <a:xfrm>
            <a:off x="7473729" y="6029328"/>
            <a:ext cx="1295517" cy="5204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DD45417-6E5C-7CF1-5CFF-2CDE2C2D1032}"/>
              </a:ext>
            </a:extLst>
          </p:cNvPr>
          <p:cNvSpPr txBox="1">
            <a:spLocks/>
          </p:cNvSpPr>
          <p:nvPr/>
        </p:nvSpPr>
        <p:spPr>
          <a:xfrm>
            <a:off x="8769246" y="6000040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4F6631D-EB96-9AA3-E04F-602F10ABB3A7}"/>
              </a:ext>
            </a:extLst>
          </p:cNvPr>
          <p:cNvSpPr txBox="1"/>
          <p:nvPr/>
        </p:nvSpPr>
        <p:spPr>
          <a:xfrm>
            <a:off x="3049172" y="324785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600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FCFE-3B67-4556-0E5B-FBE63C5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cap="none" dirty="0"/>
              <a:t>Git</a:t>
            </a:r>
            <a:r>
              <a:rPr kumimoji="1" lang="ja-JP" altLang="en-US" sz="48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0F2CD-9E45-2BD2-9F36-4D9CE2D7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Git</a:t>
            </a:r>
            <a:r>
              <a:rPr kumimoji="1" lang="ja-JP" altLang="en-US" dirty="0"/>
              <a:t>は、プログラムのソースコードなどのファイルを管理するときによく使われます。</a:t>
            </a:r>
          </a:p>
          <a:p>
            <a:pPr marL="0" indent="0">
              <a:buNone/>
            </a:pPr>
            <a:r>
              <a:rPr kumimoji="1" lang="ja-JP" altLang="en-US" dirty="0"/>
              <a:t>プログラムは、コンピューターに命令する言葉で書かれたものです。</a:t>
            </a:r>
          </a:p>
          <a:p>
            <a:pPr marL="0" indent="0">
              <a:buNone/>
            </a:pPr>
            <a:r>
              <a:rPr kumimoji="1" lang="ja-JP" altLang="en-US" dirty="0"/>
              <a:t>プログラムは一人で書くよりも、みんなで協力して書くほうが早くて楽しいですよね。</a:t>
            </a:r>
          </a:p>
          <a:p>
            <a:pPr marL="0" indent="0">
              <a:buNone/>
            </a:pPr>
            <a:r>
              <a:rPr kumimoji="1" lang="ja-JP" altLang="en-US" dirty="0"/>
              <a:t>でも、みんなで同じプログラムを書くときには、誰が何を書いたか、どこが変わったか、どうやって合わせるかなどの問題が出てきます。</a:t>
            </a:r>
          </a:p>
          <a:p>
            <a:pPr marL="0" indent="0">
              <a:buNone/>
            </a:pPr>
            <a:r>
              <a:rPr kumimoji="1" lang="ja-JP" altLang="en-US" dirty="0"/>
              <a:t>そこで、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が役に立ちます。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は、プログラムの変更履歴を記録したり、ほかの人と共有したりすることができるからです。</a:t>
            </a:r>
          </a:p>
        </p:txBody>
      </p:sp>
    </p:spTree>
    <p:extLst>
      <p:ext uri="{BB962C8B-B14F-4D97-AF65-F5344CB8AC3E}">
        <p14:creationId xmlns:p14="http://schemas.microsoft.com/office/powerpoint/2010/main" val="47634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03B73-D882-64F7-87E2-3AA2BD3A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5400" cap="none" dirty="0"/>
              <a:t>Git</a:t>
            </a:r>
            <a:r>
              <a:rPr lang="ja-JP" altLang="en-US" sz="5400" cap="none" dirty="0"/>
              <a:t>の使い方</a:t>
            </a:r>
            <a:r>
              <a:rPr kumimoji="1" lang="ja-JP" altLang="en-US" sz="54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5B54B-5D65-9A6D-ABB0-D139ADD7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１．</a:t>
            </a:r>
            <a:r>
              <a:rPr kumimoji="1" lang="ja-JP" altLang="en-US" dirty="0"/>
              <a:t>リポジトリというファイルの保存場所を作る</a:t>
            </a:r>
          </a:p>
          <a:p>
            <a:pPr marL="0" indent="0">
              <a:buNone/>
            </a:pPr>
            <a:r>
              <a:rPr lang="ja-JP" altLang="en-US" dirty="0"/>
              <a:t>２</a:t>
            </a:r>
            <a:r>
              <a:rPr kumimoji="1" lang="ja-JP" altLang="en-US" dirty="0"/>
              <a:t>．ファイルの変更を記録する</a:t>
            </a:r>
          </a:p>
          <a:p>
            <a:pPr marL="0" indent="0">
              <a:buNone/>
            </a:pPr>
            <a:r>
              <a:rPr lang="ja-JP" altLang="en-US" dirty="0"/>
              <a:t>３</a:t>
            </a:r>
            <a:r>
              <a:rPr kumimoji="1" lang="ja-JP" altLang="en-US" dirty="0"/>
              <a:t>．ファイルの変更を共有する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リポジトリというファイルの保存場所を作ります。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リポジトリには、ローカルとリモートという</a:t>
            </a:r>
            <a:r>
              <a:rPr kumimoji="1" lang="en-US" altLang="ja-JP" dirty="0"/>
              <a:t>2</a:t>
            </a:r>
            <a:r>
              <a:rPr kumimoji="1" lang="ja-JP" altLang="en-US" dirty="0"/>
              <a:t>種類があります。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ローカルは、自分のコンピューターにある保存場所です。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リモートは、インターネット上にある保存場所です。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99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・リポジトリ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ローカルリポジトリ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リモートリポジトリ</a:t>
            </a:r>
            <a:endParaRPr kumimoji="1" lang="en-US" altLang="ja-JP" dirty="0"/>
          </a:p>
          <a:p>
            <a:r>
              <a:rPr kumimoji="1" lang="ja-JP" altLang="en-US" dirty="0"/>
              <a:t>・フォーク</a:t>
            </a:r>
            <a:endParaRPr kumimoji="1" lang="en-US" altLang="ja-JP" dirty="0"/>
          </a:p>
          <a:p>
            <a:r>
              <a:rPr kumimoji="1" lang="ja-JP" altLang="en-US" dirty="0"/>
              <a:t>・クローン</a:t>
            </a:r>
            <a:endParaRPr kumimoji="1" lang="en-US" altLang="ja-JP" dirty="0"/>
          </a:p>
          <a:p>
            <a:r>
              <a:rPr kumimoji="1" lang="ja-JP" altLang="en-US" dirty="0"/>
              <a:t>・イニット</a:t>
            </a:r>
            <a:br>
              <a:rPr kumimoji="1" lang="en-US" altLang="ja-JP" dirty="0"/>
            </a:b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85911D-A6DB-32DC-6A63-E112B4DB7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9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7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・ワーキングツリー</a:t>
            </a:r>
            <a:endParaRPr kumimoji="1" lang="en-US" altLang="ja-JP" dirty="0"/>
          </a:p>
          <a:p>
            <a:r>
              <a:rPr kumimoji="1" lang="ja-JP" altLang="en-US" dirty="0"/>
              <a:t>・アド</a:t>
            </a:r>
            <a:endParaRPr kumimoji="1" lang="en-US" altLang="ja-JP" dirty="0"/>
          </a:p>
          <a:p>
            <a:r>
              <a:rPr kumimoji="1" lang="ja-JP" altLang="en-US" dirty="0"/>
              <a:t>・コミットイメージ</a:t>
            </a:r>
            <a:endParaRPr kumimoji="1" lang="en-US" altLang="ja-JP" dirty="0"/>
          </a:p>
          <a:p>
            <a:r>
              <a:rPr kumimoji="1" lang="ja-JP" altLang="en-US" dirty="0"/>
              <a:t>・インデックス</a:t>
            </a:r>
            <a:endParaRPr kumimoji="1" lang="en-US" altLang="ja-JP" dirty="0"/>
          </a:p>
          <a:p>
            <a:r>
              <a:rPr kumimoji="1" lang="ja-JP" altLang="en-US" dirty="0"/>
              <a:t>・コミット</a:t>
            </a:r>
            <a:endParaRPr kumimoji="1" lang="en-US" altLang="ja-JP" dirty="0"/>
          </a:p>
          <a:p>
            <a:r>
              <a:rPr kumimoji="1" lang="ja-JP" altLang="en-US" dirty="0"/>
              <a:t>・ヘッド</a:t>
            </a:r>
            <a:endParaRPr kumimoji="1" lang="en-US" altLang="ja-JP" dirty="0"/>
          </a:p>
          <a:p>
            <a:r>
              <a:rPr kumimoji="1" lang="ja-JP" altLang="en-US" dirty="0"/>
              <a:t>・プル</a:t>
            </a:r>
            <a:endParaRPr kumimoji="1" lang="en-US" altLang="ja-JP" dirty="0"/>
          </a:p>
          <a:p>
            <a:r>
              <a:rPr kumimoji="1" lang="ja-JP" altLang="en-US" dirty="0"/>
              <a:t>・ブランチ</a:t>
            </a:r>
            <a:endParaRPr kumimoji="1" lang="en-US" altLang="ja-JP" dirty="0"/>
          </a:p>
          <a:p>
            <a:r>
              <a:rPr kumimoji="1" lang="ja-JP" altLang="en-US" dirty="0"/>
              <a:t>・マスターブランチ</a:t>
            </a:r>
            <a:br>
              <a:rPr kumimoji="1" lang="en-US" altLang="ja-JP" dirty="0"/>
            </a:b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755DEB-A62D-0364-E08C-DD2A67BBC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35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0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・マージ</a:t>
            </a:r>
            <a:endParaRPr kumimoji="1" lang="en-US" altLang="ja-JP" dirty="0"/>
          </a:p>
          <a:p>
            <a:r>
              <a:rPr kumimoji="1" lang="ja-JP" altLang="en-US" dirty="0"/>
              <a:t>・リセット</a:t>
            </a:r>
            <a:endParaRPr kumimoji="1" lang="en-US" altLang="ja-JP" dirty="0"/>
          </a:p>
          <a:p>
            <a:r>
              <a:rPr kumimoji="1" lang="ja-JP" altLang="en-US" dirty="0"/>
              <a:t>・リバート</a:t>
            </a:r>
            <a:endParaRPr kumimoji="1" lang="en-US" altLang="ja-JP" dirty="0"/>
          </a:p>
          <a:p>
            <a:r>
              <a:rPr kumimoji="1" lang="ja-JP" altLang="en-US" dirty="0"/>
              <a:t>・リベース</a:t>
            </a:r>
            <a:endParaRPr kumimoji="1" lang="en-US" altLang="ja-JP" dirty="0"/>
          </a:p>
          <a:p>
            <a:r>
              <a:rPr kumimoji="1" lang="ja-JP" altLang="en-US" dirty="0"/>
              <a:t>・チェリーピック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59A6D5-EEFC-2073-E732-876D6D452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2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・スタッシュ</a:t>
            </a:r>
            <a:endParaRPr kumimoji="1" lang="en-US" altLang="ja-JP" dirty="0"/>
          </a:p>
          <a:p>
            <a:r>
              <a:rPr kumimoji="1" lang="ja-JP" altLang="en-US" dirty="0"/>
              <a:t>・コンフリクト</a:t>
            </a:r>
            <a:endParaRPr kumimoji="1" lang="en-US" altLang="ja-JP" dirty="0"/>
          </a:p>
          <a:p>
            <a:r>
              <a:rPr kumimoji="1" lang="ja-JP" altLang="en-US" dirty="0"/>
              <a:t>・チェックアウト</a:t>
            </a:r>
            <a:endParaRPr kumimoji="1" lang="en-US" altLang="ja-JP" dirty="0"/>
          </a:p>
          <a:p>
            <a:r>
              <a:rPr kumimoji="1" lang="ja-JP" altLang="en-US" dirty="0"/>
              <a:t>・フェッチ</a:t>
            </a:r>
            <a:endParaRPr kumimoji="1" lang="en-US" altLang="ja-JP" dirty="0"/>
          </a:p>
          <a:p>
            <a:r>
              <a:rPr kumimoji="1" lang="ja-JP" altLang="en-US" dirty="0"/>
              <a:t>・プッシュ</a:t>
            </a:r>
            <a:endParaRPr kumimoji="1" lang="en-US" altLang="ja-JP" dirty="0"/>
          </a:p>
          <a:p>
            <a:r>
              <a:rPr kumimoji="1" lang="ja-JP" altLang="en-US" dirty="0"/>
              <a:t>・プルリクエスト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70D9CE-97EF-9832-C221-496E8C03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08949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TM10001106[[fn=バッジ]]</Template>
  <TotalTime>2063</TotalTime>
  <Words>1135</Words>
  <Application>Microsoft Office PowerPoint</Application>
  <PresentationFormat>ワイド画面</PresentationFormat>
  <Paragraphs>153</Paragraphs>
  <Slides>31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6" baseType="lpstr">
      <vt:lpstr>游ゴシック</vt:lpstr>
      <vt:lpstr>Arial</vt:lpstr>
      <vt:lpstr>Gill Sans MT</vt:lpstr>
      <vt:lpstr>Impact</vt:lpstr>
      <vt:lpstr>バッジ</vt:lpstr>
      <vt:lpstr>Gitについて</vt:lpstr>
      <vt:lpstr>Gitについて</vt:lpstr>
      <vt:lpstr>Gitについて</vt:lpstr>
      <vt:lpstr>Gitについて</vt:lpstr>
      <vt:lpstr>Gitの使い方について</vt:lpstr>
      <vt:lpstr>キーワード</vt:lpstr>
      <vt:lpstr>キーワード</vt:lpstr>
      <vt:lpstr>キーワード</vt:lpstr>
      <vt:lpstr>キーワード</vt:lpstr>
      <vt:lpstr>GitHubとGitを使ってみよう!!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ローカルリポジトリを作ってみよう!!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アプリケーションとは？</dc:title>
  <dc:creator>Murata Junnichi</dc:creator>
  <cp:lastModifiedBy>千瑞 加藤</cp:lastModifiedBy>
  <cp:revision>50</cp:revision>
  <dcterms:created xsi:type="dcterms:W3CDTF">2023-03-20T23:59:48Z</dcterms:created>
  <dcterms:modified xsi:type="dcterms:W3CDTF">2023-07-03T08:25:45Z</dcterms:modified>
</cp:coreProperties>
</file>