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8" r:id="rId3"/>
    <p:sldId id="259" r:id="rId4"/>
    <p:sldId id="260" r:id="rId5"/>
    <p:sldId id="261" r:id="rId6"/>
    <p:sldId id="264" r:id="rId7"/>
    <p:sldId id="265" r:id="rId8"/>
    <p:sldId id="266" r:id="rId9"/>
    <p:sldId id="267" r:id="rId10"/>
    <p:sldId id="301" r:id="rId11"/>
    <p:sldId id="302" r:id="rId12"/>
    <p:sldId id="268" r:id="rId13"/>
    <p:sldId id="269" r:id="rId14"/>
    <p:sldId id="270" r:id="rId15"/>
    <p:sldId id="271" r:id="rId16"/>
    <p:sldId id="272" r:id="rId17"/>
    <p:sldId id="288" r:id="rId18"/>
    <p:sldId id="290" r:id="rId19"/>
    <p:sldId id="273" r:id="rId20"/>
    <p:sldId id="274" r:id="rId21"/>
    <p:sldId id="303" r:id="rId22"/>
    <p:sldId id="276" r:id="rId23"/>
    <p:sldId id="277" r:id="rId24"/>
    <p:sldId id="304" r:id="rId25"/>
    <p:sldId id="282" r:id="rId26"/>
    <p:sldId id="283" r:id="rId27"/>
    <p:sldId id="305" r:id="rId28"/>
    <p:sldId id="278" r:id="rId29"/>
    <p:sldId id="279" r:id="rId30"/>
    <p:sldId id="285" r:id="rId31"/>
    <p:sldId id="306" r:id="rId32"/>
    <p:sldId id="286" r:id="rId33"/>
    <p:sldId id="291" r:id="rId34"/>
    <p:sldId id="292" r:id="rId35"/>
    <p:sldId id="293" r:id="rId36"/>
    <p:sldId id="294" r:id="rId37"/>
    <p:sldId id="295" r:id="rId38"/>
    <p:sldId id="296" r:id="rId39"/>
    <p:sldId id="307" r:id="rId40"/>
    <p:sldId id="297" r:id="rId41"/>
    <p:sldId id="298" r:id="rId42"/>
    <p:sldId id="299" r:id="rId43"/>
    <p:sldId id="300" r:id="rId44"/>
    <p:sldId id="308" r:id="rId45"/>
    <p:sldId id="310" r:id="rId46"/>
    <p:sldId id="309" r:id="rId47"/>
    <p:sldId id="311" r:id="rId48"/>
    <p:sldId id="31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04" autoAdjust="0"/>
    <p:restoredTop sz="94660"/>
  </p:normalViewPr>
  <p:slideViewPr>
    <p:cSldViewPr snapToGrid="0">
      <p:cViewPr>
        <p:scale>
          <a:sx n="66" d="100"/>
          <a:sy n="66" d="100"/>
        </p:scale>
        <p:origin x="5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B9829-CF0C-4D70-B342-ED909B7626DC}" type="datetimeFigureOut">
              <a:rPr kumimoji="1" lang="ja-JP" altLang="en-US" smtClean="0"/>
              <a:t>2023/7/4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19CAC-265D-488C-97C6-0292DBACD7D9}" type="slidenum">
              <a:rPr kumimoji="1" lang="ja-JP" altLang="en-US" smtClean="0"/>
              <a:t>‹#›</a:t>
            </a:fld>
            <a:endParaRPr kumimoji="1" lang="ja-JP" altLang="en-US"/>
          </a:p>
        </p:txBody>
      </p:sp>
    </p:spTree>
    <p:extLst>
      <p:ext uri="{BB962C8B-B14F-4D97-AF65-F5344CB8AC3E}">
        <p14:creationId xmlns:p14="http://schemas.microsoft.com/office/powerpoint/2010/main" val="10559228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26</a:t>
            </a:fld>
            <a:endParaRPr kumimoji="1" lang="ja-JP" altLang="en-US"/>
          </a:p>
        </p:txBody>
      </p:sp>
    </p:spTree>
    <p:extLst>
      <p:ext uri="{BB962C8B-B14F-4D97-AF65-F5344CB8AC3E}">
        <p14:creationId xmlns:p14="http://schemas.microsoft.com/office/powerpoint/2010/main" val="266466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BBA3D3-EB80-4CA1-AEA9-F73253A3EA73}" type="datetimeFigureOut">
              <a:rPr kumimoji="1" lang="ja-JP" altLang="en-US" smtClean="0"/>
              <a:t>2023/7/4</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BB6AFE4-8ED7-46F1-AAC4-0A03166E5133}"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958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5383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90863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79873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BBA3D3-EB80-4CA1-AEA9-F73253A3EA73}" type="datetimeFigureOut">
              <a:rPr kumimoji="1" lang="ja-JP" altLang="en-US" smtClean="0"/>
              <a:t>2023/7/4</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BB6AFE4-8ED7-46F1-AAC4-0A03166E5133}"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262797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7BBA3D3-EB80-4CA1-AEA9-F73253A3EA73}" type="datetimeFigureOut">
              <a:rPr kumimoji="1" lang="ja-JP" altLang="en-US" smtClean="0"/>
              <a:t>2023/7/4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320980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7BBA3D3-EB80-4CA1-AEA9-F73253A3EA73}" type="datetimeFigureOut">
              <a:rPr kumimoji="1" lang="ja-JP" altLang="en-US" smtClean="0"/>
              <a:t>2023/7/4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6327266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7BBA3D3-EB80-4CA1-AEA9-F73253A3EA73}" type="datetimeFigureOut">
              <a:rPr kumimoji="1" lang="ja-JP" altLang="en-US" smtClean="0"/>
              <a:t>2023/7/4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68434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BA3D3-EB80-4CA1-AEA9-F73253A3EA73}" type="datetimeFigureOut">
              <a:rPr kumimoji="1" lang="ja-JP" altLang="en-US" smtClean="0"/>
              <a:t>2023/7/4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247917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A7BBA3D3-EB80-4CA1-AEA9-F73253A3EA73}" type="datetimeFigureOut">
              <a:rPr kumimoji="1" lang="ja-JP" altLang="en-US" smtClean="0"/>
              <a:t>2023/7/4</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6BB6AFE4-8ED7-46F1-AAC4-0A03166E5133}"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3123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A7BBA3D3-EB80-4CA1-AEA9-F73253A3EA73}" type="datetimeFigureOut">
              <a:rPr kumimoji="1" lang="ja-JP" altLang="en-US" smtClean="0"/>
              <a:t>2023/7/4</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2579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BBA3D3-EB80-4CA1-AEA9-F73253A3EA73}" type="datetimeFigureOut">
              <a:rPr kumimoji="1" lang="ja-JP" altLang="en-US" smtClean="0"/>
              <a:t>2023/7/4</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BB6AFE4-8ED7-46F1-AAC4-0A03166E5133}"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980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p:txBody>
          <a:bodyPr/>
          <a:lstStyle/>
          <a:p>
            <a:r>
              <a:rPr lang="en-US" altLang="ja-JP" sz="6000" cap="none" dirty="0"/>
              <a:t>Git</a:t>
            </a:r>
            <a:r>
              <a:rPr kumimoji="1" lang="ja-JP" altLang="en-US" sz="6000" cap="none" dirty="0"/>
              <a:t>について</a:t>
            </a:r>
          </a:p>
        </p:txBody>
      </p:sp>
    </p:spTree>
    <p:extLst>
      <p:ext uri="{BB962C8B-B14F-4D97-AF65-F5344CB8AC3E}">
        <p14:creationId xmlns:p14="http://schemas.microsoft.com/office/powerpoint/2010/main" val="15763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580257" y="864911"/>
            <a:ext cx="9031484" cy="3467282"/>
          </a:xfrm>
        </p:spPr>
        <p:txBody>
          <a:bodyPr anchor="b">
            <a:normAutofit/>
          </a:bodyPr>
          <a:lstStyle/>
          <a:p>
            <a:r>
              <a:rPr lang="en-US" altLang="ja-JP" sz="8000" cap="none"/>
              <a:t>GitHub</a:t>
            </a:r>
            <a:r>
              <a:rPr lang="ja-JP" altLang="en-US" sz="8000" cap="none"/>
              <a:t>と</a:t>
            </a:r>
            <a:r>
              <a:rPr lang="en-US" altLang="ja-JP" sz="8000" cap="none"/>
              <a:t>Git</a:t>
            </a:r>
            <a:r>
              <a:rPr lang="ja-JP" altLang="en-US" sz="8000" cap="none"/>
              <a:t>を使ってみよう</a:t>
            </a:r>
            <a:r>
              <a:rPr lang="en-US" altLang="ja-JP" sz="8000" cap="none"/>
              <a:t>!!</a:t>
            </a:r>
            <a:endParaRPr lang="ja-JP" altLang="en-US" sz="800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15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580257" y="864911"/>
            <a:ext cx="9031484" cy="3467282"/>
          </a:xfrm>
        </p:spPr>
        <p:txBody>
          <a:bodyPr anchor="b">
            <a:normAutofit/>
          </a:bodyPr>
          <a:lstStyle/>
          <a:p>
            <a:r>
              <a:rPr lang="ja-JP" altLang="en-US" sz="8000" dirty="0"/>
              <a:t>環境構築しよう</a:t>
            </a:r>
            <a:r>
              <a:rPr lang="en-US" altLang="ja-JP" sz="8000" dirty="0"/>
              <a:t>!!</a:t>
            </a:r>
            <a:endParaRPr lang="ja-JP" altLang="en-US" sz="8000" dirty="0"/>
          </a:p>
        </p:txBody>
      </p:sp>
      <p:sp>
        <p:nvSpPr>
          <p:cNvPr id="16" name="Freeform: Shape 15">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8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61AA92BC-4693-B963-75F8-39E662316D2D}"/>
              </a:ext>
            </a:extLst>
          </p:cNvPr>
          <p:cNvGrpSpPr/>
          <p:nvPr/>
        </p:nvGrpSpPr>
        <p:grpSpPr>
          <a:xfrm>
            <a:off x="-156089" y="-1"/>
            <a:ext cx="12348089" cy="634258"/>
            <a:chOff x="-156089" y="-1"/>
            <a:chExt cx="12348089" cy="634258"/>
          </a:xfrm>
        </p:grpSpPr>
        <p:sp>
          <p:nvSpPr>
            <p:cNvPr id="11" name="正方形/長方形 10">
              <a:extLst>
                <a:ext uri="{FF2B5EF4-FFF2-40B4-BE49-F238E27FC236}">
                  <a16:creationId xmlns:a16="http://schemas.microsoft.com/office/drawing/2014/main" id="{E0701DEF-2DF1-75D2-46BE-E54DFCA8A1BD}"/>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5BB1E89F-4FFE-0EF9-9B1E-C9FACD4CD510}"/>
                </a:ext>
              </a:extLst>
            </p:cNvPr>
            <p:cNvSpPr txBox="1">
              <a:spLocks/>
            </p:cNvSpPr>
            <p:nvPr/>
          </p:nvSpPr>
          <p:spPr>
            <a:xfrm>
              <a:off x="-156089" y="36280"/>
              <a:ext cx="5089161"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GitHub</a:t>
              </a:r>
              <a:r>
                <a:rPr lang="ja-JP" altLang="en-US" sz="2800" cap="none" dirty="0">
                  <a:solidFill>
                    <a:schemeClr val="bg1"/>
                  </a:solidFill>
                </a:rPr>
                <a:t>のアカウント作成</a:t>
              </a:r>
              <a:endParaRPr lang="ja-JP" altLang="en-US" sz="2800" dirty="0">
                <a:solidFill>
                  <a:schemeClr val="bg1"/>
                </a:solidFill>
              </a:endParaRPr>
            </a:p>
          </p:txBody>
        </p:sp>
      </p:grpSp>
      <p:sp>
        <p:nvSpPr>
          <p:cNvPr id="3" name="タイトル 1">
            <a:extLst>
              <a:ext uri="{FF2B5EF4-FFF2-40B4-BE49-F238E27FC236}">
                <a16:creationId xmlns:a16="http://schemas.microsoft.com/office/drawing/2014/main" id="{59A0E1F6-79CA-3AB1-4121-269B58F4D70F}"/>
              </a:ext>
            </a:extLst>
          </p:cNvPr>
          <p:cNvSpPr txBox="1">
            <a:spLocks/>
          </p:cNvSpPr>
          <p:nvPr/>
        </p:nvSpPr>
        <p:spPr>
          <a:xfrm>
            <a:off x="1350531" y="1053237"/>
            <a:ext cx="3260361" cy="520467"/>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en-US" altLang="ja-JP" sz="2800" cap="none" dirty="0"/>
              <a:t>https://github.co.jp/</a:t>
            </a:r>
            <a:endParaRPr lang="ja-JP" altLang="en-US" sz="2800" dirty="0"/>
          </a:p>
        </p:txBody>
      </p:sp>
      <p:grpSp>
        <p:nvGrpSpPr>
          <p:cNvPr id="9" name="グループ化 8">
            <a:extLst>
              <a:ext uri="{FF2B5EF4-FFF2-40B4-BE49-F238E27FC236}">
                <a16:creationId xmlns:a16="http://schemas.microsoft.com/office/drawing/2014/main" id="{4E0D8421-11FE-1717-88E0-D88321356301}"/>
              </a:ext>
            </a:extLst>
          </p:cNvPr>
          <p:cNvGrpSpPr/>
          <p:nvPr/>
        </p:nvGrpSpPr>
        <p:grpSpPr>
          <a:xfrm>
            <a:off x="1350531" y="1445287"/>
            <a:ext cx="9634626" cy="5368269"/>
            <a:chOff x="1494019" y="2204408"/>
            <a:chExt cx="7664971" cy="4249239"/>
          </a:xfrm>
        </p:grpSpPr>
        <p:pic>
          <p:nvPicPr>
            <p:cNvPr id="5" name="図 4">
              <a:extLst>
                <a:ext uri="{FF2B5EF4-FFF2-40B4-BE49-F238E27FC236}">
                  <a16:creationId xmlns:a16="http://schemas.microsoft.com/office/drawing/2014/main" id="{00000000-0008-0000-0000-000002000000}"/>
                </a:ext>
              </a:extLst>
            </p:cNvPr>
            <p:cNvPicPr>
              <a:picLocks noChangeAspect="1"/>
            </p:cNvPicPr>
            <p:nvPr/>
          </p:nvPicPr>
          <p:blipFill>
            <a:blip r:embed="rId2"/>
            <a:stretch>
              <a:fillRect/>
            </a:stretch>
          </p:blipFill>
          <p:spPr>
            <a:xfrm>
              <a:off x="1494019" y="2204408"/>
              <a:ext cx="7560000" cy="4249239"/>
            </a:xfrm>
            <a:prstGeom prst="rect">
              <a:avLst/>
            </a:prstGeom>
            <a:ln>
              <a:solidFill>
                <a:schemeClr val="tx1"/>
              </a:solidFill>
            </a:ln>
          </p:spPr>
        </p:pic>
        <p:sp>
          <p:nvSpPr>
            <p:cNvPr id="6" name="正方形/長方形 5">
              <a:extLst>
                <a:ext uri="{FF2B5EF4-FFF2-40B4-BE49-F238E27FC236}">
                  <a16:creationId xmlns:a16="http://schemas.microsoft.com/office/drawing/2014/main" id="{8AA572E0-92FB-87AC-EAFA-CB1A5AB9AA77}"/>
                </a:ext>
              </a:extLst>
            </p:cNvPr>
            <p:cNvSpPr/>
            <p:nvPr/>
          </p:nvSpPr>
          <p:spPr>
            <a:xfrm>
              <a:off x="4557009" y="5183756"/>
              <a:ext cx="1341620" cy="52046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6A14DFE-606C-E5DB-CFB4-73B380800E7D}"/>
                </a:ext>
              </a:extLst>
            </p:cNvPr>
            <p:cNvSpPr txBox="1">
              <a:spLocks/>
            </p:cNvSpPr>
            <p:nvPr/>
          </p:nvSpPr>
          <p:spPr>
            <a:xfrm>
              <a:off x="5898629" y="5261266"/>
              <a:ext cx="3260361" cy="5204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grpSp>
      <p:sp>
        <p:nvSpPr>
          <p:cNvPr id="12" name="タイトル 1">
            <a:extLst>
              <a:ext uri="{FF2B5EF4-FFF2-40B4-BE49-F238E27FC236}">
                <a16:creationId xmlns:a16="http://schemas.microsoft.com/office/drawing/2014/main" id="{C1CBC66A-5E50-3FB8-F142-D780A21C0CF3}"/>
              </a:ext>
            </a:extLst>
          </p:cNvPr>
          <p:cNvSpPr txBox="1">
            <a:spLocks/>
          </p:cNvSpPr>
          <p:nvPr/>
        </p:nvSpPr>
        <p:spPr>
          <a:xfrm>
            <a:off x="1350531" y="594133"/>
            <a:ext cx="5426059" cy="5204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400" cap="none" dirty="0"/>
              <a:t>下記の</a:t>
            </a:r>
            <a:r>
              <a:rPr lang="en-US" altLang="ja-JP" sz="2400" cap="none" dirty="0"/>
              <a:t>URL</a:t>
            </a:r>
            <a:r>
              <a:rPr lang="ja-JP" altLang="en-US" sz="2400" cap="none" dirty="0"/>
              <a:t>をブラウザで検索</a:t>
            </a:r>
            <a:endParaRPr lang="ja-JP" altLang="en-US" sz="2400" dirty="0"/>
          </a:p>
        </p:txBody>
      </p:sp>
    </p:spTree>
    <p:extLst>
      <p:ext uri="{BB962C8B-B14F-4D97-AF65-F5344CB8AC3E}">
        <p14:creationId xmlns:p14="http://schemas.microsoft.com/office/powerpoint/2010/main" val="69457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0000000-0008-0000-0000-000003000000}"/>
              </a:ext>
            </a:extLst>
          </p:cNvPr>
          <p:cNvPicPr>
            <a:picLocks noChangeAspect="1"/>
          </p:cNvPicPr>
          <p:nvPr/>
        </p:nvPicPr>
        <p:blipFill>
          <a:blip r:embed="rId2"/>
          <a:stretch>
            <a:fillRect/>
          </a:stretch>
        </p:blipFill>
        <p:spPr>
          <a:xfrm>
            <a:off x="1683581" y="1396362"/>
            <a:ext cx="9379160" cy="5263811"/>
          </a:xfrm>
          <a:prstGeom prst="rect">
            <a:avLst/>
          </a:prstGeom>
          <a:ln>
            <a:solidFill>
              <a:schemeClr val="tx1"/>
            </a:solidFill>
          </a:ln>
        </p:spPr>
      </p:pic>
      <p:sp>
        <p:nvSpPr>
          <p:cNvPr id="5" name="タイトル 1">
            <a:extLst>
              <a:ext uri="{FF2B5EF4-FFF2-40B4-BE49-F238E27FC236}">
                <a16:creationId xmlns:a16="http://schemas.microsoft.com/office/drawing/2014/main" id="{253BC142-2E4F-D945-EC49-3B1E8356EBE7}"/>
              </a:ext>
            </a:extLst>
          </p:cNvPr>
          <p:cNvSpPr txBox="1">
            <a:spLocks/>
          </p:cNvSpPr>
          <p:nvPr/>
        </p:nvSpPr>
        <p:spPr>
          <a:xfrm>
            <a:off x="1683581" y="555841"/>
            <a:ext cx="9034386" cy="5204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ユーザー名、メールアドレス、パスワードを入力</a:t>
            </a:r>
            <a:endParaRPr lang="ja-JP" altLang="en-US" sz="2800" dirty="0"/>
          </a:p>
        </p:txBody>
      </p:sp>
      <p:sp>
        <p:nvSpPr>
          <p:cNvPr id="6" name="テキスト ボックス 5">
            <a:extLst>
              <a:ext uri="{FF2B5EF4-FFF2-40B4-BE49-F238E27FC236}">
                <a16:creationId xmlns:a16="http://schemas.microsoft.com/office/drawing/2014/main" id="{F69B5B21-AE80-4D8C-FCA3-4805483621BA}"/>
              </a:ext>
            </a:extLst>
          </p:cNvPr>
          <p:cNvSpPr txBox="1"/>
          <p:nvPr/>
        </p:nvSpPr>
        <p:spPr>
          <a:xfrm>
            <a:off x="1683581" y="875896"/>
            <a:ext cx="9978767" cy="523220"/>
          </a:xfrm>
          <a:prstGeom prst="rect">
            <a:avLst/>
          </a:prstGeom>
          <a:noFill/>
        </p:spPr>
        <p:txBody>
          <a:bodyPr wrap="square" rtlCol="0">
            <a:spAutoFit/>
          </a:bodyPr>
          <a:lstStyle/>
          <a:p>
            <a:r>
              <a:rPr kumimoji="1" lang="en-US" altLang="ja-JP" sz="2800" dirty="0"/>
              <a:t>※</a:t>
            </a:r>
            <a:r>
              <a:rPr kumimoji="1" lang="ja-JP" altLang="en-US" sz="2800" dirty="0"/>
              <a:t>メールアドレスは</a:t>
            </a:r>
            <a:r>
              <a:rPr kumimoji="1" lang="en-US" altLang="ja-JP" sz="2800" dirty="0"/>
              <a:t>CL</a:t>
            </a:r>
            <a:r>
              <a:rPr kumimoji="1" lang="ja-JP" altLang="en-US" sz="2800" dirty="0"/>
              <a:t>のメールアドレスを使用してください</a:t>
            </a:r>
          </a:p>
        </p:txBody>
      </p:sp>
      <p:sp>
        <p:nvSpPr>
          <p:cNvPr id="7" name="正方形/長方形 6">
            <a:extLst>
              <a:ext uri="{FF2B5EF4-FFF2-40B4-BE49-F238E27FC236}">
                <a16:creationId xmlns:a16="http://schemas.microsoft.com/office/drawing/2014/main" id="{8D6BA935-BC7D-92A0-2051-DC57A8E532AE}"/>
              </a:ext>
            </a:extLst>
          </p:cNvPr>
          <p:cNvSpPr/>
          <p:nvPr/>
        </p:nvSpPr>
        <p:spPr>
          <a:xfrm>
            <a:off x="4017364" y="3802311"/>
            <a:ext cx="4661941" cy="208882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6376F2A4-BAC4-394D-6F4D-427BBA2475CE}"/>
              </a:ext>
            </a:extLst>
          </p:cNvPr>
          <p:cNvGrpSpPr/>
          <p:nvPr/>
        </p:nvGrpSpPr>
        <p:grpSpPr>
          <a:xfrm>
            <a:off x="-156089" y="-1"/>
            <a:ext cx="12348089" cy="634258"/>
            <a:chOff x="-156089" y="-1"/>
            <a:chExt cx="12348089" cy="634258"/>
          </a:xfrm>
        </p:grpSpPr>
        <p:sp>
          <p:nvSpPr>
            <p:cNvPr id="10" name="正方形/長方形 9">
              <a:extLst>
                <a:ext uri="{FF2B5EF4-FFF2-40B4-BE49-F238E27FC236}">
                  <a16:creationId xmlns:a16="http://schemas.microsoft.com/office/drawing/2014/main" id="{7843383D-1B1C-764D-8A16-E67A3BB2EE96}"/>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F3B65CA2-E488-C5BF-85C6-B9667D168A05}"/>
                </a:ext>
              </a:extLst>
            </p:cNvPr>
            <p:cNvSpPr txBox="1">
              <a:spLocks/>
            </p:cNvSpPr>
            <p:nvPr/>
          </p:nvSpPr>
          <p:spPr>
            <a:xfrm>
              <a:off x="-156089" y="36280"/>
              <a:ext cx="5089161"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GitHub</a:t>
              </a:r>
              <a:r>
                <a:rPr lang="ja-JP" altLang="en-US" sz="2800" cap="none" dirty="0">
                  <a:solidFill>
                    <a:schemeClr val="bg1"/>
                  </a:solidFill>
                </a:rPr>
                <a:t>のアカウント作成</a:t>
              </a:r>
              <a:endParaRPr lang="ja-JP" altLang="en-US" sz="2800" dirty="0">
                <a:solidFill>
                  <a:schemeClr val="bg1"/>
                </a:solidFill>
              </a:endParaRPr>
            </a:p>
          </p:txBody>
        </p:sp>
      </p:grpSp>
    </p:spTree>
    <p:extLst>
      <p:ext uri="{BB962C8B-B14F-4D97-AF65-F5344CB8AC3E}">
        <p14:creationId xmlns:p14="http://schemas.microsoft.com/office/powerpoint/2010/main" val="230269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0000000-0008-0000-0000-000004000000}"/>
              </a:ext>
            </a:extLst>
          </p:cNvPr>
          <p:cNvPicPr>
            <a:picLocks noChangeAspect="1"/>
          </p:cNvPicPr>
          <p:nvPr/>
        </p:nvPicPr>
        <p:blipFill>
          <a:blip r:embed="rId2"/>
          <a:stretch>
            <a:fillRect/>
          </a:stretch>
        </p:blipFill>
        <p:spPr>
          <a:xfrm>
            <a:off x="1683581" y="1343382"/>
            <a:ext cx="9379160" cy="5271730"/>
          </a:xfrm>
          <a:prstGeom prst="rect">
            <a:avLst/>
          </a:prstGeom>
          <a:ln>
            <a:solidFill>
              <a:schemeClr val="tx1"/>
            </a:solidFill>
          </a:ln>
        </p:spPr>
      </p:pic>
      <p:sp>
        <p:nvSpPr>
          <p:cNvPr id="5" name="タイトル 1">
            <a:extLst>
              <a:ext uri="{FF2B5EF4-FFF2-40B4-BE49-F238E27FC236}">
                <a16:creationId xmlns:a16="http://schemas.microsoft.com/office/drawing/2014/main" id="{253BC142-2E4F-D945-EC49-3B1E8356EBE7}"/>
              </a:ext>
            </a:extLst>
          </p:cNvPr>
          <p:cNvSpPr txBox="1">
            <a:spLocks/>
          </p:cNvSpPr>
          <p:nvPr/>
        </p:nvSpPr>
        <p:spPr>
          <a:xfrm>
            <a:off x="1683581" y="670030"/>
            <a:ext cx="9768905" cy="6733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ロボットじゃないことを証明して、アカウントを作成</a:t>
            </a:r>
            <a:endParaRPr lang="ja-JP" altLang="en-US" sz="2800" dirty="0"/>
          </a:p>
        </p:txBody>
      </p:sp>
      <p:sp>
        <p:nvSpPr>
          <p:cNvPr id="3" name="正方形/長方形 2">
            <a:extLst>
              <a:ext uri="{FF2B5EF4-FFF2-40B4-BE49-F238E27FC236}">
                <a16:creationId xmlns:a16="http://schemas.microsoft.com/office/drawing/2014/main" id="{0973E78D-DF92-BE27-85F5-14CC980CE02E}"/>
              </a:ext>
            </a:extLst>
          </p:cNvPr>
          <p:cNvSpPr/>
          <p:nvPr/>
        </p:nvSpPr>
        <p:spPr>
          <a:xfrm>
            <a:off x="4017364" y="2596727"/>
            <a:ext cx="4661940" cy="35912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FFEC4514-F62E-6516-6F71-B4FE82DF9BC6}"/>
              </a:ext>
            </a:extLst>
          </p:cNvPr>
          <p:cNvGrpSpPr/>
          <p:nvPr/>
        </p:nvGrpSpPr>
        <p:grpSpPr>
          <a:xfrm>
            <a:off x="-156089" y="-1"/>
            <a:ext cx="12348089" cy="634258"/>
            <a:chOff x="-156089" y="-1"/>
            <a:chExt cx="12348089" cy="634258"/>
          </a:xfrm>
        </p:grpSpPr>
        <p:sp>
          <p:nvSpPr>
            <p:cNvPr id="6" name="正方形/長方形 5">
              <a:extLst>
                <a:ext uri="{FF2B5EF4-FFF2-40B4-BE49-F238E27FC236}">
                  <a16:creationId xmlns:a16="http://schemas.microsoft.com/office/drawing/2014/main" id="{52EA5FC4-380B-A9D4-12AA-C0071977845D}"/>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A7E85035-2424-6191-B56A-A17072FBC189}"/>
                </a:ext>
              </a:extLst>
            </p:cNvPr>
            <p:cNvSpPr txBox="1">
              <a:spLocks/>
            </p:cNvSpPr>
            <p:nvPr/>
          </p:nvSpPr>
          <p:spPr>
            <a:xfrm>
              <a:off x="-156089" y="36280"/>
              <a:ext cx="5089161"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GitHub</a:t>
              </a:r>
              <a:r>
                <a:rPr lang="ja-JP" altLang="en-US" sz="2800" cap="none" dirty="0">
                  <a:solidFill>
                    <a:schemeClr val="bg1"/>
                  </a:solidFill>
                </a:rPr>
                <a:t>のアカウント作成</a:t>
              </a:r>
              <a:endParaRPr lang="ja-JP" altLang="en-US" sz="2800" dirty="0">
                <a:solidFill>
                  <a:schemeClr val="bg1"/>
                </a:solidFill>
              </a:endParaRPr>
            </a:p>
          </p:txBody>
        </p:sp>
      </p:grpSp>
    </p:spTree>
    <p:extLst>
      <p:ext uri="{BB962C8B-B14F-4D97-AF65-F5344CB8AC3E}">
        <p14:creationId xmlns:p14="http://schemas.microsoft.com/office/powerpoint/2010/main" val="388599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0000000-0008-0000-0000-000005000000}"/>
              </a:ext>
            </a:extLst>
          </p:cNvPr>
          <p:cNvPicPr>
            <a:picLocks noChangeAspect="1"/>
          </p:cNvPicPr>
          <p:nvPr/>
        </p:nvPicPr>
        <p:blipFill>
          <a:blip r:embed="rId2"/>
          <a:stretch>
            <a:fillRect/>
          </a:stretch>
        </p:blipFill>
        <p:spPr>
          <a:xfrm>
            <a:off x="1683581" y="1469218"/>
            <a:ext cx="9379159" cy="5276678"/>
          </a:xfrm>
          <a:prstGeom prst="rect">
            <a:avLst/>
          </a:prstGeom>
          <a:ln>
            <a:solidFill>
              <a:schemeClr val="tx1"/>
            </a:solidFill>
          </a:ln>
        </p:spPr>
      </p:pic>
      <p:sp>
        <p:nvSpPr>
          <p:cNvPr id="5" name="タイトル 1">
            <a:extLst>
              <a:ext uri="{FF2B5EF4-FFF2-40B4-BE49-F238E27FC236}">
                <a16:creationId xmlns:a16="http://schemas.microsoft.com/office/drawing/2014/main" id="{253BC142-2E4F-D945-EC49-3B1E8356EBE7}"/>
              </a:ext>
            </a:extLst>
          </p:cNvPr>
          <p:cNvSpPr txBox="1">
            <a:spLocks/>
          </p:cNvSpPr>
          <p:nvPr/>
        </p:nvSpPr>
        <p:spPr>
          <a:xfrm>
            <a:off x="1683581" y="638322"/>
            <a:ext cx="10157124" cy="11054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登録したメールアドレス宛にメールが届くので</a:t>
            </a:r>
            <a:endParaRPr lang="en-US" altLang="ja-JP" sz="2800" cap="none" dirty="0"/>
          </a:p>
          <a:p>
            <a:r>
              <a:rPr lang="ja-JP" altLang="en-US" sz="2800" cap="none" dirty="0"/>
              <a:t>届いたメールから</a:t>
            </a:r>
            <a:r>
              <a:rPr lang="en-US" altLang="ja-JP" sz="2800" cap="none" dirty="0"/>
              <a:t>GitHub</a:t>
            </a:r>
            <a:r>
              <a:rPr lang="ja-JP" altLang="en-US" sz="2800" cap="none" dirty="0"/>
              <a:t>へアクセス</a:t>
            </a:r>
            <a:endParaRPr lang="ja-JP" altLang="en-US" sz="2800" dirty="0"/>
          </a:p>
        </p:txBody>
      </p:sp>
      <p:sp>
        <p:nvSpPr>
          <p:cNvPr id="7" name="正方形/長方形 6">
            <a:extLst>
              <a:ext uri="{FF2B5EF4-FFF2-40B4-BE49-F238E27FC236}">
                <a16:creationId xmlns:a16="http://schemas.microsoft.com/office/drawing/2014/main" id="{8D6BA935-BC7D-92A0-2051-DC57A8E532AE}"/>
              </a:ext>
            </a:extLst>
          </p:cNvPr>
          <p:cNvSpPr/>
          <p:nvPr/>
        </p:nvSpPr>
        <p:spPr>
          <a:xfrm>
            <a:off x="4091553" y="4742481"/>
            <a:ext cx="2004447" cy="7721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78AABF75-F8AC-120E-7B9A-C1E17468C360}"/>
              </a:ext>
            </a:extLst>
          </p:cNvPr>
          <p:cNvSpPr txBox="1">
            <a:spLocks/>
          </p:cNvSpPr>
          <p:nvPr/>
        </p:nvSpPr>
        <p:spPr>
          <a:xfrm>
            <a:off x="6096000" y="4868315"/>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grpSp>
        <p:nvGrpSpPr>
          <p:cNvPr id="2" name="グループ化 1">
            <a:extLst>
              <a:ext uri="{FF2B5EF4-FFF2-40B4-BE49-F238E27FC236}">
                <a16:creationId xmlns:a16="http://schemas.microsoft.com/office/drawing/2014/main" id="{84E3E371-367B-7469-9FE0-455FC2FC7751}"/>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371D793E-A01E-E75E-BE84-DC5EE079C7AD}"/>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6BEEA83C-415A-E15C-17D8-5182EF39337F}"/>
                </a:ext>
              </a:extLst>
            </p:cNvPr>
            <p:cNvSpPr txBox="1">
              <a:spLocks/>
            </p:cNvSpPr>
            <p:nvPr/>
          </p:nvSpPr>
          <p:spPr>
            <a:xfrm>
              <a:off x="-156089" y="36280"/>
              <a:ext cx="5089161"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GitHub</a:t>
              </a:r>
              <a:r>
                <a:rPr lang="ja-JP" altLang="en-US" sz="2800" cap="none" dirty="0">
                  <a:solidFill>
                    <a:schemeClr val="bg1"/>
                  </a:solidFill>
                </a:rPr>
                <a:t>のアカウント作成</a:t>
              </a:r>
              <a:endParaRPr lang="ja-JP" altLang="en-US" sz="2800" dirty="0">
                <a:solidFill>
                  <a:schemeClr val="bg1"/>
                </a:solidFill>
              </a:endParaRPr>
            </a:p>
          </p:txBody>
        </p:sp>
      </p:grpSp>
    </p:spTree>
    <p:extLst>
      <p:ext uri="{BB962C8B-B14F-4D97-AF65-F5344CB8AC3E}">
        <p14:creationId xmlns:p14="http://schemas.microsoft.com/office/powerpoint/2010/main" val="672271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0000000-0008-0000-0000-000006000000}"/>
              </a:ext>
            </a:extLst>
          </p:cNvPr>
          <p:cNvPicPr>
            <a:picLocks noChangeAspect="1"/>
          </p:cNvPicPr>
          <p:nvPr/>
        </p:nvPicPr>
        <p:blipFill>
          <a:blip r:embed="rId2"/>
          <a:stretch>
            <a:fillRect/>
          </a:stretch>
        </p:blipFill>
        <p:spPr>
          <a:xfrm>
            <a:off x="1683581" y="1343382"/>
            <a:ext cx="9406786" cy="5276678"/>
          </a:xfrm>
          <a:prstGeom prst="rect">
            <a:avLst/>
          </a:prstGeom>
          <a:ln>
            <a:solidFill>
              <a:schemeClr val="tx1"/>
            </a:solidFill>
          </a:ln>
        </p:spPr>
      </p:pic>
      <p:sp>
        <p:nvSpPr>
          <p:cNvPr id="5" name="タイトル 1">
            <a:extLst>
              <a:ext uri="{FF2B5EF4-FFF2-40B4-BE49-F238E27FC236}">
                <a16:creationId xmlns:a16="http://schemas.microsoft.com/office/drawing/2014/main" id="{253BC142-2E4F-D945-EC49-3B1E8356EBE7}"/>
              </a:ext>
            </a:extLst>
          </p:cNvPr>
          <p:cNvSpPr txBox="1">
            <a:spLocks/>
          </p:cNvSpPr>
          <p:nvPr/>
        </p:nvSpPr>
        <p:spPr>
          <a:xfrm>
            <a:off x="1413758" y="730782"/>
            <a:ext cx="10157124" cy="11054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a:t>
            </a:r>
            <a:r>
              <a:rPr lang="en-US" altLang="ja-JP" sz="2800" cap="none" dirty="0"/>
              <a:t>Your email was verified.</a:t>
            </a:r>
            <a:r>
              <a:rPr lang="ja-JP" altLang="en-US" sz="2800" cap="none" dirty="0"/>
              <a:t>」が表示されれば</a:t>
            </a:r>
            <a:r>
              <a:rPr lang="en-US" altLang="ja-JP" sz="2800" cap="none" dirty="0"/>
              <a:t>OK</a:t>
            </a:r>
            <a:endParaRPr lang="ja-JP" altLang="en-US" sz="2800" dirty="0"/>
          </a:p>
        </p:txBody>
      </p:sp>
      <p:sp>
        <p:nvSpPr>
          <p:cNvPr id="7" name="正方形/長方形 6">
            <a:extLst>
              <a:ext uri="{FF2B5EF4-FFF2-40B4-BE49-F238E27FC236}">
                <a16:creationId xmlns:a16="http://schemas.microsoft.com/office/drawing/2014/main" id="{8D6BA935-BC7D-92A0-2051-DC57A8E532AE}"/>
              </a:ext>
            </a:extLst>
          </p:cNvPr>
          <p:cNvSpPr/>
          <p:nvPr/>
        </p:nvSpPr>
        <p:spPr>
          <a:xfrm>
            <a:off x="2322714" y="2329065"/>
            <a:ext cx="1439818" cy="4591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78AABF75-F8AC-120E-7B9A-C1E17468C360}"/>
              </a:ext>
            </a:extLst>
          </p:cNvPr>
          <p:cNvSpPr txBox="1">
            <a:spLocks/>
          </p:cNvSpPr>
          <p:nvPr/>
        </p:nvSpPr>
        <p:spPr>
          <a:xfrm>
            <a:off x="3762532" y="2329065"/>
            <a:ext cx="3260361" cy="520467"/>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ここを確認</a:t>
            </a:r>
          </a:p>
        </p:txBody>
      </p:sp>
      <p:grpSp>
        <p:nvGrpSpPr>
          <p:cNvPr id="3" name="グループ化 2">
            <a:extLst>
              <a:ext uri="{FF2B5EF4-FFF2-40B4-BE49-F238E27FC236}">
                <a16:creationId xmlns:a16="http://schemas.microsoft.com/office/drawing/2014/main" id="{32B29F60-0CF0-2285-A328-0186131AAB70}"/>
              </a:ext>
            </a:extLst>
          </p:cNvPr>
          <p:cNvGrpSpPr/>
          <p:nvPr/>
        </p:nvGrpSpPr>
        <p:grpSpPr>
          <a:xfrm>
            <a:off x="-156089" y="-1"/>
            <a:ext cx="12348089" cy="634258"/>
            <a:chOff x="-156089" y="-1"/>
            <a:chExt cx="12348089" cy="634258"/>
          </a:xfrm>
        </p:grpSpPr>
        <p:sp>
          <p:nvSpPr>
            <p:cNvPr id="4" name="正方形/長方形 3">
              <a:extLst>
                <a:ext uri="{FF2B5EF4-FFF2-40B4-BE49-F238E27FC236}">
                  <a16:creationId xmlns:a16="http://schemas.microsoft.com/office/drawing/2014/main" id="{A7B42AA0-531A-9B89-B82D-1C56312059D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2BCC35F5-6003-1BFF-062F-45D46782688F}"/>
                </a:ext>
              </a:extLst>
            </p:cNvPr>
            <p:cNvSpPr txBox="1">
              <a:spLocks/>
            </p:cNvSpPr>
            <p:nvPr/>
          </p:nvSpPr>
          <p:spPr>
            <a:xfrm>
              <a:off x="-156089" y="36280"/>
              <a:ext cx="5089161"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GitHub</a:t>
              </a:r>
              <a:r>
                <a:rPr lang="ja-JP" altLang="en-US" sz="2800" cap="none" dirty="0">
                  <a:solidFill>
                    <a:schemeClr val="bg1"/>
                  </a:solidFill>
                </a:rPr>
                <a:t>のアカウント作成</a:t>
              </a:r>
              <a:endParaRPr lang="ja-JP" altLang="en-US" sz="2800" dirty="0">
                <a:solidFill>
                  <a:schemeClr val="bg1"/>
                </a:solidFill>
              </a:endParaRPr>
            </a:p>
          </p:txBody>
        </p:sp>
      </p:grpSp>
    </p:spTree>
    <p:extLst>
      <p:ext uri="{BB962C8B-B14F-4D97-AF65-F5344CB8AC3E}">
        <p14:creationId xmlns:p14="http://schemas.microsoft.com/office/powerpoint/2010/main" val="3311102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コンピューターの画面のスクリーンショット&#10;&#10;自動的に生成された説明">
            <a:extLst>
              <a:ext uri="{FF2B5EF4-FFF2-40B4-BE49-F238E27FC236}">
                <a16:creationId xmlns:a16="http://schemas.microsoft.com/office/drawing/2014/main" id="{1029A68F-F186-52CC-03F5-F3920880FD84}"/>
              </a:ext>
            </a:extLst>
          </p:cNvPr>
          <p:cNvPicPr>
            <a:picLocks noChangeAspect="1"/>
          </p:cNvPicPr>
          <p:nvPr/>
        </p:nvPicPr>
        <p:blipFill rotWithShape="1">
          <a:blip r:embed="rId2">
            <a:extLst>
              <a:ext uri="{28A0092B-C50C-407E-A947-70E740481C1C}">
                <a14:useLocalDpi xmlns:a14="http://schemas.microsoft.com/office/drawing/2010/main" val="0"/>
              </a:ext>
            </a:extLst>
          </a:blip>
          <a:srcRect t="8912" r="5573" b="7014"/>
          <a:stretch/>
        </p:blipFill>
        <p:spPr>
          <a:xfrm>
            <a:off x="1683581" y="1794670"/>
            <a:ext cx="9441691" cy="4726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正方形/長方形 6">
            <a:extLst>
              <a:ext uri="{FF2B5EF4-FFF2-40B4-BE49-F238E27FC236}">
                <a16:creationId xmlns:a16="http://schemas.microsoft.com/office/drawing/2014/main" id="{8D6BA935-BC7D-92A0-2051-DC57A8E532AE}"/>
              </a:ext>
            </a:extLst>
          </p:cNvPr>
          <p:cNvSpPr/>
          <p:nvPr/>
        </p:nvSpPr>
        <p:spPr>
          <a:xfrm>
            <a:off x="5108644" y="4157866"/>
            <a:ext cx="2596300" cy="52046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78AABF75-F8AC-120E-7B9A-C1E17468C360}"/>
              </a:ext>
            </a:extLst>
          </p:cNvPr>
          <p:cNvSpPr txBox="1">
            <a:spLocks/>
          </p:cNvSpPr>
          <p:nvPr/>
        </p:nvSpPr>
        <p:spPr>
          <a:xfrm>
            <a:off x="7704944" y="4157865"/>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sp>
        <p:nvSpPr>
          <p:cNvPr id="4" name="タイトル 1">
            <a:extLst>
              <a:ext uri="{FF2B5EF4-FFF2-40B4-BE49-F238E27FC236}">
                <a16:creationId xmlns:a16="http://schemas.microsoft.com/office/drawing/2014/main" id="{7FEF1422-6CB3-7A47-001A-5C4CE0A690B1}"/>
              </a:ext>
            </a:extLst>
          </p:cNvPr>
          <p:cNvSpPr txBox="1">
            <a:spLocks/>
          </p:cNvSpPr>
          <p:nvPr/>
        </p:nvSpPr>
        <p:spPr>
          <a:xfrm>
            <a:off x="1683581" y="772450"/>
            <a:ext cx="8431969" cy="8106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・下記の</a:t>
            </a:r>
            <a:r>
              <a:rPr lang="en-US" altLang="ja-JP" sz="2800" cap="none" dirty="0"/>
              <a:t>URL</a:t>
            </a:r>
            <a:r>
              <a:rPr lang="ja-JP" altLang="en-US" sz="2800" cap="none" dirty="0"/>
              <a:t>をブラウザで検索</a:t>
            </a:r>
            <a:endParaRPr lang="ja-JP" altLang="en-US" sz="2800" dirty="0"/>
          </a:p>
        </p:txBody>
      </p:sp>
      <p:sp>
        <p:nvSpPr>
          <p:cNvPr id="8" name="タイトル 1">
            <a:extLst>
              <a:ext uri="{FF2B5EF4-FFF2-40B4-BE49-F238E27FC236}">
                <a16:creationId xmlns:a16="http://schemas.microsoft.com/office/drawing/2014/main" id="{8D430E37-4ADD-DCF3-0653-965D60E9556B}"/>
              </a:ext>
            </a:extLst>
          </p:cNvPr>
          <p:cNvSpPr txBox="1">
            <a:spLocks/>
          </p:cNvSpPr>
          <p:nvPr/>
        </p:nvSpPr>
        <p:spPr>
          <a:xfrm>
            <a:off x="1683581" y="1278663"/>
            <a:ext cx="5421757" cy="4757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a:t>
            </a:r>
            <a:r>
              <a:rPr lang="en-US" altLang="ja-JP" sz="2800" cap="none" dirty="0"/>
              <a:t>https</a:t>
            </a:r>
            <a:r>
              <a:rPr kumimoji="1" lang="en-US" altLang="ja-JP" sz="2800" dirty="0"/>
              <a:t>:</a:t>
            </a:r>
            <a:r>
              <a:rPr lang="en-US" altLang="ja-JP" sz="2800" cap="none" dirty="0"/>
              <a:t>//desktop.github.com</a:t>
            </a:r>
            <a:endParaRPr kumimoji="1" lang="ja-JP" altLang="en-US" sz="1000" dirty="0"/>
          </a:p>
          <a:p>
            <a:endParaRPr lang="ja-JP" altLang="en-US" sz="2800" dirty="0"/>
          </a:p>
        </p:txBody>
      </p:sp>
      <p:grpSp>
        <p:nvGrpSpPr>
          <p:cNvPr id="2" name="グループ化 1">
            <a:extLst>
              <a:ext uri="{FF2B5EF4-FFF2-40B4-BE49-F238E27FC236}">
                <a16:creationId xmlns:a16="http://schemas.microsoft.com/office/drawing/2014/main" id="{52A516F7-782E-8D14-3D7E-4EECBDC9B94F}"/>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7167514-CB00-2D37-8552-439CE38D8E37}"/>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6DEC0466-7D47-7455-FBA0-E070584A9657}"/>
                </a:ext>
              </a:extLst>
            </p:cNvPr>
            <p:cNvSpPr txBox="1">
              <a:spLocks/>
            </p:cNvSpPr>
            <p:nvPr/>
          </p:nvSpPr>
          <p:spPr>
            <a:xfrm>
              <a:off x="-156089" y="36280"/>
              <a:ext cx="5089161"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GitHub</a:t>
              </a:r>
              <a:r>
                <a:rPr lang="ja-JP" altLang="en-US" sz="2800" cap="none" dirty="0">
                  <a:solidFill>
                    <a:schemeClr val="bg1"/>
                  </a:solidFill>
                </a:rPr>
                <a:t>のダウンロード</a:t>
              </a:r>
              <a:endParaRPr lang="ja-JP" altLang="en-US" sz="2800" dirty="0">
                <a:solidFill>
                  <a:schemeClr val="bg1"/>
                </a:solidFill>
              </a:endParaRPr>
            </a:p>
          </p:txBody>
        </p:sp>
      </p:grpSp>
    </p:spTree>
    <p:extLst>
      <p:ext uri="{BB962C8B-B14F-4D97-AF65-F5344CB8AC3E}">
        <p14:creationId xmlns:p14="http://schemas.microsoft.com/office/powerpoint/2010/main" val="382591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0000000-0008-0000-0000-000013000000}"/>
              </a:ext>
            </a:extLst>
          </p:cNvPr>
          <p:cNvPicPr>
            <a:picLocks noChangeAspect="1"/>
          </p:cNvPicPr>
          <p:nvPr/>
        </p:nvPicPr>
        <p:blipFill>
          <a:blip r:embed="rId2"/>
          <a:stretch>
            <a:fillRect/>
          </a:stretch>
        </p:blipFill>
        <p:spPr>
          <a:xfrm>
            <a:off x="1683581" y="1368360"/>
            <a:ext cx="7355488" cy="5326967"/>
          </a:xfrm>
          <a:prstGeom prst="rect">
            <a:avLst/>
          </a:prstGeom>
          <a:ln>
            <a:solidFill>
              <a:schemeClr val="tx1"/>
            </a:solidFill>
          </a:ln>
        </p:spPr>
      </p:pic>
      <p:sp>
        <p:nvSpPr>
          <p:cNvPr id="5" name="タイトル 1">
            <a:extLst>
              <a:ext uri="{FF2B5EF4-FFF2-40B4-BE49-F238E27FC236}">
                <a16:creationId xmlns:a16="http://schemas.microsoft.com/office/drawing/2014/main" id="{253BC142-2E4F-D945-EC49-3B1E8356EBE7}"/>
              </a:ext>
            </a:extLst>
          </p:cNvPr>
          <p:cNvSpPr txBox="1">
            <a:spLocks/>
          </p:cNvSpPr>
          <p:nvPr/>
        </p:nvSpPr>
        <p:spPr>
          <a:xfrm>
            <a:off x="1683581" y="895673"/>
            <a:ext cx="10157124" cy="11054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dirty="0"/>
              <a:t>すべて</a:t>
            </a:r>
            <a:r>
              <a:rPr lang="en-US" altLang="ja-JP" sz="2800" dirty="0"/>
              <a:t>[next]</a:t>
            </a:r>
            <a:r>
              <a:rPr lang="ja-JP" altLang="en-US" sz="2800" dirty="0"/>
              <a:t>をクリックで</a:t>
            </a:r>
            <a:r>
              <a:rPr lang="en-US" altLang="ja-JP" sz="2800" dirty="0"/>
              <a:t>ok</a:t>
            </a:r>
            <a:endParaRPr lang="ja-JP" altLang="en-US" sz="2800" dirty="0"/>
          </a:p>
        </p:txBody>
      </p:sp>
      <p:sp>
        <p:nvSpPr>
          <p:cNvPr id="7" name="正方形/長方形 6">
            <a:extLst>
              <a:ext uri="{FF2B5EF4-FFF2-40B4-BE49-F238E27FC236}">
                <a16:creationId xmlns:a16="http://schemas.microsoft.com/office/drawing/2014/main" id="{8D6BA935-BC7D-92A0-2051-DC57A8E532AE}"/>
              </a:ext>
            </a:extLst>
          </p:cNvPr>
          <p:cNvSpPr/>
          <p:nvPr/>
        </p:nvSpPr>
        <p:spPr>
          <a:xfrm>
            <a:off x="6347954" y="6062427"/>
            <a:ext cx="1327010" cy="52046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78AABF75-F8AC-120E-7B9A-C1E17468C360}"/>
              </a:ext>
            </a:extLst>
          </p:cNvPr>
          <p:cNvSpPr txBox="1">
            <a:spLocks/>
          </p:cNvSpPr>
          <p:nvPr/>
        </p:nvSpPr>
        <p:spPr>
          <a:xfrm>
            <a:off x="7674964" y="5858410"/>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sp>
        <p:nvSpPr>
          <p:cNvPr id="4" name="タイトル 1">
            <a:extLst>
              <a:ext uri="{FF2B5EF4-FFF2-40B4-BE49-F238E27FC236}">
                <a16:creationId xmlns:a16="http://schemas.microsoft.com/office/drawing/2014/main" id="{7FEF1422-6CB3-7A47-001A-5C4CE0A690B1}"/>
              </a:ext>
            </a:extLst>
          </p:cNvPr>
          <p:cNvSpPr txBox="1">
            <a:spLocks/>
          </p:cNvSpPr>
          <p:nvPr/>
        </p:nvSpPr>
        <p:spPr>
          <a:xfrm>
            <a:off x="1648676" y="490369"/>
            <a:ext cx="8431969" cy="8106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dirty="0"/>
              <a:t>ダウンロードしたインストーラを開き</a:t>
            </a:r>
          </a:p>
        </p:txBody>
      </p:sp>
      <p:grpSp>
        <p:nvGrpSpPr>
          <p:cNvPr id="3" name="グループ化 2">
            <a:extLst>
              <a:ext uri="{FF2B5EF4-FFF2-40B4-BE49-F238E27FC236}">
                <a16:creationId xmlns:a16="http://schemas.microsoft.com/office/drawing/2014/main" id="{54837E12-3DBC-D1EC-8EDF-69BA39D6C685}"/>
              </a:ext>
            </a:extLst>
          </p:cNvPr>
          <p:cNvGrpSpPr/>
          <p:nvPr/>
        </p:nvGrpSpPr>
        <p:grpSpPr>
          <a:xfrm>
            <a:off x="-156089" y="-1"/>
            <a:ext cx="12348089" cy="634258"/>
            <a:chOff x="-156089" y="-1"/>
            <a:chExt cx="12348089" cy="634258"/>
          </a:xfrm>
        </p:grpSpPr>
        <p:sp>
          <p:nvSpPr>
            <p:cNvPr id="8" name="正方形/長方形 7">
              <a:extLst>
                <a:ext uri="{FF2B5EF4-FFF2-40B4-BE49-F238E27FC236}">
                  <a16:creationId xmlns:a16="http://schemas.microsoft.com/office/drawing/2014/main" id="{C18F9F28-64B0-9C4F-E533-340AC03A4289}"/>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タイトル 1">
              <a:extLst>
                <a:ext uri="{FF2B5EF4-FFF2-40B4-BE49-F238E27FC236}">
                  <a16:creationId xmlns:a16="http://schemas.microsoft.com/office/drawing/2014/main" id="{E975F261-2493-E02D-D061-525467BD6676}"/>
                </a:ext>
              </a:extLst>
            </p:cNvPr>
            <p:cNvSpPr txBox="1">
              <a:spLocks/>
            </p:cNvSpPr>
            <p:nvPr/>
          </p:nvSpPr>
          <p:spPr>
            <a:xfrm>
              <a:off x="-156089" y="36280"/>
              <a:ext cx="5089161"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GitHub</a:t>
              </a:r>
              <a:r>
                <a:rPr lang="ja-JP" altLang="en-US" sz="2800" cap="none" dirty="0">
                  <a:solidFill>
                    <a:schemeClr val="bg1"/>
                  </a:solidFill>
                </a:rPr>
                <a:t>のダウンロード</a:t>
              </a:r>
              <a:endParaRPr lang="ja-JP" altLang="en-US" sz="2800" dirty="0">
                <a:solidFill>
                  <a:schemeClr val="bg1"/>
                </a:solidFill>
              </a:endParaRPr>
            </a:p>
          </p:txBody>
        </p:sp>
      </p:grpSp>
    </p:spTree>
    <p:extLst>
      <p:ext uri="{BB962C8B-B14F-4D97-AF65-F5344CB8AC3E}">
        <p14:creationId xmlns:p14="http://schemas.microsoft.com/office/powerpoint/2010/main" val="1143853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0000000-0008-0000-0000-000011000000}"/>
              </a:ext>
            </a:extLst>
          </p:cNvPr>
          <p:cNvPicPr>
            <a:picLocks noChangeAspect="1"/>
          </p:cNvPicPr>
          <p:nvPr/>
        </p:nvPicPr>
        <p:blipFill>
          <a:blip r:embed="rId2"/>
          <a:stretch>
            <a:fillRect/>
          </a:stretch>
        </p:blipFill>
        <p:spPr>
          <a:xfrm>
            <a:off x="1683581" y="1469993"/>
            <a:ext cx="9406786" cy="5287258"/>
          </a:xfrm>
          <a:prstGeom prst="rect">
            <a:avLst/>
          </a:prstGeom>
          <a:ln>
            <a:solidFill>
              <a:schemeClr val="tx1"/>
            </a:solidFill>
          </a:ln>
        </p:spPr>
      </p:pic>
      <p:sp>
        <p:nvSpPr>
          <p:cNvPr id="5" name="タイトル 1">
            <a:extLst>
              <a:ext uri="{FF2B5EF4-FFF2-40B4-BE49-F238E27FC236}">
                <a16:creationId xmlns:a16="http://schemas.microsoft.com/office/drawing/2014/main" id="{253BC142-2E4F-D945-EC49-3B1E8356EBE7}"/>
              </a:ext>
            </a:extLst>
          </p:cNvPr>
          <p:cNvSpPr txBox="1">
            <a:spLocks/>
          </p:cNvSpPr>
          <p:nvPr/>
        </p:nvSpPr>
        <p:spPr>
          <a:xfrm>
            <a:off x="1683581" y="1050417"/>
            <a:ext cx="10157124" cy="11054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en-US" altLang="ja-JP" sz="2800" cap="none" dirty="0"/>
              <a:t>https://gitforwindows.org/</a:t>
            </a:r>
            <a:endParaRPr lang="ja-JP" altLang="en-US" sz="2800" dirty="0"/>
          </a:p>
        </p:txBody>
      </p:sp>
      <p:sp>
        <p:nvSpPr>
          <p:cNvPr id="7" name="正方形/長方形 6">
            <a:extLst>
              <a:ext uri="{FF2B5EF4-FFF2-40B4-BE49-F238E27FC236}">
                <a16:creationId xmlns:a16="http://schemas.microsoft.com/office/drawing/2014/main" id="{8D6BA935-BC7D-92A0-2051-DC57A8E532AE}"/>
              </a:ext>
            </a:extLst>
          </p:cNvPr>
          <p:cNvSpPr/>
          <p:nvPr/>
        </p:nvSpPr>
        <p:spPr>
          <a:xfrm>
            <a:off x="6317974" y="4390614"/>
            <a:ext cx="1581842" cy="52046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78AABF75-F8AC-120E-7B9A-C1E17468C360}"/>
              </a:ext>
            </a:extLst>
          </p:cNvPr>
          <p:cNvSpPr txBox="1">
            <a:spLocks/>
          </p:cNvSpPr>
          <p:nvPr/>
        </p:nvSpPr>
        <p:spPr>
          <a:xfrm>
            <a:off x="7864911" y="4262797"/>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sp>
        <p:nvSpPr>
          <p:cNvPr id="4" name="タイトル 1">
            <a:extLst>
              <a:ext uri="{FF2B5EF4-FFF2-40B4-BE49-F238E27FC236}">
                <a16:creationId xmlns:a16="http://schemas.microsoft.com/office/drawing/2014/main" id="{7FEF1422-6CB3-7A47-001A-5C4CE0A690B1}"/>
              </a:ext>
            </a:extLst>
          </p:cNvPr>
          <p:cNvSpPr txBox="1">
            <a:spLocks/>
          </p:cNvSpPr>
          <p:nvPr/>
        </p:nvSpPr>
        <p:spPr>
          <a:xfrm>
            <a:off x="1522067" y="631250"/>
            <a:ext cx="8431969" cy="8106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・下記の</a:t>
            </a:r>
            <a:r>
              <a:rPr lang="en-US" altLang="ja-JP" sz="2800" cap="none" dirty="0"/>
              <a:t>URL</a:t>
            </a:r>
            <a:r>
              <a:rPr lang="ja-JP" altLang="en-US" sz="2800" cap="none" dirty="0"/>
              <a:t>をブラウザで検索</a:t>
            </a:r>
            <a:endParaRPr lang="ja-JP" altLang="en-US" sz="2800" dirty="0"/>
          </a:p>
        </p:txBody>
      </p:sp>
      <p:grpSp>
        <p:nvGrpSpPr>
          <p:cNvPr id="2" name="グループ化 1">
            <a:extLst>
              <a:ext uri="{FF2B5EF4-FFF2-40B4-BE49-F238E27FC236}">
                <a16:creationId xmlns:a16="http://schemas.microsoft.com/office/drawing/2014/main" id="{90305CA1-B4AE-47A4-45BF-E729C7599B6B}"/>
              </a:ext>
            </a:extLst>
          </p:cNvPr>
          <p:cNvGrpSpPr/>
          <p:nvPr/>
        </p:nvGrpSpPr>
        <p:grpSpPr>
          <a:xfrm>
            <a:off x="-156089" y="-1"/>
            <a:ext cx="12348089" cy="634258"/>
            <a:chOff x="-156089" y="-1"/>
            <a:chExt cx="12348089" cy="634258"/>
          </a:xfrm>
        </p:grpSpPr>
        <p:sp>
          <p:nvSpPr>
            <p:cNvPr id="8" name="正方形/長方形 7">
              <a:extLst>
                <a:ext uri="{FF2B5EF4-FFF2-40B4-BE49-F238E27FC236}">
                  <a16:creationId xmlns:a16="http://schemas.microsoft.com/office/drawing/2014/main" id="{720128B9-0333-AA28-0AA9-EB9CD0A503D7}"/>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タイトル 1">
              <a:extLst>
                <a:ext uri="{FF2B5EF4-FFF2-40B4-BE49-F238E27FC236}">
                  <a16:creationId xmlns:a16="http://schemas.microsoft.com/office/drawing/2014/main" id="{6213F2EE-208F-B561-76D9-02B0217354F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a:t>
              </a:r>
              <a:r>
                <a:rPr lang="ja-JP" altLang="en-US" sz="2800" cap="none" dirty="0">
                  <a:solidFill>
                    <a:schemeClr val="bg1"/>
                  </a:solidFill>
                </a:rPr>
                <a:t>のダウンロード・セットアップ</a:t>
              </a:r>
              <a:endParaRPr lang="ja-JP" altLang="en-US" sz="2800" dirty="0">
                <a:solidFill>
                  <a:schemeClr val="bg1"/>
                </a:solidFill>
              </a:endParaRPr>
            </a:p>
          </p:txBody>
        </p:sp>
      </p:grpSp>
    </p:spTree>
    <p:extLst>
      <p:ext uri="{BB962C8B-B14F-4D97-AF65-F5344CB8AC3E}">
        <p14:creationId xmlns:p14="http://schemas.microsoft.com/office/powerpoint/2010/main" val="128518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3ADBE-F4FD-5583-F2A5-AB1D154A0992}"/>
              </a:ext>
            </a:extLst>
          </p:cNvPr>
          <p:cNvSpPr>
            <a:spLocks noGrp="1"/>
          </p:cNvSpPr>
          <p:nvPr>
            <p:ph type="title"/>
          </p:nvPr>
        </p:nvSpPr>
        <p:spPr/>
        <p:txBody>
          <a:bodyPr>
            <a:normAutofit/>
          </a:bodyPr>
          <a:lstStyle/>
          <a:p>
            <a:r>
              <a:rPr lang="en-US" altLang="ja-JP" sz="5400" cap="none" dirty="0"/>
              <a:t>Git</a:t>
            </a:r>
            <a:r>
              <a:rPr kumimoji="1" lang="ja-JP" altLang="en-US" sz="54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3B626606-7E1C-3B91-9108-FC4566BF88D4}"/>
              </a:ext>
            </a:extLst>
          </p:cNvPr>
          <p:cNvSpPr>
            <a:spLocks noGrp="1"/>
          </p:cNvSpPr>
          <p:nvPr>
            <p:ph idx="1"/>
          </p:nvPr>
        </p:nvSpPr>
        <p:spPr>
          <a:xfrm>
            <a:off x="1251678" y="2286001"/>
            <a:ext cx="10178322" cy="4189614"/>
          </a:xfrm>
        </p:spPr>
        <p:txBody>
          <a:bodyPr>
            <a:normAutofit/>
          </a:bodyPr>
          <a:lstStyle/>
          <a:p>
            <a:pPr marL="0" indent="0">
              <a:buNone/>
            </a:pPr>
            <a:r>
              <a:rPr lang="en-US" altLang="ja-JP" dirty="0"/>
              <a:t>Git</a:t>
            </a:r>
            <a:r>
              <a:rPr lang="ja-JP" altLang="en-US" dirty="0"/>
              <a:t>とは、コンピューターで作ったファイルの変更履歴を記録したり、管理したりするためのツールです。</a:t>
            </a:r>
          </a:p>
          <a:p>
            <a:pPr marL="0" indent="0">
              <a:buNone/>
            </a:pPr>
            <a:r>
              <a:rPr lang="ja-JP" altLang="en-US" dirty="0"/>
              <a:t>例えば、あなたが絵を描いているとします。</a:t>
            </a:r>
          </a:p>
          <a:p>
            <a:pPr marL="0" indent="0">
              <a:buNone/>
            </a:pPr>
            <a:r>
              <a:rPr lang="ja-JP" altLang="en-US" dirty="0"/>
              <a:t>最初は空白の紙に線を引いて、次に色を塗って、最後に文字を書くとしましょう。</a:t>
            </a:r>
          </a:p>
          <a:p>
            <a:pPr marL="0" indent="0">
              <a:buNone/>
            </a:pPr>
            <a:r>
              <a:rPr lang="ja-JP" altLang="en-US" dirty="0"/>
              <a:t>このとき、紙に描いた絵はどんどん変わっていきますよね。</a:t>
            </a:r>
          </a:p>
          <a:p>
            <a:pPr marL="0" indent="0">
              <a:buNone/>
            </a:pPr>
            <a:r>
              <a:rPr lang="ja-JP" altLang="en-US" dirty="0"/>
              <a:t>でも、もしも間違えて消しゴムで消してしまったら、元に戻すことはできません。</a:t>
            </a:r>
          </a:p>
          <a:p>
            <a:pPr marL="0" indent="0">
              <a:buNone/>
            </a:pPr>
            <a:r>
              <a:rPr lang="ja-JP" altLang="en-US" dirty="0"/>
              <a:t>そこで、</a:t>
            </a:r>
            <a:r>
              <a:rPr lang="en-US" altLang="ja-JP" dirty="0"/>
              <a:t>Git</a:t>
            </a:r>
            <a:r>
              <a:rPr lang="ja-JP" altLang="en-US" dirty="0"/>
              <a:t>を使うと便利なんです。</a:t>
            </a:r>
            <a:r>
              <a:rPr lang="en-US" altLang="ja-JP" dirty="0"/>
              <a:t>Git</a:t>
            </a:r>
            <a:r>
              <a:rPr lang="ja-JP" altLang="en-US" dirty="0"/>
              <a:t>は、あなたが絵を描くたびに紙のコピーを作ってくれます。</a:t>
            </a:r>
          </a:p>
          <a:p>
            <a:pPr marL="0" indent="0">
              <a:buNone/>
            </a:pPr>
            <a:r>
              <a:rPr lang="ja-JP" altLang="en-US" dirty="0"/>
              <a:t>そして、そのコピーには何を描いたか、いつ描いたか、誰が描いたかなどの情報も一緒に保存してくれます。これを「バージョン管理」と呼びます。</a:t>
            </a:r>
          </a:p>
          <a:p>
            <a:pPr marL="0" indent="0">
              <a:buNone/>
            </a:pPr>
            <a:endParaRPr lang="en-US" altLang="ja-JP" dirty="0"/>
          </a:p>
        </p:txBody>
      </p:sp>
    </p:spTree>
    <p:extLst>
      <p:ext uri="{BB962C8B-B14F-4D97-AF65-F5344CB8AC3E}">
        <p14:creationId xmlns:p14="http://schemas.microsoft.com/office/powerpoint/2010/main" val="275631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3BC142-2E4F-D945-EC49-3B1E8356EBE7}"/>
              </a:ext>
            </a:extLst>
          </p:cNvPr>
          <p:cNvSpPr txBox="1">
            <a:spLocks/>
          </p:cNvSpPr>
          <p:nvPr/>
        </p:nvSpPr>
        <p:spPr>
          <a:xfrm>
            <a:off x="1683581" y="1050419"/>
            <a:ext cx="10157124" cy="11054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dirty="0"/>
              <a:t>すべて</a:t>
            </a:r>
            <a:r>
              <a:rPr lang="en-US" altLang="ja-JP" sz="2800" dirty="0"/>
              <a:t>[next]</a:t>
            </a:r>
            <a:r>
              <a:rPr lang="ja-JP" altLang="en-US" sz="2800" dirty="0"/>
              <a:t>をクリックで</a:t>
            </a:r>
            <a:r>
              <a:rPr lang="en-US" altLang="ja-JP" sz="2800" dirty="0"/>
              <a:t>ok</a:t>
            </a:r>
            <a:endParaRPr lang="ja-JP" altLang="en-US" sz="2800" dirty="0"/>
          </a:p>
        </p:txBody>
      </p:sp>
      <p:grpSp>
        <p:nvGrpSpPr>
          <p:cNvPr id="10" name="グループ化 9">
            <a:extLst>
              <a:ext uri="{FF2B5EF4-FFF2-40B4-BE49-F238E27FC236}">
                <a16:creationId xmlns:a16="http://schemas.microsoft.com/office/drawing/2014/main" id="{6E2B2DD1-9399-9927-C094-C61512A70883}"/>
              </a:ext>
            </a:extLst>
          </p:cNvPr>
          <p:cNvGrpSpPr/>
          <p:nvPr/>
        </p:nvGrpSpPr>
        <p:grpSpPr>
          <a:xfrm>
            <a:off x="1648676" y="1474538"/>
            <a:ext cx="9251744" cy="5326967"/>
            <a:chOff x="1683581" y="1413330"/>
            <a:chExt cx="9251744" cy="5326967"/>
          </a:xfrm>
        </p:grpSpPr>
        <p:pic>
          <p:nvPicPr>
            <p:cNvPr id="2" name="図 1">
              <a:extLst>
                <a:ext uri="{FF2B5EF4-FFF2-40B4-BE49-F238E27FC236}">
                  <a16:creationId xmlns:a16="http://schemas.microsoft.com/office/drawing/2014/main" id="{00000000-0008-0000-0000-000013000000}"/>
                </a:ext>
              </a:extLst>
            </p:cNvPr>
            <p:cNvPicPr>
              <a:picLocks noChangeAspect="1"/>
            </p:cNvPicPr>
            <p:nvPr/>
          </p:nvPicPr>
          <p:blipFill>
            <a:blip r:embed="rId2"/>
            <a:stretch>
              <a:fillRect/>
            </a:stretch>
          </p:blipFill>
          <p:spPr>
            <a:xfrm>
              <a:off x="1683581" y="1413330"/>
              <a:ext cx="7355488" cy="5326967"/>
            </a:xfrm>
            <a:prstGeom prst="rect">
              <a:avLst/>
            </a:prstGeom>
            <a:ln>
              <a:solidFill>
                <a:schemeClr val="tx1"/>
              </a:solidFill>
            </a:ln>
          </p:spPr>
        </p:pic>
        <p:sp>
          <p:nvSpPr>
            <p:cNvPr id="7" name="正方形/長方形 6">
              <a:extLst>
                <a:ext uri="{FF2B5EF4-FFF2-40B4-BE49-F238E27FC236}">
                  <a16:creationId xmlns:a16="http://schemas.microsoft.com/office/drawing/2014/main" id="{8D6BA935-BC7D-92A0-2051-DC57A8E532AE}"/>
                </a:ext>
              </a:extLst>
            </p:cNvPr>
            <p:cNvSpPr/>
            <p:nvPr/>
          </p:nvSpPr>
          <p:spPr>
            <a:xfrm>
              <a:off x="6347954" y="6107397"/>
              <a:ext cx="1327010" cy="52046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78AABF75-F8AC-120E-7B9A-C1E17468C360}"/>
                </a:ext>
              </a:extLst>
            </p:cNvPr>
            <p:cNvSpPr txBox="1">
              <a:spLocks/>
            </p:cNvSpPr>
            <p:nvPr/>
          </p:nvSpPr>
          <p:spPr>
            <a:xfrm>
              <a:off x="7674964" y="5903380"/>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grpSp>
      <p:sp>
        <p:nvSpPr>
          <p:cNvPr id="4" name="タイトル 1">
            <a:extLst>
              <a:ext uri="{FF2B5EF4-FFF2-40B4-BE49-F238E27FC236}">
                <a16:creationId xmlns:a16="http://schemas.microsoft.com/office/drawing/2014/main" id="{7FEF1422-6CB3-7A47-001A-5C4CE0A690B1}"/>
              </a:ext>
            </a:extLst>
          </p:cNvPr>
          <p:cNvSpPr txBox="1">
            <a:spLocks/>
          </p:cNvSpPr>
          <p:nvPr/>
        </p:nvSpPr>
        <p:spPr>
          <a:xfrm>
            <a:off x="1648676" y="616979"/>
            <a:ext cx="8431969" cy="8106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dirty="0"/>
              <a:t>ダウンロードしたインストーラを開き</a:t>
            </a:r>
          </a:p>
        </p:txBody>
      </p:sp>
      <p:grpSp>
        <p:nvGrpSpPr>
          <p:cNvPr id="11" name="グループ化 10">
            <a:extLst>
              <a:ext uri="{FF2B5EF4-FFF2-40B4-BE49-F238E27FC236}">
                <a16:creationId xmlns:a16="http://schemas.microsoft.com/office/drawing/2014/main" id="{B42E1DBB-04B1-7F0D-E97E-D9524BB31E13}"/>
              </a:ext>
            </a:extLst>
          </p:cNvPr>
          <p:cNvGrpSpPr/>
          <p:nvPr/>
        </p:nvGrpSpPr>
        <p:grpSpPr>
          <a:xfrm>
            <a:off x="-156089" y="-1"/>
            <a:ext cx="12348089" cy="634258"/>
            <a:chOff x="-156089" y="-1"/>
            <a:chExt cx="12348089" cy="634258"/>
          </a:xfrm>
        </p:grpSpPr>
        <p:sp>
          <p:nvSpPr>
            <p:cNvPr id="12" name="正方形/長方形 11">
              <a:extLst>
                <a:ext uri="{FF2B5EF4-FFF2-40B4-BE49-F238E27FC236}">
                  <a16:creationId xmlns:a16="http://schemas.microsoft.com/office/drawing/2014/main" id="{8DEAE3DA-A4AE-5FD9-8D7C-472F47502C41}"/>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CDD7E706-6627-28D2-6A9C-63DFC9DF4656}"/>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a:t>
              </a:r>
              <a:r>
                <a:rPr lang="ja-JP" altLang="en-US" sz="2800" cap="none" dirty="0">
                  <a:solidFill>
                    <a:schemeClr val="bg1"/>
                  </a:solidFill>
                </a:rPr>
                <a:t>のダウンロード・セットアップ</a:t>
              </a:r>
              <a:endParaRPr lang="ja-JP" altLang="en-US" sz="2800" dirty="0">
                <a:solidFill>
                  <a:schemeClr val="bg1"/>
                </a:solidFill>
              </a:endParaRPr>
            </a:p>
          </p:txBody>
        </p:sp>
      </p:grpSp>
    </p:spTree>
    <p:extLst>
      <p:ext uri="{BB962C8B-B14F-4D97-AF65-F5344CB8AC3E}">
        <p14:creationId xmlns:p14="http://schemas.microsoft.com/office/powerpoint/2010/main" val="1798400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358718" y="2159739"/>
            <a:ext cx="11474562" cy="2538522"/>
          </a:xfrm>
        </p:spPr>
        <p:txBody>
          <a:bodyPr anchor="b">
            <a:normAutofit/>
          </a:bodyPr>
          <a:lstStyle/>
          <a:p>
            <a:r>
              <a:rPr lang="ja-JP" altLang="en-US" sz="8000" dirty="0"/>
              <a:t>ローカルリポジトリを作ってみよう</a:t>
            </a:r>
            <a:r>
              <a:rPr lang="en-US" altLang="ja-JP" sz="8000" dirty="0"/>
              <a:t>!!</a:t>
            </a:r>
            <a:endParaRPr lang="ja-JP" altLang="en-US" sz="8000"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ィカル ユーザー インターフェイス, テキスト, アプリケーション&#10;&#10;自動的に生成された説明">
            <a:extLst>
              <a:ext uri="{FF2B5EF4-FFF2-40B4-BE49-F238E27FC236}">
                <a16:creationId xmlns:a16="http://schemas.microsoft.com/office/drawing/2014/main" id="{CC07F02D-C28C-3BA6-9AA0-401AF063DAC1}"/>
              </a:ext>
            </a:extLst>
          </p:cNvPr>
          <p:cNvPicPr>
            <a:picLocks noChangeAspect="1"/>
          </p:cNvPicPr>
          <p:nvPr/>
        </p:nvPicPr>
        <p:blipFill rotWithShape="1">
          <a:blip r:embed="rId2">
            <a:extLst>
              <a:ext uri="{28A0092B-C50C-407E-A947-70E740481C1C}">
                <a14:useLocalDpi xmlns:a14="http://schemas.microsoft.com/office/drawing/2010/main" val="0"/>
              </a:ext>
            </a:extLst>
          </a:blip>
          <a:srcRect r="66984" b="58080"/>
          <a:stretch/>
        </p:blipFill>
        <p:spPr>
          <a:xfrm>
            <a:off x="1683581" y="1670553"/>
            <a:ext cx="7340498" cy="4940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正方形/長方形 6">
            <a:extLst>
              <a:ext uri="{FF2B5EF4-FFF2-40B4-BE49-F238E27FC236}">
                <a16:creationId xmlns:a16="http://schemas.microsoft.com/office/drawing/2014/main" id="{8D6BA935-BC7D-92A0-2051-DC57A8E532AE}"/>
              </a:ext>
            </a:extLst>
          </p:cNvPr>
          <p:cNvSpPr/>
          <p:nvPr/>
        </p:nvSpPr>
        <p:spPr>
          <a:xfrm>
            <a:off x="2071440" y="1515670"/>
            <a:ext cx="3669794" cy="388079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a:extLst>
              <a:ext uri="{FF2B5EF4-FFF2-40B4-BE49-F238E27FC236}">
                <a16:creationId xmlns:a16="http://schemas.microsoft.com/office/drawing/2014/main" id="{91925098-B33A-2011-B887-8DD3748672B2}"/>
              </a:ext>
            </a:extLst>
          </p:cNvPr>
          <p:cNvSpPr txBox="1">
            <a:spLocks/>
          </p:cNvSpPr>
          <p:nvPr/>
        </p:nvSpPr>
        <p:spPr>
          <a:xfrm>
            <a:off x="1668591" y="713680"/>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先ほどインストールした</a:t>
            </a:r>
            <a:r>
              <a:rPr lang="en-US" altLang="ja-JP" sz="2800" cap="none" dirty="0"/>
              <a:t>Git</a:t>
            </a:r>
            <a:r>
              <a:rPr lang="ja-JP" altLang="en-US" sz="2800" cap="none" dirty="0"/>
              <a:t>を開く</a:t>
            </a:r>
            <a:endParaRPr lang="en-US" altLang="ja-JP" sz="2800" cap="none" dirty="0"/>
          </a:p>
          <a:p>
            <a:r>
              <a:rPr lang="en-US" altLang="ja-JP" sz="2800" cap="none" dirty="0"/>
              <a:t>[File]</a:t>
            </a:r>
            <a:r>
              <a:rPr lang="ja-JP" altLang="en-US" sz="2800" cap="none" dirty="0"/>
              <a:t>➡</a:t>
            </a:r>
            <a:r>
              <a:rPr lang="en-US" altLang="ja-JP" sz="2800" cap="none" dirty="0"/>
              <a:t>[New repository]</a:t>
            </a:r>
            <a:r>
              <a:rPr lang="ja-JP" altLang="en-US" sz="2800" cap="none" dirty="0"/>
              <a:t>の順にクリック</a:t>
            </a:r>
            <a:endParaRPr lang="en-US" altLang="ja-JP" sz="2800" cap="none" dirty="0"/>
          </a:p>
        </p:txBody>
      </p:sp>
      <p:sp>
        <p:nvSpPr>
          <p:cNvPr id="10" name="テキスト ボックス 9">
            <a:extLst>
              <a:ext uri="{FF2B5EF4-FFF2-40B4-BE49-F238E27FC236}">
                <a16:creationId xmlns:a16="http://schemas.microsoft.com/office/drawing/2014/main" id="{EE8B1D0F-A5CE-EE22-EB7B-5D65AD0B0BA3}"/>
              </a:ext>
            </a:extLst>
          </p:cNvPr>
          <p:cNvSpPr txBox="1"/>
          <p:nvPr/>
        </p:nvSpPr>
        <p:spPr>
          <a:xfrm>
            <a:off x="7425128" y="745124"/>
            <a:ext cx="4706912" cy="369332"/>
          </a:xfrm>
          <a:prstGeom prst="rect">
            <a:avLst/>
          </a:prstGeom>
          <a:noFill/>
        </p:spPr>
        <p:txBody>
          <a:bodyPr wrap="square" rtlCol="0">
            <a:spAutoFit/>
          </a:bodyPr>
          <a:lstStyle/>
          <a:p>
            <a:r>
              <a:rPr kumimoji="1" lang="en-US" altLang="ja-JP" dirty="0">
                <a:solidFill>
                  <a:srgbClr val="FF0000"/>
                </a:solidFill>
              </a:rPr>
              <a:t>※Web</a:t>
            </a:r>
            <a:r>
              <a:rPr kumimoji="1" lang="ja-JP" altLang="en-US" dirty="0">
                <a:solidFill>
                  <a:srgbClr val="FF0000"/>
                </a:solidFill>
              </a:rPr>
              <a:t>サイトにある</a:t>
            </a:r>
            <a:r>
              <a:rPr kumimoji="1" lang="en-US" altLang="ja-JP" dirty="0">
                <a:solidFill>
                  <a:srgbClr val="FF0000"/>
                </a:solidFill>
              </a:rPr>
              <a:t>GitHub</a:t>
            </a:r>
            <a:r>
              <a:rPr kumimoji="1" lang="ja-JP" altLang="en-US" dirty="0">
                <a:solidFill>
                  <a:srgbClr val="FF0000"/>
                </a:solidFill>
              </a:rPr>
              <a:t>ではありません</a:t>
            </a:r>
            <a:endParaRPr kumimoji="1" lang="en-US" altLang="ja-JP" dirty="0">
              <a:solidFill>
                <a:srgbClr val="FF0000"/>
              </a:solidFill>
            </a:endParaRPr>
          </a:p>
        </p:txBody>
      </p:sp>
      <p:grpSp>
        <p:nvGrpSpPr>
          <p:cNvPr id="5" name="グループ化 4">
            <a:extLst>
              <a:ext uri="{FF2B5EF4-FFF2-40B4-BE49-F238E27FC236}">
                <a16:creationId xmlns:a16="http://schemas.microsoft.com/office/drawing/2014/main" id="{30A39AF5-AFE0-B6F7-0BDF-87AAD8BC31E8}"/>
              </a:ext>
            </a:extLst>
          </p:cNvPr>
          <p:cNvGrpSpPr/>
          <p:nvPr/>
        </p:nvGrpSpPr>
        <p:grpSpPr>
          <a:xfrm>
            <a:off x="-156089" y="-1"/>
            <a:ext cx="12348089" cy="634258"/>
            <a:chOff x="-156089" y="-1"/>
            <a:chExt cx="12348089" cy="634258"/>
          </a:xfrm>
        </p:grpSpPr>
        <p:sp>
          <p:nvSpPr>
            <p:cNvPr id="6" name="正方形/長方形 5">
              <a:extLst>
                <a:ext uri="{FF2B5EF4-FFF2-40B4-BE49-F238E27FC236}">
                  <a16:creationId xmlns:a16="http://schemas.microsoft.com/office/drawing/2014/main" id="{19B53EE5-9E13-7260-5AD7-7826A3A278D2}"/>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D66786B7-2BF6-BE63-EC75-15AB42412379}"/>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・ローカルリポジトリの作成</a:t>
              </a:r>
              <a:endParaRPr lang="ja-JP" altLang="en-US" sz="2800" dirty="0">
                <a:solidFill>
                  <a:schemeClr val="bg1"/>
                </a:solidFill>
              </a:endParaRPr>
            </a:p>
          </p:txBody>
        </p:sp>
      </p:grpSp>
    </p:spTree>
    <p:extLst>
      <p:ext uri="{BB962C8B-B14F-4D97-AF65-F5344CB8AC3E}">
        <p14:creationId xmlns:p14="http://schemas.microsoft.com/office/powerpoint/2010/main" val="2341713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D3DE3A61-F11F-B295-EDA4-F821E9CDE5F5}"/>
              </a:ext>
            </a:extLst>
          </p:cNvPr>
          <p:cNvSpPr txBox="1"/>
          <p:nvPr/>
        </p:nvSpPr>
        <p:spPr>
          <a:xfrm>
            <a:off x="5991070" y="1460273"/>
            <a:ext cx="4906781" cy="400110"/>
          </a:xfrm>
          <a:prstGeom prst="rect">
            <a:avLst/>
          </a:prstGeom>
          <a:noFill/>
        </p:spPr>
        <p:txBody>
          <a:bodyPr wrap="square" rtlCol="0">
            <a:spAutoFit/>
          </a:bodyPr>
          <a:lstStyle/>
          <a:p>
            <a:r>
              <a:rPr kumimoji="1" lang="ja-JP" altLang="en-US" sz="2000" dirty="0"/>
              <a:t>・</a:t>
            </a:r>
            <a:r>
              <a:rPr kumimoji="1" lang="en-US" altLang="ja-JP" sz="2000" dirty="0"/>
              <a:t>Name</a:t>
            </a:r>
            <a:r>
              <a:rPr kumimoji="1" lang="ja-JP" altLang="en-US" sz="2000" dirty="0"/>
              <a:t>にリポジトリの名前を入力</a:t>
            </a:r>
          </a:p>
        </p:txBody>
      </p:sp>
      <p:grpSp>
        <p:nvGrpSpPr>
          <p:cNvPr id="5" name="グループ化 4">
            <a:extLst>
              <a:ext uri="{FF2B5EF4-FFF2-40B4-BE49-F238E27FC236}">
                <a16:creationId xmlns:a16="http://schemas.microsoft.com/office/drawing/2014/main" id="{336F8C08-42FE-2119-A8D7-AB3DEF7C9590}"/>
              </a:ext>
            </a:extLst>
          </p:cNvPr>
          <p:cNvGrpSpPr/>
          <p:nvPr/>
        </p:nvGrpSpPr>
        <p:grpSpPr>
          <a:xfrm>
            <a:off x="118861" y="634257"/>
            <a:ext cx="5867210" cy="6083028"/>
            <a:chOff x="118861" y="144275"/>
            <a:chExt cx="5767286" cy="6573010"/>
          </a:xfrm>
        </p:grpSpPr>
        <p:pic>
          <p:nvPicPr>
            <p:cNvPr id="23" name="図 22" descr="グラフィカル ユーザー インターフェイス, テキスト, アプリケーション, メール&#10;&#10;自動的に生成された説明">
              <a:extLst>
                <a:ext uri="{FF2B5EF4-FFF2-40B4-BE49-F238E27FC236}">
                  <a16:creationId xmlns:a16="http://schemas.microsoft.com/office/drawing/2014/main" id="{0420F236-32D3-3922-0F71-A7B1BBCEC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61" y="144275"/>
              <a:ext cx="5767286" cy="65730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正方形/長方形 13">
              <a:extLst>
                <a:ext uri="{FF2B5EF4-FFF2-40B4-BE49-F238E27FC236}">
                  <a16:creationId xmlns:a16="http://schemas.microsoft.com/office/drawing/2014/main" id="{A6BA9D1A-96EE-E164-1859-F5DDBB5F2B04}"/>
                </a:ext>
              </a:extLst>
            </p:cNvPr>
            <p:cNvSpPr/>
            <p:nvPr/>
          </p:nvSpPr>
          <p:spPr>
            <a:xfrm>
              <a:off x="332581" y="949563"/>
              <a:ext cx="5363682" cy="55561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6101502D-F921-8F7F-E15D-4A0C1507EA8B}"/>
              </a:ext>
            </a:extLst>
          </p:cNvPr>
          <p:cNvSpPr txBox="1"/>
          <p:nvPr/>
        </p:nvSpPr>
        <p:spPr>
          <a:xfrm>
            <a:off x="6096000" y="752387"/>
            <a:ext cx="4288353" cy="707886"/>
          </a:xfrm>
          <a:prstGeom prst="rect">
            <a:avLst/>
          </a:prstGeom>
          <a:noFill/>
        </p:spPr>
        <p:txBody>
          <a:bodyPr wrap="none" rtlCol="0">
            <a:spAutoFit/>
          </a:bodyPr>
          <a:lstStyle/>
          <a:p>
            <a:r>
              <a:rPr kumimoji="1" lang="ja-JP" altLang="en-US" sz="4000" dirty="0"/>
              <a:t>リポジトリの設定</a:t>
            </a:r>
          </a:p>
        </p:txBody>
      </p:sp>
      <p:sp>
        <p:nvSpPr>
          <p:cNvPr id="16" name="テキスト ボックス 15">
            <a:extLst>
              <a:ext uri="{FF2B5EF4-FFF2-40B4-BE49-F238E27FC236}">
                <a16:creationId xmlns:a16="http://schemas.microsoft.com/office/drawing/2014/main" id="{76F68883-2E6E-1774-7788-DFB0D012F5EA}"/>
              </a:ext>
            </a:extLst>
          </p:cNvPr>
          <p:cNvSpPr txBox="1"/>
          <p:nvPr/>
        </p:nvSpPr>
        <p:spPr>
          <a:xfrm>
            <a:off x="5991070" y="3105802"/>
            <a:ext cx="6200930" cy="707886"/>
          </a:xfrm>
          <a:prstGeom prst="rect">
            <a:avLst/>
          </a:prstGeom>
          <a:noFill/>
        </p:spPr>
        <p:txBody>
          <a:bodyPr wrap="square" rtlCol="0">
            <a:spAutoFit/>
          </a:bodyPr>
          <a:lstStyle/>
          <a:p>
            <a:r>
              <a:rPr kumimoji="1" lang="ja-JP" altLang="en-US" sz="2000" dirty="0"/>
              <a:t>・</a:t>
            </a:r>
            <a:r>
              <a:rPr kumimoji="1" lang="en-US" altLang="ja-JP" sz="2000" dirty="0"/>
              <a:t>[</a:t>
            </a:r>
            <a:r>
              <a:rPr kumimoji="1" lang="en-US" altLang="ja-JP" sz="2000" dirty="0" err="1"/>
              <a:t>Lnitialize</a:t>
            </a:r>
            <a:r>
              <a:rPr kumimoji="1" lang="en-US" altLang="ja-JP" sz="2000" dirty="0"/>
              <a:t> this repository with a README]</a:t>
            </a:r>
            <a:r>
              <a:rPr kumimoji="1" lang="ja-JP" altLang="en-US" sz="2000" dirty="0"/>
              <a:t>をクリック</a:t>
            </a:r>
            <a:endParaRPr kumimoji="1" lang="en-US" altLang="ja-JP" sz="2000" dirty="0"/>
          </a:p>
          <a:p>
            <a:r>
              <a:rPr kumimoji="1" lang="ja-JP" altLang="en-US" sz="2000" dirty="0"/>
              <a:t>　（リポジトリの説明をつけるかどうかの設定）</a:t>
            </a:r>
            <a:endParaRPr kumimoji="1" lang="en-US" altLang="ja-JP" sz="2000" dirty="0"/>
          </a:p>
        </p:txBody>
      </p:sp>
      <p:sp>
        <p:nvSpPr>
          <p:cNvPr id="17" name="テキスト ボックス 16">
            <a:extLst>
              <a:ext uri="{FF2B5EF4-FFF2-40B4-BE49-F238E27FC236}">
                <a16:creationId xmlns:a16="http://schemas.microsoft.com/office/drawing/2014/main" id="{42ABAE53-8815-11D3-739B-001604CA5132}"/>
              </a:ext>
            </a:extLst>
          </p:cNvPr>
          <p:cNvSpPr txBox="1"/>
          <p:nvPr/>
        </p:nvSpPr>
        <p:spPr>
          <a:xfrm>
            <a:off x="5986071" y="2002578"/>
            <a:ext cx="6420787" cy="400110"/>
          </a:xfrm>
          <a:prstGeom prst="rect">
            <a:avLst/>
          </a:prstGeom>
          <a:noFill/>
        </p:spPr>
        <p:txBody>
          <a:bodyPr wrap="square" rtlCol="0">
            <a:spAutoFit/>
          </a:bodyPr>
          <a:lstStyle/>
          <a:p>
            <a:r>
              <a:rPr kumimoji="1" lang="ja-JP" altLang="en-US" sz="2000" dirty="0"/>
              <a:t>・</a:t>
            </a:r>
            <a:r>
              <a:rPr kumimoji="1" lang="en-US" altLang="ja-JP" sz="2000" dirty="0"/>
              <a:t>Description</a:t>
            </a:r>
            <a:r>
              <a:rPr kumimoji="1" lang="ja-JP" altLang="en-US" sz="2000" dirty="0"/>
              <a:t>に検索エンジン用のキーワードを入力</a:t>
            </a:r>
          </a:p>
        </p:txBody>
      </p:sp>
      <p:sp>
        <p:nvSpPr>
          <p:cNvPr id="18" name="テキスト ボックス 17">
            <a:extLst>
              <a:ext uri="{FF2B5EF4-FFF2-40B4-BE49-F238E27FC236}">
                <a16:creationId xmlns:a16="http://schemas.microsoft.com/office/drawing/2014/main" id="{D54187DD-57AF-97A1-52B3-DA14456E4858}"/>
              </a:ext>
            </a:extLst>
          </p:cNvPr>
          <p:cNvSpPr txBox="1"/>
          <p:nvPr/>
        </p:nvSpPr>
        <p:spPr>
          <a:xfrm>
            <a:off x="5986071" y="2554436"/>
            <a:ext cx="5521833" cy="400110"/>
          </a:xfrm>
          <a:prstGeom prst="rect">
            <a:avLst/>
          </a:prstGeom>
          <a:noFill/>
        </p:spPr>
        <p:txBody>
          <a:bodyPr wrap="square" rtlCol="0">
            <a:spAutoFit/>
          </a:bodyPr>
          <a:lstStyle/>
          <a:p>
            <a:r>
              <a:rPr kumimoji="1" lang="ja-JP" altLang="en-US" sz="2000" dirty="0"/>
              <a:t>・</a:t>
            </a:r>
            <a:r>
              <a:rPr kumimoji="1" lang="en-US" altLang="ja-JP" sz="2000" dirty="0"/>
              <a:t>Local path</a:t>
            </a:r>
            <a:r>
              <a:rPr kumimoji="1" lang="ja-JP" altLang="en-US" sz="2000" dirty="0"/>
              <a:t>にリポジトリの保存場所を入力</a:t>
            </a:r>
            <a:endParaRPr kumimoji="1" lang="en-US" altLang="ja-JP" sz="2000" dirty="0"/>
          </a:p>
        </p:txBody>
      </p:sp>
      <p:sp>
        <p:nvSpPr>
          <p:cNvPr id="19" name="テキスト ボックス 18">
            <a:extLst>
              <a:ext uri="{FF2B5EF4-FFF2-40B4-BE49-F238E27FC236}">
                <a16:creationId xmlns:a16="http://schemas.microsoft.com/office/drawing/2014/main" id="{8C2C8A28-E028-7AB8-C635-C8179E7EB724}"/>
              </a:ext>
            </a:extLst>
          </p:cNvPr>
          <p:cNvSpPr txBox="1"/>
          <p:nvPr/>
        </p:nvSpPr>
        <p:spPr>
          <a:xfrm>
            <a:off x="6096000" y="3964944"/>
            <a:ext cx="5946411" cy="707886"/>
          </a:xfrm>
          <a:prstGeom prst="rect">
            <a:avLst/>
          </a:prstGeom>
          <a:noFill/>
        </p:spPr>
        <p:txBody>
          <a:bodyPr wrap="square" rtlCol="0">
            <a:spAutoFit/>
          </a:bodyPr>
          <a:lstStyle/>
          <a:p>
            <a:r>
              <a:rPr kumimoji="1" lang="ja-JP" altLang="en-US" sz="2000" dirty="0"/>
              <a:t>・</a:t>
            </a:r>
            <a:r>
              <a:rPr kumimoji="1" lang="en-US" altLang="ja-JP" sz="2000" dirty="0"/>
              <a:t>Git ignore</a:t>
            </a:r>
            <a:r>
              <a:rPr kumimoji="1" lang="ja-JP" altLang="en-US" sz="2000" dirty="0"/>
              <a:t>を</a:t>
            </a:r>
            <a:r>
              <a:rPr kumimoji="1" lang="en-US" altLang="ja-JP" sz="2000" dirty="0"/>
              <a:t>None</a:t>
            </a:r>
            <a:r>
              <a:rPr kumimoji="1" lang="ja-JP" altLang="en-US" sz="2000" dirty="0"/>
              <a:t>に設定</a:t>
            </a:r>
            <a:endParaRPr kumimoji="1" lang="en-US" altLang="ja-JP" sz="2000" dirty="0"/>
          </a:p>
          <a:p>
            <a:r>
              <a:rPr kumimoji="1" lang="ja-JP" altLang="en-US" sz="2000" dirty="0"/>
              <a:t>（リポジトリ内の無視したいファイル名の選択）</a:t>
            </a:r>
          </a:p>
        </p:txBody>
      </p:sp>
      <p:sp>
        <p:nvSpPr>
          <p:cNvPr id="20" name="テキスト ボックス 19">
            <a:extLst>
              <a:ext uri="{FF2B5EF4-FFF2-40B4-BE49-F238E27FC236}">
                <a16:creationId xmlns:a16="http://schemas.microsoft.com/office/drawing/2014/main" id="{471159F5-EDC3-8AF9-DD38-30D76A1837F8}"/>
              </a:ext>
            </a:extLst>
          </p:cNvPr>
          <p:cNvSpPr txBox="1"/>
          <p:nvPr/>
        </p:nvSpPr>
        <p:spPr>
          <a:xfrm>
            <a:off x="6096000" y="4824086"/>
            <a:ext cx="6200930" cy="707886"/>
          </a:xfrm>
          <a:prstGeom prst="rect">
            <a:avLst/>
          </a:prstGeom>
          <a:noFill/>
        </p:spPr>
        <p:txBody>
          <a:bodyPr wrap="square" rtlCol="0">
            <a:spAutoFit/>
          </a:bodyPr>
          <a:lstStyle/>
          <a:p>
            <a:r>
              <a:rPr kumimoji="1" lang="ja-JP" altLang="en-US" sz="2000" dirty="0"/>
              <a:t>・</a:t>
            </a:r>
            <a:r>
              <a:rPr kumimoji="1" lang="en-US" altLang="ja-JP" sz="2000" dirty="0"/>
              <a:t>License</a:t>
            </a:r>
            <a:r>
              <a:rPr kumimoji="1" lang="ja-JP" altLang="en-US" sz="2000" dirty="0"/>
              <a:t>を</a:t>
            </a:r>
            <a:r>
              <a:rPr kumimoji="1" lang="en-US" altLang="ja-JP" sz="2000" dirty="0"/>
              <a:t>None</a:t>
            </a:r>
            <a:r>
              <a:rPr kumimoji="1" lang="ja-JP" altLang="en-US" sz="2000" dirty="0"/>
              <a:t>に設定</a:t>
            </a:r>
            <a:endParaRPr kumimoji="1" lang="en-US" altLang="ja-JP" sz="2000" dirty="0"/>
          </a:p>
          <a:p>
            <a:r>
              <a:rPr kumimoji="1" lang="ja-JP" altLang="en-US" sz="2000" dirty="0"/>
              <a:t>（リポジトリのライセンス選択）</a:t>
            </a:r>
          </a:p>
        </p:txBody>
      </p:sp>
      <p:sp>
        <p:nvSpPr>
          <p:cNvPr id="21" name="テキスト ボックス 20">
            <a:extLst>
              <a:ext uri="{FF2B5EF4-FFF2-40B4-BE49-F238E27FC236}">
                <a16:creationId xmlns:a16="http://schemas.microsoft.com/office/drawing/2014/main" id="{5EFAE23E-6CC8-78BF-9B3A-D2B316C7ACA2}"/>
              </a:ext>
            </a:extLst>
          </p:cNvPr>
          <p:cNvSpPr txBox="1"/>
          <p:nvPr/>
        </p:nvSpPr>
        <p:spPr>
          <a:xfrm>
            <a:off x="6095999" y="5683228"/>
            <a:ext cx="6200930" cy="400110"/>
          </a:xfrm>
          <a:prstGeom prst="rect">
            <a:avLst/>
          </a:prstGeom>
          <a:noFill/>
        </p:spPr>
        <p:txBody>
          <a:bodyPr wrap="square" rtlCol="0">
            <a:spAutoFit/>
          </a:bodyPr>
          <a:lstStyle/>
          <a:p>
            <a:r>
              <a:rPr kumimoji="1" lang="ja-JP" altLang="en-US" sz="2000" dirty="0"/>
              <a:t>・</a:t>
            </a:r>
            <a:r>
              <a:rPr kumimoji="1" lang="en-US" altLang="ja-JP" sz="2000" dirty="0"/>
              <a:t>Create repository</a:t>
            </a:r>
            <a:r>
              <a:rPr kumimoji="1" lang="ja-JP" altLang="en-US" sz="2000" dirty="0"/>
              <a:t>をクリック</a:t>
            </a:r>
          </a:p>
        </p:txBody>
      </p:sp>
      <p:sp>
        <p:nvSpPr>
          <p:cNvPr id="24" name="テキスト ボックス 23">
            <a:extLst>
              <a:ext uri="{FF2B5EF4-FFF2-40B4-BE49-F238E27FC236}">
                <a16:creationId xmlns:a16="http://schemas.microsoft.com/office/drawing/2014/main" id="{4EE2CA34-564F-318F-EAA6-470A5E9D12DF}"/>
              </a:ext>
            </a:extLst>
          </p:cNvPr>
          <p:cNvSpPr txBox="1"/>
          <p:nvPr/>
        </p:nvSpPr>
        <p:spPr>
          <a:xfrm>
            <a:off x="6095999" y="6219092"/>
            <a:ext cx="6200930" cy="400110"/>
          </a:xfrm>
          <a:prstGeom prst="rect">
            <a:avLst/>
          </a:prstGeom>
          <a:noFill/>
        </p:spPr>
        <p:txBody>
          <a:bodyPr wrap="square" rtlCol="0">
            <a:spAutoFit/>
          </a:bodyPr>
          <a:lstStyle/>
          <a:p>
            <a:r>
              <a:rPr kumimoji="1" lang="ja-JP" altLang="en-US" sz="2000" dirty="0"/>
              <a:t>・これでローカルリポジトリ作成完了！</a:t>
            </a:r>
          </a:p>
        </p:txBody>
      </p:sp>
      <p:grpSp>
        <p:nvGrpSpPr>
          <p:cNvPr id="6" name="グループ化 5">
            <a:extLst>
              <a:ext uri="{FF2B5EF4-FFF2-40B4-BE49-F238E27FC236}">
                <a16:creationId xmlns:a16="http://schemas.microsoft.com/office/drawing/2014/main" id="{F96B3BFD-89D9-193C-4536-F1F5572CBCD2}"/>
              </a:ext>
            </a:extLst>
          </p:cNvPr>
          <p:cNvGrpSpPr/>
          <p:nvPr/>
        </p:nvGrpSpPr>
        <p:grpSpPr>
          <a:xfrm>
            <a:off x="-156089" y="-1"/>
            <a:ext cx="12348089" cy="634258"/>
            <a:chOff x="-156089" y="-1"/>
            <a:chExt cx="12348089" cy="634258"/>
          </a:xfrm>
        </p:grpSpPr>
        <p:sp>
          <p:nvSpPr>
            <p:cNvPr id="7" name="正方形/長方形 6">
              <a:extLst>
                <a:ext uri="{FF2B5EF4-FFF2-40B4-BE49-F238E27FC236}">
                  <a16:creationId xmlns:a16="http://schemas.microsoft.com/office/drawing/2014/main" id="{F3EF4A97-890E-CD94-1997-3EA514424815}"/>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7F0C4D2E-D8AE-210E-826E-9C1A6261DA78}"/>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・ローカルリポジトリの作成</a:t>
              </a:r>
              <a:endParaRPr lang="ja-JP" altLang="en-US" sz="2800" dirty="0">
                <a:solidFill>
                  <a:schemeClr val="bg1"/>
                </a:solidFill>
              </a:endParaRPr>
            </a:p>
          </p:txBody>
        </p:sp>
      </p:grpSp>
      <p:sp>
        <p:nvSpPr>
          <p:cNvPr id="9" name="テキスト ボックス 8">
            <a:extLst>
              <a:ext uri="{FF2B5EF4-FFF2-40B4-BE49-F238E27FC236}">
                <a16:creationId xmlns:a16="http://schemas.microsoft.com/office/drawing/2014/main" id="{365615E1-FDF0-03D8-BE75-2B31A1A93B45}"/>
              </a:ext>
            </a:extLst>
          </p:cNvPr>
          <p:cNvSpPr txBox="1"/>
          <p:nvPr/>
        </p:nvSpPr>
        <p:spPr>
          <a:xfrm flipH="1">
            <a:off x="9698871" y="1706820"/>
            <a:ext cx="3015642" cy="338554"/>
          </a:xfrm>
          <a:prstGeom prst="rect">
            <a:avLst/>
          </a:prstGeom>
          <a:noFill/>
        </p:spPr>
        <p:txBody>
          <a:bodyPr wrap="square" rtlCol="0">
            <a:spAutoFit/>
          </a:bodyPr>
          <a:lstStyle/>
          <a:p>
            <a:r>
              <a:rPr kumimoji="1" lang="en-US" altLang="ja-JP" sz="1600" dirty="0">
                <a:solidFill>
                  <a:srgbClr val="FF0000"/>
                </a:solidFill>
              </a:rPr>
              <a:t>※</a:t>
            </a:r>
            <a:r>
              <a:rPr kumimoji="1" lang="ja-JP" altLang="en-US" sz="1600" dirty="0">
                <a:solidFill>
                  <a:srgbClr val="FF0000"/>
                </a:solidFill>
              </a:rPr>
              <a:t>名前は被らないように</a:t>
            </a:r>
            <a:r>
              <a:rPr kumimoji="1" lang="en-US" altLang="ja-JP" sz="1600" dirty="0">
                <a:solidFill>
                  <a:srgbClr val="FF0000"/>
                </a:solidFill>
              </a:rPr>
              <a:t>!!</a:t>
            </a:r>
            <a:endParaRPr kumimoji="1" lang="ja-JP" altLang="en-US" sz="1600" dirty="0">
              <a:solidFill>
                <a:srgbClr val="FF0000"/>
              </a:solidFill>
            </a:endParaRPr>
          </a:p>
        </p:txBody>
      </p:sp>
    </p:spTree>
    <p:extLst>
      <p:ext uri="{BB962C8B-B14F-4D97-AF65-F5344CB8AC3E}">
        <p14:creationId xmlns:p14="http://schemas.microsoft.com/office/powerpoint/2010/main" val="4259397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 y="2725943"/>
            <a:ext cx="12191999" cy="1406113"/>
          </a:xfrm>
        </p:spPr>
        <p:txBody>
          <a:bodyPr anchor="b">
            <a:normAutofit/>
          </a:bodyPr>
          <a:lstStyle/>
          <a:p>
            <a:r>
              <a:rPr lang="ja-JP" altLang="en-US" sz="4400" dirty="0"/>
              <a:t>ローカルリポジトリから</a:t>
            </a:r>
            <a:br>
              <a:rPr lang="en-US" altLang="ja-JP" sz="4400" dirty="0"/>
            </a:br>
            <a:r>
              <a:rPr lang="ja-JP" altLang="en-US" sz="4400" dirty="0"/>
              <a:t>リモートリポジトリを作成してみよう</a:t>
            </a:r>
            <a:r>
              <a:rPr lang="en-US" altLang="ja-JP" sz="4400" dirty="0"/>
              <a:t>!!</a:t>
            </a:r>
            <a:endParaRPr lang="ja-JP" altLang="en-US" sz="4400"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804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コンピューターのスクリーンショット&#10;&#10;自動的に生成された説明">
            <a:extLst>
              <a:ext uri="{FF2B5EF4-FFF2-40B4-BE49-F238E27FC236}">
                <a16:creationId xmlns:a16="http://schemas.microsoft.com/office/drawing/2014/main" id="{0CF31361-30CE-FD43-8A6E-D01F23B18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48" y="1389847"/>
            <a:ext cx="9382126" cy="5274870"/>
          </a:xfrm>
          <a:prstGeom prst="rect">
            <a:avLst/>
          </a:prstGeom>
          <a:ln>
            <a:noFill/>
          </a:ln>
          <a:effectLst>
            <a:outerShdw blurRad="292100" dist="139700" dir="2700000" algn="tl" rotWithShape="0">
              <a:srgbClr val="333333">
                <a:alpha val="65000"/>
              </a:srgbClr>
            </a:outerShdw>
          </a:effectLst>
        </p:spPr>
      </p:pic>
      <p:sp>
        <p:nvSpPr>
          <p:cNvPr id="9" name="テキスト ボックス 8">
            <a:extLst>
              <a:ext uri="{FF2B5EF4-FFF2-40B4-BE49-F238E27FC236}">
                <a16:creationId xmlns:a16="http://schemas.microsoft.com/office/drawing/2014/main" id="{F50CF7C2-B47F-C280-4DBC-E542359807C5}"/>
              </a:ext>
            </a:extLst>
          </p:cNvPr>
          <p:cNvSpPr txBox="1"/>
          <p:nvPr/>
        </p:nvSpPr>
        <p:spPr>
          <a:xfrm>
            <a:off x="816079" y="993233"/>
            <a:ext cx="6019349" cy="400110"/>
          </a:xfrm>
          <a:prstGeom prst="rect">
            <a:avLst/>
          </a:prstGeom>
          <a:noFill/>
        </p:spPr>
        <p:txBody>
          <a:bodyPr wrap="square" rtlCol="0">
            <a:spAutoFit/>
          </a:bodyPr>
          <a:lstStyle/>
          <a:p>
            <a:r>
              <a:rPr kumimoji="1" lang="ja-JP" altLang="en-US" sz="2000" dirty="0"/>
              <a:t>・</a:t>
            </a:r>
            <a:r>
              <a:rPr kumimoji="1" lang="en-US" altLang="ja-JP" sz="2000" dirty="0"/>
              <a:t>[Publish repository]</a:t>
            </a:r>
            <a:r>
              <a:rPr kumimoji="1" lang="ja-JP" altLang="en-US" sz="2000" dirty="0"/>
              <a:t>をクリック</a:t>
            </a:r>
          </a:p>
        </p:txBody>
      </p:sp>
      <p:sp>
        <p:nvSpPr>
          <p:cNvPr id="4" name="正方形/長方形 3">
            <a:extLst>
              <a:ext uri="{FF2B5EF4-FFF2-40B4-BE49-F238E27FC236}">
                <a16:creationId xmlns:a16="http://schemas.microsoft.com/office/drawing/2014/main" id="{B4D2044F-2503-0A15-1619-FD9F37943C1C}"/>
              </a:ext>
            </a:extLst>
          </p:cNvPr>
          <p:cNvSpPr/>
          <p:nvPr/>
        </p:nvSpPr>
        <p:spPr>
          <a:xfrm>
            <a:off x="4180117" y="1464272"/>
            <a:ext cx="1683654" cy="5515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DD45417-6E5C-7CF1-5CFF-2CDE2C2D1032}"/>
              </a:ext>
            </a:extLst>
          </p:cNvPr>
          <p:cNvSpPr txBox="1">
            <a:spLocks/>
          </p:cNvSpPr>
          <p:nvPr/>
        </p:nvSpPr>
        <p:spPr>
          <a:xfrm>
            <a:off x="5863771" y="1538745"/>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grpSp>
        <p:nvGrpSpPr>
          <p:cNvPr id="2" name="グループ化 1">
            <a:extLst>
              <a:ext uri="{FF2B5EF4-FFF2-40B4-BE49-F238E27FC236}">
                <a16:creationId xmlns:a16="http://schemas.microsoft.com/office/drawing/2014/main" id="{FB689FFF-039D-4CF5-4625-788199903C32}"/>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49DDE27C-E149-5866-ED1C-4C8E129F62BF}"/>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083ACED2-F768-7BED-0702-181FC13AC80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・ローカルからリモート作成</a:t>
              </a:r>
              <a:endParaRPr lang="ja-JP" altLang="en-US" sz="2800" dirty="0">
                <a:solidFill>
                  <a:schemeClr val="bg1"/>
                </a:solidFill>
              </a:endParaRPr>
            </a:p>
          </p:txBody>
        </p:sp>
      </p:grpSp>
      <p:sp>
        <p:nvSpPr>
          <p:cNvPr id="10" name="テキスト ボックス 9">
            <a:extLst>
              <a:ext uri="{FF2B5EF4-FFF2-40B4-BE49-F238E27FC236}">
                <a16:creationId xmlns:a16="http://schemas.microsoft.com/office/drawing/2014/main" id="{774F3883-3C18-6E9A-F74A-76AB6F516FB3}"/>
              </a:ext>
            </a:extLst>
          </p:cNvPr>
          <p:cNvSpPr txBox="1"/>
          <p:nvPr/>
        </p:nvSpPr>
        <p:spPr>
          <a:xfrm>
            <a:off x="816079" y="643036"/>
            <a:ext cx="11822243" cy="400110"/>
          </a:xfrm>
          <a:prstGeom prst="rect">
            <a:avLst/>
          </a:prstGeom>
          <a:noFill/>
        </p:spPr>
        <p:txBody>
          <a:bodyPr wrap="square" rtlCol="0">
            <a:spAutoFit/>
          </a:bodyPr>
          <a:lstStyle/>
          <a:p>
            <a:r>
              <a:rPr kumimoji="1" lang="ja-JP" altLang="en-US" sz="2000" dirty="0"/>
              <a:t>・</a:t>
            </a:r>
            <a:r>
              <a:rPr kumimoji="1" lang="en-US" altLang="ja-JP" sz="2000" dirty="0"/>
              <a:t>Git</a:t>
            </a:r>
            <a:r>
              <a:rPr kumimoji="1" lang="ja-JP" altLang="en-US" sz="2000" dirty="0"/>
              <a:t>を開く</a:t>
            </a:r>
            <a:endParaRPr kumimoji="1" lang="ja-JP" altLang="en-US" dirty="0"/>
          </a:p>
        </p:txBody>
      </p:sp>
      <p:sp>
        <p:nvSpPr>
          <p:cNvPr id="11" name="テキスト ボックス 10">
            <a:extLst>
              <a:ext uri="{FF2B5EF4-FFF2-40B4-BE49-F238E27FC236}">
                <a16:creationId xmlns:a16="http://schemas.microsoft.com/office/drawing/2014/main" id="{02D5A04C-5197-DB18-854A-7972A92AC23D}"/>
              </a:ext>
            </a:extLst>
          </p:cNvPr>
          <p:cNvSpPr txBox="1"/>
          <p:nvPr/>
        </p:nvSpPr>
        <p:spPr>
          <a:xfrm>
            <a:off x="2285193" y="657134"/>
            <a:ext cx="4682885" cy="369332"/>
          </a:xfrm>
          <a:prstGeom prst="rect">
            <a:avLst/>
          </a:prstGeom>
          <a:noFill/>
        </p:spPr>
        <p:txBody>
          <a:bodyPr wrap="none" rtlCol="0">
            <a:spAutoFit/>
          </a:bodyPr>
          <a:lstStyle/>
          <a:p>
            <a:r>
              <a:rPr kumimoji="1" lang="en-US" altLang="ja-JP" dirty="0">
                <a:solidFill>
                  <a:srgbClr val="FF0000"/>
                </a:solidFill>
              </a:rPr>
              <a:t>※web</a:t>
            </a:r>
            <a:r>
              <a:rPr kumimoji="1" lang="ja-JP" altLang="en-US" dirty="0">
                <a:solidFill>
                  <a:srgbClr val="FF0000"/>
                </a:solidFill>
              </a:rPr>
              <a:t>サイトにある</a:t>
            </a:r>
            <a:r>
              <a:rPr kumimoji="1" lang="en-US" altLang="ja-JP" dirty="0">
                <a:solidFill>
                  <a:srgbClr val="FF0000"/>
                </a:solidFill>
              </a:rPr>
              <a:t>Git </a:t>
            </a:r>
            <a:r>
              <a:rPr kumimoji="1" lang="en-US" altLang="ja-JP" dirty="0" err="1">
                <a:solidFill>
                  <a:srgbClr val="FF0000"/>
                </a:solidFill>
              </a:rPr>
              <a:t>Hunb</a:t>
            </a:r>
            <a:r>
              <a:rPr kumimoji="1" lang="ja-JP" altLang="en-US" dirty="0">
                <a:solidFill>
                  <a:srgbClr val="FF0000"/>
                </a:solidFill>
              </a:rPr>
              <a:t>ではありません</a:t>
            </a:r>
          </a:p>
        </p:txBody>
      </p:sp>
    </p:spTree>
    <p:extLst>
      <p:ext uri="{BB962C8B-B14F-4D97-AF65-F5344CB8AC3E}">
        <p14:creationId xmlns:p14="http://schemas.microsoft.com/office/powerpoint/2010/main" val="2714835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AF9D0241-9DC5-84FB-EDDD-70553ED3C05A}"/>
              </a:ext>
            </a:extLst>
          </p:cNvPr>
          <p:cNvGrpSpPr/>
          <p:nvPr/>
        </p:nvGrpSpPr>
        <p:grpSpPr>
          <a:xfrm>
            <a:off x="155541" y="1572739"/>
            <a:ext cx="5736703" cy="4910016"/>
            <a:chOff x="146070" y="1947984"/>
            <a:chExt cx="5736703" cy="4910016"/>
          </a:xfrm>
        </p:grpSpPr>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570142EE-9E7F-C990-3A0F-B60A83FEC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70" y="1947984"/>
              <a:ext cx="5736703" cy="4910016"/>
            </a:xfrm>
            <a:prstGeom prst="rect">
              <a:avLst/>
            </a:prstGeom>
            <a:ln>
              <a:noFill/>
            </a:ln>
            <a:effectLst>
              <a:outerShdw blurRad="292100" dist="139700" dir="2700000" algn="tl" rotWithShape="0">
                <a:srgbClr val="333333">
                  <a:alpha val="65000"/>
                </a:srgbClr>
              </a:outerShdw>
            </a:effectLst>
          </p:spPr>
        </p:pic>
        <p:sp>
          <p:nvSpPr>
            <p:cNvPr id="14" name="正方形/長方形 13">
              <a:extLst>
                <a:ext uri="{FF2B5EF4-FFF2-40B4-BE49-F238E27FC236}">
                  <a16:creationId xmlns:a16="http://schemas.microsoft.com/office/drawing/2014/main" id="{A6BA9D1A-96EE-E164-1859-F5DDBB5F2B04}"/>
                </a:ext>
              </a:extLst>
            </p:cNvPr>
            <p:cNvSpPr/>
            <p:nvPr/>
          </p:nvSpPr>
          <p:spPr>
            <a:xfrm>
              <a:off x="332580" y="3132734"/>
              <a:ext cx="5363682" cy="345846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27E58AB-477E-42A8-EF91-C581BCC917E6}"/>
              </a:ext>
            </a:extLst>
          </p:cNvPr>
          <p:cNvGrpSpPr/>
          <p:nvPr/>
        </p:nvGrpSpPr>
        <p:grpSpPr>
          <a:xfrm>
            <a:off x="5696262" y="864853"/>
            <a:ext cx="6710596" cy="4845827"/>
            <a:chOff x="5696262" y="1399425"/>
            <a:chExt cx="6710596" cy="4845827"/>
          </a:xfrm>
        </p:grpSpPr>
        <p:sp>
          <p:nvSpPr>
            <p:cNvPr id="13" name="テキスト ボックス 12">
              <a:extLst>
                <a:ext uri="{FF2B5EF4-FFF2-40B4-BE49-F238E27FC236}">
                  <a16:creationId xmlns:a16="http://schemas.microsoft.com/office/drawing/2014/main" id="{D3DE3A61-F11F-B295-EDA4-F821E9CDE5F5}"/>
                </a:ext>
              </a:extLst>
            </p:cNvPr>
            <p:cNvSpPr txBox="1"/>
            <p:nvPr/>
          </p:nvSpPr>
          <p:spPr>
            <a:xfrm>
              <a:off x="5991070" y="2107311"/>
              <a:ext cx="4906781" cy="400110"/>
            </a:xfrm>
            <a:prstGeom prst="rect">
              <a:avLst/>
            </a:prstGeom>
            <a:noFill/>
          </p:spPr>
          <p:txBody>
            <a:bodyPr wrap="square" rtlCol="0">
              <a:spAutoFit/>
            </a:bodyPr>
            <a:lstStyle/>
            <a:p>
              <a:r>
                <a:rPr kumimoji="1" lang="ja-JP" altLang="en-US" sz="2000" dirty="0"/>
                <a:t>・</a:t>
              </a:r>
              <a:r>
                <a:rPr kumimoji="1" lang="en-US" altLang="ja-JP" sz="2000" dirty="0"/>
                <a:t>Name</a:t>
              </a:r>
              <a:r>
                <a:rPr kumimoji="1" lang="ja-JP" altLang="en-US" sz="2000" dirty="0"/>
                <a:t>にリポジトリの名前を入力</a:t>
              </a:r>
            </a:p>
          </p:txBody>
        </p:sp>
        <p:sp>
          <p:nvSpPr>
            <p:cNvPr id="15" name="テキスト ボックス 14">
              <a:extLst>
                <a:ext uri="{FF2B5EF4-FFF2-40B4-BE49-F238E27FC236}">
                  <a16:creationId xmlns:a16="http://schemas.microsoft.com/office/drawing/2014/main" id="{6101502D-F921-8F7F-E15D-4A0C1507EA8B}"/>
                </a:ext>
              </a:extLst>
            </p:cNvPr>
            <p:cNvSpPr txBox="1"/>
            <p:nvPr/>
          </p:nvSpPr>
          <p:spPr>
            <a:xfrm>
              <a:off x="5696262" y="1399425"/>
              <a:ext cx="6340197" cy="707886"/>
            </a:xfrm>
            <a:prstGeom prst="rect">
              <a:avLst/>
            </a:prstGeom>
            <a:noFill/>
          </p:spPr>
          <p:txBody>
            <a:bodyPr wrap="none" rtlCol="0">
              <a:spAutoFit/>
            </a:bodyPr>
            <a:lstStyle/>
            <a:p>
              <a:r>
                <a:rPr kumimoji="1" lang="ja-JP" altLang="en-US" sz="4000" dirty="0"/>
                <a:t>リモートリポジトリの設定</a:t>
              </a:r>
            </a:p>
          </p:txBody>
        </p:sp>
        <p:sp>
          <p:nvSpPr>
            <p:cNvPr id="16" name="テキスト ボックス 15">
              <a:extLst>
                <a:ext uri="{FF2B5EF4-FFF2-40B4-BE49-F238E27FC236}">
                  <a16:creationId xmlns:a16="http://schemas.microsoft.com/office/drawing/2014/main" id="{76F68883-2E6E-1774-7788-DFB0D012F5EA}"/>
                </a:ext>
              </a:extLst>
            </p:cNvPr>
            <p:cNvSpPr txBox="1"/>
            <p:nvPr/>
          </p:nvSpPr>
          <p:spPr>
            <a:xfrm>
              <a:off x="5991070" y="3882627"/>
              <a:ext cx="6200930" cy="1015663"/>
            </a:xfrm>
            <a:prstGeom prst="rect">
              <a:avLst/>
            </a:prstGeom>
            <a:noFill/>
          </p:spPr>
          <p:txBody>
            <a:bodyPr wrap="square" rtlCol="0">
              <a:spAutoFit/>
            </a:bodyPr>
            <a:lstStyle/>
            <a:p>
              <a:r>
                <a:rPr kumimoji="1" lang="ja-JP" altLang="en-US" sz="2000" dirty="0"/>
                <a:t>・</a:t>
              </a:r>
              <a:r>
                <a:rPr kumimoji="1" lang="en-US" altLang="ja-JP" sz="2000" dirty="0"/>
                <a:t>Organization</a:t>
              </a:r>
              <a:r>
                <a:rPr kumimoji="1" lang="ja-JP" altLang="en-US" sz="2000" dirty="0"/>
                <a:t>を</a:t>
              </a:r>
              <a:r>
                <a:rPr kumimoji="1" lang="en-US" altLang="ja-JP" sz="2000" dirty="0"/>
                <a:t>None</a:t>
              </a:r>
              <a:r>
                <a:rPr kumimoji="1" lang="ja-JP" altLang="en-US" sz="2000" dirty="0"/>
                <a:t>に設定</a:t>
              </a:r>
              <a:endParaRPr kumimoji="1" lang="en-US" altLang="ja-JP" sz="2000" dirty="0"/>
            </a:p>
            <a:p>
              <a:r>
                <a:rPr kumimoji="1" lang="ja-JP" altLang="en-US" sz="2000" dirty="0"/>
                <a:t>　（リポジトリを組織管理下に置けるようにする</a:t>
              </a:r>
              <a:endParaRPr kumimoji="1" lang="en-US" altLang="ja-JP" sz="2000" dirty="0"/>
            </a:p>
            <a:p>
              <a:r>
                <a:rPr kumimoji="1" lang="ja-JP" altLang="en-US" sz="2000" dirty="0"/>
                <a:t>　　設定）</a:t>
              </a:r>
              <a:endParaRPr kumimoji="1" lang="en-US" altLang="ja-JP" sz="2000" dirty="0"/>
            </a:p>
          </p:txBody>
        </p:sp>
        <p:sp>
          <p:nvSpPr>
            <p:cNvPr id="17" name="テキスト ボックス 16">
              <a:extLst>
                <a:ext uri="{FF2B5EF4-FFF2-40B4-BE49-F238E27FC236}">
                  <a16:creationId xmlns:a16="http://schemas.microsoft.com/office/drawing/2014/main" id="{42ABAE53-8815-11D3-739B-001604CA5132}"/>
                </a:ext>
              </a:extLst>
            </p:cNvPr>
            <p:cNvSpPr txBox="1"/>
            <p:nvPr/>
          </p:nvSpPr>
          <p:spPr>
            <a:xfrm>
              <a:off x="5986071" y="2649616"/>
              <a:ext cx="6420787" cy="400110"/>
            </a:xfrm>
            <a:prstGeom prst="rect">
              <a:avLst/>
            </a:prstGeom>
            <a:noFill/>
          </p:spPr>
          <p:txBody>
            <a:bodyPr wrap="square" rtlCol="0">
              <a:spAutoFit/>
            </a:bodyPr>
            <a:lstStyle/>
            <a:p>
              <a:r>
                <a:rPr kumimoji="1" lang="ja-JP" altLang="en-US" sz="2000" dirty="0"/>
                <a:t>・</a:t>
              </a:r>
              <a:r>
                <a:rPr kumimoji="1" lang="en-US" altLang="ja-JP" sz="2000" dirty="0"/>
                <a:t>Description</a:t>
              </a:r>
              <a:r>
                <a:rPr kumimoji="1" lang="ja-JP" altLang="en-US" sz="2000" dirty="0"/>
                <a:t>に検索エンジン用のキーワードを入力</a:t>
              </a:r>
            </a:p>
          </p:txBody>
        </p:sp>
        <p:sp>
          <p:nvSpPr>
            <p:cNvPr id="18" name="テキスト ボックス 17">
              <a:extLst>
                <a:ext uri="{FF2B5EF4-FFF2-40B4-BE49-F238E27FC236}">
                  <a16:creationId xmlns:a16="http://schemas.microsoft.com/office/drawing/2014/main" id="{D54187DD-57AF-97A1-52B3-DA14456E4858}"/>
                </a:ext>
              </a:extLst>
            </p:cNvPr>
            <p:cNvSpPr txBox="1"/>
            <p:nvPr/>
          </p:nvSpPr>
          <p:spPr>
            <a:xfrm>
              <a:off x="5986071" y="3159239"/>
              <a:ext cx="6420787" cy="707886"/>
            </a:xfrm>
            <a:prstGeom prst="rect">
              <a:avLst/>
            </a:prstGeom>
            <a:noFill/>
          </p:spPr>
          <p:txBody>
            <a:bodyPr wrap="square" rtlCol="0">
              <a:spAutoFit/>
            </a:bodyPr>
            <a:lstStyle/>
            <a:p>
              <a:r>
                <a:rPr kumimoji="1" lang="ja-JP" altLang="en-US" sz="2000" dirty="0"/>
                <a:t>・</a:t>
              </a:r>
              <a:r>
                <a:rPr kumimoji="1" lang="en-US" altLang="ja-JP" sz="2000" dirty="0"/>
                <a:t>[Keep this code private]</a:t>
              </a:r>
              <a:r>
                <a:rPr kumimoji="1" lang="ja-JP" altLang="en-US" sz="2000" dirty="0"/>
                <a:t>のチェックを消す</a:t>
              </a:r>
              <a:endParaRPr kumimoji="1" lang="en-US" altLang="ja-JP" sz="2000" dirty="0"/>
            </a:p>
            <a:p>
              <a:r>
                <a:rPr kumimoji="1" lang="ja-JP" altLang="en-US" sz="2000" dirty="0"/>
                <a:t>　（リポジトリをに鍵をつけるかどうかの設定）</a:t>
              </a:r>
              <a:endParaRPr kumimoji="1" lang="en-US" altLang="ja-JP" sz="2000" dirty="0"/>
            </a:p>
          </p:txBody>
        </p:sp>
        <p:sp>
          <p:nvSpPr>
            <p:cNvPr id="19" name="テキスト ボックス 18">
              <a:extLst>
                <a:ext uri="{FF2B5EF4-FFF2-40B4-BE49-F238E27FC236}">
                  <a16:creationId xmlns:a16="http://schemas.microsoft.com/office/drawing/2014/main" id="{8C2C8A28-E028-7AB8-C635-C8179E7EB724}"/>
                </a:ext>
              </a:extLst>
            </p:cNvPr>
            <p:cNvSpPr txBox="1"/>
            <p:nvPr/>
          </p:nvSpPr>
          <p:spPr>
            <a:xfrm>
              <a:off x="5986071" y="4898290"/>
              <a:ext cx="5946411" cy="400110"/>
            </a:xfrm>
            <a:prstGeom prst="rect">
              <a:avLst/>
            </a:prstGeom>
            <a:noFill/>
          </p:spPr>
          <p:txBody>
            <a:bodyPr wrap="square" rtlCol="0">
              <a:spAutoFit/>
            </a:bodyPr>
            <a:lstStyle/>
            <a:p>
              <a:r>
                <a:rPr kumimoji="1" lang="ja-JP" altLang="en-US" sz="2000" dirty="0"/>
                <a:t>・</a:t>
              </a:r>
              <a:r>
                <a:rPr kumimoji="1" lang="en-US" altLang="ja-JP" sz="2000" dirty="0"/>
                <a:t>[Publish repository]</a:t>
              </a:r>
              <a:r>
                <a:rPr kumimoji="1" lang="ja-JP" altLang="en-US" sz="2000" dirty="0"/>
                <a:t>をクリック</a:t>
              </a:r>
              <a:endParaRPr kumimoji="1" lang="en-US" altLang="ja-JP" sz="2000" dirty="0"/>
            </a:p>
          </p:txBody>
        </p:sp>
        <p:sp>
          <p:nvSpPr>
            <p:cNvPr id="20" name="テキスト ボックス 19">
              <a:extLst>
                <a:ext uri="{FF2B5EF4-FFF2-40B4-BE49-F238E27FC236}">
                  <a16:creationId xmlns:a16="http://schemas.microsoft.com/office/drawing/2014/main" id="{471159F5-EDC3-8AF9-DD38-30D76A1837F8}"/>
                </a:ext>
              </a:extLst>
            </p:cNvPr>
            <p:cNvSpPr txBox="1"/>
            <p:nvPr/>
          </p:nvSpPr>
          <p:spPr>
            <a:xfrm>
              <a:off x="5982552" y="5537366"/>
              <a:ext cx="5876513" cy="707886"/>
            </a:xfrm>
            <a:prstGeom prst="rect">
              <a:avLst/>
            </a:prstGeom>
            <a:noFill/>
          </p:spPr>
          <p:txBody>
            <a:bodyPr wrap="square" rtlCol="0">
              <a:spAutoFit/>
            </a:bodyPr>
            <a:lstStyle/>
            <a:p>
              <a:r>
                <a:rPr kumimoji="1" lang="ja-JP" altLang="en-US" sz="2000" dirty="0"/>
                <a:t>・これでローカルリポジトリからリモートリポジトリを作成することができました！</a:t>
              </a:r>
              <a:endParaRPr kumimoji="1" lang="en-US" altLang="ja-JP" sz="2000" dirty="0"/>
            </a:p>
          </p:txBody>
        </p:sp>
      </p:grpSp>
      <p:grpSp>
        <p:nvGrpSpPr>
          <p:cNvPr id="2" name="グループ化 1">
            <a:extLst>
              <a:ext uri="{FF2B5EF4-FFF2-40B4-BE49-F238E27FC236}">
                <a16:creationId xmlns:a16="http://schemas.microsoft.com/office/drawing/2014/main" id="{4290F261-924D-BFE0-C3D6-84070B115278}"/>
              </a:ext>
            </a:extLst>
          </p:cNvPr>
          <p:cNvGrpSpPr/>
          <p:nvPr/>
        </p:nvGrpSpPr>
        <p:grpSpPr>
          <a:xfrm>
            <a:off x="-156089" y="-1"/>
            <a:ext cx="12348089" cy="634258"/>
            <a:chOff x="-156089" y="-1"/>
            <a:chExt cx="12348089" cy="634258"/>
          </a:xfrm>
        </p:grpSpPr>
        <p:sp>
          <p:nvSpPr>
            <p:cNvPr id="4" name="正方形/長方形 3">
              <a:extLst>
                <a:ext uri="{FF2B5EF4-FFF2-40B4-BE49-F238E27FC236}">
                  <a16:creationId xmlns:a16="http://schemas.microsoft.com/office/drawing/2014/main" id="{79E6E489-5130-FCBA-4A35-0949A555613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2FA3FB4B-6D38-FBD9-6CB4-FEF58E52245F}"/>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・ローカルからリモート作成</a:t>
              </a:r>
              <a:endParaRPr lang="ja-JP" altLang="en-US" sz="2800" dirty="0">
                <a:solidFill>
                  <a:schemeClr val="bg1"/>
                </a:solidFill>
              </a:endParaRPr>
            </a:p>
          </p:txBody>
        </p:sp>
      </p:grpSp>
    </p:spTree>
    <p:extLst>
      <p:ext uri="{BB962C8B-B14F-4D97-AF65-F5344CB8AC3E}">
        <p14:creationId xmlns:p14="http://schemas.microsoft.com/office/powerpoint/2010/main" val="253100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534564" y="2810349"/>
            <a:ext cx="11122869" cy="1237301"/>
          </a:xfrm>
        </p:spPr>
        <p:txBody>
          <a:bodyPr anchor="b">
            <a:normAutofit/>
          </a:bodyPr>
          <a:lstStyle/>
          <a:p>
            <a:r>
              <a:rPr lang="ja-JP" altLang="en-US" sz="8000" dirty="0"/>
              <a:t>コミットしてみよう</a:t>
            </a:r>
            <a:r>
              <a:rPr lang="en-US" altLang="ja-JP" sz="8000" dirty="0"/>
              <a:t>!!</a:t>
            </a:r>
            <a:endParaRPr lang="ja-JP" altLang="en-US" sz="8000"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40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D3DE3A61-F11F-B295-EDA4-F821E9CDE5F5}"/>
              </a:ext>
            </a:extLst>
          </p:cNvPr>
          <p:cNvSpPr txBox="1"/>
          <p:nvPr/>
        </p:nvSpPr>
        <p:spPr>
          <a:xfrm>
            <a:off x="1069298" y="1221794"/>
            <a:ext cx="9124013" cy="523220"/>
          </a:xfrm>
          <a:prstGeom prst="rect">
            <a:avLst/>
          </a:prstGeom>
          <a:noFill/>
        </p:spPr>
        <p:txBody>
          <a:bodyPr wrap="square" rtlCol="0">
            <a:spAutoFit/>
          </a:bodyPr>
          <a:lstStyle/>
          <a:p>
            <a:r>
              <a:rPr kumimoji="1" lang="ja-JP" altLang="en-US" sz="2800" dirty="0"/>
              <a:t>・先ほど作成したロカールリポジトリを開く</a:t>
            </a:r>
            <a:endParaRPr kumimoji="1" lang="en-US" altLang="ja-JP" sz="2800" dirty="0"/>
          </a:p>
        </p:txBody>
      </p:sp>
      <p:sp>
        <p:nvSpPr>
          <p:cNvPr id="17" name="テキスト ボックス 16">
            <a:extLst>
              <a:ext uri="{FF2B5EF4-FFF2-40B4-BE49-F238E27FC236}">
                <a16:creationId xmlns:a16="http://schemas.microsoft.com/office/drawing/2014/main" id="{42ABAE53-8815-11D3-739B-001604CA5132}"/>
              </a:ext>
            </a:extLst>
          </p:cNvPr>
          <p:cNvSpPr txBox="1"/>
          <p:nvPr/>
        </p:nvSpPr>
        <p:spPr>
          <a:xfrm>
            <a:off x="1069298" y="1857853"/>
            <a:ext cx="10278256" cy="523220"/>
          </a:xfrm>
          <a:prstGeom prst="rect">
            <a:avLst/>
          </a:prstGeom>
          <a:noFill/>
        </p:spPr>
        <p:txBody>
          <a:bodyPr wrap="square" rtlCol="0">
            <a:spAutoFit/>
          </a:bodyPr>
          <a:lstStyle/>
          <a:p>
            <a:r>
              <a:rPr kumimoji="1" lang="ja-JP" altLang="en-US" sz="2800" dirty="0"/>
              <a:t>・ロカールリポジトリにテキストドキュメントを作成</a:t>
            </a:r>
            <a:endParaRPr kumimoji="1" lang="ja-JP" altLang="en-US" sz="2400" dirty="0"/>
          </a:p>
        </p:txBody>
      </p:sp>
      <p:sp>
        <p:nvSpPr>
          <p:cNvPr id="4" name="テキスト ボックス 3">
            <a:extLst>
              <a:ext uri="{FF2B5EF4-FFF2-40B4-BE49-F238E27FC236}">
                <a16:creationId xmlns:a16="http://schemas.microsoft.com/office/drawing/2014/main" id="{9313A7EF-AB87-AAB2-C45D-87C6B0CB7A3A}"/>
              </a:ext>
            </a:extLst>
          </p:cNvPr>
          <p:cNvSpPr txBox="1"/>
          <p:nvPr/>
        </p:nvSpPr>
        <p:spPr>
          <a:xfrm>
            <a:off x="1069298" y="2493912"/>
            <a:ext cx="10278256" cy="523220"/>
          </a:xfrm>
          <a:prstGeom prst="rect">
            <a:avLst/>
          </a:prstGeom>
          <a:noFill/>
        </p:spPr>
        <p:txBody>
          <a:bodyPr wrap="square" rtlCol="0">
            <a:spAutoFit/>
          </a:bodyPr>
          <a:lstStyle/>
          <a:p>
            <a:r>
              <a:rPr kumimoji="1" lang="ja-JP" altLang="en-US" sz="2800" dirty="0"/>
              <a:t>・ファイル名はテスト</a:t>
            </a:r>
            <a:r>
              <a:rPr kumimoji="1" lang="en-US" altLang="ja-JP" sz="2800" dirty="0"/>
              <a:t>.txt</a:t>
            </a:r>
            <a:endParaRPr kumimoji="1" lang="ja-JP" altLang="en-US" sz="2400" dirty="0"/>
          </a:p>
        </p:txBody>
      </p:sp>
      <p:sp>
        <p:nvSpPr>
          <p:cNvPr id="5" name="テキスト ボックス 4">
            <a:extLst>
              <a:ext uri="{FF2B5EF4-FFF2-40B4-BE49-F238E27FC236}">
                <a16:creationId xmlns:a16="http://schemas.microsoft.com/office/drawing/2014/main" id="{B0813819-F709-E5BD-A062-8AF6955DE8DE}"/>
              </a:ext>
            </a:extLst>
          </p:cNvPr>
          <p:cNvSpPr txBox="1"/>
          <p:nvPr/>
        </p:nvSpPr>
        <p:spPr>
          <a:xfrm>
            <a:off x="1069298" y="3129971"/>
            <a:ext cx="11822243" cy="954107"/>
          </a:xfrm>
          <a:prstGeom prst="rect">
            <a:avLst/>
          </a:prstGeom>
          <a:noFill/>
        </p:spPr>
        <p:txBody>
          <a:bodyPr wrap="square" rtlCol="0">
            <a:spAutoFit/>
          </a:bodyPr>
          <a:lstStyle/>
          <a:p>
            <a:r>
              <a:rPr kumimoji="1" lang="ja-JP" altLang="en-US" sz="2800" dirty="0"/>
              <a:t>・作成したテキストドキュメントを開き、</a:t>
            </a:r>
            <a:endParaRPr kumimoji="1" lang="en-US" altLang="ja-JP" sz="2800" dirty="0"/>
          </a:p>
          <a:p>
            <a:r>
              <a:rPr kumimoji="1" lang="ja-JP" altLang="en-US" sz="2800" dirty="0"/>
              <a:t>　好きな国名を書き込み保存</a:t>
            </a:r>
            <a:endParaRPr kumimoji="1" lang="ja-JP" altLang="en-US" sz="2400" dirty="0"/>
          </a:p>
        </p:txBody>
      </p:sp>
      <p:grpSp>
        <p:nvGrpSpPr>
          <p:cNvPr id="10" name="グループ化 9">
            <a:extLst>
              <a:ext uri="{FF2B5EF4-FFF2-40B4-BE49-F238E27FC236}">
                <a16:creationId xmlns:a16="http://schemas.microsoft.com/office/drawing/2014/main" id="{81A5F0F0-150A-A367-B708-9471D37BF09E}"/>
              </a:ext>
            </a:extLst>
          </p:cNvPr>
          <p:cNvGrpSpPr/>
          <p:nvPr/>
        </p:nvGrpSpPr>
        <p:grpSpPr>
          <a:xfrm>
            <a:off x="1069298" y="4084078"/>
            <a:ext cx="11822243" cy="523220"/>
            <a:chOff x="1069297" y="3766030"/>
            <a:chExt cx="11822243" cy="523220"/>
          </a:xfrm>
        </p:grpSpPr>
        <p:sp>
          <p:nvSpPr>
            <p:cNvPr id="2" name="テキスト ボックス 1">
              <a:extLst>
                <a:ext uri="{FF2B5EF4-FFF2-40B4-BE49-F238E27FC236}">
                  <a16:creationId xmlns:a16="http://schemas.microsoft.com/office/drawing/2014/main" id="{1096F418-EF12-8D0D-3B1F-C1C7AD04885E}"/>
                </a:ext>
              </a:extLst>
            </p:cNvPr>
            <p:cNvSpPr txBox="1"/>
            <p:nvPr/>
          </p:nvSpPr>
          <p:spPr>
            <a:xfrm>
              <a:off x="1069297" y="3766030"/>
              <a:ext cx="11822243" cy="523220"/>
            </a:xfrm>
            <a:prstGeom prst="rect">
              <a:avLst/>
            </a:prstGeom>
            <a:noFill/>
          </p:spPr>
          <p:txBody>
            <a:bodyPr wrap="square" rtlCol="0">
              <a:spAutoFit/>
            </a:bodyPr>
            <a:lstStyle/>
            <a:p>
              <a:r>
                <a:rPr kumimoji="1" lang="ja-JP" altLang="en-US" sz="2800" dirty="0"/>
                <a:t>・</a:t>
              </a:r>
              <a:r>
                <a:rPr kumimoji="1" lang="en-US" altLang="ja-JP" sz="2800" dirty="0"/>
                <a:t>Git</a:t>
              </a:r>
              <a:r>
                <a:rPr kumimoji="1" lang="ja-JP" altLang="en-US" sz="2800" dirty="0"/>
                <a:t>を開く</a:t>
              </a:r>
              <a:endParaRPr kumimoji="1" lang="ja-JP" altLang="en-US" sz="2400" dirty="0"/>
            </a:p>
          </p:txBody>
        </p:sp>
        <p:sp>
          <p:nvSpPr>
            <p:cNvPr id="7" name="テキスト ボックス 6">
              <a:extLst>
                <a:ext uri="{FF2B5EF4-FFF2-40B4-BE49-F238E27FC236}">
                  <a16:creationId xmlns:a16="http://schemas.microsoft.com/office/drawing/2014/main" id="{F0A64675-2B05-63B6-FFD2-43C939827B8C}"/>
                </a:ext>
              </a:extLst>
            </p:cNvPr>
            <p:cNvSpPr txBox="1"/>
            <p:nvPr/>
          </p:nvSpPr>
          <p:spPr>
            <a:xfrm>
              <a:off x="3072984" y="3842974"/>
              <a:ext cx="4682885" cy="369332"/>
            </a:xfrm>
            <a:prstGeom prst="rect">
              <a:avLst/>
            </a:prstGeom>
            <a:noFill/>
          </p:spPr>
          <p:txBody>
            <a:bodyPr wrap="none" rtlCol="0">
              <a:spAutoFit/>
            </a:bodyPr>
            <a:lstStyle/>
            <a:p>
              <a:r>
                <a:rPr kumimoji="1" lang="en-US" altLang="ja-JP" dirty="0">
                  <a:solidFill>
                    <a:srgbClr val="FF0000"/>
                  </a:solidFill>
                </a:rPr>
                <a:t>※web</a:t>
              </a:r>
              <a:r>
                <a:rPr kumimoji="1" lang="ja-JP" altLang="en-US" dirty="0">
                  <a:solidFill>
                    <a:srgbClr val="FF0000"/>
                  </a:solidFill>
                </a:rPr>
                <a:t>サイトにある</a:t>
              </a:r>
              <a:r>
                <a:rPr kumimoji="1" lang="en-US" altLang="ja-JP" dirty="0">
                  <a:solidFill>
                    <a:srgbClr val="FF0000"/>
                  </a:solidFill>
                </a:rPr>
                <a:t>Git </a:t>
              </a:r>
              <a:r>
                <a:rPr kumimoji="1" lang="en-US" altLang="ja-JP" dirty="0" err="1">
                  <a:solidFill>
                    <a:srgbClr val="FF0000"/>
                  </a:solidFill>
                </a:rPr>
                <a:t>Hunb</a:t>
              </a:r>
              <a:r>
                <a:rPr kumimoji="1" lang="ja-JP" altLang="en-US" dirty="0">
                  <a:solidFill>
                    <a:srgbClr val="FF0000"/>
                  </a:solidFill>
                </a:rPr>
                <a:t>ではありません</a:t>
              </a:r>
            </a:p>
          </p:txBody>
        </p:sp>
      </p:grpSp>
      <p:grpSp>
        <p:nvGrpSpPr>
          <p:cNvPr id="3" name="グループ化 2">
            <a:extLst>
              <a:ext uri="{FF2B5EF4-FFF2-40B4-BE49-F238E27FC236}">
                <a16:creationId xmlns:a16="http://schemas.microsoft.com/office/drawing/2014/main" id="{D0248CBB-1723-7182-92D9-D78A3883A812}"/>
              </a:ext>
            </a:extLst>
          </p:cNvPr>
          <p:cNvGrpSpPr/>
          <p:nvPr/>
        </p:nvGrpSpPr>
        <p:grpSpPr>
          <a:xfrm>
            <a:off x="-156089" y="-1"/>
            <a:ext cx="12348089" cy="634258"/>
            <a:chOff x="-156089" y="-1"/>
            <a:chExt cx="12348089" cy="634258"/>
          </a:xfrm>
        </p:grpSpPr>
        <p:sp>
          <p:nvSpPr>
            <p:cNvPr id="6" name="正方形/長方形 5">
              <a:extLst>
                <a:ext uri="{FF2B5EF4-FFF2-40B4-BE49-F238E27FC236}">
                  <a16:creationId xmlns:a16="http://schemas.microsoft.com/office/drawing/2014/main" id="{FBC5AD9C-116D-CABB-FB0B-C8CE9B508D93}"/>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05122B5C-012D-4846-735B-0DC07B09D8C6}"/>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・コミットしてみよう</a:t>
              </a:r>
              <a:endParaRPr lang="ja-JP" altLang="en-US" sz="2800" dirty="0">
                <a:solidFill>
                  <a:schemeClr val="bg1"/>
                </a:solidFill>
              </a:endParaRPr>
            </a:p>
          </p:txBody>
        </p:sp>
      </p:grpSp>
    </p:spTree>
    <p:extLst>
      <p:ext uri="{BB962C8B-B14F-4D97-AF65-F5344CB8AC3E}">
        <p14:creationId xmlns:p14="http://schemas.microsoft.com/office/powerpoint/2010/main" val="3429864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descr="テキスト&#10;&#10;自動的に生成された説明">
            <a:extLst>
              <a:ext uri="{FF2B5EF4-FFF2-40B4-BE49-F238E27FC236}">
                <a16:creationId xmlns:a16="http://schemas.microsoft.com/office/drawing/2014/main" id="{75455A99-5D58-0763-3D05-5F8DDE25BDC2}"/>
              </a:ext>
            </a:extLst>
          </p:cNvPr>
          <p:cNvPicPr>
            <a:picLocks noChangeAspect="1"/>
          </p:cNvPicPr>
          <p:nvPr/>
        </p:nvPicPr>
        <p:blipFill rotWithShape="1">
          <a:blip r:embed="rId2">
            <a:extLst>
              <a:ext uri="{28A0092B-C50C-407E-A947-70E740481C1C}">
                <a14:useLocalDpi xmlns:a14="http://schemas.microsoft.com/office/drawing/2010/main" val="0"/>
              </a:ext>
            </a:extLst>
          </a:blip>
          <a:srcRect t="12904" r="8796"/>
          <a:stretch/>
        </p:blipFill>
        <p:spPr>
          <a:xfrm>
            <a:off x="299305" y="4464954"/>
            <a:ext cx="7465838" cy="2236375"/>
          </a:xfrm>
          <a:prstGeom prst="rect">
            <a:avLst/>
          </a:prstGeom>
        </p:spPr>
      </p:pic>
      <p:pic>
        <p:nvPicPr>
          <p:cNvPr id="11" name="図 10"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DC4007FD-D06D-CD19-8A0A-3E7A25EBF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05" y="1026757"/>
            <a:ext cx="3634669" cy="3046487"/>
          </a:xfrm>
          <a:prstGeom prst="rect">
            <a:avLst/>
          </a:prstGeom>
          <a:ln>
            <a:noFill/>
          </a:ln>
          <a:effectLst>
            <a:outerShdw blurRad="292100" dist="139700" dir="2700000" algn="tl" rotWithShape="0">
              <a:srgbClr val="333333">
                <a:alpha val="65000"/>
              </a:srgbClr>
            </a:outerShdw>
          </a:effectLst>
        </p:spPr>
      </p:pic>
      <p:sp>
        <p:nvSpPr>
          <p:cNvPr id="9" name="テキスト ボックス 8">
            <a:extLst>
              <a:ext uri="{FF2B5EF4-FFF2-40B4-BE49-F238E27FC236}">
                <a16:creationId xmlns:a16="http://schemas.microsoft.com/office/drawing/2014/main" id="{F50CF7C2-B47F-C280-4DBC-E542359807C5}"/>
              </a:ext>
            </a:extLst>
          </p:cNvPr>
          <p:cNvSpPr txBox="1"/>
          <p:nvPr/>
        </p:nvSpPr>
        <p:spPr>
          <a:xfrm>
            <a:off x="3933974" y="1029259"/>
            <a:ext cx="6019349" cy="400110"/>
          </a:xfrm>
          <a:prstGeom prst="rect">
            <a:avLst/>
          </a:prstGeom>
          <a:noFill/>
        </p:spPr>
        <p:txBody>
          <a:bodyPr wrap="square" rtlCol="0">
            <a:spAutoFit/>
          </a:bodyPr>
          <a:lstStyle/>
          <a:p>
            <a:r>
              <a:rPr kumimoji="1" lang="ja-JP" altLang="en-US" sz="2000" dirty="0"/>
              <a:t>・左の赤枠の入力欄にコミットメッセージを入力</a:t>
            </a:r>
          </a:p>
        </p:txBody>
      </p:sp>
      <p:sp>
        <p:nvSpPr>
          <p:cNvPr id="15" name="正方形/長方形 14">
            <a:extLst>
              <a:ext uri="{FF2B5EF4-FFF2-40B4-BE49-F238E27FC236}">
                <a16:creationId xmlns:a16="http://schemas.microsoft.com/office/drawing/2014/main" id="{7495AB3C-1EDE-C0BE-4842-3B443C75B26C}"/>
              </a:ext>
            </a:extLst>
          </p:cNvPr>
          <p:cNvSpPr/>
          <p:nvPr/>
        </p:nvSpPr>
        <p:spPr>
          <a:xfrm>
            <a:off x="315128" y="1089645"/>
            <a:ext cx="3634669" cy="5794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038966-BE1D-4CB5-CAB5-BA97B0063BC7}"/>
              </a:ext>
            </a:extLst>
          </p:cNvPr>
          <p:cNvSpPr txBox="1"/>
          <p:nvPr/>
        </p:nvSpPr>
        <p:spPr>
          <a:xfrm>
            <a:off x="3933974" y="1544238"/>
            <a:ext cx="6019349" cy="400110"/>
          </a:xfrm>
          <a:prstGeom prst="rect">
            <a:avLst/>
          </a:prstGeom>
          <a:noFill/>
        </p:spPr>
        <p:txBody>
          <a:bodyPr wrap="square" rtlCol="0">
            <a:spAutoFit/>
          </a:bodyPr>
          <a:lstStyle/>
          <a:p>
            <a:r>
              <a:rPr kumimoji="1" lang="ja-JP" altLang="en-US" sz="2000" dirty="0"/>
              <a:t>・</a:t>
            </a:r>
            <a:r>
              <a:rPr kumimoji="1" lang="en-US" altLang="ja-JP" sz="2000" dirty="0"/>
              <a:t>[Commit to main]</a:t>
            </a:r>
            <a:r>
              <a:rPr kumimoji="1" lang="ja-JP" altLang="en-US" sz="2000" dirty="0"/>
              <a:t>をクリック</a:t>
            </a:r>
          </a:p>
        </p:txBody>
      </p:sp>
      <p:sp>
        <p:nvSpPr>
          <p:cNvPr id="17" name="テキスト ボックス 16">
            <a:extLst>
              <a:ext uri="{FF2B5EF4-FFF2-40B4-BE49-F238E27FC236}">
                <a16:creationId xmlns:a16="http://schemas.microsoft.com/office/drawing/2014/main" id="{FAE2A0F7-8F60-5FC0-79F3-3F961CA87C0C}"/>
              </a:ext>
            </a:extLst>
          </p:cNvPr>
          <p:cNvSpPr txBox="1"/>
          <p:nvPr/>
        </p:nvSpPr>
        <p:spPr>
          <a:xfrm>
            <a:off x="3933974" y="2040346"/>
            <a:ext cx="6019349" cy="400110"/>
          </a:xfrm>
          <a:prstGeom prst="rect">
            <a:avLst/>
          </a:prstGeom>
          <a:noFill/>
        </p:spPr>
        <p:txBody>
          <a:bodyPr wrap="square" rtlCol="0">
            <a:spAutoFit/>
          </a:bodyPr>
          <a:lstStyle/>
          <a:p>
            <a:r>
              <a:rPr kumimoji="1" lang="ja-JP" altLang="en-US" sz="2000" dirty="0"/>
              <a:t>・コミット完了！</a:t>
            </a:r>
          </a:p>
        </p:txBody>
      </p:sp>
      <p:sp>
        <p:nvSpPr>
          <p:cNvPr id="18" name="テキスト ボックス 17">
            <a:extLst>
              <a:ext uri="{FF2B5EF4-FFF2-40B4-BE49-F238E27FC236}">
                <a16:creationId xmlns:a16="http://schemas.microsoft.com/office/drawing/2014/main" id="{9A8063F7-136D-30F4-C189-2A3E80B85150}"/>
              </a:ext>
            </a:extLst>
          </p:cNvPr>
          <p:cNvSpPr txBox="1"/>
          <p:nvPr/>
        </p:nvSpPr>
        <p:spPr>
          <a:xfrm>
            <a:off x="3949797" y="2548964"/>
            <a:ext cx="7199586" cy="707886"/>
          </a:xfrm>
          <a:prstGeom prst="rect">
            <a:avLst/>
          </a:prstGeom>
          <a:noFill/>
        </p:spPr>
        <p:txBody>
          <a:bodyPr wrap="square" rtlCol="0">
            <a:spAutoFit/>
          </a:bodyPr>
          <a:lstStyle/>
          <a:p>
            <a:r>
              <a:rPr kumimoji="1" lang="ja-JP" altLang="en-US" sz="2000" dirty="0"/>
              <a:t>・下の赤枠は新しく追加、削除された内容が表示されます</a:t>
            </a:r>
            <a:endParaRPr kumimoji="1" lang="en-US" altLang="ja-JP" sz="2000" dirty="0"/>
          </a:p>
          <a:p>
            <a:r>
              <a:rPr kumimoji="1" lang="ja-JP" altLang="en-US" sz="2000" dirty="0"/>
              <a:t>追加は</a:t>
            </a:r>
            <a:r>
              <a:rPr kumimoji="1" lang="en-US" altLang="ja-JP" sz="2000" dirty="0"/>
              <a:t>[+]</a:t>
            </a:r>
            <a:r>
              <a:rPr kumimoji="1" lang="ja-JP" altLang="en-US" sz="2000" dirty="0"/>
              <a:t>、削除は</a:t>
            </a:r>
            <a:r>
              <a:rPr kumimoji="1" lang="en-US" altLang="ja-JP" sz="2000" dirty="0"/>
              <a:t>[-]</a:t>
            </a:r>
            <a:r>
              <a:rPr kumimoji="1" lang="ja-JP" altLang="en-US" sz="2000" dirty="0"/>
              <a:t>で表示されます</a:t>
            </a:r>
            <a:endParaRPr kumimoji="1" lang="en-US" altLang="ja-JP" sz="2000" dirty="0"/>
          </a:p>
        </p:txBody>
      </p:sp>
      <p:sp>
        <p:nvSpPr>
          <p:cNvPr id="19" name="正方形/長方形 18">
            <a:extLst>
              <a:ext uri="{FF2B5EF4-FFF2-40B4-BE49-F238E27FC236}">
                <a16:creationId xmlns:a16="http://schemas.microsoft.com/office/drawing/2014/main" id="{161F9FE8-519F-B335-4AF4-6F55A62C66EE}"/>
              </a:ext>
            </a:extLst>
          </p:cNvPr>
          <p:cNvSpPr/>
          <p:nvPr/>
        </p:nvSpPr>
        <p:spPr>
          <a:xfrm>
            <a:off x="1550086" y="5431955"/>
            <a:ext cx="6113457" cy="126937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8F7E58A7-A2C7-0416-246C-FB8E5CA82639}"/>
              </a:ext>
            </a:extLst>
          </p:cNvPr>
          <p:cNvGrpSpPr/>
          <p:nvPr/>
        </p:nvGrpSpPr>
        <p:grpSpPr>
          <a:xfrm>
            <a:off x="-156089" y="-1"/>
            <a:ext cx="12348089" cy="634258"/>
            <a:chOff x="-156089" y="-1"/>
            <a:chExt cx="12348089" cy="634258"/>
          </a:xfrm>
        </p:grpSpPr>
        <p:sp>
          <p:nvSpPr>
            <p:cNvPr id="4" name="正方形/長方形 3">
              <a:extLst>
                <a:ext uri="{FF2B5EF4-FFF2-40B4-BE49-F238E27FC236}">
                  <a16:creationId xmlns:a16="http://schemas.microsoft.com/office/drawing/2014/main" id="{C646597A-5EED-9BBC-CE8C-CD1541DD765F}"/>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B5817600-D135-4A0E-4674-60841272F77F}"/>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・コミットしてみよう</a:t>
              </a:r>
              <a:endParaRPr lang="ja-JP" altLang="en-US" sz="2800" dirty="0">
                <a:solidFill>
                  <a:schemeClr val="bg1"/>
                </a:solidFill>
              </a:endParaRPr>
            </a:p>
          </p:txBody>
        </p:sp>
      </p:grpSp>
    </p:spTree>
    <p:extLst>
      <p:ext uri="{BB962C8B-B14F-4D97-AF65-F5344CB8AC3E}">
        <p14:creationId xmlns:p14="http://schemas.microsoft.com/office/powerpoint/2010/main" val="418860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FFCFE-3B67-4556-0E5B-FBE63C556BD2}"/>
              </a:ext>
            </a:extLst>
          </p:cNvPr>
          <p:cNvSpPr>
            <a:spLocks noGrp="1"/>
          </p:cNvSpPr>
          <p:nvPr>
            <p:ph type="title"/>
          </p:nvPr>
        </p:nvSpPr>
        <p:spPr/>
        <p:txBody>
          <a:bodyPr/>
          <a:lstStyle/>
          <a:p>
            <a:r>
              <a:rPr lang="en-US" altLang="ja-JP" sz="4800" cap="none" dirty="0"/>
              <a:t>Git</a:t>
            </a:r>
            <a:r>
              <a:rPr kumimoji="1" lang="ja-JP" altLang="en-US" sz="48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6860F2CD-9E45-2BD2-9F36-4D9CE2D7990E}"/>
              </a:ext>
            </a:extLst>
          </p:cNvPr>
          <p:cNvSpPr>
            <a:spLocks noGrp="1"/>
          </p:cNvSpPr>
          <p:nvPr>
            <p:ph idx="1"/>
          </p:nvPr>
        </p:nvSpPr>
        <p:spPr/>
        <p:txBody>
          <a:bodyPr/>
          <a:lstStyle/>
          <a:p>
            <a:pPr marL="0" indent="0">
              <a:buNone/>
            </a:pPr>
            <a:r>
              <a:rPr kumimoji="1" lang="en-US" altLang="ja-JP" dirty="0"/>
              <a:t>Git</a:t>
            </a:r>
            <a:r>
              <a:rPr kumimoji="1" lang="ja-JP" altLang="en-US" dirty="0"/>
              <a:t>のすごいところは、紙のコピーを自分だけでなく、ほかの人とも共有できることです。</a:t>
            </a:r>
          </a:p>
          <a:p>
            <a:pPr marL="0" indent="0">
              <a:buNone/>
            </a:pPr>
            <a:r>
              <a:rPr kumimoji="1" lang="ja-JP" altLang="en-US" dirty="0"/>
              <a:t>例えば、あなたが友だちと一緒に絵を描くことにしました。</a:t>
            </a:r>
          </a:p>
          <a:p>
            <a:pPr marL="0" indent="0">
              <a:buNone/>
            </a:pPr>
            <a:r>
              <a:rPr kumimoji="1" lang="ja-JP" altLang="en-US" dirty="0"/>
              <a:t>友だちもあなたと同じ絵を持っているとします。</a:t>
            </a:r>
          </a:p>
          <a:p>
            <a:pPr marL="0" indent="0">
              <a:buNone/>
            </a:pPr>
            <a:r>
              <a:rPr kumimoji="1" lang="ja-JP" altLang="en-US" dirty="0"/>
              <a:t>このとき、</a:t>
            </a:r>
            <a:r>
              <a:rPr kumimoji="1" lang="en-US" altLang="ja-JP" dirty="0"/>
              <a:t>Git</a:t>
            </a:r>
            <a:r>
              <a:rPr kumimoji="1" lang="ja-JP" altLang="en-US" dirty="0"/>
              <a:t>はあなたと友だちの絵の違いを見つけて、合わせることができます。これを「分散型」と呼びます。</a:t>
            </a:r>
          </a:p>
        </p:txBody>
      </p:sp>
    </p:spTree>
    <p:extLst>
      <p:ext uri="{BB962C8B-B14F-4D97-AF65-F5344CB8AC3E}">
        <p14:creationId xmlns:p14="http://schemas.microsoft.com/office/powerpoint/2010/main" val="3690874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B3C8C5-8F74-6F6F-F6CD-B061D50B5FA1}"/>
              </a:ext>
            </a:extLst>
          </p:cNvPr>
          <p:cNvSpPr txBox="1"/>
          <p:nvPr/>
        </p:nvSpPr>
        <p:spPr>
          <a:xfrm>
            <a:off x="859327" y="565759"/>
            <a:ext cx="8392041" cy="707886"/>
          </a:xfrm>
          <a:prstGeom prst="rect">
            <a:avLst/>
          </a:prstGeom>
          <a:noFill/>
        </p:spPr>
        <p:txBody>
          <a:bodyPr wrap="none" rtlCol="0">
            <a:spAutoFit/>
          </a:bodyPr>
          <a:lstStyle/>
          <a:p>
            <a:r>
              <a:rPr kumimoji="1" lang="ja-JP" altLang="en-US" sz="4000" dirty="0"/>
              <a:t>コミット内容を確認してみましょう</a:t>
            </a:r>
          </a:p>
        </p:txBody>
      </p:sp>
      <p:grpSp>
        <p:nvGrpSpPr>
          <p:cNvPr id="11" name="グループ化 10">
            <a:extLst>
              <a:ext uri="{FF2B5EF4-FFF2-40B4-BE49-F238E27FC236}">
                <a16:creationId xmlns:a16="http://schemas.microsoft.com/office/drawing/2014/main" id="{9159FE1F-3742-18E8-0C9A-C5E14703776B}"/>
              </a:ext>
            </a:extLst>
          </p:cNvPr>
          <p:cNvGrpSpPr/>
          <p:nvPr/>
        </p:nvGrpSpPr>
        <p:grpSpPr>
          <a:xfrm>
            <a:off x="859327" y="2124222"/>
            <a:ext cx="8073658" cy="4607088"/>
            <a:chOff x="1112545" y="1700586"/>
            <a:chExt cx="8263444" cy="5030724"/>
          </a:xfrm>
        </p:grpSpPr>
        <p:pic>
          <p:nvPicPr>
            <p:cNvPr id="2" name="図 1" descr="グラフィカル ユーザー インターフェイス, テキスト, アプリケーション&#10;&#10;自動的に生成された説明">
              <a:extLst>
                <a:ext uri="{FF2B5EF4-FFF2-40B4-BE49-F238E27FC236}">
                  <a16:creationId xmlns:a16="http://schemas.microsoft.com/office/drawing/2014/main" id="{729B28E0-27D3-47E3-C159-64CD1BD1374C}"/>
                </a:ext>
              </a:extLst>
            </p:cNvPr>
            <p:cNvPicPr>
              <a:picLocks noChangeAspect="1"/>
            </p:cNvPicPr>
            <p:nvPr/>
          </p:nvPicPr>
          <p:blipFill rotWithShape="1">
            <a:blip r:embed="rId2">
              <a:extLst>
                <a:ext uri="{28A0092B-C50C-407E-A947-70E740481C1C}">
                  <a14:useLocalDpi xmlns:a14="http://schemas.microsoft.com/office/drawing/2010/main" val="0"/>
                </a:ext>
              </a:extLst>
            </a:blip>
            <a:srcRect r="46955" b="42562"/>
            <a:stretch/>
          </p:blipFill>
          <p:spPr>
            <a:xfrm>
              <a:off x="1112545" y="1700586"/>
              <a:ext cx="8263444" cy="5030724"/>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B4D2044F-2503-0A15-1619-FD9F37943C1C}"/>
                </a:ext>
              </a:extLst>
            </p:cNvPr>
            <p:cNvSpPr/>
            <p:nvPr/>
          </p:nvSpPr>
          <p:spPr>
            <a:xfrm>
              <a:off x="2502427" y="2572281"/>
              <a:ext cx="1531136" cy="3508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DD45417-6E5C-7CF1-5CFF-2CDE2C2D1032}"/>
                </a:ext>
              </a:extLst>
            </p:cNvPr>
            <p:cNvSpPr txBox="1">
              <a:spLocks/>
            </p:cNvSpPr>
            <p:nvPr/>
          </p:nvSpPr>
          <p:spPr>
            <a:xfrm>
              <a:off x="4033563" y="2487448"/>
              <a:ext cx="3260361" cy="520467"/>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grpSp>
      <p:grpSp>
        <p:nvGrpSpPr>
          <p:cNvPr id="12" name="グループ化 11">
            <a:extLst>
              <a:ext uri="{FF2B5EF4-FFF2-40B4-BE49-F238E27FC236}">
                <a16:creationId xmlns:a16="http://schemas.microsoft.com/office/drawing/2014/main" id="{D98F5588-2690-B049-AC9A-C389D5F80D04}"/>
              </a:ext>
            </a:extLst>
          </p:cNvPr>
          <p:cNvGrpSpPr/>
          <p:nvPr/>
        </p:nvGrpSpPr>
        <p:grpSpPr>
          <a:xfrm>
            <a:off x="859327" y="1169151"/>
            <a:ext cx="6019349" cy="772051"/>
            <a:chOff x="996048" y="837771"/>
            <a:chExt cx="6019349" cy="772051"/>
          </a:xfrm>
        </p:grpSpPr>
        <p:sp>
          <p:nvSpPr>
            <p:cNvPr id="9" name="テキスト ボックス 8">
              <a:extLst>
                <a:ext uri="{FF2B5EF4-FFF2-40B4-BE49-F238E27FC236}">
                  <a16:creationId xmlns:a16="http://schemas.microsoft.com/office/drawing/2014/main" id="{F50CF7C2-B47F-C280-4DBC-E542359807C5}"/>
                </a:ext>
              </a:extLst>
            </p:cNvPr>
            <p:cNvSpPr txBox="1"/>
            <p:nvPr/>
          </p:nvSpPr>
          <p:spPr>
            <a:xfrm>
              <a:off x="996048" y="1209712"/>
              <a:ext cx="6019349" cy="400110"/>
            </a:xfrm>
            <a:prstGeom prst="rect">
              <a:avLst/>
            </a:prstGeom>
            <a:noFill/>
          </p:spPr>
          <p:txBody>
            <a:bodyPr wrap="square" rtlCol="0">
              <a:spAutoFit/>
            </a:bodyPr>
            <a:lstStyle/>
            <a:p>
              <a:r>
                <a:rPr kumimoji="1" lang="ja-JP" altLang="en-US" sz="2000" dirty="0"/>
                <a:t>・先ほどコミットした内容が保存されていれば</a:t>
              </a:r>
              <a:r>
                <a:rPr kumimoji="1" lang="en-US" altLang="ja-JP" sz="2000" dirty="0"/>
                <a:t>OK</a:t>
              </a:r>
              <a:endParaRPr kumimoji="1" lang="ja-JP" altLang="en-US" sz="2000" dirty="0"/>
            </a:p>
          </p:txBody>
        </p:sp>
        <p:sp>
          <p:nvSpPr>
            <p:cNvPr id="3" name="テキスト ボックス 2">
              <a:extLst>
                <a:ext uri="{FF2B5EF4-FFF2-40B4-BE49-F238E27FC236}">
                  <a16:creationId xmlns:a16="http://schemas.microsoft.com/office/drawing/2014/main" id="{24AF8D56-BDC3-C262-9C21-D020C232B2FC}"/>
                </a:ext>
              </a:extLst>
            </p:cNvPr>
            <p:cNvSpPr txBox="1"/>
            <p:nvPr/>
          </p:nvSpPr>
          <p:spPr>
            <a:xfrm>
              <a:off x="996048" y="837771"/>
              <a:ext cx="6019349" cy="400110"/>
            </a:xfrm>
            <a:prstGeom prst="rect">
              <a:avLst/>
            </a:prstGeom>
            <a:noFill/>
          </p:spPr>
          <p:txBody>
            <a:bodyPr wrap="square" rtlCol="0">
              <a:spAutoFit/>
            </a:bodyPr>
            <a:lstStyle/>
            <a:p>
              <a:r>
                <a:rPr kumimoji="1" lang="ja-JP" altLang="en-US" sz="2000" dirty="0"/>
                <a:t>・コミット後に</a:t>
              </a:r>
              <a:r>
                <a:rPr kumimoji="1" lang="en-US" altLang="ja-JP" sz="2000" dirty="0"/>
                <a:t>[History]</a:t>
              </a:r>
              <a:r>
                <a:rPr kumimoji="1" lang="ja-JP" altLang="en-US" sz="2000" dirty="0"/>
                <a:t>をクリック</a:t>
              </a:r>
            </a:p>
          </p:txBody>
        </p:sp>
      </p:grpSp>
      <p:grpSp>
        <p:nvGrpSpPr>
          <p:cNvPr id="5" name="グループ化 4">
            <a:extLst>
              <a:ext uri="{FF2B5EF4-FFF2-40B4-BE49-F238E27FC236}">
                <a16:creationId xmlns:a16="http://schemas.microsoft.com/office/drawing/2014/main" id="{6446F696-6F05-0D94-F2B4-7EA4EB06ADF2}"/>
              </a:ext>
            </a:extLst>
          </p:cNvPr>
          <p:cNvGrpSpPr/>
          <p:nvPr/>
        </p:nvGrpSpPr>
        <p:grpSpPr>
          <a:xfrm>
            <a:off x="-156089" y="-1"/>
            <a:ext cx="12348089" cy="634258"/>
            <a:chOff x="-156089" y="-1"/>
            <a:chExt cx="12348089" cy="634258"/>
          </a:xfrm>
        </p:grpSpPr>
        <p:sp>
          <p:nvSpPr>
            <p:cNvPr id="7" name="正方形/長方形 6">
              <a:extLst>
                <a:ext uri="{FF2B5EF4-FFF2-40B4-BE49-F238E27FC236}">
                  <a16:creationId xmlns:a16="http://schemas.microsoft.com/office/drawing/2014/main" id="{77AB507C-683F-5417-EEE2-9AD4F19F0298}"/>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72B2A5B6-2ECA-F946-C7F9-2AF40A965664}"/>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・コミットしてみよう</a:t>
              </a:r>
              <a:endParaRPr lang="ja-JP" altLang="en-US" sz="2800" dirty="0">
                <a:solidFill>
                  <a:schemeClr val="bg1"/>
                </a:solidFill>
              </a:endParaRPr>
            </a:p>
          </p:txBody>
        </p:sp>
      </p:grpSp>
    </p:spTree>
    <p:extLst>
      <p:ext uri="{BB962C8B-B14F-4D97-AF65-F5344CB8AC3E}">
        <p14:creationId xmlns:p14="http://schemas.microsoft.com/office/powerpoint/2010/main" val="1060067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350490" y="2732977"/>
            <a:ext cx="9491017" cy="1392045"/>
          </a:xfrm>
        </p:spPr>
        <p:txBody>
          <a:bodyPr anchor="b">
            <a:normAutofit/>
          </a:bodyPr>
          <a:lstStyle/>
          <a:p>
            <a:r>
              <a:rPr lang="ja-JP" altLang="en-US" sz="8000" dirty="0"/>
              <a:t>共同作業するには</a:t>
            </a:r>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4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A1BF32B-DDE9-E6F2-5C3D-3308CD88EB54}"/>
              </a:ext>
            </a:extLst>
          </p:cNvPr>
          <p:cNvSpPr txBox="1"/>
          <p:nvPr/>
        </p:nvSpPr>
        <p:spPr>
          <a:xfrm>
            <a:off x="996048" y="856585"/>
            <a:ext cx="6019349" cy="400110"/>
          </a:xfrm>
          <a:prstGeom prst="rect">
            <a:avLst/>
          </a:prstGeom>
          <a:noFill/>
        </p:spPr>
        <p:txBody>
          <a:bodyPr wrap="square" rtlCol="0">
            <a:spAutoFit/>
          </a:bodyPr>
          <a:lstStyle/>
          <a:p>
            <a:r>
              <a:rPr kumimoji="1" lang="ja-JP" altLang="en-US" sz="2000" dirty="0"/>
              <a:t>・</a:t>
            </a:r>
            <a:r>
              <a:rPr kumimoji="1" lang="en-US" altLang="ja-JP" sz="2000" dirty="0"/>
              <a:t>Git Hub</a:t>
            </a:r>
            <a:r>
              <a:rPr kumimoji="1" lang="ja-JP" altLang="en-US" sz="2000" dirty="0"/>
              <a:t>を開き赤枠をクリック</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9E12248A-1C5E-5B76-C1BE-12949C6A2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48" y="2239033"/>
            <a:ext cx="4547674" cy="2548944"/>
          </a:xfrm>
          <a:prstGeom prst="rect">
            <a:avLst/>
          </a:prstGeom>
          <a:ln>
            <a:noFill/>
          </a:ln>
          <a:effectLst>
            <a:outerShdw blurRad="292100" dist="139700" dir="2700000" algn="tl" rotWithShape="0">
              <a:srgbClr val="333333">
                <a:alpha val="65000"/>
              </a:srgbClr>
            </a:outerShdw>
          </a:effectLst>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B95523F1-281D-1A7B-788B-F30E0A0A1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793" y="2239033"/>
            <a:ext cx="4431885" cy="4240071"/>
          </a:xfrm>
          <a:prstGeom prst="rect">
            <a:avLst/>
          </a:prstGeom>
          <a:ln>
            <a:noFill/>
          </a:ln>
          <a:effectLst>
            <a:outerShdw blurRad="292100" dist="139700" dir="2700000" algn="tl" rotWithShape="0">
              <a:srgbClr val="333333">
                <a:alpha val="65000"/>
              </a:srgbClr>
            </a:outerShdw>
          </a:effectLst>
        </p:spPr>
      </p:pic>
      <p:sp>
        <p:nvSpPr>
          <p:cNvPr id="10" name="正方形/長方形 9">
            <a:extLst>
              <a:ext uri="{FF2B5EF4-FFF2-40B4-BE49-F238E27FC236}">
                <a16:creationId xmlns:a16="http://schemas.microsoft.com/office/drawing/2014/main" id="{785C40CF-03F4-3B78-43D3-1A8E7FF852E7}"/>
              </a:ext>
            </a:extLst>
          </p:cNvPr>
          <p:cNvSpPr/>
          <p:nvPr/>
        </p:nvSpPr>
        <p:spPr>
          <a:xfrm>
            <a:off x="996049" y="2239033"/>
            <a:ext cx="622890" cy="51915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D1B824C3-8F76-95A1-9EF1-A72E01EE36D5}"/>
              </a:ext>
            </a:extLst>
          </p:cNvPr>
          <p:cNvSpPr txBox="1">
            <a:spLocks/>
          </p:cNvSpPr>
          <p:nvPr/>
        </p:nvSpPr>
        <p:spPr>
          <a:xfrm>
            <a:off x="1618939" y="2088811"/>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sp>
        <p:nvSpPr>
          <p:cNvPr id="12" name="正方形/長方形 11">
            <a:extLst>
              <a:ext uri="{FF2B5EF4-FFF2-40B4-BE49-F238E27FC236}">
                <a16:creationId xmlns:a16="http://schemas.microsoft.com/office/drawing/2014/main" id="{EA3DF2B4-D78F-9466-E39D-5C1CFF986DC2}"/>
              </a:ext>
            </a:extLst>
          </p:cNvPr>
          <p:cNvSpPr/>
          <p:nvPr/>
        </p:nvSpPr>
        <p:spPr>
          <a:xfrm>
            <a:off x="7384792" y="4528398"/>
            <a:ext cx="2478735" cy="1752481"/>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DA53197C-B58A-35CF-78AD-7DF5C98D9718}"/>
              </a:ext>
            </a:extLst>
          </p:cNvPr>
          <p:cNvCxnSpPr>
            <a:cxnSpLocks/>
          </p:cNvCxnSpPr>
          <p:nvPr/>
        </p:nvCxnSpPr>
        <p:spPr>
          <a:xfrm>
            <a:off x="5888496" y="3473970"/>
            <a:ext cx="11269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A65E34BE-D45D-FBAB-531B-E4F98DA15436}"/>
              </a:ext>
            </a:extLst>
          </p:cNvPr>
          <p:cNvSpPr txBox="1"/>
          <p:nvPr/>
        </p:nvSpPr>
        <p:spPr>
          <a:xfrm>
            <a:off x="996047" y="1278704"/>
            <a:ext cx="6019349" cy="400110"/>
          </a:xfrm>
          <a:prstGeom prst="rect">
            <a:avLst/>
          </a:prstGeom>
          <a:noFill/>
        </p:spPr>
        <p:txBody>
          <a:bodyPr wrap="square" rtlCol="0">
            <a:spAutoFit/>
          </a:bodyPr>
          <a:lstStyle/>
          <a:p>
            <a:r>
              <a:rPr kumimoji="1" lang="ja-JP" altLang="en-US" sz="2000" dirty="0"/>
              <a:t>・青枠の中にあるリポジトリをクリック</a:t>
            </a:r>
          </a:p>
        </p:txBody>
      </p:sp>
      <p:sp>
        <p:nvSpPr>
          <p:cNvPr id="5" name="テキスト ボックス 4">
            <a:extLst>
              <a:ext uri="{FF2B5EF4-FFF2-40B4-BE49-F238E27FC236}">
                <a16:creationId xmlns:a16="http://schemas.microsoft.com/office/drawing/2014/main" id="{BA84C2C2-813B-531E-2D37-DE41736AB751}"/>
              </a:ext>
            </a:extLst>
          </p:cNvPr>
          <p:cNvSpPr txBox="1"/>
          <p:nvPr/>
        </p:nvSpPr>
        <p:spPr>
          <a:xfrm>
            <a:off x="4749829" y="999449"/>
            <a:ext cx="2920864" cy="307777"/>
          </a:xfrm>
          <a:prstGeom prst="rect">
            <a:avLst/>
          </a:prstGeom>
          <a:noFill/>
        </p:spPr>
        <p:txBody>
          <a:bodyPr wrap="none" rtlCol="0">
            <a:spAutoFit/>
          </a:bodyPr>
          <a:lstStyle/>
          <a:p>
            <a:r>
              <a:rPr kumimoji="1" lang="en-US" altLang="ja-JP" sz="1400" dirty="0">
                <a:solidFill>
                  <a:srgbClr val="FF0000"/>
                </a:solidFill>
              </a:rPr>
              <a:t>※Web</a:t>
            </a:r>
            <a:r>
              <a:rPr kumimoji="1" lang="ja-JP" altLang="en-US" sz="1400" dirty="0">
                <a:solidFill>
                  <a:srgbClr val="FF0000"/>
                </a:solidFill>
              </a:rPr>
              <a:t>サイトにある</a:t>
            </a:r>
            <a:r>
              <a:rPr kumimoji="1" lang="en-US" altLang="ja-JP" sz="1400" dirty="0">
                <a:solidFill>
                  <a:srgbClr val="FF0000"/>
                </a:solidFill>
              </a:rPr>
              <a:t>Git Hub</a:t>
            </a:r>
            <a:r>
              <a:rPr kumimoji="1" lang="ja-JP" altLang="en-US" sz="1400" dirty="0">
                <a:solidFill>
                  <a:srgbClr val="FF0000"/>
                </a:solidFill>
              </a:rPr>
              <a:t>を開く</a:t>
            </a:r>
          </a:p>
        </p:txBody>
      </p:sp>
      <p:grpSp>
        <p:nvGrpSpPr>
          <p:cNvPr id="7" name="グループ化 6">
            <a:extLst>
              <a:ext uri="{FF2B5EF4-FFF2-40B4-BE49-F238E27FC236}">
                <a16:creationId xmlns:a16="http://schemas.microsoft.com/office/drawing/2014/main" id="{11A25E04-5A75-5829-50BC-88D79122472A}"/>
              </a:ext>
            </a:extLst>
          </p:cNvPr>
          <p:cNvGrpSpPr/>
          <p:nvPr/>
        </p:nvGrpSpPr>
        <p:grpSpPr>
          <a:xfrm>
            <a:off x="-156089" y="-1"/>
            <a:ext cx="12348089" cy="634258"/>
            <a:chOff x="-156089" y="-1"/>
            <a:chExt cx="12348089" cy="634258"/>
          </a:xfrm>
        </p:grpSpPr>
        <p:sp>
          <p:nvSpPr>
            <p:cNvPr id="8" name="正方形/長方形 7">
              <a:extLst>
                <a:ext uri="{FF2B5EF4-FFF2-40B4-BE49-F238E27FC236}">
                  <a16:creationId xmlns:a16="http://schemas.microsoft.com/office/drawing/2014/main" id="{5C2309ED-890C-B961-4CCB-CAE583E6496E}"/>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06D95648-EAC8-F556-111A-F08243DCA83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・共同作業するには</a:t>
              </a:r>
              <a:endParaRPr lang="ja-JP" altLang="en-US" sz="2800" dirty="0">
                <a:solidFill>
                  <a:schemeClr val="bg1"/>
                </a:solidFill>
              </a:endParaRPr>
            </a:p>
          </p:txBody>
        </p:sp>
      </p:grpSp>
    </p:spTree>
    <p:extLst>
      <p:ext uri="{BB962C8B-B14F-4D97-AF65-F5344CB8AC3E}">
        <p14:creationId xmlns:p14="http://schemas.microsoft.com/office/powerpoint/2010/main" val="3625775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5CE477A3-BA67-6FB0-3A4A-BE904A9CD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630" y="1311670"/>
            <a:ext cx="10797460" cy="5110716"/>
          </a:xfrm>
          <a:prstGeom prst="rect">
            <a:avLst/>
          </a:prstGeom>
          <a:ln>
            <a:noFill/>
          </a:ln>
          <a:effectLst>
            <a:outerShdw blurRad="292100" dist="139700" dir="2700000" algn="tl" rotWithShape="0">
              <a:srgbClr val="333333">
                <a:alpha val="65000"/>
              </a:srgbClr>
            </a:outerShdw>
          </a:effectLst>
        </p:spPr>
      </p:pic>
      <p:sp>
        <p:nvSpPr>
          <p:cNvPr id="9" name="テキスト ボックス 8">
            <a:extLst>
              <a:ext uri="{FF2B5EF4-FFF2-40B4-BE49-F238E27FC236}">
                <a16:creationId xmlns:a16="http://schemas.microsoft.com/office/drawing/2014/main" id="{F50CF7C2-B47F-C280-4DBC-E542359807C5}"/>
              </a:ext>
            </a:extLst>
          </p:cNvPr>
          <p:cNvSpPr txBox="1"/>
          <p:nvPr/>
        </p:nvSpPr>
        <p:spPr>
          <a:xfrm>
            <a:off x="996048" y="572853"/>
            <a:ext cx="6019349" cy="400110"/>
          </a:xfrm>
          <a:prstGeom prst="rect">
            <a:avLst/>
          </a:prstGeom>
          <a:noFill/>
        </p:spPr>
        <p:txBody>
          <a:bodyPr wrap="square" rtlCol="0">
            <a:spAutoFit/>
          </a:bodyPr>
          <a:lstStyle/>
          <a:p>
            <a:r>
              <a:rPr kumimoji="1" lang="ja-JP" altLang="en-US" sz="2000" dirty="0"/>
              <a:t>・赤枠の</a:t>
            </a:r>
            <a:r>
              <a:rPr kumimoji="1" lang="en-US" altLang="ja-JP" sz="2000" dirty="0"/>
              <a:t>[Settings]</a:t>
            </a:r>
            <a:r>
              <a:rPr kumimoji="1" lang="ja-JP" altLang="en-US" sz="2000" dirty="0"/>
              <a:t>をクリック</a:t>
            </a:r>
          </a:p>
        </p:txBody>
      </p:sp>
      <p:sp>
        <p:nvSpPr>
          <p:cNvPr id="4" name="正方形/長方形 3">
            <a:extLst>
              <a:ext uri="{FF2B5EF4-FFF2-40B4-BE49-F238E27FC236}">
                <a16:creationId xmlns:a16="http://schemas.microsoft.com/office/drawing/2014/main" id="{B4D2044F-2503-0A15-1619-FD9F37943C1C}"/>
              </a:ext>
            </a:extLst>
          </p:cNvPr>
          <p:cNvSpPr/>
          <p:nvPr/>
        </p:nvSpPr>
        <p:spPr>
          <a:xfrm>
            <a:off x="10396811" y="1355567"/>
            <a:ext cx="1295517" cy="52046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DD45417-6E5C-7CF1-5CFF-2CDE2C2D1032}"/>
              </a:ext>
            </a:extLst>
          </p:cNvPr>
          <p:cNvSpPr txBox="1">
            <a:spLocks/>
          </p:cNvSpPr>
          <p:nvPr/>
        </p:nvSpPr>
        <p:spPr>
          <a:xfrm>
            <a:off x="9069049" y="835100"/>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sp>
        <p:nvSpPr>
          <p:cNvPr id="11" name="テキスト ボックス 10">
            <a:extLst>
              <a:ext uri="{FF2B5EF4-FFF2-40B4-BE49-F238E27FC236}">
                <a16:creationId xmlns:a16="http://schemas.microsoft.com/office/drawing/2014/main" id="{908F5488-4ECA-7B75-1D57-62CAAFCC5949}"/>
              </a:ext>
            </a:extLst>
          </p:cNvPr>
          <p:cNvSpPr txBox="1"/>
          <p:nvPr/>
        </p:nvSpPr>
        <p:spPr>
          <a:xfrm>
            <a:off x="996048" y="873642"/>
            <a:ext cx="7303274" cy="400110"/>
          </a:xfrm>
          <a:prstGeom prst="rect">
            <a:avLst/>
          </a:prstGeom>
          <a:noFill/>
        </p:spPr>
        <p:txBody>
          <a:bodyPr wrap="square" rtlCol="0">
            <a:spAutoFit/>
          </a:bodyPr>
          <a:lstStyle/>
          <a:p>
            <a:r>
              <a:rPr kumimoji="1" lang="ja-JP" altLang="en-US" sz="2000" dirty="0"/>
              <a:t>・</a:t>
            </a:r>
            <a:r>
              <a:rPr kumimoji="1" lang="en-US" altLang="ja-JP" sz="2000" dirty="0"/>
              <a:t>[Settings]</a:t>
            </a:r>
            <a:r>
              <a:rPr kumimoji="1" lang="ja-JP" altLang="en-US" sz="2000" dirty="0"/>
              <a:t>クリック後、青枠の</a:t>
            </a:r>
            <a:r>
              <a:rPr kumimoji="1" lang="en-US" altLang="ja-JP" sz="2000" dirty="0"/>
              <a:t>[Collaborators]</a:t>
            </a:r>
            <a:r>
              <a:rPr kumimoji="1" lang="ja-JP" altLang="en-US" sz="2000" dirty="0"/>
              <a:t>をクリック</a:t>
            </a:r>
          </a:p>
        </p:txBody>
      </p:sp>
      <p:sp>
        <p:nvSpPr>
          <p:cNvPr id="12" name="正方形/長方形 11">
            <a:extLst>
              <a:ext uri="{FF2B5EF4-FFF2-40B4-BE49-F238E27FC236}">
                <a16:creationId xmlns:a16="http://schemas.microsoft.com/office/drawing/2014/main" id="{09ACDD19-14AD-6C02-EF2A-32789BB1F829}"/>
              </a:ext>
            </a:extLst>
          </p:cNvPr>
          <p:cNvSpPr/>
          <p:nvPr/>
        </p:nvSpPr>
        <p:spPr>
          <a:xfrm>
            <a:off x="1334125" y="3028013"/>
            <a:ext cx="1723868" cy="520467"/>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A8BC9D21-8267-D67C-056E-AE961D5FA41C}"/>
              </a:ext>
            </a:extLst>
          </p:cNvPr>
          <p:cNvSpPr txBox="1">
            <a:spLocks/>
          </p:cNvSpPr>
          <p:nvPr/>
        </p:nvSpPr>
        <p:spPr>
          <a:xfrm>
            <a:off x="3017504" y="2908533"/>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0070C0"/>
                </a:solidFill>
              </a:rPr>
              <a:t>ここをクリック</a:t>
            </a:r>
          </a:p>
        </p:txBody>
      </p:sp>
      <p:grpSp>
        <p:nvGrpSpPr>
          <p:cNvPr id="2" name="グループ化 1">
            <a:extLst>
              <a:ext uri="{FF2B5EF4-FFF2-40B4-BE49-F238E27FC236}">
                <a16:creationId xmlns:a16="http://schemas.microsoft.com/office/drawing/2014/main" id="{C462A892-8D2B-5A6E-B10E-D328D6FEC630}"/>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20106F07-E81A-63EA-D8BF-0626B0C9F4C6}"/>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タイトル 1">
              <a:extLst>
                <a:ext uri="{FF2B5EF4-FFF2-40B4-BE49-F238E27FC236}">
                  <a16:creationId xmlns:a16="http://schemas.microsoft.com/office/drawing/2014/main" id="{41B766B4-8046-3CC7-0A9E-0AF850C4131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・共同作業するには</a:t>
              </a:r>
              <a:endParaRPr lang="ja-JP" altLang="en-US" sz="2800" dirty="0">
                <a:solidFill>
                  <a:schemeClr val="bg1"/>
                </a:solidFill>
              </a:endParaRPr>
            </a:p>
          </p:txBody>
        </p:sp>
      </p:grpSp>
    </p:spTree>
    <p:extLst>
      <p:ext uri="{BB962C8B-B14F-4D97-AF65-F5344CB8AC3E}">
        <p14:creationId xmlns:p14="http://schemas.microsoft.com/office/powerpoint/2010/main" val="1150307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B32BA95E-5D72-E24F-B2F7-53BE90395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013" y="1073697"/>
            <a:ext cx="9211961" cy="5630061"/>
          </a:xfrm>
          <a:prstGeom prst="rect">
            <a:avLst/>
          </a:prstGeom>
          <a:ln>
            <a:noFill/>
          </a:ln>
          <a:effectLst>
            <a:outerShdw blurRad="292100" dist="139700" dir="2700000" algn="tl" rotWithShape="0">
              <a:srgbClr val="333333">
                <a:alpha val="65000"/>
              </a:srgbClr>
            </a:outerShdw>
          </a:effectLst>
        </p:spPr>
      </p:pic>
      <p:sp>
        <p:nvSpPr>
          <p:cNvPr id="9" name="テキスト ボックス 8">
            <a:extLst>
              <a:ext uri="{FF2B5EF4-FFF2-40B4-BE49-F238E27FC236}">
                <a16:creationId xmlns:a16="http://schemas.microsoft.com/office/drawing/2014/main" id="{F50CF7C2-B47F-C280-4DBC-E542359807C5}"/>
              </a:ext>
            </a:extLst>
          </p:cNvPr>
          <p:cNvSpPr txBox="1"/>
          <p:nvPr/>
        </p:nvSpPr>
        <p:spPr>
          <a:xfrm>
            <a:off x="996048" y="589713"/>
            <a:ext cx="6019349" cy="400110"/>
          </a:xfrm>
          <a:prstGeom prst="rect">
            <a:avLst/>
          </a:prstGeom>
          <a:noFill/>
        </p:spPr>
        <p:txBody>
          <a:bodyPr wrap="square" rtlCol="0">
            <a:spAutoFit/>
          </a:bodyPr>
          <a:lstStyle/>
          <a:p>
            <a:r>
              <a:rPr kumimoji="1" lang="ja-JP" altLang="en-US" sz="2000" dirty="0"/>
              <a:t>・</a:t>
            </a:r>
            <a:r>
              <a:rPr kumimoji="1" lang="en-US" altLang="ja-JP" sz="2000" dirty="0"/>
              <a:t>[Add</a:t>
            </a:r>
            <a:r>
              <a:rPr kumimoji="1" lang="ja-JP" altLang="en-US" sz="2000" dirty="0"/>
              <a:t> </a:t>
            </a:r>
            <a:r>
              <a:rPr kumimoji="1" lang="en-US" altLang="ja-JP" sz="2000" dirty="0"/>
              <a:t>people]</a:t>
            </a:r>
            <a:r>
              <a:rPr kumimoji="1" lang="ja-JP" altLang="en-US" sz="2000" dirty="0"/>
              <a:t>をクリック</a:t>
            </a:r>
          </a:p>
        </p:txBody>
      </p:sp>
      <p:sp>
        <p:nvSpPr>
          <p:cNvPr id="4" name="正方形/長方形 3">
            <a:extLst>
              <a:ext uri="{FF2B5EF4-FFF2-40B4-BE49-F238E27FC236}">
                <a16:creationId xmlns:a16="http://schemas.microsoft.com/office/drawing/2014/main" id="{B4D2044F-2503-0A15-1619-FD9F37943C1C}"/>
              </a:ext>
            </a:extLst>
          </p:cNvPr>
          <p:cNvSpPr/>
          <p:nvPr/>
        </p:nvSpPr>
        <p:spPr>
          <a:xfrm>
            <a:off x="7473729" y="6029328"/>
            <a:ext cx="1295517" cy="52046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DD45417-6E5C-7CF1-5CFF-2CDE2C2D1032}"/>
              </a:ext>
            </a:extLst>
          </p:cNvPr>
          <p:cNvSpPr txBox="1">
            <a:spLocks/>
          </p:cNvSpPr>
          <p:nvPr/>
        </p:nvSpPr>
        <p:spPr>
          <a:xfrm>
            <a:off x="8769246" y="6000040"/>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grpSp>
        <p:nvGrpSpPr>
          <p:cNvPr id="2" name="グループ化 1">
            <a:extLst>
              <a:ext uri="{FF2B5EF4-FFF2-40B4-BE49-F238E27FC236}">
                <a16:creationId xmlns:a16="http://schemas.microsoft.com/office/drawing/2014/main" id="{6C1F3ABF-AF45-F2A6-878C-ED2ECC3ECA7F}"/>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2F15BF29-0A6F-BA2D-CCBE-9232F60EA237}"/>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452147DE-B44C-7AB3-7064-5B5A356F4455}"/>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・共同作業するには</a:t>
              </a:r>
              <a:endParaRPr lang="ja-JP" altLang="en-US" sz="2800" dirty="0">
                <a:solidFill>
                  <a:schemeClr val="bg1"/>
                </a:solidFill>
              </a:endParaRPr>
            </a:p>
          </p:txBody>
        </p:sp>
      </p:grpSp>
    </p:spTree>
    <p:extLst>
      <p:ext uri="{BB962C8B-B14F-4D97-AF65-F5344CB8AC3E}">
        <p14:creationId xmlns:p14="http://schemas.microsoft.com/office/powerpoint/2010/main" val="2531609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2185ACC2-A5D4-A8AF-517D-BA401C17184C}"/>
              </a:ext>
            </a:extLst>
          </p:cNvPr>
          <p:cNvPicPr>
            <a:picLocks noChangeAspect="1"/>
          </p:cNvPicPr>
          <p:nvPr/>
        </p:nvPicPr>
        <p:blipFill rotWithShape="1">
          <a:blip r:embed="rId2">
            <a:extLst>
              <a:ext uri="{28A0092B-C50C-407E-A947-70E740481C1C}">
                <a14:useLocalDpi xmlns:a14="http://schemas.microsoft.com/office/drawing/2010/main" val="0"/>
              </a:ext>
            </a:extLst>
          </a:blip>
          <a:srcRect l="651" t="8114"/>
          <a:stretch/>
        </p:blipFill>
        <p:spPr>
          <a:xfrm>
            <a:off x="342884" y="4456846"/>
            <a:ext cx="5349239" cy="2158582"/>
          </a:xfrm>
          <a:prstGeom prst="rect">
            <a:avLst/>
          </a:prstGeom>
          <a:ln>
            <a:noFill/>
          </a:ln>
          <a:effectLst>
            <a:outerShdw blurRad="292100" dist="139700" dir="2700000" algn="tl" rotWithShape="0">
              <a:srgbClr val="333333">
                <a:alpha val="65000"/>
              </a:srgbClr>
            </a:outerShdw>
          </a:effectLst>
        </p:spPr>
      </p:pic>
      <p:pic>
        <p:nvPicPr>
          <p:cNvPr id="3" name="図 2" descr="グラフィカル ユーザー インターフェイス, アプリケーション&#10;&#10;自動的に生成された説明">
            <a:extLst>
              <a:ext uri="{FF2B5EF4-FFF2-40B4-BE49-F238E27FC236}">
                <a16:creationId xmlns:a16="http://schemas.microsoft.com/office/drawing/2014/main" id="{866759A5-15BA-4DE8-D86B-C684009AB0B6}"/>
              </a:ext>
            </a:extLst>
          </p:cNvPr>
          <p:cNvPicPr>
            <a:picLocks noChangeAspect="1"/>
          </p:cNvPicPr>
          <p:nvPr/>
        </p:nvPicPr>
        <p:blipFill rotWithShape="1">
          <a:blip r:embed="rId3">
            <a:extLst>
              <a:ext uri="{28A0092B-C50C-407E-A947-70E740481C1C}">
                <a14:useLocalDpi xmlns:a14="http://schemas.microsoft.com/office/drawing/2010/main" val="0"/>
              </a:ext>
            </a:extLst>
          </a:blip>
          <a:srcRect l="3978" t="7609" r="2352" b="5673"/>
          <a:stretch/>
        </p:blipFill>
        <p:spPr>
          <a:xfrm>
            <a:off x="424205" y="587952"/>
            <a:ext cx="5186596" cy="2263515"/>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B4D2044F-2503-0A15-1619-FD9F37943C1C}"/>
              </a:ext>
            </a:extLst>
          </p:cNvPr>
          <p:cNvSpPr/>
          <p:nvPr/>
        </p:nvSpPr>
        <p:spPr>
          <a:xfrm>
            <a:off x="348289" y="1499663"/>
            <a:ext cx="5262512" cy="113802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08F5488-4ECA-7B75-1D57-62CAAFCC5949}"/>
              </a:ext>
            </a:extLst>
          </p:cNvPr>
          <p:cNvSpPr txBox="1"/>
          <p:nvPr/>
        </p:nvSpPr>
        <p:spPr>
          <a:xfrm>
            <a:off x="5852861" y="781845"/>
            <a:ext cx="7303274" cy="400110"/>
          </a:xfrm>
          <a:prstGeom prst="rect">
            <a:avLst/>
          </a:prstGeom>
          <a:noFill/>
        </p:spPr>
        <p:txBody>
          <a:bodyPr wrap="square" rtlCol="0">
            <a:spAutoFit/>
          </a:bodyPr>
          <a:lstStyle/>
          <a:p>
            <a:r>
              <a:rPr kumimoji="1" lang="ja-JP" altLang="en-US" sz="2000" dirty="0"/>
              <a:t>・赤枠の入力欄の中に招待したいユーザ</a:t>
            </a:r>
            <a:r>
              <a:rPr kumimoji="1" lang="en-US" altLang="ja-JP" sz="2000" dirty="0"/>
              <a:t>ID</a:t>
            </a:r>
            <a:r>
              <a:rPr kumimoji="1" lang="ja-JP" altLang="en-US" sz="2000" dirty="0"/>
              <a:t>を入力</a:t>
            </a:r>
          </a:p>
        </p:txBody>
      </p:sp>
      <p:sp>
        <p:nvSpPr>
          <p:cNvPr id="12" name="正方形/長方形 11">
            <a:extLst>
              <a:ext uri="{FF2B5EF4-FFF2-40B4-BE49-F238E27FC236}">
                <a16:creationId xmlns:a16="http://schemas.microsoft.com/office/drawing/2014/main" id="{09ACDD19-14AD-6C02-EF2A-32789BB1F829}"/>
              </a:ext>
            </a:extLst>
          </p:cNvPr>
          <p:cNvSpPr/>
          <p:nvPr/>
        </p:nvSpPr>
        <p:spPr>
          <a:xfrm>
            <a:off x="297913" y="6094961"/>
            <a:ext cx="5349239" cy="520467"/>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A8BC9D21-8267-D67C-056E-AE961D5FA41C}"/>
              </a:ext>
            </a:extLst>
          </p:cNvPr>
          <p:cNvSpPr txBox="1">
            <a:spLocks/>
          </p:cNvSpPr>
          <p:nvPr/>
        </p:nvSpPr>
        <p:spPr>
          <a:xfrm>
            <a:off x="1788311" y="5577830"/>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0070C0"/>
                </a:solidFill>
              </a:rPr>
              <a:t>ここをクリック</a:t>
            </a:r>
          </a:p>
        </p:txBody>
      </p:sp>
      <p:cxnSp>
        <p:nvCxnSpPr>
          <p:cNvPr id="14" name="直線矢印コネクタ 13">
            <a:extLst>
              <a:ext uri="{FF2B5EF4-FFF2-40B4-BE49-F238E27FC236}">
                <a16:creationId xmlns:a16="http://schemas.microsoft.com/office/drawing/2014/main" id="{C69609A9-EFFA-A8C0-CD8D-0AB7973B29F5}"/>
              </a:ext>
            </a:extLst>
          </p:cNvPr>
          <p:cNvCxnSpPr>
            <a:cxnSpLocks/>
          </p:cNvCxnSpPr>
          <p:nvPr/>
        </p:nvCxnSpPr>
        <p:spPr>
          <a:xfrm>
            <a:off x="3025724" y="3168766"/>
            <a:ext cx="0" cy="75700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9EB5A7C9-6C74-F8DD-52D4-6B2C4FB954C3}"/>
              </a:ext>
            </a:extLst>
          </p:cNvPr>
          <p:cNvSpPr txBox="1"/>
          <p:nvPr/>
        </p:nvSpPr>
        <p:spPr>
          <a:xfrm>
            <a:off x="5852861" y="1260502"/>
            <a:ext cx="7303274" cy="707886"/>
          </a:xfrm>
          <a:prstGeom prst="rect">
            <a:avLst/>
          </a:prstGeom>
          <a:noFill/>
        </p:spPr>
        <p:txBody>
          <a:bodyPr wrap="square" rtlCol="0">
            <a:spAutoFit/>
          </a:bodyPr>
          <a:lstStyle/>
          <a:p>
            <a:r>
              <a:rPr kumimoji="1" lang="ja-JP" altLang="en-US" sz="2000" dirty="0"/>
              <a:t>・入力欄の下にユーザの候補が出てくるので</a:t>
            </a:r>
            <a:endParaRPr kumimoji="1" lang="en-US" altLang="ja-JP" sz="2000" dirty="0"/>
          </a:p>
          <a:p>
            <a:r>
              <a:rPr kumimoji="1" lang="ja-JP" altLang="en-US" sz="2000" dirty="0"/>
              <a:t>　その中から招待したいユーザを選択</a:t>
            </a:r>
          </a:p>
        </p:txBody>
      </p:sp>
      <p:sp>
        <p:nvSpPr>
          <p:cNvPr id="18" name="テキスト ボックス 17">
            <a:extLst>
              <a:ext uri="{FF2B5EF4-FFF2-40B4-BE49-F238E27FC236}">
                <a16:creationId xmlns:a16="http://schemas.microsoft.com/office/drawing/2014/main" id="{20D5A256-92B5-7A88-08A0-303FB65EBCA1}"/>
              </a:ext>
            </a:extLst>
          </p:cNvPr>
          <p:cNvSpPr txBox="1"/>
          <p:nvPr/>
        </p:nvSpPr>
        <p:spPr>
          <a:xfrm>
            <a:off x="5852861" y="2046935"/>
            <a:ext cx="7303274" cy="400110"/>
          </a:xfrm>
          <a:prstGeom prst="rect">
            <a:avLst/>
          </a:prstGeom>
          <a:noFill/>
        </p:spPr>
        <p:txBody>
          <a:bodyPr wrap="square" rtlCol="0">
            <a:spAutoFit/>
          </a:bodyPr>
          <a:lstStyle/>
          <a:p>
            <a:r>
              <a:rPr kumimoji="1" lang="ja-JP" altLang="en-US" sz="2000" dirty="0"/>
              <a:t>・その後、青枠のボタンをクリックで招待</a:t>
            </a:r>
            <a:endParaRPr kumimoji="1" lang="en-US" altLang="ja-JP" sz="2000" dirty="0"/>
          </a:p>
        </p:txBody>
      </p:sp>
      <p:grpSp>
        <p:nvGrpSpPr>
          <p:cNvPr id="2" name="グループ化 1">
            <a:extLst>
              <a:ext uri="{FF2B5EF4-FFF2-40B4-BE49-F238E27FC236}">
                <a16:creationId xmlns:a16="http://schemas.microsoft.com/office/drawing/2014/main" id="{84ACD79F-E4AE-0529-F7C5-61F88F2EBB36}"/>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2935FC55-7185-190D-F198-5BDE32ABDFE5}"/>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7B0BA84A-2E1D-44A5-A9F5-5F94E0245C6E}"/>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・共同作業するには</a:t>
              </a:r>
              <a:endParaRPr lang="ja-JP" altLang="en-US" sz="2800" dirty="0">
                <a:solidFill>
                  <a:schemeClr val="bg1"/>
                </a:solidFill>
              </a:endParaRPr>
            </a:p>
          </p:txBody>
        </p:sp>
      </p:grpSp>
    </p:spTree>
    <p:extLst>
      <p:ext uri="{BB962C8B-B14F-4D97-AF65-F5344CB8AC3E}">
        <p14:creationId xmlns:p14="http://schemas.microsoft.com/office/powerpoint/2010/main" val="470961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025ADE73-A6F7-7B13-66F4-773677F475CB}"/>
              </a:ext>
            </a:extLst>
          </p:cNvPr>
          <p:cNvPicPr>
            <a:picLocks noChangeAspect="1"/>
          </p:cNvPicPr>
          <p:nvPr/>
        </p:nvPicPr>
        <p:blipFill rotWithShape="1">
          <a:blip r:embed="rId2">
            <a:extLst>
              <a:ext uri="{28A0092B-C50C-407E-A947-70E740481C1C}">
                <a14:useLocalDpi xmlns:a14="http://schemas.microsoft.com/office/drawing/2010/main" val="0"/>
              </a:ext>
            </a:extLst>
          </a:blip>
          <a:srcRect l="28760" t="14513" b="28374"/>
          <a:stretch/>
        </p:blipFill>
        <p:spPr>
          <a:xfrm>
            <a:off x="996047" y="1326380"/>
            <a:ext cx="10443837" cy="4413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テキスト ボックス 8">
            <a:extLst>
              <a:ext uri="{FF2B5EF4-FFF2-40B4-BE49-F238E27FC236}">
                <a16:creationId xmlns:a16="http://schemas.microsoft.com/office/drawing/2014/main" id="{F50CF7C2-B47F-C280-4DBC-E542359807C5}"/>
              </a:ext>
            </a:extLst>
          </p:cNvPr>
          <p:cNvSpPr txBox="1"/>
          <p:nvPr/>
        </p:nvSpPr>
        <p:spPr>
          <a:xfrm>
            <a:off x="855371" y="805632"/>
            <a:ext cx="8443374" cy="400110"/>
          </a:xfrm>
          <a:prstGeom prst="rect">
            <a:avLst/>
          </a:prstGeom>
          <a:noFill/>
        </p:spPr>
        <p:txBody>
          <a:bodyPr wrap="square" rtlCol="0">
            <a:spAutoFit/>
          </a:bodyPr>
          <a:lstStyle/>
          <a:p>
            <a:r>
              <a:rPr kumimoji="1" lang="ja-JP" altLang="en-US" sz="2000" dirty="0"/>
              <a:t>・招待されたユーザが</a:t>
            </a:r>
            <a:r>
              <a:rPr kumimoji="1" lang="en-US" altLang="ja-JP" sz="2000" dirty="0"/>
              <a:t>Git Hub</a:t>
            </a:r>
            <a:r>
              <a:rPr kumimoji="1" lang="ja-JP" altLang="en-US" sz="2000" dirty="0"/>
              <a:t>の赤枠のボタンをクリックする</a:t>
            </a:r>
          </a:p>
        </p:txBody>
      </p:sp>
      <p:sp>
        <p:nvSpPr>
          <p:cNvPr id="4" name="正方形/長方形 3">
            <a:extLst>
              <a:ext uri="{FF2B5EF4-FFF2-40B4-BE49-F238E27FC236}">
                <a16:creationId xmlns:a16="http://schemas.microsoft.com/office/drawing/2014/main" id="{B4D2044F-2503-0A15-1619-FD9F37943C1C}"/>
              </a:ext>
            </a:extLst>
          </p:cNvPr>
          <p:cNvSpPr/>
          <p:nvPr/>
        </p:nvSpPr>
        <p:spPr>
          <a:xfrm>
            <a:off x="10185009" y="1382652"/>
            <a:ext cx="675249" cy="52046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DD45417-6E5C-7CF1-5CFF-2CDE2C2D1032}"/>
              </a:ext>
            </a:extLst>
          </p:cNvPr>
          <p:cNvSpPr txBox="1">
            <a:spLocks/>
          </p:cNvSpPr>
          <p:nvPr/>
        </p:nvSpPr>
        <p:spPr>
          <a:xfrm>
            <a:off x="8051793" y="2085998"/>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sp>
        <p:nvSpPr>
          <p:cNvPr id="5" name="テキスト ボックス 4">
            <a:extLst>
              <a:ext uri="{FF2B5EF4-FFF2-40B4-BE49-F238E27FC236}">
                <a16:creationId xmlns:a16="http://schemas.microsoft.com/office/drawing/2014/main" id="{14F6631D-EB96-9AA3-E04F-602F10ABB3A7}"/>
              </a:ext>
            </a:extLst>
          </p:cNvPr>
          <p:cNvSpPr txBox="1"/>
          <p:nvPr/>
        </p:nvSpPr>
        <p:spPr>
          <a:xfrm>
            <a:off x="3049172" y="3247851"/>
            <a:ext cx="6098344" cy="369332"/>
          </a:xfrm>
          <a:prstGeom prst="rect">
            <a:avLst/>
          </a:prstGeom>
          <a:noFill/>
        </p:spPr>
        <p:txBody>
          <a:bodyPr wrap="square">
            <a:spAutoFit/>
          </a:bodyPr>
          <a:lstStyle/>
          <a:p>
            <a:endParaRPr lang="ja-JP" altLang="en-US" dirty="0"/>
          </a:p>
        </p:txBody>
      </p:sp>
      <p:grpSp>
        <p:nvGrpSpPr>
          <p:cNvPr id="2" name="グループ化 1">
            <a:extLst>
              <a:ext uri="{FF2B5EF4-FFF2-40B4-BE49-F238E27FC236}">
                <a16:creationId xmlns:a16="http://schemas.microsoft.com/office/drawing/2014/main" id="{2BC5BFFC-D4E2-1F42-17AA-112F27D6B3C5}"/>
              </a:ext>
            </a:extLst>
          </p:cNvPr>
          <p:cNvGrpSpPr/>
          <p:nvPr/>
        </p:nvGrpSpPr>
        <p:grpSpPr>
          <a:xfrm>
            <a:off x="-156089" y="-1"/>
            <a:ext cx="12348089" cy="634258"/>
            <a:chOff x="-156089" y="-1"/>
            <a:chExt cx="12348089" cy="634258"/>
          </a:xfrm>
        </p:grpSpPr>
        <p:sp>
          <p:nvSpPr>
            <p:cNvPr id="7" name="正方形/長方形 6">
              <a:extLst>
                <a:ext uri="{FF2B5EF4-FFF2-40B4-BE49-F238E27FC236}">
                  <a16:creationId xmlns:a16="http://schemas.microsoft.com/office/drawing/2014/main" id="{0AEF6192-FBB5-282E-78A1-0C7E0F5051EF}"/>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6D7B8F28-AC19-D7CF-56A9-1AF5DAA4B6CE}"/>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・共同作業するには</a:t>
              </a:r>
              <a:endParaRPr lang="ja-JP" altLang="en-US" sz="2800" dirty="0">
                <a:solidFill>
                  <a:schemeClr val="bg1"/>
                </a:solidFill>
              </a:endParaRPr>
            </a:p>
          </p:txBody>
        </p:sp>
      </p:grpSp>
    </p:spTree>
    <p:extLst>
      <p:ext uri="{BB962C8B-B14F-4D97-AF65-F5344CB8AC3E}">
        <p14:creationId xmlns:p14="http://schemas.microsoft.com/office/powerpoint/2010/main" val="2576003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193A3948-37DF-BA38-9B66-023614126CAB}"/>
              </a:ext>
            </a:extLst>
          </p:cNvPr>
          <p:cNvPicPr>
            <a:picLocks noChangeAspect="1"/>
          </p:cNvPicPr>
          <p:nvPr/>
        </p:nvPicPr>
        <p:blipFill rotWithShape="1">
          <a:blip r:embed="rId2">
            <a:extLst>
              <a:ext uri="{28A0092B-C50C-407E-A947-70E740481C1C}">
                <a14:useLocalDpi xmlns:a14="http://schemas.microsoft.com/office/drawing/2010/main" val="0"/>
              </a:ext>
            </a:extLst>
          </a:blip>
          <a:srcRect l="16926" t="47850" r="33461" b="11491"/>
          <a:stretch/>
        </p:blipFill>
        <p:spPr>
          <a:xfrm>
            <a:off x="1022771" y="1425781"/>
            <a:ext cx="10146458" cy="43828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テキスト ボックス 8">
            <a:extLst>
              <a:ext uri="{FF2B5EF4-FFF2-40B4-BE49-F238E27FC236}">
                <a16:creationId xmlns:a16="http://schemas.microsoft.com/office/drawing/2014/main" id="{F50CF7C2-B47F-C280-4DBC-E542359807C5}"/>
              </a:ext>
            </a:extLst>
          </p:cNvPr>
          <p:cNvSpPr txBox="1"/>
          <p:nvPr/>
        </p:nvSpPr>
        <p:spPr>
          <a:xfrm>
            <a:off x="855371" y="805632"/>
            <a:ext cx="10313858" cy="400110"/>
          </a:xfrm>
          <a:prstGeom prst="rect">
            <a:avLst/>
          </a:prstGeom>
          <a:noFill/>
        </p:spPr>
        <p:txBody>
          <a:bodyPr wrap="square" rtlCol="0">
            <a:spAutoFit/>
          </a:bodyPr>
          <a:lstStyle/>
          <a:p>
            <a:r>
              <a:rPr kumimoji="1" lang="ja-JP" altLang="en-US" sz="2000" dirty="0"/>
              <a:t>・招待したユーザの名前とリポジトリ名でメールが届いているのでそこをクリック</a:t>
            </a:r>
            <a:endParaRPr kumimoji="1" lang="en-US" altLang="ja-JP" sz="2000" dirty="0"/>
          </a:p>
        </p:txBody>
      </p:sp>
      <p:sp>
        <p:nvSpPr>
          <p:cNvPr id="4" name="正方形/長方形 3">
            <a:extLst>
              <a:ext uri="{FF2B5EF4-FFF2-40B4-BE49-F238E27FC236}">
                <a16:creationId xmlns:a16="http://schemas.microsoft.com/office/drawing/2014/main" id="{B4D2044F-2503-0A15-1619-FD9F37943C1C}"/>
              </a:ext>
            </a:extLst>
          </p:cNvPr>
          <p:cNvSpPr/>
          <p:nvPr/>
        </p:nvSpPr>
        <p:spPr>
          <a:xfrm>
            <a:off x="1196870" y="2126192"/>
            <a:ext cx="6989187" cy="11216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DD45417-6E5C-7CF1-5CFF-2CDE2C2D1032}"/>
              </a:ext>
            </a:extLst>
          </p:cNvPr>
          <p:cNvSpPr txBox="1">
            <a:spLocks/>
          </p:cNvSpPr>
          <p:nvPr/>
        </p:nvSpPr>
        <p:spPr>
          <a:xfrm>
            <a:off x="8186057" y="2166554"/>
            <a:ext cx="3260361" cy="52046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sp>
        <p:nvSpPr>
          <p:cNvPr id="5" name="テキスト ボックス 4">
            <a:extLst>
              <a:ext uri="{FF2B5EF4-FFF2-40B4-BE49-F238E27FC236}">
                <a16:creationId xmlns:a16="http://schemas.microsoft.com/office/drawing/2014/main" id="{14F6631D-EB96-9AA3-E04F-602F10ABB3A7}"/>
              </a:ext>
            </a:extLst>
          </p:cNvPr>
          <p:cNvSpPr txBox="1"/>
          <p:nvPr/>
        </p:nvSpPr>
        <p:spPr>
          <a:xfrm>
            <a:off x="3049172" y="3247851"/>
            <a:ext cx="6098344" cy="369332"/>
          </a:xfrm>
          <a:prstGeom prst="rect">
            <a:avLst/>
          </a:prstGeom>
          <a:noFill/>
        </p:spPr>
        <p:txBody>
          <a:bodyPr wrap="square">
            <a:spAutoFit/>
          </a:bodyPr>
          <a:lstStyle/>
          <a:p>
            <a:endParaRPr lang="ja-JP" altLang="en-US" dirty="0"/>
          </a:p>
        </p:txBody>
      </p:sp>
      <p:grpSp>
        <p:nvGrpSpPr>
          <p:cNvPr id="2" name="グループ化 1">
            <a:extLst>
              <a:ext uri="{FF2B5EF4-FFF2-40B4-BE49-F238E27FC236}">
                <a16:creationId xmlns:a16="http://schemas.microsoft.com/office/drawing/2014/main" id="{94E2564C-2D93-C3F3-13A2-48EEBC7FBD76}"/>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6B9288F-D803-DE24-92B7-132B1726286F}"/>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EBC140DE-636F-F83A-8BB9-3E2F14F1C55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・共同作業するには</a:t>
              </a:r>
              <a:endParaRPr lang="ja-JP" altLang="en-US" sz="2800" dirty="0">
                <a:solidFill>
                  <a:schemeClr val="bg1"/>
                </a:solidFill>
              </a:endParaRPr>
            </a:p>
          </p:txBody>
        </p:sp>
      </p:grpSp>
    </p:spTree>
    <p:extLst>
      <p:ext uri="{BB962C8B-B14F-4D97-AF65-F5344CB8AC3E}">
        <p14:creationId xmlns:p14="http://schemas.microsoft.com/office/powerpoint/2010/main" val="2550178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69A673E3-6E25-E963-CFFE-70B2E880D52D}"/>
              </a:ext>
            </a:extLst>
          </p:cNvPr>
          <p:cNvPicPr>
            <a:picLocks noChangeAspect="1"/>
          </p:cNvPicPr>
          <p:nvPr/>
        </p:nvPicPr>
        <p:blipFill rotWithShape="1">
          <a:blip r:embed="rId2">
            <a:extLst>
              <a:ext uri="{28A0092B-C50C-407E-A947-70E740481C1C}">
                <a14:useLocalDpi xmlns:a14="http://schemas.microsoft.com/office/drawing/2010/main" val="0"/>
              </a:ext>
            </a:extLst>
          </a:blip>
          <a:srcRect l="30953" t="18396" r="32857"/>
          <a:stretch/>
        </p:blipFill>
        <p:spPr>
          <a:xfrm>
            <a:off x="638628" y="590843"/>
            <a:ext cx="5076658" cy="6136544"/>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B4D2044F-2503-0A15-1619-FD9F37943C1C}"/>
              </a:ext>
            </a:extLst>
          </p:cNvPr>
          <p:cNvSpPr/>
          <p:nvPr/>
        </p:nvSpPr>
        <p:spPr>
          <a:xfrm>
            <a:off x="1882361" y="2896288"/>
            <a:ext cx="1728316" cy="55884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DD45417-6E5C-7CF1-5CFF-2CDE2C2D1032}"/>
              </a:ext>
            </a:extLst>
          </p:cNvPr>
          <p:cNvSpPr txBox="1">
            <a:spLocks/>
          </p:cNvSpPr>
          <p:nvPr/>
        </p:nvSpPr>
        <p:spPr>
          <a:xfrm>
            <a:off x="2013512" y="3628188"/>
            <a:ext cx="3194329" cy="518625"/>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3600" b="1" dirty="0">
                <a:solidFill>
                  <a:srgbClr val="FF0000"/>
                </a:solidFill>
              </a:rPr>
              <a:t>ここをクリック</a:t>
            </a:r>
          </a:p>
        </p:txBody>
      </p:sp>
      <p:sp>
        <p:nvSpPr>
          <p:cNvPr id="5" name="テキスト ボックス 4">
            <a:extLst>
              <a:ext uri="{FF2B5EF4-FFF2-40B4-BE49-F238E27FC236}">
                <a16:creationId xmlns:a16="http://schemas.microsoft.com/office/drawing/2014/main" id="{14F6631D-EB96-9AA3-E04F-602F10ABB3A7}"/>
              </a:ext>
            </a:extLst>
          </p:cNvPr>
          <p:cNvSpPr txBox="1"/>
          <p:nvPr/>
        </p:nvSpPr>
        <p:spPr>
          <a:xfrm>
            <a:off x="3000353" y="3260163"/>
            <a:ext cx="5974835" cy="368025"/>
          </a:xfrm>
          <a:prstGeom prst="rect">
            <a:avLst/>
          </a:prstGeom>
          <a:noFill/>
        </p:spPr>
        <p:txBody>
          <a:bodyPr wrap="square">
            <a:spAutoFit/>
          </a:bodyPr>
          <a:lstStyle/>
          <a:p>
            <a:endParaRPr lang="ja-JP" altLang="en-US" dirty="0"/>
          </a:p>
        </p:txBody>
      </p:sp>
      <p:sp>
        <p:nvSpPr>
          <p:cNvPr id="8" name="テキスト ボックス 7">
            <a:extLst>
              <a:ext uri="{FF2B5EF4-FFF2-40B4-BE49-F238E27FC236}">
                <a16:creationId xmlns:a16="http://schemas.microsoft.com/office/drawing/2014/main" id="{ED5CC403-4BE0-FDBB-7DF7-6D90A07C7ADF}"/>
              </a:ext>
            </a:extLst>
          </p:cNvPr>
          <p:cNvSpPr txBox="1"/>
          <p:nvPr/>
        </p:nvSpPr>
        <p:spPr>
          <a:xfrm>
            <a:off x="5820227" y="569633"/>
            <a:ext cx="4021429" cy="400110"/>
          </a:xfrm>
          <a:prstGeom prst="rect">
            <a:avLst/>
          </a:prstGeom>
          <a:noFill/>
        </p:spPr>
        <p:txBody>
          <a:bodyPr wrap="square" rtlCol="0">
            <a:spAutoFit/>
          </a:bodyPr>
          <a:lstStyle/>
          <a:p>
            <a:r>
              <a:rPr kumimoji="1" lang="ja-JP" altLang="en-US" sz="2000" dirty="0"/>
              <a:t>・</a:t>
            </a:r>
            <a:r>
              <a:rPr kumimoji="1" lang="en-US" altLang="ja-JP" sz="2000" dirty="0"/>
              <a:t>[Accept invitation]</a:t>
            </a:r>
            <a:r>
              <a:rPr kumimoji="1" lang="ja-JP" altLang="en-US" sz="2000" dirty="0"/>
              <a:t>をクリック</a:t>
            </a:r>
            <a:endParaRPr kumimoji="1" lang="en-US" altLang="ja-JP" sz="2000" dirty="0"/>
          </a:p>
        </p:txBody>
      </p:sp>
      <p:sp>
        <p:nvSpPr>
          <p:cNvPr id="10" name="テキスト ボックス 9">
            <a:extLst>
              <a:ext uri="{FF2B5EF4-FFF2-40B4-BE49-F238E27FC236}">
                <a16:creationId xmlns:a16="http://schemas.microsoft.com/office/drawing/2014/main" id="{9CA7B5F3-697B-5C67-73A4-24A39BEF6BE4}"/>
              </a:ext>
            </a:extLst>
          </p:cNvPr>
          <p:cNvSpPr txBox="1"/>
          <p:nvPr/>
        </p:nvSpPr>
        <p:spPr>
          <a:xfrm>
            <a:off x="5820227" y="1082475"/>
            <a:ext cx="5936344" cy="400110"/>
          </a:xfrm>
          <a:prstGeom prst="rect">
            <a:avLst/>
          </a:prstGeom>
          <a:noFill/>
        </p:spPr>
        <p:txBody>
          <a:bodyPr wrap="square" rtlCol="0">
            <a:spAutoFit/>
          </a:bodyPr>
          <a:lstStyle/>
          <a:p>
            <a:r>
              <a:rPr kumimoji="1" lang="ja-JP" altLang="en-US" sz="2000" dirty="0"/>
              <a:t>・これで共同作業ができるようになりました！</a:t>
            </a:r>
            <a:endParaRPr kumimoji="1" lang="en-US" altLang="ja-JP" sz="2000" dirty="0"/>
          </a:p>
        </p:txBody>
      </p:sp>
      <p:grpSp>
        <p:nvGrpSpPr>
          <p:cNvPr id="12" name="グループ化 11">
            <a:extLst>
              <a:ext uri="{FF2B5EF4-FFF2-40B4-BE49-F238E27FC236}">
                <a16:creationId xmlns:a16="http://schemas.microsoft.com/office/drawing/2014/main" id="{BF6E7548-77C4-3E18-F3A3-E9393CBE9D8C}"/>
              </a:ext>
            </a:extLst>
          </p:cNvPr>
          <p:cNvGrpSpPr/>
          <p:nvPr/>
        </p:nvGrpSpPr>
        <p:grpSpPr>
          <a:xfrm>
            <a:off x="-156089" y="-1"/>
            <a:ext cx="12348089" cy="634258"/>
            <a:chOff x="-156089" y="-1"/>
            <a:chExt cx="12348089" cy="634258"/>
          </a:xfrm>
        </p:grpSpPr>
        <p:sp>
          <p:nvSpPr>
            <p:cNvPr id="13" name="正方形/長方形 12">
              <a:extLst>
                <a:ext uri="{FF2B5EF4-FFF2-40B4-BE49-F238E27FC236}">
                  <a16:creationId xmlns:a16="http://schemas.microsoft.com/office/drawing/2014/main" id="{7FAE9E34-5CB7-E392-207E-8B67B6B03585}"/>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タイトル 1">
              <a:extLst>
                <a:ext uri="{FF2B5EF4-FFF2-40B4-BE49-F238E27FC236}">
                  <a16:creationId xmlns:a16="http://schemas.microsoft.com/office/drawing/2014/main" id="{144375FB-2D98-78A1-1833-6A3E34AF245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・共同作業するには</a:t>
              </a:r>
              <a:endParaRPr lang="ja-JP" altLang="en-US" sz="2800" dirty="0">
                <a:solidFill>
                  <a:schemeClr val="bg1"/>
                </a:solidFill>
              </a:endParaRPr>
            </a:p>
          </p:txBody>
        </p:sp>
      </p:grpSp>
    </p:spTree>
    <p:extLst>
      <p:ext uri="{BB962C8B-B14F-4D97-AF65-F5344CB8AC3E}">
        <p14:creationId xmlns:p14="http://schemas.microsoft.com/office/powerpoint/2010/main" val="4239217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96940" y="2796282"/>
            <a:ext cx="11798118" cy="1265436"/>
          </a:xfrm>
        </p:spPr>
        <p:txBody>
          <a:bodyPr anchor="b">
            <a:normAutofit/>
          </a:bodyPr>
          <a:lstStyle/>
          <a:p>
            <a:r>
              <a:rPr lang="ja-JP" altLang="en-US" sz="8000" dirty="0"/>
              <a:t>クローンを作成しよう</a:t>
            </a:r>
            <a:r>
              <a:rPr lang="en-US" altLang="ja-JP" sz="8000" dirty="0"/>
              <a:t>!</a:t>
            </a:r>
            <a:endParaRPr lang="ja-JP" altLang="en-US" sz="8000"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56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FFCFE-3B67-4556-0E5B-FBE63C556BD2}"/>
              </a:ext>
            </a:extLst>
          </p:cNvPr>
          <p:cNvSpPr>
            <a:spLocks noGrp="1"/>
          </p:cNvSpPr>
          <p:nvPr>
            <p:ph type="title"/>
          </p:nvPr>
        </p:nvSpPr>
        <p:spPr/>
        <p:txBody>
          <a:bodyPr/>
          <a:lstStyle/>
          <a:p>
            <a:r>
              <a:rPr lang="en-US" altLang="ja-JP" sz="4800" cap="none" dirty="0"/>
              <a:t>Git</a:t>
            </a:r>
            <a:r>
              <a:rPr kumimoji="1" lang="ja-JP" altLang="en-US" sz="48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6860F2CD-9E45-2BD2-9F36-4D9CE2D7990E}"/>
              </a:ext>
            </a:extLst>
          </p:cNvPr>
          <p:cNvSpPr>
            <a:spLocks noGrp="1"/>
          </p:cNvSpPr>
          <p:nvPr>
            <p:ph idx="1"/>
          </p:nvPr>
        </p:nvSpPr>
        <p:spPr/>
        <p:txBody>
          <a:bodyPr/>
          <a:lstStyle/>
          <a:p>
            <a:pPr marL="0" indent="0">
              <a:buNone/>
            </a:pPr>
            <a:r>
              <a:rPr kumimoji="1" lang="en-US" altLang="ja-JP" dirty="0"/>
              <a:t>Git</a:t>
            </a:r>
            <a:r>
              <a:rPr kumimoji="1" lang="ja-JP" altLang="en-US" dirty="0"/>
              <a:t>は、プログラムのソースコードなどのファイルを管理するときによく使われます。</a:t>
            </a:r>
          </a:p>
          <a:p>
            <a:pPr marL="0" indent="0">
              <a:buNone/>
            </a:pPr>
            <a:r>
              <a:rPr kumimoji="1" lang="ja-JP" altLang="en-US" dirty="0"/>
              <a:t>プログラムは、コンピューターに命令する言葉で書かれたものです。</a:t>
            </a:r>
          </a:p>
          <a:p>
            <a:pPr marL="0" indent="0">
              <a:buNone/>
            </a:pPr>
            <a:r>
              <a:rPr kumimoji="1" lang="ja-JP" altLang="en-US" dirty="0"/>
              <a:t>プログラムは一人で書くよりも、みんなで協力して書くほうが早くて楽しいですよね。</a:t>
            </a:r>
          </a:p>
          <a:p>
            <a:pPr marL="0" indent="0">
              <a:buNone/>
            </a:pPr>
            <a:r>
              <a:rPr kumimoji="1" lang="ja-JP" altLang="en-US" dirty="0"/>
              <a:t>でも、みんなで同じプログラムを書くときには、誰が何を書いたか、どこが変わったか、どうやって合わせるかなどの問題が出てきます。</a:t>
            </a:r>
          </a:p>
          <a:p>
            <a:pPr marL="0" indent="0">
              <a:buNone/>
            </a:pPr>
            <a:r>
              <a:rPr kumimoji="1" lang="ja-JP" altLang="en-US" dirty="0"/>
              <a:t>そこで、</a:t>
            </a:r>
            <a:r>
              <a:rPr kumimoji="1" lang="en-US" altLang="ja-JP" dirty="0"/>
              <a:t>Git</a:t>
            </a:r>
            <a:r>
              <a:rPr kumimoji="1" lang="ja-JP" altLang="en-US" dirty="0"/>
              <a:t>が役に立ちます。</a:t>
            </a:r>
            <a:r>
              <a:rPr kumimoji="1" lang="en-US" altLang="ja-JP" dirty="0"/>
              <a:t>Git</a:t>
            </a:r>
            <a:r>
              <a:rPr kumimoji="1" lang="ja-JP" altLang="en-US" dirty="0"/>
              <a:t>は、プログラムの変更履歴を記録したり、ほかの人と共有したりすることができるからです。</a:t>
            </a:r>
          </a:p>
        </p:txBody>
      </p:sp>
    </p:spTree>
    <p:extLst>
      <p:ext uri="{BB962C8B-B14F-4D97-AF65-F5344CB8AC3E}">
        <p14:creationId xmlns:p14="http://schemas.microsoft.com/office/powerpoint/2010/main" val="476347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7956B1A3-F5EE-496D-CA73-A011D086A192}"/>
              </a:ext>
            </a:extLst>
          </p:cNvPr>
          <p:cNvPicPr>
            <a:picLocks noChangeAspect="1"/>
          </p:cNvPicPr>
          <p:nvPr/>
        </p:nvPicPr>
        <p:blipFill rotWithShape="1">
          <a:blip r:embed="rId2">
            <a:extLst>
              <a:ext uri="{28A0092B-C50C-407E-A947-70E740481C1C}">
                <a14:useLocalDpi xmlns:a14="http://schemas.microsoft.com/office/drawing/2010/main" val="0"/>
              </a:ext>
            </a:extLst>
          </a:blip>
          <a:srcRect l="3862" t="18960" r="18599" b="8338"/>
          <a:stretch/>
        </p:blipFill>
        <p:spPr>
          <a:xfrm>
            <a:off x="855371" y="1856935"/>
            <a:ext cx="9898002" cy="48915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正方形/長方形 3">
            <a:extLst>
              <a:ext uri="{FF2B5EF4-FFF2-40B4-BE49-F238E27FC236}">
                <a16:creationId xmlns:a16="http://schemas.microsoft.com/office/drawing/2014/main" id="{B4D2044F-2503-0A15-1619-FD9F37943C1C}"/>
              </a:ext>
            </a:extLst>
          </p:cNvPr>
          <p:cNvSpPr/>
          <p:nvPr/>
        </p:nvSpPr>
        <p:spPr>
          <a:xfrm>
            <a:off x="8336415" y="3782253"/>
            <a:ext cx="1115901" cy="5204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BA48C05-A4CC-A54F-8605-8321C3B661A2}"/>
              </a:ext>
            </a:extLst>
          </p:cNvPr>
          <p:cNvSpPr/>
          <p:nvPr/>
        </p:nvSpPr>
        <p:spPr>
          <a:xfrm>
            <a:off x="8701003" y="5502917"/>
            <a:ext cx="555539" cy="520468"/>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519B9D18-042A-115E-5D1A-AF2FDC286D8A}"/>
              </a:ext>
            </a:extLst>
          </p:cNvPr>
          <p:cNvSpPr/>
          <p:nvPr/>
        </p:nvSpPr>
        <p:spPr>
          <a:xfrm>
            <a:off x="5566707" y="5089725"/>
            <a:ext cx="932568" cy="52046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AFE21A8-EDDD-CD7F-E3CA-B3341378E1C9}"/>
              </a:ext>
            </a:extLst>
          </p:cNvPr>
          <p:cNvSpPr txBox="1"/>
          <p:nvPr/>
        </p:nvSpPr>
        <p:spPr>
          <a:xfrm>
            <a:off x="855371" y="666599"/>
            <a:ext cx="5936344" cy="400110"/>
          </a:xfrm>
          <a:prstGeom prst="rect">
            <a:avLst/>
          </a:prstGeom>
          <a:noFill/>
        </p:spPr>
        <p:txBody>
          <a:bodyPr wrap="square" rtlCol="0">
            <a:spAutoFit/>
          </a:bodyPr>
          <a:lstStyle/>
          <a:p>
            <a:r>
              <a:rPr kumimoji="1" lang="ja-JP" altLang="en-US" sz="2000" dirty="0"/>
              <a:t>・赤枠の</a:t>
            </a:r>
            <a:r>
              <a:rPr kumimoji="1" lang="en-US" altLang="ja-JP" sz="2000" dirty="0"/>
              <a:t>[Code]</a:t>
            </a:r>
            <a:r>
              <a:rPr kumimoji="1" lang="ja-JP" altLang="en-US" sz="2000" dirty="0"/>
              <a:t>をクリック</a:t>
            </a:r>
            <a:endParaRPr kumimoji="1" lang="en-US" altLang="ja-JP" sz="2000" dirty="0"/>
          </a:p>
        </p:txBody>
      </p:sp>
      <p:sp>
        <p:nvSpPr>
          <p:cNvPr id="15" name="テキスト ボックス 14">
            <a:extLst>
              <a:ext uri="{FF2B5EF4-FFF2-40B4-BE49-F238E27FC236}">
                <a16:creationId xmlns:a16="http://schemas.microsoft.com/office/drawing/2014/main" id="{D3B164F8-7229-2FE8-F820-A7D8DD3F182E}"/>
              </a:ext>
            </a:extLst>
          </p:cNvPr>
          <p:cNvSpPr txBox="1"/>
          <p:nvPr/>
        </p:nvSpPr>
        <p:spPr>
          <a:xfrm>
            <a:off x="855371" y="1033884"/>
            <a:ext cx="5936344" cy="400110"/>
          </a:xfrm>
          <a:prstGeom prst="rect">
            <a:avLst/>
          </a:prstGeom>
          <a:noFill/>
        </p:spPr>
        <p:txBody>
          <a:bodyPr wrap="square" rtlCol="0">
            <a:spAutoFit/>
          </a:bodyPr>
          <a:lstStyle/>
          <a:p>
            <a:r>
              <a:rPr kumimoji="1" lang="ja-JP" altLang="en-US" sz="2000" dirty="0"/>
              <a:t>・青枠の</a:t>
            </a:r>
            <a:r>
              <a:rPr kumimoji="1" lang="en-US" altLang="ja-JP" sz="2000" dirty="0"/>
              <a:t>[HTTPS]</a:t>
            </a:r>
            <a:r>
              <a:rPr kumimoji="1" lang="ja-JP" altLang="en-US" sz="2000" dirty="0"/>
              <a:t>をクリック</a:t>
            </a:r>
            <a:endParaRPr kumimoji="1" lang="en-US" altLang="ja-JP" sz="2000" dirty="0"/>
          </a:p>
        </p:txBody>
      </p:sp>
      <p:sp>
        <p:nvSpPr>
          <p:cNvPr id="16" name="テキスト ボックス 15">
            <a:extLst>
              <a:ext uri="{FF2B5EF4-FFF2-40B4-BE49-F238E27FC236}">
                <a16:creationId xmlns:a16="http://schemas.microsoft.com/office/drawing/2014/main" id="{6BDA4EF3-1C26-E100-5212-CF12E3C16CBD}"/>
              </a:ext>
            </a:extLst>
          </p:cNvPr>
          <p:cNvSpPr txBox="1"/>
          <p:nvPr/>
        </p:nvSpPr>
        <p:spPr>
          <a:xfrm>
            <a:off x="855371" y="1401168"/>
            <a:ext cx="5936344" cy="400110"/>
          </a:xfrm>
          <a:prstGeom prst="rect">
            <a:avLst/>
          </a:prstGeom>
          <a:noFill/>
        </p:spPr>
        <p:txBody>
          <a:bodyPr wrap="square" rtlCol="0">
            <a:spAutoFit/>
          </a:bodyPr>
          <a:lstStyle/>
          <a:p>
            <a:r>
              <a:rPr kumimoji="1" lang="ja-JP" altLang="en-US" sz="2000" dirty="0"/>
              <a:t>・紫枠のコピーボタンをクリック</a:t>
            </a:r>
            <a:endParaRPr kumimoji="1" lang="en-US" altLang="ja-JP" sz="2000" dirty="0"/>
          </a:p>
        </p:txBody>
      </p:sp>
      <p:grpSp>
        <p:nvGrpSpPr>
          <p:cNvPr id="17" name="グループ化 16">
            <a:extLst>
              <a:ext uri="{FF2B5EF4-FFF2-40B4-BE49-F238E27FC236}">
                <a16:creationId xmlns:a16="http://schemas.microsoft.com/office/drawing/2014/main" id="{96FDB512-5415-DFF0-4404-90451E79FE21}"/>
              </a:ext>
            </a:extLst>
          </p:cNvPr>
          <p:cNvGrpSpPr/>
          <p:nvPr/>
        </p:nvGrpSpPr>
        <p:grpSpPr>
          <a:xfrm>
            <a:off x="-156089" y="-1"/>
            <a:ext cx="12348089" cy="634258"/>
            <a:chOff x="-156089" y="-1"/>
            <a:chExt cx="12348089" cy="634258"/>
          </a:xfrm>
        </p:grpSpPr>
        <p:sp>
          <p:nvSpPr>
            <p:cNvPr id="18" name="正方形/長方形 17">
              <a:extLst>
                <a:ext uri="{FF2B5EF4-FFF2-40B4-BE49-F238E27FC236}">
                  <a16:creationId xmlns:a16="http://schemas.microsoft.com/office/drawing/2014/main" id="{96891A27-A218-2A9B-DDED-56AABEAE150D}"/>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タイトル 1">
              <a:extLst>
                <a:ext uri="{FF2B5EF4-FFF2-40B4-BE49-F238E27FC236}">
                  <a16:creationId xmlns:a16="http://schemas.microsoft.com/office/drawing/2014/main" id="{16CC804A-28BB-178F-190E-AA66DD725D6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・クローンを作成しよう</a:t>
              </a:r>
              <a:endParaRPr lang="ja-JP" altLang="en-US" sz="2800" dirty="0">
                <a:solidFill>
                  <a:schemeClr val="bg1"/>
                </a:solidFill>
              </a:endParaRPr>
            </a:p>
          </p:txBody>
        </p:sp>
      </p:grpSp>
    </p:spTree>
    <p:extLst>
      <p:ext uri="{BB962C8B-B14F-4D97-AF65-F5344CB8AC3E}">
        <p14:creationId xmlns:p14="http://schemas.microsoft.com/office/powerpoint/2010/main" val="2941737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0AFE21A8-EDDD-CD7F-E3CA-B3341378E1C9}"/>
              </a:ext>
            </a:extLst>
          </p:cNvPr>
          <p:cNvSpPr txBox="1"/>
          <p:nvPr/>
        </p:nvSpPr>
        <p:spPr>
          <a:xfrm>
            <a:off x="855371" y="562377"/>
            <a:ext cx="5936344" cy="400110"/>
          </a:xfrm>
          <a:prstGeom prst="rect">
            <a:avLst/>
          </a:prstGeom>
          <a:noFill/>
        </p:spPr>
        <p:txBody>
          <a:bodyPr wrap="square" rtlCol="0">
            <a:spAutoFit/>
          </a:bodyPr>
          <a:lstStyle/>
          <a:p>
            <a:r>
              <a:rPr kumimoji="1" lang="ja-JP" altLang="en-US" sz="2000" dirty="0"/>
              <a:t>・</a:t>
            </a:r>
            <a:r>
              <a:rPr kumimoji="1" lang="en-US" altLang="ja-JP" sz="2000" dirty="0"/>
              <a:t>Git</a:t>
            </a:r>
            <a:r>
              <a:rPr kumimoji="1" lang="ja-JP" altLang="en-US" sz="2000" dirty="0"/>
              <a:t>を開く</a:t>
            </a:r>
            <a:endParaRPr kumimoji="1" lang="en-US" altLang="ja-JP" sz="2000" dirty="0"/>
          </a:p>
        </p:txBody>
      </p:sp>
      <p:sp>
        <p:nvSpPr>
          <p:cNvPr id="15" name="テキスト ボックス 14">
            <a:extLst>
              <a:ext uri="{FF2B5EF4-FFF2-40B4-BE49-F238E27FC236}">
                <a16:creationId xmlns:a16="http://schemas.microsoft.com/office/drawing/2014/main" id="{D3B164F8-7229-2FE8-F820-A7D8DD3F182E}"/>
              </a:ext>
            </a:extLst>
          </p:cNvPr>
          <p:cNvSpPr txBox="1"/>
          <p:nvPr/>
        </p:nvSpPr>
        <p:spPr>
          <a:xfrm>
            <a:off x="865370" y="911186"/>
            <a:ext cx="5936344" cy="400110"/>
          </a:xfrm>
          <a:prstGeom prst="rect">
            <a:avLst/>
          </a:prstGeom>
          <a:noFill/>
        </p:spPr>
        <p:txBody>
          <a:bodyPr wrap="square" rtlCol="0">
            <a:spAutoFit/>
          </a:bodyPr>
          <a:lstStyle/>
          <a:p>
            <a:r>
              <a:rPr kumimoji="1" lang="ja-JP" altLang="en-US" sz="2000" dirty="0"/>
              <a:t>・</a:t>
            </a:r>
            <a:r>
              <a:rPr kumimoji="1" lang="en-US" altLang="ja-JP" sz="2000" dirty="0"/>
              <a:t>[File]</a:t>
            </a:r>
            <a:r>
              <a:rPr kumimoji="1" lang="ja-JP" altLang="en-US" sz="2000" dirty="0"/>
              <a:t>をクリック</a:t>
            </a:r>
            <a:endParaRPr kumimoji="1" lang="en-US" altLang="ja-JP" sz="2000" dirty="0"/>
          </a:p>
        </p:txBody>
      </p:sp>
      <p:sp>
        <p:nvSpPr>
          <p:cNvPr id="16" name="テキスト ボックス 15">
            <a:extLst>
              <a:ext uri="{FF2B5EF4-FFF2-40B4-BE49-F238E27FC236}">
                <a16:creationId xmlns:a16="http://schemas.microsoft.com/office/drawing/2014/main" id="{6BDA4EF3-1C26-E100-5212-CF12E3C16CBD}"/>
              </a:ext>
            </a:extLst>
          </p:cNvPr>
          <p:cNvSpPr txBox="1"/>
          <p:nvPr/>
        </p:nvSpPr>
        <p:spPr>
          <a:xfrm>
            <a:off x="855371" y="1274122"/>
            <a:ext cx="5936344" cy="400110"/>
          </a:xfrm>
          <a:prstGeom prst="rect">
            <a:avLst/>
          </a:prstGeom>
          <a:noFill/>
        </p:spPr>
        <p:txBody>
          <a:bodyPr wrap="square" rtlCol="0">
            <a:spAutoFit/>
          </a:bodyPr>
          <a:lstStyle/>
          <a:p>
            <a:r>
              <a:rPr kumimoji="1" lang="ja-JP" altLang="en-US" sz="2000" dirty="0"/>
              <a:t>・</a:t>
            </a:r>
            <a:r>
              <a:rPr kumimoji="1" lang="en-US" altLang="ja-JP" sz="2000" dirty="0"/>
              <a:t>[Clone repository]</a:t>
            </a:r>
            <a:r>
              <a:rPr kumimoji="1" lang="ja-JP" altLang="en-US" sz="2000" dirty="0"/>
              <a:t>をクリック</a:t>
            </a:r>
            <a:endParaRPr kumimoji="1" lang="en-US" altLang="ja-JP" sz="2000" dirty="0"/>
          </a:p>
        </p:txBody>
      </p:sp>
      <p:pic>
        <p:nvPicPr>
          <p:cNvPr id="6" name="図 5" descr="コンピューターのスクリーンショット&#10;&#10;自動的に生成された説明">
            <a:extLst>
              <a:ext uri="{FF2B5EF4-FFF2-40B4-BE49-F238E27FC236}">
                <a16:creationId xmlns:a16="http://schemas.microsoft.com/office/drawing/2014/main" id="{9D45175F-49B3-6CFB-C0DA-186A87BCDCDE}"/>
              </a:ext>
            </a:extLst>
          </p:cNvPr>
          <p:cNvPicPr>
            <a:picLocks noChangeAspect="1"/>
          </p:cNvPicPr>
          <p:nvPr/>
        </p:nvPicPr>
        <p:blipFill rotWithShape="1">
          <a:blip r:embed="rId2">
            <a:extLst>
              <a:ext uri="{28A0092B-C50C-407E-A947-70E740481C1C}">
                <a14:useLocalDpi xmlns:a14="http://schemas.microsoft.com/office/drawing/2010/main" val="0"/>
              </a:ext>
            </a:extLst>
          </a:blip>
          <a:srcRect r="28634" b="35461"/>
          <a:stretch/>
        </p:blipFill>
        <p:spPr>
          <a:xfrm>
            <a:off x="978569" y="1801278"/>
            <a:ext cx="10048700" cy="4796470"/>
          </a:xfrm>
          <a:prstGeom prst="rect">
            <a:avLst/>
          </a:prstGeom>
          <a:ln>
            <a:noFill/>
          </a:ln>
          <a:effectLst>
            <a:outerShdw blurRad="292100" dist="139700" dir="2700000" algn="tl" rotWithShape="0">
              <a:srgbClr val="333333">
                <a:alpha val="65000"/>
              </a:srgbClr>
            </a:outerShdw>
          </a:effectLst>
        </p:spPr>
      </p:pic>
      <p:sp>
        <p:nvSpPr>
          <p:cNvPr id="7" name="テキスト ボックス 6">
            <a:extLst>
              <a:ext uri="{FF2B5EF4-FFF2-40B4-BE49-F238E27FC236}">
                <a16:creationId xmlns:a16="http://schemas.microsoft.com/office/drawing/2014/main" id="{560F5EA8-D9B3-2E0D-0ABC-945700344090}"/>
              </a:ext>
            </a:extLst>
          </p:cNvPr>
          <p:cNvSpPr txBox="1"/>
          <p:nvPr/>
        </p:nvSpPr>
        <p:spPr>
          <a:xfrm>
            <a:off x="2318584" y="614863"/>
            <a:ext cx="4682885" cy="369332"/>
          </a:xfrm>
          <a:prstGeom prst="rect">
            <a:avLst/>
          </a:prstGeom>
          <a:noFill/>
        </p:spPr>
        <p:txBody>
          <a:bodyPr wrap="none" rtlCol="0">
            <a:spAutoFit/>
          </a:bodyPr>
          <a:lstStyle/>
          <a:p>
            <a:r>
              <a:rPr kumimoji="1" lang="en-US" altLang="ja-JP" dirty="0">
                <a:solidFill>
                  <a:srgbClr val="FF0000"/>
                </a:solidFill>
              </a:rPr>
              <a:t>※web</a:t>
            </a:r>
            <a:r>
              <a:rPr kumimoji="1" lang="ja-JP" altLang="en-US" dirty="0">
                <a:solidFill>
                  <a:srgbClr val="FF0000"/>
                </a:solidFill>
              </a:rPr>
              <a:t>サイトにある</a:t>
            </a:r>
            <a:r>
              <a:rPr kumimoji="1" lang="en-US" altLang="ja-JP" dirty="0">
                <a:solidFill>
                  <a:srgbClr val="FF0000"/>
                </a:solidFill>
              </a:rPr>
              <a:t>Git </a:t>
            </a:r>
            <a:r>
              <a:rPr kumimoji="1" lang="en-US" altLang="ja-JP" dirty="0" err="1">
                <a:solidFill>
                  <a:srgbClr val="FF0000"/>
                </a:solidFill>
              </a:rPr>
              <a:t>Hunb</a:t>
            </a:r>
            <a:r>
              <a:rPr kumimoji="1" lang="ja-JP" altLang="en-US" dirty="0">
                <a:solidFill>
                  <a:srgbClr val="FF0000"/>
                </a:solidFill>
              </a:rPr>
              <a:t>ではありません</a:t>
            </a:r>
          </a:p>
        </p:txBody>
      </p:sp>
      <p:sp>
        <p:nvSpPr>
          <p:cNvPr id="9" name="正方形/長方形 8">
            <a:extLst>
              <a:ext uri="{FF2B5EF4-FFF2-40B4-BE49-F238E27FC236}">
                <a16:creationId xmlns:a16="http://schemas.microsoft.com/office/drawing/2014/main" id="{60B8EBAE-03C9-89CD-4ED0-6F093B62B9E5}"/>
              </a:ext>
            </a:extLst>
          </p:cNvPr>
          <p:cNvSpPr/>
          <p:nvPr/>
        </p:nvSpPr>
        <p:spPr>
          <a:xfrm>
            <a:off x="1164731" y="1723194"/>
            <a:ext cx="2380327" cy="246897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6BEF1A13-44C1-95AE-5E82-992EA6D348D5}"/>
              </a:ext>
            </a:extLst>
          </p:cNvPr>
          <p:cNvGrpSpPr/>
          <p:nvPr/>
        </p:nvGrpSpPr>
        <p:grpSpPr>
          <a:xfrm>
            <a:off x="-156089" y="-1"/>
            <a:ext cx="12348089" cy="634258"/>
            <a:chOff x="-156089" y="-1"/>
            <a:chExt cx="12348089" cy="634258"/>
          </a:xfrm>
        </p:grpSpPr>
        <p:sp>
          <p:nvSpPr>
            <p:cNvPr id="12" name="正方形/長方形 11">
              <a:extLst>
                <a:ext uri="{FF2B5EF4-FFF2-40B4-BE49-F238E27FC236}">
                  <a16:creationId xmlns:a16="http://schemas.microsoft.com/office/drawing/2014/main" id="{904D40FA-C4F4-66CD-D20D-3A56FD39DF1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FD5828DD-EBC0-1663-7DA0-20689A510ACD}"/>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・クローンを作成しよう</a:t>
              </a:r>
              <a:endParaRPr lang="ja-JP" altLang="en-US" sz="2800" dirty="0">
                <a:solidFill>
                  <a:schemeClr val="bg1"/>
                </a:solidFill>
              </a:endParaRPr>
            </a:p>
          </p:txBody>
        </p:sp>
      </p:grpSp>
    </p:spTree>
    <p:extLst>
      <p:ext uri="{BB962C8B-B14F-4D97-AF65-F5344CB8AC3E}">
        <p14:creationId xmlns:p14="http://schemas.microsoft.com/office/powerpoint/2010/main" val="2077772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コンピューターのスクリーンショット&#10;&#10;自動的に生成された説明">
            <a:extLst>
              <a:ext uri="{FF2B5EF4-FFF2-40B4-BE49-F238E27FC236}">
                <a16:creationId xmlns:a16="http://schemas.microsoft.com/office/drawing/2014/main" id="{CC60F954-4D92-275F-0C80-55425A8B5E50}"/>
              </a:ext>
            </a:extLst>
          </p:cNvPr>
          <p:cNvPicPr>
            <a:picLocks noChangeAspect="1"/>
          </p:cNvPicPr>
          <p:nvPr/>
        </p:nvPicPr>
        <p:blipFill rotWithShape="1">
          <a:blip r:embed="rId2">
            <a:extLst>
              <a:ext uri="{28A0092B-C50C-407E-A947-70E740481C1C}">
                <a14:useLocalDpi xmlns:a14="http://schemas.microsoft.com/office/drawing/2010/main" val="0"/>
              </a:ext>
            </a:extLst>
          </a:blip>
          <a:srcRect l="31867" t="30191" r="31619" b="30849"/>
          <a:stretch/>
        </p:blipFill>
        <p:spPr>
          <a:xfrm>
            <a:off x="1181125" y="2348193"/>
            <a:ext cx="7943264" cy="4473527"/>
          </a:xfrm>
          <a:prstGeom prst="rect">
            <a:avLst/>
          </a:prstGeom>
        </p:spPr>
      </p:pic>
      <p:grpSp>
        <p:nvGrpSpPr>
          <p:cNvPr id="7" name="グループ化 6">
            <a:extLst>
              <a:ext uri="{FF2B5EF4-FFF2-40B4-BE49-F238E27FC236}">
                <a16:creationId xmlns:a16="http://schemas.microsoft.com/office/drawing/2014/main" id="{7C9A6048-CBE6-AB70-CF10-65410BE5555C}"/>
              </a:ext>
            </a:extLst>
          </p:cNvPr>
          <p:cNvGrpSpPr/>
          <p:nvPr/>
        </p:nvGrpSpPr>
        <p:grpSpPr>
          <a:xfrm>
            <a:off x="-156089" y="-1"/>
            <a:ext cx="12348089" cy="634258"/>
            <a:chOff x="-156089" y="-1"/>
            <a:chExt cx="12348089" cy="634258"/>
          </a:xfrm>
        </p:grpSpPr>
        <p:sp>
          <p:nvSpPr>
            <p:cNvPr id="9" name="正方形/長方形 8">
              <a:extLst>
                <a:ext uri="{FF2B5EF4-FFF2-40B4-BE49-F238E27FC236}">
                  <a16:creationId xmlns:a16="http://schemas.microsoft.com/office/drawing/2014/main" id="{C753FAB5-7722-6C9B-5501-04B9A0DF6283}"/>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BD73EFFC-5F5F-C98C-BE40-B2A2D886E8C2}"/>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・クローンを作成しよう</a:t>
              </a:r>
              <a:endParaRPr lang="ja-JP" altLang="en-US" sz="2800" dirty="0">
                <a:solidFill>
                  <a:schemeClr val="bg1"/>
                </a:solidFill>
              </a:endParaRPr>
            </a:p>
          </p:txBody>
        </p:sp>
      </p:grpSp>
      <p:sp>
        <p:nvSpPr>
          <p:cNvPr id="12" name="テキスト ボックス 11">
            <a:extLst>
              <a:ext uri="{FF2B5EF4-FFF2-40B4-BE49-F238E27FC236}">
                <a16:creationId xmlns:a16="http://schemas.microsoft.com/office/drawing/2014/main" id="{0285E181-698B-5024-1936-3FBCC12A76EA}"/>
              </a:ext>
            </a:extLst>
          </p:cNvPr>
          <p:cNvSpPr txBox="1"/>
          <p:nvPr/>
        </p:nvSpPr>
        <p:spPr>
          <a:xfrm>
            <a:off x="1181125" y="607066"/>
            <a:ext cx="5936344" cy="400110"/>
          </a:xfrm>
          <a:prstGeom prst="rect">
            <a:avLst/>
          </a:prstGeom>
          <a:noFill/>
        </p:spPr>
        <p:txBody>
          <a:bodyPr wrap="square" rtlCol="0">
            <a:spAutoFit/>
          </a:bodyPr>
          <a:lstStyle/>
          <a:p>
            <a:r>
              <a:rPr kumimoji="1" lang="ja-JP" altLang="en-US" sz="2000" dirty="0"/>
              <a:t>・赤枠の</a:t>
            </a:r>
            <a:r>
              <a:rPr kumimoji="1" lang="en-US" altLang="ja-JP" sz="2000" dirty="0"/>
              <a:t>[URL]</a:t>
            </a:r>
            <a:r>
              <a:rPr kumimoji="1" lang="ja-JP" altLang="en-US" sz="2000" dirty="0"/>
              <a:t>をクリック</a:t>
            </a:r>
            <a:endParaRPr kumimoji="1" lang="en-US" altLang="ja-JP" sz="2000" dirty="0"/>
          </a:p>
        </p:txBody>
      </p:sp>
      <p:sp>
        <p:nvSpPr>
          <p:cNvPr id="13" name="テキスト ボックス 12">
            <a:extLst>
              <a:ext uri="{FF2B5EF4-FFF2-40B4-BE49-F238E27FC236}">
                <a16:creationId xmlns:a16="http://schemas.microsoft.com/office/drawing/2014/main" id="{60EC6AA8-E577-19FF-27FC-EA43E80C872B}"/>
              </a:ext>
            </a:extLst>
          </p:cNvPr>
          <p:cNvSpPr txBox="1"/>
          <p:nvPr/>
        </p:nvSpPr>
        <p:spPr>
          <a:xfrm>
            <a:off x="1181125" y="908347"/>
            <a:ext cx="5936344" cy="400110"/>
          </a:xfrm>
          <a:prstGeom prst="rect">
            <a:avLst/>
          </a:prstGeom>
          <a:noFill/>
        </p:spPr>
        <p:txBody>
          <a:bodyPr wrap="square" rtlCol="0">
            <a:spAutoFit/>
          </a:bodyPr>
          <a:lstStyle/>
          <a:p>
            <a:r>
              <a:rPr kumimoji="1" lang="ja-JP" altLang="en-US" sz="2000" dirty="0"/>
              <a:t>・青枠に先ほどコピーした</a:t>
            </a:r>
            <a:r>
              <a:rPr kumimoji="1" lang="en-US" altLang="ja-JP" sz="2000" dirty="0"/>
              <a:t>[URL]</a:t>
            </a:r>
            <a:r>
              <a:rPr kumimoji="1" lang="ja-JP" altLang="en-US" sz="2000" dirty="0"/>
              <a:t>を張り付ける</a:t>
            </a:r>
            <a:endParaRPr kumimoji="1" lang="en-US" altLang="ja-JP" sz="2000" dirty="0"/>
          </a:p>
        </p:txBody>
      </p:sp>
      <p:sp>
        <p:nvSpPr>
          <p:cNvPr id="17" name="テキスト ボックス 16">
            <a:extLst>
              <a:ext uri="{FF2B5EF4-FFF2-40B4-BE49-F238E27FC236}">
                <a16:creationId xmlns:a16="http://schemas.microsoft.com/office/drawing/2014/main" id="{20FCE143-E6CA-1D60-E89D-78D22D7D1608}"/>
              </a:ext>
            </a:extLst>
          </p:cNvPr>
          <p:cNvSpPr txBox="1"/>
          <p:nvPr/>
        </p:nvSpPr>
        <p:spPr>
          <a:xfrm>
            <a:off x="1181125" y="1221287"/>
            <a:ext cx="5936344" cy="400110"/>
          </a:xfrm>
          <a:prstGeom prst="rect">
            <a:avLst/>
          </a:prstGeom>
          <a:noFill/>
        </p:spPr>
        <p:txBody>
          <a:bodyPr wrap="square" rtlCol="0">
            <a:spAutoFit/>
          </a:bodyPr>
          <a:lstStyle/>
          <a:p>
            <a:r>
              <a:rPr kumimoji="1" lang="ja-JP" altLang="en-US" sz="2000" dirty="0"/>
              <a:t>・紫枠にフォルダの保存場所を入力</a:t>
            </a:r>
            <a:endParaRPr kumimoji="1" lang="en-US" altLang="ja-JP" sz="2000" dirty="0"/>
          </a:p>
        </p:txBody>
      </p:sp>
      <p:sp>
        <p:nvSpPr>
          <p:cNvPr id="18" name="テキスト ボックス 17">
            <a:extLst>
              <a:ext uri="{FF2B5EF4-FFF2-40B4-BE49-F238E27FC236}">
                <a16:creationId xmlns:a16="http://schemas.microsoft.com/office/drawing/2014/main" id="{ADA38CF9-DF64-5C0D-88CA-E3F2E5215C4F}"/>
              </a:ext>
            </a:extLst>
          </p:cNvPr>
          <p:cNvSpPr txBox="1"/>
          <p:nvPr/>
        </p:nvSpPr>
        <p:spPr>
          <a:xfrm>
            <a:off x="1181125" y="1541288"/>
            <a:ext cx="5936344" cy="400110"/>
          </a:xfrm>
          <a:prstGeom prst="rect">
            <a:avLst/>
          </a:prstGeom>
          <a:noFill/>
        </p:spPr>
        <p:txBody>
          <a:bodyPr wrap="square" rtlCol="0">
            <a:spAutoFit/>
          </a:bodyPr>
          <a:lstStyle/>
          <a:p>
            <a:r>
              <a:rPr kumimoji="1" lang="ja-JP" altLang="en-US" sz="2000" dirty="0"/>
              <a:t>・緑枠の</a:t>
            </a:r>
            <a:r>
              <a:rPr kumimoji="1" lang="en-US" altLang="ja-JP" sz="2000" dirty="0"/>
              <a:t>[Clone]</a:t>
            </a:r>
            <a:r>
              <a:rPr kumimoji="1" lang="ja-JP" altLang="en-US" sz="2000" dirty="0"/>
              <a:t>をクリック</a:t>
            </a:r>
            <a:endParaRPr kumimoji="1" lang="en-US" altLang="ja-JP" sz="2000" dirty="0"/>
          </a:p>
        </p:txBody>
      </p:sp>
      <p:sp>
        <p:nvSpPr>
          <p:cNvPr id="19" name="テキスト ボックス 18">
            <a:extLst>
              <a:ext uri="{FF2B5EF4-FFF2-40B4-BE49-F238E27FC236}">
                <a16:creationId xmlns:a16="http://schemas.microsoft.com/office/drawing/2014/main" id="{688E3FA6-ABF9-59F1-323F-0DC37992454D}"/>
              </a:ext>
            </a:extLst>
          </p:cNvPr>
          <p:cNvSpPr txBox="1"/>
          <p:nvPr/>
        </p:nvSpPr>
        <p:spPr>
          <a:xfrm>
            <a:off x="1181125" y="1870073"/>
            <a:ext cx="5936344" cy="400110"/>
          </a:xfrm>
          <a:prstGeom prst="rect">
            <a:avLst/>
          </a:prstGeom>
          <a:noFill/>
        </p:spPr>
        <p:txBody>
          <a:bodyPr wrap="square" rtlCol="0">
            <a:spAutoFit/>
          </a:bodyPr>
          <a:lstStyle/>
          <a:p>
            <a:r>
              <a:rPr kumimoji="1" lang="ja-JP" altLang="en-US" sz="2000" dirty="0"/>
              <a:t>・これでクローンを作成できました</a:t>
            </a:r>
            <a:r>
              <a:rPr kumimoji="1" lang="en-US" altLang="ja-JP" sz="2000" dirty="0"/>
              <a:t>!!</a:t>
            </a:r>
          </a:p>
        </p:txBody>
      </p:sp>
      <p:sp>
        <p:nvSpPr>
          <p:cNvPr id="20" name="正方形/長方形 19">
            <a:extLst>
              <a:ext uri="{FF2B5EF4-FFF2-40B4-BE49-F238E27FC236}">
                <a16:creationId xmlns:a16="http://schemas.microsoft.com/office/drawing/2014/main" id="{7B89764B-8FCB-B20F-D1F9-F50D20FBC21D}"/>
              </a:ext>
            </a:extLst>
          </p:cNvPr>
          <p:cNvSpPr/>
          <p:nvPr/>
        </p:nvSpPr>
        <p:spPr>
          <a:xfrm>
            <a:off x="6299200" y="2849529"/>
            <a:ext cx="2931886" cy="63294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952A926-855A-DBF5-FA2E-14F95B5F9506}"/>
              </a:ext>
            </a:extLst>
          </p:cNvPr>
          <p:cNvSpPr/>
          <p:nvPr/>
        </p:nvSpPr>
        <p:spPr>
          <a:xfrm>
            <a:off x="1253696" y="4285086"/>
            <a:ext cx="7730646" cy="632941"/>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5EE5720-9D3D-9D1A-7728-61192EC55F5D}"/>
              </a:ext>
            </a:extLst>
          </p:cNvPr>
          <p:cNvSpPr/>
          <p:nvPr/>
        </p:nvSpPr>
        <p:spPr>
          <a:xfrm>
            <a:off x="1253696" y="5196406"/>
            <a:ext cx="7730646" cy="557183"/>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A09E6C5-9942-0F4C-EEA7-B61851B72DC8}"/>
              </a:ext>
            </a:extLst>
          </p:cNvPr>
          <p:cNvSpPr/>
          <p:nvPr/>
        </p:nvSpPr>
        <p:spPr>
          <a:xfrm>
            <a:off x="4760686" y="6225059"/>
            <a:ext cx="2061028" cy="632941"/>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9161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アプリケーション&#10;&#10;自動的に生成された説明">
            <a:extLst>
              <a:ext uri="{FF2B5EF4-FFF2-40B4-BE49-F238E27FC236}">
                <a16:creationId xmlns:a16="http://schemas.microsoft.com/office/drawing/2014/main" id="{1BE5790C-827C-2226-F8B8-548E98E429FF}"/>
              </a:ext>
            </a:extLst>
          </p:cNvPr>
          <p:cNvPicPr>
            <a:picLocks noChangeAspect="1"/>
          </p:cNvPicPr>
          <p:nvPr/>
        </p:nvPicPr>
        <p:blipFill rotWithShape="1">
          <a:blip r:embed="rId2">
            <a:extLst>
              <a:ext uri="{28A0092B-C50C-407E-A947-70E740481C1C}">
                <a14:useLocalDpi xmlns:a14="http://schemas.microsoft.com/office/drawing/2010/main" val="0"/>
              </a:ext>
            </a:extLst>
          </a:blip>
          <a:srcRect r="19723" b="62272"/>
          <a:stretch/>
        </p:blipFill>
        <p:spPr>
          <a:xfrm>
            <a:off x="919867" y="1247267"/>
            <a:ext cx="10678346" cy="2648851"/>
          </a:xfrm>
          <a:prstGeom prst="rect">
            <a:avLst/>
          </a:prstGeom>
          <a:ln>
            <a:noFill/>
          </a:ln>
          <a:effectLst>
            <a:outerShdw blurRad="292100" dist="139700" dir="2700000" algn="tl" rotWithShape="0">
              <a:srgbClr val="333333">
                <a:alpha val="65000"/>
              </a:srgbClr>
            </a:outerShdw>
          </a:effectLst>
        </p:spPr>
      </p:pic>
      <p:grpSp>
        <p:nvGrpSpPr>
          <p:cNvPr id="7" name="グループ化 6">
            <a:extLst>
              <a:ext uri="{FF2B5EF4-FFF2-40B4-BE49-F238E27FC236}">
                <a16:creationId xmlns:a16="http://schemas.microsoft.com/office/drawing/2014/main" id="{2899DCCB-EB39-2D44-49C1-0AD5BD4E88C2}"/>
              </a:ext>
            </a:extLst>
          </p:cNvPr>
          <p:cNvGrpSpPr/>
          <p:nvPr/>
        </p:nvGrpSpPr>
        <p:grpSpPr>
          <a:xfrm>
            <a:off x="-156089" y="-1"/>
            <a:ext cx="12348089" cy="634258"/>
            <a:chOff x="-156089" y="-1"/>
            <a:chExt cx="12348089" cy="634258"/>
          </a:xfrm>
        </p:grpSpPr>
        <p:sp>
          <p:nvSpPr>
            <p:cNvPr id="9" name="正方形/長方形 8">
              <a:extLst>
                <a:ext uri="{FF2B5EF4-FFF2-40B4-BE49-F238E27FC236}">
                  <a16:creationId xmlns:a16="http://schemas.microsoft.com/office/drawing/2014/main" id="{D7378294-71DE-FF0F-D774-CDFE11DA5BFD}"/>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07E6CED2-6CFA-B4E3-E3E1-9B300793A658}"/>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・クローンを作成しよう</a:t>
              </a:r>
              <a:endParaRPr lang="ja-JP" altLang="en-US" sz="2800" dirty="0">
                <a:solidFill>
                  <a:schemeClr val="bg1"/>
                </a:solidFill>
              </a:endParaRPr>
            </a:p>
          </p:txBody>
        </p:sp>
      </p:grpSp>
      <p:sp>
        <p:nvSpPr>
          <p:cNvPr id="12" name="テキスト ボックス 11">
            <a:extLst>
              <a:ext uri="{FF2B5EF4-FFF2-40B4-BE49-F238E27FC236}">
                <a16:creationId xmlns:a16="http://schemas.microsoft.com/office/drawing/2014/main" id="{0977BD62-7065-37D3-0BE6-C1D646A6D808}"/>
              </a:ext>
            </a:extLst>
          </p:cNvPr>
          <p:cNvSpPr txBox="1"/>
          <p:nvPr/>
        </p:nvSpPr>
        <p:spPr>
          <a:xfrm>
            <a:off x="890839" y="740707"/>
            <a:ext cx="8920818" cy="400110"/>
          </a:xfrm>
          <a:prstGeom prst="rect">
            <a:avLst/>
          </a:prstGeom>
          <a:noFill/>
        </p:spPr>
        <p:txBody>
          <a:bodyPr wrap="square" rtlCol="0">
            <a:spAutoFit/>
          </a:bodyPr>
          <a:lstStyle/>
          <a:p>
            <a:r>
              <a:rPr kumimoji="1" lang="ja-JP" altLang="en-US" sz="2000" dirty="0"/>
              <a:t>・赤枠のところがクローンしたいリポジトリの名前に代わっていれば</a:t>
            </a:r>
            <a:r>
              <a:rPr kumimoji="1" lang="en-US" altLang="ja-JP" sz="2000" dirty="0"/>
              <a:t>OK</a:t>
            </a:r>
          </a:p>
        </p:txBody>
      </p:sp>
      <p:sp>
        <p:nvSpPr>
          <p:cNvPr id="13" name="正方形/長方形 12">
            <a:extLst>
              <a:ext uri="{FF2B5EF4-FFF2-40B4-BE49-F238E27FC236}">
                <a16:creationId xmlns:a16="http://schemas.microsoft.com/office/drawing/2014/main" id="{E696E672-0A0D-ECBF-17D2-A1EAED971487}"/>
              </a:ext>
            </a:extLst>
          </p:cNvPr>
          <p:cNvSpPr/>
          <p:nvPr/>
        </p:nvSpPr>
        <p:spPr>
          <a:xfrm>
            <a:off x="783772" y="1433740"/>
            <a:ext cx="2670628" cy="63294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428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44242" y="2815932"/>
            <a:ext cx="11903514" cy="1226136"/>
          </a:xfrm>
        </p:spPr>
        <p:txBody>
          <a:bodyPr anchor="b">
            <a:normAutofit/>
          </a:bodyPr>
          <a:lstStyle/>
          <a:p>
            <a:r>
              <a:rPr lang="ja-JP" altLang="en-US" sz="8000" dirty="0"/>
              <a:t>プッシュをしてみよう</a:t>
            </a:r>
            <a:r>
              <a:rPr lang="en-US" altLang="ja-JP" sz="8000" dirty="0"/>
              <a:t>!</a:t>
            </a:r>
            <a:endParaRPr lang="ja-JP" altLang="en-US" sz="8000"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57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D3DE3A61-F11F-B295-EDA4-F821E9CDE5F5}"/>
              </a:ext>
            </a:extLst>
          </p:cNvPr>
          <p:cNvSpPr txBox="1"/>
          <p:nvPr/>
        </p:nvSpPr>
        <p:spPr>
          <a:xfrm>
            <a:off x="845272" y="1144693"/>
            <a:ext cx="9124013" cy="523220"/>
          </a:xfrm>
          <a:prstGeom prst="rect">
            <a:avLst/>
          </a:prstGeom>
          <a:noFill/>
        </p:spPr>
        <p:txBody>
          <a:bodyPr wrap="square" rtlCol="0">
            <a:spAutoFit/>
          </a:bodyPr>
          <a:lstStyle/>
          <a:p>
            <a:r>
              <a:rPr kumimoji="1" lang="ja-JP" altLang="en-US" sz="2800" dirty="0"/>
              <a:t>・先ほどクローンしたリモートリポジトリを開く</a:t>
            </a:r>
            <a:endParaRPr kumimoji="1" lang="en-US" altLang="ja-JP" sz="2800" dirty="0"/>
          </a:p>
        </p:txBody>
      </p:sp>
      <p:sp>
        <p:nvSpPr>
          <p:cNvPr id="5" name="テキスト ボックス 4">
            <a:extLst>
              <a:ext uri="{FF2B5EF4-FFF2-40B4-BE49-F238E27FC236}">
                <a16:creationId xmlns:a16="http://schemas.microsoft.com/office/drawing/2014/main" id="{B0813819-F709-E5BD-A062-8AF6955DE8DE}"/>
              </a:ext>
            </a:extLst>
          </p:cNvPr>
          <p:cNvSpPr txBox="1"/>
          <p:nvPr/>
        </p:nvSpPr>
        <p:spPr>
          <a:xfrm>
            <a:off x="845273" y="1706385"/>
            <a:ext cx="11822243" cy="954107"/>
          </a:xfrm>
          <a:prstGeom prst="rect">
            <a:avLst/>
          </a:prstGeom>
          <a:noFill/>
        </p:spPr>
        <p:txBody>
          <a:bodyPr wrap="square" rtlCol="0">
            <a:spAutoFit/>
          </a:bodyPr>
          <a:lstStyle/>
          <a:p>
            <a:r>
              <a:rPr kumimoji="1" lang="ja-JP" altLang="en-US" sz="2800" dirty="0"/>
              <a:t>・リモートリポジトリのファイル内にあるテキストドキュメントを</a:t>
            </a:r>
            <a:endParaRPr kumimoji="1" lang="en-US" altLang="ja-JP" sz="2800" dirty="0"/>
          </a:p>
          <a:p>
            <a:r>
              <a:rPr kumimoji="1" lang="ja-JP" altLang="en-US" sz="2800" dirty="0"/>
              <a:t>　開く</a:t>
            </a:r>
            <a:endParaRPr kumimoji="1" lang="ja-JP" altLang="en-US" sz="2400" dirty="0"/>
          </a:p>
        </p:txBody>
      </p:sp>
      <p:grpSp>
        <p:nvGrpSpPr>
          <p:cNvPr id="10" name="グループ化 9">
            <a:extLst>
              <a:ext uri="{FF2B5EF4-FFF2-40B4-BE49-F238E27FC236}">
                <a16:creationId xmlns:a16="http://schemas.microsoft.com/office/drawing/2014/main" id="{D0EFB5A2-23DE-5CE6-6E9C-E54C714EF488}"/>
              </a:ext>
            </a:extLst>
          </p:cNvPr>
          <p:cNvGrpSpPr/>
          <p:nvPr/>
        </p:nvGrpSpPr>
        <p:grpSpPr>
          <a:xfrm>
            <a:off x="845272" y="3732620"/>
            <a:ext cx="11822243" cy="523220"/>
            <a:chOff x="1069297" y="3766030"/>
            <a:chExt cx="11822243" cy="523220"/>
          </a:xfrm>
        </p:grpSpPr>
        <p:sp>
          <p:nvSpPr>
            <p:cNvPr id="2" name="テキスト ボックス 1">
              <a:extLst>
                <a:ext uri="{FF2B5EF4-FFF2-40B4-BE49-F238E27FC236}">
                  <a16:creationId xmlns:a16="http://schemas.microsoft.com/office/drawing/2014/main" id="{1096F418-EF12-8D0D-3B1F-C1C7AD04885E}"/>
                </a:ext>
              </a:extLst>
            </p:cNvPr>
            <p:cNvSpPr txBox="1"/>
            <p:nvPr/>
          </p:nvSpPr>
          <p:spPr>
            <a:xfrm>
              <a:off x="1069297" y="3766030"/>
              <a:ext cx="11822243" cy="523220"/>
            </a:xfrm>
            <a:prstGeom prst="rect">
              <a:avLst/>
            </a:prstGeom>
            <a:noFill/>
          </p:spPr>
          <p:txBody>
            <a:bodyPr wrap="square" rtlCol="0">
              <a:spAutoFit/>
            </a:bodyPr>
            <a:lstStyle/>
            <a:p>
              <a:r>
                <a:rPr kumimoji="1" lang="ja-JP" altLang="en-US" sz="2800" dirty="0"/>
                <a:t>・</a:t>
              </a:r>
              <a:r>
                <a:rPr kumimoji="1" lang="en-US" altLang="ja-JP" sz="2800" dirty="0"/>
                <a:t>Git</a:t>
              </a:r>
              <a:r>
                <a:rPr kumimoji="1" lang="ja-JP" altLang="en-US" sz="2800" dirty="0"/>
                <a:t>を開く</a:t>
              </a:r>
              <a:endParaRPr kumimoji="1" lang="ja-JP" altLang="en-US" sz="2400" dirty="0"/>
            </a:p>
          </p:txBody>
        </p:sp>
        <p:sp>
          <p:nvSpPr>
            <p:cNvPr id="7" name="テキスト ボックス 6">
              <a:extLst>
                <a:ext uri="{FF2B5EF4-FFF2-40B4-BE49-F238E27FC236}">
                  <a16:creationId xmlns:a16="http://schemas.microsoft.com/office/drawing/2014/main" id="{F0A64675-2B05-63B6-FFD2-43C939827B8C}"/>
                </a:ext>
              </a:extLst>
            </p:cNvPr>
            <p:cNvSpPr txBox="1"/>
            <p:nvPr/>
          </p:nvSpPr>
          <p:spPr>
            <a:xfrm>
              <a:off x="3072984" y="3842974"/>
              <a:ext cx="4682885" cy="369332"/>
            </a:xfrm>
            <a:prstGeom prst="rect">
              <a:avLst/>
            </a:prstGeom>
            <a:noFill/>
          </p:spPr>
          <p:txBody>
            <a:bodyPr wrap="none" rtlCol="0">
              <a:spAutoFit/>
            </a:bodyPr>
            <a:lstStyle/>
            <a:p>
              <a:r>
                <a:rPr kumimoji="1" lang="en-US" altLang="ja-JP" dirty="0">
                  <a:solidFill>
                    <a:srgbClr val="FF0000"/>
                  </a:solidFill>
                </a:rPr>
                <a:t>※web</a:t>
              </a:r>
              <a:r>
                <a:rPr kumimoji="1" lang="ja-JP" altLang="en-US" dirty="0">
                  <a:solidFill>
                    <a:srgbClr val="FF0000"/>
                  </a:solidFill>
                </a:rPr>
                <a:t>サイトにある</a:t>
              </a:r>
              <a:r>
                <a:rPr kumimoji="1" lang="en-US" altLang="ja-JP" dirty="0">
                  <a:solidFill>
                    <a:srgbClr val="FF0000"/>
                  </a:solidFill>
                </a:rPr>
                <a:t>Git </a:t>
              </a:r>
              <a:r>
                <a:rPr kumimoji="1" lang="en-US" altLang="ja-JP" dirty="0" err="1">
                  <a:solidFill>
                    <a:srgbClr val="FF0000"/>
                  </a:solidFill>
                </a:rPr>
                <a:t>Hunb</a:t>
              </a:r>
              <a:r>
                <a:rPr kumimoji="1" lang="ja-JP" altLang="en-US" dirty="0">
                  <a:solidFill>
                    <a:srgbClr val="FF0000"/>
                  </a:solidFill>
                </a:rPr>
                <a:t>ではありません</a:t>
              </a:r>
            </a:p>
          </p:txBody>
        </p:sp>
      </p:grpSp>
      <p:grpSp>
        <p:nvGrpSpPr>
          <p:cNvPr id="3" name="グループ化 2">
            <a:extLst>
              <a:ext uri="{FF2B5EF4-FFF2-40B4-BE49-F238E27FC236}">
                <a16:creationId xmlns:a16="http://schemas.microsoft.com/office/drawing/2014/main" id="{D0248CBB-1723-7182-92D9-D78A3883A812}"/>
              </a:ext>
            </a:extLst>
          </p:cNvPr>
          <p:cNvGrpSpPr/>
          <p:nvPr/>
        </p:nvGrpSpPr>
        <p:grpSpPr>
          <a:xfrm>
            <a:off x="-156089" y="-1"/>
            <a:ext cx="12348089" cy="634258"/>
            <a:chOff x="-156089" y="-1"/>
            <a:chExt cx="12348089" cy="634258"/>
          </a:xfrm>
        </p:grpSpPr>
        <p:sp>
          <p:nvSpPr>
            <p:cNvPr id="6" name="正方形/長方形 5">
              <a:extLst>
                <a:ext uri="{FF2B5EF4-FFF2-40B4-BE49-F238E27FC236}">
                  <a16:creationId xmlns:a16="http://schemas.microsoft.com/office/drawing/2014/main" id="{FBC5AD9C-116D-CABB-FB0B-C8CE9B508D93}"/>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05122B5C-012D-4846-735B-0DC07B09D8C6}"/>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・プッシュをしてみよう</a:t>
              </a:r>
              <a:endParaRPr lang="ja-JP" altLang="en-US" sz="2800" dirty="0">
                <a:solidFill>
                  <a:schemeClr val="bg1"/>
                </a:solidFill>
              </a:endParaRPr>
            </a:p>
          </p:txBody>
        </p:sp>
      </p:grpSp>
      <p:sp>
        <p:nvSpPr>
          <p:cNvPr id="9" name="テキスト ボックス 8">
            <a:extLst>
              <a:ext uri="{FF2B5EF4-FFF2-40B4-BE49-F238E27FC236}">
                <a16:creationId xmlns:a16="http://schemas.microsoft.com/office/drawing/2014/main" id="{1675FBF1-D2BA-CD05-95D3-791508B6AABE}"/>
              </a:ext>
            </a:extLst>
          </p:cNvPr>
          <p:cNvSpPr txBox="1"/>
          <p:nvPr/>
        </p:nvSpPr>
        <p:spPr>
          <a:xfrm>
            <a:off x="845272" y="2660492"/>
            <a:ext cx="9242157" cy="954107"/>
          </a:xfrm>
          <a:prstGeom prst="rect">
            <a:avLst/>
          </a:prstGeom>
          <a:noFill/>
        </p:spPr>
        <p:txBody>
          <a:bodyPr wrap="square" rtlCol="0">
            <a:spAutoFit/>
          </a:bodyPr>
          <a:lstStyle/>
          <a:p>
            <a:r>
              <a:rPr kumimoji="1" lang="ja-JP" altLang="en-US" sz="2800" dirty="0"/>
              <a:t>・テキストドキュメントに書き込まれている内容を消し、</a:t>
            </a:r>
            <a:endParaRPr kumimoji="1" lang="en-US" altLang="ja-JP" sz="2800" dirty="0"/>
          </a:p>
          <a:p>
            <a:r>
              <a:rPr kumimoji="1" lang="ja-JP" altLang="en-US" sz="2800" dirty="0"/>
              <a:t>　嫌いな食べ物の名前を書いて保存</a:t>
            </a:r>
            <a:endParaRPr kumimoji="1" lang="en-US" altLang="ja-JP" sz="2800" dirty="0"/>
          </a:p>
        </p:txBody>
      </p:sp>
      <p:sp>
        <p:nvSpPr>
          <p:cNvPr id="11" name="テキスト ボックス 10">
            <a:extLst>
              <a:ext uri="{FF2B5EF4-FFF2-40B4-BE49-F238E27FC236}">
                <a16:creationId xmlns:a16="http://schemas.microsoft.com/office/drawing/2014/main" id="{F71EE6F4-5594-2D8C-690C-9097B7345E1E}"/>
              </a:ext>
            </a:extLst>
          </p:cNvPr>
          <p:cNvSpPr txBox="1"/>
          <p:nvPr/>
        </p:nvSpPr>
        <p:spPr>
          <a:xfrm>
            <a:off x="6756394" y="3157613"/>
            <a:ext cx="9242157" cy="369332"/>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ファイルがない場合は新しく作る</a:t>
            </a:r>
            <a:endParaRPr kumimoji="1" lang="en-US" altLang="ja-JP" dirty="0">
              <a:solidFill>
                <a:srgbClr val="FF0000"/>
              </a:solidFill>
            </a:endParaRPr>
          </a:p>
        </p:txBody>
      </p:sp>
      <p:sp>
        <p:nvSpPr>
          <p:cNvPr id="12" name="テキスト ボックス 11">
            <a:extLst>
              <a:ext uri="{FF2B5EF4-FFF2-40B4-BE49-F238E27FC236}">
                <a16:creationId xmlns:a16="http://schemas.microsoft.com/office/drawing/2014/main" id="{E95BEC0E-6AB1-CFCF-A3B7-CBEA07E2A86F}"/>
              </a:ext>
            </a:extLst>
          </p:cNvPr>
          <p:cNvSpPr txBox="1"/>
          <p:nvPr/>
        </p:nvSpPr>
        <p:spPr>
          <a:xfrm>
            <a:off x="3699354" y="6294882"/>
            <a:ext cx="9242157" cy="369332"/>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同じリポジトリの同じ場所に修正を加えるとコンフリクトが起きるので注意</a:t>
            </a:r>
            <a:endParaRPr kumimoji="1" lang="en-US" altLang="ja-JP" dirty="0">
              <a:solidFill>
                <a:srgbClr val="FF0000"/>
              </a:solidFill>
            </a:endParaRPr>
          </a:p>
        </p:txBody>
      </p:sp>
    </p:spTree>
    <p:extLst>
      <p:ext uri="{BB962C8B-B14F-4D97-AF65-F5344CB8AC3E}">
        <p14:creationId xmlns:p14="http://schemas.microsoft.com/office/powerpoint/2010/main" val="1516321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A32A7AEB-123E-6543-7491-FA1191CC8A6F}"/>
              </a:ext>
            </a:extLst>
          </p:cNvPr>
          <p:cNvPicPr>
            <a:picLocks noChangeAspect="1"/>
          </p:cNvPicPr>
          <p:nvPr/>
        </p:nvPicPr>
        <p:blipFill rotWithShape="1">
          <a:blip r:embed="rId2">
            <a:extLst>
              <a:ext uri="{28A0092B-C50C-407E-A947-70E740481C1C}">
                <a14:useLocalDpi xmlns:a14="http://schemas.microsoft.com/office/drawing/2010/main" val="0"/>
              </a:ext>
            </a:extLst>
          </a:blip>
          <a:srcRect b="22078"/>
          <a:stretch/>
        </p:blipFill>
        <p:spPr>
          <a:xfrm>
            <a:off x="428161" y="2690797"/>
            <a:ext cx="3810010" cy="4115883"/>
          </a:xfrm>
          <a:prstGeom prst="rect">
            <a:avLst/>
          </a:prstGeom>
          <a:ln>
            <a:noFill/>
          </a:ln>
          <a:effectLst>
            <a:outerShdw blurRad="292100" dist="139700" dir="2700000" algn="tl" rotWithShape="0">
              <a:srgbClr val="333333">
                <a:alpha val="65000"/>
              </a:srgbClr>
            </a:outerShdw>
          </a:effectLst>
        </p:spPr>
      </p:pic>
      <p:pic>
        <p:nvPicPr>
          <p:cNvPr id="13" name="図 12" descr="グラフィカル ユーザー インターフェイス, テキスト, アプリケーション&#10;&#10;自動的に生成された説明">
            <a:extLst>
              <a:ext uri="{FF2B5EF4-FFF2-40B4-BE49-F238E27FC236}">
                <a16:creationId xmlns:a16="http://schemas.microsoft.com/office/drawing/2014/main" id="{A978B19B-343B-3B85-0E60-0208B570FE11}"/>
              </a:ext>
            </a:extLst>
          </p:cNvPr>
          <p:cNvPicPr>
            <a:picLocks noChangeAspect="1"/>
          </p:cNvPicPr>
          <p:nvPr/>
        </p:nvPicPr>
        <p:blipFill rotWithShape="1">
          <a:blip r:embed="rId3">
            <a:extLst>
              <a:ext uri="{28A0092B-C50C-407E-A947-70E740481C1C}">
                <a14:useLocalDpi xmlns:a14="http://schemas.microsoft.com/office/drawing/2010/main" val="0"/>
              </a:ext>
            </a:extLst>
          </a:blip>
          <a:srcRect l="1" r="65681" b="66479"/>
          <a:stretch/>
        </p:blipFill>
        <p:spPr>
          <a:xfrm>
            <a:off x="428161" y="866654"/>
            <a:ext cx="5058239" cy="1742646"/>
          </a:xfrm>
          <a:prstGeom prst="rect">
            <a:avLst/>
          </a:prstGeom>
          <a:ln>
            <a:noFill/>
          </a:ln>
          <a:effectLst>
            <a:outerShdw blurRad="292100" dist="139700" dir="2700000" algn="tl" rotWithShape="0">
              <a:srgbClr val="333333">
                <a:alpha val="65000"/>
              </a:srgbClr>
            </a:outerShdw>
          </a:effectLst>
        </p:spPr>
      </p:pic>
      <p:sp>
        <p:nvSpPr>
          <p:cNvPr id="14" name="テキスト ボックス 13">
            <a:extLst>
              <a:ext uri="{FF2B5EF4-FFF2-40B4-BE49-F238E27FC236}">
                <a16:creationId xmlns:a16="http://schemas.microsoft.com/office/drawing/2014/main" id="{0AFE21A8-EDDD-CD7F-E3CA-B3341378E1C9}"/>
              </a:ext>
            </a:extLst>
          </p:cNvPr>
          <p:cNvSpPr txBox="1"/>
          <p:nvPr/>
        </p:nvSpPr>
        <p:spPr>
          <a:xfrm>
            <a:off x="5913610" y="917443"/>
            <a:ext cx="5936344" cy="400110"/>
          </a:xfrm>
          <a:prstGeom prst="rect">
            <a:avLst/>
          </a:prstGeom>
          <a:noFill/>
        </p:spPr>
        <p:txBody>
          <a:bodyPr wrap="square" rtlCol="0">
            <a:spAutoFit/>
          </a:bodyPr>
          <a:lstStyle/>
          <a:p>
            <a:r>
              <a:rPr kumimoji="1" lang="ja-JP" altLang="en-US" sz="2000" dirty="0"/>
              <a:t>・まず、前回やったようにコミットしましょう</a:t>
            </a:r>
            <a:r>
              <a:rPr kumimoji="1" lang="en-US" altLang="ja-JP" sz="2000" dirty="0"/>
              <a:t>!</a:t>
            </a:r>
          </a:p>
        </p:txBody>
      </p:sp>
      <p:sp>
        <p:nvSpPr>
          <p:cNvPr id="15" name="テキスト ボックス 14">
            <a:extLst>
              <a:ext uri="{FF2B5EF4-FFF2-40B4-BE49-F238E27FC236}">
                <a16:creationId xmlns:a16="http://schemas.microsoft.com/office/drawing/2014/main" id="{D3B164F8-7229-2FE8-F820-A7D8DD3F182E}"/>
              </a:ext>
            </a:extLst>
          </p:cNvPr>
          <p:cNvSpPr txBox="1"/>
          <p:nvPr/>
        </p:nvSpPr>
        <p:spPr>
          <a:xfrm>
            <a:off x="5913610" y="1362221"/>
            <a:ext cx="6363554" cy="707886"/>
          </a:xfrm>
          <a:prstGeom prst="rect">
            <a:avLst/>
          </a:prstGeom>
          <a:noFill/>
        </p:spPr>
        <p:txBody>
          <a:bodyPr wrap="square" rtlCol="0">
            <a:spAutoFit/>
          </a:bodyPr>
          <a:lstStyle/>
          <a:p>
            <a:r>
              <a:rPr kumimoji="1" lang="ja-JP" altLang="en-US" sz="2000" dirty="0"/>
              <a:t>・左の赤枠にクローンしたリポジトリ名が表示され</a:t>
            </a:r>
            <a:endParaRPr kumimoji="1" lang="en-US" altLang="ja-JP" sz="2000" dirty="0"/>
          </a:p>
          <a:p>
            <a:r>
              <a:rPr kumimoji="1" lang="ja-JP" altLang="en-US" sz="2000" dirty="0"/>
              <a:t>　ていれば</a:t>
            </a:r>
            <a:r>
              <a:rPr kumimoji="1" lang="en-US" altLang="ja-JP" sz="2000" dirty="0"/>
              <a:t>OK</a:t>
            </a:r>
            <a:r>
              <a:rPr kumimoji="1" lang="ja-JP" altLang="en-US" sz="2000" dirty="0"/>
              <a:t>です</a:t>
            </a:r>
            <a:endParaRPr kumimoji="1" lang="en-US" altLang="ja-JP" sz="2000" dirty="0"/>
          </a:p>
        </p:txBody>
      </p:sp>
      <p:sp>
        <p:nvSpPr>
          <p:cNvPr id="16" name="テキスト ボックス 15">
            <a:extLst>
              <a:ext uri="{FF2B5EF4-FFF2-40B4-BE49-F238E27FC236}">
                <a16:creationId xmlns:a16="http://schemas.microsoft.com/office/drawing/2014/main" id="{6BDA4EF3-1C26-E100-5212-CF12E3C16CBD}"/>
              </a:ext>
            </a:extLst>
          </p:cNvPr>
          <p:cNvSpPr txBox="1"/>
          <p:nvPr/>
        </p:nvSpPr>
        <p:spPr>
          <a:xfrm>
            <a:off x="5913610" y="2070107"/>
            <a:ext cx="5936344" cy="707886"/>
          </a:xfrm>
          <a:prstGeom prst="rect">
            <a:avLst/>
          </a:prstGeom>
          <a:noFill/>
        </p:spPr>
        <p:txBody>
          <a:bodyPr wrap="square" rtlCol="0">
            <a:spAutoFit/>
          </a:bodyPr>
          <a:lstStyle/>
          <a:p>
            <a:r>
              <a:rPr kumimoji="1" lang="ja-JP" altLang="en-US" sz="2000" dirty="0"/>
              <a:t>・違うリポジトリ名が表示されている場合は</a:t>
            </a:r>
            <a:endParaRPr kumimoji="1" lang="en-US" altLang="ja-JP" sz="2000" dirty="0"/>
          </a:p>
          <a:p>
            <a:r>
              <a:rPr kumimoji="1" lang="ja-JP" altLang="en-US" sz="2000" dirty="0"/>
              <a:t>　赤枠をクリック</a:t>
            </a:r>
            <a:endParaRPr kumimoji="1" lang="en-US" altLang="ja-JP" sz="2000" dirty="0"/>
          </a:p>
        </p:txBody>
      </p:sp>
      <p:grpSp>
        <p:nvGrpSpPr>
          <p:cNvPr id="17" name="グループ化 16">
            <a:extLst>
              <a:ext uri="{FF2B5EF4-FFF2-40B4-BE49-F238E27FC236}">
                <a16:creationId xmlns:a16="http://schemas.microsoft.com/office/drawing/2014/main" id="{96FDB512-5415-DFF0-4404-90451E79FE21}"/>
              </a:ext>
            </a:extLst>
          </p:cNvPr>
          <p:cNvGrpSpPr/>
          <p:nvPr/>
        </p:nvGrpSpPr>
        <p:grpSpPr>
          <a:xfrm>
            <a:off x="-156089" y="-1"/>
            <a:ext cx="12348089" cy="634258"/>
            <a:chOff x="-156089" y="-1"/>
            <a:chExt cx="12348089" cy="634258"/>
          </a:xfrm>
        </p:grpSpPr>
        <p:sp>
          <p:nvSpPr>
            <p:cNvPr id="18" name="正方形/長方形 17">
              <a:extLst>
                <a:ext uri="{FF2B5EF4-FFF2-40B4-BE49-F238E27FC236}">
                  <a16:creationId xmlns:a16="http://schemas.microsoft.com/office/drawing/2014/main" id="{96891A27-A218-2A9B-DDED-56AABEAE150D}"/>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タイトル 1">
              <a:extLst>
                <a:ext uri="{FF2B5EF4-FFF2-40B4-BE49-F238E27FC236}">
                  <a16:creationId xmlns:a16="http://schemas.microsoft.com/office/drawing/2014/main" id="{16CC804A-28BB-178F-190E-AA66DD725D6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・プッシュをしてみよう</a:t>
              </a:r>
              <a:endParaRPr lang="ja-JP" altLang="en-US" sz="2800" dirty="0">
                <a:solidFill>
                  <a:schemeClr val="bg1"/>
                </a:solidFill>
              </a:endParaRPr>
            </a:p>
          </p:txBody>
        </p:sp>
      </p:grpSp>
      <p:sp>
        <p:nvSpPr>
          <p:cNvPr id="20" name="正方形/長方形 19">
            <a:extLst>
              <a:ext uri="{FF2B5EF4-FFF2-40B4-BE49-F238E27FC236}">
                <a16:creationId xmlns:a16="http://schemas.microsoft.com/office/drawing/2014/main" id="{234FD16A-89CB-BCF6-EC8E-92B74DA426ED}"/>
              </a:ext>
            </a:extLst>
          </p:cNvPr>
          <p:cNvSpPr/>
          <p:nvPr/>
        </p:nvSpPr>
        <p:spPr>
          <a:xfrm>
            <a:off x="428161" y="1373678"/>
            <a:ext cx="4564753" cy="1050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DC5330-B1F1-72B2-898D-3CE578BB79DC}"/>
              </a:ext>
            </a:extLst>
          </p:cNvPr>
          <p:cNvSpPr txBox="1"/>
          <p:nvPr/>
        </p:nvSpPr>
        <p:spPr>
          <a:xfrm>
            <a:off x="5913610" y="2777993"/>
            <a:ext cx="5936344" cy="707886"/>
          </a:xfrm>
          <a:prstGeom prst="rect">
            <a:avLst/>
          </a:prstGeom>
          <a:noFill/>
        </p:spPr>
        <p:txBody>
          <a:bodyPr wrap="square" rtlCol="0">
            <a:spAutoFit/>
          </a:bodyPr>
          <a:lstStyle/>
          <a:p>
            <a:r>
              <a:rPr kumimoji="1" lang="ja-JP" altLang="en-US" sz="2000" dirty="0"/>
              <a:t>・青枠の中のリポジトリの一覧からクローンした</a:t>
            </a:r>
            <a:endParaRPr kumimoji="1" lang="en-US" altLang="ja-JP" sz="2000" dirty="0"/>
          </a:p>
          <a:p>
            <a:r>
              <a:rPr kumimoji="1" lang="ja-JP" altLang="en-US" sz="2000" dirty="0"/>
              <a:t>　リポジトリを選択</a:t>
            </a:r>
            <a:endParaRPr kumimoji="1" lang="en-US" altLang="ja-JP" sz="2000" dirty="0"/>
          </a:p>
        </p:txBody>
      </p:sp>
      <p:sp>
        <p:nvSpPr>
          <p:cNvPr id="28" name="正方形/長方形 27">
            <a:extLst>
              <a:ext uri="{FF2B5EF4-FFF2-40B4-BE49-F238E27FC236}">
                <a16:creationId xmlns:a16="http://schemas.microsoft.com/office/drawing/2014/main" id="{A8C5DFA0-6B0A-F3F7-243C-7B10E47FECC5}"/>
              </a:ext>
            </a:extLst>
          </p:cNvPr>
          <p:cNvSpPr/>
          <p:nvPr/>
        </p:nvSpPr>
        <p:spPr>
          <a:xfrm>
            <a:off x="428161" y="5341258"/>
            <a:ext cx="3592296" cy="12480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9AF1F98-B863-E038-FC2B-30A4E0B7A4D6}"/>
              </a:ext>
            </a:extLst>
          </p:cNvPr>
          <p:cNvSpPr txBox="1"/>
          <p:nvPr/>
        </p:nvSpPr>
        <p:spPr>
          <a:xfrm>
            <a:off x="5913610" y="3485879"/>
            <a:ext cx="5936344" cy="400110"/>
          </a:xfrm>
          <a:prstGeom prst="rect">
            <a:avLst/>
          </a:prstGeom>
          <a:noFill/>
        </p:spPr>
        <p:txBody>
          <a:bodyPr wrap="square" rtlCol="0">
            <a:spAutoFit/>
          </a:bodyPr>
          <a:lstStyle/>
          <a:p>
            <a:r>
              <a:rPr kumimoji="1" lang="ja-JP" altLang="en-US" sz="2000" dirty="0"/>
              <a:t>・その後コミットします</a:t>
            </a:r>
            <a:r>
              <a:rPr kumimoji="1" lang="en-US" altLang="ja-JP" sz="2000" dirty="0"/>
              <a:t>!</a:t>
            </a:r>
          </a:p>
        </p:txBody>
      </p:sp>
    </p:spTree>
    <p:extLst>
      <p:ext uri="{BB962C8B-B14F-4D97-AF65-F5344CB8AC3E}">
        <p14:creationId xmlns:p14="http://schemas.microsoft.com/office/powerpoint/2010/main" val="551664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10;&#10;自動的に生成された説明">
            <a:extLst>
              <a:ext uri="{FF2B5EF4-FFF2-40B4-BE49-F238E27FC236}">
                <a16:creationId xmlns:a16="http://schemas.microsoft.com/office/drawing/2014/main" id="{3F9A0222-676F-F55C-E110-DA3DC6AD9371}"/>
              </a:ext>
            </a:extLst>
          </p:cNvPr>
          <p:cNvPicPr>
            <a:picLocks noChangeAspect="1"/>
          </p:cNvPicPr>
          <p:nvPr/>
        </p:nvPicPr>
        <p:blipFill rotWithShape="1">
          <a:blip r:embed="rId2">
            <a:extLst>
              <a:ext uri="{28A0092B-C50C-407E-A947-70E740481C1C}">
                <a14:useLocalDpi xmlns:a14="http://schemas.microsoft.com/office/drawing/2010/main" val="0"/>
              </a:ext>
            </a:extLst>
          </a:blip>
          <a:srcRect b="41882"/>
          <a:stretch/>
        </p:blipFill>
        <p:spPr>
          <a:xfrm>
            <a:off x="417485" y="3500299"/>
            <a:ext cx="11368237" cy="3539728"/>
          </a:xfrm>
          <a:prstGeom prst="rect">
            <a:avLst/>
          </a:prstGeom>
        </p:spPr>
      </p:pic>
      <p:sp>
        <p:nvSpPr>
          <p:cNvPr id="14" name="テキスト ボックス 13">
            <a:extLst>
              <a:ext uri="{FF2B5EF4-FFF2-40B4-BE49-F238E27FC236}">
                <a16:creationId xmlns:a16="http://schemas.microsoft.com/office/drawing/2014/main" id="{0AFE21A8-EDDD-CD7F-E3CA-B3341378E1C9}"/>
              </a:ext>
            </a:extLst>
          </p:cNvPr>
          <p:cNvSpPr txBox="1"/>
          <p:nvPr/>
        </p:nvSpPr>
        <p:spPr>
          <a:xfrm>
            <a:off x="848125" y="828036"/>
            <a:ext cx="5936344" cy="400110"/>
          </a:xfrm>
          <a:prstGeom prst="rect">
            <a:avLst/>
          </a:prstGeom>
          <a:noFill/>
        </p:spPr>
        <p:txBody>
          <a:bodyPr wrap="square" rtlCol="0">
            <a:spAutoFit/>
          </a:bodyPr>
          <a:lstStyle/>
          <a:p>
            <a:r>
              <a:rPr kumimoji="1" lang="ja-JP" altLang="en-US" sz="2000" dirty="0"/>
              <a:t>・コミットしたら、プッシュをしてみましょう</a:t>
            </a:r>
            <a:endParaRPr kumimoji="1" lang="en-US" altLang="ja-JP" sz="2000" dirty="0"/>
          </a:p>
        </p:txBody>
      </p:sp>
      <p:sp>
        <p:nvSpPr>
          <p:cNvPr id="15" name="テキスト ボックス 14">
            <a:extLst>
              <a:ext uri="{FF2B5EF4-FFF2-40B4-BE49-F238E27FC236}">
                <a16:creationId xmlns:a16="http://schemas.microsoft.com/office/drawing/2014/main" id="{D3B164F8-7229-2FE8-F820-A7D8DD3F182E}"/>
              </a:ext>
            </a:extLst>
          </p:cNvPr>
          <p:cNvSpPr txBox="1"/>
          <p:nvPr/>
        </p:nvSpPr>
        <p:spPr>
          <a:xfrm>
            <a:off x="848125" y="1362221"/>
            <a:ext cx="6363554" cy="400110"/>
          </a:xfrm>
          <a:prstGeom prst="rect">
            <a:avLst/>
          </a:prstGeom>
          <a:noFill/>
        </p:spPr>
        <p:txBody>
          <a:bodyPr wrap="square" rtlCol="0">
            <a:spAutoFit/>
          </a:bodyPr>
          <a:lstStyle/>
          <a:p>
            <a:r>
              <a:rPr kumimoji="1" lang="ja-JP" altLang="en-US" sz="2000" dirty="0"/>
              <a:t>・赤枠で囲まれた</a:t>
            </a:r>
            <a:r>
              <a:rPr kumimoji="1" lang="en-US" altLang="ja-JP" sz="2000" dirty="0"/>
              <a:t>[Push origin]</a:t>
            </a:r>
            <a:r>
              <a:rPr kumimoji="1" lang="ja-JP" altLang="en-US" sz="2000" dirty="0"/>
              <a:t>をクリック</a:t>
            </a:r>
            <a:endParaRPr kumimoji="1" lang="en-US" altLang="ja-JP" sz="2000" dirty="0"/>
          </a:p>
        </p:txBody>
      </p:sp>
      <p:sp>
        <p:nvSpPr>
          <p:cNvPr id="16" name="テキスト ボックス 15">
            <a:extLst>
              <a:ext uri="{FF2B5EF4-FFF2-40B4-BE49-F238E27FC236}">
                <a16:creationId xmlns:a16="http://schemas.microsoft.com/office/drawing/2014/main" id="{6BDA4EF3-1C26-E100-5212-CF12E3C16CBD}"/>
              </a:ext>
            </a:extLst>
          </p:cNvPr>
          <p:cNvSpPr txBox="1"/>
          <p:nvPr/>
        </p:nvSpPr>
        <p:spPr>
          <a:xfrm>
            <a:off x="848125" y="1914564"/>
            <a:ext cx="5936344" cy="400110"/>
          </a:xfrm>
          <a:prstGeom prst="rect">
            <a:avLst/>
          </a:prstGeom>
          <a:noFill/>
        </p:spPr>
        <p:txBody>
          <a:bodyPr wrap="square" rtlCol="0">
            <a:spAutoFit/>
          </a:bodyPr>
          <a:lstStyle/>
          <a:p>
            <a:r>
              <a:rPr kumimoji="1" lang="ja-JP" altLang="en-US" sz="2000" dirty="0"/>
              <a:t>・これでプッシュ完了です</a:t>
            </a:r>
            <a:r>
              <a:rPr kumimoji="1" lang="en-US" altLang="ja-JP" sz="2000" dirty="0"/>
              <a:t>!</a:t>
            </a:r>
          </a:p>
        </p:txBody>
      </p:sp>
      <p:grpSp>
        <p:nvGrpSpPr>
          <p:cNvPr id="17" name="グループ化 16">
            <a:extLst>
              <a:ext uri="{FF2B5EF4-FFF2-40B4-BE49-F238E27FC236}">
                <a16:creationId xmlns:a16="http://schemas.microsoft.com/office/drawing/2014/main" id="{96FDB512-5415-DFF0-4404-90451E79FE21}"/>
              </a:ext>
            </a:extLst>
          </p:cNvPr>
          <p:cNvGrpSpPr/>
          <p:nvPr/>
        </p:nvGrpSpPr>
        <p:grpSpPr>
          <a:xfrm>
            <a:off x="-156089" y="-1"/>
            <a:ext cx="12348089" cy="634258"/>
            <a:chOff x="-156089" y="-1"/>
            <a:chExt cx="12348089" cy="634258"/>
          </a:xfrm>
        </p:grpSpPr>
        <p:sp>
          <p:nvSpPr>
            <p:cNvPr id="18" name="正方形/長方形 17">
              <a:extLst>
                <a:ext uri="{FF2B5EF4-FFF2-40B4-BE49-F238E27FC236}">
                  <a16:creationId xmlns:a16="http://schemas.microsoft.com/office/drawing/2014/main" id="{96891A27-A218-2A9B-DDED-56AABEAE150D}"/>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タイトル 1">
              <a:extLst>
                <a:ext uri="{FF2B5EF4-FFF2-40B4-BE49-F238E27FC236}">
                  <a16:creationId xmlns:a16="http://schemas.microsoft.com/office/drawing/2014/main" id="{16CC804A-28BB-178F-190E-AA66DD725D6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・プッシュをしてみよう</a:t>
              </a:r>
              <a:endParaRPr lang="ja-JP" altLang="en-US" sz="2800" dirty="0">
                <a:solidFill>
                  <a:schemeClr val="bg1"/>
                </a:solidFill>
              </a:endParaRPr>
            </a:p>
          </p:txBody>
        </p:sp>
      </p:grpSp>
      <p:sp>
        <p:nvSpPr>
          <p:cNvPr id="20" name="正方形/長方形 19">
            <a:extLst>
              <a:ext uri="{FF2B5EF4-FFF2-40B4-BE49-F238E27FC236}">
                <a16:creationId xmlns:a16="http://schemas.microsoft.com/office/drawing/2014/main" id="{234FD16A-89CB-BCF6-EC8E-92B74DA426ED}"/>
              </a:ext>
            </a:extLst>
          </p:cNvPr>
          <p:cNvSpPr/>
          <p:nvPr/>
        </p:nvSpPr>
        <p:spPr>
          <a:xfrm>
            <a:off x="7211679" y="3875314"/>
            <a:ext cx="3398264" cy="75474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01578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015099" y="2757875"/>
            <a:ext cx="10161800" cy="1342250"/>
          </a:xfrm>
        </p:spPr>
        <p:txBody>
          <a:bodyPr anchor="b">
            <a:normAutofit/>
          </a:bodyPr>
          <a:lstStyle/>
          <a:p>
            <a:r>
              <a:rPr lang="ja-JP" altLang="en-US" sz="8000" dirty="0"/>
              <a:t>プルをしてみよう</a:t>
            </a:r>
            <a:r>
              <a:rPr lang="en-US" altLang="ja-JP" sz="8000" dirty="0"/>
              <a:t>!</a:t>
            </a:r>
            <a:endParaRPr lang="ja-JP" altLang="en-US" sz="8000"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74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03B73-D882-64F7-87E2-3AA2BD3A3938}"/>
              </a:ext>
            </a:extLst>
          </p:cNvPr>
          <p:cNvSpPr>
            <a:spLocks noGrp="1"/>
          </p:cNvSpPr>
          <p:nvPr>
            <p:ph type="title"/>
          </p:nvPr>
        </p:nvSpPr>
        <p:spPr/>
        <p:txBody>
          <a:bodyPr/>
          <a:lstStyle/>
          <a:p>
            <a:r>
              <a:rPr lang="en-US" altLang="ja-JP" sz="5400" cap="none" dirty="0"/>
              <a:t>Git</a:t>
            </a:r>
            <a:r>
              <a:rPr lang="ja-JP" altLang="en-US" sz="5400" cap="none" dirty="0"/>
              <a:t>の使い方</a:t>
            </a:r>
            <a:r>
              <a:rPr kumimoji="1" lang="ja-JP" altLang="en-US" sz="54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D615B54B-5D65-9A6D-ABB0-D139ADD785BC}"/>
              </a:ext>
            </a:extLst>
          </p:cNvPr>
          <p:cNvSpPr>
            <a:spLocks noGrp="1"/>
          </p:cNvSpPr>
          <p:nvPr>
            <p:ph idx="1"/>
          </p:nvPr>
        </p:nvSpPr>
        <p:spPr/>
        <p:txBody>
          <a:bodyPr>
            <a:normAutofit/>
          </a:bodyPr>
          <a:lstStyle/>
          <a:p>
            <a:pPr marL="0" indent="0">
              <a:buNone/>
            </a:pPr>
            <a:r>
              <a:rPr lang="ja-JP" altLang="en-US" dirty="0"/>
              <a:t>１．</a:t>
            </a:r>
            <a:r>
              <a:rPr kumimoji="1" lang="ja-JP" altLang="en-US" dirty="0"/>
              <a:t>リポジトリというファイルの保存場所を作る</a:t>
            </a:r>
          </a:p>
          <a:p>
            <a:pPr marL="0" indent="0">
              <a:buNone/>
            </a:pPr>
            <a:r>
              <a:rPr lang="ja-JP" altLang="en-US" dirty="0"/>
              <a:t>２</a:t>
            </a:r>
            <a:r>
              <a:rPr kumimoji="1" lang="ja-JP" altLang="en-US" dirty="0"/>
              <a:t>．ファイルの変更を記録する</a:t>
            </a:r>
          </a:p>
          <a:p>
            <a:pPr marL="0" indent="0">
              <a:buNone/>
            </a:pPr>
            <a:r>
              <a:rPr lang="ja-JP" altLang="en-US" dirty="0"/>
              <a:t>３</a:t>
            </a:r>
            <a:r>
              <a:rPr kumimoji="1" lang="ja-JP" altLang="en-US" dirty="0"/>
              <a:t>．ファイルの変更を共有する</a:t>
            </a:r>
            <a:endParaRPr lang="en-US" altLang="ja-JP" dirty="0"/>
          </a:p>
          <a:p>
            <a:pPr marL="0" indent="0">
              <a:buNone/>
            </a:pPr>
            <a:endParaRPr kumimoji="1" lang="en-US" altLang="ja-JP" dirty="0"/>
          </a:p>
          <a:p>
            <a:pPr marL="0" indent="0">
              <a:buNone/>
            </a:pPr>
            <a:r>
              <a:rPr kumimoji="1" lang="ja-JP" altLang="en-US" dirty="0"/>
              <a:t>リポジトリというファイルの保存場所を作ります。</a:t>
            </a:r>
            <a:endParaRPr kumimoji="1" lang="en-US" altLang="ja-JP" dirty="0"/>
          </a:p>
          <a:p>
            <a:pPr marL="0" indent="0">
              <a:buNone/>
            </a:pPr>
            <a:r>
              <a:rPr kumimoji="1" lang="ja-JP" altLang="en-US" dirty="0"/>
              <a:t>リポジトリには、ローカルとリモートという</a:t>
            </a:r>
            <a:r>
              <a:rPr kumimoji="1" lang="en-US" altLang="ja-JP" dirty="0"/>
              <a:t>2</a:t>
            </a:r>
            <a:r>
              <a:rPr kumimoji="1" lang="ja-JP" altLang="en-US" dirty="0"/>
              <a:t>種類があります。</a:t>
            </a:r>
            <a:endParaRPr kumimoji="1" lang="en-US" altLang="ja-JP" dirty="0"/>
          </a:p>
          <a:p>
            <a:pPr marL="0" indent="0">
              <a:buNone/>
            </a:pPr>
            <a:r>
              <a:rPr kumimoji="1" lang="ja-JP" altLang="en-US" dirty="0"/>
              <a:t>ローカルは、自分のコンピューターにある保存場所です。</a:t>
            </a:r>
            <a:endParaRPr kumimoji="1" lang="en-US" altLang="ja-JP" dirty="0"/>
          </a:p>
          <a:p>
            <a:pPr marL="0" indent="0">
              <a:buNone/>
            </a:pPr>
            <a:r>
              <a:rPr kumimoji="1" lang="ja-JP" altLang="en-US" dirty="0"/>
              <a:t>リモートは、インターネット上にある保存場所です。</a:t>
            </a:r>
            <a:endParaRPr kumimoji="1" lang="en-US" altLang="ja-JP" dirty="0"/>
          </a:p>
        </p:txBody>
      </p:sp>
    </p:spTree>
    <p:extLst>
      <p:ext uri="{BB962C8B-B14F-4D97-AF65-F5344CB8AC3E}">
        <p14:creationId xmlns:p14="http://schemas.microsoft.com/office/powerpoint/2010/main" val="36399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2308324"/>
          </a:xfrm>
          <a:prstGeom prst="rect">
            <a:avLst/>
          </a:prstGeom>
          <a:noFill/>
        </p:spPr>
        <p:txBody>
          <a:bodyPr wrap="square" rtlCol="0">
            <a:spAutoFit/>
          </a:bodyPr>
          <a:lstStyle/>
          <a:p>
            <a:r>
              <a:rPr kumimoji="1" lang="ja-JP" altLang="en-US" dirty="0"/>
              <a:t>・リポジトリ</a:t>
            </a:r>
            <a:endParaRPr kumimoji="1" lang="en-US" altLang="ja-JP" dirty="0"/>
          </a:p>
          <a:p>
            <a:r>
              <a:rPr kumimoji="1" lang="en-US" altLang="ja-JP" dirty="0"/>
              <a:t>	</a:t>
            </a:r>
            <a:r>
              <a:rPr kumimoji="1" lang="ja-JP" altLang="en-US" dirty="0"/>
              <a:t>ローカルリポジトリ</a:t>
            </a:r>
            <a:endParaRPr kumimoji="1" lang="en-US" altLang="ja-JP" dirty="0"/>
          </a:p>
          <a:p>
            <a:r>
              <a:rPr kumimoji="1" lang="en-US" altLang="ja-JP" dirty="0"/>
              <a:t>	</a:t>
            </a:r>
            <a:r>
              <a:rPr kumimoji="1" lang="ja-JP" altLang="en-US" dirty="0"/>
              <a:t>リモートリポジトリ</a:t>
            </a:r>
            <a:endParaRPr kumimoji="1" lang="en-US" altLang="ja-JP" dirty="0"/>
          </a:p>
          <a:p>
            <a:r>
              <a:rPr kumimoji="1" lang="ja-JP" altLang="en-US" dirty="0"/>
              <a:t>・フォーク</a:t>
            </a:r>
            <a:endParaRPr kumimoji="1" lang="en-US" altLang="ja-JP" dirty="0"/>
          </a:p>
          <a:p>
            <a:r>
              <a:rPr kumimoji="1" lang="ja-JP" altLang="en-US" dirty="0"/>
              <a:t>・クローン</a:t>
            </a:r>
            <a:endParaRPr kumimoji="1" lang="en-US" altLang="ja-JP" dirty="0"/>
          </a:p>
          <a:p>
            <a:r>
              <a:rPr kumimoji="1" lang="ja-JP" altLang="en-US" dirty="0"/>
              <a:t>・イニット</a:t>
            </a:r>
            <a:br>
              <a:rPr kumimoji="1" lang="en-US" altLang="ja-JP" dirty="0"/>
            </a:br>
            <a:endParaRPr kumimoji="1" lang="en-US" altLang="ja-JP" dirty="0"/>
          </a:p>
          <a:p>
            <a:endParaRPr kumimoji="1" lang="ja-JP" altLang="en-US" dirty="0"/>
          </a:p>
        </p:txBody>
      </p:sp>
      <p:pic>
        <p:nvPicPr>
          <p:cNvPr id="3074" name="Picture 2">
            <a:extLst>
              <a:ext uri="{FF2B5EF4-FFF2-40B4-BE49-F238E27FC236}">
                <a16:creationId xmlns:a16="http://schemas.microsoft.com/office/drawing/2014/main" id="{AF85911D-A6DB-32DC-6A63-E112B4DB7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839"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57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3139321"/>
          </a:xfrm>
          <a:prstGeom prst="rect">
            <a:avLst/>
          </a:prstGeom>
          <a:noFill/>
        </p:spPr>
        <p:txBody>
          <a:bodyPr wrap="square" rtlCol="0">
            <a:spAutoFit/>
          </a:bodyPr>
          <a:lstStyle/>
          <a:p>
            <a:r>
              <a:rPr kumimoji="1" lang="ja-JP" altLang="en-US" dirty="0"/>
              <a:t>・ワーキングツリー</a:t>
            </a:r>
            <a:endParaRPr kumimoji="1" lang="en-US" altLang="ja-JP" dirty="0"/>
          </a:p>
          <a:p>
            <a:r>
              <a:rPr kumimoji="1" lang="ja-JP" altLang="en-US" dirty="0"/>
              <a:t>・アド</a:t>
            </a:r>
            <a:endParaRPr kumimoji="1" lang="en-US" altLang="ja-JP" dirty="0"/>
          </a:p>
          <a:p>
            <a:r>
              <a:rPr kumimoji="1" lang="ja-JP" altLang="en-US" dirty="0"/>
              <a:t>・コミットイメージ</a:t>
            </a:r>
            <a:endParaRPr kumimoji="1" lang="en-US" altLang="ja-JP" dirty="0"/>
          </a:p>
          <a:p>
            <a:r>
              <a:rPr kumimoji="1" lang="ja-JP" altLang="en-US" dirty="0"/>
              <a:t>・インデックス</a:t>
            </a:r>
            <a:endParaRPr kumimoji="1" lang="en-US" altLang="ja-JP" dirty="0"/>
          </a:p>
          <a:p>
            <a:r>
              <a:rPr kumimoji="1" lang="ja-JP" altLang="en-US" dirty="0"/>
              <a:t>・コミット</a:t>
            </a:r>
            <a:endParaRPr kumimoji="1" lang="en-US" altLang="ja-JP" dirty="0"/>
          </a:p>
          <a:p>
            <a:r>
              <a:rPr kumimoji="1" lang="ja-JP" altLang="en-US" dirty="0"/>
              <a:t>・ヘッド</a:t>
            </a:r>
            <a:endParaRPr kumimoji="1" lang="en-US" altLang="ja-JP" dirty="0"/>
          </a:p>
          <a:p>
            <a:r>
              <a:rPr kumimoji="1" lang="ja-JP" altLang="en-US" dirty="0"/>
              <a:t>・プル</a:t>
            </a:r>
            <a:endParaRPr kumimoji="1" lang="en-US" altLang="ja-JP" dirty="0"/>
          </a:p>
          <a:p>
            <a:r>
              <a:rPr kumimoji="1" lang="ja-JP" altLang="en-US" dirty="0"/>
              <a:t>・ブランチ</a:t>
            </a:r>
            <a:endParaRPr kumimoji="1" lang="en-US" altLang="ja-JP" dirty="0"/>
          </a:p>
          <a:p>
            <a:r>
              <a:rPr kumimoji="1" lang="ja-JP" altLang="en-US" dirty="0"/>
              <a:t>・マスターブランチ</a:t>
            </a:r>
            <a:br>
              <a:rPr kumimoji="1" lang="en-US" altLang="ja-JP" dirty="0"/>
            </a:br>
            <a:endParaRPr kumimoji="1" lang="en-US" altLang="ja-JP" dirty="0"/>
          </a:p>
          <a:p>
            <a:endParaRPr kumimoji="1" lang="ja-JP" altLang="en-US" dirty="0"/>
          </a:p>
        </p:txBody>
      </p:sp>
      <p:pic>
        <p:nvPicPr>
          <p:cNvPr id="2050" name="Picture 2">
            <a:extLst>
              <a:ext uri="{FF2B5EF4-FFF2-40B4-BE49-F238E27FC236}">
                <a16:creationId xmlns:a16="http://schemas.microsoft.com/office/drawing/2014/main" id="{65755DEB-A62D-0364-E08C-DD2A67BBC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135"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90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1754326"/>
          </a:xfrm>
          <a:prstGeom prst="rect">
            <a:avLst/>
          </a:prstGeom>
          <a:noFill/>
        </p:spPr>
        <p:txBody>
          <a:bodyPr wrap="square" rtlCol="0">
            <a:spAutoFit/>
          </a:bodyPr>
          <a:lstStyle/>
          <a:p>
            <a:r>
              <a:rPr kumimoji="1" lang="ja-JP" altLang="en-US" dirty="0"/>
              <a:t>・マージ</a:t>
            </a:r>
            <a:endParaRPr kumimoji="1" lang="en-US" altLang="ja-JP" dirty="0"/>
          </a:p>
          <a:p>
            <a:r>
              <a:rPr kumimoji="1" lang="ja-JP" altLang="en-US" dirty="0"/>
              <a:t>・リセット</a:t>
            </a:r>
            <a:endParaRPr kumimoji="1" lang="en-US" altLang="ja-JP" dirty="0"/>
          </a:p>
          <a:p>
            <a:r>
              <a:rPr kumimoji="1" lang="ja-JP" altLang="en-US" dirty="0"/>
              <a:t>・リバート</a:t>
            </a:r>
            <a:endParaRPr kumimoji="1" lang="en-US" altLang="ja-JP" dirty="0"/>
          </a:p>
          <a:p>
            <a:r>
              <a:rPr kumimoji="1" lang="ja-JP" altLang="en-US" dirty="0"/>
              <a:t>・リベース</a:t>
            </a:r>
            <a:endParaRPr kumimoji="1" lang="en-US" altLang="ja-JP" dirty="0"/>
          </a:p>
          <a:p>
            <a:r>
              <a:rPr kumimoji="1" lang="ja-JP" altLang="en-US" dirty="0"/>
              <a:t>・チェリーピック</a:t>
            </a:r>
            <a:endParaRPr kumimoji="1" lang="en-US" altLang="ja-JP" dirty="0"/>
          </a:p>
          <a:p>
            <a:endParaRPr kumimoji="1" lang="ja-JP" altLang="en-US" dirty="0"/>
          </a:p>
        </p:txBody>
      </p:sp>
      <p:pic>
        <p:nvPicPr>
          <p:cNvPr id="4098" name="Picture 2">
            <a:extLst>
              <a:ext uri="{FF2B5EF4-FFF2-40B4-BE49-F238E27FC236}">
                <a16:creationId xmlns:a16="http://schemas.microsoft.com/office/drawing/2014/main" id="{4C59A6D5-EEFC-2073-E732-876D6D45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32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2031325"/>
          </a:xfrm>
          <a:prstGeom prst="rect">
            <a:avLst/>
          </a:prstGeom>
          <a:noFill/>
        </p:spPr>
        <p:txBody>
          <a:bodyPr wrap="square" rtlCol="0">
            <a:spAutoFit/>
          </a:bodyPr>
          <a:lstStyle/>
          <a:p>
            <a:r>
              <a:rPr kumimoji="1" lang="ja-JP" altLang="en-US" dirty="0"/>
              <a:t>・スタッシュ</a:t>
            </a:r>
            <a:endParaRPr kumimoji="1" lang="en-US" altLang="ja-JP" dirty="0"/>
          </a:p>
          <a:p>
            <a:r>
              <a:rPr kumimoji="1" lang="ja-JP" altLang="en-US" dirty="0"/>
              <a:t>・コンフリクト</a:t>
            </a:r>
            <a:endParaRPr kumimoji="1" lang="en-US" altLang="ja-JP" dirty="0"/>
          </a:p>
          <a:p>
            <a:r>
              <a:rPr kumimoji="1" lang="ja-JP" altLang="en-US" dirty="0"/>
              <a:t>・チェックアウト</a:t>
            </a:r>
            <a:endParaRPr kumimoji="1" lang="en-US" altLang="ja-JP" dirty="0"/>
          </a:p>
          <a:p>
            <a:r>
              <a:rPr kumimoji="1" lang="ja-JP" altLang="en-US" dirty="0"/>
              <a:t>・フェッチ</a:t>
            </a:r>
            <a:endParaRPr kumimoji="1" lang="en-US" altLang="ja-JP" dirty="0"/>
          </a:p>
          <a:p>
            <a:r>
              <a:rPr kumimoji="1" lang="ja-JP" altLang="en-US" dirty="0"/>
              <a:t>・プッシュ</a:t>
            </a:r>
            <a:endParaRPr kumimoji="1" lang="en-US" altLang="ja-JP" dirty="0"/>
          </a:p>
          <a:p>
            <a:r>
              <a:rPr kumimoji="1" lang="ja-JP" altLang="en-US" dirty="0"/>
              <a:t>・プルリクエスト</a:t>
            </a:r>
            <a:endParaRPr kumimoji="1" lang="en-US" altLang="ja-JP" dirty="0"/>
          </a:p>
          <a:p>
            <a:endParaRPr kumimoji="1" lang="ja-JP" altLang="en-US" dirty="0"/>
          </a:p>
        </p:txBody>
      </p:sp>
      <p:pic>
        <p:nvPicPr>
          <p:cNvPr id="5122" name="Picture 2">
            <a:extLst>
              <a:ext uri="{FF2B5EF4-FFF2-40B4-BE49-F238E27FC236}">
                <a16:creationId xmlns:a16="http://schemas.microsoft.com/office/drawing/2014/main" id="{A170D9CE-97EF-9832-C221-496E8C033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08949"/>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TM10001106[[fn=バッジ]]</Template>
  <TotalTime>2321</TotalTime>
  <Words>1631</Words>
  <Application>Microsoft Office PowerPoint</Application>
  <PresentationFormat>ワイド画面</PresentationFormat>
  <Paragraphs>223</Paragraphs>
  <Slides>48</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48</vt:i4>
      </vt:variant>
    </vt:vector>
  </HeadingPairs>
  <TitlesOfParts>
    <vt:vector size="53" baseType="lpstr">
      <vt:lpstr>游ゴシック</vt:lpstr>
      <vt:lpstr>Arial</vt:lpstr>
      <vt:lpstr>Gill Sans MT</vt:lpstr>
      <vt:lpstr>Impact</vt:lpstr>
      <vt:lpstr>バッジ</vt:lpstr>
      <vt:lpstr>Gitについて</vt:lpstr>
      <vt:lpstr>Gitについて</vt:lpstr>
      <vt:lpstr>Gitについて</vt:lpstr>
      <vt:lpstr>Gitについて</vt:lpstr>
      <vt:lpstr>Gitの使い方について</vt:lpstr>
      <vt:lpstr>キーワード</vt:lpstr>
      <vt:lpstr>キーワード</vt:lpstr>
      <vt:lpstr>キーワード</vt:lpstr>
      <vt:lpstr>キーワード</vt:lpstr>
      <vt:lpstr>GitHubとGitを使ってみよう!!</vt:lpstr>
      <vt:lpstr>環境構築しよう!!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ローカルリポジトリを作ってみよう!!</vt:lpstr>
      <vt:lpstr>PowerPoint プレゼンテーション</vt:lpstr>
      <vt:lpstr>PowerPoint プレゼンテーション</vt:lpstr>
      <vt:lpstr>ローカルリポジトリから リモートリポジトリを作成してみよう!!</vt:lpstr>
      <vt:lpstr>PowerPoint プレゼンテーション</vt:lpstr>
      <vt:lpstr>PowerPoint プレゼンテーション</vt:lpstr>
      <vt:lpstr>コミットしてみよう!!</vt:lpstr>
      <vt:lpstr>PowerPoint プレゼンテーション</vt:lpstr>
      <vt:lpstr>PowerPoint プレゼンテーション</vt:lpstr>
      <vt:lpstr>PowerPoint プレゼンテーション</vt:lpstr>
      <vt:lpstr>共同作業するには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クローンを作成しよう!</vt:lpstr>
      <vt:lpstr>PowerPoint プレゼンテーション</vt:lpstr>
      <vt:lpstr>PowerPoint プレゼンテーション</vt:lpstr>
      <vt:lpstr>PowerPoint プレゼンテーション</vt:lpstr>
      <vt:lpstr>PowerPoint プレゼンテーション</vt:lpstr>
      <vt:lpstr>プッシュをしてみよう!</vt:lpstr>
      <vt:lpstr>PowerPoint プレゼンテーション</vt:lpstr>
      <vt:lpstr>PowerPoint プレゼンテーション</vt:lpstr>
      <vt:lpstr>PowerPoint プレゼンテーション</vt:lpstr>
      <vt:lpstr>プルをしてみよう!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アプリケーションとは？</dc:title>
  <dc:creator>Murata Junnichi</dc:creator>
  <cp:lastModifiedBy>千瑞 加藤</cp:lastModifiedBy>
  <cp:revision>56</cp:revision>
  <dcterms:created xsi:type="dcterms:W3CDTF">2023-03-20T23:59:48Z</dcterms:created>
  <dcterms:modified xsi:type="dcterms:W3CDTF">2023-07-04T04:04:32Z</dcterms:modified>
</cp:coreProperties>
</file>