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4" r:id="rId2"/>
    <p:sldId id="282" r:id="rId3"/>
    <p:sldId id="367" r:id="rId4"/>
    <p:sldId id="368" r:id="rId5"/>
    <p:sldId id="369" r:id="rId6"/>
    <p:sldId id="370" r:id="rId7"/>
    <p:sldId id="277" r:id="rId8"/>
    <p:sldId id="276" r:id="rId9"/>
    <p:sldId id="278" r:id="rId10"/>
    <p:sldId id="279" r:id="rId11"/>
    <p:sldId id="280" r:id="rId12"/>
    <p:sldId id="3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04" autoAdjust="0"/>
    <p:restoredTop sz="81287" autoAdjust="0"/>
  </p:normalViewPr>
  <p:slideViewPr>
    <p:cSldViewPr snapToGrid="0">
      <p:cViewPr varScale="1">
        <p:scale>
          <a:sx n="65" d="100"/>
          <a:sy n="65" d="100"/>
        </p:scale>
        <p:origin x="528" y="66"/>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DCF4F-8B4B-46E6-A449-5F6F3B57A2E2}" type="datetimeFigureOut">
              <a:rPr kumimoji="1" lang="ja-JP" altLang="en-US" smtClean="0"/>
              <a:t>2023/7/7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36B96-20CB-4457-A9A8-4BAF8B6D0582}" type="slidenum">
              <a:rPr kumimoji="1" lang="ja-JP" altLang="en-US" smtClean="0"/>
              <a:t>‹#›</a:t>
            </a:fld>
            <a:endParaRPr kumimoji="1" lang="ja-JP" altLang="en-US"/>
          </a:p>
        </p:txBody>
      </p:sp>
    </p:spTree>
    <p:extLst>
      <p:ext uri="{BB962C8B-B14F-4D97-AF65-F5344CB8AC3E}">
        <p14:creationId xmlns:p14="http://schemas.microsoft.com/office/powerpoint/2010/main" val="430378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lang="ja-JP" altLang="en-US" sz="1200" dirty="0"/>
              <a:t>・例えば、あなたがファイル１を開いて作業したいのにファイル２を開いてい</a:t>
            </a:r>
            <a:endParaRPr lang="en-US" altLang="ja-JP" sz="1200" dirty="0"/>
          </a:p>
          <a:p>
            <a:pPr marL="0" indent="0">
              <a:buFont typeface="Arial" panose="020B0604020202020204" pitchFamily="34" charset="0"/>
              <a:buNone/>
            </a:pPr>
            <a:r>
              <a:rPr lang="ja-JP" altLang="en-US" sz="1200" dirty="0"/>
              <a:t>　ては作業できませんよね？これは</a:t>
            </a:r>
            <a:r>
              <a:rPr lang="en-US" altLang="ja-JP" sz="1200" dirty="0"/>
              <a:t>Git Bash</a:t>
            </a:r>
            <a:r>
              <a:rPr lang="ja-JP" altLang="en-US" sz="1200" dirty="0"/>
              <a:t>も同じでどのファイルを見て作業してほしいのかを指定するこれがフォーカスの指定です</a:t>
            </a:r>
            <a:endParaRPr lang="en-US" altLang="ja-JP" sz="1200" dirty="0"/>
          </a:p>
          <a:p>
            <a:pPr marL="0" indent="0">
              <a:buFont typeface="Arial" panose="020B0604020202020204" pitchFamily="34" charset="0"/>
              <a:buNone/>
            </a:pPr>
            <a:endParaRPr lang="en-US" altLang="ja-JP" sz="1200" dirty="0"/>
          </a:p>
          <a:p>
            <a:pPr marL="0" indent="0">
              <a:buFont typeface="Arial" panose="020B0604020202020204" pitchFamily="34" charset="0"/>
              <a:buNone/>
            </a:pPr>
            <a:r>
              <a:rPr lang="ja-JP" altLang="en-US" sz="1200" dirty="0"/>
              <a:t>●もし、デスクトップにフォーカスをしたいときは</a:t>
            </a:r>
            <a:r>
              <a:rPr lang="en-US" altLang="ja-JP" sz="1200" dirty="0"/>
              <a:t>cd </a:t>
            </a:r>
            <a:r>
              <a:rPr lang="en-US" altLang="ja-JP" sz="1200" dirty="0" err="1"/>
              <a:t>Desctop</a:t>
            </a:r>
            <a:r>
              <a:rPr lang="ja-JP" altLang="en-US" sz="1200" dirty="0"/>
              <a:t>と入力し、</a:t>
            </a:r>
            <a:endParaRPr lang="en-US" altLang="ja-JP" sz="1200" dirty="0"/>
          </a:p>
          <a:p>
            <a:pPr marL="0" indent="0">
              <a:buFont typeface="Arial" panose="020B0604020202020204" pitchFamily="34" charset="0"/>
              <a:buNone/>
            </a:pPr>
            <a:r>
              <a:rPr lang="ja-JP" altLang="en-US" sz="1200" dirty="0"/>
              <a:t>●デスクトップの中の</a:t>
            </a:r>
            <a:r>
              <a:rPr lang="en-US" altLang="ja-JP" sz="1200" dirty="0"/>
              <a:t>Folder1</a:t>
            </a:r>
            <a:r>
              <a:rPr lang="ja-JP" altLang="en-US" sz="1200" dirty="0"/>
              <a:t>にフォーカスしたいときは</a:t>
            </a:r>
            <a:r>
              <a:rPr lang="en-US" altLang="ja-JP" sz="1200" dirty="0"/>
              <a:t>cd </a:t>
            </a:r>
            <a:r>
              <a:rPr lang="en-US" altLang="ja-JP" sz="1200" dirty="0" err="1"/>
              <a:t>Desctop</a:t>
            </a:r>
            <a:r>
              <a:rPr lang="en-US" altLang="ja-JP" sz="1200" dirty="0"/>
              <a:t>/file1</a:t>
            </a:r>
          </a:p>
          <a:p>
            <a:pPr marL="0" indent="0">
              <a:buFont typeface="Arial" panose="020B0604020202020204" pitchFamily="34" charset="0"/>
              <a:buNone/>
            </a:pPr>
            <a:r>
              <a:rPr lang="ja-JP" altLang="en-US" sz="1200" dirty="0"/>
              <a:t>●そしてファイルの中にフィルがあるようなときにフォーカスを当てたいときは</a:t>
            </a:r>
            <a:endParaRPr lang="en-US" altLang="ja-JP"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ja-JP" sz="1200" dirty="0"/>
              <a:t>cd </a:t>
            </a:r>
            <a:r>
              <a:rPr lang="en-US" altLang="ja-JP" sz="1200" dirty="0" err="1"/>
              <a:t>Desctop</a:t>
            </a:r>
            <a:r>
              <a:rPr lang="en-US" altLang="ja-JP" sz="1200" dirty="0"/>
              <a:t>/Folder2/Folder3</a:t>
            </a:r>
            <a:r>
              <a:rPr lang="ja-JP" altLang="en-US" sz="1200" dirty="0"/>
              <a:t>のように指定します</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6</a:t>
            </a:fld>
            <a:endParaRPr kumimoji="1" lang="ja-JP" altLang="en-US"/>
          </a:p>
        </p:txBody>
      </p:sp>
    </p:spTree>
    <p:extLst>
      <p:ext uri="{BB962C8B-B14F-4D97-AF65-F5344CB8AC3E}">
        <p14:creationId xmlns:p14="http://schemas.microsoft.com/office/powerpoint/2010/main" val="170268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9</a:t>
            </a:fld>
            <a:endParaRPr kumimoji="1" lang="ja-JP" altLang="en-US"/>
          </a:p>
        </p:txBody>
      </p:sp>
    </p:spTree>
    <p:extLst>
      <p:ext uri="{BB962C8B-B14F-4D97-AF65-F5344CB8AC3E}">
        <p14:creationId xmlns:p14="http://schemas.microsoft.com/office/powerpoint/2010/main" val="168942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コミットを取り消す方法は二つあります。</a:t>
            </a:r>
            <a:endParaRPr kumimoji="1" lang="en-US" altLang="ja-JP" dirty="0"/>
          </a:p>
          <a:p>
            <a:r>
              <a:rPr kumimoji="1" lang="ja-JP" altLang="en-US" dirty="0"/>
              <a:t>一つ目は</a:t>
            </a:r>
            <a:r>
              <a:rPr kumimoji="1" lang="en-US" altLang="ja-JP" dirty="0"/>
              <a:t>git reset</a:t>
            </a:r>
            <a:r>
              <a:rPr kumimoji="1" lang="ja-JP" altLang="en-US" dirty="0"/>
              <a:t>コマンドを実行する方法です。</a:t>
            </a:r>
            <a:endParaRPr kumimoji="1" lang="en-US" altLang="ja-JP" dirty="0"/>
          </a:p>
          <a:p>
            <a:r>
              <a:rPr kumimoji="1" lang="ja-JP" altLang="en-US" dirty="0"/>
              <a:t>これは</a:t>
            </a:r>
            <a:r>
              <a:rPr kumimoji="1" lang="en-US" altLang="ja-JP" dirty="0"/>
              <a:t>Undo</a:t>
            </a:r>
            <a:r>
              <a:rPr kumimoji="1" lang="ja-JP" altLang="en-US" dirty="0"/>
              <a:t>ボタン押下と同じ動きです。</a:t>
            </a:r>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11</a:t>
            </a:fld>
            <a:endParaRPr kumimoji="1" lang="ja-JP" altLang="en-US"/>
          </a:p>
        </p:txBody>
      </p:sp>
    </p:spTree>
    <p:extLst>
      <p:ext uri="{BB962C8B-B14F-4D97-AF65-F5344CB8AC3E}">
        <p14:creationId xmlns:p14="http://schemas.microsoft.com/office/powerpoint/2010/main" val="4874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二つ目はリバートをする方法です。</a:t>
            </a:r>
          </a:p>
        </p:txBody>
      </p:sp>
      <p:sp>
        <p:nvSpPr>
          <p:cNvPr id="4" name="スライド番号プレースホルダー 3"/>
          <p:cNvSpPr>
            <a:spLocks noGrp="1"/>
          </p:cNvSpPr>
          <p:nvPr>
            <p:ph type="sldNum" sz="quarter" idx="5"/>
          </p:nvPr>
        </p:nvSpPr>
        <p:spPr/>
        <p:txBody>
          <a:bodyPr/>
          <a:lstStyle/>
          <a:p>
            <a:fld id="{41436B96-20CB-4457-A9A8-4BAF8B6D0582}" type="slidenum">
              <a:rPr kumimoji="1" lang="ja-JP" altLang="en-US" smtClean="0"/>
              <a:t>12</a:t>
            </a:fld>
            <a:endParaRPr kumimoji="1" lang="ja-JP" altLang="en-US"/>
          </a:p>
        </p:txBody>
      </p:sp>
    </p:spTree>
    <p:extLst>
      <p:ext uri="{BB962C8B-B14F-4D97-AF65-F5344CB8AC3E}">
        <p14:creationId xmlns:p14="http://schemas.microsoft.com/office/powerpoint/2010/main" val="288137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BB6AFE4-8ED7-46F1-AAC4-0A03166E5133}"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58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53831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90863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79873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BB6AFE4-8ED7-46F1-AAC4-0A03166E5133}"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2262797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32098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16327266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684343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BA3D3-EB80-4CA1-AEA9-F73253A3EA73}" type="datetimeFigureOut">
              <a:rPr kumimoji="1" lang="ja-JP" altLang="en-US" smtClean="0"/>
              <a:t>2023/7/7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24791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A7BBA3D3-EB80-4CA1-AEA9-F73253A3EA73}" type="datetimeFigureOut">
              <a:rPr kumimoji="1" lang="ja-JP" altLang="en-US" smtClean="0"/>
              <a:t>2023/7/7</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6BB6AFE4-8ED7-46F1-AAC4-0A03166E5133}"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531233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A7BBA3D3-EB80-4CA1-AEA9-F73253A3EA73}" type="datetimeFigureOut">
              <a:rPr kumimoji="1" lang="ja-JP" altLang="en-US" smtClean="0"/>
              <a:t>2023/7/7</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6BB6AFE4-8ED7-46F1-AAC4-0A03166E5133}" type="slidenum">
              <a:rPr kumimoji="1" lang="ja-JP" altLang="en-US" smtClean="0"/>
              <a:t>‹#›</a:t>
            </a:fld>
            <a:endParaRPr kumimoji="1" lang="ja-JP" altLang="en-US"/>
          </a:p>
        </p:txBody>
      </p:sp>
    </p:spTree>
    <p:extLst>
      <p:ext uri="{BB962C8B-B14F-4D97-AF65-F5344CB8AC3E}">
        <p14:creationId xmlns:p14="http://schemas.microsoft.com/office/powerpoint/2010/main" val="32257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BBA3D3-EB80-4CA1-AEA9-F73253A3EA73}" type="datetimeFigureOut">
              <a:rPr kumimoji="1" lang="ja-JP" altLang="en-US" smtClean="0"/>
              <a:t>2023/7/7</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BB6AFE4-8ED7-46F1-AAC4-0A03166E5133}"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0980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119921" y="864911"/>
            <a:ext cx="11952156" cy="3467282"/>
          </a:xfrm>
        </p:spPr>
        <p:txBody>
          <a:bodyPr anchor="b">
            <a:normAutofit/>
          </a:bodyPr>
          <a:lstStyle/>
          <a:p>
            <a:r>
              <a:rPr lang="en-US" altLang="ja-JP" sz="8000" cap="none" dirty="0"/>
              <a:t>Git Bash</a:t>
            </a:r>
            <a:r>
              <a:rPr lang="ja-JP" altLang="en-US" sz="8000" cap="none" dirty="0"/>
              <a:t>を</a:t>
            </a:r>
            <a:br>
              <a:rPr lang="en-US" altLang="ja-JP" sz="8000" cap="none" dirty="0"/>
            </a:br>
            <a:r>
              <a:rPr lang="ja-JP" altLang="en-US" sz="8000" cap="none" dirty="0"/>
              <a:t>使ってみよう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5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3374873-08F9-3C6F-7771-B80B147F31FB}"/>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609FEFCD-8227-94AE-74CA-269F21CA1E28}"/>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DE116CE4-A1A7-7BF3-63DF-C93B72157355}"/>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sp>
        <p:nvSpPr>
          <p:cNvPr id="10" name="コンテンツ プレースホルダー 2">
            <a:extLst>
              <a:ext uri="{FF2B5EF4-FFF2-40B4-BE49-F238E27FC236}">
                <a16:creationId xmlns:a16="http://schemas.microsoft.com/office/drawing/2014/main" id="{2C24FBBB-C211-0EA1-13C1-C8715E8A7A91}"/>
              </a:ext>
            </a:extLst>
          </p:cNvPr>
          <p:cNvSpPr>
            <a:spLocks noGrp="1"/>
          </p:cNvSpPr>
          <p:nvPr>
            <p:ph idx="1"/>
          </p:nvPr>
        </p:nvSpPr>
        <p:spPr>
          <a:xfrm>
            <a:off x="1251678" y="670539"/>
            <a:ext cx="10178322" cy="5209054"/>
          </a:xfrm>
        </p:spPr>
        <p:txBody>
          <a:bodyPr>
            <a:normAutofit/>
          </a:bodyPr>
          <a:lstStyle/>
          <a:p>
            <a:pPr marL="0" indent="0">
              <a:buNone/>
            </a:pPr>
            <a:r>
              <a:rPr lang="ja-JP" altLang="en-US" sz="2400" dirty="0">
                <a:solidFill>
                  <a:schemeClr val="tx1"/>
                </a:solidFill>
              </a:rPr>
              <a:t>以下のコマンドを実行</a:t>
            </a:r>
            <a:endParaRPr lang="en-US" altLang="ja-JP" sz="2400" dirty="0">
              <a:solidFill>
                <a:schemeClr val="tx1"/>
              </a:solidFill>
            </a:endParaRPr>
          </a:p>
          <a:p>
            <a:pPr marL="914400" lvl="1" indent="-457200">
              <a:buFont typeface="+mj-lt"/>
              <a:buAutoNum type="arabicPeriod"/>
            </a:pPr>
            <a:r>
              <a:rPr lang="en-US" altLang="ja-JP" sz="2200" dirty="0">
                <a:solidFill>
                  <a:schemeClr val="tx1"/>
                </a:solidFill>
              </a:rPr>
              <a:t>git diff --cached</a:t>
            </a:r>
            <a:r>
              <a:rPr lang="ja-JP" altLang="en-US" sz="2000" dirty="0">
                <a:solidFill>
                  <a:schemeClr val="tx1"/>
                </a:solidFill>
              </a:rPr>
              <a:t>　：前回の差分を表示</a:t>
            </a: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200" dirty="0">
              <a:solidFill>
                <a:schemeClr val="tx1"/>
              </a:solidFill>
            </a:endParaRPr>
          </a:p>
          <a:p>
            <a:pPr marL="914400" lvl="1" indent="-457200">
              <a:buFont typeface="+mj-lt"/>
              <a:buAutoNum type="arabicPeriod"/>
            </a:pPr>
            <a:r>
              <a:rPr lang="en-US" altLang="ja-JP" sz="2200" dirty="0">
                <a:solidFill>
                  <a:schemeClr val="tx1"/>
                </a:solidFill>
              </a:rPr>
              <a:t>git commit –m “</a:t>
            </a:r>
            <a:r>
              <a:rPr lang="ja-JP" altLang="en-US" sz="2200" dirty="0">
                <a:solidFill>
                  <a:schemeClr val="tx1"/>
                </a:solidFill>
              </a:rPr>
              <a:t>コミットメッセージ</a:t>
            </a:r>
            <a:r>
              <a:rPr lang="en-US" altLang="ja-JP" sz="2200" dirty="0">
                <a:solidFill>
                  <a:schemeClr val="tx1"/>
                </a:solidFill>
              </a:rPr>
              <a:t>”</a:t>
            </a:r>
            <a:r>
              <a:rPr lang="ja-JP" altLang="en-US" sz="2200" dirty="0">
                <a:solidFill>
                  <a:schemeClr val="tx1"/>
                </a:solidFill>
              </a:rPr>
              <a:t>　</a:t>
            </a:r>
            <a:r>
              <a:rPr lang="ja-JP" altLang="en-US" sz="2000" dirty="0">
                <a:solidFill>
                  <a:schemeClr val="tx1"/>
                </a:solidFill>
              </a:rPr>
              <a:t>：コミットする</a:t>
            </a: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endParaRPr lang="en-US" altLang="ja-JP" sz="2000" dirty="0">
              <a:solidFill>
                <a:schemeClr val="tx1"/>
              </a:solidFill>
            </a:endParaRPr>
          </a:p>
          <a:p>
            <a:pPr marL="914400" lvl="1" indent="-457200">
              <a:buFont typeface="+mj-lt"/>
              <a:buAutoNum type="arabicPeriod"/>
            </a:pPr>
            <a:r>
              <a:rPr lang="en-US" altLang="ja-JP" sz="2200" dirty="0">
                <a:solidFill>
                  <a:schemeClr val="tx1"/>
                </a:solidFill>
              </a:rPr>
              <a:t>git log</a:t>
            </a:r>
            <a:r>
              <a:rPr lang="ja-JP" altLang="en-US" sz="2200" dirty="0">
                <a:solidFill>
                  <a:schemeClr val="tx1"/>
                </a:solidFill>
              </a:rPr>
              <a:t>　：今までのコミットを確認</a:t>
            </a:r>
            <a:endParaRPr lang="en-US" altLang="ja-JP" sz="2200" dirty="0">
              <a:solidFill>
                <a:schemeClr val="tx1"/>
              </a:solidFill>
            </a:endParaRPr>
          </a:p>
        </p:txBody>
      </p:sp>
      <p:pic>
        <p:nvPicPr>
          <p:cNvPr id="14" name="図 13" descr="テキスト&#10;&#10;自動的に生成された説明">
            <a:extLst>
              <a:ext uri="{FF2B5EF4-FFF2-40B4-BE49-F238E27FC236}">
                <a16:creationId xmlns:a16="http://schemas.microsoft.com/office/drawing/2014/main" id="{2F83EF82-99B9-AF0B-FF34-AEABAB7FD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768" y="1588099"/>
            <a:ext cx="5923951" cy="1643418"/>
          </a:xfrm>
          <a:prstGeom prst="rect">
            <a:avLst/>
          </a:prstGeom>
        </p:spPr>
      </p:pic>
      <p:pic>
        <p:nvPicPr>
          <p:cNvPr id="16" name="図 15" descr="テキスト&#10;&#10;自動的に生成された説明">
            <a:extLst>
              <a:ext uri="{FF2B5EF4-FFF2-40B4-BE49-F238E27FC236}">
                <a16:creationId xmlns:a16="http://schemas.microsoft.com/office/drawing/2014/main" id="{49B3D67F-B7C5-693F-5680-8F7FBE9A5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769" y="3766588"/>
            <a:ext cx="5939440" cy="919656"/>
          </a:xfrm>
          <a:prstGeom prst="rect">
            <a:avLst/>
          </a:prstGeom>
        </p:spPr>
      </p:pic>
      <p:cxnSp>
        <p:nvCxnSpPr>
          <p:cNvPr id="3" name="直線コネクタ 2">
            <a:extLst>
              <a:ext uri="{FF2B5EF4-FFF2-40B4-BE49-F238E27FC236}">
                <a16:creationId xmlns:a16="http://schemas.microsoft.com/office/drawing/2014/main" id="{F57026BB-5814-2D6D-D84F-5EF2E83D6E44}"/>
              </a:ext>
            </a:extLst>
          </p:cNvPr>
          <p:cNvCxnSpPr>
            <a:cxnSpLocks/>
          </p:cNvCxnSpPr>
          <p:nvPr/>
        </p:nvCxnSpPr>
        <p:spPr>
          <a:xfrm>
            <a:off x="3703320" y="4130040"/>
            <a:ext cx="17957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2DCADCB-53F0-0BE2-728C-975599376E8F}"/>
              </a:ext>
            </a:extLst>
          </p:cNvPr>
          <p:cNvSpPr txBox="1"/>
          <p:nvPr/>
        </p:nvSpPr>
        <p:spPr>
          <a:xfrm>
            <a:off x="8517926" y="3930860"/>
            <a:ext cx="2394857" cy="369332"/>
          </a:xfrm>
          <a:prstGeom prst="rect">
            <a:avLst/>
          </a:prstGeom>
          <a:noFill/>
        </p:spPr>
        <p:txBody>
          <a:bodyPr wrap="square" rtlCol="0">
            <a:spAutoFit/>
          </a:bodyPr>
          <a:lstStyle/>
          <a:p>
            <a:r>
              <a:rPr kumimoji="1" lang="ja-JP" altLang="en-US" dirty="0">
                <a:solidFill>
                  <a:srgbClr val="FF0000"/>
                </a:solidFill>
              </a:rPr>
              <a:t>コミットメッセージ</a:t>
            </a:r>
          </a:p>
        </p:txBody>
      </p:sp>
      <p:cxnSp>
        <p:nvCxnSpPr>
          <p:cNvPr id="12" name="直線矢印コネクタ 11">
            <a:extLst>
              <a:ext uri="{FF2B5EF4-FFF2-40B4-BE49-F238E27FC236}">
                <a16:creationId xmlns:a16="http://schemas.microsoft.com/office/drawing/2014/main" id="{9155F9F7-ACCF-6173-377C-2D8193161A8D}"/>
              </a:ext>
            </a:extLst>
          </p:cNvPr>
          <p:cNvCxnSpPr>
            <a:cxnSpLocks/>
          </p:cNvCxnSpPr>
          <p:nvPr/>
        </p:nvCxnSpPr>
        <p:spPr>
          <a:xfrm flipH="1">
            <a:off x="5638800" y="4071984"/>
            <a:ext cx="287912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48BE14BB-A186-D86D-A18C-17229730EA75}"/>
              </a:ext>
            </a:extLst>
          </p:cNvPr>
          <p:cNvGrpSpPr/>
          <p:nvPr/>
        </p:nvGrpSpPr>
        <p:grpSpPr>
          <a:xfrm>
            <a:off x="2194768" y="5085329"/>
            <a:ext cx="5939437" cy="1290072"/>
            <a:chOff x="2194768" y="5085328"/>
            <a:chExt cx="6154115" cy="1336701"/>
          </a:xfrm>
        </p:grpSpPr>
        <p:pic>
          <p:nvPicPr>
            <p:cNvPr id="18" name="図 17" descr="テキスト&#10;&#10;自動的に生成された説明">
              <a:extLst>
                <a:ext uri="{FF2B5EF4-FFF2-40B4-BE49-F238E27FC236}">
                  <a16:creationId xmlns:a16="http://schemas.microsoft.com/office/drawing/2014/main" id="{43FA587A-CA6C-14B5-750B-FC84F1FF4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4768" y="5085328"/>
              <a:ext cx="6154115" cy="1336701"/>
            </a:xfrm>
            <a:prstGeom prst="rect">
              <a:avLst/>
            </a:prstGeom>
          </p:spPr>
        </p:pic>
        <p:sp>
          <p:nvSpPr>
            <p:cNvPr id="17" name="正方形/長方形 16">
              <a:extLst>
                <a:ext uri="{FF2B5EF4-FFF2-40B4-BE49-F238E27FC236}">
                  <a16:creationId xmlns:a16="http://schemas.microsoft.com/office/drawing/2014/main" id="{3D4398B5-6BCA-2ABD-DFFD-366A3CC93B54}"/>
                </a:ext>
              </a:extLst>
            </p:cNvPr>
            <p:cNvSpPr/>
            <p:nvPr/>
          </p:nvSpPr>
          <p:spPr>
            <a:xfrm>
              <a:off x="4081463" y="5690676"/>
              <a:ext cx="814387" cy="126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ED6B386-4D5C-92A8-5F6E-761FE8455843}"/>
                </a:ext>
              </a:extLst>
            </p:cNvPr>
            <p:cNvSpPr/>
            <p:nvPr/>
          </p:nvSpPr>
          <p:spPr>
            <a:xfrm>
              <a:off x="2965133" y="5690676"/>
              <a:ext cx="921067" cy="126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21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C7645A8-4461-031F-DF73-A5FA6D5FF68F}"/>
              </a:ext>
            </a:extLst>
          </p:cNvPr>
          <p:cNvSpPr>
            <a:spLocks noGrp="1"/>
          </p:cNvSpPr>
          <p:nvPr>
            <p:ph idx="1"/>
          </p:nvPr>
        </p:nvSpPr>
        <p:spPr>
          <a:xfrm>
            <a:off x="1251678" y="804799"/>
            <a:ext cx="10178322" cy="3644393"/>
          </a:xfrm>
        </p:spPr>
        <p:txBody>
          <a:bodyPr>
            <a:normAutofit/>
          </a:bodyPr>
          <a:lstStyle/>
          <a:p>
            <a:pPr marL="0" indent="0">
              <a:buNone/>
            </a:pPr>
            <a:r>
              <a:rPr kumimoji="1" lang="ja-JP" altLang="en-US" sz="2400" dirty="0">
                <a:solidFill>
                  <a:schemeClr val="tx1"/>
                </a:solidFill>
              </a:rPr>
              <a:t>赤の下線部のコマンドを実行</a:t>
            </a:r>
          </a:p>
        </p:txBody>
      </p:sp>
      <p:grpSp>
        <p:nvGrpSpPr>
          <p:cNvPr id="4" name="グループ化 3">
            <a:extLst>
              <a:ext uri="{FF2B5EF4-FFF2-40B4-BE49-F238E27FC236}">
                <a16:creationId xmlns:a16="http://schemas.microsoft.com/office/drawing/2014/main" id="{7FF79755-8606-B370-395D-ED30DCD14DF9}"/>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24837FC6-73DD-1405-F5B7-E6744D11797E}"/>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F45771EB-1955-35AC-DE00-D0D8A3B38D3A}"/>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・コミットを取り消す</a:t>
              </a:r>
              <a:endParaRPr lang="ja-JP" altLang="en-US" sz="2800" dirty="0">
                <a:solidFill>
                  <a:schemeClr val="bg1"/>
                </a:solidFill>
              </a:endParaRPr>
            </a:p>
          </p:txBody>
        </p:sp>
      </p:grpSp>
      <p:pic>
        <p:nvPicPr>
          <p:cNvPr id="12" name="図 11" descr="テキスト&#10;&#10;自動的に生成された説明">
            <a:extLst>
              <a:ext uri="{FF2B5EF4-FFF2-40B4-BE49-F238E27FC236}">
                <a16:creationId xmlns:a16="http://schemas.microsoft.com/office/drawing/2014/main" id="{B4C3A68B-D8F2-61FD-EB52-C354FBFD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1678" y="1274374"/>
            <a:ext cx="7413351" cy="5315234"/>
          </a:xfrm>
          <a:prstGeom prst="rect">
            <a:avLst/>
          </a:prstGeom>
        </p:spPr>
      </p:pic>
      <p:cxnSp>
        <p:nvCxnSpPr>
          <p:cNvPr id="16" name="直線コネクタ 15">
            <a:extLst>
              <a:ext uri="{FF2B5EF4-FFF2-40B4-BE49-F238E27FC236}">
                <a16:creationId xmlns:a16="http://schemas.microsoft.com/office/drawing/2014/main" id="{F695CC08-36D3-8AF1-EE2A-C65C24EDD0AA}"/>
              </a:ext>
            </a:extLst>
          </p:cNvPr>
          <p:cNvCxnSpPr>
            <a:cxnSpLocks/>
          </p:cNvCxnSpPr>
          <p:nvPr/>
        </p:nvCxnSpPr>
        <p:spPr>
          <a:xfrm>
            <a:off x="1470168" y="1714008"/>
            <a:ext cx="8305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58F418D-BD21-0F0E-FBD8-D5C3D0BF0CCE}"/>
              </a:ext>
            </a:extLst>
          </p:cNvPr>
          <p:cNvCxnSpPr>
            <a:cxnSpLocks/>
          </p:cNvCxnSpPr>
          <p:nvPr/>
        </p:nvCxnSpPr>
        <p:spPr>
          <a:xfrm>
            <a:off x="1455420" y="4754880"/>
            <a:ext cx="24841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2DF4FD17-6F9C-1954-4FC9-E897839DBDC7}"/>
              </a:ext>
            </a:extLst>
          </p:cNvPr>
          <p:cNvCxnSpPr>
            <a:cxnSpLocks/>
          </p:cNvCxnSpPr>
          <p:nvPr/>
        </p:nvCxnSpPr>
        <p:spPr>
          <a:xfrm>
            <a:off x="1470168" y="5417328"/>
            <a:ext cx="8305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E4C3EBD-4568-05CC-7753-2C3B3AE3CC65}"/>
              </a:ext>
            </a:extLst>
          </p:cNvPr>
          <p:cNvSpPr txBox="1"/>
          <p:nvPr/>
        </p:nvSpPr>
        <p:spPr>
          <a:xfrm>
            <a:off x="3939540" y="4536177"/>
            <a:ext cx="3009900" cy="338554"/>
          </a:xfrm>
          <a:prstGeom prst="rect">
            <a:avLst/>
          </a:prstGeom>
          <a:noFill/>
        </p:spPr>
        <p:txBody>
          <a:bodyPr wrap="square" rtlCol="0">
            <a:spAutoFit/>
          </a:bodyPr>
          <a:lstStyle/>
          <a:p>
            <a:r>
              <a:rPr kumimoji="1" lang="ja-JP" altLang="en-US" sz="1600" dirty="0">
                <a:solidFill>
                  <a:srgbClr val="FF0000"/>
                </a:solidFill>
              </a:rPr>
              <a:t>最新のコミットを取り消し</a:t>
            </a:r>
          </a:p>
        </p:txBody>
      </p:sp>
      <p:sp>
        <p:nvSpPr>
          <p:cNvPr id="28" name="テキスト ボックス 27">
            <a:extLst>
              <a:ext uri="{FF2B5EF4-FFF2-40B4-BE49-F238E27FC236}">
                <a16:creationId xmlns:a16="http://schemas.microsoft.com/office/drawing/2014/main" id="{DE521B84-187A-CE87-1E17-AC49F8405981}"/>
              </a:ext>
            </a:extLst>
          </p:cNvPr>
          <p:cNvSpPr txBox="1"/>
          <p:nvPr/>
        </p:nvSpPr>
        <p:spPr>
          <a:xfrm>
            <a:off x="2286000" y="5151012"/>
            <a:ext cx="4241800" cy="338554"/>
          </a:xfrm>
          <a:prstGeom prst="rect">
            <a:avLst/>
          </a:prstGeom>
          <a:noFill/>
        </p:spPr>
        <p:txBody>
          <a:bodyPr wrap="square" rtlCol="0">
            <a:spAutoFit/>
          </a:bodyPr>
          <a:lstStyle/>
          <a:p>
            <a:r>
              <a:rPr kumimoji="1" lang="ja-JP" altLang="en-US" sz="1600" dirty="0">
                <a:solidFill>
                  <a:srgbClr val="FF0000"/>
                </a:solidFill>
              </a:rPr>
              <a:t>最新のコミットが消されたことを確認</a:t>
            </a:r>
          </a:p>
        </p:txBody>
      </p:sp>
      <p:cxnSp>
        <p:nvCxnSpPr>
          <p:cNvPr id="30" name="直線矢印コネクタ 29">
            <a:extLst>
              <a:ext uri="{FF2B5EF4-FFF2-40B4-BE49-F238E27FC236}">
                <a16:creationId xmlns:a16="http://schemas.microsoft.com/office/drawing/2014/main" id="{18272E5B-AA25-7A6B-1D9D-3F2BDBA55094}"/>
              </a:ext>
            </a:extLst>
          </p:cNvPr>
          <p:cNvCxnSpPr>
            <a:cxnSpLocks/>
          </p:cNvCxnSpPr>
          <p:nvPr/>
        </p:nvCxnSpPr>
        <p:spPr>
          <a:xfrm>
            <a:off x="6808024" y="2322167"/>
            <a:ext cx="0" cy="1438671"/>
          </a:xfrm>
          <a:prstGeom prst="straightConnector1">
            <a:avLst/>
          </a:prstGeom>
          <a:ln w="28575">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7865EBB3-46BF-493A-9692-8956ADD03C43}"/>
              </a:ext>
            </a:extLst>
          </p:cNvPr>
          <p:cNvSpPr txBox="1"/>
          <p:nvPr/>
        </p:nvSpPr>
        <p:spPr>
          <a:xfrm>
            <a:off x="6173843" y="1952835"/>
            <a:ext cx="1304881" cy="369332"/>
          </a:xfrm>
          <a:prstGeom prst="rect">
            <a:avLst/>
          </a:prstGeom>
          <a:noFill/>
        </p:spPr>
        <p:txBody>
          <a:bodyPr wrap="square" rtlCol="0">
            <a:spAutoFit/>
          </a:bodyPr>
          <a:lstStyle/>
          <a:p>
            <a:pPr algn="ctr"/>
            <a:r>
              <a:rPr kumimoji="1" lang="ja-JP" altLang="en-US" dirty="0">
                <a:solidFill>
                  <a:schemeClr val="accent5"/>
                </a:solidFill>
              </a:rPr>
              <a:t>新しい</a:t>
            </a:r>
            <a:endParaRPr kumimoji="1" lang="en-US" altLang="ja-JP" dirty="0">
              <a:solidFill>
                <a:schemeClr val="accent5"/>
              </a:solidFill>
            </a:endParaRPr>
          </a:p>
        </p:txBody>
      </p:sp>
      <p:sp>
        <p:nvSpPr>
          <p:cNvPr id="34" name="テキスト ボックス 33">
            <a:extLst>
              <a:ext uri="{FF2B5EF4-FFF2-40B4-BE49-F238E27FC236}">
                <a16:creationId xmlns:a16="http://schemas.microsoft.com/office/drawing/2014/main" id="{D2C0C72E-2DC7-96CE-38E2-CB8AE3E2C710}"/>
              </a:ext>
            </a:extLst>
          </p:cNvPr>
          <p:cNvSpPr txBox="1"/>
          <p:nvPr/>
        </p:nvSpPr>
        <p:spPr>
          <a:xfrm>
            <a:off x="6173843" y="3790334"/>
            <a:ext cx="1304881" cy="369332"/>
          </a:xfrm>
          <a:prstGeom prst="rect">
            <a:avLst/>
          </a:prstGeom>
          <a:noFill/>
        </p:spPr>
        <p:txBody>
          <a:bodyPr wrap="square" rtlCol="0">
            <a:spAutoFit/>
          </a:bodyPr>
          <a:lstStyle/>
          <a:p>
            <a:pPr algn="ctr"/>
            <a:r>
              <a:rPr kumimoji="1" lang="ja-JP" altLang="en-US" dirty="0">
                <a:solidFill>
                  <a:schemeClr val="accent5"/>
                </a:solidFill>
              </a:rPr>
              <a:t>古い</a:t>
            </a:r>
          </a:p>
        </p:txBody>
      </p:sp>
      <p:cxnSp>
        <p:nvCxnSpPr>
          <p:cNvPr id="36" name="直線コネクタ 35">
            <a:extLst>
              <a:ext uri="{FF2B5EF4-FFF2-40B4-BE49-F238E27FC236}">
                <a16:creationId xmlns:a16="http://schemas.microsoft.com/office/drawing/2014/main" id="{D10391C5-FB5D-2B53-1C91-820DFA153465}"/>
              </a:ext>
            </a:extLst>
          </p:cNvPr>
          <p:cNvCxnSpPr>
            <a:cxnSpLocks/>
          </p:cNvCxnSpPr>
          <p:nvPr/>
        </p:nvCxnSpPr>
        <p:spPr>
          <a:xfrm>
            <a:off x="6527800" y="4681140"/>
            <a:ext cx="2247490" cy="0"/>
          </a:xfrm>
          <a:prstGeom prst="line">
            <a:avLst/>
          </a:prstGeom>
          <a:ln w="571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D0708D5-48F2-AD43-1F4F-E3E33612103D}"/>
              </a:ext>
            </a:extLst>
          </p:cNvPr>
          <p:cNvSpPr txBox="1"/>
          <p:nvPr/>
        </p:nvSpPr>
        <p:spPr>
          <a:xfrm>
            <a:off x="8790041" y="4449192"/>
            <a:ext cx="2875936" cy="1477328"/>
          </a:xfrm>
          <a:prstGeom prst="rect">
            <a:avLst/>
          </a:prstGeom>
          <a:noFill/>
        </p:spPr>
        <p:txBody>
          <a:bodyPr wrap="square" rtlCol="0">
            <a:spAutoFit/>
          </a:bodyPr>
          <a:lstStyle/>
          <a:p>
            <a:r>
              <a:rPr kumimoji="1" lang="en-US" altLang="ja-JP" dirty="0">
                <a:solidFill>
                  <a:srgbClr val="FF0000"/>
                </a:solidFill>
              </a:rPr>
              <a:t>git reset</a:t>
            </a:r>
          </a:p>
          <a:p>
            <a:r>
              <a:rPr kumimoji="1" lang="ja-JP" altLang="en-US" dirty="0">
                <a:solidFill>
                  <a:srgbClr val="FF0000"/>
                </a:solidFill>
              </a:rPr>
              <a:t>　コミットを取り消す</a:t>
            </a:r>
            <a:endParaRPr kumimoji="1" lang="en-US" altLang="ja-JP" dirty="0">
              <a:solidFill>
                <a:srgbClr val="FF0000"/>
              </a:solidFill>
            </a:endParaRPr>
          </a:p>
          <a:p>
            <a:endParaRPr kumimoji="1" lang="en-US" altLang="ja-JP" dirty="0">
              <a:solidFill>
                <a:srgbClr val="FF0000"/>
              </a:solidFill>
            </a:endParaRPr>
          </a:p>
          <a:p>
            <a:r>
              <a:rPr kumimoji="1" lang="en-US" altLang="ja-JP" dirty="0">
                <a:solidFill>
                  <a:srgbClr val="FF0000"/>
                </a:solidFill>
              </a:rPr>
              <a:t>--soft HEAD^</a:t>
            </a:r>
          </a:p>
          <a:p>
            <a:r>
              <a:rPr kumimoji="1" lang="ja-JP" altLang="en-US" dirty="0">
                <a:solidFill>
                  <a:srgbClr val="FF0000"/>
                </a:solidFill>
              </a:rPr>
              <a:t>　最新のコミットを指定</a:t>
            </a:r>
          </a:p>
        </p:txBody>
      </p:sp>
    </p:spTree>
    <p:extLst>
      <p:ext uri="{BB962C8B-B14F-4D97-AF65-F5344CB8AC3E}">
        <p14:creationId xmlns:p14="http://schemas.microsoft.com/office/powerpoint/2010/main" val="51430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2DB9279-7FA8-DFED-2720-161A0A37BB46}"/>
              </a:ext>
            </a:extLst>
          </p:cNvPr>
          <p:cNvSpPr>
            <a:spLocks noGrp="1"/>
          </p:cNvSpPr>
          <p:nvPr>
            <p:ph idx="1"/>
          </p:nvPr>
        </p:nvSpPr>
        <p:spPr>
          <a:xfrm>
            <a:off x="1251678" y="850232"/>
            <a:ext cx="10178322" cy="5029361"/>
          </a:xfrm>
        </p:spPr>
        <p:txBody>
          <a:bodyPr>
            <a:normAutofit/>
          </a:bodyPr>
          <a:lstStyle/>
          <a:p>
            <a:pPr marL="0" indent="0">
              <a:buNone/>
            </a:pPr>
            <a:r>
              <a:rPr kumimoji="1" lang="ja-JP" altLang="en-US" sz="2400" dirty="0">
                <a:solidFill>
                  <a:schemeClr val="tx1"/>
                </a:solidFill>
              </a:rPr>
              <a:t>赤の下線部のコマンドを実行</a:t>
            </a:r>
          </a:p>
        </p:txBody>
      </p:sp>
      <p:grpSp>
        <p:nvGrpSpPr>
          <p:cNvPr id="4" name="グループ化 3">
            <a:extLst>
              <a:ext uri="{FF2B5EF4-FFF2-40B4-BE49-F238E27FC236}">
                <a16:creationId xmlns:a16="http://schemas.microsoft.com/office/drawing/2014/main" id="{BF270F75-0348-3B64-2670-93BBD97AD4A9}"/>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6F77753C-F1DF-C1E0-DB69-6ADC56B026AA}"/>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E1E3A784-26CA-B3CB-6553-CFB124D499C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・コミットを取り消す</a:t>
              </a:r>
              <a:endParaRPr lang="ja-JP" altLang="en-US" sz="2800" dirty="0">
                <a:solidFill>
                  <a:schemeClr val="bg1"/>
                </a:solidFill>
              </a:endParaRPr>
            </a:p>
          </p:txBody>
        </p:sp>
      </p:grpSp>
      <p:pic>
        <p:nvPicPr>
          <p:cNvPr id="8" name="図 7" descr="テキスト&#10;&#10;自動的に生成された説明">
            <a:extLst>
              <a:ext uri="{FF2B5EF4-FFF2-40B4-BE49-F238E27FC236}">
                <a16:creationId xmlns:a16="http://schemas.microsoft.com/office/drawing/2014/main" id="{6234000E-381F-1AEC-0199-06E82B6E4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040" y="1403524"/>
            <a:ext cx="9053075" cy="4950299"/>
          </a:xfrm>
          <a:prstGeom prst="rect">
            <a:avLst/>
          </a:prstGeom>
        </p:spPr>
      </p:pic>
      <p:sp>
        <p:nvSpPr>
          <p:cNvPr id="9" name="テキスト ボックス 8">
            <a:extLst>
              <a:ext uri="{FF2B5EF4-FFF2-40B4-BE49-F238E27FC236}">
                <a16:creationId xmlns:a16="http://schemas.microsoft.com/office/drawing/2014/main" id="{932F2D41-D623-32C1-15FC-777B211C7BAC}"/>
              </a:ext>
            </a:extLst>
          </p:cNvPr>
          <p:cNvSpPr txBox="1"/>
          <p:nvPr/>
        </p:nvSpPr>
        <p:spPr>
          <a:xfrm>
            <a:off x="2625811" y="1657436"/>
            <a:ext cx="5951621" cy="369332"/>
          </a:xfrm>
          <a:prstGeom prst="rect">
            <a:avLst/>
          </a:prstGeom>
          <a:noFill/>
        </p:spPr>
        <p:txBody>
          <a:bodyPr wrap="square" rtlCol="0">
            <a:spAutoFit/>
          </a:bodyPr>
          <a:lstStyle/>
          <a:p>
            <a:r>
              <a:rPr kumimoji="1" lang="ja-JP" altLang="en-US" dirty="0">
                <a:solidFill>
                  <a:srgbClr val="FF0000"/>
                </a:solidFill>
              </a:rPr>
              <a:t>コミット</a:t>
            </a:r>
            <a:r>
              <a:rPr kumimoji="1" lang="en-US" altLang="ja-JP" dirty="0">
                <a:solidFill>
                  <a:srgbClr val="FF0000"/>
                </a:solidFill>
              </a:rPr>
              <a:t>ID</a:t>
            </a:r>
            <a:r>
              <a:rPr kumimoji="1" lang="ja-JP" altLang="en-US" dirty="0">
                <a:solidFill>
                  <a:srgbClr val="FF0000"/>
                </a:solidFill>
              </a:rPr>
              <a:t>を確認</a:t>
            </a:r>
          </a:p>
        </p:txBody>
      </p:sp>
      <p:sp>
        <p:nvSpPr>
          <p:cNvPr id="10" name="テキスト ボックス 9">
            <a:extLst>
              <a:ext uri="{FF2B5EF4-FFF2-40B4-BE49-F238E27FC236}">
                <a16:creationId xmlns:a16="http://schemas.microsoft.com/office/drawing/2014/main" id="{B0CB38DB-B368-9037-75FA-FE24637696FF}"/>
              </a:ext>
            </a:extLst>
          </p:cNvPr>
          <p:cNvSpPr txBox="1"/>
          <p:nvPr/>
        </p:nvSpPr>
        <p:spPr>
          <a:xfrm>
            <a:off x="3636463" y="5430230"/>
            <a:ext cx="5951621" cy="369332"/>
          </a:xfrm>
          <a:prstGeom prst="rect">
            <a:avLst/>
          </a:prstGeom>
          <a:noFill/>
        </p:spPr>
        <p:txBody>
          <a:bodyPr wrap="square" rtlCol="0">
            <a:spAutoFit/>
          </a:bodyPr>
          <a:lstStyle/>
          <a:p>
            <a:r>
              <a:rPr kumimoji="1" lang="ja-JP" altLang="en-US" dirty="0">
                <a:solidFill>
                  <a:srgbClr val="FF0000"/>
                </a:solidFill>
              </a:rPr>
              <a:t>リバートする</a:t>
            </a:r>
          </a:p>
        </p:txBody>
      </p:sp>
      <p:sp>
        <p:nvSpPr>
          <p:cNvPr id="16" name="正方形/長方形 15">
            <a:extLst>
              <a:ext uri="{FF2B5EF4-FFF2-40B4-BE49-F238E27FC236}">
                <a16:creationId xmlns:a16="http://schemas.microsoft.com/office/drawing/2014/main" id="{86BF5F44-9FDC-C76C-7496-E3ECFDC089BC}"/>
              </a:ext>
            </a:extLst>
          </p:cNvPr>
          <p:cNvSpPr/>
          <p:nvPr/>
        </p:nvSpPr>
        <p:spPr>
          <a:xfrm>
            <a:off x="2209800" y="1977237"/>
            <a:ext cx="601980" cy="246451"/>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F2D23FA4-AC79-A845-1BF4-2DA1373CA870}"/>
              </a:ext>
            </a:extLst>
          </p:cNvPr>
          <p:cNvCxnSpPr>
            <a:cxnSpLocks/>
          </p:cNvCxnSpPr>
          <p:nvPr/>
        </p:nvCxnSpPr>
        <p:spPr>
          <a:xfrm>
            <a:off x="1518392" y="1949677"/>
            <a:ext cx="10804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61CF7ADC-9E9B-6C8A-DAF9-2C75F16DB43A}"/>
              </a:ext>
            </a:extLst>
          </p:cNvPr>
          <p:cNvSpPr/>
          <p:nvPr/>
        </p:nvSpPr>
        <p:spPr>
          <a:xfrm>
            <a:off x="3016250" y="5473526"/>
            <a:ext cx="613395" cy="242074"/>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A1CF23C-318C-E25F-845D-068AFA40E0DF}"/>
              </a:ext>
            </a:extLst>
          </p:cNvPr>
          <p:cNvCxnSpPr>
            <a:cxnSpLocks/>
          </p:cNvCxnSpPr>
          <p:nvPr/>
        </p:nvCxnSpPr>
        <p:spPr>
          <a:xfrm>
            <a:off x="1534434" y="5735215"/>
            <a:ext cx="21180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2095250-2A47-C17C-2B09-F41C19235A18}"/>
              </a:ext>
            </a:extLst>
          </p:cNvPr>
          <p:cNvSpPr txBox="1"/>
          <p:nvPr/>
        </p:nvSpPr>
        <p:spPr>
          <a:xfrm>
            <a:off x="1973832" y="2797401"/>
            <a:ext cx="3937973" cy="369332"/>
          </a:xfrm>
          <a:prstGeom prst="rect">
            <a:avLst/>
          </a:prstGeom>
          <a:noFill/>
        </p:spPr>
        <p:txBody>
          <a:bodyPr wrap="square" rtlCol="0">
            <a:spAutoFit/>
          </a:bodyPr>
          <a:lstStyle/>
          <a:p>
            <a:r>
              <a:rPr kumimoji="1" lang="ja-JP" altLang="en-US" dirty="0">
                <a:solidFill>
                  <a:schemeClr val="accent3"/>
                </a:solidFill>
              </a:rPr>
              <a:t>コミット</a:t>
            </a:r>
            <a:r>
              <a:rPr kumimoji="1" lang="en-US" altLang="ja-JP" dirty="0">
                <a:solidFill>
                  <a:schemeClr val="accent3"/>
                </a:solidFill>
              </a:rPr>
              <a:t>ID</a:t>
            </a:r>
            <a:r>
              <a:rPr kumimoji="1" lang="ja-JP" altLang="en-US" dirty="0">
                <a:solidFill>
                  <a:schemeClr val="accent3"/>
                </a:solidFill>
              </a:rPr>
              <a:t>の頭４ケタをコピー</a:t>
            </a:r>
          </a:p>
        </p:txBody>
      </p:sp>
      <p:cxnSp>
        <p:nvCxnSpPr>
          <p:cNvPr id="11" name="直線矢印コネクタ 10">
            <a:extLst>
              <a:ext uri="{FF2B5EF4-FFF2-40B4-BE49-F238E27FC236}">
                <a16:creationId xmlns:a16="http://schemas.microsoft.com/office/drawing/2014/main" id="{A2A27DBE-2944-6A58-A351-1D62D003EC2E}"/>
              </a:ext>
            </a:extLst>
          </p:cNvPr>
          <p:cNvCxnSpPr/>
          <p:nvPr/>
        </p:nvCxnSpPr>
        <p:spPr>
          <a:xfrm flipV="1">
            <a:off x="2289568" y="2251247"/>
            <a:ext cx="0" cy="525733"/>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2937B88-6E2D-2071-D454-3DEE64525B52}"/>
              </a:ext>
            </a:extLst>
          </p:cNvPr>
          <p:cNvCxnSpPr>
            <a:cxnSpLocks/>
          </p:cNvCxnSpPr>
          <p:nvPr/>
        </p:nvCxnSpPr>
        <p:spPr>
          <a:xfrm>
            <a:off x="2289568" y="3102045"/>
            <a:ext cx="881335" cy="232818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6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a:t>
              </a:r>
              <a:r>
                <a:rPr lang="en-US" altLang="ja-JP" sz="2800" cap="none" dirty="0">
                  <a:solidFill>
                    <a:schemeClr val="bg1"/>
                  </a:solidFill>
                </a:rPr>
                <a:t>Git Bash</a:t>
              </a:r>
              <a:r>
                <a:rPr lang="ja-JP" altLang="en-US" sz="2800" cap="none" dirty="0">
                  <a:solidFill>
                    <a:schemeClr val="bg1"/>
                  </a:solidFill>
                </a:rPr>
                <a:t>を起動する</a:t>
              </a:r>
              <a:endParaRPr lang="ja-JP" altLang="en-US" sz="2800" dirty="0">
                <a:solidFill>
                  <a:schemeClr val="bg1"/>
                </a:solidFill>
              </a:endParaRPr>
            </a:p>
          </p:txBody>
        </p:sp>
      </p:grpSp>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1440C3FB-7273-0B3E-A1CA-8CC6DE70B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909" y="884421"/>
            <a:ext cx="5976380" cy="5608603"/>
          </a:xfrm>
          <a:prstGeom prst="rect">
            <a:avLst/>
          </a:prstGeom>
        </p:spPr>
      </p:pic>
      <p:grpSp>
        <p:nvGrpSpPr>
          <p:cNvPr id="14" name="グループ化 13">
            <a:extLst>
              <a:ext uri="{FF2B5EF4-FFF2-40B4-BE49-F238E27FC236}">
                <a16:creationId xmlns:a16="http://schemas.microsoft.com/office/drawing/2014/main" id="{5E52BD06-6DB6-39BA-B4EF-DBF452833BDF}"/>
              </a:ext>
            </a:extLst>
          </p:cNvPr>
          <p:cNvGrpSpPr/>
          <p:nvPr/>
        </p:nvGrpSpPr>
        <p:grpSpPr>
          <a:xfrm>
            <a:off x="1116033" y="884421"/>
            <a:ext cx="4356446" cy="1696233"/>
            <a:chOff x="1004340" y="1565473"/>
            <a:chExt cx="4134778" cy="1609924"/>
          </a:xfrm>
        </p:grpSpPr>
        <p:pic>
          <p:nvPicPr>
            <p:cNvPr id="10" name="図 9" descr="グラフィカル ユーザー インターフェイス, アプリケーション">
              <a:extLst>
                <a:ext uri="{FF2B5EF4-FFF2-40B4-BE49-F238E27FC236}">
                  <a16:creationId xmlns:a16="http://schemas.microsoft.com/office/drawing/2014/main" id="{2E5CDC37-7FB1-CAE4-9E09-E7057897D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340" y="1565473"/>
              <a:ext cx="4134778" cy="1609924"/>
            </a:xfrm>
            <a:prstGeom prst="rect">
              <a:avLst/>
            </a:prstGeom>
          </p:spPr>
        </p:pic>
        <p:sp>
          <p:nvSpPr>
            <p:cNvPr id="13" name="正方形/長方形 12">
              <a:extLst>
                <a:ext uri="{FF2B5EF4-FFF2-40B4-BE49-F238E27FC236}">
                  <a16:creationId xmlns:a16="http://schemas.microsoft.com/office/drawing/2014/main" id="{FBAD85D2-11BC-4150-360F-C6672B9BA6C1}"/>
                </a:ext>
              </a:extLst>
            </p:cNvPr>
            <p:cNvSpPr/>
            <p:nvPr/>
          </p:nvSpPr>
          <p:spPr>
            <a:xfrm>
              <a:off x="2008682" y="2728210"/>
              <a:ext cx="2023672" cy="4347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3B3C19FB-A0D6-9A0D-1D38-2E549D1E9EAF}"/>
              </a:ext>
            </a:extLst>
          </p:cNvPr>
          <p:cNvSpPr txBox="1"/>
          <p:nvPr/>
        </p:nvSpPr>
        <p:spPr>
          <a:xfrm>
            <a:off x="2006123" y="2656537"/>
            <a:ext cx="3162925" cy="461665"/>
          </a:xfrm>
          <a:prstGeom prst="rect">
            <a:avLst/>
          </a:prstGeom>
          <a:noFill/>
        </p:spPr>
        <p:txBody>
          <a:bodyPr wrap="square" rtlCol="0">
            <a:spAutoFit/>
          </a:bodyPr>
          <a:lstStyle/>
          <a:p>
            <a:r>
              <a:rPr kumimoji="1" lang="ja-JP" altLang="en-US" sz="2400" dirty="0">
                <a:solidFill>
                  <a:srgbClr val="FF0000"/>
                </a:solidFill>
              </a:rPr>
              <a:t>①「</a:t>
            </a:r>
            <a:r>
              <a:rPr kumimoji="1" lang="en-US" altLang="ja-JP" sz="2400" dirty="0" err="1">
                <a:solidFill>
                  <a:srgbClr val="FF0000"/>
                </a:solidFill>
              </a:rPr>
              <a:t>gitbash</a:t>
            </a:r>
            <a:r>
              <a:rPr kumimoji="1" lang="ja-JP" altLang="en-US" sz="2400" dirty="0">
                <a:solidFill>
                  <a:srgbClr val="FF0000"/>
                </a:solidFill>
              </a:rPr>
              <a:t>」と入力</a:t>
            </a:r>
          </a:p>
        </p:txBody>
      </p:sp>
      <p:sp>
        <p:nvSpPr>
          <p:cNvPr id="18" name="正方形/長方形 17">
            <a:extLst>
              <a:ext uri="{FF2B5EF4-FFF2-40B4-BE49-F238E27FC236}">
                <a16:creationId xmlns:a16="http://schemas.microsoft.com/office/drawing/2014/main" id="{387A274C-6775-8CD6-5B3E-B193E433C01C}"/>
              </a:ext>
            </a:extLst>
          </p:cNvPr>
          <p:cNvSpPr/>
          <p:nvPr/>
        </p:nvSpPr>
        <p:spPr>
          <a:xfrm>
            <a:off x="9308891" y="1514825"/>
            <a:ext cx="1424066" cy="12474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6A10634-BE2D-94E3-FB1A-3B9CE4A9A3F0}"/>
              </a:ext>
            </a:extLst>
          </p:cNvPr>
          <p:cNvSpPr txBox="1"/>
          <p:nvPr/>
        </p:nvSpPr>
        <p:spPr>
          <a:xfrm>
            <a:off x="9263921" y="2812419"/>
            <a:ext cx="3162925" cy="461665"/>
          </a:xfrm>
          <a:prstGeom prst="rect">
            <a:avLst/>
          </a:prstGeom>
          <a:noFill/>
        </p:spPr>
        <p:txBody>
          <a:bodyPr wrap="square" rtlCol="0">
            <a:spAutoFit/>
          </a:bodyPr>
          <a:lstStyle/>
          <a:p>
            <a:r>
              <a:rPr kumimoji="1" lang="ja-JP" altLang="en-US" sz="2400" dirty="0">
                <a:solidFill>
                  <a:srgbClr val="FF0000"/>
                </a:solidFill>
              </a:rPr>
              <a:t>②アプリを開く</a:t>
            </a:r>
          </a:p>
        </p:txBody>
      </p:sp>
      <p:pic>
        <p:nvPicPr>
          <p:cNvPr id="2" name="図 1" descr="テキスト が含まれている画像&#10;&#10;自動的に生成された説明">
            <a:extLst>
              <a:ext uri="{FF2B5EF4-FFF2-40B4-BE49-F238E27FC236}">
                <a16:creationId xmlns:a16="http://schemas.microsoft.com/office/drawing/2014/main" id="{DA86EDC7-AF49-939C-C6E2-D2AEF3E2D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5306" y="4463492"/>
            <a:ext cx="4450608" cy="1714739"/>
          </a:xfrm>
          <a:prstGeom prst="rect">
            <a:avLst/>
          </a:prstGeom>
        </p:spPr>
      </p:pic>
      <p:sp>
        <p:nvSpPr>
          <p:cNvPr id="3" name="正方形/長方形 2">
            <a:extLst>
              <a:ext uri="{FF2B5EF4-FFF2-40B4-BE49-F238E27FC236}">
                <a16:creationId xmlns:a16="http://schemas.microsoft.com/office/drawing/2014/main" id="{1C923EF0-4A93-A7F2-B819-828188770F8B}"/>
              </a:ext>
            </a:extLst>
          </p:cNvPr>
          <p:cNvSpPr/>
          <p:nvPr/>
        </p:nvSpPr>
        <p:spPr>
          <a:xfrm>
            <a:off x="1064300" y="4322318"/>
            <a:ext cx="4831529" cy="203351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393AE26-CF12-DECE-6007-DA1974AAA955}"/>
              </a:ext>
            </a:extLst>
          </p:cNvPr>
          <p:cNvSpPr txBox="1"/>
          <p:nvPr/>
        </p:nvSpPr>
        <p:spPr>
          <a:xfrm>
            <a:off x="1838642" y="6396335"/>
            <a:ext cx="5311666" cy="461665"/>
          </a:xfrm>
          <a:prstGeom prst="rect">
            <a:avLst/>
          </a:prstGeom>
          <a:noFill/>
        </p:spPr>
        <p:txBody>
          <a:bodyPr wrap="square" rtlCol="0">
            <a:spAutoFit/>
          </a:bodyPr>
          <a:lstStyle/>
          <a:p>
            <a:r>
              <a:rPr kumimoji="1" lang="ja-JP" altLang="en-US" sz="2400" dirty="0">
                <a:solidFill>
                  <a:srgbClr val="FF0000"/>
                </a:solidFill>
              </a:rPr>
              <a:t>③上のような画面が出てくる</a:t>
            </a:r>
          </a:p>
        </p:txBody>
      </p:sp>
    </p:spTree>
    <p:extLst>
      <p:ext uri="{BB962C8B-B14F-4D97-AF65-F5344CB8AC3E}">
        <p14:creationId xmlns:p14="http://schemas.microsoft.com/office/powerpoint/2010/main" val="24914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1401C37-230C-EBA7-15D1-4AB8D9F693A8}"/>
              </a:ext>
            </a:extLst>
          </p:cNvPr>
          <p:cNvSpPr>
            <a:spLocks noGrp="1"/>
          </p:cNvSpPr>
          <p:nvPr>
            <p:ph type="ctrTitle"/>
          </p:nvPr>
        </p:nvSpPr>
        <p:spPr>
          <a:xfrm>
            <a:off x="749808" y="864911"/>
            <a:ext cx="10692382" cy="3467282"/>
          </a:xfrm>
        </p:spPr>
        <p:txBody>
          <a:bodyPr anchor="b">
            <a:normAutofit/>
          </a:bodyPr>
          <a:lstStyle/>
          <a:p>
            <a:r>
              <a:rPr lang="ja-JP" altLang="en-US" sz="8000" cap="none" dirty="0"/>
              <a:t>ローカルリポジトリ</a:t>
            </a:r>
            <a:br>
              <a:rPr lang="en-US" altLang="ja-JP" sz="8000" cap="none" dirty="0"/>
            </a:br>
            <a:r>
              <a:rPr lang="ja-JP" altLang="en-US" sz="8000" cap="none" dirty="0"/>
              <a:t>を作ってみよう</a:t>
            </a:r>
            <a:endParaRPr kumimoji="1" lang="ja-JP" altLang="en-US" sz="8000" cap="none" dirty="0"/>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6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2B5414F4-961E-F8D4-FA42-34D613034548}"/>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7E8B3632-54A3-E7DF-0CEB-F0F51E36AD0C}"/>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0FCCE766-13B2-7876-143D-B7197ADF21F7}"/>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28" name="コンテンツ プレースホルダー 5">
            <a:extLst>
              <a:ext uri="{FF2B5EF4-FFF2-40B4-BE49-F238E27FC236}">
                <a16:creationId xmlns:a16="http://schemas.microsoft.com/office/drawing/2014/main" id="{AF7EE2C0-C046-C53B-9806-8D4C5E8CD62E}"/>
              </a:ext>
            </a:extLst>
          </p:cNvPr>
          <p:cNvSpPr>
            <a:spLocks noGrp="1"/>
          </p:cNvSpPr>
          <p:nvPr>
            <p:ph idx="1"/>
          </p:nvPr>
        </p:nvSpPr>
        <p:spPr>
          <a:xfrm>
            <a:off x="891914" y="616030"/>
            <a:ext cx="10830394" cy="1293015"/>
          </a:xfrm>
        </p:spPr>
        <p:txBody>
          <a:bodyPr>
            <a:normAutofit/>
          </a:bodyPr>
          <a:lstStyle/>
          <a:p>
            <a:r>
              <a:rPr lang="en-US" altLang="ja-JP" sz="2400" dirty="0" err="1"/>
              <a:t>pwd</a:t>
            </a:r>
            <a:r>
              <a:rPr lang="ja-JP" altLang="en-US" sz="2400" dirty="0"/>
              <a:t>コマンドを使ってみましょう！</a:t>
            </a:r>
            <a:endParaRPr lang="en-US" altLang="ja-JP" sz="2200" dirty="0"/>
          </a:p>
          <a:p>
            <a:r>
              <a:rPr lang="en-US" altLang="ja-JP" sz="2200" dirty="0" err="1"/>
              <a:t>pwd</a:t>
            </a:r>
            <a:r>
              <a:rPr lang="ja-JP" altLang="en-US" sz="2200" dirty="0"/>
              <a:t>とは</a:t>
            </a:r>
            <a:r>
              <a:rPr lang="en-US" altLang="ja-JP" sz="2200" dirty="0"/>
              <a:t>Git Bash</a:t>
            </a:r>
            <a:r>
              <a:rPr lang="ja-JP" altLang="en-US" sz="2200" dirty="0"/>
              <a:t>が今どの階層にフォーカスしているかを表示することができます</a:t>
            </a:r>
            <a:endParaRPr lang="en-US" altLang="ja-JP" sz="2400" dirty="0"/>
          </a:p>
        </p:txBody>
      </p:sp>
      <p:pic>
        <p:nvPicPr>
          <p:cNvPr id="30" name="図 29" descr="テキスト&#10;&#10;自動的に生成された説明">
            <a:extLst>
              <a:ext uri="{FF2B5EF4-FFF2-40B4-BE49-F238E27FC236}">
                <a16:creationId xmlns:a16="http://schemas.microsoft.com/office/drawing/2014/main" id="{0AA55EC3-278E-DB31-0A72-53695D66D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4" y="1561157"/>
            <a:ext cx="4647546" cy="1867843"/>
          </a:xfrm>
          <a:prstGeom prst="rect">
            <a:avLst/>
          </a:prstGeom>
          <a:ln>
            <a:noFill/>
          </a:ln>
          <a:effectLst>
            <a:outerShdw blurRad="292100" dist="139700" dir="2700000" algn="tl" rotWithShape="0">
              <a:srgbClr val="333333">
                <a:alpha val="65000"/>
              </a:srgbClr>
            </a:outerShdw>
          </a:effectLst>
        </p:spPr>
      </p:pic>
      <p:pic>
        <p:nvPicPr>
          <p:cNvPr id="32" name="図 31" descr="テキスト&#10;&#10;自動的に生成された説明">
            <a:extLst>
              <a:ext uri="{FF2B5EF4-FFF2-40B4-BE49-F238E27FC236}">
                <a16:creationId xmlns:a16="http://schemas.microsoft.com/office/drawing/2014/main" id="{372CB2EB-0F8B-FCFD-16C2-25E9AA3EF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02" y="4579624"/>
            <a:ext cx="4647546" cy="1693292"/>
          </a:xfrm>
          <a:prstGeom prst="rect">
            <a:avLst/>
          </a:prstGeom>
          <a:ln>
            <a:noFill/>
          </a:ln>
          <a:effectLst>
            <a:outerShdw blurRad="292100" dist="139700" dir="2700000" algn="tl" rotWithShape="0">
              <a:srgbClr val="333333">
                <a:alpha val="65000"/>
              </a:srgbClr>
            </a:outerShdw>
          </a:effectLst>
        </p:spPr>
      </p:pic>
      <p:sp>
        <p:nvSpPr>
          <p:cNvPr id="33" name="矢印: 下 32">
            <a:extLst>
              <a:ext uri="{FF2B5EF4-FFF2-40B4-BE49-F238E27FC236}">
                <a16:creationId xmlns:a16="http://schemas.microsoft.com/office/drawing/2014/main" id="{4E83C4F1-D263-7516-39DA-C989EB24FD75}"/>
              </a:ext>
            </a:extLst>
          </p:cNvPr>
          <p:cNvSpPr/>
          <p:nvPr/>
        </p:nvSpPr>
        <p:spPr>
          <a:xfrm>
            <a:off x="2338466" y="3746913"/>
            <a:ext cx="1319135" cy="653330"/>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34" name="テキスト ボックス 33">
            <a:extLst>
              <a:ext uri="{FF2B5EF4-FFF2-40B4-BE49-F238E27FC236}">
                <a16:creationId xmlns:a16="http://schemas.microsoft.com/office/drawing/2014/main" id="{D03F0605-CC64-23B5-B522-833711356211}"/>
              </a:ext>
            </a:extLst>
          </p:cNvPr>
          <p:cNvSpPr txBox="1"/>
          <p:nvPr/>
        </p:nvSpPr>
        <p:spPr>
          <a:xfrm>
            <a:off x="5558348" y="1909045"/>
            <a:ext cx="1497526" cy="369332"/>
          </a:xfrm>
          <a:prstGeom prst="rect">
            <a:avLst/>
          </a:prstGeom>
          <a:noFill/>
        </p:spPr>
        <p:txBody>
          <a:bodyPr wrap="none" rtlCol="0">
            <a:spAutoFit/>
          </a:bodyPr>
          <a:lstStyle/>
          <a:p>
            <a:r>
              <a:rPr kumimoji="1" lang="ja-JP" altLang="en-US" dirty="0">
                <a:solidFill>
                  <a:srgbClr val="FF0000"/>
                </a:solidFill>
              </a:rPr>
              <a:t>←</a:t>
            </a:r>
            <a:r>
              <a:rPr kumimoji="1" lang="en-US" altLang="ja-JP" dirty="0" err="1">
                <a:solidFill>
                  <a:srgbClr val="FF0000"/>
                </a:solidFill>
              </a:rPr>
              <a:t>pwd</a:t>
            </a:r>
            <a:r>
              <a:rPr kumimoji="1" lang="ja-JP" altLang="en-US" dirty="0">
                <a:solidFill>
                  <a:srgbClr val="FF0000"/>
                </a:solidFill>
              </a:rPr>
              <a:t>を入力</a:t>
            </a:r>
          </a:p>
        </p:txBody>
      </p:sp>
      <p:sp>
        <p:nvSpPr>
          <p:cNvPr id="35" name="テキスト ボックス 34">
            <a:extLst>
              <a:ext uri="{FF2B5EF4-FFF2-40B4-BE49-F238E27FC236}">
                <a16:creationId xmlns:a16="http://schemas.microsoft.com/office/drawing/2014/main" id="{DB587224-23E7-99F0-7F63-4CC65C42650F}"/>
              </a:ext>
            </a:extLst>
          </p:cNvPr>
          <p:cNvSpPr txBox="1"/>
          <p:nvPr/>
        </p:nvSpPr>
        <p:spPr>
          <a:xfrm>
            <a:off x="5593946" y="4948956"/>
            <a:ext cx="2079415"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クリック後</a:t>
            </a:r>
          </a:p>
        </p:txBody>
      </p:sp>
      <p:sp>
        <p:nvSpPr>
          <p:cNvPr id="36" name="正方形/長方形 35">
            <a:extLst>
              <a:ext uri="{FF2B5EF4-FFF2-40B4-BE49-F238E27FC236}">
                <a16:creationId xmlns:a16="http://schemas.microsoft.com/office/drawing/2014/main" id="{D5A4733F-44F6-4503-8C62-3738AB5B4296}"/>
              </a:ext>
            </a:extLst>
          </p:cNvPr>
          <p:cNvSpPr/>
          <p:nvPr/>
        </p:nvSpPr>
        <p:spPr>
          <a:xfrm>
            <a:off x="891914" y="5723211"/>
            <a:ext cx="2136099" cy="3763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68D7A906-0988-F405-D194-25D13578C57F}"/>
              </a:ext>
            </a:extLst>
          </p:cNvPr>
          <p:cNvSpPr txBox="1"/>
          <p:nvPr/>
        </p:nvSpPr>
        <p:spPr>
          <a:xfrm>
            <a:off x="2998033" y="5730247"/>
            <a:ext cx="1569660" cy="369332"/>
          </a:xfrm>
          <a:prstGeom prst="rect">
            <a:avLst/>
          </a:prstGeom>
          <a:noFill/>
        </p:spPr>
        <p:txBody>
          <a:bodyPr wrap="none" rtlCol="0">
            <a:spAutoFit/>
          </a:bodyPr>
          <a:lstStyle/>
          <a:p>
            <a:r>
              <a:rPr kumimoji="1" lang="ja-JP" altLang="en-US" dirty="0">
                <a:solidFill>
                  <a:srgbClr val="FF0000"/>
                </a:solidFill>
              </a:rPr>
              <a:t>←現在の階層</a:t>
            </a:r>
          </a:p>
        </p:txBody>
      </p:sp>
    </p:spTree>
    <p:extLst>
      <p:ext uri="{BB962C8B-B14F-4D97-AF65-F5344CB8AC3E}">
        <p14:creationId xmlns:p14="http://schemas.microsoft.com/office/powerpoint/2010/main" val="125416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891914" y="616030"/>
            <a:ext cx="10178322" cy="1293015"/>
          </a:xfrm>
        </p:spPr>
        <p:txBody>
          <a:bodyPr>
            <a:normAutofit lnSpcReduction="10000"/>
          </a:bodyPr>
          <a:lstStyle/>
          <a:p>
            <a:r>
              <a:rPr lang="ja-JP" altLang="en-US" sz="2200" dirty="0"/>
              <a:t>先ほどの</a:t>
            </a:r>
            <a:r>
              <a:rPr lang="en-US" altLang="ja-JP" sz="2200" dirty="0" err="1"/>
              <a:t>pwd</a:t>
            </a:r>
            <a:r>
              <a:rPr lang="ja-JP" altLang="en-US" sz="2200" dirty="0"/>
              <a:t>で現在フォーカスしているところを表示することができました</a:t>
            </a:r>
            <a:endParaRPr lang="en-US" altLang="ja-JP" sz="2200" dirty="0"/>
          </a:p>
          <a:p>
            <a:r>
              <a:rPr lang="ja-JP" altLang="en-US" sz="2200" dirty="0"/>
              <a:t>次に</a:t>
            </a:r>
            <a:r>
              <a:rPr lang="en-US" altLang="ja-JP" sz="2200" dirty="0"/>
              <a:t>cd</a:t>
            </a:r>
            <a:r>
              <a:rPr lang="ja-JP" altLang="en-US" sz="2200" dirty="0"/>
              <a:t>コマンドを使ってみましょう！</a:t>
            </a:r>
            <a:endParaRPr lang="en-US" altLang="ja-JP" sz="2200" dirty="0"/>
          </a:p>
          <a:p>
            <a:r>
              <a:rPr lang="en-US" altLang="ja-JP" sz="2200" dirty="0"/>
              <a:t>cd</a:t>
            </a:r>
            <a:r>
              <a:rPr lang="ja-JP" altLang="en-US" sz="2200" dirty="0"/>
              <a:t>とはフォーカスしている場所を変更するコマンドです</a:t>
            </a:r>
            <a:endParaRPr lang="en-US" altLang="ja-JP" sz="2200" dirty="0"/>
          </a:p>
        </p:txBody>
      </p:sp>
      <p:pic>
        <p:nvPicPr>
          <p:cNvPr id="7" name="図 6" descr="テキスト&#10;&#10;自動的に生成された説明">
            <a:extLst>
              <a:ext uri="{FF2B5EF4-FFF2-40B4-BE49-F238E27FC236}">
                <a16:creationId xmlns:a16="http://schemas.microsoft.com/office/drawing/2014/main" id="{29105201-973A-E585-451D-4B1FA3539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2" y="5009271"/>
            <a:ext cx="5676528" cy="1848729"/>
          </a:xfrm>
          <a:prstGeom prst="rect">
            <a:avLst/>
          </a:prstGeom>
          <a:ln>
            <a:noFill/>
          </a:ln>
          <a:effectLst>
            <a:outerShdw blurRad="292100" dist="139700" dir="2700000" algn="tl" rotWithShape="0">
              <a:srgbClr val="333333">
                <a:alpha val="65000"/>
              </a:srgbClr>
            </a:outerShdw>
          </a:effectLst>
        </p:spPr>
      </p:pic>
      <p:pic>
        <p:nvPicPr>
          <p:cNvPr id="9" name="図 8" descr="テキスト&#10;&#10;自動的に生成された説明">
            <a:extLst>
              <a:ext uri="{FF2B5EF4-FFF2-40B4-BE49-F238E27FC236}">
                <a16:creationId xmlns:a16="http://schemas.microsoft.com/office/drawing/2014/main" id="{D5D64F25-FDD0-8ACE-A511-1044DC2BB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914" y="2129355"/>
            <a:ext cx="5558036" cy="1293015"/>
          </a:xfrm>
          <a:prstGeom prst="rect">
            <a:avLst/>
          </a:prstGeom>
          <a:ln>
            <a:noFill/>
          </a:ln>
          <a:effectLst>
            <a:outerShdw blurRad="292100" dist="139700" dir="2700000" algn="tl" rotWithShape="0">
              <a:srgbClr val="333333">
                <a:alpha val="65000"/>
              </a:srgbClr>
            </a:outerShdw>
          </a:effectLst>
        </p:spPr>
      </p:pic>
      <p:sp>
        <p:nvSpPr>
          <p:cNvPr id="10" name="矢印: 下 9">
            <a:extLst>
              <a:ext uri="{FF2B5EF4-FFF2-40B4-BE49-F238E27FC236}">
                <a16:creationId xmlns:a16="http://schemas.microsoft.com/office/drawing/2014/main" id="{22926BC9-A7F7-557B-FEAF-DE4735B7B8D0}"/>
              </a:ext>
            </a:extLst>
          </p:cNvPr>
          <p:cNvSpPr/>
          <p:nvPr/>
        </p:nvSpPr>
        <p:spPr>
          <a:xfrm>
            <a:off x="2571311" y="4021439"/>
            <a:ext cx="1909249" cy="671525"/>
          </a:xfrm>
          <a:prstGeom prst="down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1" name="テキスト ボックス 10">
            <a:extLst>
              <a:ext uri="{FF2B5EF4-FFF2-40B4-BE49-F238E27FC236}">
                <a16:creationId xmlns:a16="http://schemas.microsoft.com/office/drawing/2014/main" id="{E7E7B4DD-D9AF-E506-6D41-3B813F8B7E0B}"/>
              </a:ext>
            </a:extLst>
          </p:cNvPr>
          <p:cNvSpPr txBox="1"/>
          <p:nvPr/>
        </p:nvSpPr>
        <p:spPr>
          <a:xfrm>
            <a:off x="6449950" y="2191782"/>
            <a:ext cx="5246949" cy="369332"/>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cd </a:t>
            </a:r>
            <a:r>
              <a:rPr kumimoji="1" lang="en-US" altLang="ja-JP" dirty="0" err="1">
                <a:solidFill>
                  <a:srgbClr val="FF0000"/>
                </a:solidFill>
              </a:rPr>
              <a:t>Desctop</a:t>
            </a:r>
            <a:r>
              <a:rPr kumimoji="1" lang="en-US" altLang="ja-JP" dirty="0">
                <a:solidFill>
                  <a:srgbClr val="FF0000"/>
                </a:solidFill>
              </a:rPr>
              <a:t>/</a:t>
            </a:r>
            <a:r>
              <a:rPr kumimoji="1" lang="ja-JP" altLang="en-US" dirty="0">
                <a:solidFill>
                  <a:srgbClr val="FF0000"/>
                </a:solidFill>
              </a:rPr>
              <a:t>フォーカスしたいファイル名を入力</a:t>
            </a:r>
          </a:p>
        </p:txBody>
      </p:sp>
      <p:sp>
        <p:nvSpPr>
          <p:cNvPr id="12" name="テキスト ボックス 11">
            <a:extLst>
              <a:ext uri="{FF2B5EF4-FFF2-40B4-BE49-F238E27FC236}">
                <a16:creationId xmlns:a16="http://schemas.microsoft.com/office/drawing/2014/main" id="{84874640-4847-6AD7-95B9-441300CC5527}"/>
              </a:ext>
            </a:extLst>
          </p:cNvPr>
          <p:cNvSpPr txBox="1"/>
          <p:nvPr/>
        </p:nvSpPr>
        <p:spPr>
          <a:xfrm>
            <a:off x="6568440" y="5534401"/>
            <a:ext cx="5142755" cy="646331"/>
          </a:xfrm>
          <a:prstGeom prst="rect">
            <a:avLst/>
          </a:prstGeom>
          <a:noFill/>
        </p:spPr>
        <p:txBody>
          <a:bodyPr wrap="none" rtlCol="0">
            <a:spAutoFit/>
          </a:bodyPr>
          <a:lstStyle/>
          <a:p>
            <a:r>
              <a:rPr kumimoji="1" lang="ja-JP" altLang="en-US" dirty="0">
                <a:solidFill>
                  <a:srgbClr val="FF0000"/>
                </a:solidFill>
              </a:rPr>
              <a:t>←</a:t>
            </a:r>
            <a:r>
              <a:rPr kumimoji="1" lang="en-US" altLang="ja-JP" dirty="0">
                <a:solidFill>
                  <a:srgbClr val="FF0000"/>
                </a:solidFill>
              </a:rPr>
              <a:t>Enter</a:t>
            </a:r>
            <a:r>
              <a:rPr kumimoji="1" lang="ja-JP" altLang="en-US" dirty="0">
                <a:solidFill>
                  <a:srgbClr val="FF0000"/>
                </a:solidFill>
              </a:rPr>
              <a:t>後</a:t>
            </a:r>
            <a:r>
              <a:rPr kumimoji="1" lang="en-US" altLang="ja-JP" dirty="0" err="1">
                <a:solidFill>
                  <a:srgbClr val="FF0000"/>
                </a:solidFill>
              </a:rPr>
              <a:t>pwd</a:t>
            </a:r>
            <a:r>
              <a:rPr kumimoji="1" lang="ja-JP" altLang="en-US" dirty="0">
                <a:solidFill>
                  <a:srgbClr val="FF0000"/>
                </a:solidFill>
              </a:rPr>
              <a:t>で確認しましょう</a:t>
            </a:r>
            <a:endParaRPr kumimoji="1" lang="en-US" altLang="ja-JP" dirty="0">
              <a:solidFill>
                <a:srgbClr val="FF0000"/>
              </a:solidFill>
            </a:endParaRPr>
          </a:p>
          <a:p>
            <a:r>
              <a:rPr kumimoji="1" lang="ja-JP" altLang="en-US" dirty="0">
                <a:solidFill>
                  <a:srgbClr val="FF0000"/>
                </a:solidFill>
              </a:rPr>
              <a:t>　フォーカスしている場所が変わっていれば</a:t>
            </a:r>
            <a:r>
              <a:rPr kumimoji="1" lang="en-US" altLang="ja-JP" dirty="0">
                <a:solidFill>
                  <a:srgbClr val="FF0000"/>
                </a:solidFill>
              </a:rPr>
              <a:t>OK</a:t>
            </a:r>
            <a:endParaRPr kumimoji="1" lang="ja-JP" altLang="en-US" dirty="0">
              <a:solidFill>
                <a:srgbClr val="FF0000"/>
              </a:solidFill>
            </a:endParaRPr>
          </a:p>
        </p:txBody>
      </p:sp>
      <p:cxnSp>
        <p:nvCxnSpPr>
          <p:cNvPr id="17" name="直線コネクタ 16">
            <a:extLst>
              <a:ext uri="{FF2B5EF4-FFF2-40B4-BE49-F238E27FC236}">
                <a16:creationId xmlns:a16="http://schemas.microsoft.com/office/drawing/2014/main" id="{ABFAA994-CFB2-F065-104E-70E0E1160F1C}"/>
              </a:ext>
            </a:extLst>
          </p:cNvPr>
          <p:cNvCxnSpPr>
            <a:cxnSpLocks/>
          </p:cNvCxnSpPr>
          <p:nvPr/>
        </p:nvCxnSpPr>
        <p:spPr>
          <a:xfrm>
            <a:off x="2571311" y="2681474"/>
            <a:ext cx="215308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C7306A0-00BD-3760-572D-ABE5A9479EF3}"/>
              </a:ext>
            </a:extLst>
          </p:cNvPr>
          <p:cNvSpPr txBox="1"/>
          <p:nvPr/>
        </p:nvSpPr>
        <p:spPr>
          <a:xfrm>
            <a:off x="2571965" y="2775862"/>
            <a:ext cx="3877985" cy="369332"/>
          </a:xfrm>
          <a:prstGeom prst="rect">
            <a:avLst/>
          </a:prstGeom>
          <a:noFill/>
        </p:spPr>
        <p:txBody>
          <a:bodyPr wrap="none" rtlCol="0">
            <a:spAutoFit/>
          </a:bodyPr>
          <a:lstStyle/>
          <a:p>
            <a:r>
              <a:rPr kumimoji="1" lang="ja-JP" altLang="en-US" dirty="0">
                <a:solidFill>
                  <a:srgbClr val="FF0000"/>
                </a:solidFill>
              </a:rPr>
              <a:t>フォーカスしたいファイル名を入力</a:t>
            </a:r>
          </a:p>
        </p:txBody>
      </p:sp>
    </p:spTree>
    <p:extLst>
      <p:ext uri="{BB962C8B-B14F-4D97-AF65-F5344CB8AC3E}">
        <p14:creationId xmlns:p14="http://schemas.microsoft.com/office/powerpoint/2010/main" val="87161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グループ化 21">
            <a:extLst>
              <a:ext uri="{FF2B5EF4-FFF2-40B4-BE49-F238E27FC236}">
                <a16:creationId xmlns:a16="http://schemas.microsoft.com/office/drawing/2014/main" id="{724BD0FF-725E-9556-D9B3-CC361A622EDA}"/>
              </a:ext>
            </a:extLst>
          </p:cNvPr>
          <p:cNvGrpSpPr/>
          <p:nvPr/>
        </p:nvGrpSpPr>
        <p:grpSpPr>
          <a:xfrm>
            <a:off x="8728776" y="4855645"/>
            <a:ext cx="1729571" cy="1304463"/>
            <a:chOff x="5050302" y="4887653"/>
            <a:chExt cx="1729571" cy="1304463"/>
          </a:xfrm>
        </p:grpSpPr>
        <p:sp>
          <p:nvSpPr>
            <p:cNvPr id="23" name="矢印: 五方向 22">
              <a:extLst>
                <a:ext uri="{FF2B5EF4-FFF2-40B4-BE49-F238E27FC236}">
                  <a16:creationId xmlns:a16="http://schemas.microsoft.com/office/drawing/2014/main" id="{29FD6FCA-5AB8-E3C4-463D-74436A6D8F3A}"/>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メモ 23">
              <a:extLst>
                <a:ext uri="{FF2B5EF4-FFF2-40B4-BE49-F238E27FC236}">
                  <a16:creationId xmlns:a16="http://schemas.microsoft.com/office/drawing/2014/main" id="{30ED6B46-D633-E012-01E9-AE76E572B9F9}"/>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5AEFF03-8E2F-FC4E-D102-1046B305426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Folder3</a:t>
              </a:r>
              <a:endParaRPr kumimoji="1" lang="ja-JP" altLang="en-US" dirty="0"/>
            </a:p>
          </p:txBody>
        </p:sp>
      </p:grpSp>
      <p:grpSp>
        <p:nvGrpSpPr>
          <p:cNvPr id="18" name="グループ化 17">
            <a:extLst>
              <a:ext uri="{FF2B5EF4-FFF2-40B4-BE49-F238E27FC236}">
                <a16:creationId xmlns:a16="http://schemas.microsoft.com/office/drawing/2014/main" id="{E5DB3F80-8BCB-8C46-8B56-FEEF3952E1A9}"/>
              </a:ext>
            </a:extLst>
          </p:cNvPr>
          <p:cNvGrpSpPr/>
          <p:nvPr/>
        </p:nvGrpSpPr>
        <p:grpSpPr>
          <a:xfrm>
            <a:off x="7512304" y="1653180"/>
            <a:ext cx="1729571" cy="1304463"/>
            <a:chOff x="5050302" y="4887653"/>
            <a:chExt cx="1729571" cy="1304463"/>
          </a:xfrm>
        </p:grpSpPr>
        <p:sp>
          <p:nvSpPr>
            <p:cNvPr id="19" name="矢印: 五方向 18">
              <a:extLst>
                <a:ext uri="{FF2B5EF4-FFF2-40B4-BE49-F238E27FC236}">
                  <a16:creationId xmlns:a16="http://schemas.microsoft.com/office/drawing/2014/main" id="{2CF846D8-15A9-D4DB-7F7A-1B288B4A2226}"/>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メモ 19">
              <a:extLst>
                <a:ext uri="{FF2B5EF4-FFF2-40B4-BE49-F238E27FC236}">
                  <a16:creationId xmlns:a16="http://schemas.microsoft.com/office/drawing/2014/main" id="{DD01EDF6-3414-F7D4-CF34-531CDB815880}"/>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0F5C41E-3C96-6B61-EBFC-B1C4BD47EEB3}"/>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a:t>
              </a:r>
              <a:r>
                <a:rPr kumimoji="1" lang="ja-JP" altLang="en-US" dirty="0"/>
                <a:t>１</a:t>
              </a:r>
            </a:p>
          </p:txBody>
        </p:sp>
      </p:grpSp>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903144" y="665884"/>
            <a:ext cx="10952418" cy="944189"/>
          </a:xfrm>
        </p:spPr>
        <p:txBody>
          <a:bodyPr>
            <a:normAutofit/>
          </a:bodyPr>
          <a:lstStyle/>
          <a:p>
            <a:pPr marL="0" indent="0">
              <a:buNone/>
            </a:pPr>
            <a:r>
              <a:rPr lang="ja-JP" altLang="en-US" sz="2400" dirty="0"/>
              <a:t>・これでフォーカスできましたが、そもそもフォーカスって何？</a:t>
            </a:r>
            <a:endParaRPr lang="en-US" altLang="ja-JP" sz="2400" dirty="0"/>
          </a:p>
        </p:txBody>
      </p:sp>
      <p:sp>
        <p:nvSpPr>
          <p:cNvPr id="42" name="矢印: 右 41">
            <a:extLst>
              <a:ext uri="{FF2B5EF4-FFF2-40B4-BE49-F238E27FC236}">
                <a16:creationId xmlns:a16="http://schemas.microsoft.com/office/drawing/2014/main" id="{7B0F8915-0BB1-10BC-7356-B783FACCCD40}"/>
              </a:ext>
            </a:extLst>
          </p:cNvPr>
          <p:cNvSpPr/>
          <p:nvPr/>
        </p:nvSpPr>
        <p:spPr>
          <a:xfrm rot="21178631">
            <a:off x="3695769" y="2114365"/>
            <a:ext cx="3768300"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03D659D-4D8F-7C26-1CA0-C36E4C2731B9}"/>
              </a:ext>
            </a:extLst>
          </p:cNvPr>
          <p:cNvSpPr/>
          <p:nvPr/>
        </p:nvSpPr>
        <p:spPr>
          <a:xfrm rot="905486">
            <a:off x="3360071" y="4007037"/>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nvGrpSpPr>
          <p:cNvPr id="44" name="グループ化 43">
            <a:extLst>
              <a:ext uri="{FF2B5EF4-FFF2-40B4-BE49-F238E27FC236}">
                <a16:creationId xmlns:a16="http://schemas.microsoft.com/office/drawing/2014/main" id="{390D809C-E89F-11DD-DBF1-884F2675DF20}"/>
              </a:ext>
            </a:extLst>
          </p:cNvPr>
          <p:cNvGrpSpPr/>
          <p:nvPr/>
        </p:nvGrpSpPr>
        <p:grpSpPr>
          <a:xfrm>
            <a:off x="903144" y="2597458"/>
            <a:ext cx="2319443" cy="1856449"/>
            <a:chOff x="845788" y="3112387"/>
            <a:chExt cx="2319443" cy="1856449"/>
          </a:xfrm>
        </p:grpSpPr>
        <p:sp>
          <p:nvSpPr>
            <p:cNvPr id="45" name="フリーフォーム: 図形 44">
              <a:extLst>
                <a:ext uri="{FF2B5EF4-FFF2-40B4-BE49-F238E27FC236}">
                  <a16:creationId xmlns:a16="http://schemas.microsoft.com/office/drawing/2014/main" id="{EBF0C631-21FD-DD84-5692-82AFF7FD7FE4}"/>
                </a:ext>
              </a:extLst>
            </p:cNvPr>
            <p:cNvSpPr/>
            <p:nvPr/>
          </p:nvSpPr>
          <p:spPr>
            <a:xfrm>
              <a:off x="1137908" y="4740196"/>
              <a:ext cx="1678930" cy="228640"/>
            </a:xfrm>
            <a:custGeom>
              <a:avLst/>
              <a:gdLst>
                <a:gd name="connsiteX0" fmla="*/ 839465 w 1678930"/>
                <a:gd name="connsiteY0" fmla="*/ 0 h 233902"/>
                <a:gd name="connsiteX1" fmla="*/ 1678930 w 1678930"/>
                <a:gd name="connsiteY1" fmla="*/ 221480 h 233902"/>
                <a:gd name="connsiteX2" fmla="*/ 1674184 w 1678930"/>
                <a:gd name="connsiteY2" fmla="*/ 233902 h 233902"/>
                <a:gd name="connsiteX3" fmla="*/ 4746 w 1678930"/>
                <a:gd name="connsiteY3" fmla="*/ 233902 h 233902"/>
                <a:gd name="connsiteX4" fmla="*/ 0 w 1678930"/>
                <a:gd name="connsiteY4" fmla="*/ 221480 h 233902"/>
                <a:gd name="connsiteX5" fmla="*/ 839465 w 1678930"/>
                <a:gd name="connsiteY5" fmla="*/ 0 h 23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8930" h="233902">
                  <a:moveTo>
                    <a:pt x="839465" y="0"/>
                  </a:moveTo>
                  <a:cubicBezTo>
                    <a:pt x="1303089" y="0"/>
                    <a:pt x="1678930" y="99160"/>
                    <a:pt x="1678930" y="221480"/>
                  </a:cubicBezTo>
                  <a:lnTo>
                    <a:pt x="1674184" y="233902"/>
                  </a:lnTo>
                  <a:lnTo>
                    <a:pt x="4746" y="233902"/>
                  </a:lnTo>
                  <a:lnTo>
                    <a:pt x="0" y="221480"/>
                  </a:lnTo>
                  <a:cubicBezTo>
                    <a:pt x="0" y="99160"/>
                    <a:pt x="375841" y="0"/>
                    <a:pt x="839465" y="0"/>
                  </a:cubicBezTo>
                  <a:close/>
                </a:path>
              </a:pathLst>
            </a:cu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46" name="楕円 45">
              <a:extLst>
                <a:ext uri="{FF2B5EF4-FFF2-40B4-BE49-F238E27FC236}">
                  <a16:creationId xmlns:a16="http://schemas.microsoft.com/office/drawing/2014/main" id="{FF713CF1-B73B-DB0E-0C95-8A0D2578DB91}"/>
                </a:ext>
              </a:extLst>
            </p:cNvPr>
            <p:cNvSpPr/>
            <p:nvPr/>
          </p:nvSpPr>
          <p:spPr>
            <a:xfrm>
              <a:off x="1533144" y="4249736"/>
              <a:ext cx="901983" cy="646984"/>
            </a:xfrm>
            <a:prstGeom prst="ellips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6F8394A5-03F7-447E-F1DE-404C6E8B4ED1}"/>
                </a:ext>
              </a:extLst>
            </p:cNvPr>
            <p:cNvSpPr/>
            <p:nvPr/>
          </p:nvSpPr>
          <p:spPr>
            <a:xfrm>
              <a:off x="845788" y="3112387"/>
              <a:ext cx="2319443" cy="1491995"/>
            </a:xfrm>
            <a:prstGeom prst="rect">
              <a:avLst/>
            </a:prstGeom>
            <a:solidFill>
              <a:schemeClr val="accent3"/>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直角三角形 47">
              <a:extLst>
                <a:ext uri="{FF2B5EF4-FFF2-40B4-BE49-F238E27FC236}">
                  <a16:creationId xmlns:a16="http://schemas.microsoft.com/office/drawing/2014/main" id="{27D186FF-37C1-7E5A-0F63-7E1C85A8D8C2}"/>
                </a:ext>
              </a:extLst>
            </p:cNvPr>
            <p:cNvSpPr/>
            <p:nvPr/>
          </p:nvSpPr>
          <p:spPr>
            <a:xfrm rot="5400000">
              <a:off x="944700" y="3268130"/>
              <a:ext cx="966417" cy="901983"/>
            </a:xfrm>
            <a:prstGeom prst="rtTriangle">
              <a:avLst/>
            </a:prstGeom>
            <a:solidFill>
              <a:srgbClr val="99D6D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49" name="思考の吹き出し: 雲形 48">
            <a:extLst>
              <a:ext uri="{FF2B5EF4-FFF2-40B4-BE49-F238E27FC236}">
                <a16:creationId xmlns:a16="http://schemas.microsoft.com/office/drawing/2014/main" id="{85736F2E-9C3F-61AC-1EE7-FFBD07932F7F}"/>
              </a:ext>
            </a:extLst>
          </p:cNvPr>
          <p:cNvSpPr/>
          <p:nvPr/>
        </p:nvSpPr>
        <p:spPr>
          <a:xfrm>
            <a:off x="2315887" y="1616445"/>
            <a:ext cx="2152375" cy="1067146"/>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endParaRPr kumimoji="1" lang="ja-JP" altLang="en-US" dirty="0"/>
          </a:p>
        </p:txBody>
      </p:sp>
      <p:sp>
        <p:nvSpPr>
          <p:cNvPr id="50" name="思考の吹き出し: 雲形 49">
            <a:extLst>
              <a:ext uri="{FF2B5EF4-FFF2-40B4-BE49-F238E27FC236}">
                <a16:creationId xmlns:a16="http://schemas.microsoft.com/office/drawing/2014/main" id="{61342C74-58A2-B9C8-270B-667717443AB3}"/>
              </a:ext>
            </a:extLst>
          </p:cNvPr>
          <p:cNvSpPr/>
          <p:nvPr/>
        </p:nvSpPr>
        <p:spPr>
          <a:xfrm>
            <a:off x="8711629" y="987483"/>
            <a:ext cx="3430974" cy="1333392"/>
          </a:xfrm>
          <a:prstGeom prst="cloudCallout">
            <a:avLst>
              <a:gd name="adj1" fmla="val -31855"/>
              <a:gd name="adj2" fmla="val 625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a:t>
            </a:r>
            <a:r>
              <a:rPr kumimoji="1" lang="ja-JP" altLang="en-US" dirty="0"/>
              <a:t>１</a:t>
            </a:r>
          </a:p>
        </p:txBody>
      </p:sp>
      <p:sp>
        <p:nvSpPr>
          <p:cNvPr id="51" name="思考の吹き出し: 雲形 50">
            <a:extLst>
              <a:ext uri="{FF2B5EF4-FFF2-40B4-BE49-F238E27FC236}">
                <a16:creationId xmlns:a16="http://schemas.microsoft.com/office/drawing/2014/main" id="{5C3E79E7-9F06-A457-324E-0A590ADE9AAF}"/>
              </a:ext>
            </a:extLst>
          </p:cNvPr>
          <p:cNvSpPr/>
          <p:nvPr/>
        </p:nvSpPr>
        <p:spPr>
          <a:xfrm>
            <a:off x="8093919" y="3567014"/>
            <a:ext cx="4384123" cy="1221181"/>
          </a:xfrm>
          <a:prstGeom prst="cloudCallout">
            <a:avLst>
              <a:gd name="adj1" fmla="val -7186"/>
              <a:gd name="adj2" fmla="val 820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cd </a:t>
            </a:r>
            <a:r>
              <a:rPr kumimoji="1" lang="en-US" altLang="ja-JP" dirty="0" err="1"/>
              <a:t>Desctop</a:t>
            </a:r>
            <a:r>
              <a:rPr kumimoji="1" lang="en-US" altLang="ja-JP" dirty="0"/>
              <a:t>/Folder2/Folder3</a:t>
            </a:r>
            <a:endParaRPr kumimoji="1" lang="ja-JP" altLang="en-US" dirty="0"/>
          </a:p>
        </p:txBody>
      </p:sp>
      <p:grpSp>
        <p:nvGrpSpPr>
          <p:cNvPr id="14" name="グループ化 13">
            <a:extLst>
              <a:ext uri="{FF2B5EF4-FFF2-40B4-BE49-F238E27FC236}">
                <a16:creationId xmlns:a16="http://schemas.microsoft.com/office/drawing/2014/main" id="{78FC8152-A754-7222-C2FE-AF24E93B72FC}"/>
              </a:ext>
            </a:extLst>
          </p:cNvPr>
          <p:cNvGrpSpPr/>
          <p:nvPr/>
        </p:nvGrpSpPr>
        <p:grpSpPr>
          <a:xfrm>
            <a:off x="5123796" y="4320131"/>
            <a:ext cx="1729571" cy="1304463"/>
            <a:chOff x="5050302" y="4887653"/>
            <a:chExt cx="1729571" cy="1304463"/>
          </a:xfrm>
        </p:grpSpPr>
        <p:sp>
          <p:nvSpPr>
            <p:cNvPr id="12" name="矢印: 五方向 11">
              <a:extLst>
                <a:ext uri="{FF2B5EF4-FFF2-40B4-BE49-F238E27FC236}">
                  <a16:creationId xmlns:a16="http://schemas.microsoft.com/office/drawing/2014/main" id="{C410260D-FF53-5A89-C997-0FA16588284F}"/>
                </a:ext>
              </a:extLst>
            </p:cNvPr>
            <p:cNvSpPr/>
            <p:nvPr/>
          </p:nvSpPr>
          <p:spPr>
            <a:xfrm>
              <a:off x="5071027" y="4887653"/>
              <a:ext cx="921810" cy="55011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メモ 12">
              <a:extLst>
                <a:ext uri="{FF2B5EF4-FFF2-40B4-BE49-F238E27FC236}">
                  <a16:creationId xmlns:a16="http://schemas.microsoft.com/office/drawing/2014/main" id="{7BA7CFFC-D19F-2294-7647-0B4A2221401A}"/>
                </a:ext>
              </a:extLst>
            </p:cNvPr>
            <p:cNvSpPr/>
            <p:nvPr/>
          </p:nvSpPr>
          <p:spPr>
            <a:xfrm>
              <a:off x="5071027" y="5002023"/>
              <a:ext cx="1708846" cy="881305"/>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B1604D6-2518-FED3-50C0-8D11C3029820}"/>
                </a:ext>
              </a:extLst>
            </p:cNvPr>
            <p:cNvSpPr/>
            <p:nvPr/>
          </p:nvSpPr>
          <p:spPr>
            <a:xfrm>
              <a:off x="5050302" y="5106572"/>
              <a:ext cx="1729571" cy="108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Folder2</a:t>
              </a:r>
              <a:endParaRPr kumimoji="1" lang="ja-JP" altLang="en-US" dirty="0"/>
            </a:p>
          </p:txBody>
        </p:sp>
      </p:grpSp>
      <p:sp>
        <p:nvSpPr>
          <p:cNvPr id="15" name="矢印: 右 14">
            <a:extLst>
              <a:ext uri="{FF2B5EF4-FFF2-40B4-BE49-F238E27FC236}">
                <a16:creationId xmlns:a16="http://schemas.microsoft.com/office/drawing/2014/main" id="{4753CCE8-B16F-4D85-B880-BCDBA11B6C54}"/>
              </a:ext>
            </a:extLst>
          </p:cNvPr>
          <p:cNvSpPr/>
          <p:nvPr/>
        </p:nvSpPr>
        <p:spPr>
          <a:xfrm rot="751529">
            <a:off x="7117815" y="4889528"/>
            <a:ext cx="1630351" cy="102025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8734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9" grpId="0" animBg="1"/>
      <p:bldP spid="50" grpId="0" animBg="1"/>
      <p:bldP spid="5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4F5466F-7EAC-2F69-49BC-3355F3BC6CB5}"/>
              </a:ext>
            </a:extLst>
          </p:cNvPr>
          <p:cNvGrpSpPr/>
          <p:nvPr/>
        </p:nvGrpSpPr>
        <p:grpSpPr>
          <a:xfrm>
            <a:off x="-156089" y="-1"/>
            <a:ext cx="12348089" cy="634258"/>
            <a:chOff x="-156089" y="-1"/>
            <a:chExt cx="12348089" cy="634258"/>
          </a:xfrm>
        </p:grpSpPr>
        <p:sp>
          <p:nvSpPr>
            <p:cNvPr id="3" name="正方形/長方形 2">
              <a:extLst>
                <a:ext uri="{FF2B5EF4-FFF2-40B4-BE49-F238E27FC236}">
                  <a16:creationId xmlns:a16="http://schemas.microsoft.com/office/drawing/2014/main" id="{1EBFB064-5E5A-1305-2BEA-ABEA77BB03A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 name="タイトル 1">
              <a:extLst>
                <a:ext uri="{FF2B5EF4-FFF2-40B4-BE49-F238E27FC236}">
                  <a16:creationId xmlns:a16="http://schemas.microsoft.com/office/drawing/2014/main" id="{212577DE-B806-097E-C227-B2DD56DE5531}"/>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・ローカルリポジトリを作成する</a:t>
              </a:r>
              <a:endParaRPr lang="ja-JP" altLang="en-US" sz="2800" dirty="0">
                <a:solidFill>
                  <a:schemeClr val="bg1"/>
                </a:solidFill>
              </a:endParaRPr>
            </a:p>
          </p:txBody>
        </p:sp>
      </p:grpSp>
      <p:sp>
        <p:nvSpPr>
          <p:cNvPr id="6" name="コンテンツ プレースホルダー 5">
            <a:extLst>
              <a:ext uri="{FF2B5EF4-FFF2-40B4-BE49-F238E27FC236}">
                <a16:creationId xmlns:a16="http://schemas.microsoft.com/office/drawing/2014/main" id="{06768868-510E-70E1-C729-C10F6C19B245}"/>
              </a:ext>
            </a:extLst>
          </p:cNvPr>
          <p:cNvSpPr>
            <a:spLocks noGrp="1"/>
          </p:cNvSpPr>
          <p:nvPr>
            <p:ph idx="1"/>
          </p:nvPr>
        </p:nvSpPr>
        <p:spPr>
          <a:xfrm>
            <a:off x="1251678" y="762001"/>
            <a:ext cx="10178322" cy="5117592"/>
          </a:xfrm>
        </p:spPr>
        <p:txBody>
          <a:bodyPr>
            <a:normAutofit/>
          </a:bodyPr>
          <a:lstStyle/>
          <a:p>
            <a:pPr marL="0" indent="0">
              <a:buNone/>
            </a:pPr>
            <a:r>
              <a:rPr lang="ja-JP" altLang="en-US" sz="2400" dirty="0">
                <a:solidFill>
                  <a:schemeClr val="tx1"/>
                </a:solidFill>
              </a:rPr>
              <a:t>以下のコマンドを実行し、下の画像のようになれば成功</a:t>
            </a:r>
            <a:endParaRPr lang="en-US" altLang="ja-JP" sz="2400" dirty="0">
              <a:solidFill>
                <a:schemeClr val="tx1"/>
              </a:solidFill>
            </a:endParaRPr>
          </a:p>
          <a:p>
            <a:pPr marL="914400" lvl="1" indent="-457200">
              <a:buFont typeface="+mj-lt"/>
              <a:buAutoNum type="arabicPeriod"/>
            </a:pPr>
            <a:r>
              <a:rPr lang="en-US" altLang="ja-JP" sz="2400" dirty="0" err="1">
                <a:solidFill>
                  <a:schemeClr val="tx1"/>
                </a:solidFill>
              </a:rPr>
              <a:t>mkdir</a:t>
            </a:r>
            <a:r>
              <a:rPr lang="en-US" altLang="ja-JP" sz="2400" dirty="0">
                <a:solidFill>
                  <a:schemeClr val="tx1"/>
                </a:solidFill>
              </a:rPr>
              <a:t> </a:t>
            </a:r>
            <a:r>
              <a:rPr lang="en-US" altLang="ja-JP" sz="2400" dirty="0" err="1">
                <a:solidFill>
                  <a:schemeClr val="tx1"/>
                </a:solidFill>
              </a:rPr>
              <a:t>gitbash_test</a:t>
            </a:r>
            <a:endParaRPr lang="en-US" altLang="ja-JP" sz="2400" dirty="0">
              <a:solidFill>
                <a:schemeClr val="tx1"/>
              </a:solidFill>
            </a:endParaRP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を作成</a:t>
            </a:r>
            <a:br>
              <a:rPr lang="en-US" altLang="ja-JP" sz="2200" dirty="0">
                <a:solidFill>
                  <a:schemeClr val="tx1"/>
                </a:solidFill>
              </a:rPr>
            </a:br>
            <a:r>
              <a:rPr lang="ja-JP" altLang="en-US" sz="2200" dirty="0">
                <a:solidFill>
                  <a:schemeClr val="tx1"/>
                </a:solidFill>
              </a:rPr>
              <a:t>　　 （右クリック→新規作成→フォルダー と同じ動作）</a:t>
            </a:r>
            <a:endParaRPr lang="en-US" altLang="ja-JP" sz="2200" dirty="0">
              <a:solidFill>
                <a:schemeClr val="tx1"/>
              </a:solidFill>
            </a:endParaRPr>
          </a:p>
          <a:p>
            <a:pPr marL="914400" lvl="1" indent="-457200">
              <a:buFont typeface="+mj-lt"/>
              <a:buAutoNum type="arabicPeriod"/>
            </a:pPr>
            <a:r>
              <a:rPr lang="en-US" altLang="ja-JP" sz="2400" dirty="0">
                <a:solidFill>
                  <a:schemeClr val="tx1"/>
                </a:solidFill>
              </a:rPr>
              <a:t>cd </a:t>
            </a:r>
            <a:r>
              <a:rPr lang="en-US" altLang="ja-JP" sz="2400" dirty="0" err="1">
                <a:solidFill>
                  <a:schemeClr val="tx1"/>
                </a:solidFill>
              </a:rPr>
              <a:t>gitbash_test</a:t>
            </a:r>
            <a:r>
              <a:rPr lang="en-US" altLang="ja-JP" sz="2400" dirty="0">
                <a:solidFill>
                  <a:schemeClr val="tx1"/>
                </a:solidFill>
              </a:rPr>
              <a:t>/</a:t>
            </a: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に移動</a:t>
            </a:r>
            <a:endParaRPr lang="en-US" altLang="ja-JP" sz="2200" dirty="0">
              <a:solidFill>
                <a:schemeClr val="tx1"/>
              </a:solidFill>
            </a:endParaRPr>
          </a:p>
          <a:p>
            <a:pPr marL="914400" lvl="1" indent="-457200">
              <a:buFont typeface="+mj-lt"/>
              <a:buAutoNum type="arabicPeriod"/>
            </a:pPr>
            <a:r>
              <a:rPr lang="en-US" altLang="ja-JP" sz="2400" dirty="0">
                <a:solidFill>
                  <a:schemeClr val="tx1"/>
                </a:solidFill>
              </a:rPr>
              <a:t>git </a:t>
            </a:r>
            <a:r>
              <a:rPr lang="en-US" altLang="ja-JP" sz="2400" dirty="0" err="1">
                <a:solidFill>
                  <a:schemeClr val="tx1"/>
                </a:solidFill>
              </a:rPr>
              <a:t>init</a:t>
            </a:r>
            <a:endParaRPr lang="en-US" altLang="ja-JP" sz="2400" dirty="0">
              <a:solidFill>
                <a:schemeClr val="tx1"/>
              </a:solidFill>
            </a:endParaRPr>
          </a:p>
          <a:p>
            <a:pPr marL="1071563" lvl="2" indent="0">
              <a:buNone/>
            </a:pPr>
            <a:r>
              <a:rPr lang="ja-JP" altLang="en-US" sz="2200" dirty="0">
                <a:solidFill>
                  <a:schemeClr val="tx1"/>
                </a:solidFill>
              </a:rPr>
              <a:t>意味：ディレクトリ </a:t>
            </a:r>
            <a:r>
              <a:rPr lang="en-US" altLang="ja-JP" sz="2200" dirty="0" err="1">
                <a:solidFill>
                  <a:schemeClr val="tx1"/>
                </a:solidFill>
              </a:rPr>
              <a:t>gitbash_test</a:t>
            </a:r>
            <a:r>
              <a:rPr lang="en-US" altLang="ja-JP" sz="2200" dirty="0">
                <a:solidFill>
                  <a:schemeClr val="tx1"/>
                </a:solidFill>
              </a:rPr>
              <a:t> </a:t>
            </a:r>
            <a:r>
              <a:rPr lang="ja-JP" altLang="en-US" sz="2200" dirty="0">
                <a:solidFill>
                  <a:schemeClr val="tx1"/>
                </a:solidFill>
              </a:rPr>
              <a:t>をローカルリポジトリにする</a:t>
            </a:r>
            <a:endParaRPr lang="en-US" altLang="ja-JP" sz="2200" dirty="0">
              <a:solidFill>
                <a:schemeClr val="tx1"/>
              </a:solidFill>
            </a:endParaRPr>
          </a:p>
        </p:txBody>
      </p:sp>
      <p:grpSp>
        <p:nvGrpSpPr>
          <p:cNvPr id="5" name="グループ化 4">
            <a:extLst>
              <a:ext uri="{FF2B5EF4-FFF2-40B4-BE49-F238E27FC236}">
                <a16:creationId xmlns:a16="http://schemas.microsoft.com/office/drawing/2014/main" id="{E388BC64-D7CB-6D69-4AD2-20DC77DEF826}"/>
              </a:ext>
            </a:extLst>
          </p:cNvPr>
          <p:cNvGrpSpPr/>
          <p:nvPr/>
        </p:nvGrpSpPr>
        <p:grpSpPr>
          <a:xfrm>
            <a:off x="2207704" y="4623931"/>
            <a:ext cx="7776592" cy="1930647"/>
            <a:chOff x="4032354" y="4590073"/>
            <a:chExt cx="7776592" cy="1930647"/>
          </a:xfrm>
        </p:grpSpPr>
        <p:pic>
          <p:nvPicPr>
            <p:cNvPr id="16" name="図 15" descr="テキスト&#10;&#10;自動的に生成された説明">
              <a:extLst>
                <a:ext uri="{FF2B5EF4-FFF2-40B4-BE49-F238E27FC236}">
                  <a16:creationId xmlns:a16="http://schemas.microsoft.com/office/drawing/2014/main" id="{EFB9CD06-8928-6215-A16D-467D9F03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354" y="4590073"/>
              <a:ext cx="7776592" cy="1930647"/>
            </a:xfrm>
            <a:prstGeom prst="rect">
              <a:avLst/>
            </a:prstGeom>
          </p:spPr>
        </p:pic>
        <p:sp>
          <p:nvSpPr>
            <p:cNvPr id="17" name="正方形/長方形 16">
              <a:extLst>
                <a:ext uri="{FF2B5EF4-FFF2-40B4-BE49-F238E27FC236}">
                  <a16:creationId xmlns:a16="http://schemas.microsoft.com/office/drawing/2014/main" id="{9D39571C-6C1E-0299-319B-B4F5B90F4DEC}"/>
                </a:ext>
              </a:extLst>
            </p:cNvPr>
            <p:cNvSpPr/>
            <p:nvPr/>
          </p:nvSpPr>
          <p:spPr>
            <a:xfrm>
              <a:off x="8297940" y="6205471"/>
              <a:ext cx="872865" cy="1604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8426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A6DAF86-A2B2-D4A3-DCC8-28C02ED63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21" y="1758226"/>
            <a:ext cx="8199779" cy="4743198"/>
          </a:xfrm>
          <a:prstGeom prst="rect">
            <a:avLst/>
          </a:prstGeom>
        </p:spPr>
      </p:pic>
      <p:sp>
        <p:nvSpPr>
          <p:cNvPr id="3" name="コンテンツ プレースホルダー 2">
            <a:extLst>
              <a:ext uri="{FF2B5EF4-FFF2-40B4-BE49-F238E27FC236}">
                <a16:creationId xmlns:a16="http://schemas.microsoft.com/office/drawing/2014/main" id="{30FF8664-98E7-55CF-9A41-756D1E20F04D}"/>
              </a:ext>
            </a:extLst>
          </p:cNvPr>
          <p:cNvSpPr>
            <a:spLocks noGrp="1"/>
          </p:cNvSpPr>
          <p:nvPr>
            <p:ph idx="1"/>
          </p:nvPr>
        </p:nvSpPr>
        <p:spPr>
          <a:xfrm>
            <a:off x="1251678" y="809469"/>
            <a:ext cx="10178322" cy="5070123"/>
          </a:xfrm>
        </p:spPr>
        <p:txBody>
          <a:bodyPr>
            <a:normAutofit/>
          </a:bodyPr>
          <a:lstStyle/>
          <a:p>
            <a:pPr marL="0" indent="0">
              <a:buNone/>
            </a:pPr>
            <a:r>
              <a:rPr kumimoji="1" lang="ja-JP" altLang="en-US" sz="2400" dirty="0">
                <a:solidFill>
                  <a:schemeClr val="tx1"/>
                </a:solidFill>
              </a:rPr>
              <a:t>デスクトップに作成されている</a:t>
            </a:r>
            <a:r>
              <a:rPr lang="en-US" altLang="ja-JP" sz="2400" dirty="0">
                <a:solidFill>
                  <a:schemeClr val="tx1"/>
                </a:solidFill>
              </a:rPr>
              <a:t> </a:t>
            </a:r>
            <a:r>
              <a:rPr kumimoji="1" lang="en-US" altLang="ja-JP" sz="2400" dirty="0" err="1">
                <a:solidFill>
                  <a:schemeClr val="tx1"/>
                </a:solidFill>
              </a:rPr>
              <a:t>gitbash_test</a:t>
            </a:r>
            <a:r>
              <a:rPr kumimoji="1" lang="ja-JP" altLang="en-US" sz="2400" dirty="0">
                <a:solidFill>
                  <a:schemeClr val="tx1"/>
                </a:solidFill>
              </a:rPr>
              <a:t>フォルダを開き </a:t>
            </a:r>
            <a:r>
              <a:rPr kumimoji="1" lang="en-US" altLang="ja-JP" sz="2400" b="1" dirty="0">
                <a:solidFill>
                  <a:schemeClr val="tx1"/>
                </a:solidFill>
              </a:rPr>
              <a:t>test.txt </a:t>
            </a:r>
            <a:r>
              <a:rPr kumimoji="1" lang="ja-JP" altLang="en-US" sz="2400" dirty="0">
                <a:solidFill>
                  <a:schemeClr val="tx1"/>
                </a:solidFill>
              </a:rPr>
              <a:t>を</a:t>
            </a:r>
            <a:endParaRPr kumimoji="1" lang="en-US" altLang="ja-JP" sz="2400" dirty="0">
              <a:solidFill>
                <a:schemeClr val="tx1"/>
              </a:solidFill>
            </a:endParaRPr>
          </a:p>
          <a:p>
            <a:pPr marL="0" indent="0">
              <a:buNone/>
            </a:pPr>
            <a:r>
              <a:rPr kumimoji="1" lang="ja-JP" altLang="en-US" sz="2400" dirty="0">
                <a:solidFill>
                  <a:schemeClr val="tx1"/>
                </a:solidFill>
              </a:rPr>
              <a:t>作成する。</a:t>
            </a:r>
            <a:endParaRPr kumimoji="1" lang="en-US" altLang="ja-JP" sz="2400" dirty="0">
              <a:solidFill>
                <a:schemeClr val="tx1"/>
              </a:solidFill>
            </a:endParaRPr>
          </a:p>
        </p:txBody>
      </p:sp>
      <p:grpSp>
        <p:nvGrpSpPr>
          <p:cNvPr id="4" name="グループ化 3">
            <a:extLst>
              <a:ext uri="{FF2B5EF4-FFF2-40B4-BE49-F238E27FC236}">
                <a16:creationId xmlns:a16="http://schemas.microsoft.com/office/drawing/2014/main" id="{94719053-94DF-8893-E997-3A799B9AFE1A}"/>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CADDC70B-9489-7D7C-FEBE-5253870B372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92D5EB5E-A201-ADBA-1C91-BB14259E7A9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sp>
        <p:nvSpPr>
          <p:cNvPr id="9" name="正方形/長方形 8">
            <a:extLst>
              <a:ext uri="{FF2B5EF4-FFF2-40B4-BE49-F238E27FC236}">
                <a16:creationId xmlns:a16="http://schemas.microsoft.com/office/drawing/2014/main" id="{620A4AF0-BE04-4CF0-CF03-9F6860616198}"/>
              </a:ext>
            </a:extLst>
          </p:cNvPr>
          <p:cNvSpPr/>
          <p:nvPr/>
        </p:nvSpPr>
        <p:spPr>
          <a:xfrm>
            <a:off x="4564380" y="3344530"/>
            <a:ext cx="2659379" cy="343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A208356-20E9-7AF5-0BC2-C778F4A70393}"/>
              </a:ext>
            </a:extLst>
          </p:cNvPr>
          <p:cNvSpPr/>
          <p:nvPr/>
        </p:nvSpPr>
        <p:spPr>
          <a:xfrm>
            <a:off x="7208518" y="5847363"/>
            <a:ext cx="2733041" cy="3095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0CA010C-D65A-4E4D-B184-3CE99914F519}"/>
              </a:ext>
            </a:extLst>
          </p:cNvPr>
          <p:cNvSpPr txBox="1"/>
          <p:nvPr/>
        </p:nvSpPr>
        <p:spPr>
          <a:xfrm>
            <a:off x="3264637" y="3889074"/>
            <a:ext cx="2104571" cy="707886"/>
          </a:xfrm>
          <a:prstGeom prst="rect">
            <a:avLst/>
          </a:prstGeom>
          <a:noFill/>
        </p:spPr>
        <p:txBody>
          <a:bodyPr wrap="square" rtlCol="0">
            <a:spAutoFit/>
          </a:bodyPr>
          <a:lstStyle/>
          <a:p>
            <a:r>
              <a:rPr kumimoji="1" lang="ja-JP" altLang="en-US" sz="2000" dirty="0">
                <a:solidFill>
                  <a:srgbClr val="FF0000"/>
                </a:solidFill>
              </a:rPr>
              <a:t>①</a:t>
            </a:r>
            <a:endParaRPr kumimoji="1" lang="en-US" altLang="ja-JP" sz="2000" dirty="0">
              <a:solidFill>
                <a:srgbClr val="FF0000"/>
              </a:solidFill>
            </a:endParaRPr>
          </a:p>
          <a:p>
            <a:r>
              <a:rPr kumimoji="1" lang="ja-JP" altLang="en-US" sz="2000" dirty="0">
                <a:solidFill>
                  <a:srgbClr val="FF0000"/>
                </a:solidFill>
              </a:rPr>
              <a:t>右クリック</a:t>
            </a:r>
          </a:p>
        </p:txBody>
      </p:sp>
      <p:sp>
        <p:nvSpPr>
          <p:cNvPr id="15" name="テキスト ボックス 14">
            <a:extLst>
              <a:ext uri="{FF2B5EF4-FFF2-40B4-BE49-F238E27FC236}">
                <a16:creationId xmlns:a16="http://schemas.microsoft.com/office/drawing/2014/main" id="{9BA639BD-FA95-DADD-A221-C0B1931497A0}"/>
              </a:ext>
            </a:extLst>
          </p:cNvPr>
          <p:cNvSpPr txBox="1"/>
          <p:nvPr/>
        </p:nvSpPr>
        <p:spPr>
          <a:xfrm>
            <a:off x="4163448" y="3344530"/>
            <a:ext cx="684323" cy="400110"/>
          </a:xfrm>
          <a:prstGeom prst="rect">
            <a:avLst/>
          </a:prstGeom>
          <a:noFill/>
        </p:spPr>
        <p:txBody>
          <a:bodyPr wrap="square" rtlCol="0">
            <a:spAutoFit/>
          </a:bodyPr>
          <a:lstStyle/>
          <a:p>
            <a:r>
              <a:rPr kumimoji="1" lang="ja-JP" altLang="en-US" sz="2000" dirty="0">
                <a:solidFill>
                  <a:srgbClr val="FF0000"/>
                </a:solidFill>
              </a:rPr>
              <a:t>②</a:t>
            </a:r>
          </a:p>
        </p:txBody>
      </p:sp>
      <p:sp>
        <p:nvSpPr>
          <p:cNvPr id="18" name="テキスト ボックス 17">
            <a:extLst>
              <a:ext uri="{FF2B5EF4-FFF2-40B4-BE49-F238E27FC236}">
                <a16:creationId xmlns:a16="http://schemas.microsoft.com/office/drawing/2014/main" id="{D465FD50-1615-8141-321C-7484A010C3CD}"/>
              </a:ext>
            </a:extLst>
          </p:cNvPr>
          <p:cNvSpPr txBox="1"/>
          <p:nvPr/>
        </p:nvSpPr>
        <p:spPr>
          <a:xfrm>
            <a:off x="6805046" y="5828403"/>
            <a:ext cx="684323" cy="400110"/>
          </a:xfrm>
          <a:prstGeom prst="rect">
            <a:avLst/>
          </a:prstGeom>
          <a:noFill/>
        </p:spPr>
        <p:txBody>
          <a:bodyPr wrap="square" rtlCol="0">
            <a:spAutoFit/>
          </a:bodyPr>
          <a:lstStyle/>
          <a:p>
            <a:r>
              <a:rPr kumimoji="1" lang="ja-JP" altLang="en-US" sz="2000" dirty="0">
                <a:solidFill>
                  <a:srgbClr val="FF0000"/>
                </a:solidFill>
              </a:rPr>
              <a:t>③</a:t>
            </a:r>
          </a:p>
        </p:txBody>
      </p:sp>
    </p:spTree>
    <p:extLst>
      <p:ext uri="{BB962C8B-B14F-4D97-AF65-F5344CB8AC3E}">
        <p14:creationId xmlns:p14="http://schemas.microsoft.com/office/powerpoint/2010/main" val="263644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0FF8664-98E7-55CF-9A41-756D1E20F04D}"/>
              </a:ext>
            </a:extLst>
          </p:cNvPr>
          <p:cNvSpPr>
            <a:spLocks noGrp="1"/>
          </p:cNvSpPr>
          <p:nvPr>
            <p:ph idx="1"/>
          </p:nvPr>
        </p:nvSpPr>
        <p:spPr>
          <a:xfrm>
            <a:off x="1251678" y="809469"/>
            <a:ext cx="10178322" cy="5070123"/>
          </a:xfrm>
        </p:spPr>
        <p:txBody>
          <a:bodyPr>
            <a:normAutofit/>
          </a:bodyPr>
          <a:lstStyle/>
          <a:p>
            <a:pPr marL="0" indent="0">
              <a:buNone/>
            </a:pPr>
            <a:r>
              <a:rPr lang="ja-JP" altLang="en-US" sz="2400" dirty="0">
                <a:solidFill>
                  <a:schemeClr val="tx1"/>
                </a:solidFill>
              </a:rPr>
              <a:t>以下のコマンドを実行</a:t>
            </a:r>
            <a:endParaRPr lang="en-US" altLang="ja-JP" sz="2400" dirty="0">
              <a:solidFill>
                <a:schemeClr val="tx1"/>
              </a:solidFill>
            </a:endParaRPr>
          </a:p>
          <a:p>
            <a:pPr marL="914400" lvl="1" indent="-457200">
              <a:buFont typeface="+mj-lt"/>
              <a:buAutoNum type="arabicPeriod"/>
            </a:pPr>
            <a:r>
              <a:rPr lang="en-US" altLang="ja-JP" sz="2200" dirty="0">
                <a:solidFill>
                  <a:schemeClr val="tx1"/>
                </a:solidFill>
              </a:rPr>
              <a:t>git status</a:t>
            </a:r>
            <a:r>
              <a:rPr lang="ja-JP" altLang="en-US" sz="2000" dirty="0">
                <a:solidFill>
                  <a:schemeClr val="tx1"/>
                </a:solidFill>
              </a:rPr>
              <a:t>　：現在の状況を確認する</a:t>
            </a:r>
            <a:endParaRPr lang="en-US" altLang="ja-JP" sz="20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619125" lvl="1" indent="0">
              <a:buNone/>
            </a:pPr>
            <a:endParaRPr lang="en-US" altLang="ja-JP" sz="2200" dirty="0">
              <a:solidFill>
                <a:schemeClr val="tx1"/>
              </a:solidFill>
            </a:endParaRPr>
          </a:p>
          <a:p>
            <a:pPr marL="914400" lvl="1" indent="-457200">
              <a:buFont typeface="+mj-lt"/>
              <a:buAutoNum type="arabicPeriod"/>
            </a:pPr>
            <a:r>
              <a:rPr lang="en-US" altLang="ja-JP" sz="2200" dirty="0">
                <a:solidFill>
                  <a:schemeClr val="tx1"/>
                </a:solidFill>
              </a:rPr>
              <a:t>git add –A</a:t>
            </a:r>
            <a:r>
              <a:rPr lang="ja-JP" altLang="en-US" sz="2200" dirty="0">
                <a:solidFill>
                  <a:schemeClr val="tx1"/>
                </a:solidFill>
              </a:rPr>
              <a:t>　</a:t>
            </a:r>
            <a:r>
              <a:rPr lang="ja-JP" altLang="en-US" sz="2000" dirty="0">
                <a:solidFill>
                  <a:schemeClr val="tx1"/>
                </a:solidFill>
              </a:rPr>
              <a:t>：全てのファイルをコミットの対象にする</a:t>
            </a:r>
            <a:endParaRPr lang="en-US" altLang="ja-JP" sz="2000" dirty="0">
              <a:solidFill>
                <a:schemeClr val="tx1"/>
              </a:solidFill>
            </a:endParaRPr>
          </a:p>
          <a:p>
            <a:pPr marL="914400" lvl="1" indent="-457200">
              <a:buFont typeface="+mj-lt"/>
              <a:buAutoNum type="arabicPeriod"/>
            </a:pPr>
            <a:r>
              <a:rPr lang="en-US" altLang="ja-JP" sz="2200" dirty="0">
                <a:solidFill>
                  <a:schemeClr val="tx1"/>
                </a:solidFill>
              </a:rPr>
              <a:t>git status</a:t>
            </a:r>
          </a:p>
        </p:txBody>
      </p:sp>
      <p:grpSp>
        <p:nvGrpSpPr>
          <p:cNvPr id="4" name="グループ化 3">
            <a:extLst>
              <a:ext uri="{FF2B5EF4-FFF2-40B4-BE49-F238E27FC236}">
                <a16:creationId xmlns:a16="http://schemas.microsoft.com/office/drawing/2014/main" id="{94719053-94DF-8893-E997-3A799B9AFE1A}"/>
              </a:ext>
            </a:extLst>
          </p:cNvPr>
          <p:cNvGrpSpPr/>
          <p:nvPr/>
        </p:nvGrpSpPr>
        <p:grpSpPr>
          <a:xfrm>
            <a:off x="-156089" y="-1"/>
            <a:ext cx="12348089" cy="634258"/>
            <a:chOff x="-156089" y="-1"/>
            <a:chExt cx="12348089" cy="634258"/>
          </a:xfrm>
        </p:grpSpPr>
        <p:sp>
          <p:nvSpPr>
            <p:cNvPr id="5" name="正方形/長方形 4">
              <a:extLst>
                <a:ext uri="{FF2B5EF4-FFF2-40B4-BE49-F238E27FC236}">
                  <a16:creationId xmlns:a16="http://schemas.microsoft.com/office/drawing/2014/main" id="{CADDC70B-9489-7D7C-FEBE-5253870B3720}"/>
                </a:ext>
              </a:extLst>
            </p:cNvPr>
            <p:cNvSpPr/>
            <p:nvPr/>
          </p:nvSpPr>
          <p:spPr>
            <a:xfrm>
              <a:off x="0" y="-1"/>
              <a:ext cx="12192000" cy="505841"/>
            </a:xfrm>
            <a:prstGeom prst="rect">
              <a:avLst/>
            </a:prstGeom>
            <a:ln>
              <a:solidFill>
                <a:schemeClr val="tx2">
                  <a:lumMod val="90000"/>
                  <a:lumOff val="1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タイトル 1">
              <a:extLst>
                <a:ext uri="{FF2B5EF4-FFF2-40B4-BE49-F238E27FC236}">
                  <a16:creationId xmlns:a16="http://schemas.microsoft.com/office/drawing/2014/main" id="{92D5EB5E-A201-ADBA-1C91-BB14259E7A9F}"/>
                </a:ext>
              </a:extLst>
            </p:cNvPr>
            <p:cNvSpPr txBox="1">
              <a:spLocks/>
            </p:cNvSpPr>
            <p:nvPr/>
          </p:nvSpPr>
          <p:spPr>
            <a:xfrm>
              <a:off x="-156089" y="36280"/>
              <a:ext cx="8610772" cy="59797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z="2800" cap="none" dirty="0">
                  <a:solidFill>
                    <a:schemeClr val="bg1"/>
                  </a:solidFill>
                </a:rPr>
                <a:t>・コミットする</a:t>
              </a:r>
              <a:endParaRPr lang="ja-JP" altLang="en-US" sz="2800" dirty="0">
                <a:solidFill>
                  <a:schemeClr val="bg1"/>
                </a:solidFill>
              </a:endParaRPr>
            </a:p>
          </p:txBody>
        </p:sp>
      </p:grpSp>
      <p:pic>
        <p:nvPicPr>
          <p:cNvPr id="15" name="図 14" descr="テキスト&#10;&#10;自動的に生成された説明">
            <a:extLst>
              <a:ext uri="{FF2B5EF4-FFF2-40B4-BE49-F238E27FC236}">
                <a16:creationId xmlns:a16="http://schemas.microsoft.com/office/drawing/2014/main" id="{E84E0955-97D8-D14F-2851-D15A98640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823" y="1737004"/>
            <a:ext cx="6517227" cy="2023834"/>
          </a:xfrm>
          <a:prstGeom prst="rect">
            <a:avLst/>
          </a:prstGeom>
        </p:spPr>
      </p:pic>
      <p:pic>
        <p:nvPicPr>
          <p:cNvPr id="19" name="図 18" descr="テキスト&#10;&#10;自動的に生成された説明">
            <a:extLst>
              <a:ext uri="{FF2B5EF4-FFF2-40B4-BE49-F238E27FC236}">
                <a16:creationId xmlns:a16="http://schemas.microsoft.com/office/drawing/2014/main" id="{6EF03216-A440-EB62-1C39-A536340851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823" y="4936508"/>
            <a:ext cx="5975672" cy="1768179"/>
          </a:xfrm>
          <a:prstGeom prst="rect">
            <a:avLst/>
          </a:prstGeom>
        </p:spPr>
      </p:pic>
    </p:spTree>
    <p:extLst>
      <p:ext uri="{BB962C8B-B14F-4D97-AF65-F5344CB8AC3E}">
        <p14:creationId xmlns:p14="http://schemas.microsoft.com/office/powerpoint/2010/main" val="2378047204"/>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TM10001106[[fn=バッジ]]</Template>
  <TotalTime>2862</TotalTime>
  <Words>565</Words>
  <Application>Microsoft Office PowerPoint</Application>
  <PresentationFormat>ワイド画面</PresentationFormat>
  <Paragraphs>96</Paragraphs>
  <Slides>12</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Arial</vt:lpstr>
      <vt:lpstr>Gill Sans MT</vt:lpstr>
      <vt:lpstr>Impact</vt:lpstr>
      <vt:lpstr>バッジ</vt:lpstr>
      <vt:lpstr>Git Bashを 使ってみよう</vt:lpstr>
      <vt:lpstr>PowerPoint プレゼンテーション</vt:lpstr>
      <vt:lpstr>ローカルリポジトリ を作ってみよう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アプリケーションとは？</dc:title>
  <dc:creator>Murata Junnichi</dc:creator>
  <cp:lastModifiedBy>YuichiIwata</cp:lastModifiedBy>
  <cp:revision>54</cp:revision>
  <dcterms:created xsi:type="dcterms:W3CDTF">2023-03-20T23:59:48Z</dcterms:created>
  <dcterms:modified xsi:type="dcterms:W3CDTF">2023-07-07T07:12:25Z</dcterms:modified>
</cp:coreProperties>
</file>