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8" r:id="rId3"/>
    <p:sldId id="259" r:id="rId4"/>
    <p:sldId id="260" r:id="rId5"/>
    <p:sldId id="261" r:id="rId6"/>
    <p:sldId id="264" r:id="rId7"/>
    <p:sldId id="265" r:id="rId8"/>
    <p:sldId id="266" r:id="rId9"/>
    <p:sldId id="267" r:id="rId10"/>
    <p:sldId id="268" r:id="rId11"/>
    <p:sldId id="270" r:id="rId12"/>
    <p:sldId id="271" r:id="rId13"/>
    <p:sldId id="272" r:id="rId14"/>
    <p:sldId id="274" r:id="rId15"/>
    <p:sldId id="273" r:id="rId16"/>
    <p:sldId id="278" r:id="rId17"/>
    <p:sldId id="275" r:id="rId18"/>
    <p:sldId id="277"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04" autoAdjust="0"/>
    <p:restoredTop sz="93957" autoAdjust="0"/>
  </p:normalViewPr>
  <p:slideViewPr>
    <p:cSldViewPr snapToGrid="0">
      <p:cViewPr varScale="1">
        <p:scale>
          <a:sx n="68" d="100"/>
          <a:sy n="68" d="100"/>
        </p:scale>
        <p:origin x="492" y="90"/>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EDCF4F-8B4B-46E6-A449-5F6F3B57A2E2}" type="datetimeFigureOut">
              <a:rPr kumimoji="1" lang="ja-JP" altLang="en-US" smtClean="0"/>
              <a:t>2023/7/5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36B96-20CB-4457-A9A8-4BAF8B6D0582}" type="slidenum">
              <a:rPr kumimoji="1" lang="ja-JP" altLang="en-US" smtClean="0"/>
              <a:t>‹#›</a:t>
            </a:fld>
            <a:endParaRPr kumimoji="1" lang="ja-JP" altLang="en-US"/>
          </a:p>
        </p:txBody>
      </p:sp>
    </p:spTree>
    <p:extLst>
      <p:ext uri="{BB962C8B-B14F-4D97-AF65-F5344CB8AC3E}">
        <p14:creationId xmlns:p14="http://schemas.microsoft.com/office/powerpoint/2010/main" val="4303783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436B96-20CB-4457-A9A8-4BAF8B6D0582}" type="slidenum">
              <a:rPr kumimoji="1" lang="ja-JP" altLang="en-US" smtClean="0"/>
              <a:t>12</a:t>
            </a:fld>
            <a:endParaRPr kumimoji="1" lang="ja-JP" altLang="en-US"/>
          </a:p>
        </p:txBody>
      </p:sp>
    </p:spTree>
    <p:extLst>
      <p:ext uri="{BB962C8B-B14F-4D97-AF65-F5344CB8AC3E}">
        <p14:creationId xmlns:p14="http://schemas.microsoft.com/office/powerpoint/2010/main" val="1534072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Arial" panose="020B0604020202020204" pitchFamily="34" charset="0"/>
              <a:buNone/>
            </a:pPr>
            <a:r>
              <a:rPr lang="ja-JP" altLang="en-US" sz="1200" dirty="0"/>
              <a:t>・例えば、あなたがファイル１を開いて作業したいのにファイル２を開いてい</a:t>
            </a:r>
            <a:endParaRPr lang="en-US" altLang="ja-JP" sz="1200" dirty="0"/>
          </a:p>
          <a:p>
            <a:pPr marL="0" indent="0">
              <a:buFont typeface="Arial" panose="020B0604020202020204" pitchFamily="34" charset="0"/>
              <a:buNone/>
            </a:pPr>
            <a:r>
              <a:rPr lang="ja-JP" altLang="en-US" sz="1200" dirty="0"/>
              <a:t>　ては作業できませんよね？これは</a:t>
            </a:r>
            <a:r>
              <a:rPr lang="en-US" altLang="ja-JP" sz="1200" dirty="0"/>
              <a:t>Git Bash</a:t>
            </a:r>
            <a:r>
              <a:rPr lang="ja-JP" altLang="en-US" sz="1200" dirty="0"/>
              <a:t>も同じでどのファイルを見て作業してほしいのかを指定するこれがフォーカスの指定です</a:t>
            </a:r>
            <a:endParaRPr lang="en-US" altLang="ja-JP" sz="1200" dirty="0"/>
          </a:p>
          <a:p>
            <a:pPr marL="0" indent="0">
              <a:buFont typeface="Arial" panose="020B0604020202020204" pitchFamily="34" charset="0"/>
              <a:buNone/>
            </a:pPr>
            <a:endParaRPr lang="en-US" altLang="ja-JP" sz="1200" dirty="0"/>
          </a:p>
          <a:p>
            <a:pPr marL="0" indent="0">
              <a:buFont typeface="Arial" panose="020B0604020202020204" pitchFamily="34" charset="0"/>
              <a:buNone/>
            </a:pPr>
            <a:r>
              <a:rPr lang="ja-JP" altLang="en-US" sz="1200" dirty="0"/>
              <a:t>●もし、デスクトップにフォーカスをしたいときは</a:t>
            </a:r>
            <a:r>
              <a:rPr lang="en-US" altLang="ja-JP" sz="1200" dirty="0"/>
              <a:t>cd </a:t>
            </a:r>
            <a:r>
              <a:rPr lang="en-US" altLang="ja-JP" sz="1200" dirty="0" err="1"/>
              <a:t>Desctop</a:t>
            </a:r>
            <a:r>
              <a:rPr lang="ja-JP" altLang="en-US" sz="1200" dirty="0"/>
              <a:t>と入力し、</a:t>
            </a:r>
            <a:endParaRPr lang="en-US" altLang="ja-JP" sz="1200" dirty="0"/>
          </a:p>
          <a:p>
            <a:pPr marL="0" indent="0">
              <a:buFont typeface="Arial" panose="020B0604020202020204" pitchFamily="34" charset="0"/>
              <a:buNone/>
            </a:pPr>
            <a:r>
              <a:rPr lang="ja-JP" altLang="en-US" sz="1200" dirty="0"/>
              <a:t>●デスクトップの中の</a:t>
            </a:r>
            <a:r>
              <a:rPr lang="en-US" altLang="ja-JP" sz="1200" dirty="0"/>
              <a:t>Folder1</a:t>
            </a:r>
            <a:r>
              <a:rPr lang="ja-JP" altLang="en-US" sz="1200" dirty="0"/>
              <a:t>にフォーカスしたいときは</a:t>
            </a:r>
            <a:r>
              <a:rPr lang="en-US" altLang="ja-JP" sz="1200" dirty="0"/>
              <a:t>cd </a:t>
            </a:r>
            <a:r>
              <a:rPr lang="en-US" altLang="ja-JP" sz="1200" dirty="0" err="1"/>
              <a:t>Desctop</a:t>
            </a:r>
            <a:r>
              <a:rPr lang="en-US" altLang="ja-JP" sz="1200" dirty="0"/>
              <a:t>/file1</a:t>
            </a:r>
          </a:p>
          <a:p>
            <a:pPr marL="0" indent="0">
              <a:buFont typeface="Arial" panose="020B0604020202020204" pitchFamily="34" charset="0"/>
              <a:buNone/>
            </a:pPr>
            <a:r>
              <a:rPr lang="ja-JP" altLang="en-US" sz="1200" dirty="0"/>
              <a:t>●そしてファイルの中にフィルがあるようなときにフォーカスを当てたいときは</a:t>
            </a:r>
            <a:endParaRPr lang="en-US" altLang="ja-JP" sz="12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ja-JP" sz="1200" dirty="0"/>
              <a:t>cd </a:t>
            </a:r>
            <a:r>
              <a:rPr lang="en-US" altLang="ja-JP" sz="1200" dirty="0" err="1"/>
              <a:t>Desctop</a:t>
            </a:r>
            <a:r>
              <a:rPr lang="en-US" altLang="ja-JP" sz="1200" dirty="0"/>
              <a:t>/Folder2/Folder3</a:t>
            </a:r>
            <a:r>
              <a:rPr lang="ja-JP" altLang="en-US" sz="1200" dirty="0"/>
              <a:t>のように指定します</a:t>
            </a:r>
            <a:endParaRPr lang="en-US" altLang="ja-JP"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41436B96-20CB-4457-A9A8-4BAF8B6D0582}" type="slidenum">
              <a:rPr kumimoji="1" lang="ja-JP" altLang="en-US" smtClean="0"/>
              <a:t>18</a:t>
            </a:fld>
            <a:endParaRPr kumimoji="1" lang="ja-JP" altLang="en-US"/>
          </a:p>
        </p:txBody>
      </p:sp>
    </p:spTree>
    <p:extLst>
      <p:ext uri="{BB962C8B-B14F-4D97-AF65-F5344CB8AC3E}">
        <p14:creationId xmlns:p14="http://schemas.microsoft.com/office/powerpoint/2010/main" val="1702682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7BBA3D3-EB80-4CA1-AEA9-F73253A3EA73}" type="datetimeFigureOut">
              <a:rPr kumimoji="1" lang="ja-JP" altLang="en-US" smtClean="0"/>
              <a:t>2023/7/5</a:t>
            </a:fld>
            <a:endParaRPr kumimoji="1" lang="ja-JP"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BB6AFE4-8ED7-46F1-AAC4-0A03166E5133}" type="slidenum">
              <a:rPr kumimoji="1" lang="ja-JP" altLang="en-US" smtClean="0"/>
              <a:t>‹#›</a:t>
            </a:fld>
            <a:endParaRPr kumimoji="1" lang="ja-JP"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9585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7BBA3D3-EB80-4CA1-AEA9-F73253A3EA73}" type="datetimeFigureOut">
              <a:rPr kumimoji="1" lang="ja-JP" altLang="en-US" smtClean="0"/>
              <a:t>2023/7/5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538318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7BBA3D3-EB80-4CA1-AEA9-F73253A3EA73}" type="datetimeFigureOut">
              <a:rPr kumimoji="1" lang="ja-JP" altLang="en-US" smtClean="0"/>
              <a:t>2023/7/5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3908634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7BBA3D3-EB80-4CA1-AEA9-F73253A3EA73}" type="datetimeFigureOut">
              <a:rPr kumimoji="1" lang="ja-JP" altLang="en-US" smtClean="0"/>
              <a:t>2023/7/5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179873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7BBA3D3-EB80-4CA1-AEA9-F73253A3EA73}" type="datetimeFigureOut">
              <a:rPr kumimoji="1" lang="ja-JP" altLang="en-US" smtClean="0"/>
              <a:t>2023/7/5</a:t>
            </a:fld>
            <a:endParaRPr kumimoji="1" lang="ja-JP"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BB6AFE4-8ED7-46F1-AAC4-0A03166E5133}" type="slidenum">
              <a:rPr kumimoji="1" lang="ja-JP" altLang="en-US" smtClean="0"/>
              <a:t>‹#›</a:t>
            </a:fld>
            <a:endParaRPr kumimoji="1" lang="ja-JP"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2262797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7BBA3D3-EB80-4CA1-AEA9-F73253A3EA73}" type="datetimeFigureOut">
              <a:rPr kumimoji="1" lang="ja-JP" altLang="en-US" smtClean="0"/>
              <a:t>2023/7/5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323209805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7BBA3D3-EB80-4CA1-AEA9-F73253A3EA73}" type="datetimeFigureOut">
              <a:rPr kumimoji="1" lang="ja-JP" altLang="en-US" smtClean="0"/>
              <a:t>2023/7/5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163272664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7BBA3D3-EB80-4CA1-AEA9-F73253A3EA73}" type="datetimeFigureOut">
              <a:rPr kumimoji="1" lang="ja-JP" altLang="en-US" smtClean="0"/>
              <a:t>2023/7/5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684343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BA3D3-EB80-4CA1-AEA9-F73253A3EA73}" type="datetimeFigureOut">
              <a:rPr kumimoji="1" lang="ja-JP" altLang="en-US" smtClean="0"/>
              <a:t>2023/7/5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247917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A7BBA3D3-EB80-4CA1-AEA9-F73253A3EA73}" type="datetimeFigureOut">
              <a:rPr kumimoji="1" lang="ja-JP" altLang="en-US" smtClean="0"/>
              <a:t>2023/7/5</a:t>
            </a:fld>
            <a:endParaRPr kumimoji="1" lang="ja-JP" altLang="en-US"/>
          </a:p>
        </p:txBody>
      </p:sp>
      <p:sp>
        <p:nvSpPr>
          <p:cNvPr id="6" name="Footer Placeholder 5"/>
          <p:cNvSpPr>
            <a:spLocks noGrp="1"/>
          </p:cNvSpPr>
          <p:nvPr>
            <p:ph type="ftr" sz="quarter" idx="11"/>
          </p:nvPr>
        </p:nvSpPr>
        <p:spPr>
          <a:xfrm>
            <a:off x="2103620" y="6375679"/>
            <a:ext cx="3482179" cy="345796"/>
          </a:xfrm>
        </p:spPr>
        <p:txBody>
          <a:bodyPr/>
          <a:lstStyle/>
          <a:p>
            <a:endParaRPr kumimoji="1" lang="ja-JP" altLang="en-US"/>
          </a:p>
        </p:txBody>
      </p:sp>
      <p:sp>
        <p:nvSpPr>
          <p:cNvPr id="7" name="Slide Number Placeholder 6"/>
          <p:cNvSpPr>
            <a:spLocks noGrp="1"/>
          </p:cNvSpPr>
          <p:nvPr>
            <p:ph type="sldNum" sz="quarter" idx="12"/>
          </p:nvPr>
        </p:nvSpPr>
        <p:spPr>
          <a:xfrm>
            <a:off x="5691014" y="6375679"/>
            <a:ext cx="1232456" cy="345796"/>
          </a:xfrm>
        </p:spPr>
        <p:txBody>
          <a:bodyPr/>
          <a:lstStyle/>
          <a:p>
            <a:fld id="{6BB6AFE4-8ED7-46F1-AAC4-0A03166E5133}" type="slidenum">
              <a:rPr kumimoji="1" lang="ja-JP" altLang="en-US" smtClean="0"/>
              <a:t>‹#›</a:t>
            </a:fld>
            <a:endParaRPr kumimoji="1" lang="ja-JP"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531233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A7BBA3D3-EB80-4CA1-AEA9-F73253A3EA73}" type="datetimeFigureOut">
              <a:rPr kumimoji="1" lang="ja-JP" altLang="en-US" smtClean="0"/>
              <a:t>2023/7/5</a:t>
            </a:fld>
            <a:endParaRPr kumimoji="1" lang="ja-JP" altLang="en-US"/>
          </a:p>
        </p:txBody>
      </p:sp>
      <p:sp>
        <p:nvSpPr>
          <p:cNvPr id="6" name="Footer Placeholder 5"/>
          <p:cNvSpPr>
            <a:spLocks noGrp="1"/>
          </p:cNvSpPr>
          <p:nvPr>
            <p:ph type="ftr" sz="quarter" idx="11"/>
          </p:nvPr>
        </p:nvSpPr>
        <p:spPr>
          <a:xfrm>
            <a:off x="2103621" y="6375679"/>
            <a:ext cx="3482178" cy="345796"/>
          </a:xfrm>
        </p:spPr>
        <p:txBody>
          <a:bodyPr/>
          <a:lstStyle/>
          <a:p>
            <a:endParaRPr kumimoji="1" lang="ja-JP" altLang="en-US"/>
          </a:p>
        </p:txBody>
      </p:sp>
      <p:sp>
        <p:nvSpPr>
          <p:cNvPr id="7" name="Slide Number Placeholder 6"/>
          <p:cNvSpPr>
            <a:spLocks noGrp="1"/>
          </p:cNvSpPr>
          <p:nvPr>
            <p:ph type="sldNum" sz="quarter" idx="12"/>
          </p:nvPr>
        </p:nvSpPr>
        <p:spPr>
          <a:xfrm>
            <a:off x="5687568" y="6375679"/>
            <a:ext cx="1234440" cy="345796"/>
          </a:xfrm>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3225792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7BBA3D3-EB80-4CA1-AEA9-F73253A3EA73}" type="datetimeFigureOut">
              <a:rPr kumimoji="1" lang="ja-JP" altLang="en-US" smtClean="0"/>
              <a:t>2023/7/5</a:t>
            </a:fld>
            <a:endParaRPr kumimoji="1" lang="ja-JP"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BB6AFE4-8ED7-46F1-AAC4-0A03166E5133}" type="slidenum">
              <a:rPr kumimoji="1" lang="ja-JP" altLang="en-US" smtClean="0"/>
              <a:t>‹#›</a:t>
            </a:fld>
            <a:endParaRPr kumimoji="1" lang="ja-JP"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09809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401C37-230C-EBA7-15D1-4AB8D9F693A8}"/>
              </a:ext>
            </a:extLst>
          </p:cNvPr>
          <p:cNvSpPr>
            <a:spLocks noGrp="1"/>
          </p:cNvSpPr>
          <p:nvPr>
            <p:ph type="ctrTitle"/>
          </p:nvPr>
        </p:nvSpPr>
        <p:spPr/>
        <p:txBody>
          <a:bodyPr/>
          <a:lstStyle/>
          <a:p>
            <a:r>
              <a:rPr lang="en-US" altLang="ja-JP" sz="6000" cap="none" dirty="0"/>
              <a:t>Git</a:t>
            </a:r>
            <a:r>
              <a:rPr kumimoji="1" lang="ja-JP" altLang="en-US" sz="6000" cap="none" dirty="0"/>
              <a:t>について</a:t>
            </a:r>
          </a:p>
        </p:txBody>
      </p:sp>
    </p:spTree>
    <p:extLst>
      <p:ext uri="{BB962C8B-B14F-4D97-AF65-F5344CB8AC3E}">
        <p14:creationId xmlns:p14="http://schemas.microsoft.com/office/powerpoint/2010/main" val="157630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24670E-79B7-2737-373A-870D2EEE3ED4}"/>
              </a:ext>
            </a:extLst>
          </p:cNvPr>
          <p:cNvSpPr>
            <a:spLocks noGrp="1"/>
          </p:cNvSpPr>
          <p:nvPr>
            <p:ph type="title"/>
          </p:nvPr>
        </p:nvSpPr>
        <p:spPr/>
        <p:txBody>
          <a:bodyPr/>
          <a:lstStyle/>
          <a:p>
            <a:r>
              <a:rPr lang="en-US" altLang="ja-JP" sz="5400" cap="none" dirty="0"/>
              <a:t>GitHub</a:t>
            </a:r>
            <a:r>
              <a:rPr lang="ja-JP" altLang="en-US" sz="5400" cap="none" dirty="0"/>
              <a:t>を使ってみよう！！</a:t>
            </a:r>
            <a:endParaRPr kumimoji="1" lang="ja-JP" altLang="en-US" dirty="0"/>
          </a:p>
        </p:txBody>
      </p:sp>
      <p:sp>
        <p:nvSpPr>
          <p:cNvPr id="4" name="タイトル 1">
            <a:extLst>
              <a:ext uri="{FF2B5EF4-FFF2-40B4-BE49-F238E27FC236}">
                <a16:creationId xmlns:a16="http://schemas.microsoft.com/office/drawing/2014/main" id="{5BB1E89F-4FFE-0EF9-9B1E-C9FACD4CD510}"/>
              </a:ext>
            </a:extLst>
          </p:cNvPr>
          <p:cNvSpPr txBox="1">
            <a:spLocks/>
          </p:cNvSpPr>
          <p:nvPr/>
        </p:nvSpPr>
        <p:spPr>
          <a:xfrm>
            <a:off x="1251678" y="1354050"/>
            <a:ext cx="3260361" cy="52046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t>・アカウント作成</a:t>
            </a:r>
            <a:endParaRPr lang="ja-JP" altLang="en-US" sz="2800" dirty="0"/>
          </a:p>
        </p:txBody>
      </p:sp>
    </p:spTree>
    <p:extLst>
      <p:ext uri="{BB962C8B-B14F-4D97-AF65-F5344CB8AC3E}">
        <p14:creationId xmlns:p14="http://schemas.microsoft.com/office/powerpoint/2010/main" val="694574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1401C37-230C-EBA7-15D1-4AB8D9F693A8}"/>
              </a:ext>
            </a:extLst>
          </p:cNvPr>
          <p:cNvSpPr>
            <a:spLocks noGrp="1"/>
          </p:cNvSpPr>
          <p:nvPr>
            <p:ph type="ctrTitle"/>
          </p:nvPr>
        </p:nvSpPr>
        <p:spPr>
          <a:xfrm>
            <a:off x="1124262" y="864911"/>
            <a:ext cx="9943474" cy="3467282"/>
          </a:xfrm>
        </p:spPr>
        <p:txBody>
          <a:bodyPr anchor="b">
            <a:normAutofit/>
          </a:bodyPr>
          <a:lstStyle/>
          <a:p>
            <a:r>
              <a:rPr lang="en-US" altLang="ja-JP" sz="8000" cap="none" dirty="0"/>
              <a:t>Git</a:t>
            </a:r>
            <a:r>
              <a:rPr lang="ja-JP" altLang="en-US" sz="8000" cap="none" dirty="0"/>
              <a:t>と</a:t>
            </a:r>
            <a:r>
              <a:rPr kumimoji="1" lang="en-US" altLang="ja-JP" sz="8000" cap="none" dirty="0"/>
              <a:t>Git Hub</a:t>
            </a:r>
            <a:r>
              <a:rPr kumimoji="1" lang="ja-JP" altLang="en-US" sz="8000" cap="none" dirty="0"/>
              <a:t>の違い</a:t>
            </a:r>
          </a:p>
        </p:txBody>
      </p:sp>
      <p:sp>
        <p:nvSpPr>
          <p:cNvPr id="9" name="Freeform: Shape 8">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346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795566-18ED-1BD9-FB9D-306DA659603F}"/>
              </a:ext>
            </a:extLst>
          </p:cNvPr>
          <p:cNvSpPr>
            <a:spLocks noGrp="1"/>
          </p:cNvSpPr>
          <p:nvPr>
            <p:ph type="title"/>
          </p:nvPr>
        </p:nvSpPr>
        <p:spPr>
          <a:xfrm>
            <a:off x="1251678" y="382385"/>
            <a:ext cx="10178322" cy="846808"/>
          </a:xfrm>
        </p:spPr>
        <p:txBody>
          <a:bodyPr/>
          <a:lstStyle/>
          <a:p>
            <a:r>
              <a:rPr lang="en-US" altLang="ja-JP" cap="none" dirty="0"/>
              <a:t>Git</a:t>
            </a:r>
            <a:r>
              <a:rPr lang="ja-JP" altLang="en-US" cap="none" dirty="0"/>
              <a:t>と</a:t>
            </a:r>
            <a:r>
              <a:rPr lang="en-US" altLang="ja-JP" cap="none" dirty="0"/>
              <a:t>Git Hub</a:t>
            </a:r>
            <a:r>
              <a:rPr lang="ja-JP" altLang="en-US" cap="none" dirty="0"/>
              <a:t>の違い</a:t>
            </a:r>
            <a:endParaRPr kumimoji="1" lang="ja-JP" altLang="en-US" dirty="0"/>
          </a:p>
        </p:txBody>
      </p:sp>
      <p:graphicFrame>
        <p:nvGraphicFramePr>
          <p:cNvPr id="4" name="表 4">
            <a:extLst>
              <a:ext uri="{FF2B5EF4-FFF2-40B4-BE49-F238E27FC236}">
                <a16:creationId xmlns:a16="http://schemas.microsoft.com/office/drawing/2014/main" id="{2DA1CFB4-1437-A461-5C4D-B35DE52A24B4}"/>
              </a:ext>
            </a:extLst>
          </p:cNvPr>
          <p:cNvGraphicFramePr>
            <a:graphicFrameLocks noGrp="1"/>
          </p:cNvGraphicFramePr>
          <p:nvPr>
            <p:ph idx="1"/>
            <p:extLst>
              <p:ext uri="{D42A27DB-BD31-4B8C-83A1-F6EECF244321}">
                <p14:modId xmlns:p14="http://schemas.microsoft.com/office/powerpoint/2010/main" val="716811956"/>
              </p:ext>
            </p:extLst>
          </p:nvPr>
        </p:nvGraphicFramePr>
        <p:xfrm>
          <a:off x="1250950" y="2001050"/>
          <a:ext cx="10179050" cy="4384625"/>
        </p:xfrm>
        <a:graphic>
          <a:graphicData uri="http://schemas.openxmlformats.org/drawingml/2006/table">
            <a:tbl>
              <a:tblPr firstRow="1" bandRow="1">
                <a:tableStyleId>{7DF18680-E054-41AD-8BC1-D1AEF772440D}</a:tableStyleId>
              </a:tblPr>
              <a:tblGrid>
                <a:gridCol w="5089525">
                  <a:extLst>
                    <a:ext uri="{9D8B030D-6E8A-4147-A177-3AD203B41FA5}">
                      <a16:colId xmlns:a16="http://schemas.microsoft.com/office/drawing/2014/main" val="638036350"/>
                    </a:ext>
                  </a:extLst>
                </a:gridCol>
                <a:gridCol w="5089525">
                  <a:extLst>
                    <a:ext uri="{9D8B030D-6E8A-4147-A177-3AD203B41FA5}">
                      <a16:colId xmlns:a16="http://schemas.microsoft.com/office/drawing/2014/main" val="3777461080"/>
                    </a:ext>
                  </a:extLst>
                </a:gridCol>
              </a:tblGrid>
              <a:tr h="724525">
                <a:tc>
                  <a:txBody>
                    <a:bodyPr/>
                    <a:lstStyle/>
                    <a:p>
                      <a:pPr algn="ctr"/>
                      <a:r>
                        <a:rPr kumimoji="1" lang="en-US" altLang="ja-JP" sz="4400" dirty="0"/>
                        <a:t>Git</a:t>
                      </a:r>
                      <a:endParaRPr kumimoji="1" lang="ja-JP" altLang="en-US" sz="4400" dirty="0"/>
                    </a:p>
                  </a:txBody>
                  <a:tcPr anchor="ctr"/>
                </a:tc>
                <a:tc>
                  <a:txBody>
                    <a:bodyPr/>
                    <a:lstStyle/>
                    <a:p>
                      <a:pPr algn="ctr"/>
                      <a:r>
                        <a:rPr kumimoji="1" lang="en-US" altLang="ja-JP" sz="4400" dirty="0"/>
                        <a:t>Git Hub</a:t>
                      </a:r>
                      <a:endParaRPr kumimoji="1" lang="ja-JP" altLang="en-US" sz="4400" dirty="0"/>
                    </a:p>
                  </a:txBody>
                  <a:tcPr anchor="ctr"/>
                </a:tc>
                <a:extLst>
                  <a:ext uri="{0D108BD9-81ED-4DB2-BD59-A6C34878D82A}">
                    <a16:rowId xmlns:a16="http://schemas.microsoft.com/office/drawing/2014/main" val="3091905702"/>
                  </a:ext>
                </a:extLst>
              </a:tr>
              <a:tr h="724525">
                <a:tc>
                  <a:txBody>
                    <a:bodyPr/>
                    <a:lstStyle/>
                    <a:p>
                      <a:r>
                        <a:rPr kumimoji="1" lang="ja-JP" altLang="en-US" sz="2400" dirty="0"/>
                        <a:t>ツール</a:t>
                      </a:r>
                    </a:p>
                  </a:txBody>
                  <a:tcPr anchor="ctr"/>
                </a:tc>
                <a:tc>
                  <a:txBody>
                    <a:bodyPr/>
                    <a:lstStyle/>
                    <a:p>
                      <a:r>
                        <a:rPr kumimoji="1" lang="en-US" altLang="ja-JP" sz="2400" dirty="0"/>
                        <a:t>Web</a:t>
                      </a:r>
                      <a:r>
                        <a:rPr kumimoji="1" lang="ja-JP" altLang="en-US" sz="2400" dirty="0"/>
                        <a:t>サービス</a:t>
                      </a:r>
                    </a:p>
                  </a:txBody>
                  <a:tcPr anchor="ctr"/>
                </a:tc>
                <a:extLst>
                  <a:ext uri="{0D108BD9-81ED-4DB2-BD59-A6C34878D82A}">
                    <a16:rowId xmlns:a16="http://schemas.microsoft.com/office/drawing/2014/main" val="1158756720"/>
                  </a:ext>
                </a:extLst>
              </a:tr>
              <a:tr h="724525">
                <a:tc>
                  <a:txBody>
                    <a:bodyPr/>
                    <a:lstStyle/>
                    <a:p>
                      <a:r>
                        <a:rPr kumimoji="1" lang="ja-JP" altLang="en-US" sz="2400" dirty="0"/>
                        <a:t>オープンソースソフトウェア</a:t>
                      </a:r>
                    </a:p>
                  </a:txBody>
                  <a:tcPr anchor="ctr"/>
                </a:tc>
                <a:tc>
                  <a:txBody>
                    <a:bodyPr/>
                    <a:lstStyle/>
                    <a:p>
                      <a:r>
                        <a:rPr kumimoji="1" lang="en-US" altLang="ja-JP" sz="2400" dirty="0"/>
                        <a:t>Microsoft</a:t>
                      </a:r>
                      <a:r>
                        <a:rPr kumimoji="1" lang="ja-JP" altLang="en-US" sz="2400" dirty="0"/>
                        <a:t>のソフトウェア</a:t>
                      </a:r>
                    </a:p>
                  </a:txBody>
                  <a:tcPr anchor="ctr"/>
                </a:tc>
                <a:extLst>
                  <a:ext uri="{0D108BD9-81ED-4DB2-BD59-A6C34878D82A}">
                    <a16:rowId xmlns:a16="http://schemas.microsoft.com/office/drawing/2014/main" val="2365725339"/>
                  </a:ext>
                </a:extLst>
              </a:tr>
              <a:tr h="724525">
                <a:tc>
                  <a:txBody>
                    <a:bodyPr/>
                    <a:lstStyle/>
                    <a:p>
                      <a:r>
                        <a:rPr kumimoji="1" lang="ja-JP" altLang="en-US" sz="2400" dirty="0"/>
                        <a:t>一人作業向き</a:t>
                      </a:r>
                    </a:p>
                  </a:txBody>
                  <a:tcPr anchor="ctr"/>
                </a:tc>
                <a:tc>
                  <a:txBody>
                    <a:bodyPr/>
                    <a:lstStyle/>
                    <a:p>
                      <a:r>
                        <a:rPr kumimoji="1" lang="ja-JP" altLang="en-US" sz="2400" dirty="0"/>
                        <a:t>複数人作業向き</a:t>
                      </a:r>
                    </a:p>
                  </a:txBody>
                  <a:tcPr anchor="ctr"/>
                </a:tc>
                <a:extLst>
                  <a:ext uri="{0D108BD9-81ED-4DB2-BD59-A6C34878D82A}">
                    <a16:rowId xmlns:a16="http://schemas.microsoft.com/office/drawing/2014/main" val="3161749768"/>
                  </a:ext>
                </a:extLst>
              </a:tr>
              <a:tr h="724525">
                <a:tc>
                  <a:txBody>
                    <a:bodyPr/>
                    <a:lstStyle/>
                    <a:p>
                      <a:r>
                        <a:rPr kumimoji="1" lang="en-US" altLang="ja-JP" sz="2400" dirty="0"/>
                        <a:t>CUI</a:t>
                      </a:r>
                      <a:r>
                        <a:rPr kumimoji="1" lang="ja-JP" altLang="en-US" sz="2000" dirty="0"/>
                        <a:t>（ターミナルでコマンドを実行）</a:t>
                      </a:r>
                      <a:endParaRPr kumimoji="1" lang="ja-JP" altLang="en-US" sz="2400" dirty="0"/>
                    </a:p>
                  </a:txBody>
                  <a:tcPr anchor="ctr"/>
                </a:tc>
                <a:tc>
                  <a:txBody>
                    <a:bodyPr/>
                    <a:lstStyle/>
                    <a:p>
                      <a:r>
                        <a:rPr kumimoji="1" lang="en-US" altLang="ja-JP" sz="2400" dirty="0"/>
                        <a:t>GUI</a:t>
                      </a:r>
                      <a:r>
                        <a:rPr kumimoji="1" lang="ja-JP" altLang="en-US" sz="2000" dirty="0"/>
                        <a:t>（マウス操作）</a:t>
                      </a:r>
                      <a:endParaRPr kumimoji="1" lang="ja-JP" altLang="en-US" sz="2400" dirty="0"/>
                    </a:p>
                  </a:txBody>
                  <a:tcPr anchor="ctr"/>
                </a:tc>
                <a:extLst>
                  <a:ext uri="{0D108BD9-81ED-4DB2-BD59-A6C34878D82A}">
                    <a16:rowId xmlns:a16="http://schemas.microsoft.com/office/drawing/2014/main" val="3526233987"/>
                  </a:ext>
                </a:extLst>
              </a:tr>
              <a:tr h="724525">
                <a:tc>
                  <a:txBody>
                    <a:bodyPr/>
                    <a:lstStyle/>
                    <a:p>
                      <a:r>
                        <a:rPr kumimoji="1" lang="ja-JP" altLang="en-US" sz="2400" dirty="0"/>
                        <a:t>自身の</a:t>
                      </a:r>
                      <a:r>
                        <a:rPr kumimoji="1" lang="en-US" altLang="ja-JP" sz="2400" dirty="0"/>
                        <a:t>PC</a:t>
                      </a:r>
                      <a:r>
                        <a:rPr kumimoji="1" lang="ja-JP" altLang="en-US" sz="2400" dirty="0"/>
                        <a:t>に保存</a:t>
                      </a:r>
                    </a:p>
                  </a:txBody>
                  <a:tcPr anchor="ctr"/>
                </a:tc>
                <a:tc>
                  <a:txBody>
                    <a:bodyPr/>
                    <a:lstStyle/>
                    <a:p>
                      <a:r>
                        <a:rPr kumimoji="1" lang="ja-JP" altLang="en-US" sz="2400" dirty="0"/>
                        <a:t>クラウド上に保存</a:t>
                      </a:r>
                    </a:p>
                  </a:txBody>
                  <a:tcPr anchor="ctr"/>
                </a:tc>
                <a:extLst>
                  <a:ext uri="{0D108BD9-81ED-4DB2-BD59-A6C34878D82A}">
                    <a16:rowId xmlns:a16="http://schemas.microsoft.com/office/drawing/2014/main" val="910054161"/>
                  </a:ext>
                </a:extLst>
              </a:tr>
            </a:tbl>
          </a:graphicData>
        </a:graphic>
      </p:graphicFrame>
      <p:sp>
        <p:nvSpPr>
          <p:cNvPr id="3" name="テキスト ボックス 2">
            <a:extLst>
              <a:ext uri="{FF2B5EF4-FFF2-40B4-BE49-F238E27FC236}">
                <a16:creationId xmlns:a16="http://schemas.microsoft.com/office/drawing/2014/main" id="{BBC3FE0A-5D43-65D2-83DA-F3C8EA73047E}"/>
              </a:ext>
            </a:extLst>
          </p:cNvPr>
          <p:cNvSpPr txBox="1"/>
          <p:nvPr/>
        </p:nvSpPr>
        <p:spPr>
          <a:xfrm>
            <a:off x="1250950" y="1414269"/>
            <a:ext cx="9960965" cy="523220"/>
          </a:xfrm>
          <a:prstGeom prst="rect">
            <a:avLst/>
          </a:prstGeom>
          <a:noFill/>
        </p:spPr>
        <p:txBody>
          <a:bodyPr wrap="square" rtlCol="0">
            <a:spAutoFit/>
          </a:bodyPr>
          <a:lstStyle/>
          <a:p>
            <a:r>
              <a:rPr kumimoji="1" lang="en-US" altLang="ja-JP" sz="2800" dirty="0"/>
              <a:t>Git Hub</a:t>
            </a:r>
            <a:r>
              <a:rPr kumimoji="1" lang="ja-JP" altLang="en-US" sz="2800" dirty="0"/>
              <a:t>は、</a:t>
            </a:r>
            <a:r>
              <a:rPr kumimoji="1" lang="en-US" altLang="ja-JP" sz="2800" dirty="0"/>
              <a:t>Git</a:t>
            </a:r>
            <a:r>
              <a:rPr kumimoji="1" lang="ja-JP" altLang="en-US" sz="2800" dirty="0"/>
              <a:t>を利用した</a:t>
            </a:r>
            <a:r>
              <a:rPr kumimoji="1" lang="en-US" altLang="ja-JP" sz="2800" dirty="0"/>
              <a:t>Web</a:t>
            </a:r>
            <a:r>
              <a:rPr kumimoji="1" lang="ja-JP" altLang="en-US" sz="2800" dirty="0"/>
              <a:t>サービスのことです。</a:t>
            </a:r>
          </a:p>
        </p:txBody>
      </p:sp>
    </p:spTree>
    <p:extLst>
      <p:ext uri="{BB962C8B-B14F-4D97-AF65-F5344CB8AC3E}">
        <p14:creationId xmlns:p14="http://schemas.microsoft.com/office/powerpoint/2010/main" val="3301194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 name="正方形/長方形 33">
            <a:extLst>
              <a:ext uri="{FF2B5EF4-FFF2-40B4-BE49-F238E27FC236}">
                <a16:creationId xmlns:a16="http://schemas.microsoft.com/office/drawing/2014/main" id="{8DF793C9-82DD-9FAF-B146-CE8EF59A07CF}"/>
              </a:ext>
            </a:extLst>
          </p:cNvPr>
          <p:cNvSpPr/>
          <p:nvPr/>
        </p:nvSpPr>
        <p:spPr>
          <a:xfrm>
            <a:off x="1251678" y="1664358"/>
            <a:ext cx="5630613" cy="4826692"/>
          </a:xfrm>
          <a:prstGeom prst="rect">
            <a:avLst/>
          </a:prstGeom>
          <a:solidFill>
            <a:schemeClr val="accent3">
              <a:lumMod val="20000"/>
              <a:lumOff val="80000"/>
            </a:schemeClr>
          </a:solidFill>
          <a:ln w="38100" cap="flat" cmpd="sng" algn="ctr">
            <a:solidFill>
              <a:schemeClr val="accent3">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C95EB4EB-5A51-3EA4-D525-7EF708EB341A}"/>
              </a:ext>
            </a:extLst>
          </p:cNvPr>
          <p:cNvSpPr/>
          <p:nvPr/>
        </p:nvSpPr>
        <p:spPr>
          <a:xfrm>
            <a:off x="7801682" y="1648921"/>
            <a:ext cx="3830685" cy="4826692"/>
          </a:xfrm>
          <a:prstGeom prst="rect">
            <a:avLst/>
          </a:prstGeom>
          <a:solidFill>
            <a:schemeClr val="accent6">
              <a:lumMod val="20000"/>
              <a:lumOff val="80000"/>
            </a:schemeClr>
          </a:solidFill>
          <a:ln w="38100" cap="flat" cmpd="sng" algn="ctr">
            <a:solidFill>
              <a:schemeClr val="accent6">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1" name="雲 10">
            <a:extLst>
              <a:ext uri="{FF2B5EF4-FFF2-40B4-BE49-F238E27FC236}">
                <a16:creationId xmlns:a16="http://schemas.microsoft.com/office/drawing/2014/main" id="{43460BA5-6C52-D73C-8507-348905806C54}"/>
              </a:ext>
            </a:extLst>
          </p:cNvPr>
          <p:cNvSpPr/>
          <p:nvPr/>
        </p:nvSpPr>
        <p:spPr>
          <a:xfrm>
            <a:off x="8155772" y="1895604"/>
            <a:ext cx="3067733" cy="3965549"/>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885E678D-2289-41F4-DAC3-7C495C0AF7C1}"/>
              </a:ext>
            </a:extLst>
          </p:cNvPr>
          <p:cNvSpPr>
            <a:spLocks noGrp="1"/>
          </p:cNvSpPr>
          <p:nvPr>
            <p:ph type="title"/>
          </p:nvPr>
        </p:nvSpPr>
        <p:spPr>
          <a:xfrm>
            <a:off x="1361714" y="314932"/>
            <a:ext cx="10178322" cy="816828"/>
          </a:xfrm>
        </p:spPr>
        <p:txBody>
          <a:bodyPr/>
          <a:lstStyle/>
          <a:p>
            <a:r>
              <a:rPr lang="en-US" altLang="ja-JP" cap="none" dirty="0"/>
              <a:t>Git</a:t>
            </a:r>
            <a:r>
              <a:rPr lang="ja-JP" altLang="en-US" cap="none" dirty="0"/>
              <a:t>と</a:t>
            </a:r>
            <a:r>
              <a:rPr lang="en-US" altLang="ja-JP" cap="none" dirty="0"/>
              <a:t>GitHub</a:t>
            </a:r>
            <a:r>
              <a:rPr lang="ja-JP" altLang="en-US" cap="none" dirty="0"/>
              <a:t>の仕組み</a:t>
            </a:r>
            <a:endParaRPr kumimoji="1" lang="ja-JP" altLang="en-US" dirty="0"/>
          </a:p>
        </p:txBody>
      </p:sp>
      <p:sp>
        <p:nvSpPr>
          <p:cNvPr id="7" name="四角形: メモ 6">
            <a:extLst>
              <a:ext uri="{FF2B5EF4-FFF2-40B4-BE49-F238E27FC236}">
                <a16:creationId xmlns:a16="http://schemas.microsoft.com/office/drawing/2014/main" id="{1BA8AE67-8B32-3903-4A07-969D7CC4CE5B}"/>
              </a:ext>
            </a:extLst>
          </p:cNvPr>
          <p:cNvSpPr/>
          <p:nvPr/>
        </p:nvSpPr>
        <p:spPr>
          <a:xfrm flipV="1">
            <a:off x="1795197" y="2836889"/>
            <a:ext cx="919255" cy="1184222"/>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円柱 8">
            <a:extLst>
              <a:ext uri="{FF2B5EF4-FFF2-40B4-BE49-F238E27FC236}">
                <a16:creationId xmlns:a16="http://schemas.microsoft.com/office/drawing/2014/main" id="{669A87DE-DF8E-A7A7-AC67-771CBE5053D6}"/>
              </a:ext>
            </a:extLst>
          </p:cNvPr>
          <p:cNvSpPr/>
          <p:nvPr/>
        </p:nvSpPr>
        <p:spPr>
          <a:xfrm>
            <a:off x="4991027" y="3097780"/>
            <a:ext cx="1581464" cy="923331"/>
          </a:xfrm>
          <a:prstGeom prst="can">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15CE1B1-30C1-B21D-4AE6-475B87914698}"/>
              </a:ext>
            </a:extLst>
          </p:cNvPr>
          <p:cNvSpPr txBox="1"/>
          <p:nvPr/>
        </p:nvSpPr>
        <p:spPr>
          <a:xfrm>
            <a:off x="1361714" y="4127718"/>
            <a:ext cx="1786220" cy="1015663"/>
          </a:xfrm>
          <a:prstGeom prst="rect">
            <a:avLst/>
          </a:prstGeom>
          <a:noFill/>
        </p:spPr>
        <p:txBody>
          <a:bodyPr wrap="square" rtlCol="0">
            <a:spAutoFit/>
          </a:bodyPr>
          <a:lstStyle/>
          <a:p>
            <a:pPr algn="ctr"/>
            <a:r>
              <a:rPr kumimoji="1" lang="ja-JP" altLang="en-US" sz="2000" dirty="0"/>
              <a:t>ファイル</a:t>
            </a:r>
            <a:endParaRPr kumimoji="1" lang="en-US" altLang="ja-JP" sz="2000" dirty="0"/>
          </a:p>
          <a:p>
            <a:pPr algn="ctr"/>
            <a:r>
              <a:rPr kumimoji="1" lang="en-US" altLang="ja-JP" sz="2000" dirty="0"/>
              <a:t>or</a:t>
            </a:r>
          </a:p>
          <a:p>
            <a:pPr algn="ctr"/>
            <a:r>
              <a:rPr kumimoji="1" lang="ja-JP" altLang="en-US" sz="2000" dirty="0"/>
              <a:t>ディレクトリ</a:t>
            </a:r>
          </a:p>
        </p:txBody>
      </p:sp>
      <p:sp>
        <p:nvSpPr>
          <p:cNvPr id="17" name="テキスト ボックス 16">
            <a:extLst>
              <a:ext uri="{FF2B5EF4-FFF2-40B4-BE49-F238E27FC236}">
                <a16:creationId xmlns:a16="http://schemas.microsoft.com/office/drawing/2014/main" id="{1D240894-E81B-8C36-683D-DD94D0DA8D92}"/>
              </a:ext>
            </a:extLst>
          </p:cNvPr>
          <p:cNvSpPr txBox="1"/>
          <p:nvPr/>
        </p:nvSpPr>
        <p:spPr>
          <a:xfrm>
            <a:off x="5054736" y="4163758"/>
            <a:ext cx="1454046" cy="400110"/>
          </a:xfrm>
          <a:prstGeom prst="rect">
            <a:avLst/>
          </a:prstGeom>
          <a:noFill/>
        </p:spPr>
        <p:txBody>
          <a:bodyPr wrap="square" rtlCol="0">
            <a:spAutoFit/>
          </a:bodyPr>
          <a:lstStyle/>
          <a:p>
            <a:pPr algn="ctr"/>
            <a:r>
              <a:rPr kumimoji="1" lang="ja-JP" altLang="en-US" sz="2000" dirty="0"/>
              <a:t>リポジトリ</a:t>
            </a:r>
          </a:p>
        </p:txBody>
      </p:sp>
      <p:sp>
        <p:nvSpPr>
          <p:cNvPr id="22" name="円柱 21">
            <a:extLst>
              <a:ext uri="{FF2B5EF4-FFF2-40B4-BE49-F238E27FC236}">
                <a16:creationId xmlns:a16="http://schemas.microsoft.com/office/drawing/2014/main" id="{B4879030-E0C2-EC25-F071-815906522883}"/>
              </a:ext>
            </a:extLst>
          </p:cNvPr>
          <p:cNvSpPr/>
          <p:nvPr/>
        </p:nvSpPr>
        <p:spPr>
          <a:xfrm>
            <a:off x="8898907" y="3097780"/>
            <a:ext cx="1581464" cy="923331"/>
          </a:xfrm>
          <a:prstGeom prst="can">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745D1316-C6C4-ED77-871C-732A61BD58CC}"/>
              </a:ext>
            </a:extLst>
          </p:cNvPr>
          <p:cNvSpPr txBox="1"/>
          <p:nvPr/>
        </p:nvSpPr>
        <p:spPr>
          <a:xfrm>
            <a:off x="8962616" y="4148768"/>
            <a:ext cx="1454046" cy="707886"/>
          </a:xfrm>
          <a:prstGeom prst="rect">
            <a:avLst/>
          </a:prstGeom>
          <a:noFill/>
        </p:spPr>
        <p:txBody>
          <a:bodyPr wrap="square" rtlCol="0">
            <a:spAutoFit/>
          </a:bodyPr>
          <a:lstStyle/>
          <a:p>
            <a:pPr algn="ctr"/>
            <a:r>
              <a:rPr kumimoji="1" lang="ja-JP" altLang="en-US" sz="2000" dirty="0"/>
              <a:t>リモート</a:t>
            </a:r>
            <a:endParaRPr kumimoji="1" lang="en-US" altLang="ja-JP" sz="2000" dirty="0"/>
          </a:p>
          <a:p>
            <a:pPr algn="ctr"/>
            <a:r>
              <a:rPr kumimoji="1" lang="ja-JP" altLang="en-US" sz="2000" dirty="0"/>
              <a:t>リポジトリ</a:t>
            </a:r>
          </a:p>
        </p:txBody>
      </p:sp>
      <p:cxnSp>
        <p:nvCxnSpPr>
          <p:cNvPr id="25" name="直線矢印コネクタ 24">
            <a:extLst>
              <a:ext uri="{FF2B5EF4-FFF2-40B4-BE49-F238E27FC236}">
                <a16:creationId xmlns:a16="http://schemas.microsoft.com/office/drawing/2014/main" id="{AA6A3FDA-8A09-64B5-3D83-9969F7EFEA2A}"/>
              </a:ext>
            </a:extLst>
          </p:cNvPr>
          <p:cNvCxnSpPr>
            <a:cxnSpLocks/>
          </p:cNvCxnSpPr>
          <p:nvPr/>
        </p:nvCxnSpPr>
        <p:spPr>
          <a:xfrm>
            <a:off x="3000585" y="3597639"/>
            <a:ext cx="1811258" cy="0"/>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BA7E0D19-CBB2-3139-EFC3-0A454937F09F}"/>
              </a:ext>
            </a:extLst>
          </p:cNvPr>
          <p:cNvCxnSpPr>
            <a:cxnSpLocks/>
          </p:cNvCxnSpPr>
          <p:nvPr/>
        </p:nvCxnSpPr>
        <p:spPr>
          <a:xfrm>
            <a:off x="6760564" y="3597639"/>
            <a:ext cx="1963711" cy="0"/>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0E6254B6-3854-4A15-6F84-B8D2034CCF11}"/>
              </a:ext>
            </a:extLst>
          </p:cNvPr>
          <p:cNvSpPr txBox="1"/>
          <p:nvPr/>
        </p:nvSpPr>
        <p:spPr>
          <a:xfrm>
            <a:off x="2997462" y="3189994"/>
            <a:ext cx="1454046" cy="400110"/>
          </a:xfrm>
          <a:prstGeom prst="rect">
            <a:avLst/>
          </a:prstGeom>
          <a:noFill/>
        </p:spPr>
        <p:txBody>
          <a:bodyPr wrap="square" rtlCol="0">
            <a:spAutoFit/>
          </a:bodyPr>
          <a:lstStyle/>
          <a:p>
            <a:pPr algn="ctr"/>
            <a:r>
              <a:rPr kumimoji="1" lang="ja-JP" altLang="en-US" sz="2000" b="1" dirty="0">
                <a:solidFill>
                  <a:schemeClr val="accent5"/>
                </a:solidFill>
              </a:rPr>
              <a:t>コミット</a:t>
            </a:r>
          </a:p>
        </p:txBody>
      </p:sp>
      <p:sp>
        <p:nvSpPr>
          <p:cNvPr id="31" name="テキスト ボックス 30">
            <a:extLst>
              <a:ext uri="{FF2B5EF4-FFF2-40B4-BE49-F238E27FC236}">
                <a16:creationId xmlns:a16="http://schemas.microsoft.com/office/drawing/2014/main" id="{604BD8BA-3EA1-FF6C-3826-CE13BB078F3F}"/>
              </a:ext>
            </a:extLst>
          </p:cNvPr>
          <p:cNvSpPr txBox="1"/>
          <p:nvPr/>
        </p:nvSpPr>
        <p:spPr>
          <a:xfrm>
            <a:off x="6840385" y="3189994"/>
            <a:ext cx="1454046" cy="400110"/>
          </a:xfrm>
          <a:prstGeom prst="rect">
            <a:avLst/>
          </a:prstGeom>
          <a:noFill/>
        </p:spPr>
        <p:txBody>
          <a:bodyPr wrap="square" rtlCol="0">
            <a:spAutoFit/>
          </a:bodyPr>
          <a:lstStyle/>
          <a:p>
            <a:pPr algn="ctr"/>
            <a:r>
              <a:rPr kumimoji="1" lang="ja-JP" altLang="en-US" sz="2000" b="1" dirty="0">
                <a:solidFill>
                  <a:schemeClr val="accent5"/>
                </a:solidFill>
              </a:rPr>
              <a:t>プッシュ</a:t>
            </a:r>
          </a:p>
        </p:txBody>
      </p:sp>
      <p:sp>
        <p:nvSpPr>
          <p:cNvPr id="33" name="テキスト ボックス 32">
            <a:extLst>
              <a:ext uri="{FF2B5EF4-FFF2-40B4-BE49-F238E27FC236}">
                <a16:creationId xmlns:a16="http://schemas.microsoft.com/office/drawing/2014/main" id="{2D6B9983-1AAA-139D-AC4A-EE326C888F17}"/>
              </a:ext>
            </a:extLst>
          </p:cNvPr>
          <p:cNvSpPr txBox="1"/>
          <p:nvPr/>
        </p:nvSpPr>
        <p:spPr>
          <a:xfrm>
            <a:off x="8898907" y="5958830"/>
            <a:ext cx="1454046" cy="400110"/>
          </a:xfrm>
          <a:prstGeom prst="rect">
            <a:avLst/>
          </a:prstGeom>
          <a:noFill/>
        </p:spPr>
        <p:txBody>
          <a:bodyPr wrap="square" rtlCol="0">
            <a:spAutoFit/>
          </a:bodyPr>
          <a:lstStyle/>
          <a:p>
            <a:pPr algn="ctr"/>
            <a:r>
              <a:rPr kumimoji="1" lang="ja-JP" altLang="en-US" sz="2000" dirty="0"/>
              <a:t>クラウド</a:t>
            </a:r>
          </a:p>
        </p:txBody>
      </p:sp>
      <p:sp>
        <p:nvSpPr>
          <p:cNvPr id="36" name="テキスト ボックス 35">
            <a:extLst>
              <a:ext uri="{FF2B5EF4-FFF2-40B4-BE49-F238E27FC236}">
                <a16:creationId xmlns:a16="http://schemas.microsoft.com/office/drawing/2014/main" id="{C1C3475B-E7D2-22F6-F34A-661165CCBD09}"/>
              </a:ext>
            </a:extLst>
          </p:cNvPr>
          <p:cNvSpPr txBox="1"/>
          <p:nvPr/>
        </p:nvSpPr>
        <p:spPr>
          <a:xfrm>
            <a:off x="3179191" y="1139295"/>
            <a:ext cx="1454046" cy="584775"/>
          </a:xfrm>
          <a:prstGeom prst="rect">
            <a:avLst/>
          </a:prstGeom>
          <a:noFill/>
        </p:spPr>
        <p:txBody>
          <a:bodyPr wrap="square" rtlCol="0">
            <a:spAutoFit/>
          </a:bodyPr>
          <a:lstStyle>
            <a:defPPr>
              <a:defRPr lang="en-US"/>
            </a:defPPr>
            <a:lvl1pPr algn="ctr">
              <a:defRPr kumimoji="1" sz="3200" b="1">
                <a:solidFill>
                  <a:schemeClr val="accent3">
                    <a:lumMod val="75000"/>
                  </a:schemeClr>
                </a:solidFill>
              </a:defRPr>
            </a:lvl1pPr>
          </a:lstStyle>
          <a:p>
            <a:r>
              <a:rPr lang="en-US" altLang="ja-JP" dirty="0"/>
              <a:t>Git</a:t>
            </a:r>
            <a:endParaRPr lang="ja-JP" altLang="en-US" dirty="0"/>
          </a:p>
        </p:txBody>
      </p:sp>
      <p:sp>
        <p:nvSpPr>
          <p:cNvPr id="37" name="テキスト ボックス 36">
            <a:extLst>
              <a:ext uri="{FF2B5EF4-FFF2-40B4-BE49-F238E27FC236}">
                <a16:creationId xmlns:a16="http://schemas.microsoft.com/office/drawing/2014/main" id="{2451EEE1-A5A0-20FA-6C95-8B8AD7F1140A}"/>
              </a:ext>
            </a:extLst>
          </p:cNvPr>
          <p:cNvSpPr txBox="1"/>
          <p:nvPr/>
        </p:nvSpPr>
        <p:spPr>
          <a:xfrm>
            <a:off x="8701091" y="1139295"/>
            <a:ext cx="2031866" cy="584775"/>
          </a:xfrm>
          <a:prstGeom prst="rect">
            <a:avLst/>
          </a:prstGeom>
          <a:noFill/>
        </p:spPr>
        <p:txBody>
          <a:bodyPr wrap="square" rtlCol="0">
            <a:spAutoFit/>
          </a:bodyPr>
          <a:lstStyle/>
          <a:p>
            <a:pPr algn="ctr"/>
            <a:r>
              <a:rPr kumimoji="1" lang="en-US" altLang="ja-JP" sz="3200" b="1" dirty="0">
                <a:solidFill>
                  <a:schemeClr val="accent6">
                    <a:lumMod val="75000"/>
                  </a:schemeClr>
                </a:solidFill>
              </a:rPr>
              <a:t>Git Hub</a:t>
            </a:r>
            <a:endParaRPr kumimoji="1" lang="ja-JP" altLang="en-US" sz="3200" b="1" dirty="0">
              <a:solidFill>
                <a:schemeClr val="accent6">
                  <a:lumMod val="75000"/>
                </a:schemeClr>
              </a:solidFill>
            </a:endParaRPr>
          </a:p>
        </p:txBody>
      </p:sp>
    </p:spTree>
    <p:extLst>
      <p:ext uri="{BB962C8B-B14F-4D97-AF65-F5344CB8AC3E}">
        <p14:creationId xmlns:p14="http://schemas.microsoft.com/office/powerpoint/2010/main" val="2365087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1401C37-230C-EBA7-15D1-4AB8D9F693A8}"/>
              </a:ext>
            </a:extLst>
          </p:cNvPr>
          <p:cNvSpPr>
            <a:spLocks noGrp="1"/>
          </p:cNvSpPr>
          <p:nvPr>
            <p:ph type="ctrTitle"/>
          </p:nvPr>
        </p:nvSpPr>
        <p:spPr>
          <a:xfrm>
            <a:off x="119921" y="864911"/>
            <a:ext cx="11952156" cy="3467282"/>
          </a:xfrm>
        </p:spPr>
        <p:txBody>
          <a:bodyPr anchor="b">
            <a:normAutofit/>
          </a:bodyPr>
          <a:lstStyle/>
          <a:p>
            <a:r>
              <a:rPr lang="en-US" altLang="ja-JP" sz="8000" cap="none" dirty="0"/>
              <a:t>Git Bash</a:t>
            </a:r>
            <a:r>
              <a:rPr lang="ja-JP" altLang="en-US" sz="8000" cap="none" dirty="0"/>
              <a:t>を</a:t>
            </a:r>
            <a:br>
              <a:rPr lang="en-US" altLang="ja-JP" sz="8000" cap="none" dirty="0"/>
            </a:br>
            <a:r>
              <a:rPr lang="ja-JP" altLang="en-US" sz="8000" cap="none" dirty="0"/>
              <a:t>使ってみよう！</a:t>
            </a:r>
            <a:endParaRPr kumimoji="1" lang="ja-JP" altLang="en-US" sz="8000" cap="none" dirty="0"/>
          </a:p>
        </p:txBody>
      </p:sp>
      <p:sp>
        <p:nvSpPr>
          <p:cNvPr id="9" name="Freeform: Shape 8">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751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2B5414F4-961E-F8D4-FA42-34D613034548}"/>
              </a:ext>
            </a:extLst>
          </p:cNvPr>
          <p:cNvGrpSpPr/>
          <p:nvPr/>
        </p:nvGrpSpPr>
        <p:grpSpPr>
          <a:xfrm>
            <a:off x="-156089" y="-1"/>
            <a:ext cx="12348089" cy="634258"/>
            <a:chOff x="-156089" y="-1"/>
            <a:chExt cx="12348089" cy="634258"/>
          </a:xfrm>
        </p:grpSpPr>
        <p:sp>
          <p:nvSpPr>
            <p:cNvPr id="5" name="正方形/長方形 4">
              <a:extLst>
                <a:ext uri="{FF2B5EF4-FFF2-40B4-BE49-F238E27FC236}">
                  <a16:creationId xmlns:a16="http://schemas.microsoft.com/office/drawing/2014/main" id="{7E8B3632-54A3-E7DF-0CEB-F0F51E36AD0C}"/>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6" name="タイトル 1">
              <a:extLst>
                <a:ext uri="{FF2B5EF4-FFF2-40B4-BE49-F238E27FC236}">
                  <a16:creationId xmlns:a16="http://schemas.microsoft.com/office/drawing/2014/main" id="{0FCCE766-13B2-7876-143D-B7197ADF21F7}"/>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a:t>
              </a:r>
              <a:r>
                <a:rPr lang="en-US" altLang="ja-JP" sz="2800" cap="none" dirty="0">
                  <a:solidFill>
                    <a:schemeClr val="bg1"/>
                  </a:solidFill>
                </a:rPr>
                <a:t>Git Bash</a:t>
              </a:r>
              <a:r>
                <a:rPr lang="ja-JP" altLang="en-US" sz="2800" cap="none" dirty="0">
                  <a:solidFill>
                    <a:schemeClr val="bg1"/>
                  </a:solidFill>
                </a:rPr>
                <a:t>を起動する</a:t>
              </a:r>
              <a:endParaRPr lang="ja-JP" altLang="en-US" sz="2800" dirty="0">
                <a:solidFill>
                  <a:schemeClr val="bg1"/>
                </a:solidFill>
              </a:endParaRPr>
            </a:p>
          </p:txBody>
        </p:sp>
      </p:grpSp>
      <p:pic>
        <p:nvPicPr>
          <p:cNvPr id="12" name="図 11" descr="グラフィカル ユーザー インターフェイス, テキスト, アプリケーション&#10;&#10;自動的に生成された説明">
            <a:extLst>
              <a:ext uri="{FF2B5EF4-FFF2-40B4-BE49-F238E27FC236}">
                <a16:creationId xmlns:a16="http://schemas.microsoft.com/office/drawing/2014/main" id="{1440C3FB-7273-0B3E-A1CA-8CC6DE70B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5909" y="884421"/>
            <a:ext cx="5976380" cy="5608603"/>
          </a:xfrm>
          <a:prstGeom prst="rect">
            <a:avLst/>
          </a:prstGeom>
        </p:spPr>
      </p:pic>
      <p:grpSp>
        <p:nvGrpSpPr>
          <p:cNvPr id="14" name="グループ化 13">
            <a:extLst>
              <a:ext uri="{FF2B5EF4-FFF2-40B4-BE49-F238E27FC236}">
                <a16:creationId xmlns:a16="http://schemas.microsoft.com/office/drawing/2014/main" id="{5E52BD06-6DB6-39BA-B4EF-DBF452833BDF}"/>
              </a:ext>
            </a:extLst>
          </p:cNvPr>
          <p:cNvGrpSpPr/>
          <p:nvPr/>
        </p:nvGrpSpPr>
        <p:grpSpPr>
          <a:xfrm>
            <a:off x="1116033" y="884421"/>
            <a:ext cx="4356446" cy="1696233"/>
            <a:chOff x="1004340" y="1565473"/>
            <a:chExt cx="4134778" cy="1609924"/>
          </a:xfrm>
        </p:grpSpPr>
        <p:pic>
          <p:nvPicPr>
            <p:cNvPr id="10" name="図 9" descr="グラフィカル ユーザー インターフェイス, アプリケーション">
              <a:extLst>
                <a:ext uri="{FF2B5EF4-FFF2-40B4-BE49-F238E27FC236}">
                  <a16:creationId xmlns:a16="http://schemas.microsoft.com/office/drawing/2014/main" id="{2E5CDC37-7FB1-CAE4-9E09-E7057897D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340" y="1565473"/>
              <a:ext cx="4134778" cy="1609924"/>
            </a:xfrm>
            <a:prstGeom prst="rect">
              <a:avLst/>
            </a:prstGeom>
          </p:spPr>
        </p:pic>
        <p:sp>
          <p:nvSpPr>
            <p:cNvPr id="13" name="正方形/長方形 12">
              <a:extLst>
                <a:ext uri="{FF2B5EF4-FFF2-40B4-BE49-F238E27FC236}">
                  <a16:creationId xmlns:a16="http://schemas.microsoft.com/office/drawing/2014/main" id="{FBAD85D2-11BC-4150-360F-C6672B9BA6C1}"/>
                </a:ext>
              </a:extLst>
            </p:cNvPr>
            <p:cNvSpPr/>
            <p:nvPr/>
          </p:nvSpPr>
          <p:spPr>
            <a:xfrm>
              <a:off x="2008682" y="2728210"/>
              <a:ext cx="2023672" cy="4347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 name="テキスト ボックス 14">
            <a:extLst>
              <a:ext uri="{FF2B5EF4-FFF2-40B4-BE49-F238E27FC236}">
                <a16:creationId xmlns:a16="http://schemas.microsoft.com/office/drawing/2014/main" id="{3B3C19FB-A0D6-9A0D-1D38-2E549D1E9EAF}"/>
              </a:ext>
            </a:extLst>
          </p:cNvPr>
          <p:cNvSpPr txBox="1"/>
          <p:nvPr/>
        </p:nvSpPr>
        <p:spPr>
          <a:xfrm>
            <a:off x="2006123" y="2656537"/>
            <a:ext cx="3162925" cy="461665"/>
          </a:xfrm>
          <a:prstGeom prst="rect">
            <a:avLst/>
          </a:prstGeom>
          <a:noFill/>
        </p:spPr>
        <p:txBody>
          <a:bodyPr wrap="square" rtlCol="0">
            <a:spAutoFit/>
          </a:bodyPr>
          <a:lstStyle/>
          <a:p>
            <a:r>
              <a:rPr kumimoji="1" lang="ja-JP" altLang="en-US" sz="2400" dirty="0">
                <a:solidFill>
                  <a:srgbClr val="FF0000"/>
                </a:solidFill>
              </a:rPr>
              <a:t>①「</a:t>
            </a:r>
            <a:r>
              <a:rPr kumimoji="1" lang="en-US" altLang="ja-JP" sz="2400" dirty="0" err="1">
                <a:solidFill>
                  <a:srgbClr val="FF0000"/>
                </a:solidFill>
              </a:rPr>
              <a:t>gitbash</a:t>
            </a:r>
            <a:r>
              <a:rPr kumimoji="1" lang="ja-JP" altLang="en-US" sz="2400" dirty="0">
                <a:solidFill>
                  <a:srgbClr val="FF0000"/>
                </a:solidFill>
              </a:rPr>
              <a:t>」と入力</a:t>
            </a:r>
          </a:p>
        </p:txBody>
      </p:sp>
      <p:sp>
        <p:nvSpPr>
          <p:cNvPr id="18" name="正方形/長方形 17">
            <a:extLst>
              <a:ext uri="{FF2B5EF4-FFF2-40B4-BE49-F238E27FC236}">
                <a16:creationId xmlns:a16="http://schemas.microsoft.com/office/drawing/2014/main" id="{387A274C-6775-8CD6-5B3E-B193E433C01C}"/>
              </a:ext>
            </a:extLst>
          </p:cNvPr>
          <p:cNvSpPr/>
          <p:nvPr/>
        </p:nvSpPr>
        <p:spPr>
          <a:xfrm>
            <a:off x="9308891" y="1514825"/>
            <a:ext cx="1424066" cy="12474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96A10634-BE2D-94E3-FB1A-3B9CE4A9A3F0}"/>
              </a:ext>
            </a:extLst>
          </p:cNvPr>
          <p:cNvSpPr txBox="1"/>
          <p:nvPr/>
        </p:nvSpPr>
        <p:spPr>
          <a:xfrm>
            <a:off x="9263921" y="2812419"/>
            <a:ext cx="3162925" cy="461665"/>
          </a:xfrm>
          <a:prstGeom prst="rect">
            <a:avLst/>
          </a:prstGeom>
          <a:noFill/>
        </p:spPr>
        <p:txBody>
          <a:bodyPr wrap="square" rtlCol="0">
            <a:spAutoFit/>
          </a:bodyPr>
          <a:lstStyle/>
          <a:p>
            <a:r>
              <a:rPr kumimoji="1" lang="ja-JP" altLang="en-US" sz="2400" dirty="0">
                <a:solidFill>
                  <a:srgbClr val="FF0000"/>
                </a:solidFill>
              </a:rPr>
              <a:t>②アプリを開く</a:t>
            </a:r>
          </a:p>
        </p:txBody>
      </p:sp>
      <p:pic>
        <p:nvPicPr>
          <p:cNvPr id="2" name="図 1" descr="テキスト が含まれている画像&#10;&#10;自動的に生成された説明">
            <a:extLst>
              <a:ext uri="{FF2B5EF4-FFF2-40B4-BE49-F238E27FC236}">
                <a16:creationId xmlns:a16="http://schemas.microsoft.com/office/drawing/2014/main" id="{DA86EDC7-AF49-939C-C6E2-D2AEF3E2D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5306" y="4463492"/>
            <a:ext cx="4450608" cy="1714739"/>
          </a:xfrm>
          <a:prstGeom prst="rect">
            <a:avLst/>
          </a:prstGeom>
        </p:spPr>
      </p:pic>
      <p:sp>
        <p:nvSpPr>
          <p:cNvPr id="3" name="正方形/長方形 2">
            <a:extLst>
              <a:ext uri="{FF2B5EF4-FFF2-40B4-BE49-F238E27FC236}">
                <a16:creationId xmlns:a16="http://schemas.microsoft.com/office/drawing/2014/main" id="{1C923EF0-4A93-A7F2-B819-828188770F8B}"/>
              </a:ext>
            </a:extLst>
          </p:cNvPr>
          <p:cNvSpPr/>
          <p:nvPr/>
        </p:nvSpPr>
        <p:spPr>
          <a:xfrm>
            <a:off x="1064300" y="4322318"/>
            <a:ext cx="4831529" cy="203351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393AE26-CF12-DECE-6007-DA1974AAA955}"/>
              </a:ext>
            </a:extLst>
          </p:cNvPr>
          <p:cNvSpPr txBox="1"/>
          <p:nvPr/>
        </p:nvSpPr>
        <p:spPr>
          <a:xfrm>
            <a:off x="1838642" y="6396335"/>
            <a:ext cx="5311666" cy="461665"/>
          </a:xfrm>
          <a:prstGeom prst="rect">
            <a:avLst/>
          </a:prstGeom>
          <a:noFill/>
        </p:spPr>
        <p:txBody>
          <a:bodyPr wrap="square" rtlCol="0">
            <a:spAutoFit/>
          </a:bodyPr>
          <a:lstStyle/>
          <a:p>
            <a:r>
              <a:rPr kumimoji="1" lang="ja-JP" altLang="en-US" sz="2400" dirty="0">
                <a:solidFill>
                  <a:srgbClr val="FF0000"/>
                </a:solidFill>
              </a:rPr>
              <a:t>③上のような画面が出てくる</a:t>
            </a:r>
          </a:p>
        </p:txBody>
      </p:sp>
    </p:spTree>
    <p:extLst>
      <p:ext uri="{BB962C8B-B14F-4D97-AF65-F5344CB8AC3E}">
        <p14:creationId xmlns:p14="http://schemas.microsoft.com/office/powerpoint/2010/main" val="1478409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2B5414F4-961E-F8D4-FA42-34D613034548}"/>
              </a:ext>
            </a:extLst>
          </p:cNvPr>
          <p:cNvGrpSpPr/>
          <p:nvPr/>
        </p:nvGrpSpPr>
        <p:grpSpPr>
          <a:xfrm>
            <a:off x="-156089" y="-1"/>
            <a:ext cx="12348089" cy="634258"/>
            <a:chOff x="-156089" y="-1"/>
            <a:chExt cx="12348089" cy="634258"/>
          </a:xfrm>
        </p:grpSpPr>
        <p:sp>
          <p:nvSpPr>
            <p:cNvPr id="5" name="正方形/長方形 4">
              <a:extLst>
                <a:ext uri="{FF2B5EF4-FFF2-40B4-BE49-F238E27FC236}">
                  <a16:creationId xmlns:a16="http://schemas.microsoft.com/office/drawing/2014/main" id="{7E8B3632-54A3-E7DF-0CEB-F0F51E36AD0C}"/>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6" name="タイトル 1">
              <a:extLst>
                <a:ext uri="{FF2B5EF4-FFF2-40B4-BE49-F238E27FC236}">
                  <a16:creationId xmlns:a16="http://schemas.microsoft.com/office/drawing/2014/main" id="{0FCCE766-13B2-7876-143D-B7197ADF21F7}"/>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a:t>
              </a:r>
              <a:r>
                <a:rPr lang="en-US" altLang="ja-JP" sz="2800" cap="none" dirty="0">
                  <a:solidFill>
                    <a:schemeClr val="bg1"/>
                  </a:solidFill>
                </a:rPr>
                <a:t>Git Bash</a:t>
              </a:r>
              <a:r>
                <a:rPr lang="ja-JP" altLang="en-US" sz="2800" cap="none" dirty="0">
                  <a:solidFill>
                    <a:schemeClr val="bg1"/>
                  </a:solidFill>
                </a:rPr>
                <a:t>を起動する</a:t>
              </a:r>
              <a:endParaRPr lang="ja-JP" altLang="en-US" sz="2800" dirty="0">
                <a:solidFill>
                  <a:schemeClr val="bg1"/>
                </a:solidFill>
              </a:endParaRPr>
            </a:p>
          </p:txBody>
        </p:sp>
      </p:grpSp>
      <p:sp>
        <p:nvSpPr>
          <p:cNvPr id="28" name="コンテンツ プレースホルダー 5">
            <a:extLst>
              <a:ext uri="{FF2B5EF4-FFF2-40B4-BE49-F238E27FC236}">
                <a16:creationId xmlns:a16="http://schemas.microsoft.com/office/drawing/2014/main" id="{AF7EE2C0-C046-C53B-9806-8D4C5E8CD62E}"/>
              </a:ext>
            </a:extLst>
          </p:cNvPr>
          <p:cNvSpPr>
            <a:spLocks noGrp="1"/>
          </p:cNvSpPr>
          <p:nvPr>
            <p:ph idx="1"/>
          </p:nvPr>
        </p:nvSpPr>
        <p:spPr>
          <a:xfrm>
            <a:off x="891914" y="616030"/>
            <a:ext cx="10830394" cy="1293015"/>
          </a:xfrm>
        </p:spPr>
        <p:txBody>
          <a:bodyPr>
            <a:normAutofit/>
          </a:bodyPr>
          <a:lstStyle/>
          <a:p>
            <a:r>
              <a:rPr lang="en-US" altLang="ja-JP" sz="2400" dirty="0" err="1"/>
              <a:t>pwd</a:t>
            </a:r>
            <a:r>
              <a:rPr lang="ja-JP" altLang="en-US" sz="2400" dirty="0"/>
              <a:t>コマンドを使ってみましょう！</a:t>
            </a:r>
            <a:endParaRPr lang="en-US" altLang="ja-JP" sz="2200" dirty="0"/>
          </a:p>
          <a:p>
            <a:r>
              <a:rPr lang="en-US" altLang="ja-JP" sz="2200" dirty="0" err="1"/>
              <a:t>pwd</a:t>
            </a:r>
            <a:r>
              <a:rPr lang="ja-JP" altLang="en-US" sz="2200" dirty="0"/>
              <a:t>とは</a:t>
            </a:r>
            <a:r>
              <a:rPr lang="en-US" altLang="ja-JP" sz="2200" dirty="0"/>
              <a:t>Git Bash</a:t>
            </a:r>
            <a:r>
              <a:rPr lang="ja-JP" altLang="en-US" sz="2200" dirty="0"/>
              <a:t>が今どの階層にフォーカスしているかを表示することができます</a:t>
            </a:r>
            <a:endParaRPr lang="en-US" altLang="ja-JP" sz="2400" dirty="0"/>
          </a:p>
        </p:txBody>
      </p:sp>
      <p:pic>
        <p:nvPicPr>
          <p:cNvPr id="30" name="図 29" descr="テキスト&#10;&#10;自動的に生成された説明">
            <a:extLst>
              <a:ext uri="{FF2B5EF4-FFF2-40B4-BE49-F238E27FC236}">
                <a16:creationId xmlns:a16="http://schemas.microsoft.com/office/drawing/2014/main" id="{0AA55EC3-278E-DB31-0A72-53695D66D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914" y="1561157"/>
            <a:ext cx="4647546" cy="1867843"/>
          </a:xfrm>
          <a:prstGeom prst="rect">
            <a:avLst/>
          </a:prstGeom>
          <a:ln>
            <a:noFill/>
          </a:ln>
          <a:effectLst>
            <a:outerShdw blurRad="292100" dist="139700" dir="2700000" algn="tl" rotWithShape="0">
              <a:srgbClr val="333333">
                <a:alpha val="65000"/>
              </a:srgbClr>
            </a:outerShdw>
          </a:effectLst>
        </p:spPr>
      </p:pic>
      <p:pic>
        <p:nvPicPr>
          <p:cNvPr id="32" name="図 31" descr="テキスト&#10;&#10;自動的に生成された説明">
            <a:extLst>
              <a:ext uri="{FF2B5EF4-FFF2-40B4-BE49-F238E27FC236}">
                <a16:creationId xmlns:a16="http://schemas.microsoft.com/office/drawing/2014/main" id="{372CB2EB-0F8B-FCFD-16C2-25E9AA3EF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802" y="4579624"/>
            <a:ext cx="4647546" cy="1693292"/>
          </a:xfrm>
          <a:prstGeom prst="rect">
            <a:avLst/>
          </a:prstGeom>
          <a:ln>
            <a:noFill/>
          </a:ln>
          <a:effectLst>
            <a:outerShdw blurRad="292100" dist="139700" dir="2700000" algn="tl" rotWithShape="0">
              <a:srgbClr val="333333">
                <a:alpha val="65000"/>
              </a:srgbClr>
            </a:outerShdw>
          </a:effectLst>
        </p:spPr>
      </p:pic>
      <p:sp>
        <p:nvSpPr>
          <p:cNvPr id="33" name="矢印: 下 32">
            <a:extLst>
              <a:ext uri="{FF2B5EF4-FFF2-40B4-BE49-F238E27FC236}">
                <a16:creationId xmlns:a16="http://schemas.microsoft.com/office/drawing/2014/main" id="{4E83C4F1-D263-7516-39DA-C989EB24FD75}"/>
              </a:ext>
            </a:extLst>
          </p:cNvPr>
          <p:cNvSpPr/>
          <p:nvPr/>
        </p:nvSpPr>
        <p:spPr>
          <a:xfrm>
            <a:off x="2338466" y="3746913"/>
            <a:ext cx="1319135" cy="653330"/>
          </a:xfrm>
          <a:prstGeom prst="down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34" name="テキスト ボックス 33">
            <a:extLst>
              <a:ext uri="{FF2B5EF4-FFF2-40B4-BE49-F238E27FC236}">
                <a16:creationId xmlns:a16="http://schemas.microsoft.com/office/drawing/2014/main" id="{D03F0605-CC64-23B5-B522-833711356211}"/>
              </a:ext>
            </a:extLst>
          </p:cNvPr>
          <p:cNvSpPr txBox="1"/>
          <p:nvPr/>
        </p:nvSpPr>
        <p:spPr>
          <a:xfrm>
            <a:off x="5558348" y="1909045"/>
            <a:ext cx="1497526" cy="369332"/>
          </a:xfrm>
          <a:prstGeom prst="rect">
            <a:avLst/>
          </a:prstGeom>
          <a:noFill/>
        </p:spPr>
        <p:txBody>
          <a:bodyPr wrap="none" rtlCol="0">
            <a:spAutoFit/>
          </a:bodyPr>
          <a:lstStyle/>
          <a:p>
            <a:r>
              <a:rPr kumimoji="1" lang="ja-JP" altLang="en-US" dirty="0">
                <a:solidFill>
                  <a:srgbClr val="FF0000"/>
                </a:solidFill>
              </a:rPr>
              <a:t>←</a:t>
            </a:r>
            <a:r>
              <a:rPr kumimoji="1" lang="en-US" altLang="ja-JP" dirty="0" err="1">
                <a:solidFill>
                  <a:srgbClr val="FF0000"/>
                </a:solidFill>
              </a:rPr>
              <a:t>pwd</a:t>
            </a:r>
            <a:r>
              <a:rPr kumimoji="1" lang="ja-JP" altLang="en-US" dirty="0">
                <a:solidFill>
                  <a:srgbClr val="FF0000"/>
                </a:solidFill>
              </a:rPr>
              <a:t>を入力</a:t>
            </a:r>
          </a:p>
        </p:txBody>
      </p:sp>
      <p:sp>
        <p:nvSpPr>
          <p:cNvPr id="35" name="テキスト ボックス 34">
            <a:extLst>
              <a:ext uri="{FF2B5EF4-FFF2-40B4-BE49-F238E27FC236}">
                <a16:creationId xmlns:a16="http://schemas.microsoft.com/office/drawing/2014/main" id="{DB587224-23E7-99F0-7F63-4CC65C42650F}"/>
              </a:ext>
            </a:extLst>
          </p:cNvPr>
          <p:cNvSpPr txBox="1"/>
          <p:nvPr/>
        </p:nvSpPr>
        <p:spPr>
          <a:xfrm>
            <a:off x="5593946" y="4948956"/>
            <a:ext cx="2079415" cy="369332"/>
          </a:xfrm>
          <a:prstGeom prst="rect">
            <a:avLst/>
          </a:prstGeom>
          <a:noFill/>
        </p:spPr>
        <p:txBody>
          <a:bodyPr wrap="none" rtlCol="0">
            <a:spAutoFit/>
          </a:bodyPr>
          <a:lstStyle/>
          <a:p>
            <a:r>
              <a:rPr kumimoji="1" lang="ja-JP" altLang="en-US" dirty="0">
                <a:solidFill>
                  <a:srgbClr val="FF0000"/>
                </a:solidFill>
              </a:rPr>
              <a:t>←</a:t>
            </a:r>
            <a:r>
              <a:rPr kumimoji="1" lang="en-US" altLang="ja-JP" dirty="0">
                <a:solidFill>
                  <a:srgbClr val="FF0000"/>
                </a:solidFill>
              </a:rPr>
              <a:t>Enter</a:t>
            </a:r>
            <a:r>
              <a:rPr kumimoji="1" lang="ja-JP" altLang="en-US" dirty="0">
                <a:solidFill>
                  <a:srgbClr val="FF0000"/>
                </a:solidFill>
              </a:rPr>
              <a:t>クリック後</a:t>
            </a:r>
          </a:p>
        </p:txBody>
      </p:sp>
      <p:sp>
        <p:nvSpPr>
          <p:cNvPr id="36" name="正方形/長方形 35">
            <a:extLst>
              <a:ext uri="{FF2B5EF4-FFF2-40B4-BE49-F238E27FC236}">
                <a16:creationId xmlns:a16="http://schemas.microsoft.com/office/drawing/2014/main" id="{D5A4733F-44F6-4503-8C62-3738AB5B4296}"/>
              </a:ext>
            </a:extLst>
          </p:cNvPr>
          <p:cNvSpPr/>
          <p:nvPr/>
        </p:nvSpPr>
        <p:spPr>
          <a:xfrm>
            <a:off x="891914" y="5723211"/>
            <a:ext cx="2136099" cy="37636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68D7A906-0988-F405-D194-25D13578C57F}"/>
              </a:ext>
            </a:extLst>
          </p:cNvPr>
          <p:cNvSpPr txBox="1"/>
          <p:nvPr/>
        </p:nvSpPr>
        <p:spPr>
          <a:xfrm>
            <a:off x="2998033" y="5730247"/>
            <a:ext cx="1569660" cy="369332"/>
          </a:xfrm>
          <a:prstGeom prst="rect">
            <a:avLst/>
          </a:prstGeom>
          <a:noFill/>
        </p:spPr>
        <p:txBody>
          <a:bodyPr wrap="none" rtlCol="0">
            <a:spAutoFit/>
          </a:bodyPr>
          <a:lstStyle/>
          <a:p>
            <a:r>
              <a:rPr kumimoji="1" lang="ja-JP" altLang="en-US" dirty="0">
                <a:solidFill>
                  <a:srgbClr val="FF0000"/>
                </a:solidFill>
              </a:rPr>
              <a:t>←現在の階層</a:t>
            </a:r>
          </a:p>
        </p:txBody>
      </p:sp>
    </p:spTree>
    <p:extLst>
      <p:ext uri="{BB962C8B-B14F-4D97-AF65-F5344CB8AC3E}">
        <p14:creationId xmlns:p14="http://schemas.microsoft.com/office/powerpoint/2010/main" val="1254162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F4F5466F-7EAC-2F69-49BC-3355F3BC6CB5}"/>
              </a:ext>
            </a:extLst>
          </p:cNvPr>
          <p:cNvGrpSpPr/>
          <p:nvPr/>
        </p:nvGrpSpPr>
        <p:grpSpPr>
          <a:xfrm>
            <a:off x="-156089" y="-1"/>
            <a:ext cx="12348089" cy="634258"/>
            <a:chOff x="-156089" y="-1"/>
            <a:chExt cx="12348089" cy="634258"/>
          </a:xfrm>
        </p:grpSpPr>
        <p:sp>
          <p:nvSpPr>
            <p:cNvPr id="3" name="正方形/長方形 2">
              <a:extLst>
                <a:ext uri="{FF2B5EF4-FFF2-40B4-BE49-F238E27FC236}">
                  <a16:creationId xmlns:a16="http://schemas.microsoft.com/office/drawing/2014/main" id="{1EBFB064-5E5A-1305-2BEA-ABEA77BB03A0}"/>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4" name="タイトル 1">
              <a:extLst>
                <a:ext uri="{FF2B5EF4-FFF2-40B4-BE49-F238E27FC236}">
                  <a16:creationId xmlns:a16="http://schemas.microsoft.com/office/drawing/2014/main" id="{212577DE-B806-097E-C227-B2DD56DE5531}"/>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・ローカルリポジトリを作成する</a:t>
              </a:r>
              <a:endParaRPr lang="ja-JP" altLang="en-US" sz="2800" dirty="0">
                <a:solidFill>
                  <a:schemeClr val="bg1"/>
                </a:solidFill>
              </a:endParaRPr>
            </a:p>
          </p:txBody>
        </p:sp>
      </p:grpSp>
      <p:sp>
        <p:nvSpPr>
          <p:cNvPr id="6" name="コンテンツ プレースホルダー 5">
            <a:extLst>
              <a:ext uri="{FF2B5EF4-FFF2-40B4-BE49-F238E27FC236}">
                <a16:creationId xmlns:a16="http://schemas.microsoft.com/office/drawing/2014/main" id="{06768868-510E-70E1-C729-C10F6C19B245}"/>
              </a:ext>
            </a:extLst>
          </p:cNvPr>
          <p:cNvSpPr>
            <a:spLocks noGrp="1"/>
          </p:cNvSpPr>
          <p:nvPr>
            <p:ph idx="1"/>
          </p:nvPr>
        </p:nvSpPr>
        <p:spPr>
          <a:xfrm>
            <a:off x="891914" y="616030"/>
            <a:ext cx="10178322" cy="1293015"/>
          </a:xfrm>
        </p:spPr>
        <p:txBody>
          <a:bodyPr>
            <a:normAutofit lnSpcReduction="10000"/>
          </a:bodyPr>
          <a:lstStyle/>
          <a:p>
            <a:r>
              <a:rPr lang="ja-JP" altLang="en-US" sz="2200" dirty="0"/>
              <a:t>先ほどの</a:t>
            </a:r>
            <a:r>
              <a:rPr lang="en-US" altLang="ja-JP" sz="2200" dirty="0" err="1"/>
              <a:t>pwd</a:t>
            </a:r>
            <a:r>
              <a:rPr lang="ja-JP" altLang="en-US" sz="2200" dirty="0"/>
              <a:t>で現在フォーカスしているところを表示することができました</a:t>
            </a:r>
            <a:endParaRPr lang="en-US" altLang="ja-JP" sz="2200" dirty="0"/>
          </a:p>
          <a:p>
            <a:r>
              <a:rPr lang="ja-JP" altLang="en-US" sz="2200" dirty="0"/>
              <a:t>次に</a:t>
            </a:r>
            <a:r>
              <a:rPr lang="en-US" altLang="ja-JP" sz="2200" dirty="0"/>
              <a:t>cd</a:t>
            </a:r>
            <a:r>
              <a:rPr lang="ja-JP" altLang="en-US" sz="2200" dirty="0"/>
              <a:t>コマンドを使ってみましょう！</a:t>
            </a:r>
            <a:endParaRPr lang="en-US" altLang="ja-JP" sz="2200" dirty="0"/>
          </a:p>
          <a:p>
            <a:r>
              <a:rPr lang="en-US" altLang="ja-JP" sz="2200" dirty="0"/>
              <a:t>cd</a:t>
            </a:r>
            <a:r>
              <a:rPr lang="ja-JP" altLang="en-US" sz="2200" dirty="0"/>
              <a:t>とはフォーカスしている場所を変更するコマンドです</a:t>
            </a:r>
            <a:endParaRPr lang="en-US" altLang="ja-JP" sz="2200" dirty="0"/>
          </a:p>
        </p:txBody>
      </p:sp>
      <p:pic>
        <p:nvPicPr>
          <p:cNvPr id="7" name="図 6" descr="テキスト&#10;&#10;自動的に生成された説明">
            <a:extLst>
              <a:ext uri="{FF2B5EF4-FFF2-40B4-BE49-F238E27FC236}">
                <a16:creationId xmlns:a16="http://schemas.microsoft.com/office/drawing/2014/main" id="{29105201-973A-E585-451D-4B1FA35398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912" y="5009271"/>
            <a:ext cx="5676528" cy="1848729"/>
          </a:xfrm>
          <a:prstGeom prst="rect">
            <a:avLst/>
          </a:prstGeom>
          <a:ln>
            <a:noFill/>
          </a:ln>
          <a:effectLst>
            <a:outerShdw blurRad="292100" dist="139700" dir="2700000" algn="tl" rotWithShape="0">
              <a:srgbClr val="333333">
                <a:alpha val="65000"/>
              </a:srgbClr>
            </a:outerShdw>
          </a:effectLst>
        </p:spPr>
      </p:pic>
      <p:pic>
        <p:nvPicPr>
          <p:cNvPr id="9" name="図 8" descr="テキスト&#10;&#10;自動的に生成された説明">
            <a:extLst>
              <a:ext uri="{FF2B5EF4-FFF2-40B4-BE49-F238E27FC236}">
                <a16:creationId xmlns:a16="http://schemas.microsoft.com/office/drawing/2014/main" id="{D5D64F25-FDD0-8ACE-A511-1044DC2BB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914" y="2129355"/>
            <a:ext cx="5558036" cy="1293015"/>
          </a:xfrm>
          <a:prstGeom prst="rect">
            <a:avLst/>
          </a:prstGeom>
          <a:ln>
            <a:noFill/>
          </a:ln>
          <a:effectLst>
            <a:outerShdw blurRad="292100" dist="139700" dir="2700000" algn="tl" rotWithShape="0">
              <a:srgbClr val="333333">
                <a:alpha val="65000"/>
              </a:srgbClr>
            </a:outerShdw>
          </a:effectLst>
        </p:spPr>
      </p:pic>
      <p:sp>
        <p:nvSpPr>
          <p:cNvPr id="10" name="矢印: 下 9">
            <a:extLst>
              <a:ext uri="{FF2B5EF4-FFF2-40B4-BE49-F238E27FC236}">
                <a16:creationId xmlns:a16="http://schemas.microsoft.com/office/drawing/2014/main" id="{22926BC9-A7F7-557B-FEAF-DE4735B7B8D0}"/>
              </a:ext>
            </a:extLst>
          </p:cNvPr>
          <p:cNvSpPr/>
          <p:nvPr/>
        </p:nvSpPr>
        <p:spPr>
          <a:xfrm>
            <a:off x="2571311" y="4021439"/>
            <a:ext cx="1909249" cy="671525"/>
          </a:xfrm>
          <a:prstGeom prst="down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11" name="テキスト ボックス 10">
            <a:extLst>
              <a:ext uri="{FF2B5EF4-FFF2-40B4-BE49-F238E27FC236}">
                <a16:creationId xmlns:a16="http://schemas.microsoft.com/office/drawing/2014/main" id="{E7E7B4DD-D9AF-E506-6D41-3B813F8B7E0B}"/>
              </a:ext>
            </a:extLst>
          </p:cNvPr>
          <p:cNvSpPr txBox="1"/>
          <p:nvPr/>
        </p:nvSpPr>
        <p:spPr>
          <a:xfrm>
            <a:off x="6449950" y="2191782"/>
            <a:ext cx="5246949" cy="369332"/>
          </a:xfrm>
          <a:prstGeom prst="rect">
            <a:avLst/>
          </a:prstGeom>
          <a:noFill/>
        </p:spPr>
        <p:txBody>
          <a:bodyPr wrap="none" rtlCol="0">
            <a:spAutoFit/>
          </a:bodyPr>
          <a:lstStyle/>
          <a:p>
            <a:r>
              <a:rPr kumimoji="1" lang="ja-JP" altLang="en-US" dirty="0">
                <a:solidFill>
                  <a:srgbClr val="FF0000"/>
                </a:solidFill>
              </a:rPr>
              <a:t>←</a:t>
            </a:r>
            <a:r>
              <a:rPr kumimoji="1" lang="en-US" altLang="ja-JP" dirty="0">
                <a:solidFill>
                  <a:srgbClr val="FF0000"/>
                </a:solidFill>
              </a:rPr>
              <a:t>cd </a:t>
            </a:r>
            <a:r>
              <a:rPr kumimoji="1" lang="en-US" altLang="ja-JP" dirty="0" err="1">
                <a:solidFill>
                  <a:srgbClr val="FF0000"/>
                </a:solidFill>
              </a:rPr>
              <a:t>Desctop</a:t>
            </a:r>
            <a:r>
              <a:rPr kumimoji="1" lang="en-US" altLang="ja-JP" dirty="0">
                <a:solidFill>
                  <a:srgbClr val="FF0000"/>
                </a:solidFill>
              </a:rPr>
              <a:t>/</a:t>
            </a:r>
            <a:r>
              <a:rPr kumimoji="1" lang="ja-JP" altLang="en-US" dirty="0">
                <a:solidFill>
                  <a:srgbClr val="FF0000"/>
                </a:solidFill>
              </a:rPr>
              <a:t>フォーカスしたいファイル名を入力</a:t>
            </a:r>
          </a:p>
        </p:txBody>
      </p:sp>
      <p:sp>
        <p:nvSpPr>
          <p:cNvPr id="12" name="テキスト ボックス 11">
            <a:extLst>
              <a:ext uri="{FF2B5EF4-FFF2-40B4-BE49-F238E27FC236}">
                <a16:creationId xmlns:a16="http://schemas.microsoft.com/office/drawing/2014/main" id="{84874640-4847-6AD7-95B9-441300CC5527}"/>
              </a:ext>
            </a:extLst>
          </p:cNvPr>
          <p:cNvSpPr txBox="1"/>
          <p:nvPr/>
        </p:nvSpPr>
        <p:spPr>
          <a:xfrm>
            <a:off x="6568440" y="5534401"/>
            <a:ext cx="5142755" cy="646331"/>
          </a:xfrm>
          <a:prstGeom prst="rect">
            <a:avLst/>
          </a:prstGeom>
          <a:noFill/>
        </p:spPr>
        <p:txBody>
          <a:bodyPr wrap="none" rtlCol="0">
            <a:spAutoFit/>
          </a:bodyPr>
          <a:lstStyle/>
          <a:p>
            <a:r>
              <a:rPr kumimoji="1" lang="ja-JP" altLang="en-US" dirty="0">
                <a:solidFill>
                  <a:srgbClr val="FF0000"/>
                </a:solidFill>
              </a:rPr>
              <a:t>←</a:t>
            </a:r>
            <a:r>
              <a:rPr kumimoji="1" lang="en-US" altLang="ja-JP" dirty="0">
                <a:solidFill>
                  <a:srgbClr val="FF0000"/>
                </a:solidFill>
              </a:rPr>
              <a:t>Enter</a:t>
            </a:r>
            <a:r>
              <a:rPr kumimoji="1" lang="ja-JP" altLang="en-US" dirty="0">
                <a:solidFill>
                  <a:srgbClr val="FF0000"/>
                </a:solidFill>
              </a:rPr>
              <a:t>後</a:t>
            </a:r>
            <a:r>
              <a:rPr kumimoji="1" lang="en-US" altLang="ja-JP" dirty="0" err="1">
                <a:solidFill>
                  <a:srgbClr val="FF0000"/>
                </a:solidFill>
              </a:rPr>
              <a:t>pwd</a:t>
            </a:r>
            <a:r>
              <a:rPr kumimoji="1" lang="ja-JP" altLang="en-US" dirty="0">
                <a:solidFill>
                  <a:srgbClr val="FF0000"/>
                </a:solidFill>
              </a:rPr>
              <a:t>で確認しましょう</a:t>
            </a:r>
            <a:endParaRPr kumimoji="1" lang="en-US" altLang="ja-JP" dirty="0">
              <a:solidFill>
                <a:srgbClr val="FF0000"/>
              </a:solidFill>
            </a:endParaRPr>
          </a:p>
          <a:p>
            <a:r>
              <a:rPr kumimoji="1" lang="ja-JP" altLang="en-US" dirty="0">
                <a:solidFill>
                  <a:srgbClr val="FF0000"/>
                </a:solidFill>
              </a:rPr>
              <a:t>　フォーカスしている場所が変わっていれば</a:t>
            </a:r>
            <a:r>
              <a:rPr kumimoji="1" lang="en-US" altLang="ja-JP" dirty="0">
                <a:solidFill>
                  <a:srgbClr val="FF0000"/>
                </a:solidFill>
              </a:rPr>
              <a:t>OK</a:t>
            </a:r>
            <a:endParaRPr kumimoji="1" lang="ja-JP" altLang="en-US" dirty="0">
              <a:solidFill>
                <a:srgbClr val="FF0000"/>
              </a:solidFill>
            </a:endParaRPr>
          </a:p>
        </p:txBody>
      </p:sp>
      <p:cxnSp>
        <p:nvCxnSpPr>
          <p:cNvPr id="17" name="直線コネクタ 16">
            <a:extLst>
              <a:ext uri="{FF2B5EF4-FFF2-40B4-BE49-F238E27FC236}">
                <a16:creationId xmlns:a16="http://schemas.microsoft.com/office/drawing/2014/main" id="{ABFAA994-CFB2-F065-104E-70E0E1160F1C}"/>
              </a:ext>
            </a:extLst>
          </p:cNvPr>
          <p:cNvCxnSpPr>
            <a:cxnSpLocks/>
          </p:cNvCxnSpPr>
          <p:nvPr/>
        </p:nvCxnSpPr>
        <p:spPr>
          <a:xfrm>
            <a:off x="2571311" y="2681474"/>
            <a:ext cx="215308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5C7306A0-00BD-3760-572D-ABE5A9479EF3}"/>
              </a:ext>
            </a:extLst>
          </p:cNvPr>
          <p:cNvSpPr txBox="1"/>
          <p:nvPr/>
        </p:nvSpPr>
        <p:spPr>
          <a:xfrm>
            <a:off x="2571965" y="2775862"/>
            <a:ext cx="3877985" cy="369332"/>
          </a:xfrm>
          <a:prstGeom prst="rect">
            <a:avLst/>
          </a:prstGeom>
          <a:noFill/>
        </p:spPr>
        <p:txBody>
          <a:bodyPr wrap="none" rtlCol="0">
            <a:spAutoFit/>
          </a:bodyPr>
          <a:lstStyle/>
          <a:p>
            <a:r>
              <a:rPr kumimoji="1" lang="ja-JP" altLang="en-US" dirty="0">
                <a:solidFill>
                  <a:srgbClr val="FF0000"/>
                </a:solidFill>
              </a:rPr>
              <a:t>フォーカスしたいファイル名を入力</a:t>
            </a:r>
          </a:p>
        </p:txBody>
      </p:sp>
    </p:spTree>
    <p:extLst>
      <p:ext uri="{BB962C8B-B14F-4D97-AF65-F5344CB8AC3E}">
        <p14:creationId xmlns:p14="http://schemas.microsoft.com/office/powerpoint/2010/main" val="391155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グループ化 21">
            <a:extLst>
              <a:ext uri="{FF2B5EF4-FFF2-40B4-BE49-F238E27FC236}">
                <a16:creationId xmlns:a16="http://schemas.microsoft.com/office/drawing/2014/main" id="{724BD0FF-725E-9556-D9B3-CC361A622EDA}"/>
              </a:ext>
            </a:extLst>
          </p:cNvPr>
          <p:cNvGrpSpPr/>
          <p:nvPr/>
        </p:nvGrpSpPr>
        <p:grpSpPr>
          <a:xfrm>
            <a:off x="8728776" y="4855645"/>
            <a:ext cx="1729571" cy="1304463"/>
            <a:chOff x="5050302" y="4887653"/>
            <a:chExt cx="1729571" cy="1304463"/>
          </a:xfrm>
        </p:grpSpPr>
        <p:sp>
          <p:nvSpPr>
            <p:cNvPr id="23" name="矢印: 五方向 22">
              <a:extLst>
                <a:ext uri="{FF2B5EF4-FFF2-40B4-BE49-F238E27FC236}">
                  <a16:creationId xmlns:a16="http://schemas.microsoft.com/office/drawing/2014/main" id="{29FD6FCA-5AB8-E3C4-463D-74436A6D8F3A}"/>
                </a:ext>
              </a:extLst>
            </p:cNvPr>
            <p:cNvSpPr/>
            <p:nvPr/>
          </p:nvSpPr>
          <p:spPr>
            <a:xfrm>
              <a:off x="5071027" y="4887653"/>
              <a:ext cx="921810" cy="55011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メモ 23">
              <a:extLst>
                <a:ext uri="{FF2B5EF4-FFF2-40B4-BE49-F238E27FC236}">
                  <a16:creationId xmlns:a16="http://schemas.microsoft.com/office/drawing/2014/main" id="{30ED6B46-D633-E012-01E9-AE76E572B9F9}"/>
                </a:ext>
              </a:extLst>
            </p:cNvPr>
            <p:cNvSpPr/>
            <p:nvPr/>
          </p:nvSpPr>
          <p:spPr>
            <a:xfrm>
              <a:off x="5071027" y="5002023"/>
              <a:ext cx="1708846" cy="881305"/>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45AEFF03-8E2F-FC4E-D102-1046B3054260}"/>
                </a:ext>
              </a:extLst>
            </p:cNvPr>
            <p:cNvSpPr/>
            <p:nvPr/>
          </p:nvSpPr>
          <p:spPr>
            <a:xfrm>
              <a:off x="5050302" y="5106572"/>
              <a:ext cx="1729571" cy="1085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Folder3</a:t>
              </a:r>
              <a:endParaRPr kumimoji="1" lang="ja-JP" altLang="en-US" dirty="0"/>
            </a:p>
          </p:txBody>
        </p:sp>
      </p:grpSp>
      <p:grpSp>
        <p:nvGrpSpPr>
          <p:cNvPr id="18" name="グループ化 17">
            <a:extLst>
              <a:ext uri="{FF2B5EF4-FFF2-40B4-BE49-F238E27FC236}">
                <a16:creationId xmlns:a16="http://schemas.microsoft.com/office/drawing/2014/main" id="{E5DB3F80-8BCB-8C46-8B56-FEEF3952E1A9}"/>
              </a:ext>
            </a:extLst>
          </p:cNvPr>
          <p:cNvGrpSpPr/>
          <p:nvPr/>
        </p:nvGrpSpPr>
        <p:grpSpPr>
          <a:xfrm>
            <a:off x="7512304" y="1653180"/>
            <a:ext cx="1729571" cy="1304463"/>
            <a:chOff x="5050302" y="4887653"/>
            <a:chExt cx="1729571" cy="1304463"/>
          </a:xfrm>
        </p:grpSpPr>
        <p:sp>
          <p:nvSpPr>
            <p:cNvPr id="19" name="矢印: 五方向 18">
              <a:extLst>
                <a:ext uri="{FF2B5EF4-FFF2-40B4-BE49-F238E27FC236}">
                  <a16:creationId xmlns:a16="http://schemas.microsoft.com/office/drawing/2014/main" id="{2CF846D8-15A9-D4DB-7F7A-1B288B4A2226}"/>
                </a:ext>
              </a:extLst>
            </p:cNvPr>
            <p:cNvSpPr/>
            <p:nvPr/>
          </p:nvSpPr>
          <p:spPr>
            <a:xfrm>
              <a:off x="5071027" y="4887653"/>
              <a:ext cx="921810" cy="55011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メモ 19">
              <a:extLst>
                <a:ext uri="{FF2B5EF4-FFF2-40B4-BE49-F238E27FC236}">
                  <a16:creationId xmlns:a16="http://schemas.microsoft.com/office/drawing/2014/main" id="{DD01EDF6-3414-F7D4-CF34-531CDB815880}"/>
                </a:ext>
              </a:extLst>
            </p:cNvPr>
            <p:cNvSpPr/>
            <p:nvPr/>
          </p:nvSpPr>
          <p:spPr>
            <a:xfrm>
              <a:off x="5071027" y="5002023"/>
              <a:ext cx="1708846" cy="881305"/>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A0F5C41E-3C96-6B61-EBFC-B1C4BD47EEB3}"/>
                </a:ext>
              </a:extLst>
            </p:cNvPr>
            <p:cNvSpPr/>
            <p:nvPr/>
          </p:nvSpPr>
          <p:spPr>
            <a:xfrm>
              <a:off x="5050302" y="5106572"/>
              <a:ext cx="1729571" cy="1085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Folder</a:t>
              </a:r>
              <a:r>
                <a:rPr kumimoji="1" lang="ja-JP" altLang="en-US" dirty="0"/>
                <a:t>１</a:t>
              </a:r>
            </a:p>
          </p:txBody>
        </p:sp>
      </p:grpSp>
      <p:grpSp>
        <p:nvGrpSpPr>
          <p:cNvPr id="2" name="グループ化 1">
            <a:extLst>
              <a:ext uri="{FF2B5EF4-FFF2-40B4-BE49-F238E27FC236}">
                <a16:creationId xmlns:a16="http://schemas.microsoft.com/office/drawing/2014/main" id="{F4F5466F-7EAC-2F69-49BC-3355F3BC6CB5}"/>
              </a:ext>
            </a:extLst>
          </p:cNvPr>
          <p:cNvGrpSpPr/>
          <p:nvPr/>
        </p:nvGrpSpPr>
        <p:grpSpPr>
          <a:xfrm>
            <a:off x="-156089" y="-1"/>
            <a:ext cx="12348089" cy="634258"/>
            <a:chOff x="-156089" y="-1"/>
            <a:chExt cx="12348089" cy="634258"/>
          </a:xfrm>
        </p:grpSpPr>
        <p:sp>
          <p:nvSpPr>
            <p:cNvPr id="3" name="正方形/長方形 2">
              <a:extLst>
                <a:ext uri="{FF2B5EF4-FFF2-40B4-BE49-F238E27FC236}">
                  <a16:creationId xmlns:a16="http://schemas.microsoft.com/office/drawing/2014/main" id="{1EBFB064-5E5A-1305-2BEA-ABEA77BB03A0}"/>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4" name="タイトル 1">
              <a:extLst>
                <a:ext uri="{FF2B5EF4-FFF2-40B4-BE49-F238E27FC236}">
                  <a16:creationId xmlns:a16="http://schemas.microsoft.com/office/drawing/2014/main" id="{212577DE-B806-097E-C227-B2DD56DE5531}"/>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・ローカルリポジトリを作成する</a:t>
              </a:r>
              <a:endParaRPr lang="ja-JP" altLang="en-US" sz="2800" dirty="0">
                <a:solidFill>
                  <a:schemeClr val="bg1"/>
                </a:solidFill>
              </a:endParaRPr>
            </a:p>
          </p:txBody>
        </p:sp>
      </p:grpSp>
      <p:sp>
        <p:nvSpPr>
          <p:cNvPr id="6" name="コンテンツ プレースホルダー 5">
            <a:extLst>
              <a:ext uri="{FF2B5EF4-FFF2-40B4-BE49-F238E27FC236}">
                <a16:creationId xmlns:a16="http://schemas.microsoft.com/office/drawing/2014/main" id="{06768868-510E-70E1-C729-C10F6C19B245}"/>
              </a:ext>
            </a:extLst>
          </p:cNvPr>
          <p:cNvSpPr>
            <a:spLocks noGrp="1"/>
          </p:cNvSpPr>
          <p:nvPr>
            <p:ph idx="1"/>
          </p:nvPr>
        </p:nvSpPr>
        <p:spPr>
          <a:xfrm>
            <a:off x="903144" y="665884"/>
            <a:ext cx="10952418" cy="944189"/>
          </a:xfrm>
        </p:spPr>
        <p:txBody>
          <a:bodyPr>
            <a:normAutofit/>
          </a:bodyPr>
          <a:lstStyle/>
          <a:p>
            <a:pPr marL="0" indent="0">
              <a:buNone/>
            </a:pPr>
            <a:r>
              <a:rPr lang="ja-JP" altLang="en-US" sz="2400" dirty="0"/>
              <a:t>・これでフォーカスできましたが、そもそもフォーカスって何？</a:t>
            </a:r>
            <a:endParaRPr lang="en-US" altLang="ja-JP" sz="2400" dirty="0"/>
          </a:p>
        </p:txBody>
      </p:sp>
      <p:sp>
        <p:nvSpPr>
          <p:cNvPr id="42" name="矢印: 右 41">
            <a:extLst>
              <a:ext uri="{FF2B5EF4-FFF2-40B4-BE49-F238E27FC236}">
                <a16:creationId xmlns:a16="http://schemas.microsoft.com/office/drawing/2014/main" id="{7B0F8915-0BB1-10BC-7356-B783FACCCD40}"/>
              </a:ext>
            </a:extLst>
          </p:cNvPr>
          <p:cNvSpPr/>
          <p:nvPr/>
        </p:nvSpPr>
        <p:spPr>
          <a:xfrm rot="21178631">
            <a:off x="3695769" y="2114365"/>
            <a:ext cx="3768300" cy="102025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E03D659D-4D8F-7C26-1CA0-C36E4C2731B9}"/>
              </a:ext>
            </a:extLst>
          </p:cNvPr>
          <p:cNvSpPr/>
          <p:nvPr/>
        </p:nvSpPr>
        <p:spPr>
          <a:xfrm rot="905486">
            <a:off x="3360071" y="4007037"/>
            <a:ext cx="1630351" cy="102025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grpSp>
        <p:nvGrpSpPr>
          <p:cNvPr id="44" name="グループ化 43">
            <a:extLst>
              <a:ext uri="{FF2B5EF4-FFF2-40B4-BE49-F238E27FC236}">
                <a16:creationId xmlns:a16="http://schemas.microsoft.com/office/drawing/2014/main" id="{390D809C-E89F-11DD-DBF1-884F2675DF20}"/>
              </a:ext>
            </a:extLst>
          </p:cNvPr>
          <p:cNvGrpSpPr/>
          <p:nvPr/>
        </p:nvGrpSpPr>
        <p:grpSpPr>
          <a:xfrm>
            <a:off x="903144" y="2597458"/>
            <a:ext cx="2319443" cy="1856449"/>
            <a:chOff x="845788" y="3112387"/>
            <a:chExt cx="2319443" cy="1856449"/>
          </a:xfrm>
        </p:grpSpPr>
        <p:sp>
          <p:nvSpPr>
            <p:cNvPr id="45" name="フリーフォーム: 図形 44">
              <a:extLst>
                <a:ext uri="{FF2B5EF4-FFF2-40B4-BE49-F238E27FC236}">
                  <a16:creationId xmlns:a16="http://schemas.microsoft.com/office/drawing/2014/main" id="{EBF0C631-21FD-DD84-5692-82AFF7FD7FE4}"/>
                </a:ext>
              </a:extLst>
            </p:cNvPr>
            <p:cNvSpPr/>
            <p:nvPr/>
          </p:nvSpPr>
          <p:spPr>
            <a:xfrm>
              <a:off x="1137908" y="4740196"/>
              <a:ext cx="1678930" cy="228640"/>
            </a:xfrm>
            <a:custGeom>
              <a:avLst/>
              <a:gdLst>
                <a:gd name="connsiteX0" fmla="*/ 839465 w 1678930"/>
                <a:gd name="connsiteY0" fmla="*/ 0 h 233902"/>
                <a:gd name="connsiteX1" fmla="*/ 1678930 w 1678930"/>
                <a:gd name="connsiteY1" fmla="*/ 221480 h 233902"/>
                <a:gd name="connsiteX2" fmla="*/ 1674184 w 1678930"/>
                <a:gd name="connsiteY2" fmla="*/ 233902 h 233902"/>
                <a:gd name="connsiteX3" fmla="*/ 4746 w 1678930"/>
                <a:gd name="connsiteY3" fmla="*/ 233902 h 233902"/>
                <a:gd name="connsiteX4" fmla="*/ 0 w 1678930"/>
                <a:gd name="connsiteY4" fmla="*/ 221480 h 233902"/>
                <a:gd name="connsiteX5" fmla="*/ 839465 w 1678930"/>
                <a:gd name="connsiteY5" fmla="*/ 0 h 23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8930" h="233902">
                  <a:moveTo>
                    <a:pt x="839465" y="0"/>
                  </a:moveTo>
                  <a:cubicBezTo>
                    <a:pt x="1303089" y="0"/>
                    <a:pt x="1678930" y="99160"/>
                    <a:pt x="1678930" y="221480"/>
                  </a:cubicBezTo>
                  <a:lnTo>
                    <a:pt x="1674184" y="233902"/>
                  </a:lnTo>
                  <a:lnTo>
                    <a:pt x="4746" y="233902"/>
                  </a:lnTo>
                  <a:lnTo>
                    <a:pt x="0" y="221480"/>
                  </a:lnTo>
                  <a:cubicBezTo>
                    <a:pt x="0" y="99160"/>
                    <a:pt x="375841" y="0"/>
                    <a:pt x="839465" y="0"/>
                  </a:cubicBezTo>
                  <a:close/>
                </a:path>
              </a:pathLst>
            </a:custGeom>
            <a:solidFill>
              <a:schemeClr val="bg2">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46" name="楕円 45">
              <a:extLst>
                <a:ext uri="{FF2B5EF4-FFF2-40B4-BE49-F238E27FC236}">
                  <a16:creationId xmlns:a16="http://schemas.microsoft.com/office/drawing/2014/main" id="{FF713CF1-B73B-DB0E-0C95-8A0D2578DB91}"/>
                </a:ext>
              </a:extLst>
            </p:cNvPr>
            <p:cNvSpPr/>
            <p:nvPr/>
          </p:nvSpPr>
          <p:spPr>
            <a:xfrm>
              <a:off x="1533144" y="4249736"/>
              <a:ext cx="901983" cy="646984"/>
            </a:xfrm>
            <a:prstGeom prst="ellipse">
              <a:avLst/>
            </a:prstGeom>
            <a:solidFill>
              <a:schemeClr val="bg2">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6F8394A5-03F7-447E-F1DE-404C6E8B4ED1}"/>
                </a:ext>
              </a:extLst>
            </p:cNvPr>
            <p:cNvSpPr/>
            <p:nvPr/>
          </p:nvSpPr>
          <p:spPr>
            <a:xfrm>
              <a:off x="845788" y="3112387"/>
              <a:ext cx="2319443" cy="1491995"/>
            </a:xfrm>
            <a:prstGeom prst="rect">
              <a:avLst/>
            </a:prstGeom>
            <a:solidFill>
              <a:schemeClr val="accent3"/>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直角三角形 47">
              <a:extLst>
                <a:ext uri="{FF2B5EF4-FFF2-40B4-BE49-F238E27FC236}">
                  <a16:creationId xmlns:a16="http://schemas.microsoft.com/office/drawing/2014/main" id="{27D186FF-37C1-7E5A-0F63-7E1C85A8D8C2}"/>
                </a:ext>
              </a:extLst>
            </p:cNvPr>
            <p:cNvSpPr/>
            <p:nvPr/>
          </p:nvSpPr>
          <p:spPr>
            <a:xfrm rot="5400000">
              <a:off x="944700" y="3268130"/>
              <a:ext cx="966417" cy="901983"/>
            </a:xfrm>
            <a:prstGeom prst="rtTriangle">
              <a:avLst/>
            </a:prstGeom>
            <a:solidFill>
              <a:srgbClr val="99D6D7"/>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sp>
        <p:nvSpPr>
          <p:cNvPr id="49" name="思考の吹き出し: 雲形 48">
            <a:extLst>
              <a:ext uri="{FF2B5EF4-FFF2-40B4-BE49-F238E27FC236}">
                <a16:creationId xmlns:a16="http://schemas.microsoft.com/office/drawing/2014/main" id="{85736F2E-9C3F-61AC-1EE7-FFBD07932F7F}"/>
              </a:ext>
            </a:extLst>
          </p:cNvPr>
          <p:cNvSpPr/>
          <p:nvPr/>
        </p:nvSpPr>
        <p:spPr>
          <a:xfrm>
            <a:off x="2315887" y="1616445"/>
            <a:ext cx="2152375" cy="1067146"/>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cd </a:t>
            </a:r>
            <a:r>
              <a:rPr kumimoji="1" lang="en-US" altLang="ja-JP" dirty="0" err="1"/>
              <a:t>Desctop</a:t>
            </a:r>
            <a:endParaRPr kumimoji="1" lang="ja-JP" altLang="en-US" dirty="0"/>
          </a:p>
        </p:txBody>
      </p:sp>
      <p:sp>
        <p:nvSpPr>
          <p:cNvPr id="50" name="思考の吹き出し: 雲形 49">
            <a:extLst>
              <a:ext uri="{FF2B5EF4-FFF2-40B4-BE49-F238E27FC236}">
                <a16:creationId xmlns:a16="http://schemas.microsoft.com/office/drawing/2014/main" id="{61342C74-58A2-B9C8-270B-667717443AB3}"/>
              </a:ext>
            </a:extLst>
          </p:cNvPr>
          <p:cNvSpPr/>
          <p:nvPr/>
        </p:nvSpPr>
        <p:spPr>
          <a:xfrm>
            <a:off x="8711629" y="987483"/>
            <a:ext cx="3430974" cy="1333392"/>
          </a:xfrm>
          <a:prstGeom prst="cloudCallout">
            <a:avLst>
              <a:gd name="adj1" fmla="val -31855"/>
              <a:gd name="adj2" fmla="val 625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cd </a:t>
            </a:r>
            <a:r>
              <a:rPr kumimoji="1" lang="en-US" altLang="ja-JP" dirty="0" err="1"/>
              <a:t>Desctop</a:t>
            </a:r>
            <a:r>
              <a:rPr kumimoji="1" lang="en-US" altLang="ja-JP" dirty="0"/>
              <a:t>/Folder</a:t>
            </a:r>
            <a:r>
              <a:rPr kumimoji="1" lang="ja-JP" altLang="en-US" dirty="0"/>
              <a:t>１</a:t>
            </a:r>
          </a:p>
        </p:txBody>
      </p:sp>
      <p:sp>
        <p:nvSpPr>
          <p:cNvPr id="51" name="思考の吹き出し: 雲形 50">
            <a:extLst>
              <a:ext uri="{FF2B5EF4-FFF2-40B4-BE49-F238E27FC236}">
                <a16:creationId xmlns:a16="http://schemas.microsoft.com/office/drawing/2014/main" id="{5C3E79E7-9F06-A457-324E-0A590ADE9AAF}"/>
              </a:ext>
            </a:extLst>
          </p:cNvPr>
          <p:cNvSpPr/>
          <p:nvPr/>
        </p:nvSpPr>
        <p:spPr>
          <a:xfrm>
            <a:off x="8093919" y="3567014"/>
            <a:ext cx="4384123" cy="1221181"/>
          </a:xfrm>
          <a:prstGeom prst="cloudCallout">
            <a:avLst>
              <a:gd name="adj1" fmla="val -7186"/>
              <a:gd name="adj2" fmla="val 8208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cd </a:t>
            </a:r>
            <a:r>
              <a:rPr kumimoji="1" lang="en-US" altLang="ja-JP" dirty="0" err="1"/>
              <a:t>Desctop</a:t>
            </a:r>
            <a:r>
              <a:rPr kumimoji="1" lang="en-US" altLang="ja-JP" dirty="0"/>
              <a:t>/Folder2/Folder3</a:t>
            </a:r>
            <a:endParaRPr kumimoji="1" lang="ja-JP" altLang="en-US" dirty="0"/>
          </a:p>
        </p:txBody>
      </p:sp>
      <p:grpSp>
        <p:nvGrpSpPr>
          <p:cNvPr id="14" name="グループ化 13">
            <a:extLst>
              <a:ext uri="{FF2B5EF4-FFF2-40B4-BE49-F238E27FC236}">
                <a16:creationId xmlns:a16="http://schemas.microsoft.com/office/drawing/2014/main" id="{78FC8152-A754-7222-C2FE-AF24E93B72FC}"/>
              </a:ext>
            </a:extLst>
          </p:cNvPr>
          <p:cNvGrpSpPr/>
          <p:nvPr/>
        </p:nvGrpSpPr>
        <p:grpSpPr>
          <a:xfrm>
            <a:off x="5123796" y="4320131"/>
            <a:ext cx="1729571" cy="1304463"/>
            <a:chOff x="5050302" y="4887653"/>
            <a:chExt cx="1729571" cy="1304463"/>
          </a:xfrm>
        </p:grpSpPr>
        <p:sp>
          <p:nvSpPr>
            <p:cNvPr id="12" name="矢印: 五方向 11">
              <a:extLst>
                <a:ext uri="{FF2B5EF4-FFF2-40B4-BE49-F238E27FC236}">
                  <a16:creationId xmlns:a16="http://schemas.microsoft.com/office/drawing/2014/main" id="{C410260D-FF53-5A89-C997-0FA16588284F}"/>
                </a:ext>
              </a:extLst>
            </p:cNvPr>
            <p:cNvSpPr/>
            <p:nvPr/>
          </p:nvSpPr>
          <p:spPr>
            <a:xfrm>
              <a:off x="5071027" y="4887653"/>
              <a:ext cx="921810" cy="55011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メモ 12">
              <a:extLst>
                <a:ext uri="{FF2B5EF4-FFF2-40B4-BE49-F238E27FC236}">
                  <a16:creationId xmlns:a16="http://schemas.microsoft.com/office/drawing/2014/main" id="{7BA7CFFC-D19F-2294-7647-0B4A2221401A}"/>
                </a:ext>
              </a:extLst>
            </p:cNvPr>
            <p:cNvSpPr/>
            <p:nvPr/>
          </p:nvSpPr>
          <p:spPr>
            <a:xfrm>
              <a:off x="5071027" y="5002023"/>
              <a:ext cx="1708846" cy="881305"/>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5B1604D6-2518-FED3-50C0-8D11C3029820}"/>
                </a:ext>
              </a:extLst>
            </p:cNvPr>
            <p:cNvSpPr/>
            <p:nvPr/>
          </p:nvSpPr>
          <p:spPr>
            <a:xfrm>
              <a:off x="5050302" y="5106572"/>
              <a:ext cx="1729571" cy="1085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Folder2</a:t>
              </a:r>
              <a:endParaRPr kumimoji="1" lang="ja-JP" altLang="en-US" dirty="0"/>
            </a:p>
          </p:txBody>
        </p:sp>
      </p:grpSp>
      <p:sp>
        <p:nvSpPr>
          <p:cNvPr id="15" name="矢印: 右 14">
            <a:extLst>
              <a:ext uri="{FF2B5EF4-FFF2-40B4-BE49-F238E27FC236}">
                <a16:creationId xmlns:a16="http://schemas.microsoft.com/office/drawing/2014/main" id="{4753CCE8-B16F-4D85-B880-BCDBA11B6C54}"/>
              </a:ext>
            </a:extLst>
          </p:cNvPr>
          <p:cNvSpPr/>
          <p:nvPr/>
        </p:nvSpPr>
        <p:spPr>
          <a:xfrm rot="751529">
            <a:off x="7117815" y="4889528"/>
            <a:ext cx="1630351" cy="102025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88426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fade">
                                      <p:cBhvr>
                                        <p:cTn id="11" dur="500"/>
                                        <p:tgtEl>
                                          <p:spTgt spid="4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1500"/>
                            </p:stCondLst>
                            <p:childTnLst>
                              <p:par>
                                <p:cTn id="39" presetID="10" presetClass="entr" presetSubtype="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fade">
                                      <p:cBhvr>
                                        <p:cTn id="4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9" grpId="0" animBg="1"/>
      <p:bldP spid="50" grpId="0" animBg="1"/>
      <p:bldP spid="51"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0FF8664-98E7-55CF-9A41-756D1E20F04D}"/>
              </a:ext>
            </a:extLst>
          </p:cNvPr>
          <p:cNvSpPr>
            <a:spLocks noGrp="1"/>
          </p:cNvSpPr>
          <p:nvPr>
            <p:ph idx="1"/>
          </p:nvPr>
        </p:nvSpPr>
        <p:spPr>
          <a:xfrm>
            <a:off x="1251678" y="809469"/>
            <a:ext cx="10178322" cy="5070123"/>
          </a:xfrm>
        </p:spPr>
        <p:txBody>
          <a:bodyPr>
            <a:normAutofit/>
          </a:bodyPr>
          <a:lstStyle/>
          <a:p>
            <a:pPr marL="457200" indent="-457200">
              <a:buFont typeface="+mj-lt"/>
              <a:buAutoNum type="arabicPeriod"/>
            </a:pPr>
            <a:r>
              <a:rPr kumimoji="1" lang="ja-JP" altLang="en-US" sz="2400" dirty="0"/>
              <a:t>デスクトップに作成されている</a:t>
            </a:r>
            <a:r>
              <a:rPr lang="en-US" altLang="ja-JP" sz="2400" dirty="0"/>
              <a:t> </a:t>
            </a:r>
            <a:r>
              <a:rPr kumimoji="1" lang="en-US" altLang="ja-JP" sz="2400" dirty="0" err="1"/>
              <a:t>gitbash_test</a:t>
            </a:r>
            <a:r>
              <a:rPr kumimoji="1" lang="ja-JP" altLang="en-US" sz="2400" dirty="0"/>
              <a:t>フォルダを開き</a:t>
            </a:r>
            <a:br>
              <a:rPr kumimoji="1" lang="en-US" altLang="ja-JP" sz="2400" dirty="0"/>
            </a:br>
            <a:r>
              <a:rPr kumimoji="1" lang="ja-JP" altLang="en-US" sz="2400" dirty="0"/>
              <a:t>テキストファイルを作成する。</a:t>
            </a:r>
            <a:endParaRPr kumimoji="1" lang="en-US" altLang="ja-JP" sz="2400" dirty="0"/>
          </a:p>
          <a:p>
            <a:pPr marL="457200" indent="-457200">
              <a:buFont typeface="+mj-lt"/>
              <a:buAutoNum type="arabicPeriod"/>
            </a:pPr>
            <a:endParaRPr kumimoji="1" lang="en-US" altLang="ja-JP" sz="2400" dirty="0"/>
          </a:p>
          <a:p>
            <a:pPr marL="457200" indent="-457200">
              <a:buFont typeface="+mj-lt"/>
              <a:buAutoNum type="arabicPeriod"/>
            </a:pPr>
            <a:r>
              <a:rPr lang="ja-JP" altLang="en-US" sz="2400" dirty="0"/>
              <a:t>以下のコマンドを入力</a:t>
            </a:r>
            <a:endParaRPr lang="en-US" altLang="ja-JP" sz="2400" dirty="0"/>
          </a:p>
          <a:p>
            <a:pPr lvl="1">
              <a:buFont typeface="Arial" panose="020B0604020202020204" pitchFamily="34" charset="0"/>
              <a:buChar char="•"/>
            </a:pPr>
            <a:r>
              <a:rPr lang="en-US" altLang="ja-JP" sz="2200" dirty="0"/>
              <a:t>git status</a:t>
            </a:r>
          </a:p>
          <a:p>
            <a:pPr lvl="1">
              <a:buFont typeface="Arial" panose="020B0604020202020204" pitchFamily="34" charset="0"/>
              <a:buChar char="•"/>
            </a:pPr>
            <a:r>
              <a:rPr lang="en-US" altLang="ja-JP" sz="2200" dirty="0"/>
              <a:t>git add –A</a:t>
            </a:r>
          </a:p>
          <a:p>
            <a:pPr lvl="1">
              <a:buFont typeface="Arial" panose="020B0604020202020204" pitchFamily="34" charset="0"/>
              <a:buChar char="•"/>
            </a:pPr>
            <a:r>
              <a:rPr lang="en-US" altLang="ja-JP" sz="2200" dirty="0"/>
              <a:t>git status</a:t>
            </a:r>
          </a:p>
        </p:txBody>
      </p:sp>
      <p:grpSp>
        <p:nvGrpSpPr>
          <p:cNvPr id="4" name="グループ化 3">
            <a:extLst>
              <a:ext uri="{FF2B5EF4-FFF2-40B4-BE49-F238E27FC236}">
                <a16:creationId xmlns:a16="http://schemas.microsoft.com/office/drawing/2014/main" id="{94719053-94DF-8893-E997-3A799B9AFE1A}"/>
              </a:ext>
            </a:extLst>
          </p:cNvPr>
          <p:cNvGrpSpPr/>
          <p:nvPr/>
        </p:nvGrpSpPr>
        <p:grpSpPr>
          <a:xfrm>
            <a:off x="-156089" y="-1"/>
            <a:ext cx="12348089" cy="634258"/>
            <a:chOff x="-156089" y="-1"/>
            <a:chExt cx="12348089" cy="634258"/>
          </a:xfrm>
        </p:grpSpPr>
        <p:sp>
          <p:nvSpPr>
            <p:cNvPr id="5" name="正方形/長方形 4">
              <a:extLst>
                <a:ext uri="{FF2B5EF4-FFF2-40B4-BE49-F238E27FC236}">
                  <a16:creationId xmlns:a16="http://schemas.microsoft.com/office/drawing/2014/main" id="{CADDC70B-9489-7D7C-FEBE-5253870B3720}"/>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6" name="タイトル 1">
              <a:extLst>
                <a:ext uri="{FF2B5EF4-FFF2-40B4-BE49-F238E27FC236}">
                  <a16:creationId xmlns:a16="http://schemas.microsoft.com/office/drawing/2014/main" id="{92D5EB5E-A201-ADBA-1C91-BB14259E7A9F}"/>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・コミットする</a:t>
              </a:r>
              <a:endParaRPr lang="ja-JP" altLang="en-US" sz="2800" dirty="0">
                <a:solidFill>
                  <a:schemeClr val="bg1"/>
                </a:solidFill>
              </a:endParaRPr>
            </a:p>
          </p:txBody>
        </p:sp>
      </p:grpSp>
      <p:pic>
        <p:nvPicPr>
          <p:cNvPr id="8" name="図 7" descr="テキスト&#10;&#10;自動的に生成された説明">
            <a:extLst>
              <a:ext uri="{FF2B5EF4-FFF2-40B4-BE49-F238E27FC236}">
                <a16:creationId xmlns:a16="http://schemas.microsoft.com/office/drawing/2014/main" id="{1FA3738A-BB6C-3FF1-42DD-4486E9068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915" y="1967173"/>
            <a:ext cx="6451536" cy="2003434"/>
          </a:xfrm>
          <a:prstGeom prst="rect">
            <a:avLst/>
          </a:prstGeom>
        </p:spPr>
      </p:pic>
      <p:pic>
        <p:nvPicPr>
          <p:cNvPr id="10" name="図 9" descr="テキスト&#10;&#10;自動的に生成された説明">
            <a:extLst>
              <a:ext uri="{FF2B5EF4-FFF2-40B4-BE49-F238E27FC236}">
                <a16:creationId xmlns:a16="http://schemas.microsoft.com/office/drawing/2014/main" id="{523E4FDA-F0C7-FA85-77BA-DA2F8665D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8915" y="4636909"/>
            <a:ext cx="6451536" cy="1908985"/>
          </a:xfrm>
          <a:prstGeom prst="rect">
            <a:avLst/>
          </a:prstGeom>
        </p:spPr>
      </p:pic>
      <p:cxnSp>
        <p:nvCxnSpPr>
          <p:cNvPr id="16" name="直線矢印コネクタ 15">
            <a:extLst>
              <a:ext uri="{FF2B5EF4-FFF2-40B4-BE49-F238E27FC236}">
                <a16:creationId xmlns:a16="http://schemas.microsoft.com/office/drawing/2014/main" id="{B9BD2167-9763-6D34-B4CB-0807112EF2F7}"/>
              </a:ext>
            </a:extLst>
          </p:cNvPr>
          <p:cNvCxnSpPr>
            <a:stCxn id="8" idx="2"/>
            <a:endCxn id="10" idx="0"/>
          </p:cNvCxnSpPr>
          <p:nvPr/>
        </p:nvCxnSpPr>
        <p:spPr>
          <a:xfrm>
            <a:off x="8454683" y="3970607"/>
            <a:ext cx="0" cy="66630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7" name="テキスト ボックス 16">
            <a:extLst>
              <a:ext uri="{FF2B5EF4-FFF2-40B4-BE49-F238E27FC236}">
                <a16:creationId xmlns:a16="http://schemas.microsoft.com/office/drawing/2014/main" id="{D2E815ED-EDBC-78E7-B2EF-665156DE41E2}"/>
              </a:ext>
            </a:extLst>
          </p:cNvPr>
          <p:cNvSpPr txBox="1"/>
          <p:nvPr/>
        </p:nvSpPr>
        <p:spPr>
          <a:xfrm>
            <a:off x="6715828" y="4074181"/>
            <a:ext cx="1738855" cy="400110"/>
          </a:xfrm>
          <a:prstGeom prst="rect">
            <a:avLst/>
          </a:prstGeom>
          <a:noFill/>
        </p:spPr>
        <p:txBody>
          <a:bodyPr wrap="square" rtlCol="0">
            <a:spAutoFit/>
          </a:bodyPr>
          <a:lstStyle/>
          <a:p>
            <a:r>
              <a:rPr kumimoji="1" lang="en-US" altLang="ja-JP" sz="2000" dirty="0">
                <a:solidFill>
                  <a:schemeClr val="accent5"/>
                </a:solidFill>
              </a:rPr>
              <a:t>git add –A </a:t>
            </a:r>
            <a:r>
              <a:rPr kumimoji="1" lang="ja-JP" altLang="en-US" sz="2000" dirty="0">
                <a:solidFill>
                  <a:schemeClr val="accent5"/>
                </a:solidFill>
              </a:rPr>
              <a:t>後</a:t>
            </a:r>
          </a:p>
        </p:txBody>
      </p:sp>
    </p:spTree>
    <p:extLst>
      <p:ext uri="{BB962C8B-B14F-4D97-AF65-F5344CB8AC3E}">
        <p14:creationId xmlns:p14="http://schemas.microsoft.com/office/powerpoint/2010/main" val="2636445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03ADBE-F4FD-5583-F2A5-AB1D154A0992}"/>
              </a:ext>
            </a:extLst>
          </p:cNvPr>
          <p:cNvSpPr>
            <a:spLocks noGrp="1"/>
          </p:cNvSpPr>
          <p:nvPr>
            <p:ph type="title"/>
          </p:nvPr>
        </p:nvSpPr>
        <p:spPr/>
        <p:txBody>
          <a:bodyPr>
            <a:normAutofit/>
          </a:bodyPr>
          <a:lstStyle/>
          <a:p>
            <a:r>
              <a:rPr lang="en-US" altLang="ja-JP" sz="5400" cap="none" dirty="0"/>
              <a:t>Git</a:t>
            </a:r>
            <a:r>
              <a:rPr kumimoji="1" lang="ja-JP" altLang="en-US" sz="5400" cap="none"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3B626606-7E1C-3B91-9108-FC4566BF88D4}"/>
              </a:ext>
            </a:extLst>
          </p:cNvPr>
          <p:cNvSpPr>
            <a:spLocks noGrp="1"/>
          </p:cNvSpPr>
          <p:nvPr>
            <p:ph idx="1"/>
          </p:nvPr>
        </p:nvSpPr>
        <p:spPr>
          <a:xfrm>
            <a:off x="1251678" y="2286001"/>
            <a:ext cx="10178322" cy="4189614"/>
          </a:xfrm>
        </p:spPr>
        <p:txBody>
          <a:bodyPr>
            <a:normAutofit/>
          </a:bodyPr>
          <a:lstStyle/>
          <a:p>
            <a:pPr marL="0" indent="0">
              <a:buNone/>
            </a:pPr>
            <a:r>
              <a:rPr lang="en-US" altLang="ja-JP" dirty="0"/>
              <a:t>Git</a:t>
            </a:r>
            <a:r>
              <a:rPr lang="ja-JP" altLang="en-US" dirty="0"/>
              <a:t>とは、コンピューターで作ったファイルの変更履歴を記録したり、管理したりするためのツールです。</a:t>
            </a:r>
          </a:p>
          <a:p>
            <a:pPr marL="0" indent="0">
              <a:buNone/>
            </a:pPr>
            <a:r>
              <a:rPr lang="ja-JP" altLang="en-US" dirty="0"/>
              <a:t>例えば、あなたが絵を描いているとします。</a:t>
            </a:r>
          </a:p>
          <a:p>
            <a:pPr marL="0" indent="0">
              <a:buNone/>
            </a:pPr>
            <a:r>
              <a:rPr lang="ja-JP" altLang="en-US" dirty="0"/>
              <a:t>最初は空白の紙に線を引いて、次に色を塗って、最後に文字を書くとしましょう。</a:t>
            </a:r>
          </a:p>
          <a:p>
            <a:pPr marL="0" indent="0">
              <a:buNone/>
            </a:pPr>
            <a:r>
              <a:rPr lang="ja-JP" altLang="en-US" dirty="0"/>
              <a:t>このとき、紙に描いた絵はどんどん変わっていきますよね。</a:t>
            </a:r>
          </a:p>
          <a:p>
            <a:pPr marL="0" indent="0">
              <a:buNone/>
            </a:pPr>
            <a:r>
              <a:rPr lang="ja-JP" altLang="en-US" dirty="0"/>
              <a:t>でも、もしも間違えて消しゴムで消してしまったら、元に戻すことはできません。</a:t>
            </a:r>
          </a:p>
          <a:p>
            <a:pPr marL="0" indent="0">
              <a:buNone/>
            </a:pPr>
            <a:r>
              <a:rPr lang="ja-JP" altLang="en-US" dirty="0"/>
              <a:t>そこで、</a:t>
            </a:r>
            <a:r>
              <a:rPr lang="en-US" altLang="ja-JP" dirty="0"/>
              <a:t>Git</a:t>
            </a:r>
            <a:r>
              <a:rPr lang="ja-JP" altLang="en-US" dirty="0"/>
              <a:t>を使うと便利なんです。</a:t>
            </a:r>
            <a:r>
              <a:rPr lang="en-US" altLang="ja-JP" dirty="0"/>
              <a:t>Git</a:t>
            </a:r>
            <a:r>
              <a:rPr lang="ja-JP" altLang="en-US" dirty="0"/>
              <a:t>は、あなたが絵を描くたびに紙のコピーを作ってくれます。</a:t>
            </a:r>
          </a:p>
          <a:p>
            <a:pPr marL="0" indent="0">
              <a:buNone/>
            </a:pPr>
            <a:r>
              <a:rPr lang="ja-JP" altLang="en-US" dirty="0"/>
              <a:t>そして、そのコピーには何を描いたか、いつ描いたか、誰が描いたかなどの情報も一緒に保存してくれます。これを「バージョン管理」と呼びます。</a:t>
            </a:r>
          </a:p>
          <a:p>
            <a:pPr marL="0" indent="0">
              <a:buNone/>
            </a:pPr>
            <a:endParaRPr lang="en-US" altLang="ja-JP" dirty="0"/>
          </a:p>
        </p:txBody>
      </p:sp>
    </p:spTree>
    <p:extLst>
      <p:ext uri="{BB962C8B-B14F-4D97-AF65-F5344CB8AC3E}">
        <p14:creationId xmlns:p14="http://schemas.microsoft.com/office/powerpoint/2010/main" val="2756313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CFFCFE-3B67-4556-0E5B-FBE63C556BD2}"/>
              </a:ext>
            </a:extLst>
          </p:cNvPr>
          <p:cNvSpPr>
            <a:spLocks noGrp="1"/>
          </p:cNvSpPr>
          <p:nvPr>
            <p:ph type="title"/>
          </p:nvPr>
        </p:nvSpPr>
        <p:spPr/>
        <p:txBody>
          <a:bodyPr/>
          <a:lstStyle/>
          <a:p>
            <a:r>
              <a:rPr lang="en-US" altLang="ja-JP" sz="4800" cap="none" dirty="0"/>
              <a:t>Git</a:t>
            </a:r>
            <a:r>
              <a:rPr kumimoji="1" lang="ja-JP" altLang="en-US" sz="4800" cap="none"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6860F2CD-9E45-2BD2-9F36-4D9CE2D7990E}"/>
              </a:ext>
            </a:extLst>
          </p:cNvPr>
          <p:cNvSpPr>
            <a:spLocks noGrp="1"/>
          </p:cNvSpPr>
          <p:nvPr>
            <p:ph idx="1"/>
          </p:nvPr>
        </p:nvSpPr>
        <p:spPr/>
        <p:txBody>
          <a:bodyPr/>
          <a:lstStyle/>
          <a:p>
            <a:pPr marL="0" indent="0">
              <a:buNone/>
            </a:pPr>
            <a:r>
              <a:rPr kumimoji="1" lang="en-US" altLang="ja-JP" dirty="0"/>
              <a:t>Git</a:t>
            </a:r>
            <a:r>
              <a:rPr kumimoji="1" lang="ja-JP" altLang="en-US" dirty="0"/>
              <a:t>のすごいところは、紙のコピーを自分だけでなく、ほかの人とも共有できることです。</a:t>
            </a:r>
          </a:p>
          <a:p>
            <a:pPr marL="0" indent="0">
              <a:buNone/>
            </a:pPr>
            <a:r>
              <a:rPr kumimoji="1" lang="ja-JP" altLang="en-US" dirty="0"/>
              <a:t>例えば、あなたが友だちと一緒に絵を描くことにしました。</a:t>
            </a:r>
          </a:p>
          <a:p>
            <a:pPr marL="0" indent="0">
              <a:buNone/>
            </a:pPr>
            <a:r>
              <a:rPr kumimoji="1" lang="ja-JP" altLang="en-US" dirty="0"/>
              <a:t>友だちもあなたと同じ絵を持っているとします。</a:t>
            </a:r>
          </a:p>
          <a:p>
            <a:pPr marL="0" indent="0">
              <a:buNone/>
            </a:pPr>
            <a:r>
              <a:rPr kumimoji="1" lang="ja-JP" altLang="en-US" dirty="0"/>
              <a:t>このとき、</a:t>
            </a:r>
            <a:r>
              <a:rPr kumimoji="1" lang="en-US" altLang="ja-JP" dirty="0"/>
              <a:t>Git</a:t>
            </a:r>
            <a:r>
              <a:rPr kumimoji="1" lang="ja-JP" altLang="en-US" dirty="0"/>
              <a:t>はあなたと友だちの絵の違いを見つけて、合わせることができます。これを「分散型」と呼びます。</a:t>
            </a:r>
          </a:p>
        </p:txBody>
      </p:sp>
    </p:spTree>
    <p:extLst>
      <p:ext uri="{BB962C8B-B14F-4D97-AF65-F5344CB8AC3E}">
        <p14:creationId xmlns:p14="http://schemas.microsoft.com/office/powerpoint/2010/main" val="3690874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CFFCFE-3B67-4556-0E5B-FBE63C556BD2}"/>
              </a:ext>
            </a:extLst>
          </p:cNvPr>
          <p:cNvSpPr>
            <a:spLocks noGrp="1"/>
          </p:cNvSpPr>
          <p:nvPr>
            <p:ph type="title"/>
          </p:nvPr>
        </p:nvSpPr>
        <p:spPr/>
        <p:txBody>
          <a:bodyPr/>
          <a:lstStyle/>
          <a:p>
            <a:r>
              <a:rPr lang="en-US" altLang="ja-JP" sz="4800" cap="none" dirty="0"/>
              <a:t>Git</a:t>
            </a:r>
            <a:r>
              <a:rPr kumimoji="1" lang="ja-JP" altLang="en-US" sz="4800" cap="none"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6860F2CD-9E45-2BD2-9F36-4D9CE2D7990E}"/>
              </a:ext>
            </a:extLst>
          </p:cNvPr>
          <p:cNvSpPr>
            <a:spLocks noGrp="1"/>
          </p:cNvSpPr>
          <p:nvPr>
            <p:ph idx="1"/>
          </p:nvPr>
        </p:nvSpPr>
        <p:spPr/>
        <p:txBody>
          <a:bodyPr/>
          <a:lstStyle/>
          <a:p>
            <a:pPr marL="0" indent="0">
              <a:buNone/>
            </a:pPr>
            <a:r>
              <a:rPr kumimoji="1" lang="en-US" altLang="ja-JP" dirty="0"/>
              <a:t>Git</a:t>
            </a:r>
            <a:r>
              <a:rPr kumimoji="1" lang="ja-JP" altLang="en-US" dirty="0"/>
              <a:t>は、プログラムのソースコードなどのファイルを管理するときによく使われます。</a:t>
            </a:r>
          </a:p>
          <a:p>
            <a:pPr marL="0" indent="0">
              <a:buNone/>
            </a:pPr>
            <a:r>
              <a:rPr kumimoji="1" lang="ja-JP" altLang="en-US" dirty="0"/>
              <a:t>プログラムは、コンピューターに命令する言葉で書かれたものです。</a:t>
            </a:r>
          </a:p>
          <a:p>
            <a:pPr marL="0" indent="0">
              <a:buNone/>
            </a:pPr>
            <a:r>
              <a:rPr kumimoji="1" lang="ja-JP" altLang="en-US" dirty="0"/>
              <a:t>プログラムは一人で書くよりも、みんなで協力して書くほうが早くて楽しいですよね。</a:t>
            </a:r>
          </a:p>
          <a:p>
            <a:pPr marL="0" indent="0">
              <a:buNone/>
            </a:pPr>
            <a:r>
              <a:rPr kumimoji="1" lang="ja-JP" altLang="en-US" dirty="0"/>
              <a:t>でも、みんなで同じプログラムを書くときには、誰が何を書いたか、どこが変わったか、どうやって合わせるかなどの問題が出てきます。</a:t>
            </a:r>
          </a:p>
          <a:p>
            <a:pPr marL="0" indent="0">
              <a:buNone/>
            </a:pPr>
            <a:r>
              <a:rPr kumimoji="1" lang="ja-JP" altLang="en-US" dirty="0"/>
              <a:t>そこで、</a:t>
            </a:r>
            <a:r>
              <a:rPr kumimoji="1" lang="en-US" altLang="ja-JP" dirty="0"/>
              <a:t>Git</a:t>
            </a:r>
            <a:r>
              <a:rPr kumimoji="1" lang="ja-JP" altLang="en-US" dirty="0"/>
              <a:t>が役に立ちます。</a:t>
            </a:r>
            <a:r>
              <a:rPr kumimoji="1" lang="en-US" altLang="ja-JP" dirty="0"/>
              <a:t>Git</a:t>
            </a:r>
            <a:r>
              <a:rPr kumimoji="1" lang="ja-JP" altLang="en-US" dirty="0"/>
              <a:t>は、プログラムの変更履歴を記録したり、ほかの人と共有したりすることができるからです。</a:t>
            </a:r>
          </a:p>
        </p:txBody>
      </p:sp>
    </p:spTree>
    <p:extLst>
      <p:ext uri="{BB962C8B-B14F-4D97-AF65-F5344CB8AC3E}">
        <p14:creationId xmlns:p14="http://schemas.microsoft.com/office/powerpoint/2010/main" val="476347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03B73-D882-64F7-87E2-3AA2BD3A3938}"/>
              </a:ext>
            </a:extLst>
          </p:cNvPr>
          <p:cNvSpPr>
            <a:spLocks noGrp="1"/>
          </p:cNvSpPr>
          <p:nvPr>
            <p:ph type="title"/>
          </p:nvPr>
        </p:nvSpPr>
        <p:spPr/>
        <p:txBody>
          <a:bodyPr/>
          <a:lstStyle/>
          <a:p>
            <a:r>
              <a:rPr lang="en-US" altLang="ja-JP" sz="5400" cap="none" dirty="0"/>
              <a:t>Git</a:t>
            </a:r>
            <a:r>
              <a:rPr lang="ja-JP" altLang="en-US" sz="5400" cap="none" dirty="0"/>
              <a:t>の使い方</a:t>
            </a:r>
            <a:r>
              <a:rPr kumimoji="1" lang="ja-JP" altLang="en-US" sz="5400" cap="none"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D615B54B-5D65-9A6D-ABB0-D139ADD785BC}"/>
              </a:ext>
            </a:extLst>
          </p:cNvPr>
          <p:cNvSpPr>
            <a:spLocks noGrp="1"/>
          </p:cNvSpPr>
          <p:nvPr>
            <p:ph idx="1"/>
          </p:nvPr>
        </p:nvSpPr>
        <p:spPr/>
        <p:txBody>
          <a:bodyPr>
            <a:normAutofit/>
          </a:bodyPr>
          <a:lstStyle/>
          <a:p>
            <a:pPr marL="0" indent="0">
              <a:buNone/>
            </a:pPr>
            <a:r>
              <a:rPr lang="ja-JP" altLang="en-US" dirty="0"/>
              <a:t>１．</a:t>
            </a:r>
            <a:r>
              <a:rPr kumimoji="1" lang="ja-JP" altLang="en-US" dirty="0"/>
              <a:t>リポジトリというファイルの保存場所を作る</a:t>
            </a:r>
          </a:p>
          <a:p>
            <a:pPr marL="0" indent="0">
              <a:buNone/>
            </a:pPr>
            <a:r>
              <a:rPr lang="ja-JP" altLang="en-US" dirty="0"/>
              <a:t>２</a:t>
            </a:r>
            <a:r>
              <a:rPr kumimoji="1" lang="ja-JP" altLang="en-US" dirty="0"/>
              <a:t>．ファイルの変更を記録する</a:t>
            </a:r>
          </a:p>
          <a:p>
            <a:pPr marL="0" indent="0">
              <a:buNone/>
            </a:pPr>
            <a:r>
              <a:rPr lang="ja-JP" altLang="en-US" dirty="0"/>
              <a:t>３</a:t>
            </a:r>
            <a:r>
              <a:rPr kumimoji="1" lang="ja-JP" altLang="en-US" dirty="0"/>
              <a:t>．ファイルの変更を共有する</a:t>
            </a:r>
            <a:endParaRPr lang="en-US" altLang="ja-JP" dirty="0"/>
          </a:p>
          <a:p>
            <a:pPr marL="0" indent="0">
              <a:buNone/>
            </a:pPr>
            <a:endParaRPr kumimoji="1" lang="en-US" altLang="ja-JP" dirty="0"/>
          </a:p>
          <a:p>
            <a:pPr marL="0" indent="0">
              <a:buNone/>
            </a:pPr>
            <a:r>
              <a:rPr kumimoji="1" lang="ja-JP" altLang="en-US" dirty="0"/>
              <a:t>リポジトリというファイルの保存場所を作ります。</a:t>
            </a:r>
            <a:endParaRPr kumimoji="1" lang="en-US" altLang="ja-JP" dirty="0"/>
          </a:p>
          <a:p>
            <a:pPr marL="0" indent="0">
              <a:buNone/>
            </a:pPr>
            <a:r>
              <a:rPr kumimoji="1" lang="ja-JP" altLang="en-US" dirty="0"/>
              <a:t>リポジトリには、ローカルとリモートという</a:t>
            </a:r>
            <a:r>
              <a:rPr kumimoji="1" lang="en-US" altLang="ja-JP" dirty="0"/>
              <a:t>2</a:t>
            </a:r>
            <a:r>
              <a:rPr kumimoji="1" lang="ja-JP" altLang="en-US" dirty="0"/>
              <a:t>種類があります。</a:t>
            </a:r>
            <a:endParaRPr kumimoji="1" lang="en-US" altLang="ja-JP" dirty="0"/>
          </a:p>
          <a:p>
            <a:pPr marL="0" indent="0">
              <a:buNone/>
            </a:pPr>
            <a:r>
              <a:rPr kumimoji="1" lang="ja-JP" altLang="en-US" dirty="0"/>
              <a:t>ローカルは、自分のコンピューターにある保存場所です。</a:t>
            </a:r>
            <a:endParaRPr kumimoji="1" lang="en-US" altLang="ja-JP" dirty="0"/>
          </a:p>
          <a:p>
            <a:pPr marL="0" indent="0">
              <a:buNone/>
            </a:pPr>
            <a:r>
              <a:rPr kumimoji="1" lang="ja-JP" altLang="en-US" dirty="0"/>
              <a:t>リモートは、インターネット上にある保存場所です。</a:t>
            </a:r>
            <a:endParaRPr kumimoji="1" lang="en-US" altLang="ja-JP" dirty="0"/>
          </a:p>
        </p:txBody>
      </p:sp>
    </p:spTree>
    <p:extLst>
      <p:ext uri="{BB962C8B-B14F-4D97-AF65-F5344CB8AC3E}">
        <p14:creationId xmlns:p14="http://schemas.microsoft.com/office/powerpoint/2010/main" val="363994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3E02C-3369-AE1A-7891-444949FADE46}"/>
              </a:ext>
            </a:extLst>
          </p:cNvPr>
          <p:cNvSpPr>
            <a:spLocks noGrp="1"/>
          </p:cNvSpPr>
          <p:nvPr>
            <p:ph type="title"/>
          </p:nvPr>
        </p:nvSpPr>
        <p:spPr/>
        <p:txBody>
          <a:bodyPr/>
          <a:lstStyle/>
          <a:p>
            <a:r>
              <a:rPr kumimoji="1" lang="ja-JP" altLang="en-US" dirty="0"/>
              <a:t>キーワード</a:t>
            </a:r>
          </a:p>
        </p:txBody>
      </p:sp>
      <p:sp>
        <p:nvSpPr>
          <p:cNvPr id="4" name="テキスト ボックス 3">
            <a:extLst>
              <a:ext uri="{FF2B5EF4-FFF2-40B4-BE49-F238E27FC236}">
                <a16:creationId xmlns:a16="http://schemas.microsoft.com/office/drawing/2014/main" id="{045A122D-DFD3-49B0-4B10-52EDBE0DF24F}"/>
              </a:ext>
            </a:extLst>
          </p:cNvPr>
          <p:cNvSpPr txBox="1"/>
          <p:nvPr/>
        </p:nvSpPr>
        <p:spPr>
          <a:xfrm>
            <a:off x="1251678" y="1122213"/>
            <a:ext cx="4844322" cy="2308324"/>
          </a:xfrm>
          <a:prstGeom prst="rect">
            <a:avLst/>
          </a:prstGeom>
          <a:noFill/>
        </p:spPr>
        <p:txBody>
          <a:bodyPr wrap="square" rtlCol="0">
            <a:spAutoFit/>
          </a:bodyPr>
          <a:lstStyle/>
          <a:p>
            <a:r>
              <a:rPr kumimoji="1" lang="ja-JP" altLang="en-US" dirty="0"/>
              <a:t>・リポジトリ</a:t>
            </a:r>
            <a:endParaRPr kumimoji="1" lang="en-US" altLang="ja-JP" dirty="0"/>
          </a:p>
          <a:p>
            <a:r>
              <a:rPr kumimoji="1" lang="en-US" altLang="ja-JP" dirty="0"/>
              <a:t>	</a:t>
            </a:r>
            <a:r>
              <a:rPr kumimoji="1" lang="ja-JP" altLang="en-US" dirty="0"/>
              <a:t>ローカルリポジトリ</a:t>
            </a:r>
            <a:endParaRPr kumimoji="1" lang="en-US" altLang="ja-JP" dirty="0"/>
          </a:p>
          <a:p>
            <a:r>
              <a:rPr kumimoji="1" lang="en-US" altLang="ja-JP" dirty="0"/>
              <a:t>	</a:t>
            </a:r>
            <a:r>
              <a:rPr kumimoji="1" lang="ja-JP" altLang="en-US" dirty="0"/>
              <a:t>リモートリポジトリ</a:t>
            </a:r>
            <a:endParaRPr kumimoji="1" lang="en-US" altLang="ja-JP" dirty="0"/>
          </a:p>
          <a:p>
            <a:r>
              <a:rPr kumimoji="1" lang="ja-JP" altLang="en-US" dirty="0"/>
              <a:t>・フォーク</a:t>
            </a:r>
            <a:endParaRPr kumimoji="1" lang="en-US" altLang="ja-JP" dirty="0"/>
          </a:p>
          <a:p>
            <a:r>
              <a:rPr kumimoji="1" lang="ja-JP" altLang="en-US" dirty="0"/>
              <a:t>・クローン</a:t>
            </a:r>
            <a:endParaRPr kumimoji="1" lang="en-US" altLang="ja-JP" dirty="0"/>
          </a:p>
          <a:p>
            <a:r>
              <a:rPr kumimoji="1" lang="ja-JP" altLang="en-US" dirty="0"/>
              <a:t>・イニット</a:t>
            </a:r>
            <a:br>
              <a:rPr kumimoji="1" lang="en-US" altLang="ja-JP" dirty="0"/>
            </a:br>
            <a:endParaRPr kumimoji="1" lang="en-US" altLang="ja-JP" dirty="0"/>
          </a:p>
          <a:p>
            <a:endParaRPr kumimoji="1" lang="ja-JP" altLang="en-US" dirty="0"/>
          </a:p>
        </p:txBody>
      </p:sp>
      <p:pic>
        <p:nvPicPr>
          <p:cNvPr id="3074" name="Picture 2">
            <a:extLst>
              <a:ext uri="{FF2B5EF4-FFF2-40B4-BE49-F238E27FC236}">
                <a16:creationId xmlns:a16="http://schemas.microsoft.com/office/drawing/2014/main" id="{AF85911D-A6DB-32DC-6A63-E112B4DB7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839" y="0"/>
            <a:ext cx="46751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57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3E02C-3369-AE1A-7891-444949FADE46}"/>
              </a:ext>
            </a:extLst>
          </p:cNvPr>
          <p:cNvSpPr>
            <a:spLocks noGrp="1"/>
          </p:cNvSpPr>
          <p:nvPr>
            <p:ph type="title"/>
          </p:nvPr>
        </p:nvSpPr>
        <p:spPr/>
        <p:txBody>
          <a:bodyPr/>
          <a:lstStyle/>
          <a:p>
            <a:r>
              <a:rPr kumimoji="1" lang="ja-JP" altLang="en-US" dirty="0"/>
              <a:t>キーワード</a:t>
            </a:r>
          </a:p>
        </p:txBody>
      </p:sp>
      <p:sp>
        <p:nvSpPr>
          <p:cNvPr id="4" name="テキスト ボックス 3">
            <a:extLst>
              <a:ext uri="{FF2B5EF4-FFF2-40B4-BE49-F238E27FC236}">
                <a16:creationId xmlns:a16="http://schemas.microsoft.com/office/drawing/2014/main" id="{045A122D-DFD3-49B0-4B10-52EDBE0DF24F}"/>
              </a:ext>
            </a:extLst>
          </p:cNvPr>
          <p:cNvSpPr txBox="1"/>
          <p:nvPr/>
        </p:nvSpPr>
        <p:spPr>
          <a:xfrm>
            <a:off x="1251678" y="1122213"/>
            <a:ext cx="4844322" cy="3139321"/>
          </a:xfrm>
          <a:prstGeom prst="rect">
            <a:avLst/>
          </a:prstGeom>
          <a:noFill/>
        </p:spPr>
        <p:txBody>
          <a:bodyPr wrap="square" rtlCol="0">
            <a:spAutoFit/>
          </a:bodyPr>
          <a:lstStyle/>
          <a:p>
            <a:r>
              <a:rPr kumimoji="1" lang="ja-JP" altLang="en-US" dirty="0"/>
              <a:t>・ワーキングツリー</a:t>
            </a:r>
            <a:endParaRPr kumimoji="1" lang="en-US" altLang="ja-JP" dirty="0"/>
          </a:p>
          <a:p>
            <a:r>
              <a:rPr kumimoji="1" lang="ja-JP" altLang="en-US" dirty="0"/>
              <a:t>・アド</a:t>
            </a:r>
            <a:endParaRPr kumimoji="1" lang="en-US" altLang="ja-JP" dirty="0"/>
          </a:p>
          <a:p>
            <a:r>
              <a:rPr kumimoji="1" lang="ja-JP" altLang="en-US" dirty="0"/>
              <a:t>・コミットイメージ</a:t>
            </a:r>
            <a:endParaRPr kumimoji="1" lang="en-US" altLang="ja-JP" dirty="0"/>
          </a:p>
          <a:p>
            <a:r>
              <a:rPr kumimoji="1" lang="ja-JP" altLang="en-US" dirty="0"/>
              <a:t>・インデックス</a:t>
            </a:r>
            <a:endParaRPr kumimoji="1" lang="en-US" altLang="ja-JP" dirty="0"/>
          </a:p>
          <a:p>
            <a:r>
              <a:rPr kumimoji="1" lang="ja-JP" altLang="en-US" dirty="0"/>
              <a:t>・コミット</a:t>
            </a:r>
            <a:endParaRPr kumimoji="1" lang="en-US" altLang="ja-JP" dirty="0"/>
          </a:p>
          <a:p>
            <a:r>
              <a:rPr kumimoji="1" lang="ja-JP" altLang="en-US" dirty="0"/>
              <a:t>・ヘッド</a:t>
            </a:r>
            <a:endParaRPr kumimoji="1" lang="en-US" altLang="ja-JP" dirty="0"/>
          </a:p>
          <a:p>
            <a:r>
              <a:rPr kumimoji="1" lang="ja-JP" altLang="en-US" dirty="0"/>
              <a:t>・プル</a:t>
            </a:r>
            <a:endParaRPr kumimoji="1" lang="en-US" altLang="ja-JP" dirty="0"/>
          </a:p>
          <a:p>
            <a:r>
              <a:rPr kumimoji="1" lang="ja-JP" altLang="en-US" dirty="0"/>
              <a:t>・ブランチ</a:t>
            </a:r>
            <a:endParaRPr kumimoji="1" lang="en-US" altLang="ja-JP" dirty="0"/>
          </a:p>
          <a:p>
            <a:r>
              <a:rPr kumimoji="1" lang="ja-JP" altLang="en-US" dirty="0"/>
              <a:t>・マスターブランチ</a:t>
            </a:r>
            <a:br>
              <a:rPr kumimoji="1" lang="en-US" altLang="ja-JP" dirty="0"/>
            </a:br>
            <a:endParaRPr kumimoji="1" lang="en-US" altLang="ja-JP" dirty="0"/>
          </a:p>
          <a:p>
            <a:endParaRPr kumimoji="1" lang="ja-JP" altLang="en-US" dirty="0"/>
          </a:p>
        </p:txBody>
      </p:sp>
      <p:pic>
        <p:nvPicPr>
          <p:cNvPr id="2050" name="Picture 2">
            <a:extLst>
              <a:ext uri="{FF2B5EF4-FFF2-40B4-BE49-F238E27FC236}">
                <a16:creationId xmlns:a16="http://schemas.microsoft.com/office/drawing/2014/main" id="{65755DEB-A62D-0364-E08C-DD2A67BBC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135" y="0"/>
            <a:ext cx="46751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902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3E02C-3369-AE1A-7891-444949FADE46}"/>
              </a:ext>
            </a:extLst>
          </p:cNvPr>
          <p:cNvSpPr>
            <a:spLocks noGrp="1"/>
          </p:cNvSpPr>
          <p:nvPr>
            <p:ph type="title"/>
          </p:nvPr>
        </p:nvSpPr>
        <p:spPr/>
        <p:txBody>
          <a:bodyPr/>
          <a:lstStyle/>
          <a:p>
            <a:r>
              <a:rPr kumimoji="1" lang="ja-JP" altLang="en-US" dirty="0"/>
              <a:t>キーワード</a:t>
            </a:r>
          </a:p>
        </p:txBody>
      </p:sp>
      <p:sp>
        <p:nvSpPr>
          <p:cNvPr id="4" name="テキスト ボックス 3">
            <a:extLst>
              <a:ext uri="{FF2B5EF4-FFF2-40B4-BE49-F238E27FC236}">
                <a16:creationId xmlns:a16="http://schemas.microsoft.com/office/drawing/2014/main" id="{045A122D-DFD3-49B0-4B10-52EDBE0DF24F}"/>
              </a:ext>
            </a:extLst>
          </p:cNvPr>
          <p:cNvSpPr txBox="1"/>
          <p:nvPr/>
        </p:nvSpPr>
        <p:spPr>
          <a:xfrm>
            <a:off x="1251678" y="1122213"/>
            <a:ext cx="4844322" cy="1754326"/>
          </a:xfrm>
          <a:prstGeom prst="rect">
            <a:avLst/>
          </a:prstGeom>
          <a:noFill/>
        </p:spPr>
        <p:txBody>
          <a:bodyPr wrap="square" rtlCol="0">
            <a:spAutoFit/>
          </a:bodyPr>
          <a:lstStyle/>
          <a:p>
            <a:r>
              <a:rPr kumimoji="1" lang="ja-JP" altLang="en-US" dirty="0"/>
              <a:t>・マージ</a:t>
            </a:r>
            <a:endParaRPr kumimoji="1" lang="en-US" altLang="ja-JP" dirty="0"/>
          </a:p>
          <a:p>
            <a:r>
              <a:rPr kumimoji="1" lang="ja-JP" altLang="en-US" dirty="0"/>
              <a:t>・リセット</a:t>
            </a:r>
            <a:endParaRPr kumimoji="1" lang="en-US" altLang="ja-JP" dirty="0"/>
          </a:p>
          <a:p>
            <a:r>
              <a:rPr kumimoji="1" lang="ja-JP" altLang="en-US" dirty="0"/>
              <a:t>・リバート</a:t>
            </a:r>
            <a:endParaRPr kumimoji="1" lang="en-US" altLang="ja-JP" dirty="0"/>
          </a:p>
          <a:p>
            <a:r>
              <a:rPr kumimoji="1" lang="ja-JP" altLang="en-US" dirty="0"/>
              <a:t>・リベース</a:t>
            </a:r>
            <a:endParaRPr kumimoji="1" lang="en-US" altLang="ja-JP" dirty="0"/>
          </a:p>
          <a:p>
            <a:r>
              <a:rPr kumimoji="1" lang="ja-JP" altLang="en-US" dirty="0"/>
              <a:t>・チェリーピック</a:t>
            </a:r>
            <a:endParaRPr kumimoji="1" lang="en-US" altLang="ja-JP" dirty="0"/>
          </a:p>
          <a:p>
            <a:endParaRPr kumimoji="1" lang="ja-JP" altLang="en-US" dirty="0"/>
          </a:p>
        </p:txBody>
      </p:sp>
      <p:pic>
        <p:nvPicPr>
          <p:cNvPr id="4098" name="Picture 2">
            <a:extLst>
              <a:ext uri="{FF2B5EF4-FFF2-40B4-BE49-F238E27FC236}">
                <a16:creationId xmlns:a16="http://schemas.microsoft.com/office/drawing/2014/main" id="{4C59A6D5-EEFC-2073-E732-876D6D452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46751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326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3E02C-3369-AE1A-7891-444949FADE46}"/>
              </a:ext>
            </a:extLst>
          </p:cNvPr>
          <p:cNvSpPr>
            <a:spLocks noGrp="1"/>
          </p:cNvSpPr>
          <p:nvPr>
            <p:ph type="title"/>
          </p:nvPr>
        </p:nvSpPr>
        <p:spPr/>
        <p:txBody>
          <a:bodyPr/>
          <a:lstStyle/>
          <a:p>
            <a:r>
              <a:rPr kumimoji="1" lang="ja-JP" altLang="en-US" dirty="0"/>
              <a:t>キーワード</a:t>
            </a:r>
          </a:p>
        </p:txBody>
      </p:sp>
      <p:sp>
        <p:nvSpPr>
          <p:cNvPr id="4" name="テキスト ボックス 3">
            <a:extLst>
              <a:ext uri="{FF2B5EF4-FFF2-40B4-BE49-F238E27FC236}">
                <a16:creationId xmlns:a16="http://schemas.microsoft.com/office/drawing/2014/main" id="{045A122D-DFD3-49B0-4B10-52EDBE0DF24F}"/>
              </a:ext>
            </a:extLst>
          </p:cNvPr>
          <p:cNvSpPr txBox="1"/>
          <p:nvPr/>
        </p:nvSpPr>
        <p:spPr>
          <a:xfrm>
            <a:off x="1251678" y="1122213"/>
            <a:ext cx="4844322" cy="2031325"/>
          </a:xfrm>
          <a:prstGeom prst="rect">
            <a:avLst/>
          </a:prstGeom>
          <a:noFill/>
        </p:spPr>
        <p:txBody>
          <a:bodyPr wrap="square" rtlCol="0">
            <a:spAutoFit/>
          </a:bodyPr>
          <a:lstStyle/>
          <a:p>
            <a:r>
              <a:rPr kumimoji="1" lang="ja-JP" altLang="en-US" dirty="0"/>
              <a:t>・スタッシュ</a:t>
            </a:r>
            <a:endParaRPr kumimoji="1" lang="en-US" altLang="ja-JP" dirty="0"/>
          </a:p>
          <a:p>
            <a:r>
              <a:rPr kumimoji="1" lang="ja-JP" altLang="en-US" dirty="0"/>
              <a:t>・コンフリクト</a:t>
            </a:r>
            <a:endParaRPr kumimoji="1" lang="en-US" altLang="ja-JP" dirty="0"/>
          </a:p>
          <a:p>
            <a:r>
              <a:rPr kumimoji="1" lang="ja-JP" altLang="en-US" dirty="0"/>
              <a:t>・チェックアウト</a:t>
            </a:r>
            <a:endParaRPr kumimoji="1" lang="en-US" altLang="ja-JP" dirty="0"/>
          </a:p>
          <a:p>
            <a:r>
              <a:rPr kumimoji="1" lang="ja-JP" altLang="en-US" dirty="0"/>
              <a:t>・フェッチ</a:t>
            </a:r>
            <a:endParaRPr kumimoji="1" lang="en-US" altLang="ja-JP" dirty="0"/>
          </a:p>
          <a:p>
            <a:r>
              <a:rPr kumimoji="1" lang="ja-JP" altLang="en-US" dirty="0"/>
              <a:t>・プッシュ</a:t>
            </a:r>
            <a:endParaRPr kumimoji="1" lang="en-US" altLang="ja-JP" dirty="0"/>
          </a:p>
          <a:p>
            <a:r>
              <a:rPr kumimoji="1" lang="ja-JP" altLang="en-US" dirty="0"/>
              <a:t>・プルリクエスト</a:t>
            </a:r>
            <a:endParaRPr kumimoji="1" lang="en-US" altLang="ja-JP" dirty="0"/>
          </a:p>
          <a:p>
            <a:endParaRPr kumimoji="1" lang="ja-JP" altLang="en-US" dirty="0"/>
          </a:p>
        </p:txBody>
      </p:sp>
      <p:pic>
        <p:nvPicPr>
          <p:cNvPr id="5122" name="Picture 2">
            <a:extLst>
              <a:ext uri="{FF2B5EF4-FFF2-40B4-BE49-F238E27FC236}">
                <a16:creationId xmlns:a16="http://schemas.microsoft.com/office/drawing/2014/main" id="{A170D9CE-97EF-9832-C221-496E8C033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46751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708949"/>
      </p:ext>
    </p:extLst>
  </p:cSld>
  <p:clrMapOvr>
    <a:masterClrMapping/>
  </p:clrMapOvr>
</p:sld>
</file>

<file path=ppt/theme/theme1.xml><?xml version="1.0" encoding="utf-8"?>
<a:theme xmlns:a="http://schemas.openxmlformats.org/drawingml/2006/main" name="バッジ">
  <a:themeElements>
    <a:clrScheme name="バッジ">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バッジ">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バッジ">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TM10001106[[fn=バッジ]]</Template>
  <TotalTime>2251</TotalTime>
  <Words>917</Words>
  <Application>Microsoft Office PowerPoint</Application>
  <PresentationFormat>ワイド画面</PresentationFormat>
  <Paragraphs>132</Paragraphs>
  <Slides>19</Slides>
  <Notes>2</Notes>
  <HiddenSlides>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游ゴシック</vt:lpstr>
      <vt:lpstr>Arial</vt:lpstr>
      <vt:lpstr>Gill Sans MT</vt:lpstr>
      <vt:lpstr>Impact</vt:lpstr>
      <vt:lpstr>バッジ</vt:lpstr>
      <vt:lpstr>Gitについて</vt:lpstr>
      <vt:lpstr>Gitについて</vt:lpstr>
      <vt:lpstr>Gitについて</vt:lpstr>
      <vt:lpstr>Gitについて</vt:lpstr>
      <vt:lpstr>Gitの使い方について</vt:lpstr>
      <vt:lpstr>キーワード</vt:lpstr>
      <vt:lpstr>キーワード</vt:lpstr>
      <vt:lpstr>キーワード</vt:lpstr>
      <vt:lpstr>キーワード</vt:lpstr>
      <vt:lpstr>GitHubを使ってみよう！！</vt:lpstr>
      <vt:lpstr>GitとGit Hubの違い</vt:lpstr>
      <vt:lpstr>GitとGit Hubの違い</vt:lpstr>
      <vt:lpstr>GitとGitHubの仕組み</vt:lpstr>
      <vt:lpstr>Git Bashを 使ってみよう！</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アプリケーションとは？</dc:title>
  <dc:creator>Murata Junnichi</dc:creator>
  <cp:lastModifiedBy>千瑞 加藤</cp:lastModifiedBy>
  <cp:revision>48</cp:revision>
  <dcterms:created xsi:type="dcterms:W3CDTF">2023-03-20T23:59:48Z</dcterms:created>
  <dcterms:modified xsi:type="dcterms:W3CDTF">2023-07-05T07:16:33Z</dcterms:modified>
</cp:coreProperties>
</file>