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4" r:id="rId15"/>
    <p:sldId id="273" r:id="rId16"/>
    <p:sldId id="275" r:id="rId17"/>
    <p:sldId id="277" r:id="rId18"/>
    <p:sldId id="276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04" autoAdjust="0"/>
    <p:restoredTop sz="93957" autoAdjust="0"/>
  </p:normalViewPr>
  <p:slideViewPr>
    <p:cSldViewPr snapToGrid="0">
      <p:cViewPr>
        <p:scale>
          <a:sx n="66" d="100"/>
          <a:sy n="66" d="100"/>
        </p:scale>
        <p:origin x="492" y="3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DCF4F-8B4B-46E6-A449-5F6F3B57A2E2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36B96-20CB-4457-A9A8-4BAF8B6D0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378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36B96-20CB-4457-A9A8-4BAF8B6D058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072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36B96-20CB-4457-A9A8-4BAF8B6D0582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421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7BBA3D3-EB80-4CA1-AEA9-F73253A3EA73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958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31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6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73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7BBA3D3-EB80-4CA1-AEA9-F73253A3EA73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26279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0980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7266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34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A3D3-EB80-4CA1-AEA9-F73253A3EA73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17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7BBA3D3-EB80-4CA1-AEA9-F73253A3EA73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5312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7BBA3D3-EB80-4CA1-AEA9-F73253A3EA73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79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7BBA3D3-EB80-4CA1-AEA9-F73253A3EA73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BB6AFE4-8ED7-46F1-AAC4-0A03166E5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098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401C37-230C-EBA7-15D1-4AB8D9F69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6000" cap="none" dirty="0"/>
              <a:t>Git</a:t>
            </a:r>
            <a:r>
              <a:rPr kumimoji="1" lang="ja-JP" altLang="en-US" sz="6000" cap="none" dirty="0"/>
              <a:t>について</a:t>
            </a:r>
          </a:p>
        </p:txBody>
      </p:sp>
    </p:spTree>
    <p:extLst>
      <p:ext uri="{BB962C8B-B14F-4D97-AF65-F5344CB8AC3E}">
        <p14:creationId xmlns:p14="http://schemas.microsoft.com/office/powerpoint/2010/main" val="157630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24670E-79B7-2737-373A-870D2EEE3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5400" cap="none" dirty="0"/>
              <a:t>GitHub</a:t>
            </a:r>
            <a:r>
              <a:rPr lang="ja-JP" altLang="en-US" sz="5400" cap="none" dirty="0"/>
              <a:t>を使ってみよう！！</a:t>
            </a:r>
            <a:endParaRPr kumimoji="1"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BB1E89F-4FFE-0EF9-9B1E-C9FACD4CD510}"/>
              </a:ext>
            </a:extLst>
          </p:cNvPr>
          <p:cNvSpPr txBox="1">
            <a:spLocks/>
          </p:cNvSpPr>
          <p:nvPr/>
        </p:nvSpPr>
        <p:spPr>
          <a:xfrm>
            <a:off x="1251678" y="1354050"/>
            <a:ext cx="3260361" cy="52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cap="none" dirty="0"/>
              <a:t>・アカウント作成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94574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1401C37-230C-EBA7-15D1-4AB8D9F69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262" y="864911"/>
            <a:ext cx="9943474" cy="3467282"/>
          </a:xfrm>
        </p:spPr>
        <p:txBody>
          <a:bodyPr anchor="b">
            <a:normAutofit/>
          </a:bodyPr>
          <a:lstStyle/>
          <a:p>
            <a:r>
              <a:rPr lang="en-US" altLang="ja-JP" sz="8000" cap="none" dirty="0"/>
              <a:t>Git</a:t>
            </a:r>
            <a:r>
              <a:rPr lang="ja-JP" altLang="en-US" sz="8000" cap="none" dirty="0"/>
              <a:t>と</a:t>
            </a:r>
            <a:r>
              <a:rPr kumimoji="1" lang="en-US" altLang="ja-JP" sz="8000" cap="none" dirty="0"/>
              <a:t>Git Hub</a:t>
            </a:r>
            <a:r>
              <a:rPr kumimoji="1" lang="ja-JP" altLang="en-US" sz="8000" cap="none" dirty="0"/>
              <a:t>の違い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6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795566-18ED-1BD9-FB9D-306DA659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46808"/>
          </a:xfrm>
        </p:spPr>
        <p:txBody>
          <a:bodyPr/>
          <a:lstStyle/>
          <a:p>
            <a:r>
              <a:rPr lang="en-US" altLang="ja-JP" cap="none" dirty="0"/>
              <a:t>Git</a:t>
            </a:r>
            <a:r>
              <a:rPr lang="ja-JP" altLang="en-US" cap="none" dirty="0"/>
              <a:t>と</a:t>
            </a:r>
            <a:r>
              <a:rPr lang="en-US" altLang="ja-JP" cap="none" dirty="0"/>
              <a:t>Git Hub</a:t>
            </a:r>
            <a:r>
              <a:rPr lang="ja-JP" altLang="en-US" cap="none" dirty="0"/>
              <a:t>の違い</a:t>
            </a:r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2DA1CFB4-1437-A461-5C4D-B35DE52A24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811956"/>
              </p:ext>
            </p:extLst>
          </p:nvPr>
        </p:nvGraphicFramePr>
        <p:xfrm>
          <a:off x="1250950" y="2001050"/>
          <a:ext cx="10179050" cy="438462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89525">
                  <a:extLst>
                    <a:ext uri="{9D8B030D-6E8A-4147-A177-3AD203B41FA5}">
                      <a16:colId xmlns:a16="http://schemas.microsoft.com/office/drawing/2014/main" val="638036350"/>
                    </a:ext>
                  </a:extLst>
                </a:gridCol>
                <a:gridCol w="5089525">
                  <a:extLst>
                    <a:ext uri="{9D8B030D-6E8A-4147-A177-3AD203B41FA5}">
                      <a16:colId xmlns:a16="http://schemas.microsoft.com/office/drawing/2014/main" val="3777461080"/>
                    </a:ext>
                  </a:extLst>
                </a:gridCol>
              </a:tblGrid>
              <a:tr h="72452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400" dirty="0"/>
                        <a:t>Git</a:t>
                      </a:r>
                      <a:endParaRPr kumimoji="1" lang="ja-JP" alt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400" dirty="0"/>
                        <a:t>Git Hub</a:t>
                      </a:r>
                      <a:endParaRPr kumimoji="1" lang="ja-JP" alt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1905702"/>
                  </a:ext>
                </a:extLst>
              </a:tr>
              <a:tr h="724525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ツール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Web</a:t>
                      </a:r>
                      <a:r>
                        <a:rPr kumimoji="1" lang="ja-JP" altLang="en-US" sz="2400" dirty="0"/>
                        <a:t>サービス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756720"/>
                  </a:ext>
                </a:extLst>
              </a:tr>
              <a:tr h="724525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オープンソースソフトウェア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Microsoft</a:t>
                      </a:r>
                      <a:r>
                        <a:rPr kumimoji="1" lang="ja-JP" altLang="en-US" sz="2400" dirty="0"/>
                        <a:t>のソフトウェア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725339"/>
                  </a:ext>
                </a:extLst>
              </a:tr>
              <a:tr h="724525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一人作業向き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複数人作業向き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1749768"/>
                  </a:ext>
                </a:extLst>
              </a:tr>
              <a:tr h="724525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CUI</a:t>
                      </a:r>
                      <a:r>
                        <a:rPr kumimoji="1" lang="ja-JP" altLang="en-US" sz="2000" dirty="0"/>
                        <a:t>（ターミナルでコマンドを実行）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GUI</a:t>
                      </a:r>
                      <a:r>
                        <a:rPr kumimoji="1" lang="ja-JP" altLang="en-US" sz="2000" dirty="0"/>
                        <a:t>（マウス操作）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6233987"/>
                  </a:ext>
                </a:extLst>
              </a:tr>
              <a:tr h="724525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自身の</a:t>
                      </a:r>
                      <a:r>
                        <a:rPr kumimoji="1" lang="en-US" altLang="ja-JP" sz="2400" dirty="0"/>
                        <a:t>PC</a:t>
                      </a:r>
                      <a:r>
                        <a:rPr kumimoji="1" lang="ja-JP" altLang="en-US" sz="2400" dirty="0"/>
                        <a:t>に保存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クラウド上に保存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054161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C3FE0A-5D43-65D2-83DA-F3C8EA73047E}"/>
              </a:ext>
            </a:extLst>
          </p:cNvPr>
          <p:cNvSpPr txBox="1"/>
          <p:nvPr/>
        </p:nvSpPr>
        <p:spPr>
          <a:xfrm>
            <a:off x="1250950" y="1414269"/>
            <a:ext cx="9960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Git Hub</a:t>
            </a:r>
            <a:r>
              <a:rPr kumimoji="1" lang="ja-JP" altLang="en-US" sz="2800" dirty="0"/>
              <a:t>は、</a:t>
            </a:r>
            <a:r>
              <a:rPr kumimoji="1" lang="en-US" altLang="ja-JP" sz="2800" dirty="0"/>
              <a:t>Git</a:t>
            </a:r>
            <a:r>
              <a:rPr kumimoji="1" lang="ja-JP" altLang="en-US" sz="2800" dirty="0"/>
              <a:t>を利用した</a:t>
            </a:r>
            <a:r>
              <a:rPr kumimoji="1" lang="en-US" altLang="ja-JP" sz="2800" dirty="0"/>
              <a:t>Web</a:t>
            </a:r>
            <a:r>
              <a:rPr kumimoji="1" lang="ja-JP" altLang="en-US" sz="2800" dirty="0"/>
              <a:t>サービスのことです。</a:t>
            </a:r>
          </a:p>
        </p:txBody>
      </p:sp>
    </p:spTree>
    <p:extLst>
      <p:ext uri="{BB962C8B-B14F-4D97-AF65-F5344CB8AC3E}">
        <p14:creationId xmlns:p14="http://schemas.microsoft.com/office/powerpoint/2010/main" val="3301194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DF793C9-82DD-9FAF-B146-CE8EF59A07CF}"/>
              </a:ext>
            </a:extLst>
          </p:cNvPr>
          <p:cNvSpPr/>
          <p:nvPr/>
        </p:nvSpPr>
        <p:spPr>
          <a:xfrm>
            <a:off x="1251678" y="1664358"/>
            <a:ext cx="5630613" cy="48266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95EB4EB-5A51-3EA4-D525-7EF708EB341A}"/>
              </a:ext>
            </a:extLst>
          </p:cNvPr>
          <p:cNvSpPr/>
          <p:nvPr/>
        </p:nvSpPr>
        <p:spPr>
          <a:xfrm>
            <a:off x="7801682" y="1648921"/>
            <a:ext cx="3830685" cy="48266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雲 10">
            <a:extLst>
              <a:ext uri="{FF2B5EF4-FFF2-40B4-BE49-F238E27FC236}">
                <a16:creationId xmlns:a16="http://schemas.microsoft.com/office/drawing/2014/main" id="{43460BA5-6C52-D73C-8507-348905806C54}"/>
              </a:ext>
            </a:extLst>
          </p:cNvPr>
          <p:cNvSpPr/>
          <p:nvPr/>
        </p:nvSpPr>
        <p:spPr>
          <a:xfrm>
            <a:off x="8155772" y="1895604"/>
            <a:ext cx="3067733" cy="3965549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885E678D-2289-41F4-DAC3-7C495C0AF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714" y="314932"/>
            <a:ext cx="10178322" cy="816828"/>
          </a:xfrm>
        </p:spPr>
        <p:txBody>
          <a:bodyPr/>
          <a:lstStyle/>
          <a:p>
            <a:r>
              <a:rPr lang="en-US" altLang="ja-JP" cap="none" dirty="0"/>
              <a:t>Git</a:t>
            </a:r>
            <a:r>
              <a:rPr lang="ja-JP" altLang="en-US" cap="none" dirty="0"/>
              <a:t>と</a:t>
            </a:r>
            <a:r>
              <a:rPr lang="en-US" altLang="ja-JP" cap="none" dirty="0"/>
              <a:t>GitHub</a:t>
            </a:r>
            <a:r>
              <a:rPr lang="ja-JP" altLang="en-US" cap="none" dirty="0"/>
              <a:t>の仕組み</a:t>
            </a:r>
            <a:endParaRPr kumimoji="1" lang="ja-JP" altLang="en-US" dirty="0"/>
          </a:p>
        </p:txBody>
      </p:sp>
      <p:sp>
        <p:nvSpPr>
          <p:cNvPr id="7" name="四角形: メモ 6">
            <a:extLst>
              <a:ext uri="{FF2B5EF4-FFF2-40B4-BE49-F238E27FC236}">
                <a16:creationId xmlns:a16="http://schemas.microsoft.com/office/drawing/2014/main" id="{1BA8AE67-8B32-3903-4A07-969D7CC4CE5B}"/>
              </a:ext>
            </a:extLst>
          </p:cNvPr>
          <p:cNvSpPr/>
          <p:nvPr/>
        </p:nvSpPr>
        <p:spPr>
          <a:xfrm flipV="1">
            <a:off x="1795197" y="2836889"/>
            <a:ext cx="919255" cy="1184222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669A87DE-DF8E-A7A7-AC67-771CBE5053D6}"/>
              </a:ext>
            </a:extLst>
          </p:cNvPr>
          <p:cNvSpPr/>
          <p:nvPr/>
        </p:nvSpPr>
        <p:spPr>
          <a:xfrm>
            <a:off x="4991027" y="3097780"/>
            <a:ext cx="1581464" cy="923331"/>
          </a:xfrm>
          <a:prstGeom prst="can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15CE1B1-30C1-B21D-4AE6-475B87914698}"/>
              </a:ext>
            </a:extLst>
          </p:cNvPr>
          <p:cNvSpPr txBox="1"/>
          <p:nvPr/>
        </p:nvSpPr>
        <p:spPr>
          <a:xfrm>
            <a:off x="1361714" y="4127718"/>
            <a:ext cx="1786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ファイル</a:t>
            </a:r>
            <a:endParaRPr kumimoji="1" lang="en-US" altLang="ja-JP" sz="2000" dirty="0"/>
          </a:p>
          <a:p>
            <a:pPr algn="ctr"/>
            <a:r>
              <a:rPr kumimoji="1" lang="en-US" altLang="ja-JP" sz="2000" dirty="0"/>
              <a:t>or</a:t>
            </a:r>
          </a:p>
          <a:p>
            <a:pPr algn="ctr"/>
            <a:r>
              <a:rPr kumimoji="1" lang="ja-JP" altLang="en-US" sz="2000" dirty="0"/>
              <a:t>ディレクトリ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D240894-E81B-8C36-683D-DD94D0DA8D92}"/>
              </a:ext>
            </a:extLst>
          </p:cNvPr>
          <p:cNvSpPr txBox="1"/>
          <p:nvPr/>
        </p:nvSpPr>
        <p:spPr>
          <a:xfrm>
            <a:off x="5054736" y="4163758"/>
            <a:ext cx="145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リポジトリ</a:t>
            </a:r>
          </a:p>
        </p:txBody>
      </p:sp>
      <p:sp>
        <p:nvSpPr>
          <p:cNvPr id="22" name="円柱 21">
            <a:extLst>
              <a:ext uri="{FF2B5EF4-FFF2-40B4-BE49-F238E27FC236}">
                <a16:creationId xmlns:a16="http://schemas.microsoft.com/office/drawing/2014/main" id="{B4879030-E0C2-EC25-F071-815906522883}"/>
              </a:ext>
            </a:extLst>
          </p:cNvPr>
          <p:cNvSpPr/>
          <p:nvPr/>
        </p:nvSpPr>
        <p:spPr>
          <a:xfrm>
            <a:off x="8898907" y="3097780"/>
            <a:ext cx="1581464" cy="923331"/>
          </a:xfrm>
          <a:prstGeom prst="can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45D1316-C6C4-ED77-871C-732A61BD58CC}"/>
              </a:ext>
            </a:extLst>
          </p:cNvPr>
          <p:cNvSpPr txBox="1"/>
          <p:nvPr/>
        </p:nvSpPr>
        <p:spPr>
          <a:xfrm>
            <a:off x="8962616" y="4148768"/>
            <a:ext cx="1454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リモート</a:t>
            </a:r>
            <a:endParaRPr kumimoji="1" lang="en-US" altLang="ja-JP" sz="2000" dirty="0"/>
          </a:p>
          <a:p>
            <a:pPr algn="ctr"/>
            <a:r>
              <a:rPr kumimoji="1" lang="ja-JP" altLang="en-US" sz="2000" dirty="0"/>
              <a:t>リポジトリ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A6A3FDA-8A09-64B5-3D83-9969F7EFEA2A}"/>
              </a:ext>
            </a:extLst>
          </p:cNvPr>
          <p:cNvCxnSpPr>
            <a:cxnSpLocks/>
          </p:cNvCxnSpPr>
          <p:nvPr/>
        </p:nvCxnSpPr>
        <p:spPr>
          <a:xfrm>
            <a:off x="3000585" y="3597639"/>
            <a:ext cx="1811258" cy="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A7E0D19-CBB2-3139-EFC3-0A454937F09F}"/>
              </a:ext>
            </a:extLst>
          </p:cNvPr>
          <p:cNvCxnSpPr>
            <a:cxnSpLocks/>
          </p:cNvCxnSpPr>
          <p:nvPr/>
        </p:nvCxnSpPr>
        <p:spPr>
          <a:xfrm>
            <a:off x="6760564" y="3597639"/>
            <a:ext cx="1963711" cy="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E6254B6-3854-4A15-6F84-B8D2034CCF11}"/>
              </a:ext>
            </a:extLst>
          </p:cNvPr>
          <p:cNvSpPr txBox="1"/>
          <p:nvPr/>
        </p:nvSpPr>
        <p:spPr>
          <a:xfrm>
            <a:off x="2997462" y="3189994"/>
            <a:ext cx="145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chemeClr val="accent5"/>
                </a:solidFill>
              </a:rPr>
              <a:t>コミット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04BD8BA-3EA1-FF6C-3826-CE13BB078F3F}"/>
              </a:ext>
            </a:extLst>
          </p:cNvPr>
          <p:cNvSpPr txBox="1"/>
          <p:nvPr/>
        </p:nvSpPr>
        <p:spPr>
          <a:xfrm>
            <a:off x="6840385" y="3189994"/>
            <a:ext cx="145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chemeClr val="accent5"/>
                </a:solidFill>
              </a:rPr>
              <a:t>プッシュ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D6B9983-1AAA-139D-AC4A-EE326C888F17}"/>
              </a:ext>
            </a:extLst>
          </p:cNvPr>
          <p:cNvSpPr txBox="1"/>
          <p:nvPr/>
        </p:nvSpPr>
        <p:spPr>
          <a:xfrm>
            <a:off x="8898907" y="5958830"/>
            <a:ext cx="145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クラウド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1C3475B-E7D2-22F6-F34A-661165CCBD09}"/>
              </a:ext>
            </a:extLst>
          </p:cNvPr>
          <p:cNvSpPr txBox="1"/>
          <p:nvPr/>
        </p:nvSpPr>
        <p:spPr>
          <a:xfrm>
            <a:off x="3179191" y="1139295"/>
            <a:ext cx="1454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32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altLang="ja-JP" dirty="0"/>
              <a:t>Git</a:t>
            </a:r>
            <a:endParaRPr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451EEE1-A5A0-20FA-6C95-8B8AD7F1140A}"/>
              </a:ext>
            </a:extLst>
          </p:cNvPr>
          <p:cNvSpPr txBox="1"/>
          <p:nvPr/>
        </p:nvSpPr>
        <p:spPr>
          <a:xfrm>
            <a:off x="8701091" y="1139295"/>
            <a:ext cx="2031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accent6">
                    <a:lumMod val="75000"/>
                  </a:schemeClr>
                </a:solidFill>
              </a:rPr>
              <a:t>Git Hub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087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1401C37-230C-EBA7-15D1-4AB8D9F69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21" y="864911"/>
            <a:ext cx="11952156" cy="3467282"/>
          </a:xfrm>
        </p:spPr>
        <p:txBody>
          <a:bodyPr anchor="b">
            <a:normAutofit/>
          </a:bodyPr>
          <a:lstStyle/>
          <a:p>
            <a:r>
              <a:rPr lang="en-US" altLang="ja-JP" sz="8000" cap="none" dirty="0"/>
              <a:t>Git Bash</a:t>
            </a:r>
            <a:r>
              <a:rPr lang="ja-JP" altLang="en-US" sz="8000" cap="none" dirty="0"/>
              <a:t>を</a:t>
            </a:r>
            <a:br>
              <a:rPr lang="en-US" altLang="ja-JP" sz="8000" cap="none" dirty="0"/>
            </a:br>
            <a:r>
              <a:rPr lang="ja-JP" altLang="en-US" sz="8000" cap="none" dirty="0"/>
              <a:t>使ってみよう！</a:t>
            </a:r>
            <a:endParaRPr kumimoji="1" lang="ja-JP" altLang="en-US" sz="8000" cap="none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1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B5414F4-961E-F8D4-FA42-34D613034548}"/>
              </a:ext>
            </a:extLst>
          </p:cNvPr>
          <p:cNvGrpSpPr/>
          <p:nvPr/>
        </p:nvGrpSpPr>
        <p:grpSpPr>
          <a:xfrm>
            <a:off x="-156089" y="-1"/>
            <a:ext cx="12348089" cy="634258"/>
            <a:chOff x="-156089" y="-1"/>
            <a:chExt cx="12348089" cy="634258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E8B3632-54A3-E7DF-0CEB-F0F51E36AD0C}"/>
                </a:ext>
              </a:extLst>
            </p:cNvPr>
            <p:cNvSpPr/>
            <p:nvPr/>
          </p:nvSpPr>
          <p:spPr>
            <a:xfrm>
              <a:off x="0" y="-1"/>
              <a:ext cx="12192000" cy="505841"/>
            </a:xfrm>
            <a:prstGeom prst="rect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タイトル 1">
              <a:extLst>
                <a:ext uri="{FF2B5EF4-FFF2-40B4-BE49-F238E27FC236}">
                  <a16:creationId xmlns:a16="http://schemas.microsoft.com/office/drawing/2014/main" id="{0FCCE766-13B2-7876-143D-B7197ADF21F7}"/>
                </a:ext>
              </a:extLst>
            </p:cNvPr>
            <p:cNvSpPr txBox="1">
              <a:spLocks/>
            </p:cNvSpPr>
            <p:nvPr/>
          </p:nvSpPr>
          <p:spPr>
            <a:xfrm>
              <a:off x="-156089" y="36280"/>
              <a:ext cx="8610772" cy="59797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5100" kern="1200" cap="all" spc="200" baseline="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2800" cap="none" dirty="0">
                  <a:solidFill>
                    <a:schemeClr val="bg1"/>
                  </a:solidFill>
                </a:rPr>
                <a:t>・</a:t>
              </a:r>
              <a:r>
                <a:rPr lang="en-US" altLang="ja-JP" sz="2800" cap="none" dirty="0">
                  <a:solidFill>
                    <a:schemeClr val="bg1"/>
                  </a:solidFill>
                </a:rPr>
                <a:t>Git Bash</a:t>
              </a:r>
              <a:r>
                <a:rPr lang="ja-JP" altLang="en-US" sz="2800" cap="none" dirty="0">
                  <a:solidFill>
                    <a:schemeClr val="bg1"/>
                  </a:solidFill>
                </a:rPr>
                <a:t>を起動する</a:t>
              </a:r>
              <a:endParaRPr lang="ja-JP" alt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図 11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1440C3FB-7273-0B3E-A1CA-8CC6DE70B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909" y="884421"/>
            <a:ext cx="5976380" cy="5608603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5E52BD06-6DB6-39BA-B4EF-DBF452833BDF}"/>
              </a:ext>
            </a:extLst>
          </p:cNvPr>
          <p:cNvGrpSpPr/>
          <p:nvPr/>
        </p:nvGrpSpPr>
        <p:grpSpPr>
          <a:xfrm>
            <a:off x="1116033" y="884421"/>
            <a:ext cx="4356446" cy="1696233"/>
            <a:chOff x="1004340" y="1565473"/>
            <a:chExt cx="4134778" cy="1609924"/>
          </a:xfrm>
        </p:grpSpPr>
        <p:pic>
          <p:nvPicPr>
            <p:cNvPr id="10" name="図 9" descr="グラフィカル ユーザー インターフェイス, アプリケーション">
              <a:extLst>
                <a:ext uri="{FF2B5EF4-FFF2-40B4-BE49-F238E27FC236}">
                  <a16:creationId xmlns:a16="http://schemas.microsoft.com/office/drawing/2014/main" id="{2E5CDC37-7FB1-CAE4-9E09-E7057897D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340" y="1565473"/>
              <a:ext cx="4134778" cy="1609924"/>
            </a:xfrm>
            <a:prstGeom prst="rect">
              <a:avLst/>
            </a:prstGeom>
          </p:spPr>
        </p:pic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FBAD85D2-11BC-4150-360F-C6672B9BA6C1}"/>
                </a:ext>
              </a:extLst>
            </p:cNvPr>
            <p:cNvSpPr/>
            <p:nvPr/>
          </p:nvSpPr>
          <p:spPr>
            <a:xfrm>
              <a:off x="2008682" y="2728210"/>
              <a:ext cx="2023672" cy="4347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B3C19FB-A0D6-9A0D-1D38-2E549D1E9EAF}"/>
              </a:ext>
            </a:extLst>
          </p:cNvPr>
          <p:cNvSpPr txBox="1"/>
          <p:nvPr/>
        </p:nvSpPr>
        <p:spPr>
          <a:xfrm>
            <a:off x="2006123" y="2656537"/>
            <a:ext cx="316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①「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gitbash</a:t>
            </a:r>
            <a:r>
              <a:rPr kumimoji="1" lang="ja-JP" altLang="en-US" sz="2400" dirty="0">
                <a:solidFill>
                  <a:srgbClr val="FF0000"/>
                </a:solidFill>
              </a:rPr>
              <a:t>」と入力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87A274C-6775-8CD6-5B3E-B193E433C01C}"/>
              </a:ext>
            </a:extLst>
          </p:cNvPr>
          <p:cNvSpPr/>
          <p:nvPr/>
        </p:nvSpPr>
        <p:spPr>
          <a:xfrm>
            <a:off x="9308891" y="1514825"/>
            <a:ext cx="1424066" cy="1247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A10634-BE2D-94E3-FB1A-3B9CE4A9A3F0}"/>
              </a:ext>
            </a:extLst>
          </p:cNvPr>
          <p:cNvSpPr txBox="1"/>
          <p:nvPr/>
        </p:nvSpPr>
        <p:spPr>
          <a:xfrm>
            <a:off x="9263921" y="2812419"/>
            <a:ext cx="316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②アプリを開く</a:t>
            </a:r>
          </a:p>
        </p:txBody>
      </p:sp>
    </p:spTree>
    <p:extLst>
      <p:ext uri="{BB962C8B-B14F-4D97-AF65-F5344CB8AC3E}">
        <p14:creationId xmlns:p14="http://schemas.microsoft.com/office/powerpoint/2010/main" val="1478409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4F5466F-7EAC-2F69-49BC-3355F3BC6CB5}"/>
              </a:ext>
            </a:extLst>
          </p:cNvPr>
          <p:cNvGrpSpPr/>
          <p:nvPr/>
        </p:nvGrpSpPr>
        <p:grpSpPr>
          <a:xfrm>
            <a:off x="-156089" y="-1"/>
            <a:ext cx="12348089" cy="634258"/>
            <a:chOff x="-156089" y="-1"/>
            <a:chExt cx="12348089" cy="634258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1EBFB064-5E5A-1305-2BEA-ABEA77BB03A0}"/>
                </a:ext>
              </a:extLst>
            </p:cNvPr>
            <p:cNvSpPr/>
            <p:nvPr/>
          </p:nvSpPr>
          <p:spPr>
            <a:xfrm>
              <a:off x="0" y="-1"/>
              <a:ext cx="12192000" cy="505841"/>
            </a:xfrm>
            <a:prstGeom prst="rect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タイトル 1">
              <a:extLst>
                <a:ext uri="{FF2B5EF4-FFF2-40B4-BE49-F238E27FC236}">
                  <a16:creationId xmlns:a16="http://schemas.microsoft.com/office/drawing/2014/main" id="{212577DE-B806-097E-C227-B2DD56DE5531}"/>
                </a:ext>
              </a:extLst>
            </p:cNvPr>
            <p:cNvSpPr txBox="1">
              <a:spLocks/>
            </p:cNvSpPr>
            <p:nvPr/>
          </p:nvSpPr>
          <p:spPr>
            <a:xfrm>
              <a:off x="-156089" y="36280"/>
              <a:ext cx="8610772" cy="59797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5100" kern="1200" cap="all" spc="200" baseline="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2800" cap="none" dirty="0">
                  <a:solidFill>
                    <a:schemeClr val="bg1"/>
                  </a:solidFill>
                </a:rPr>
                <a:t>・ローカルリポジトリを作成する</a:t>
              </a:r>
              <a:endParaRPr lang="ja-JP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6768868-510E-70E1-C729-C10F6C19B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762001"/>
            <a:ext cx="10178322" cy="511759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cd Desktop/ </a:t>
            </a:r>
            <a:r>
              <a:rPr lang="ja-JP" altLang="en-US" sz="2400" dirty="0"/>
              <a:t>と入力し、</a:t>
            </a:r>
            <a:r>
              <a:rPr lang="en-US" altLang="ja-JP" sz="2400" dirty="0"/>
              <a:t>Enter</a:t>
            </a:r>
            <a:r>
              <a:rPr lang="ja-JP" altLang="en-US" sz="2400" dirty="0"/>
              <a:t>を押す</a:t>
            </a:r>
            <a:br>
              <a:rPr lang="sv-SE" altLang="ja-JP" sz="2400" dirty="0"/>
            </a:br>
            <a:r>
              <a:rPr lang="en-US" altLang="ja-JP" sz="2200" dirty="0"/>
              <a:t>※</a:t>
            </a:r>
            <a:r>
              <a:rPr lang="ja-JP" altLang="en-US" sz="2200" dirty="0"/>
              <a:t>エラーの場合は </a:t>
            </a:r>
            <a:r>
              <a:rPr lang="en-US" altLang="ja-JP" sz="2200" dirty="0"/>
              <a:t>cd /c/Users/</a:t>
            </a:r>
            <a:r>
              <a:rPr lang="ja-JP" altLang="en-US" sz="2200" dirty="0"/>
              <a:t>ユーザ名</a:t>
            </a:r>
            <a:r>
              <a:rPr lang="en-US" altLang="ja-JP" sz="2200" dirty="0"/>
              <a:t>/Desktop/</a:t>
            </a:r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F8E212C7-9F3C-7FD9-1282-36CE824518B8}"/>
              </a:ext>
            </a:extLst>
          </p:cNvPr>
          <p:cNvGrpSpPr/>
          <p:nvPr/>
        </p:nvGrpSpPr>
        <p:grpSpPr>
          <a:xfrm>
            <a:off x="6380813" y="2386561"/>
            <a:ext cx="1329557" cy="1617786"/>
            <a:chOff x="3994134" y="2898289"/>
            <a:chExt cx="1329557" cy="1617786"/>
          </a:xfrm>
        </p:grpSpPr>
        <p:sp>
          <p:nvSpPr>
            <p:cNvPr id="54" name="四角形: メモ 53">
              <a:extLst>
                <a:ext uri="{FF2B5EF4-FFF2-40B4-BE49-F238E27FC236}">
                  <a16:creationId xmlns:a16="http://schemas.microsoft.com/office/drawing/2014/main" id="{44CF78D4-D396-FC78-5E5C-A7425C345182}"/>
                </a:ext>
              </a:extLst>
            </p:cNvPr>
            <p:cNvSpPr/>
            <p:nvPr/>
          </p:nvSpPr>
          <p:spPr>
            <a:xfrm rot="10800000" flipH="1">
              <a:off x="4149297" y="2912831"/>
              <a:ext cx="1174394" cy="1547446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フローチャート: カード 54">
              <a:extLst>
                <a:ext uri="{FF2B5EF4-FFF2-40B4-BE49-F238E27FC236}">
                  <a16:creationId xmlns:a16="http://schemas.microsoft.com/office/drawing/2014/main" id="{4D6AB48E-AC23-63D2-ADAA-0965C22BBBF5}"/>
                </a:ext>
              </a:extLst>
            </p:cNvPr>
            <p:cNvSpPr/>
            <p:nvPr/>
          </p:nvSpPr>
          <p:spPr>
            <a:xfrm flipH="1">
              <a:off x="3994134" y="2898289"/>
              <a:ext cx="1280160" cy="1617786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file1</a:t>
              </a:r>
              <a:endParaRPr kumimoji="1" lang="ja-JP" altLang="en-US" dirty="0"/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1665D61A-01AB-3A4C-12B6-9DBA8DE4012B}"/>
              </a:ext>
            </a:extLst>
          </p:cNvPr>
          <p:cNvGrpSpPr/>
          <p:nvPr/>
        </p:nvGrpSpPr>
        <p:grpSpPr>
          <a:xfrm>
            <a:off x="6458394" y="5059682"/>
            <a:ext cx="1329557" cy="1617786"/>
            <a:chOff x="3994134" y="2898289"/>
            <a:chExt cx="1329557" cy="1617786"/>
          </a:xfrm>
        </p:grpSpPr>
        <p:sp>
          <p:nvSpPr>
            <p:cNvPr id="57" name="四角形: メモ 56">
              <a:extLst>
                <a:ext uri="{FF2B5EF4-FFF2-40B4-BE49-F238E27FC236}">
                  <a16:creationId xmlns:a16="http://schemas.microsoft.com/office/drawing/2014/main" id="{FEC9DCF5-3439-A5B1-DBF4-CB14D833A0E8}"/>
                </a:ext>
              </a:extLst>
            </p:cNvPr>
            <p:cNvSpPr/>
            <p:nvPr/>
          </p:nvSpPr>
          <p:spPr>
            <a:xfrm rot="10800000" flipH="1">
              <a:off x="4149297" y="2912831"/>
              <a:ext cx="1174394" cy="1547446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フローチャート: カード 57">
              <a:extLst>
                <a:ext uri="{FF2B5EF4-FFF2-40B4-BE49-F238E27FC236}">
                  <a16:creationId xmlns:a16="http://schemas.microsoft.com/office/drawing/2014/main" id="{1BC70937-E42B-8192-155B-3ED2107A47AC}"/>
                </a:ext>
              </a:extLst>
            </p:cNvPr>
            <p:cNvSpPr/>
            <p:nvPr/>
          </p:nvSpPr>
          <p:spPr>
            <a:xfrm flipH="1">
              <a:off x="3994134" y="2898289"/>
              <a:ext cx="1280160" cy="1617786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file2</a:t>
              </a:r>
              <a:endParaRPr kumimoji="1" lang="ja-JP" altLang="en-US" dirty="0"/>
            </a:p>
          </p:txBody>
        </p:sp>
      </p:grpSp>
      <p:sp>
        <p:nvSpPr>
          <p:cNvPr id="59" name="矢印: 右 58">
            <a:extLst>
              <a:ext uri="{FF2B5EF4-FFF2-40B4-BE49-F238E27FC236}">
                <a16:creationId xmlns:a16="http://schemas.microsoft.com/office/drawing/2014/main" id="{72FACB80-171A-51F5-14A6-8D4470DA1718}"/>
              </a:ext>
            </a:extLst>
          </p:cNvPr>
          <p:cNvSpPr/>
          <p:nvPr/>
        </p:nvSpPr>
        <p:spPr>
          <a:xfrm rot="19386440">
            <a:off x="4724040" y="3237933"/>
            <a:ext cx="1335670" cy="102025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F45A5E82-D77B-BADA-67D9-BDAA86ECA43E}"/>
              </a:ext>
            </a:extLst>
          </p:cNvPr>
          <p:cNvSpPr/>
          <p:nvPr/>
        </p:nvSpPr>
        <p:spPr>
          <a:xfrm rot="2082278">
            <a:off x="4861582" y="4861100"/>
            <a:ext cx="1335670" cy="102025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9ED00F30-F961-F613-1A2B-C6A73895BFFC}"/>
              </a:ext>
            </a:extLst>
          </p:cNvPr>
          <p:cNvGrpSpPr/>
          <p:nvPr/>
        </p:nvGrpSpPr>
        <p:grpSpPr>
          <a:xfrm>
            <a:off x="1940376" y="3810955"/>
            <a:ext cx="2319443" cy="1856449"/>
            <a:chOff x="845788" y="3112387"/>
            <a:chExt cx="2319443" cy="1856449"/>
          </a:xfrm>
        </p:grpSpPr>
        <p:sp>
          <p:nvSpPr>
            <p:cNvPr id="62" name="フリーフォーム: 図形 61">
              <a:extLst>
                <a:ext uri="{FF2B5EF4-FFF2-40B4-BE49-F238E27FC236}">
                  <a16:creationId xmlns:a16="http://schemas.microsoft.com/office/drawing/2014/main" id="{BD72E0BE-F59B-A24D-4F75-62E2DAB34FC0}"/>
                </a:ext>
              </a:extLst>
            </p:cNvPr>
            <p:cNvSpPr/>
            <p:nvPr/>
          </p:nvSpPr>
          <p:spPr>
            <a:xfrm>
              <a:off x="1137908" y="4740196"/>
              <a:ext cx="1678930" cy="228640"/>
            </a:xfrm>
            <a:custGeom>
              <a:avLst/>
              <a:gdLst>
                <a:gd name="connsiteX0" fmla="*/ 839465 w 1678930"/>
                <a:gd name="connsiteY0" fmla="*/ 0 h 233902"/>
                <a:gd name="connsiteX1" fmla="*/ 1678930 w 1678930"/>
                <a:gd name="connsiteY1" fmla="*/ 221480 h 233902"/>
                <a:gd name="connsiteX2" fmla="*/ 1674184 w 1678930"/>
                <a:gd name="connsiteY2" fmla="*/ 233902 h 233902"/>
                <a:gd name="connsiteX3" fmla="*/ 4746 w 1678930"/>
                <a:gd name="connsiteY3" fmla="*/ 233902 h 233902"/>
                <a:gd name="connsiteX4" fmla="*/ 0 w 1678930"/>
                <a:gd name="connsiteY4" fmla="*/ 221480 h 233902"/>
                <a:gd name="connsiteX5" fmla="*/ 839465 w 1678930"/>
                <a:gd name="connsiteY5" fmla="*/ 0 h 23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8930" h="233902">
                  <a:moveTo>
                    <a:pt x="839465" y="0"/>
                  </a:moveTo>
                  <a:cubicBezTo>
                    <a:pt x="1303089" y="0"/>
                    <a:pt x="1678930" y="99160"/>
                    <a:pt x="1678930" y="221480"/>
                  </a:cubicBezTo>
                  <a:lnTo>
                    <a:pt x="1674184" y="233902"/>
                  </a:lnTo>
                  <a:lnTo>
                    <a:pt x="4746" y="233902"/>
                  </a:lnTo>
                  <a:lnTo>
                    <a:pt x="0" y="221480"/>
                  </a:lnTo>
                  <a:cubicBezTo>
                    <a:pt x="0" y="99160"/>
                    <a:pt x="375841" y="0"/>
                    <a:pt x="839465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E522535D-D27D-2F36-208B-AFB9149BDE10}"/>
                </a:ext>
              </a:extLst>
            </p:cNvPr>
            <p:cNvSpPr/>
            <p:nvPr/>
          </p:nvSpPr>
          <p:spPr>
            <a:xfrm>
              <a:off x="1533144" y="4249736"/>
              <a:ext cx="901983" cy="64698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EA6CA52C-2F25-22D7-73A2-0E94E6B20C14}"/>
                </a:ext>
              </a:extLst>
            </p:cNvPr>
            <p:cNvSpPr/>
            <p:nvPr/>
          </p:nvSpPr>
          <p:spPr>
            <a:xfrm>
              <a:off x="845788" y="3112387"/>
              <a:ext cx="2319443" cy="1491995"/>
            </a:xfrm>
            <a:prstGeom prst="rect">
              <a:avLst/>
            </a:prstGeom>
            <a:solidFill>
              <a:schemeClr val="accent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5" name="直角三角形 64">
              <a:extLst>
                <a:ext uri="{FF2B5EF4-FFF2-40B4-BE49-F238E27FC236}">
                  <a16:creationId xmlns:a16="http://schemas.microsoft.com/office/drawing/2014/main" id="{F1F6151C-9E14-10C8-CA19-7ECE82C3570F}"/>
                </a:ext>
              </a:extLst>
            </p:cNvPr>
            <p:cNvSpPr/>
            <p:nvPr/>
          </p:nvSpPr>
          <p:spPr>
            <a:xfrm rot="5400000">
              <a:off x="944700" y="3268130"/>
              <a:ext cx="966417" cy="901983"/>
            </a:xfrm>
            <a:prstGeom prst="rtTriangle">
              <a:avLst/>
            </a:prstGeom>
            <a:solidFill>
              <a:srgbClr val="99D6D7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6" name="思考の吹き出し: 雲形 65">
            <a:extLst>
              <a:ext uri="{FF2B5EF4-FFF2-40B4-BE49-F238E27FC236}">
                <a16:creationId xmlns:a16="http://schemas.microsoft.com/office/drawing/2014/main" id="{50274914-F9ED-368C-D54B-EB5661C9D619}"/>
              </a:ext>
            </a:extLst>
          </p:cNvPr>
          <p:cNvSpPr/>
          <p:nvPr/>
        </p:nvSpPr>
        <p:spPr>
          <a:xfrm>
            <a:off x="2652155" y="2326427"/>
            <a:ext cx="2152375" cy="1067146"/>
          </a:xfrm>
          <a:prstGeom prst="cloudCallout">
            <a:avLst>
              <a:gd name="adj1" fmla="val -36155"/>
              <a:gd name="adj2" fmla="val 7795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cd </a:t>
            </a:r>
            <a:r>
              <a:rPr kumimoji="1" lang="en-US" altLang="ja-JP" dirty="0" err="1"/>
              <a:t>Desctop</a:t>
            </a:r>
            <a:endParaRPr kumimoji="1" lang="ja-JP" altLang="en-US" dirty="0"/>
          </a:p>
        </p:txBody>
      </p:sp>
      <p:sp>
        <p:nvSpPr>
          <p:cNvPr id="67" name="思考の吹き出し: 雲形 66">
            <a:extLst>
              <a:ext uri="{FF2B5EF4-FFF2-40B4-BE49-F238E27FC236}">
                <a16:creationId xmlns:a16="http://schemas.microsoft.com/office/drawing/2014/main" id="{76910644-CE0C-1CE9-7A2C-485A68848943}"/>
              </a:ext>
            </a:extLst>
          </p:cNvPr>
          <p:cNvSpPr/>
          <p:nvPr/>
        </p:nvSpPr>
        <p:spPr>
          <a:xfrm>
            <a:off x="7540678" y="1561175"/>
            <a:ext cx="2721928" cy="1067146"/>
          </a:xfrm>
          <a:prstGeom prst="cloudCallout">
            <a:avLst>
              <a:gd name="adj1" fmla="val -37355"/>
              <a:gd name="adj2" fmla="val 8076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cd </a:t>
            </a:r>
            <a:r>
              <a:rPr kumimoji="1" lang="en-US" altLang="ja-JP" dirty="0" err="1"/>
              <a:t>Desctop</a:t>
            </a:r>
            <a:r>
              <a:rPr kumimoji="1" lang="en-US" altLang="ja-JP" dirty="0"/>
              <a:t>/file1</a:t>
            </a:r>
            <a:endParaRPr kumimoji="1" lang="ja-JP" altLang="en-US" dirty="0"/>
          </a:p>
        </p:txBody>
      </p:sp>
      <p:sp>
        <p:nvSpPr>
          <p:cNvPr id="68" name="思考の吹き出し: 雲形 67">
            <a:extLst>
              <a:ext uri="{FF2B5EF4-FFF2-40B4-BE49-F238E27FC236}">
                <a16:creationId xmlns:a16="http://schemas.microsoft.com/office/drawing/2014/main" id="{A5A7A95D-CCD0-7927-7BC3-0043D08B51B2}"/>
              </a:ext>
            </a:extLst>
          </p:cNvPr>
          <p:cNvSpPr/>
          <p:nvPr/>
        </p:nvSpPr>
        <p:spPr>
          <a:xfrm>
            <a:off x="7421404" y="4174293"/>
            <a:ext cx="2721928" cy="1067146"/>
          </a:xfrm>
          <a:prstGeom prst="cloudCallout">
            <a:avLst>
              <a:gd name="adj1" fmla="val -32398"/>
              <a:gd name="adj2" fmla="val 8216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cd </a:t>
            </a:r>
            <a:r>
              <a:rPr kumimoji="1" lang="en-US" altLang="ja-JP" dirty="0" err="1"/>
              <a:t>Desctop</a:t>
            </a:r>
            <a:r>
              <a:rPr kumimoji="1" lang="en-US" altLang="ja-JP" dirty="0"/>
              <a:t>/file2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155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4F5466F-7EAC-2F69-49BC-3355F3BC6CB5}"/>
              </a:ext>
            </a:extLst>
          </p:cNvPr>
          <p:cNvGrpSpPr/>
          <p:nvPr/>
        </p:nvGrpSpPr>
        <p:grpSpPr>
          <a:xfrm>
            <a:off x="-156089" y="-1"/>
            <a:ext cx="12348089" cy="634258"/>
            <a:chOff x="-156089" y="-1"/>
            <a:chExt cx="12348089" cy="634258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1EBFB064-5E5A-1305-2BEA-ABEA77BB03A0}"/>
                </a:ext>
              </a:extLst>
            </p:cNvPr>
            <p:cNvSpPr/>
            <p:nvPr/>
          </p:nvSpPr>
          <p:spPr>
            <a:xfrm>
              <a:off x="0" y="-1"/>
              <a:ext cx="12192000" cy="505841"/>
            </a:xfrm>
            <a:prstGeom prst="rect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タイトル 1">
              <a:extLst>
                <a:ext uri="{FF2B5EF4-FFF2-40B4-BE49-F238E27FC236}">
                  <a16:creationId xmlns:a16="http://schemas.microsoft.com/office/drawing/2014/main" id="{212577DE-B806-097E-C227-B2DD56DE5531}"/>
                </a:ext>
              </a:extLst>
            </p:cNvPr>
            <p:cNvSpPr txBox="1">
              <a:spLocks/>
            </p:cNvSpPr>
            <p:nvPr/>
          </p:nvSpPr>
          <p:spPr>
            <a:xfrm>
              <a:off x="-156089" y="36280"/>
              <a:ext cx="8610772" cy="59797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5100" kern="1200" cap="all" spc="200" baseline="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2800" cap="none" dirty="0">
                  <a:solidFill>
                    <a:schemeClr val="bg1"/>
                  </a:solidFill>
                </a:rPr>
                <a:t>・ローカルリポジトリを作成する</a:t>
              </a:r>
              <a:endParaRPr lang="ja-JP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6768868-510E-70E1-C729-C10F6C19B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762001"/>
            <a:ext cx="10178322" cy="5117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>
                <a:solidFill>
                  <a:schemeClr val="tx1"/>
                </a:solidFill>
              </a:rPr>
              <a:t>以下のコマンドを実行し、下の画像のようになれば成功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400" dirty="0" err="1">
                <a:solidFill>
                  <a:schemeClr val="tx1"/>
                </a:solidFill>
              </a:rPr>
              <a:t>mkdir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err="1">
                <a:solidFill>
                  <a:schemeClr val="tx1"/>
                </a:solidFill>
              </a:rPr>
              <a:t>gitbash_test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marL="1071563" lvl="2" indent="0">
              <a:buNone/>
            </a:pPr>
            <a:r>
              <a:rPr lang="ja-JP" altLang="en-US" sz="2200" dirty="0">
                <a:solidFill>
                  <a:schemeClr val="tx1"/>
                </a:solidFill>
              </a:rPr>
              <a:t>意味：ディレクトリ </a:t>
            </a:r>
            <a:r>
              <a:rPr lang="en-US" altLang="ja-JP" sz="2200" dirty="0" err="1">
                <a:solidFill>
                  <a:schemeClr val="tx1"/>
                </a:solidFill>
              </a:rPr>
              <a:t>gitbash_test</a:t>
            </a:r>
            <a:r>
              <a:rPr lang="en-US" altLang="ja-JP" sz="2200" dirty="0">
                <a:solidFill>
                  <a:schemeClr val="tx1"/>
                </a:solidFill>
              </a:rPr>
              <a:t> </a:t>
            </a:r>
            <a:r>
              <a:rPr lang="ja-JP" altLang="en-US" sz="2200" dirty="0">
                <a:solidFill>
                  <a:schemeClr val="tx1"/>
                </a:solidFill>
              </a:rPr>
              <a:t>を作成</a:t>
            </a:r>
            <a:br>
              <a:rPr lang="en-US" altLang="ja-JP" sz="2200" dirty="0">
                <a:solidFill>
                  <a:schemeClr val="tx1"/>
                </a:solidFill>
              </a:rPr>
            </a:br>
            <a:r>
              <a:rPr lang="ja-JP" altLang="en-US" sz="2200" dirty="0">
                <a:solidFill>
                  <a:schemeClr val="tx1"/>
                </a:solidFill>
              </a:rPr>
              <a:t>　　 （右クリック→新規作成→フォルダー と同じ動作）</a:t>
            </a:r>
            <a:endParaRPr lang="en-US" altLang="ja-JP" sz="2200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400" dirty="0">
                <a:solidFill>
                  <a:schemeClr val="tx1"/>
                </a:solidFill>
              </a:rPr>
              <a:t>cd </a:t>
            </a:r>
            <a:r>
              <a:rPr lang="en-US" altLang="ja-JP" sz="2400" dirty="0" err="1">
                <a:solidFill>
                  <a:schemeClr val="tx1"/>
                </a:solidFill>
              </a:rPr>
              <a:t>gitbash_test</a:t>
            </a:r>
            <a:r>
              <a:rPr lang="en-US" altLang="ja-JP" sz="2400" dirty="0">
                <a:solidFill>
                  <a:schemeClr val="tx1"/>
                </a:solidFill>
              </a:rPr>
              <a:t>/</a:t>
            </a:r>
          </a:p>
          <a:p>
            <a:pPr marL="1071563" lvl="2" indent="0">
              <a:buNone/>
            </a:pPr>
            <a:r>
              <a:rPr lang="ja-JP" altLang="en-US" sz="2200" dirty="0">
                <a:solidFill>
                  <a:schemeClr val="tx1"/>
                </a:solidFill>
              </a:rPr>
              <a:t>意味：ディレクトリ </a:t>
            </a:r>
            <a:r>
              <a:rPr lang="en-US" altLang="ja-JP" sz="2200" dirty="0" err="1">
                <a:solidFill>
                  <a:schemeClr val="tx1"/>
                </a:solidFill>
              </a:rPr>
              <a:t>gitbash_test</a:t>
            </a:r>
            <a:r>
              <a:rPr lang="en-US" altLang="ja-JP" sz="2200" dirty="0">
                <a:solidFill>
                  <a:schemeClr val="tx1"/>
                </a:solidFill>
              </a:rPr>
              <a:t> </a:t>
            </a:r>
            <a:r>
              <a:rPr lang="ja-JP" altLang="en-US" sz="2200" dirty="0">
                <a:solidFill>
                  <a:schemeClr val="tx1"/>
                </a:solidFill>
              </a:rPr>
              <a:t>に移動</a:t>
            </a:r>
            <a:endParaRPr lang="en-US" altLang="ja-JP" sz="2200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400" dirty="0">
                <a:solidFill>
                  <a:schemeClr val="tx1"/>
                </a:solidFill>
              </a:rPr>
              <a:t>git </a:t>
            </a:r>
            <a:r>
              <a:rPr lang="en-US" altLang="ja-JP" sz="2400" dirty="0" err="1">
                <a:solidFill>
                  <a:schemeClr val="tx1"/>
                </a:solidFill>
              </a:rPr>
              <a:t>init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marL="1071563" lvl="2" indent="0">
              <a:buNone/>
            </a:pPr>
            <a:r>
              <a:rPr lang="ja-JP" altLang="en-US" sz="2200" dirty="0">
                <a:solidFill>
                  <a:schemeClr val="tx1"/>
                </a:solidFill>
              </a:rPr>
              <a:t>意味：ディレクトリ </a:t>
            </a:r>
            <a:r>
              <a:rPr lang="en-US" altLang="ja-JP" sz="2200" dirty="0" err="1">
                <a:solidFill>
                  <a:schemeClr val="tx1"/>
                </a:solidFill>
              </a:rPr>
              <a:t>gitbash_test</a:t>
            </a:r>
            <a:r>
              <a:rPr lang="en-US" altLang="ja-JP" sz="2200" dirty="0">
                <a:solidFill>
                  <a:schemeClr val="tx1"/>
                </a:solidFill>
              </a:rPr>
              <a:t> </a:t>
            </a:r>
            <a:r>
              <a:rPr lang="ja-JP" altLang="en-US" sz="2200" dirty="0">
                <a:solidFill>
                  <a:schemeClr val="tx1"/>
                </a:solidFill>
              </a:rPr>
              <a:t>をローカルリポジトリにする</a:t>
            </a:r>
            <a:endParaRPr lang="en-US" altLang="ja-JP" sz="2200" dirty="0">
              <a:solidFill>
                <a:schemeClr val="tx1"/>
              </a:solidFill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388BC64-D7CB-6D69-4AD2-20DC77DEF826}"/>
              </a:ext>
            </a:extLst>
          </p:cNvPr>
          <p:cNvGrpSpPr/>
          <p:nvPr/>
        </p:nvGrpSpPr>
        <p:grpSpPr>
          <a:xfrm>
            <a:off x="2207704" y="4623931"/>
            <a:ext cx="7776592" cy="1930647"/>
            <a:chOff x="4032354" y="4590073"/>
            <a:chExt cx="7776592" cy="1930647"/>
          </a:xfrm>
        </p:grpSpPr>
        <p:pic>
          <p:nvPicPr>
            <p:cNvPr id="16" name="図 15" descr="テキスト&#10;&#10;自動的に生成された説明">
              <a:extLst>
                <a:ext uri="{FF2B5EF4-FFF2-40B4-BE49-F238E27FC236}">
                  <a16:creationId xmlns:a16="http://schemas.microsoft.com/office/drawing/2014/main" id="{EFB9CD06-8928-6215-A16D-467D9F030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2354" y="4590073"/>
              <a:ext cx="7776592" cy="1930647"/>
            </a:xfrm>
            <a:prstGeom prst="rect">
              <a:avLst/>
            </a:prstGeom>
          </p:spPr>
        </p:pic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9D39571C-6C1E-0299-319B-B4F5B90F4DEC}"/>
                </a:ext>
              </a:extLst>
            </p:cNvPr>
            <p:cNvSpPr/>
            <p:nvPr/>
          </p:nvSpPr>
          <p:spPr>
            <a:xfrm>
              <a:off x="8297940" y="6205471"/>
              <a:ext cx="872865" cy="16040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4260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FA6DAF86-A2B2-D4A3-DCC8-28C02ED63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021" y="1758226"/>
            <a:ext cx="8199779" cy="4743198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FF8664-98E7-55CF-9A41-756D1E20F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809469"/>
            <a:ext cx="10178322" cy="5070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>
                <a:solidFill>
                  <a:schemeClr val="tx1"/>
                </a:solidFill>
              </a:rPr>
              <a:t>デスクトップに作成されている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kumimoji="1" lang="en-US" altLang="ja-JP" sz="2400" dirty="0" err="1">
                <a:solidFill>
                  <a:schemeClr val="tx1"/>
                </a:solidFill>
              </a:rPr>
              <a:t>gitbash_test</a:t>
            </a:r>
            <a:r>
              <a:rPr kumimoji="1" lang="ja-JP" altLang="en-US" sz="2400" dirty="0">
                <a:solidFill>
                  <a:schemeClr val="tx1"/>
                </a:solidFill>
              </a:rPr>
              <a:t>フォルダを開き </a:t>
            </a:r>
            <a:r>
              <a:rPr kumimoji="1" lang="en-US" altLang="ja-JP" sz="2400" b="1" dirty="0">
                <a:solidFill>
                  <a:schemeClr val="tx1"/>
                </a:solidFill>
              </a:rPr>
              <a:t>test.txt </a:t>
            </a:r>
            <a:r>
              <a:rPr kumimoji="1" lang="ja-JP" altLang="en-US" sz="2400" dirty="0">
                <a:solidFill>
                  <a:schemeClr val="tx1"/>
                </a:solidFill>
              </a:rPr>
              <a:t>を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ja-JP" altLang="en-US" sz="2400" dirty="0">
                <a:solidFill>
                  <a:schemeClr val="tx1"/>
                </a:solidFill>
              </a:rPr>
              <a:t>作成する。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4719053-94DF-8893-E997-3A799B9AFE1A}"/>
              </a:ext>
            </a:extLst>
          </p:cNvPr>
          <p:cNvGrpSpPr/>
          <p:nvPr/>
        </p:nvGrpSpPr>
        <p:grpSpPr>
          <a:xfrm>
            <a:off x="-156089" y="-1"/>
            <a:ext cx="12348089" cy="634258"/>
            <a:chOff x="-156089" y="-1"/>
            <a:chExt cx="12348089" cy="634258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ADDC70B-9489-7D7C-FEBE-5253870B3720}"/>
                </a:ext>
              </a:extLst>
            </p:cNvPr>
            <p:cNvSpPr/>
            <p:nvPr/>
          </p:nvSpPr>
          <p:spPr>
            <a:xfrm>
              <a:off x="0" y="-1"/>
              <a:ext cx="12192000" cy="505841"/>
            </a:xfrm>
            <a:prstGeom prst="rect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タイトル 1">
              <a:extLst>
                <a:ext uri="{FF2B5EF4-FFF2-40B4-BE49-F238E27FC236}">
                  <a16:creationId xmlns:a16="http://schemas.microsoft.com/office/drawing/2014/main" id="{92D5EB5E-A201-ADBA-1C91-BB14259E7A9F}"/>
                </a:ext>
              </a:extLst>
            </p:cNvPr>
            <p:cNvSpPr txBox="1">
              <a:spLocks/>
            </p:cNvSpPr>
            <p:nvPr/>
          </p:nvSpPr>
          <p:spPr>
            <a:xfrm>
              <a:off x="-156089" y="36280"/>
              <a:ext cx="8610772" cy="59797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5100" kern="1200" cap="all" spc="200" baseline="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2800" cap="none" dirty="0">
                  <a:solidFill>
                    <a:schemeClr val="bg1"/>
                  </a:solidFill>
                </a:rPr>
                <a:t>・コミットする</a:t>
              </a:r>
              <a:endParaRPr lang="ja-JP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20A4AF0-BE04-4CF0-CF03-9F6860616198}"/>
              </a:ext>
            </a:extLst>
          </p:cNvPr>
          <p:cNvSpPr/>
          <p:nvPr/>
        </p:nvSpPr>
        <p:spPr>
          <a:xfrm>
            <a:off x="4564380" y="3344530"/>
            <a:ext cx="2659379" cy="343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A208356-20E9-7AF5-0BC2-C778F4A70393}"/>
              </a:ext>
            </a:extLst>
          </p:cNvPr>
          <p:cNvSpPr/>
          <p:nvPr/>
        </p:nvSpPr>
        <p:spPr>
          <a:xfrm>
            <a:off x="7208518" y="5847363"/>
            <a:ext cx="2733041" cy="3095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0CA010C-D65A-4E4D-B184-3CE99914F519}"/>
              </a:ext>
            </a:extLst>
          </p:cNvPr>
          <p:cNvSpPr txBox="1"/>
          <p:nvPr/>
        </p:nvSpPr>
        <p:spPr>
          <a:xfrm>
            <a:off x="3264637" y="3889074"/>
            <a:ext cx="2104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</a:rPr>
              <a:t>①</a:t>
            </a:r>
            <a:endParaRPr kumimoji="1" lang="en-US" altLang="ja-JP" sz="2000" dirty="0">
              <a:solidFill>
                <a:srgbClr val="FF0000"/>
              </a:solidFill>
            </a:endParaRPr>
          </a:p>
          <a:p>
            <a:r>
              <a:rPr kumimoji="1" lang="ja-JP" altLang="en-US" sz="2000" dirty="0">
                <a:solidFill>
                  <a:srgbClr val="FF0000"/>
                </a:solidFill>
              </a:rPr>
              <a:t>右クリック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BA639BD-FA95-DADD-A221-C0B1931497A0}"/>
              </a:ext>
            </a:extLst>
          </p:cNvPr>
          <p:cNvSpPr txBox="1"/>
          <p:nvPr/>
        </p:nvSpPr>
        <p:spPr>
          <a:xfrm>
            <a:off x="4163448" y="3344530"/>
            <a:ext cx="684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465FD50-1615-8141-321C-7484A010C3CD}"/>
              </a:ext>
            </a:extLst>
          </p:cNvPr>
          <p:cNvSpPr txBox="1"/>
          <p:nvPr/>
        </p:nvSpPr>
        <p:spPr>
          <a:xfrm>
            <a:off x="6805046" y="5828403"/>
            <a:ext cx="684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2636445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FF8664-98E7-55CF-9A41-756D1E20F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809469"/>
            <a:ext cx="10178322" cy="5070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>
                <a:solidFill>
                  <a:schemeClr val="tx1"/>
                </a:solidFill>
              </a:rPr>
              <a:t>以下のコマンドを実行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200" dirty="0">
                <a:solidFill>
                  <a:schemeClr val="tx1"/>
                </a:solidFill>
              </a:rPr>
              <a:t>git status</a:t>
            </a:r>
            <a:r>
              <a:rPr lang="ja-JP" altLang="en-US" sz="2000" dirty="0">
                <a:solidFill>
                  <a:schemeClr val="tx1"/>
                </a:solidFill>
              </a:rPr>
              <a:t>　：現在の状況を確認する</a:t>
            </a:r>
            <a:endParaRPr lang="en-US" altLang="ja-JP" sz="2000" dirty="0">
              <a:solidFill>
                <a:schemeClr val="tx1"/>
              </a:solidFill>
            </a:endParaRPr>
          </a:p>
          <a:p>
            <a:pPr marL="619125" lvl="1" indent="0">
              <a:buNone/>
            </a:pPr>
            <a:endParaRPr lang="en-US" altLang="ja-JP" sz="2200" dirty="0">
              <a:solidFill>
                <a:schemeClr val="tx1"/>
              </a:solidFill>
            </a:endParaRPr>
          </a:p>
          <a:p>
            <a:pPr marL="619125" lvl="1" indent="0">
              <a:buNone/>
            </a:pPr>
            <a:endParaRPr lang="en-US" altLang="ja-JP" sz="2200" dirty="0">
              <a:solidFill>
                <a:schemeClr val="tx1"/>
              </a:solidFill>
            </a:endParaRPr>
          </a:p>
          <a:p>
            <a:pPr marL="619125" lvl="1" indent="0">
              <a:buNone/>
            </a:pPr>
            <a:endParaRPr lang="en-US" altLang="ja-JP" sz="2200" dirty="0">
              <a:solidFill>
                <a:schemeClr val="tx1"/>
              </a:solidFill>
            </a:endParaRPr>
          </a:p>
          <a:p>
            <a:pPr marL="619125" lvl="1" indent="0">
              <a:buNone/>
            </a:pPr>
            <a:endParaRPr lang="en-US" altLang="ja-JP" sz="2200" dirty="0">
              <a:solidFill>
                <a:schemeClr val="tx1"/>
              </a:solidFill>
            </a:endParaRPr>
          </a:p>
          <a:p>
            <a:pPr marL="619125" lvl="1" indent="0">
              <a:buNone/>
            </a:pPr>
            <a:endParaRPr lang="en-US" altLang="ja-JP" sz="2200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200" dirty="0">
                <a:solidFill>
                  <a:schemeClr val="tx1"/>
                </a:solidFill>
              </a:rPr>
              <a:t>git add –A</a:t>
            </a:r>
            <a:r>
              <a:rPr lang="ja-JP" altLang="en-US" sz="2200" dirty="0">
                <a:solidFill>
                  <a:schemeClr val="tx1"/>
                </a:solidFill>
              </a:rPr>
              <a:t>　</a:t>
            </a:r>
            <a:r>
              <a:rPr lang="ja-JP" altLang="en-US" sz="2000" dirty="0">
                <a:solidFill>
                  <a:schemeClr val="tx1"/>
                </a:solidFill>
              </a:rPr>
              <a:t>：全てのファイルをコミットの対象にする</a:t>
            </a:r>
            <a:endParaRPr lang="en-US" altLang="ja-JP" sz="2000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200" dirty="0">
                <a:solidFill>
                  <a:schemeClr val="tx1"/>
                </a:solidFill>
              </a:rPr>
              <a:t>git status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4719053-94DF-8893-E997-3A799B9AFE1A}"/>
              </a:ext>
            </a:extLst>
          </p:cNvPr>
          <p:cNvGrpSpPr/>
          <p:nvPr/>
        </p:nvGrpSpPr>
        <p:grpSpPr>
          <a:xfrm>
            <a:off x="-156089" y="-1"/>
            <a:ext cx="12348089" cy="634258"/>
            <a:chOff x="-156089" y="-1"/>
            <a:chExt cx="12348089" cy="634258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ADDC70B-9489-7D7C-FEBE-5253870B3720}"/>
                </a:ext>
              </a:extLst>
            </p:cNvPr>
            <p:cNvSpPr/>
            <p:nvPr/>
          </p:nvSpPr>
          <p:spPr>
            <a:xfrm>
              <a:off x="0" y="-1"/>
              <a:ext cx="12192000" cy="505841"/>
            </a:xfrm>
            <a:prstGeom prst="rect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タイトル 1">
              <a:extLst>
                <a:ext uri="{FF2B5EF4-FFF2-40B4-BE49-F238E27FC236}">
                  <a16:creationId xmlns:a16="http://schemas.microsoft.com/office/drawing/2014/main" id="{92D5EB5E-A201-ADBA-1C91-BB14259E7A9F}"/>
                </a:ext>
              </a:extLst>
            </p:cNvPr>
            <p:cNvSpPr txBox="1">
              <a:spLocks/>
            </p:cNvSpPr>
            <p:nvPr/>
          </p:nvSpPr>
          <p:spPr>
            <a:xfrm>
              <a:off x="-156089" y="36280"/>
              <a:ext cx="8610772" cy="59797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5100" kern="1200" cap="all" spc="200" baseline="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2800" cap="none" dirty="0">
                  <a:solidFill>
                    <a:schemeClr val="bg1"/>
                  </a:solidFill>
                </a:rPr>
                <a:t>・コミットする</a:t>
              </a:r>
              <a:endParaRPr lang="ja-JP" alt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図 14" descr="テキスト&#10;&#10;自動的に生成された説明">
            <a:extLst>
              <a:ext uri="{FF2B5EF4-FFF2-40B4-BE49-F238E27FC236}">
                <a16:creationId xmlns:a16="http://schemas.microsoft.com/office/drawing/2014/main" id="{E84E0955-97D8-D14F-2851-D15A98640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823" y="1737004"/>
            <a:ext cx="6517227" cy="2023834"/>
          </a:xfrm>
          <a:prstGeom prst="rect">
            <a:avLst/>
          </a:prstGeom>
        </p:spPr>
      </p:pic>
      <p:pic>
        <p:nvPicPr>
          <p:cNvPr id="19" name="図 18" descr="テキスト&#10;&#10;自動的に生成された説明">
            <a:extLst>
              <a:ext uri="{FF2B5EF4-FFF2-40B4-BE49-F238E27FC236}">
                <a16:creationId xmlns:a16="http://schemas.microsoft.com/office/drawing/2014/main" id="{6EF03216-A440-EB62-1C39-A536340851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823" y="4936508"/>
            <a:ext cx="5975672" cy="176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4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03ADBE-F4FD-5583-F2A5-AB1D154A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5400" cap="none" dirty="0"/>
              <a:t>Git</a:t>
            </a:r>
            <a:r>
              <a:rPr kumimoji="1" lang="ja-JP" altLang="en-US" sz="5400" cap="none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626606-7E1C-3B91-9108-FC4566BF8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9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Git</a:t>
            </a:r>
            <a:r>
              <a:rPr lang="ja-JP" altLang="en-US" dirty="0"/>
              <a:t>とは、コンピューターで作ったファイルの変更履歴を記録したり、管理したりするためのツールです。</a:t>
            </a:r>
          </a:p>
          <a:p>
            <a:pPr marL="0" indent="0">
              <a:buNone/>
            </a:pPr>
            <a:r>
              <a:rPr lang="ja-JP" altLang="en-US" dirty="0"/>
              <a:t>例えば、あなたが絵を描いているとします。</a:t>
            </a:r>
          </a:p>
          <a:p>
            <a:pPr marL="0" indent="0">
              <a:buNone/>
            </a:pPr>
            <a:r>
              <a:rPr lang="ja-JP" altLang="en-US" dirty="0"/>
              <a:t>最初は空白の紙に線を引いて、次に色を塗って、最後に文字を書くとしましょう。</a:t>
            </a:r>
          </a:p>
          <a:p>
            <a:pPr marL="0" indent="0">
              <a:buNone/>
            </a:pPr>
            <a:r>
              <a:rPr lang="ja-JP" altLang="en-US" dirty="0"/>
              <a:t>このとき、紙に描いた絵はどんどん変わっていきますよね。</a:t>
            </a:r>
          </a:p>
          <a:p>
            <a:pPr marL="0" indent="0">
              <a:buNone/>
            </a:pPr>
            <a:r>
              <a:rPr lang="ja-JP" altLang="en-US" dirty="0"/>
              <a:t>でも、もしも間違えて消しゴムで消してしまったら、元に戻すことはできません。</a:t>
            </a:r>
          </a:p>
          <a:p>
            <a:pPr marL="0" indent="0">
              <a:buNone/>
            </a:pPr>
            <a:r>
              <a:rPr lang="ja-JP" altLang="en-US" dirty="0"/>
              <a:t>そこで、</a:t>
            </a:r>
            <a:r>
              <a:rPr lang="en-US" altLang="ja-JP" dirty="0"/>
              <a:t>Git</a:t>
            </a:r>
            <a:r>
              <a:rPr lang="ja-JP" altLang="en-US" dirty="0"/>
              <a:t>を使うと便利なんです。</a:t>
            </a:r>
            <a:r>
              <a:rPr lang="en-US" altLang="ja-JP" dirty="0"/>
              <a:t>Git</a:t>
            </a:r>
            <a:r>
              <a:rPr lang="ja-JP" altLang="en-US" dirty="0"/>
              <a:t>は、あなたが絵を描くたびに紙のコピーを作ってくれます。</a:t>
            </a:r>
          </a:p>
          <a:p>
            <a:pPr marL="0" indent="0">
              <a:buNone/>
            </a:pPr>
            <a:r>
              <a:rPr lang="ja-JP" altLang="en-US" dirty="0"/>
              <a:t>そして、そのコピーには何を描いたか、いつ描いたか、誰が描いたかなどの情報も一緒に保存してくれます。これを「バージョン管理」と呼びます。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56313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3374873-08F9-3C6F-7771-B80B147F31FB}"/>
              </a:ext>
            </a:extLst>
          </p:cNvPr>
          <p:cNvGrpSpPr/>
          <p:nvPr/>
        </p:nvGrpSpPr>
        <p:grpSpPr>
          <a:xfrm>
            <a:off x="-156089" y="-1"/>
            <a:ext cx="12348089" cy="634258"/>
            <a:chOff x="-156089" y="-1"/>
            <a:chExt cx="12348089" cy="634258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09FEFCD-8227-94AE-74CA-269F21CA1E28}"/>
                </a:ext>
              </a:extLst>
            </p:cNvPr>
            <p:cNvSpPr/>
            <p:nvPr/>
          </p:nvSpPr>
          <p:spPr>
            <a:xfrm>
              <a:off x="0" y="-1"/>
              <a:ext cx="12192000" cy="505841"/>
            </a:xfrm>
            <a:prstGeom prst="rect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タイトル 1">
              <a:extLst>
                <a:ext uri="{FF2B5EF4-FFF2-40B4-BE49-F238E27FC236}">
                  <a16:creationId xmlns:a16="http://schemas.microsoft.com/office/drawing/2014/main" id="{DE116CE4-A1A7-7BF3-63DF-C93B72157355}"/>
                </a:ext>
              </a:extLst>
            </p:cNvPr>
            <p:cNvSpPr txBox="1">
              <a:spLocks/>
            </p:cNvSpPr>
            <p:nvPr/>
          </p:nvSpPr>
          <p:spPr>
            <a:xfrm>
              <a:off x="-156089" y="36280"/>
              <a:ext cx="8610772" cy="59797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5100" kern="1200" cap="all" spc="200" baseline="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2800" cap="none" dirty="0">
                  <a:solidFill>
                    <a:schemeClr val="bg1"/>
                  </a:solidFill>
                </a:rPr>
                <a:t>・コミットする</a:t>
              </a:r>
              <a:endParaRPr lang="ja-JP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2C24FBBB-C211-0EA1-13C1-C8715E8A7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809469"/>
            <a:ext cx="10178322" cy="5070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>
                <a:solidFill>
                  <a:schemeClr val="tx1"/>
                </a:solidFill>
              </a:rPr>
              <a:t>以下のコマンドを実行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200" dirty="0">
                <a:solidFill>
                  <a:schemeClr val="tx1"/>
                </a:solidFill>
              </a:rPr>
              <a:t>git diff --cached</a:t>
            </a:r>
            <a:r>
              <a:rPr lang="ja-JP" altLang="en-US" sz="2000" dirty="0">
                <a:solidFill>
                  <a:schemeClr val="tx1"/>
                </a:solidFill>
              </a:rPr>
              <a:t>　：前回の差分を表示</a:t>
            </a:r>
            <a:endParaRPr lang="en-US" altLang="ja-JP" sz="2000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ja-JP" sz="2000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ja-JP" sz="2000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ja-JP" sz="2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ja-JP" sz="2200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200" dirty="0">
                <a:solidFill>
                  <a:schemeClr val="tx1"/>
                </a:solidFill>
              </a:rPr>
              <a:t>git commit –m “</a:t>
            </a:r>
            <a:r>
              <a:rPr lang="ja-JP" altLang="en-US" sz="2200" dirty="0">
                <a:solidFill>
                  <a:schemeClr val="tx1"/>
                </a:solidFill>
              </a:rPr>
              <a:t>コミットメッセージ</a:t>
            </a:r>
            <a:r>
              <a:rPr lang="en-US" altLang="ja-JP" sz="2200" dirty="0">
                <a:solidFill>
                  <a:schemeClr val="tx1"/>
                </a:solidFill>
              </a:rPr>
              <a:t>”</a:t>
            </a:r>
            <a:r>
              <a:rPr lang="ja-JP" altLang="en-US" sz="2200" dirty="0">
                <a:solidFill>
                  <a:schemeClr val="tx1"/>
                </a:solidFill>
              </a:rPr>
              <a:t>　</a:t>
            </a:r>
            <a:r>
              <a:rPr lang="ja-JP" altLang="en-US" sz="2000" dirty="0">
                <a:solidFill>
                  <a:schemeClr val="tx1"/>
                </a:solidFill>
              </a:rPr>
              <a:t>：コミットする</a:t>
            </a:r>
            <a:endParaRPr lang="en-US" altLang="ja-JP" sz="2000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200" dirty="0">
                <a:solidFill>
                  <a:schemeClr val="tx1"/>
                </a:solidFill>
              </a:rPr>
              <a:t>git log</a:t>
            </a:r>
          </a:p>
        </p:txBody>
      </p:sp>
      <p:pic>
        <p:nvPicPr>
          <p:cNvPr id="14" name="図 13" descr="テキスト&#10;&#10;自動的に生成された説明">
            <a:extLst>
              <a:ext uri="{FF2B5EF4-FFF2-40B4-BE49-F238E27FC236}">
                <a16:creationId xmlns:a16="http://schemas.microsoft.com/office/drawing/2014/main" id="{2F83EF82-99B9-AF0B-FF34-AEABAB7FD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768" y="1720830"/>
            <a:ext cx="6412203" cy="1778869"/>
          </a:xfrm>
          <a:prstGeom prst="rect">
            <a:avLst/>
          </a:prstGeom>
        </p:spPr>
      </p:pic>
      <p:pic>
        <p:nvPicPr>
          <p:cNvPr id="16" name="図 15" descr="テキスト&#10;&#10;自動的に生成された説明">
            <a:extLst>
              <a:ext uri="{FF2B5EF4-FFF2-40B4-BE49-F238E27FC236}">
                <a16:creationId xmlns:a16="http://schemas.microsoft.com/office/drawing/2014/main" id="{49B3D67F-B7C5-693F-5680-8F7FBE9A5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97" y="4898866"/>
            <a:ext cx="7424916" cy="1149665"/>
          </a:xfrm>
          <a:prstGeom prst="rect">
            <a:avLst/>
          </a:prstGeom>
        </p:spPr>
      </p:pic>
      <p:pic>
        <p:nvPicPr>
          <p:cNvPr id="18" name="図 17" descr="テキスト&#10;&#10;自動的に生成された説明">
            <a:extLst>
              <a:ext uri="{FF2B5EF4-FFF2-40B4-BE49-F238E27FC236}">
                <a16:creationId xmlns:a16="http://schemas.microsoft.com/office/drawing/2014/main" id="{43FA587A-CA6C-14B5-750B-FC84F1FF4B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57" y="5478101"/>
            <a:ext cx="6052906" cy="131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1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FFCFE-3B67-4556-0E5B-FBE63C55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800" cap="none" dirty="0"/>
              <a:t>Git</a:t>
            </a:r>
            <a:r>
              <a:rPr kumimoji="1" lang="ja-JP" altLang="en-US" sz="4800" cap="none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60F2CD-9E45-2BD2-9F36-4D9CE2D79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Git</a:t>
            </a:r>
            <a:r>
              <a:rPr kumimoji="1" lang="ja-JP" altLang="en-US" dirty="0"/>
              <a:t>のすごいところは、紙のコピーを自分だけでなく、ほかの人とも共有できることです。</a:t>
            </a:r>
          </a:p>
          <a:p>
            <a:pPr marL="0" indent="0">
              <a:buNone/>
            </a:pPr>
            <a:r>
              <a:rPr kumimoji="1" lang="ja-JP" altLang="en-US" dirty="0"/>
              <a:t>例えば、あなたが友だちと一緒に絵を描くことにしました。</a:t>
            </a:r>
          </a:p>
          <a:p>
            <a:pPr marL="0" indent="0">
              <a:buNone/>
            </a:pPr>
            <a:r>
              <a:rPr kumimoji="1" lang="ja-JP" altLang="en-US" dirty="0"/>
              <a:t>友だちもあなたと同じ絵を持っているとします。</a:t>
            </a:r>
          </a:p>
          <a:p>
            <a:pPr marL="0" indent="0">
              <a:buNone/>
            </a:pPr>
            <a:r>
              <a:rPr kumimoji="1" lang="ja-JP" altLang="en-US" dirty="0"/>
              <a:t>このとき、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はあなたと友だちの絵の違いを見つけて、合わせることができます。これを「分散型」と呼びます。</a:t>
            </a:r>
          </a:p>
        </p:txBody>
      </p:sp>
    </p:spTree>
    <p:extLst>
      <p:ext uri="{BB962C8B-B14F-4D97-AF65-F5344CB8AC3E}">
        <p14:creationId xmlns:p14="http://schemas.microsoft.com/office/powerpoint/2010/main" val="369087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FFCFE-3B67-4556-0E5B-FBE63C55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800" cap="none" dirty="0"/>
              <a:t>Git</a:t>
            </a:r>
            <a:r>
              <a:rPr kumimoji="1" lang="ja-JP" altLang="en-US" sz="4800" cap="none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60F2CD-9E45-2BD2-9F36-4D9CE2D79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Git</a:t>
            </a:r>
            <a:r>
              <a:rPr kumimoji="1" lang="ja-JP" altLang="en-US" dirty="0"/>
              <a:t>は、プログラムのソースコードなどのファイルを管理するときによく使われます。</a:t>
            </a:r>
          </a:p>
          <a:p>
            <a:pPr marL="0" indent="0">
              <a:buNone/>
            </a:pPr>
            <a:r>
              <a:rPr kumimoji="1" lang="ja-JP" altLang="en-US" dirty="0"/>
              <a:t>プログラムは、コンピューターに命令する言葉で書かれたものです。</a:t>
            </a:r>
          </a:p>
          <a:p>
            <a:pPr marL="0" indent="0">
              <a:buNone/>
            </a:pPr>
            <a:r>
              <a:rPr kumimoji="1" lang="ja-JP" altLang="en-US" dirty="0"/>
              <a:t>プログラムは一人で書くよりも、みんなで協力して書くほうが早くて楽しいですよね。</a:t>
            </a:r>
          </a:p>
          <a:p>
            <a:pPr marL="0" indent="0">
              <a:buNone/>
            </a:pPr>
            <a:r>
              <a:rPr kumimoji="1" lang="ja-JP" altLang="en-US" dirty="0"/>
              <a:t>でも、みんなで同じプログラムを書くときには、誰が何を書いたか、どこが変わったか、どうやって合わせるかなどの問題が出てきます。</a:t>
            </a:r>
          </a:p>
          <a:p>
            <a:pPr marL="0" indent="0">
              <a:buNone/>
            </a:pPr>
            <a:r>
              <a:rPr kumimoji="1" lang="ja-JP" altLang="en-US" dirty="0"/>
              <a:t>そこで、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が役に立ちます。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は、プログラムの変更履歴を記録したり、ほかの人と共有したりすることができるからです。</a:t>
            </a:r>
          </a:p>
        </p:txBody>
      </p:sp>
    </p:spTree>
    <p:extLst>
      <p:ext uri="{BB962C8B-B14F-4D97-AF65-F5344CB8AC3E}">
        <p14:creationId xmlns:p14="http://schemas.microsoft.com/office/powerpoint/2010/main" val="47634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303B73-D882-64F7-87E2-3AA2BD3A3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5400" cap="none" dirty="0"/>
              <a:t>Git</a:t>
            </a:r>
            <a:r>
              <a:rPr lang="ja-JP" altLang="en-US" sz="5400" cap="none" dirty="0"/>
              <a:t>の使い方</a:t>
            </a:r>
            <a:r>
              <a:rPr kumimoji="1" lang="ja-JP" altLang="en-US" sz="5400" cap="none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15B54B-5D65-9A6D-ABB0-D139ADD78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１．</a:t>
            </a:r>
            <a:r>
              <a:rPr kumimoji="1" lang="ja-JP" altLang="en-US" dirty="0"/>
              <a:t>リポジトリというファイルの保存場所を作る</a:t>
            </a:r>
          </a:p>
          <a:p>
            <a:pPr marL="0" indent="0">
              <a:buNone/>
            </a:pPr>
            <a:r>
              <a:rPr lang="ja-JP" altLang="en-US" dirty="0"/>
              <a:t>２</a:t>
            </a:r>
            <a:r>
              <a:rPr kumimoji="1" lang="ja-JP" altLang="en-US" dirty="0"/>
              <a:t>．ファイルの変更を記録する</a:t>
            </a:r>
          </a:p>
          <a:p>
            <a:pPr marL="0" indent="0">
              <a:buNone/>
            </a:pPr>
            <a:r>
              <a:rPr lang="ja-JP" altLang="en-US" dirty="0"/>
              <a:t>３</a:t>
            </a:r>
            <a:r>
              <a:rPr kumimoji="1" lang="ja-JP" altLang="en-US" dirty="0"/>
              <a:t>．ファイルの変更を共有する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リポジトリというファイルの保存場所を作ります。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リポジトリには、ローカルとリモートという</a:t>
            </a:r>
            <a:r>
              <a:rPr kumimoji="1" lang="en-US" altLang="ja-JP" dirty="0"/>
              <a:t>2</a:t>
            </a:r>
            <a:r>
              <a:rPr kumimoji="1" lang="ja-JP" altLang="en-US" dirty="0"/>
              <a:t>種類があります。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ローカルは、自分のコンピューターにある保存場所です。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リモートは、インターネット上にある保存場所です。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3994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3E02C-3369-AE1A-7891-444949FA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キーワード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5A122D-DFD3-49B0-4B10-52EDBE0DF24F}"/>
              </a:ext>
            </a:extLst>
          </p:cNvPr>
          <p:cNvSpPr txBox="1"/>
          <p:nvPr/>
        </p:nvSpPr>
        <p:spPr>
          <a:xfrm>
            <a:off x="1251678" y="1122213"/>
            <a:ext cx="4844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・リポジトリ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ローカルリポジトリ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リモートリポジトリ</a:t>
            </a:r>
            <a:endParaRPr kumimoji="1" lang="en-US" altLang="ja-JP" dirty="0"/>
          </a:p>
          <a:p>
            <a:r>
              <a:rPr kumimoji="1" lang="ja-JP" altLang="en-US" dirty="0"/>
              <a:t>・フォーク</a:t>
            </a:r>
            <a:endParaRPr kumimoji="1" lang="en-US" altLang="ja-JP" dirty="0"/>
          </a:p>
          <a:p>
            <a:r>
              <a:rPr kumimoji="1" lang="ja-JP" altLang="en-US" dirty="0"/>
              <a:t>・クローン</a:t>
            </a:r>
            <a:endParaRPr kumimoji="1" lang="en-US" altLang="ja-JP" dirty="0"/>
          </a:p>
          <a:p>
            <a:r>
              <a:rPr kumimoji="1" lang="ja-JP" altLang="en-US" dirty="0"/>
              <a:t>・イニット</a:t>
            </a:r>
            <a:br>
              <a:rPr kumimoji="1" lang="en-US" altLang="ja-JP" dirty="0"/>
            </a:b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F85911D-A6DB-32DC-6A63-E112B4DB7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39" y="0"/>
            <a:ext cx="4675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57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3E02C-3369-AE1A-7891-444949FA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キーワード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5A122D-DFD3-49B0-4B10-52EDBE0DF24F}"/>
              </a:ext>
            </a:extLst>
          </p:cNvPr>
          <p:cNvSpPr txBox="1"/>
          <p:nvPr/>
        </p:nvSpPr>
        <p:spPr>
          <a:xfrm>
            <a:off x="1251678" y="1122213"/>
            <a:ext cx="48443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・ワーキングツリー</a:t>
            </a:r>
            <a:endParaRPr kumimoji="1" lang="en-US" altLang="ja-JP" dirty="0"/>
          </a:p>
          <a:p>
            <a:r>
              <a:rPr kumimoji="1" lang="ja-JP" altLang="en-US" dirty="0"/>
              <a:t>・アド</a:t>
            </a:r>
            <a:endParaRPr kumimoji="1" lang="en-US" altLang="ja-JP" dirty="0"/>
          </a:p>
          <a:p>
            <a:r>
              <a:rPr kumimoji="1" lang="ja-JP" altLang="en-US" dirty="0"/>
              <a:t>・コミットイメージ</a:t>
            </a:r>
            <a:endParaRPr kumimoji="1" lang="en-US" altLang="ja-JP" dirty="0"/>
          </a:p>
          <a:p>
            <a:r>
              <a:rPr kumimoji="1" lang="ja-JP" altLang="en-US" dirty="0"/>
              <a:t>・インデックス</a:t>
            </a:r>
            <a:endParaRPr kumimoji="1" lang="en-US" altLang="ja-JP" dirty="0"/>
          </a:p>
          <a:p>
            <a:r>
              <a:rPr kumimoji="1" lang="ja-JP" altLang="en-US" dirty="0"/>
              <a:t>・コミット</a:t>
            </a:r>
            <a:endParaRPr kumimoji="1" lang="en-US" altLang="ja-JP" dirty="0"/>
          </a:p>
          <a:p>
            <a:r>
              <a:rPr kumimoji="1" lang="ja-JP" altLang="en-US" dirty="0"/>
              <a:t>・ヘッド</a:t>
            </a:r>
            <a:endParaRPr kumimoji="1" lang="en-US" altLang="ja-JP" dirty="0"/>
          </a:p>
          <a:p>
            <a:r>
              <a:rPr kumimoji="1" lang="ja-JP" altLang="en-US" dirty="0"/>
              <a:t>・プル</a:t>
            </a:r>
            <a:endParaRPr kumimoji="1" lang="en-US" altLang="ja-JP" dirty="0"/>
          </a:p>
          <a:p>
            <a:r>
              <a:rPr kumimoji="1" lang="ja-JP" altLang="en-US" dirty="0"/>
              <a:t>・ブランチ</a:t>
            </a:r>
            <a:endParaRPr kumimoji="1" lang="en-US" altLang="ja-JP" dirty="0"/>
          </a:p>
          <a:p>
            <a:r>
              <a:rPr kumimoji="1" lang="ja-JP" altLang="en-US" dirty="0"/>
              <a:t>・マスターブランチ</a:t>
            </a:r>
            <a:br>
              <a:rPr kumimoji="1" lang="en-US" altLang="ja-JP" dirty="0"/>
            </a:b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755DEB-A62D-0364-E08C-DD2A67BBC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135" y="0"/>
            <a:ext cx="4675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90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3E02C-3369-AE1A-7891-444949FA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キーワード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5A122D-DFD3-49B0-4B10-52EDBE0DF24F}"/>
              </a:ext>
            </a:extLst>
          </p:cNvPr>
          <p:cNvSpPr txBox="1"/>
          <p:nvPr/>
        </p:nvSpPr>
        <p:spPr>
          <a:xfrm>
            <a:off x="1251678" y="1122213"/>
            <a:ext cx="48443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・マージ</a:t>
            </a:r>
            <a:endParaRPr kumimoji="1" lang="en-US" altLang="ja-JP" dirty="0"/>
          </a:p>
          <a:p>
            <a:r>
              <a:rPr kumimoji="1" lang="ja-JP" altLang="en-US" dirty="0"/>
              <a:t>・リセット</a:t>
            </a:r>
            <a:endParaRPr kumimoji="1" lang="en-US" altLang="ja-JP" dirty="0"/>
          </a:p>
          <a:p>
            <a:r>
              <a:rPr kumimoji="1" lang="ja-JP" altLang="en-US" dirty="0"/>
              <a:t>・リバート</a:t>
            </a:r>
            <a:endParaRPr kumimoji="1" lang="en-US" altLang="ja-JP" dirty="0"/>
          </a:p>
          <a:p>
            <a:r>
              <a:rPr kumimoji="1" lang="ja-JP" altLang="en-US" dirty="0"/>
              <a:t>・リベース</a:t>
            </a:r>
            <a:endParaRPr kumimoji="1" lang="en-US" altLang="ja-JP" dirty="0"/>
          </a:p>
          <a:p>
            <a:r>
              <a:rPr kumimoji="1" lang="ja-JP" altLang="en-US" dirty="0"/>
              <a:t>・チェリーピック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C59A6D5-EEFC-2073-E732-876D6D452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4675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32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3E02C-3369-AE1A-7891-444949FA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キーワード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5A122D-DFD3-49B0-4B10-52EDBE0DF24F}"/>
              </a:ext>
            </a:extLst>
          </p:cNvPr>
          <p:cNvSpPr txBox="1"/>
          <p:nvPr/>
        </p:nvSpPr>
        <p:spPr>
          <a:xfrm>
            <a:off x="1251678" y="1122213"/>
            <a:ext cx="48443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・スタッシュ</a:t>
            </a:r>
            <a:endParaRPr kumimoji="1" lang="en-US" altLang="ja-JP" dirty="0"/>
          </a:p>
          <a:p>
            <a:r>
              <a:rPr kumimoji="1" lang="ja-JP" altLang="en-US" dirty="0"/>
              <a:t>・コンフリクト</a:t>
            </a:r>
            <a:endParaRPr kumimoji="1" lang="en-US" altLang="ja-JP" dirty="0"/>
          </a:p>
          <a:p>
            <a:r>
              <a:rPr kumimoji="1" lang="ja-JP" altLang="en-US" dirty="0"/>
              <a:t>・チェックアウト</a:t>
            </a:r>
            <a:endParaRPr kumimoji="1" lang="en-US" altLang="ja-JP" dirty="0"/>
          </a:p>
          <a:p>
            <a:r>
              <a:rPr kumimoji="1" lang="ja-JP" altLang="en-US" dirty="0"/>
              <a:t>・フェッチ</a:t>
            </a:r>
            <a:endParaRPr kumimoji="1" lang="en-US" altLang="ja-JP" dirty="0"/>
          </a:p>
          <a:p>
            <a:r>
              <a:rPr kumimoji="1" lang="ja-JP" altLang="en-US" dirty="0"/>
              <a:t>・プッシュ</a:t>
            </a:r>
            <a:endParaRPr kumimoji="1" lang="en-US" altLang="ja-JP" dirty="0"/>
          </a:p>
          <a:p>
            <a:r>
              <a:rPr kumimoji="1" lang="ja-JP" altLang="en-US" dirty="0"/>
              <a:t>・プルリクエスト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170D9CE-97EF-9832-C221-496E8C033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4675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708949"/>
      </p:ext>
    </p:extLst>
  </p:cSld>
  <p:clrMapOvr>
    <a:masterClrMapping/>
  </p:clrMapOvr>
</p:sld>
</file>

<file path=ppt/theme/theme1.xml><?xml version="1.0" encoding="utf-8"?>
<a:theme xmlns:a="http://schemas.openxmlformats.org/drawingml/2006/main" name="バッジ">
  <a:themeElements>
    <a:clrScheme name="バッジ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バッジ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バッ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TM10001106[[fn=バッジ]]</Template>
  <TotalTime>2385</TotalTime>
  <Words>819</Words>
  <Application>Microsoft Office PowerPoint</Application>
  <PresentationFormat>ワイド画面</PresentationFormat>
  <Paragraphs>135</Paragraphs>
  <Slides>20</Slides>
  <Notes>2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游ゴシック</vt:lpstr>
      <vt:lpstr>Arial</vt:lpstr>
      <vt:lpstr>Gill Sans MT</vt:lpstr>
      <vt:lpstr>Impact</vt:lpstr>
      <vt:lpstr>バッジ</vt:lpstr>
      <vt:lpstr>Gitについて</vt:lpstr>
      <vt:lpstr>Gitについて</vt:lpstr>
      <vt:lpstr>Gitについて</vt:lpstr>
      <vt:lpstr>Gitについて</vt:lpstr>
      <vt:lpstr>Gitの使い方について</vt:lpstr>
      <vt:lpstr>キーワード</vt:lpstr>
      <vt:lpstr>キーワード</vt:lpstr>
      <vt:lpstr>キーワード</vt:lpstr>
      <vt:lpstr>キーワード</vt:lpstr>
      <vt:lpstr>GitHubを使ってみよう！！</vt:lpstr>
      <vt:lpstr>GitとGit Hubの違い</vt:lpstr>
      <vt:lpstr>GitとGit Hubの違い</vt:lpstr>
      <vt:lpstr>GitとGitHubの仕組み</vt:lpstr>
      <vt:lpstr>Git Bashを 使ってみよう！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アプリケーションとは？</dc:title>
  <dc:creator>Murata Junnichi</dc:creator>
  <cp:lastModifiedBy>YuichiIwata</cp:lastModifiedBy>
  <cp:revision>49</cp:revision>
  <dcterms:created xsi:type="dcterms:W3CDTF">2023-03-20T23:59:48Z</dcterms:created>
  <dcterms:modified xsi:type="dcterms:W3CDTF">2023-07-05T08:59:34Z</dcterms:modified>
</cp:coreProperties>
</file>