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4" r:id="rId15"/>
    <p:sldId id="273" r:id="rId16"/>
    <p:sldId id="275" r:id="rId17"/>
    <p:sldId id="27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4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DCF4F-8B4B-46E6-A449-5F6F3B57A2E2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36B96-20CB-4457-A9A8-4BAF8B6D0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36B96-20CB-4457-A9A8-4BAF8B6D058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07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5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7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627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098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26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1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31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98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6000" cap="none" dirty="0"/>
              <a:t>Git</a:t>
            </a:r>
            <a:r>
              <a:rPr kumimoji="1" lang="ja-JP" altLang="en-US" sz="6000" cap="none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5763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4670E-79B7-2737-373A-870D2EEE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GitHub</a:t>
            </a:r>
            <a:r>
              <a:rPr lang="ja-JP" altLang="en-US" sz="5400" cap="none" dirty="0"/>
              <a:t>を使ってみよう！！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B1E89F-4FFE-0EF9-9B1E-C9FACD4CD510}"/>
              </a:ext>
            </a:extLst>
          </p:cNvPr>
          <p:cNvSpPr txBox="1">
            <a:spLocks/>
          </p:cNvSpPr>
          <p:nvPr/>
        </p:nvSpPr>
        <p:spPr>
          <a:xfrm>
            <a:off x="1251678" y="135405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・アカウント作成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457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262" y="864911"/>
            <a:ext cx="9943474" cy="3467282"/>
          </a:xfrm>
        </p:spPr>
        <p:txBody>
          <a:bodyPr anchor="b">
            <a:normAutofit/>
          </a:bodyPr>
          <a:lstStyle/>
          <a:p>
            <a:r>
              <a:rPr lang="en-US" altLang="ja-JP" sz="8000" cap="none" dirty="0"/>
              <a:t>Git</a:t>
            </a:r>
            <a:r>
              <a:rPr lang="ja-JP" altLang="en-US" sz="8000" cap="none" dirty="0"/>
              <a:t>と</a:t>
            </a:r>
            <a:r>
              <a:rPr kumimoji="1" lang="en-US" altLang="ja-JP" sz="8000" cap="none" dirty="0"/>
              <a:t>Git Hub</a:t>
            </a:r>
            <a:r>
              <a:rPr kumimoji="1" lang="ja-JP" altLang="en-US" sz="8000" cap="none" dirty="0"/>
              <a:t>の違い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795566-18ED-1BD9-FB9D-306DA659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6808"/>
          </a:xfrm>
        </p:spPr>
        <p:txBody>
          <a:bodyPr/>
          <a:lstStyle/>
          <a:p>
            <a:r>
              <a:rPr lang="en-US" altLang="ja-JP" cap="none" dirty="0"/>
              <a:t>Git</a:t>
            </a:r>
            <a:r>
              <a:rPr lang="ja-JP" altLang="en-US" cap="none" dirty="0"/>
              <a:t>と</a:t>
            </a:r>
            <a:r>
              <a:rPr lang="en-US" altLang="ja-JP" cap="none" dirty="0"/>
              <a:t>Git Hub</a:t>
            </a:r>
            <a:r>
              <a:rPr lang="ja-JP" altLang="en-US" cap="none" dirty="0"/>
              <a:t>の違い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DA1CFB4-1437-A461-5C4D-B35DE52A2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811956"/>
              </p:ext>
            </p:extLst>
          </p:nvPr>
        </p:nvGraphicFramePr>
        <p:xfrm>
          <a:off x="1250950" y="2001050"/>
          <a:ext cx="10179050" cy="43846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63803635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3777461080"/>
                    </a:ext>
                  </a:extLst>
                </a:gridCol>
              </a:tblGrid>
              <a:tr h="7245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Git</a:t>
                      </a:r>
                      <a:endParaRPr kumimoji="1" lang="ja-JP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Git Hub</a:t>
                      </a:r>
                      <a:endParaRPr kumimoji="1" lang="ja-JP" alt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905702"/>
                  </a:ext>
                </a:extLst>
              </a:tr>
              <a:tr h="724525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ツール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Web</a:t>
                      </a:r>
                      <a:r>
                        <a:rPr kumimoji="1" lang="ja-JP" altLang="en-US" sz="2400" dirty="0"/>
                        <a:t>サービス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756720"/>
                  </a:ext>
                </a:extLst>
              </a:tr>
              <a:tr h="724525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オープンソースソフトウェア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Microsoft</a:t>
                      </a:r>
                      <a:r>
                        <a:rPr kumimoji="1" lang="ja-JP" altLang="en-US" sz="2400" dirty="0"/>
                        <a:t>のソフトウェア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725339"/>
                  </a:ext>
                </a:extLst>
              </a:tr>
              <a:tr h="724525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一人作業向き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複数人作業向き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749768"/>
                  </a:ext>
                </a:extLst>
              </a:tr>
              <a:tr h="724525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CUI</a:t>
                      </a:r>
                      <a:r>
                        <a:rPr kumimoji="1" lang="ja-JP" altLang="en-US" sz="2000" dirty="0"/>
                        <a:t>（ターミナルでコマンドを実行）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GUI</a:t>
                      </a:r>
                      <a:r>
                        <a:rPr kumimoji="1" lang="ja-JP" altLang="en-US" sz="2000" dirty="0"/>
                        <a:t>（マウス操作）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233987"/>
                  </a:ext>
                </a:extLst>
              </a:tr>
              <a:tr h="724525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自身の</a:t>
                      </a:r>
                      <a:r>
                        <a:rPr kumimoji="1" lang="en-US" altLang="ja-JP" sz="2400" dirty="0"/>
                        <a:t>PC</a:t>
                      </a:r>
                      <a:r>
                        <a:rPr kumimoji="1" lang="ja-JP" altLang="en-US" sz="2400" dirty="0"/>
                        <a:t>に保存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クラウド上に保存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05416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C3FE0A-5D43-65D2-83DA-F3C8EA73047E}"/>
              </a:ext>
            </a:extLst>
          </p:cNvPr>
          <p:cNvSpPr txBox="1"/>
          <p:nvPr/>
        </p:nvSpPr>
        <p:spPr>
          <a:xfrm>
            <a:off x="1250950" y="1414269"/>
            <a:ext cx="9960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Git Hub</a:t>
            </a:r>
            <a:r>
              <a:rPr kumimoji="1" lang="ja-JP" altLang="en-US" sz="2800" dirty="0"/>
              <a:t>は、</a:t>
            </a:r>
            <a:r>
              <a:rPr kumimoji="1" lang="en-US" altLang="ja-JP" sz="2800" dirty="0"/>
              <a:t>Git</a:t>
            </a:r>
            <a:r>
              <a:rPr kumimoji="1" lang="ja-JP" altLang="en-US" sz="2800" dirty="0"/>
              <a:t>を利用した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サービスのことです。</a:t>
            </a:r>
          </a:p>
        </p:txBody>
      </p:sp>
    </p:spTree>
    <p:extLst>
      <p:ext uri="{BB962C8B-B14F-4D97-AF65-F5344CB8AC3E}">
        <p14:creationId xmlns:p14="http://schemas.microsoft.com/office/powerpoint/2010/main" val="330119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DF793C9-82DD-9FAF-B146-CE8EF59A07CF}"/>
              </a:ext>
            </a:extLst>
          </p:cNvPr>
          <p:cNvSpPr/>
          <p:nvPr/>
        </p:nvSpPr>
        <p:spPr>
          <a:xfrm>
            <a:off x="1251678" y="1664358"/>
            <a:ext cx="5630613" cy="48266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95EB4EB-5A51-3EA4-D525-7EF708EB341A}"/>
              </a:ext>
            </a:extLst>
          </p:cNvPr>
          <p:cNvSpPr/>
          <p:nvPr/>
        </p:nvSpPr>
        <p:spPr>
          <a:xfrm>
            <a:off x="7801682" y="1648921"/>
            <a:ext cx="3830685" cy="4826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>
            <a:extLst>
              <a:ext uri="{FF2B5EF4-FFF2-40B4-BE49-F238E27FC236}">
                <a16:creationId xmlns:a16="http://schemas.microsoft.com/office/drawing/2014/main" id="{43460BA5-6C52-D73C-8507-348905806C54}"/>
              </a:ext>
            </a:extLst>
          </p:cNvPr>
          <p:cNvSpPr/>
          <p:nvPr/>
        </p:nvSpPr>
        <p:spPr>
          <a:xfrm>
            <a:off x="8155772" y="1895604"/>
            <a:ext cx="3067733" cy="396554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85E678D-2289-41F4-DAC3-7C495C0A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14" y="314932"/>
            <a:ext cx="10178322" cy="816828"/>
          </a:xfrm>
        </p:spPr>
        <p:txBody>
          <a:bodyPr/>
          <a:lstStyle/>
          <a:p>
            <a:r>
              <a:rPr lang="en-US" altLang="ja-JP" cap="none" dirty="0"/>
              <a:t>Git</a:t>
            </a:r>
            <a:r>
              <a:rPr lang="ja-JP" altLang="en-US" cap="none" dirty="0"/>
              <a:t>と</a:t>
            </a:r>
            <a:r>
              <a:rPr lang="en-US" altLang="ja-JP" cap="none" dirty="0"/>
              <a:t>GitHub</a:t>
            </a:r>
            <a:r>
              <a:rPr lang="ja-JP" altLang="en-US" cap="none" dirty="0"/>
              <a:t>の仕組み</a:t>
            </a:r>
            <a:endParaRPr kumimoji="1" lang="ja-JP" altLang="en-US" dirty="0"/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1BA8AE67-8B32-3903-4A07-969D7CC4CE5B}"/>
              </a:ext>
            </a:extLst>
          </p:cNvPr>
          <p:cNvSpPr/>
          <p:nvPr/>
        </p:nvSpPr>
        <p:spPr>
          <a:xfrm flipV="1">
            <a:off x="1795197" y="2836889"/>
            <a:ext cx="919255" cy="118422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669A87DE-DF8E-A7A7-AC67-771CBE5053D6}"/>
              </a:ext>
            </a:extLst>
          </p:cNvPr>
          <p:cNvSpPr/>
          <p:nvPr/>
        </p:nvSpPr>
        <p:spPr>
          <a:xfrm>
            <a:off x="4991027" y="3097780"/>
            <a:ext cx="1581464" cy="923331"/>
          </a:xfrm>
          <a:prstGeom prst="can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5CE1B1-30C1-B21D-4AE6-475B87914698}"/>
              </a:ext>
            </a:extLst>
          </p:cNvPr>
          <p:cNvSpPr txBox="1"/>
          <p:nvPr/>
        </p:nvSpPr>
        <p:spPr>
          <a:xfrm>
            <a:off x="1361714" y="4127718"/>
            <a:ext cx="1786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ファイル</a:t>
            </a:r>
            <a:endParaRPr kumimoji="1" lang="en-US" altLang="ja-JP" sz="2000" dirty="0"/>
          </a:p>
          <a:p>
            <a:pPr algn="ctr"/>
            <a:r>
              <a:rPr kumimoji="1" lang="en-US" altLang="ja-JP" sz="2000" dirty="0"/>
              <a:t>or</a:t>
            </a:r>
          </a:p>
          <a:p>
            <a:pPr algn="ctr"/>
            <a:r>
              <a:rPr kumimoji="1" lang="ja-JP" altLang="en-US" sz="2000" dirty="0"/>
              <a:t>ディレクトリ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240894-E81B-8C36-683D-DD94D0DA8D92}"/>
              </a:ext>
            </a:extLst>
          </p:cNvPr>
          <p:cNvSpPr txBox="1"/>
          <p:nvPr/>
        </p:nvSpPr>
        <p:spPr>
          <a:xfrm>
            <a:off x="5054736" y="4163758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リポジトリ</a:t>
            </a:r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B4879030-E0C2-EC25-F071-815906522883}"/>
              </a:ext>
            </a:extLst>
          </p:cNvPr>
          <p:cNvSpPr/>
          <p:nvPr/>
        </p:nvSpPr>
        <p:spPr>
          <a:xfrm>
            <a:off x="8898907" y="3097780"/>
            <a:ext cx="1581464" cy="923331"/>
          </a:xfrm>
          <a:prstGeom prst="ca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45D1316-C6C4-ED77-871C-732A61BD58CC}"/>
              </a:ext>
            </a:extLst>
          </p:cNvPr>
          <p:cNvSpPr txBox="1"/>
          <p:nvPr/>
        </p:nvSpPr>
        <p:spPr>
          <a:xfrm>
            <a:off x="8962616" y="4148768"/>
            <a:ext cx="1454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リモート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リポジトリ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A6A3FDA-8A09-64B5-3D83-9969F7EFEA2A}"/>
              </a:ext>
            </a:extLst>
          </p:cNvPr>
          <p:cNvCxnSpPr>
            <a:cxnSpLocks/>
          </p:cNvCxnSpPr>
          <p:nvPr/>
        </p:nvCxnSpPr>
        <p:spPr>
          <a:xfrm>
            <a:off x="3000585" y="3597639"/>
            <a:ext cx="1811258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A7E0D19-CBB2-3139-EFC3-0A454937F09F}"/>
              </a:ext>
            </a:extLst>
          </p:cNvPr>
          <p:cNvCxnSpPr>
            <a:cxnSpLocks/>
          </p:cNvCxnSpPr>
          <p:nvPr/>
        </p:nvCxnSpPr>
        <p:spPr>
          <a:xfrm>
            <a:off x="6760564" y="3597639"/>
            <a:ext cx="1963711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6254B6-3854-4A15-6F84-B8D2034CCF11}"/>
              </a:ext>
            </a:extLst>
          </p:cNvPr>
          <p:cNvSpPr txBox="1"/>
          <p:nvPr/>
        </p:nvSpPr>
        <p:spPr>
          <a:xfrm>
            <a:off x="2997462" y="3189994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accent5"/>
                </a:solidFill>
              </a:rPr>
              <a:t>コミット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04BD8BA-3EA1-FF6C-3826-CE13BB078F3F}"/>
              </a:ext>
            </a:extLst>
          </p:cNvPr>
          <p:cNvSpPr txBox="1"/>
          <p:nvPr/>
        </p:nvSpPr>
        <p:spPr>
          <a:xfrm>
            <a:off x="6840385" y="3189994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accent5"/>
                </a:solidFill>
              </a:rPr>
              <a:t>プッシュ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D6B9983-1AAA-139D-AC4A-EE326C888F17}"/>
              </a:ext>
            </a:extLst>
          </p:cNvPr>
          <p:cNvSpPr txBox="1"/>
          <p:nvPr/>
        </p:nvSpPr>
        <p:spPr>
          <a:xfrm>
            <a:off x="8898907" y="5958830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クラウド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1C3475B-E7D2-22F6-F34A-661165CCBD09}"/>
              </a:ext>
            </a:extLst>
          </p:cNvPr>
          <p:cNvSpPr txBox="1"/>
          <p:nvPr/>
        </p:nvSpPr>
        <p:spPr>
          <a:xfrm>
            <a:off x="3179191" y="1139295"/>
            <a:ext cx="145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32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altLang="ja-JP" dirty="0"/>
              <a:t>Git</a:t>
            </a:r>
            <a:endParaRPr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51EEE1-A5A0-20FA-6C95-8B8AD7F1140A}"/>
              </a:ext>
            </a:extLst>
          </p:cNvPr>
          <p:cNvSpPr txBox="1"/>
          <p:nvPr/>
        </p:nvSpPr>
        <p:spPr>
          <a:xfrm>
            <a:off x="8701091" y="1139295"/>
            <a:ext cx="203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accent6">
                    <a:lumMod val="75000"/>
                  </a:schemeClr>
                </a:solidFill>
              </a:rPr>
              <a:t>Git Hub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8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21" y="864911"/>
            <a:ext cx="11952156" cy="3467282"/>
          </a:xfrm>
        </p:spPr>
        <p:txBody>
          <a:bodyPr anchor="b">
            <a:normAutofit/>
          </a:bodyPr>
          <a:lstStyle/>
          <a:p>
            <a:r>
              <a:rPr lang="en-US" altLang="ja-JP" sz="8000" cap="none" dirty="0"/>
              <a:t>Git Bash</a:t>
            </a:r>
            <a:r>
              <a:rPr lang="ja-JP" altLang="en-US" sz="8000" cap="none" dirty="0"/>
              <a:t>を</a:t>
            </a:r>
            <a:br>
              <a:rPr lang="en-US" altLang="ja-JP" sz="8000" cap="none" dirty="0"/>
            </a:br>
            <a:r>
              <a:rPr lang="ja-JP" altLang="en-US" sz="8000" cap="none" dirty="0"/>
              <a:t>使ってみよう！</a:t>
            </a:r>
            <a:endParaRPr kumimoji="1" lang="ja-JP" altLang="en-US" sz="8000" cap="none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B5414F4-961E-F8D4-FA42-34D613034548}"/>
              </a:ext>
            </a:extLst>
          </p:cNvPr>
          <p:cNvGrpSpPr/>
          <p:nvPr/>
        </p:nvGrpSpPr>
        <p:grpSpPr>
          <a:xfrm>
            <a:off x="-156089" y="-1"/>
            <a:ext cx="12348089" cy="634258"/>
            <a:chOff x="-156089" y="-1"/>
            <a:chExt cx="12348089" cy="63425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E8B3632-54A3-E7DF-0CEB-F0F51E36AD0C}"/>
                </a:ext>
              </a:extLst>
            </p:cNvPr>
            <p:cNvSpPr/>
            <p:nvPr/>
          </p:nvSpPr>
          <p:spPr>
            <a:xfrm>
              <a:off x="0" y="-1"/>
              <a:ext cx="12192000" cy="505841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タイトル 1">
              <a:extLst>
                <a:ext uri="{FF2B5EF4-FFF2-40B4-BE49-F238E27FC236}">
                  <a16:creationId xmlns:a16="http://schemas.microsoft.com/office/drawing/2014/main" id="{0FCCE766-13B2-7876-143D-B7197ADF21F7}"/>
                </a:ext>
              </a:extLst>
            </p:cNvPr>
            <p:cNvSpPr txBox="1">
              <a:spLocks/>
            </p:cNvSpPr>
            <p:nvPr/>
          </p:nvSpPr>
          <p:spPr>
            <a:xfrm>
              <a:off x="-156089" y="36280"/>
              <a:ext cx="8610772" cy="59797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5100" kern="1200" cap="all" spc="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2800" cap="none" dirty="0">
                  <a:solidFill>
                    <a:schemeClr val="bg1"/>
                  </a:solidFill>
                </a:rPr>
                <a:t>・</a:t>
              </a:r>
              <a:r>
                <a:rPr lang="en-US" altLang="ja-JP" sz="2800" cap="none" dirty="0">
                  <a:solidFill>
                    <a:schemeClr val="bg1"/>
                  </a:solidFill>
                </a:rPr>
                <a:t>Git Bash</a:t>
              </a:r>
              <a:r>
                <a:rPr lang="ja-JP" altLang="en-US" sz="2800" cap="none" dirty="0">
                  <a:solidFill>
                    <a:schemeClr val="bg1"/>
                  </a:solidFill>
                </a:rPr>
                <a:t>を起動する</a:t>
              </a:r>
              <a:endParaRPr lang="ja-JP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図 1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440C3FB-7273-0B3E-A1CA-8CC6DE70B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09" y="884421"/>
            <a:ext cx="5976380" cy="5608603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E52BD06-6DB6-39BA-B4EF-DBF452833BDF}"/>
              </a:ext>
            </a:extLst>
          </p:cNvPr>
          <p:cNvGrpSpPr/>
          <p:nvPr/>
        </p:nvGrpSpPr>
        <p:grpSpPr>
          <a:xfrm>
            <a:off x="1116033" y="884421"/>
            <a:ext cx="4356446" cy="1696233"/>
            <a:chOff x="1004340" y="1565473"/>
            <a:chExt cx="4134778" cy="1609924"/>
          </a:xfrm>
        </p:grpSpPr>
        <p:pic>
          <p:nvPicPr>
            <p:cNvPr id="10" name="図 9" descr="グラフィカル ユーザー インターフェイス, アプリケーション">
              <a:extLst>
                <a:ext uri="{FF2B5EF4-FFF2-40B4-BE49-F238E27FC236}">
                  <a16:creationId xmlns:a16="http://schemas.microsoft.com/office/drawing/2014/main" id="{2E5CDC37-7FB1-CAE4-9E09-E7057897D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40" y="1565473"/>
              <a:ext cx="4134778" cy="1609924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BAD85D2-11BC-4150-360F-C6672B9BA6C1}"/>
                </a:ext>
              </a:extLst>
            </p:cNvPr>
            <p:cNvSpPr/>
            <p:nvPr/>
          </p:nvSpPr>
          <p:spPr>
            <a:xfrm>
              <a:off x="2008682" y="2728210"/>
              <a:ext cx="2023672" cy="4347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3C19FB-A0D6-9A0D-1D38-2E549D1E9EAF}"/>
              </a:ext>
            </a:extLst>
          </p:cNvPr>
          <p:cNvSpPr txBox="1"/>
          <p:nvPr/>
        </p:nvSpPr>
        <p:spPr>
          <a:xfrm>
            <a:off x="2006123" y="2656537"/>
            <a:ext cx="316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①「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gitbash</a:t>
            </a:r>
            <a:r>
              <a:rPr kumimoji="1" lang="ja-JP" altLang="en-US" sz="2400" dirty="0">
                <a:solidFill>
                  <a:srgbClr val="FF0000"/>
                </a:solidFill>
              </a:rPr>
              <a:t>」と入力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87A274C-6775-8CD6-5B3E-B193E433C01C}"/>
              </a:ext>
            </a:extLst>
          </p:cNvPr>
          <p:cNvSpPr/>
          <p:nvPr/>
        </p:nvSpPr>
        <p:spPr>
          <a:xfrm>
            <a:off x="9308891" y="1514825"/>
            <a:ext cx="1424066" cy="1247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A10634-BE2D-94E3-FB1A-3B9CE4A9A3F0}"/>
              </a:ext>
            </a:extLst>
          </p:cNvPr>
          <p:cNvSpPr txBox="1"/>
          <p:nvPr/>
        </p:nvSpPr>
        <p:spPr>
          <a:xfrm>
            <a:off x="9263921" y="2812419"/>
            <a:ext cx="316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②アプリを開く</a:t>
            </a:r>
          </a:p>
        </p:txBody>
      </p:sp>
    </p:spTree>
    <p:extLst>
      <p:ext uri="{BB962C8B-B14F-4D97-AF65-F5344CB8AC3E}">
        <p14:creationId xmlns:p14="http://schemas.microsoft.com/office/powerpoint/2010/main" val="147840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4F5466F-7EAC-2F69-49BC-3355F3BC6CB5}"/>
              </a:ext>
            </a:extLst>
          </p:cNvPr>
          <p:cNvGrpSpPr/>
          <p:nvPr/>
        </p:nvGrpSpPr>
        <p:grpSpPr>
          <a:xfrm>
            <a:off x="-156089" y="-1"/>
            <a:ext cx="12348089" cy="634258"/>
            <a:chOff x="-156089" y="-1"/>
            <a:chExt cx="12348089" cy="63425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EBFB064-5E5A-1305-2BEA-ABEA77BB03A0}"/>
                </a:ext>
              </a:extLst>
            </p:cNvPr>
            <p:cNvSpPr/>
            <p:nvPr/>
          </p:nvSpPr>
          <p:spPr>
            <a:xfrm>
              <a:off x="0" y="-1"/>
              <a:ext cx="12192000" cy="505841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タイトル 1">
              <a:extLst>
                <a:ext uri="{FF2B5EF4-FFF2-40B4-BE49-F238E27FC236}">
                  <a16:creationId xmlns:a16="http://schemas.microsoft.com/office/drawing/2014/main" id="{212577DE-B806-097E-C227-B2DD56DE5531}"/>
                </a:ext>
              </a:extLst>
            </p:cNvPr>
            <p:cNvSpPr txBox="1">
              <a:spLocks/>
            </p:cNvSpPr>
            <p:nvPr/>
          </p:nvSpPr>
          <p:spPr>
            <a:xfrm>
              <a:off x="-156089" y="36280"/>
              <a:ext cx="8610772" cy="59797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5100" kern="1200" cap="all" spc="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2800" cap="none" dirty="0">
                  <a:solidFill>
                    <a:schemeClr val="bg1"/>
                  </a:solidFill>
                </a:rPr>
                <a:t>・ローカルリポジトリを作成する</a:t>
              </a:r>
              <a:endParaRPr lang="ja-JP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768868-510E-70E1-C729-C10F6C19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762001"/>
            <a:ext cx="10178322" cy="511759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cd Desktop/ </a:t>
            </a:r>
            <a:r>
              <a:rPr lang="ja-JP" altLang="en-US" sz="2400" dirty="0"/>
              <a:t>と入力し、</a:t>
            </a:r>
            <a:r>
              <a:rPr lang="en-US" altLang="ja-JP" sz="2400" dirty="0"/>
              <a:t>Enter</a:t>
            </a:r>
            <a:r>
              <a:rPr lang="ja-JP" altLang="en-US" sz="2400" dirty="0"/>
              <a:t>を押す</a:t>
            </a:r>
            <a:br>
              <a:rPr lang="sv-SE" altLang="ja-JP" sz="2400" dirty="0"/>
            </a:br>
            <a:r>
              <a:rPr lang="en-US" altLang="ja-JP" sz="2200" dirty="0"/>
              <a:t>※</a:t>
            </a:r>
            <a:r>
              <a:rPr lang="ja-JP" altLang="en-US" sz="2200" dirty="0"/>
              <a:t>エラーの場合は </a:t>
            </a:r>
            <a:r>
              <a:rPr lang="en-US" altLang="ja-JP" sz="2200" dirty="0"/>
              <a:t>cd /c/Users/</a:t>
            </a:r>
            <a:r>
              <a:rPr lang="ja-JP" altLang="en-US" sz="2200" dirty="0"/>
              <a:t>ユーザ名</a:t>
            </a:r>
            <a:r>
              <a:rPr lang="en-US" altLang="ja-JP" sz="2200" dirty="0"/>
              <a:t>/Desktop/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F8E212C7-9F3C-7FD9-1282-36CE824518B8}"/>
              </a:ext>
            </a:extLst>
          </p:cNvPr>
          <p:cNvGrpSpPr/>
          <p:nvPr/>
        </p:nvGrpSpPr>
        <p:grpSpPr>
          <a:xfrm>
            <a:off x="6380813" y="2386561"/>
            <a:ext cx="1329557" cy="1617786"/>
            <a:chOff x="3994134" y="2898289"/>
            <a:chExt cx="1329557" cy="1617786"/>
          </a:xfrm>
        </p:grpSpPr>
        <p:sp>
          <p:nvSpPr>
            <p:cNvPr id="54" name="四角形: メモ 53">
              <a:extLst>
                <a:ext uri="{FF2B5EF4-FFF2-40B4-BE49-F238E27FC236}">
                  <a16:creationId xmlns:a16="http://schemas.microsoft.com/office/drawing/2014/main" id="{44CF78D4-D396-FC78-5E5C-A7425C345182}"/>
                </a:ext>
              </a:extLst>
            </p:cNvPr>
            <p:cNvSpPr/>
            <p:nvPr/>
          </p:nvSpPr>
          <p:spPr>
            <a:xfrm rot="10800000" flipH="1">
              <a:off x="4149297" y="2912831"/>
              <a:ext cx="1174394" cy="1547446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ローチャート: カード 54">
              <a:extLst>
                <a:ext uri="{FF2B5EF4-FFF2-40B4-BE49-F238E27FC236}">
                  <a16:creationId xmlns:a16="http://schemas.microsoft.com/office/drawing/2014/main" id="{4D6AB48E-AC23-63D2-ADAA-0965C22BBBF5}"/>
                </a:ext>
              </a:extLst>
            </p:cNvPr>
            <p:cNvSpPr/>
            <p:nvPr/>
          </p:nvSpPr>
          <p:spPr>
            <a:xfrm flipH="1">
              <a:off x="3994134" y="2898289"/>
              <a:ext cx="1280160" cy="161778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file1</a:t>
              </a:r>
              <a:endParaRPr kumimoji="1" lang="ja-JP" altLang="en-US" dirty="0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1665D61A-01AB-3A4C-12B6-9DBA8DE4012B}"/>
              </a:ext>
            </a:extLst>
          </p:cNvPr>
          <p:cNvGrpSpPr/>
          <p:nvPr/>
        </p:nvGrpSpPr>
        <p:grpSpPr>
          <a:xfrm>
            <a:off x="6458394" y="5059682"/>
            <a:ext cx="1329557" cy="1617786"/>
            <a:chOff x="3994134" y="2898289"/>
            <a:chExt cx="1329557" cy="1617786"/>
          </a:xfrm>
        </p:grpSpPr>
        <p:sp>
          <p:nvSpPr>
            <p:cNvPr id="57" name="四角形: メモ 56">
              <a:extLst>
                <a:ext uri="{FF2B5EF4-FFF2-40B4-BE49-F238E27FC236}">
                  <a16:creationId xmlns:a16="http://schemas.microsoft.com/office/drawing/2014/main" id="{FEC9DCF5-3439-A5B1-DBF4-CB14D833A0E8}"/>
                </a:ext>
              </a:extLst>
            </p:cNvPr>
            <p:cNvSpPr/>
            <p:nvPr/>
          </p:nvSpPr>
          <p:spPr>
            <a:xfrm rot="10800000" flipH="1">
              <a:off x="4149297" y="2912831"/>
              <a:ext cx="1174394" cy="1547446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ローチャート: カード 57">
              <a:extLst>
                <a:ext uri="{FF2B5EF4-FFF2-40B4-BE49-F238E27FC236}">
                  <a16:creationId xmlns:a16="http://schemas.microsoft.com/office/drawing/2014/main" id="{1BC70937-E42B-8192-155B-3ED2107A47AC}"/>
                </a:ext>
              </a:extLst>
            </p:cNvPr>
            <p:cNvSpPr/>
            <p:nvPr/>
          </p:nvSpPr>
          <p:spPr>
            <a:xfrm flipH="1">
              <a:off x="3994134" y="2898289"/>
              <a:ext cx="1280160" cy="161778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file2</a:t>
              </a:r>
              <a:endParaRPr kumimoji="1" lang="ja-JP" altLang="en-US" dirty="0"/>
            </a:p>
          </p:txBody>
        </p:sp>
      </p:grpSp>
      <p:sp>
        <p:nvSpPr>
          <p:cNvPr id="59" name="矢印: 右 58">
            <a:extLst>
              <a:ext uri="{FF2B5EF4-FFF2-40B4-BE49-F238E27FC236}">
                <a16:creationId xmlns:a16="http://schemas.microsoft.com/office/drawing/2014/main" id="{72FACB80-171A-51F5-14A6-8D4470DA1718}"/>
              </a:ext>
            </a:extLst>
          </p:cNvPr>
          <p:cNvSpPr/>
          <p:nvPr/>
        </p:nvSpPr>
        <p:spPr>
          <a:xfrm rot="19386440">
            <a:off x="4724040" y="3237933"/>
            <a:ext cx="1335670" cy="10202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F45A5E82-D77B-BADA-67D9-BDAA86ECA43E}"/>
              </a:ext>
            </a:extLst>
          </p:cNvPr>
          <p:cNvSpPr/>
          <p:nvPr/>
        </p:nvSpPr>
        <p:spPr>
          <a:xfrm rot="2082278">
            <a:off x="4861582" y="4861100"/>
            <a:ext cx="1335670" cy="10202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9ED00F30-F961-F613-1A2B-C6A73895BFFC}"/>
              </a:ext>
            </a:extLst>
          </p:cNvPr>
          <p:cNvGrpSpPr/>
          <p:nvPr/>
        </p:nvGrpSpPr>
        <p:grpSpPr>
          <a:xfrm>
            <a:off x="1940376" y="3810955"/>
            <a:ext cx="2319443" cy="1856449"/>
            <a:chOff x="845788" y="3112387"/>
            <a:chExt cx="2319443" cy="1856449"/>
          </a:xfrm>
        </p:grpSpPr>
        <p:sp>
          <p:nvSpPr>
            <p:cNvPr id="62" name="フリーフォーム: 図形 61">
              <a:extLst>
                <a:ext uri="{FF2B5EF4-FFF2-40B4-BE49-F238E27FC236}">
                  <a16:creationId xmlns:a16="http://schemas.microsoft.com/office/drawing/2014/main" id="{BD72E0BE-F59B-A24D-4F75-62E2DAB34FC0}"/>
                </a:ext>
              </a:extLst>
            </p:cNvPr>
            <p:cNvSpPr/>
            <p:nvPr/>
          </p:nvSpPr>
          <p:spPr>
            <a:xfrm>
              <a:off x="1137908" y="4740196"/>
              <a:ext cx="1678930" cy="228640"/>
            </a:xfrm>
            <a:custGeom>
              <a:avLst/>
              <a:gdLst>
                <a:gd name="connsiteX0" fmla="*/ 839465 w 1678930"/>
                <a:gd name="connsiteY0" fmla="*/ 0 h 233902"/>
                <a:gd name="connsiteX1" fmla="*/ 1678930 w 1678930"/>
                <a:gd name="connsiteY1" fmla="*/ 221480 h 233902"/>
                <a:gd name="connsiteX2" fmla="*/ 1674184 w 1678930"/>
                <a:gd name="connsiteY2" fmla="*/ 233902 h 233902"/>
                <a:gd name="connsiteX3" fmla="*/ 4746 w 1678930"/>
                <a:gd name="connsiteY3" fmla="*/ 233902 h 233902"/>
                <a:gd name="connsiteX4" fmla="*/ 0 w 1678930"/>
                <a:gd name="connsiteY4" fmla="*/ 221480 h 233902"/>
                <a:gd name="connsiteX5" fmla="*/ 839465 w 1678930"/>
                <a:gd name="connsiteY5" fmla="*/ 0 h 23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8930" h="233902">
                  <a:moveTo>
                    <a:pt x="839465" y="0"/>
                  </a:moveTo>
                  <a:cubicBezTo>
                    <a:pt x="1303089" y="0"/>
                    <a:pt x="1678930" y="99160"/>
                    <a:pt x="1678930" y="221480"/>
                  </a:cubicBezTo>
                  <a:lnTo>
                    <a:pt x="1674184" y="233902"/>
                  </a:lnTo>
                  <a:lnTo>
                    <a:pt x="4746" y="233902"/>
                  </a:lnTo>
                  <a:lnTo>
                    <a:pt x="0" y="221480"/>
                  </a:lnTo>
                  <a:cubicBezTo>
                    <a:pt x="0" y="99160"/>
                    <a:pt x="375841" y="0"/>
                    <a:pt x="83946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E522535D-D27D-2F36-208B-AFB9149BDE10}"/>
                </a:ext>
              </a:extLst>
            </p:cNvPr>
            <p:cNvSpPr/>
            <p:nvPr/>
          </p:nvSpPr>
          <p:spPr>
            <a:xfrm>
              <a:off x="1533144" y="4249736"/>
              <a:ext cx="901983" cy="6469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A6CA52C-2F25-22D7-73A2-0E94E6B20C14}"/>
                </a:ext>
              </a:extLst>
            </p:cNvPr>
            <p:cNvSpPr/>
            <p:nvPr/>
          </p:nvSpPr>
          <p:spPr>
            <a:xfrm>
              <a:off x="845788" y="3112387"/>
              <a:ext cx="2319443" cy="1491995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直角三角形 64">
              <a:extLst>
                <a:ext uri="{FF2B5EF4-FFF2-40B4-BE49-F238E27FC236}">
                  <a16:creationId xmlns:a16="http://schemas.microsoft.com/office/drawing/2014/main" id="{F1F6151C-9E14-10C8-CA19-7ECE82C3570F}"/>
                </a:ext>
              </a:extLst>
            </p:cNvPr>
            <p:cNvSpPr/>
            <p:nvPr/>
          </p:nvSpPr>
          <p:spPr>
            <a:xfrm rot="5400000">
              <a:off x="944700" y="3268130"/>
              <a:ext cx="966417" cy="901983"/>
            </a:xfrm>
            <a:prstGeom prst="rtTriangle">
              <a:avLst/>
            </a:prstGeom>
            <a:solidFill>
              <a:srgbClr val="99D6D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思考の吹き出し: 雲形 65">
            <a:extLst>
              <a:ext uri="{FF2B5EF4-FFF2-40B4-BE49-F238E27FC236}">
                <a16:creationId xmlns:a16="http://schemas.microsoft.com/office/drawing/2014/main" id="{50274914-F9ED-368C-D54B-EB5661C9D619}"/>
              </a:ext>
            </a:extLst>
          </p:cNvPr>
          <p:cNvSpPr/>
          <p:nvPr/>
        </p:nvSpPr>
        <p:spPr>
          <a:xfrm>
            <a:off x="2652155" y="2326427"/>
            <a:ext cx="2152375" cy="1067146"/>
          </a:xfrm>
          <a:prstGeom prst="cloudCallout">
            <a:avLst>
              <a:gd name="adj1" fmla="val -36155"/>
              <a:gd name="adj2" fmla="val 779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cd </a:t>
            </a:r>
            <a:r>
              <a:rPr kumimoji="1" lang="en-US" altLang="ja-JP" dirty="0" err="1"/>
              <a:t>Desctop</a:t>
            </a:r>
            <a:endParaRPr kumimoji="1" lang="ja-JP" altLang="en-US" dirty="0"/>
          </a:p>
        </p:txBody>
      </p:sp>
      <p:sp>
        <p:nvSpPr>
          <p:cNvPr id="67" name="思考の吹き出し: 雲形 66">
            <a:extLst>
              <a:ext uri="{FF2B5EF4-FFF2-40B4-BE49-F238E27FC236}">
                <a16:creationId xmlns:a16="http://schemas.microsoft.com/office/drawing/2014/main" id="{76910644-CE0C-1CE9-7A2C-485A68848943}"/>
              </a:ext>
            </a:extLst>
          </p:cNvPr>
          <p:cNvSpPr/>
          <p:nvPr/>
        </p:nvSpPr>
        <p:spPr>
          <a:xfrm>
            <a:off x="7540678" y="1561175"/>
            <a:ext cx="2721928" cy="1067146"/>
          </a:xfrm>
          <a:prstGeom prst="cloudCallout">
            <a:avLst>
              <a:gd name="adj1" fmla="val -37355"/>
              <a:gd name="adj2" fmla="val 807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cd </a:t>
            </a:r>
            <a:r>
              <a:rPr kumimoji="1" lang="en-US" altLang="ja-JP" dirty="0" err="1"/>
              <a:t>Desctop</a:t>
            </a:r>
            <a:r>
              <a:rPr kumimoji="1" lang="en-US" altLang="ja-JP" dirty="0"/>
              <a:t>/file1</a:t>
            </a:r>
            <a:endParaRPr kumimoji="1" lang="ja-JP" altLang="en-US" dirty="0"/>
          </a:p>
        </p:txBody>
      </p:sp>
      <p:sp>
        <p:nvSpPr>
          <p:cNvPr id="68" name="思考の吹き出し: 雲形 67">
            <a:extLst>
              <a:ext uri="{FF2B5EF4-FFF2-40B4-BE49-F238E27FC236}">
                <a16:creationId xmlns:a16="http://schemas.microsoft.com/office/drawing/2014/main" id="{A5A7A95D-CCD0-7927-7BC3-0043D08B51B2}"/>
              </a:ext>
            </a:extLst>
          </p:cNvPr>
          <p:cNvSpPr/>
          <p:nvPr/>
        </p:nvSpPr>
        <p:spPr>
          <a:xfrm>
            <a:off x="7421404" y="4174293"/>
            <a:ext cx="2721928" cy="1067146"/>
          </a:xfrm>
          <a:prstGeom prst="cloudCallout">
            <a:avLst>
              <a:gd name="adj1" fmla="val -32398"/>
              <a:gd name="adj2" fmla="val 821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cd </a:t>
            </a:r>
            <a:r>
              <a:rPr kumimoji="1" lang="en-US" altLang="ja-JP" dirty="0" err="1"/>
              <a:t>Desctop</a:t>
            </a:r>
            <a:r>
              <a:rPr kumimoji="1" lang="en-US" altLang="ja-JP" dirty="0"/>
              <a:t>/file2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55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4F5466F-7EAC-2F69-49BC-3355F3BC6CB5}"/>
              </a:ext>
            </a:extLst>
          </p:cNvPr>
          <p:cNvGrpSpPr/>
          <p:nvPr/>
        </p:nvGrpSpPr>
        <p:grpSpPr>
          <a:xfrm>
            <a:off x="-156089" y="-1"/>
            <a:ext cx="12348089" cy="634258"/>
            <a:chOff x="-156089" y="-1"/>
            <a:chExt cx="12348089" cy="63425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EBFB064-5E5A-1305-2BEA-ABEA77BB03A0}"/>
                </a:ext>
              </a:extLst>
            </p:cNvPr>
            <p:cNvSpPr/>
            <p:nvPr/>
          </p:nvSpPr>
          <p:spPr>
            <a:xfrm>
              <a:off x="0" y="-1"/>
              <a:ext cx="12192000" cy="505841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タイトル 1">
              <a:extLst>
                <a:ext uri="{FF2B5EF4-FFF2-40B4-BE49-F238E27FC236}">
                  <a16:creationId xmlns:a16="http://schemas.microsoft.com/office/drawing/2014/main" id="{212577DE-B806-097E-C227-B2DD56DE5531}"/>
                </a:ext>
              </a:extLst>
            </p:cNvPr>
            <p:cNvSpPr txBox="1">
              <a:spLocks/>
            </p:cNvSpPr>
            <p:nvPr/>
          </p:nvSpPr>
          <p:spPr>
            <a:xfrm>
              <a:off x="-156089" y="36280"/>
              <a:ext cx="8610772" cy="59797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5100" kern="1200" cap="all" spc="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2800" cap="none" dirty="0">
                  <a:solidFill>
                    <a:schemeClr val="bg1"/>
                  </a:solidFill>
                </a:rPr>
                <a:t>・ローカルリポジトリを作成する</a:t>
              </a:r>
              <a:endParaRPr lang="ja-JP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768868-510E-70E1-C729-C10F6C19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762001"/>
            <a:ext cx="10178322" cy="51175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以下のコマンドを入力し、画像のようになれば成功</a:t>
            </a:r>
            <a:endParaRPr lang="sv-SE" altLang="ja-JP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200" dirty="0"/>
              <a:t>cd Desktop/</a:t>
            </a:r>
            <a:r>
              <a:rPr lang="ja-JP" altLang="en-US" sz="2200" dirty="0"/>
              <a:t>　：デスクトップにディレクトリを移動</a:t>
            </a:r>
            <a:br>
              <a:rPr lang="en-US" altLang="ja-JP" sz="2200" dirty="0"/>
            </a:br>
            <a:r>
              <a:rPr lang="en-US" altLang="ja-JP" sz="2200" dirty="0"/>
              <a:t>※</a:t>
            </a:r>
            <a:r>
              <a:rPr lang="ja-JP" altLang="en-US" sz="2200" dirty="0"/>
              <a:t>エラーの場合は </a:t>
            </a:r>
            <a:r>
              <a:rPr lang="en-US" altLang="ja-JP" sz="2200" dirty="0"/>
              <a:t>cd /c/Users/</a:t>
            </a:r>
            <a:r>
              <a:rPr lang="ja-JP" altLang="en-US" sz="2200" dirty="0"/>
              <a:t>ユーザ名</a:t>
            </a:r>
            <a:r>
              <a:rPr lang="en-US" altLang="ja-JP" sz="2200" dirty="0"/>
              <a:t>/Desktop/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以下のコマンドを入力し、画像のようになれば成功</a:t>
            </a:r>
            <a:endParaRPr lang="en-US" altLang="ja-JP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mkdir</a:t>
            </a:r>
            <a:r>
              <a:rPr lang="en-US" altLang="ja-JP" sz="2400" dirty="0"/>
              <a:t> </a:t>
            </a:r>
            <a:r>
              <a:rPr lang="en-US" altLang="ja-JP" sz="2400" dirty="0" err="1"/>
              <a:t>gitbash_test</a:t>
            </a:r>
            <a:endParaRPr lang="en-US" altLang="ja-JP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/>
              <a:t>cd </a:t>
            </a:r>
            <a:r>
              <a:rPr lang="en-US" altLang="ja-JP" sz="2400" dirty="0" err="1"/>
              <a:t>gitbash_test</a:t>
            </a:r>
            <a:r>
              <a:rPr lang="en-US" altLang="ja-JP" sz="2400" dirty="0"/>
              <a:t>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/>
              <a:t>git </a:t>
            </a:r>
            <a:r>
              <a:rPr lang="en-US" altLang="ja-JP" sz="2400" dirty="0" err="1"/>
              <a:t>init</a:t>
            </a:r>
            <a:endParaRPr lang="en-US" altLang="ja-JP" sz="2400" dirty="0"/>
          </a:p>
        </p:txBody>
      </p:sp>
      <p:pic>
        <p:nvPicPr>
          <p:cNvPr id="16" name="図 15" descr="テキスト&#10;&#10;自動的に生成された説明">
            <a:extLst>
              <a:ext uri="{FF2B5EF4-FFF2-40B4-BE49-F238E27FC236}">
                <a16:creationId xmlns:a16="http://schemas.microsoft.com/office/drawing/2014/main" id="{EFB9CD06-8928-6215-A16D-467D9F030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54" y="4590073"/>
            <a:ext cx="7776592" cy="1930647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D39571C-6C1E-0299-319B-B4F5B90F4DEC}"/>
              </a:ext>
            </a:extLst>
          </p:cNvPr>
          <p:cNvSpPr/>
          <p:nvPr/>
        </p:nvSpPr>
        <p:spPr>
          <a:xfrm>
            <a:off x="8297940" y="6205471"/>
            <a:ext cx="872865" cy="1604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0F1FBFA-7A3F-AF18-C442-7EC76C3436CD}"/>
              </a:ext>
            </a:extLst>
          </p:cNvPr>
          <p:cNvGrpSpPr/>
          <p:nvPr/>
        </p:nvGrpSpPr>
        <p:grpSpPr>
          <a:xfrm>
            <a:off x="6096000" y="1756974"/>
            <a:ext cx="1329557" cy="1617786"/>
            <a:chOff x="3994134" y="2898289"/>
            <a:chExt cx="1329557" cy="1617786"/>
          </a:xfrm>
        </p:grpSpPr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6C23E764-9CEC-89BE-10A8-16D588DBB3C8}"/>
                </a:ext>
              </a:extLst>
            </p:cNvPr>
            <p:cNvSpPr/>
            <p:nvPr/>
          </p:nvSpPr>
          <p:spPr>
            <a:xfrm rot="10800000" flipH="1">
              <a:off x="4149297" y="2912831"/>
              <a:ext cx="1174394" cy="1547446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カード 37">
              <a:extLst>
                <a:ext uri="{FF2B5EF4-FFF2-40B4-BE49-F238E27FC236}">
                  <a16:creationId xmlns:a16="http://schemas.microsoft.com/office/drawing/2014/main" id="{E6C9D45E-D79F-9F2A-8F21-89F14F0D681E}"/>
                </a:ext>
              </a:extLst>
            </p:cNvPr>
            <p:cNvSpPr/>
            <p:nvPr/>
          </p:nvSpPr>
          <p:spPr>
            <a:xfrm flipH="1">
              <a:off x="3994134" y="2898289"/>
              <a:ext cx="1280160" cy="161778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file1</a:t>
              </a:r>
              <a:endParaRPr kumimoji="1" lang="ja-JP" altLang="en-US" dirty="0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18F6E51-E40D-C3B1-EEBB-633F9259A6EC}"/>
              </a:ext>
            </a:extLst>
          </p:cNvPr>
          <p:cNvGrpSpPr/>
          <p:nvPr/>
        </p:nvGrpSpPr>
        <p:grpSpPr>
          <a:xfrm>
            <a:off x="6173581" y="4430095"/>
            <a:ext cx="1329557" cy="1617786"/>
            <a:chOff x="3994134" y="2898289"/>
            <a:chExt cx="1329557" cy="1617786"/>
          </a:xfrm>
        </p:grpSpPr>
        <p:sp>
          <p:nvSpPr>
            <p:cNvPr id="40" name="四角形: メモ 39">
              <a:extLst>
                <a:ext uri="{FF2B5EF4-FFF2-40B4-BE49-F238E27FC236}">
                  <a16:creationId xmlns:a16="http://schemas.microsoft.com/office/drawing/2014/main" id="{05D8E473-30FF-64D6-D446-F8661A6D3830}"/>
                </a:ext>
              </a:extLst>
            </p:cNvPr>
            <p:cNvSpPr/>
            <p:nvPr/>
          </p:nvSpPr>
          <p:spPr>
            <a:xfrm rot="10800000" flipH="1">
              <a:off x="4149297" y="2912831"/>
              <a:ext cx="1174394" cy="1547446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カード 40">
              <a:extLst>
                <a:ext uri="{FF2B5EF4-FFF2-40B4-BE49-F238E27FC236}">
                  <a16:creationId xmlns:a16="http://schemas.microsoft.com/office/drawing/2014/main" id="{D897AF24-5A5A-D8D3-338A-939EA359EC78}"/>
                </a:ext>
              </a:extLst>
            </p:cNvPr>
            <p:cNvSpPr/>
            <p:nvPr/>
          </p:nvSpPr>
          <p:spPr>
            <a:xfrm flipH="1">
              <a:off x="3994134" y="2898289"/>
              <a:ext cx="1280160" cy="161778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file2</a:t>
              </a:r>
              <a:endParaRPr kumimoji="1" lang="ja-JP" altLang="en-US" dirty="0"/>
            </a:p>
          </p:txBody>
        </p:sp>
      </p:grpSp>
      <p:sp>
        <p:nvSpPr>
          <p:cNvPr id="42" name="矢印: 右 41">
            <a:extLst>
              <a:ext uri="{FF2B5EF4-FFF2-40B4-BE49-F238E27FC236}">
                <a16:creationId xmlns:a16="http://schemas.microsoft.com/office/drawing/2014/main" id="{7B0F8915-0BB1-10BC-7356-B783FACCCD40}"/>
              </a:ext>
            </a:extLst>
          </p:cNvPr>
          <p:cNvSpPr/>
          <p:nvPr/>
        </p:nvSpPr>
        <p:spPr>
          <a:xfrm rot="19386440">
            <a:off x="4439227" y="2608346"/>
            <a:ext cx="1335670" cy="10202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E03D659D-4D8F-7C26-1CA0-C36E4C2731B9}"/>
              </a:ext>
            </a:extLst>
          </p:cNvPr>
          <p:cNvSpPr/>
          <p:nvPr/>
        </p:nvSpPr>
        <p:spPr>
          <a:xfrm rot="2082278">
            <a:off x="4576769" y="4231513"/>
            <a:ext cx="1335670" cy="10202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90D809C-E89F-11DD-DBF1-884F2675DF20}"/>
              </a:ext>
            </a:extLst>
          </p:cNvPr>
          <p:cNvGrpSpPr/>
          <p:nvPr/>
        </p:nvGrpSpPr>
        <p:grpSpPr>
          <a:xfrm>
            <a:off x="1655563" y="3181368"/>
            <a:ext cx="2319443" cy="1856449"/>
            <a:chOff x="845788" y="3112387"/>
            <a:chExt cx="2319443" cy="1856449"/>
          </a:xfrm>
        </p:grpSpPr>
        <p:sp>
          <p:nvSpPr>
            <p:cNvPr id="45" name="フリーフォーム: 図形 44">
              <a:extLst>
                <a:ext uri="{FF2B5EF4-FFF2-40B4-BE49-F238E27FC236}">
                  <a16:creationId xmlns:a16="http://schemas.microsoft.com/office/drawing/2014/main" id="{EBF0C631-21FD-DD84-5692-82AFF7FD7FE4}"/>
                </a:ext>
              </a:extLst>
            </p:cNvPr>
            <p:cNvSpPr/>
            <p:nvPr/>
          </p:nvSpPr>
          <p:spPr>
            <a:xfrm>
              <a:off x="1137908" y="4740196"/>
              <a:ext cx="1678930" cy="228640"/>
            </a:xfrm>
            <a:custGeom>
              <a:avLst/>
              <a:gdLst>
                <a:gd name="connsiteX0" fmla="*/ 839465 w 1678930"/>
                <a:gd name="connsiteY0" fmla="*/ 0 h 233902"/>
                <a:gd name="connsiteX1" fmla="*/ 1678930 w 1678930"/>
                <a:gd name="connsiteY1" fmla="*/ 221480 h 233902"/>
                <a:gd name="connsiteX2" fmla="*/ 1674184 w 1678930"/>
                <a:gd name="connsiteY2" fmla="*/ 233902 h 233902"/>
                <a:gd name="connsiteX3" fmla="*/ 4746 w 1678930"/>
                <a:gd name="connsiteY3" fmla="*/ 233902 h 233902"/>
                <a:gd name="connsiteX4" fmla="*/ 0 w 1678930"/>
                <a:gd name="connsiteY4" fmla="*/ 221480 h 233902"/>
                <a:gd name="connsiteX5" fmla="*/ 839465 w 1678930"/>
                <a:gd name="connsiteY5" fmla="*/ 0 h 23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8930" h="233902">
                  <a:moveTo>
                    <a:pt x="839465" y="0"/>
                  </a:moveTo>
                  <a:cubicBezTo>
                    <a:pt x="1303089" y="0"/>
                    <a:pt x="1678930" y="99160"/>
                    <a:pt x="1678930" y="221480"/>
                  </a:cubicBezTo>
                  <a:lnTo>
                    <a:pt x="1674184" y="233902"/>
                  </a:lnTo>
                  <a:lnTo>
                    <a:pt x="4746" y="233902"/>
                  </a:lnTo>
                  <a:lnTo>
                    <a:pt x="0" y="221480"/>
                  </a:lnTo>
                  <a:cubicBezTo>
                    <a:pt x="0" y="99160"/>
                    <a:pt x="375841" y="0"/>
                    <a:pt x="83946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FF713CF1-B73B-DB0E-0C95-8A0D2578DB91}"/>
                </a:ext>
              </a:extLst>
            </p:cNvPr>
            <p:cNvSpPr/>
            <p:nvPr/>
          </p:nvSpPr>
          <p:spPr>
            <a:xfrm>
              <a:off x="1533144" y="4249736"/>
              <a:ext cx="901983" cy="6469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6F8394A5-03F7-447E-F1DE-404C6E8B4ED1}"/>
                </a:ext>
              </a:extLst>
            </p:cNvPr>
            <p:cNvSpPr/>
            <p:nvPr/>
          </p:nvSpPr>
          <p:spPr>
            <a:xfrm>
              <a:off x="845788" y="3112387"/>
              <a:ext cx="2319443" cy="1491995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27D186FF-37C1-7E5A-0F63-7E1C85A8D8C2}"/>
                </a:ext>
              </a:extLst>
            </p:cNvPr>
            <p:cNvSpPr/>
            <p:nvPr/>
          </p:nvSpPr>
          <p:spPr>
            <a:xfrm rot="5400000">
              <a:off x="944700" y="3268130"/>
              <a:ext cx="966417" cy="901983"/>
            </a:xfrm>
            <a:prstGeom prst="rtTriangle">
              <a:avLst/>
            </a:prstGeom>
            <a:solidFill>
              <a:srgbClr val="99D6D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9" name="思考の吹き出し: 雲形 48">
            <a:extLst>
              <a:ext uri="{FF2B5EF4-FFF2-40B4-BE49-F238E27FC236}">
                <a16:creationId xmlns:a16="http://schemas.microsoft.com/office/drawing/2014/main" id="{85736F2E-9C3F-61AC-1EE7-FFBD07932F7F}"/>
              </a:ext>
            </a:extLst>
          </p:cNvPr>
          <p:cNvSpPr/>
          <p:nvPr/>
        </p:nvSpPr>
        <p:spPr>
          <a:xfrm>
            <a:off x="2367342" y="1696840"/>
            <a:ext cx="2152375" cy="106714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cd </a:t>
            </a:r>
            <a:r>
              <a:rPr kumimoji="1" lang="en-US" altLang="ja-JP" dirty="0" err="1"/>
              <a:t>Desctop</a:t>
            </a:r>
            <a:endParaRPr kumimoji="1" lang="ja-JP" altLang="en-US" dirty="0"/>
          </a:p>
        </p:txBody>
      </p:sp>
      <p:sp>
        <p:nvSpPr>
          <p:cNvPr id="50" name="思考の吹き出し: 雲形 49">
            <a:extLst>
              <a:ext uri="{FF2B5EF4-FFF2-40B4-BE49-F238E27FC236}">
                <a16:creationId xmlns:a16="http://schemas.microsoft.com/office/drawing/2014/main" id="{61342C74-58A2-B9C8-270B-667717443AB3}"/>
              </a:ext>
            </a:extLst>
          </p:cNvPr>
          <p:cNvSpPr/>
          <p:nvPr/>
        </p:nvSpPr>
        <p:spPr>
          <a:xfrm>
            <a:off x="7376160" y="904106"/>
            <a:ext cx="2152375" cy="106714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cd </a:t>
            </a:r>
            <a:r>
              <a:rPr kumimoji="1" lang="en-US" altLang="ja-JP" dirty="0" err="1"/>
              <a:t>Desctop</a:t>
            </a:r>
            <a:r>
              <a:rPr kumimoji="1" lang="en-US" altLang="ja-JP" dirty="0"/>
              <a:t>/file1</a:t>
            </a:r>
            <a:endParaRPr kumimoji="1" lang="ja-JP" altLang="en-US" dirty="0"/>
          </a:p>
        </p:txBody>
      </p:sp>
      <p:sp>
        <p:nvSpPr>
          <p:cNvPr id="51" name="思考の吹き出し: 雲形 50">
            <a:extLst>
              <a:ext uri="{FF2B5EF4-FFF2-40B4-BE49-F238E27FC236}">
                <a16:creationId xmlns:a16="http://schemas.microsoft.com/office/drawing/2014/main" id="{5C3E79E7-9F06-A457-324E-0A590ADE9AAF}"/>
              </a:ext>
            </a:extLst>
          </p:cNvPr>
          <p:cNvSpPr/>
          <p:nvPr/>
        </p:nvSpPr>
        <p:spPr>
          <a:xfrm>
            <a:off x="7351462" y="3257505"/>
            <a:ext cx="2152375" cy="106714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cd </a:t>
            </a:r>
            <a:r>
              <a:rPr kumimoji="1" lang="en-US" altLang="ja-JP" dirty="0" err="1"/>
              <a:t>Desctop</a:t>
            </a:r>
            <a:r>
              <a:rPr kumimoji="1" lang="en-US" altLang="ja-JP" dirty="0"/>
              <a:t>/file2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26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FF8664-98E7-55CF-9A41-756D1E20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09469"/>
            <a:ext cx="10178322" cy="50701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デスクトップに作成されている</a:t>
            </a:r>
            <a:r>
              <a:rPr lang="en-US" altLang="ja-JP" sz="2400" dirty="0"/>
              <a:t> </a:t>
            </a:r>
            <a:r>
              <a:rPr kumimoji="1" lang="en-US" altLang="ja-JP" sz="2400" dirty="0" err="1"/>
              <a:t>gitbash_test</a:t>
            </a:r>
            <a:r>
              <a:rPr kumimoji="1" lang="ja-JP" altLang="en-US" sz="2400" dirty="0"/>
              <a:t>フォルダを開き</a:t>
            </a:r>
            <a:br>
              <a:rPr kumimoji="1" lang="en-US" altLang="ja-JP" sz="2400" dirty="0"/>
            </a:br>
            <a:r>
              <a:rPr kumimoji="1" lang="ja-JP" altLang="en-US" sz="2400" dirty="0"/>
              <a:t>テキストファイルを作成する。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以下のコマンドを入力</a:t>
            </a:r>
            <a:endParaRPr lang="en-US" altLang="ja-JP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200" dirty="0"/>
              <a:t>git 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200" dirty="0"/>
              <a:t>git add –A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200" dirty="0"/>
              <a:t>git status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4719053-94DF-8893-E997-3A799B9AFE1A}"/>
              </a:ext>
            </a:extLst>
          </p:cNvPr>
          <p:cNvGrpSpPr/>
          <p:nvPr/>
        </p:nvGrpSpPr>
        <p:grpSpPr>
          <a:xfrm>
            <a:off x="-156089" y="-1"/>
            <a:ext cx="12348089" cy="634258"/>
            <a:chOff x="-156089" y="-1"/>
            <a:chExt cx="12348089" cy="63425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ADDC70B-9489-7D7C-FEBE-5253870B3720}"/>
                </a:ext>
              </a:extLst>
            </p:cNvPr>
            <p:cNvSpPr/>
            <p:nvPr/>
          </p:nvSpPr>
          <p:spPr>
            <a:xfrm>
              <a:off x="0" y="-1"/>
              <a:ext cx="12192000" cy="505841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タイトル 1">
              <a:extLst>
                <a:ext uri="{FF2B5EF4-FFF2-40B4-BE49-F238E27FC236}">
                  <a16:creationId xmlns:a16="http://schemas.microsoft.com/office/drawing/2014/main" id="{92D5EB5E-A201-ADBA-1C91-BB14259E7A9F}"/>
                </a:ext>
              </a:extLst>
            </p:cNvPr>
            <p:cNvSpPr txBox="1">
              <a:spLocks/>
            </p:cNvSpPr>
            <p:nvPr/>
          </p:nvSpPr>
          <p:spPr>
            <a:xfrm>
              <a:off x="-156089" y="36280"/>
              <a:ext cx="8610772" cy="59797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5100" kern="1200" cap="all" spc="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2800" cap="none" dirty="0">
                  <a:solidFill>
                    <a:schemeClr val="bg1"/>
                  </a:solidFill>
                </a:rPr>
                <a:t>・コミットする</a:t>
              </a:r>
              <a:endParaRPr lang="ja-JP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1FA3738A-BB6C-3FF1-42DD-4486E9068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15" y="1967173"/>
            <a:ext cx="6451536" cy="2003434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523E4FDA-F0C7-FA85-77BA-DA2F8665D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15" y="4636909"/>
            <a:ext cx="6451536" cy="1908985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9BD2167-9763-6D34-B4CB-0807112EF2F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454683" y="3970607"/>
            <a:ext cx="0" cy="666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2E815ED-EDBC-78E7-B2EF-665156DE41E2}"/>
              </a:ext>
            </a:extLst>
          </p:cNvPr>
          <p:cNvSpPr txBox="1"/>
          <p:nvPr/>
        </p:nvSpPr>
        <p:spPr>
          <a:xfrm>
            <a:off x="6715828" y="4074181"/>
            <a:ext cx="1738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accent5"/>
                </a:solidFill>
              </a:rPr>
              <a:t>git add –A </a:t>
            </a:r>
            <a:r>
              <a:rPr kumimoji="1" lang="ja-JP" altLang="en-US" sz="2000" dirty="0">
                <a:solidFill>
                  <a:schemeClr val="accent5"/>
                </a:solidFill>
              </a:rPr>
              <a:t>後</a:t>
            </a:r>
          </a:p>
        </p:txBody>
      </p:sp>
    </p:spTree>
    <p:extLst>
      <p:ext uri="{BB962C8B-B14F-4D97-AF65-F5344CB8AC3E}">
        <p14:creationId xmlns:p14="http://schemas.microsoft.com/office/powerpoint/2010/main" val="263644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ADBE-F4FD-5583-F2A5-AB1D154A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cap="none" dirty="0"/>
              <a:t>Git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26606-7E1C-3B91-9108-FC4566BF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Git</a:t>
            </a:r>
            <a:r>
              <a:rPr lang="ja-JP" altLang="en-US" dirty="0"/>
              <a:t>とは、コンピューターで作ったファイルの変更履歴を記録したり、管理したりするためのツールです。</a:t>
            </a:r>
          </a:p>
          <a:p>
            <a:pPr marL="0" indent="0">
              <a:buNone/>
            </a:pPr>
            <a:r>
              <a:rPr lang="ja-JP" altLang="en-US" dirty="0"/>
              <a:t>例えば、あなたが絵を描いているとします。</a:t>
            </a:r>
          </a:p>
          <a:p>
            <a:pPr marL="0" indent="0">
              <a:buNone/>
            </a:pPr>
            <a:r>
              <a:rPr lang="ja-JP" altLang="en-US" dirty="0"/>
              <a:t>最初は空白の紙に線を引いて、次に色を塗って、最後に文字を書くとしましょう。</a:t>
            </a:r>
          </a:p>
          <a:p>
            <a:pPr marL="0" indent="0">
              <a:buNone/>
            </a:pPr>
            <a:r>
              <a:rPr lang="ja-JP" altLang="en-US" dirty="0"/>
              <a:t>このとき、紙に描いた絵はどんどん変わっていきますよね。</a:t>
            </a:r>
          </a:p>
          <a:p>
            <a:pPr marL="0" indent="0">
              <a:buNone/>
            </a:pPr>
            <a:r>
              <a:rPr lang="ja-JP" altLang="en-US" dirty="0"/>
              <a:t>でも、もしも間違えて消しゴムで消してしまったら、元に戻すことはできません。</a:t>
            </a:r>
          </a:p>
          <a:p>
            <a:pPr marL="0" indent="0">
              <a:buNone/>
            </a:pPr>
            <a:r>
              <a:rPr lang="ja-JP" altLang="en-US" dirty="0"/>
              <a:t>そこで、</a:t>
            </a:r>
            <a:r>
              <a:rPr lang="en-US" altLang="ja-JP" dirty="0"/>
              <a:t>Git</a:t>
            </a:r>
            <a:r>
              <a:rPr lang="ja-JP" altLang="en-US" dirty="0"/>
              <a:t>を使うと便利なんです。</a:t>
            </a:r>
            <a:r>
              <a:rPr lang="en-US" altLang="ja-JP" dirty="0"/>
              <a:t>Git</a:t>
            </a:r>
            <a:r>
              <a:rPr lang="ja-JP" altLang="en-US" dirty="0"/>
              <a:t>は、あなたが絵を描くたびに紙のコピーを作ってくれます。</a:t>
            </a:r>
          </a:p>
          <a:p>
            <a:pPr marL="0" indent="0">
              <a:buNone/>
            </a:pPr>
            <a:r>
              <a:rPr lang="ja-JP" altLang="en-US" dirty="0"/>
              <a:t>そして、そのコピーには何を描いたか、いつ描いたか、誰が描いたかなどの情報も一緒に保存してくれます。これを「バージョン管理」と呼びます。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631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のすごいところは、紙のコピーを自分だけでなく、ほかの人とも共有できることです。</a:t>
            </a:r>
          </a:p>
          <a:p>
            <a:pPr marL="0" indent="0">
              <a:buNone/>
            </a:pPr>
            <a:r>
              <a:rPr kumimoji="1" lang="ja-JP" altLang="en-US" dirty="0"/>
              <a:t>例えば、あなたが友だちと一緒に絵を描くことにしました。</a:t>
            </a:r>
          </a:p>
          <a:p>
            <a:pPr marL="0" indent="0">
              <a:buNone/>
            </a:pPr>
            <a:r>
              <a:rPr kumimoji="1" lang="ja-JP" altLang="en-US" dirty="0"/>
              <a:t>友だちもあなたと同じ絵を持っているとします。</a:t>
            </a:r>
          </a:p>
          <a:p>
            <a:pPr marL="0" indent="0">
              <a:buNone/>
            </a:pPr>
            <a:r>
              <a:rPr kumimoji="1" lang="ja-JP" altLang="en-US" dirty="0"/>
              <a:t>このとき、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はあなたと友だちの絵の違いを見つけて、合わせることができます。これを「分散型」と呼びます。</a:t>
            </a:r>
          </a:p>
        </p:txBody>
      </p:sp>
    </p:spTree>
    <p:extLst>
      <p:ext uri="{BB962C8B-B14F-4D97-AF65-F5344CB8AC3E}">
        <p14:creationId xmlns:p14="http://schemas.microsoft.com/office/powerpoint/2010/main" val="36908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は、プログラムのソースコードなどのファイルを管理するときによく使われます。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プログラムは、コンピューターに命令する言葉で書かれたものです。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プログラムは一人で書くよりも、みんなで協力して書くほうが早くて楽しいですよね。</a:t>
            </a:r>
          </a:p>
          <a:p>
            <a:pPr marL="0" indent="0">
              <a:buNone/>
            </a:pPr>
            <a:r>
              <a:rPr kumimoji="1" lang="ja-JP" altLang="en-US" dirty="0"/>
              <a:t>でも、みんなで同じプログラムを書くときには、誰が何を書いたか、どこが変わったか、どうやって合わせるかなどの問題が出てきます。</a:t>
            </a:r>
          </a:p>
          <a:p>
            <a:pPr marL="0" indent="0">
              <a:buNone/>
            </a:pPr>
            <a:r>
              <a:rPr kumimoji="1" lang="ja-JP" altLang="en-US" dirty="0"/>
              <a:t>そこで、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が役に立ちます。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は、プログラムの変更履歴を記録したり、ほかの人と共有したりすることができるからです。</a:t>
            </a:r>
          </a:p>
        </p:txBody>
      </p:sp>
    </p:spTree>
    <p:extLst>
      <p:ext uri="{BB962C8B-B14F-4D97-AF65-F5344CB8AC3E}">
        <p14:creationId xmlns:p14="http://schemas.microsoft.com/office/powerpoint/2010/main" val="47634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03B73-D882-64F7-87E2-3AA2BD3A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</a:t>
            </a:r>
            <a:r>
              <a:rPr lang="ja-JP" altLang="en-US" sz="5400" cap="none" dirty="0"/>
              <a:t>の使い方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5B54B-5D65-9A6D-ABB0-D139ADD7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kumimoji="1" lang="ja-JP" altLang="en-US" dirty="0"/>
              <a:t>リポジトリというファイルの保存場所を作る</a:t>
            </a:r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kumimoji="1" lang="ja-JP" altLang="en-US" dirty="0"/>
              <a:t>．ファイルの変更を記録する</a:t>
            </a:r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kumimoji="1" lang="ja-JP" altLang="en-US" dirty="0"/>
              <a:t>．ファイルの変更を共有する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リポジトリというファイルの保存場所を作ります。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リポジトリには、ローカルとリモートという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種類があります。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ローカルは、自分のコンピューターにある保存場所です。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リモートは、インターネット上にある保存場所です。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9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ローカルリポジトリ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リモートリポジトリ</a:t>
            </a:r>
            <a:endParaRPr kumimoji="1" lang="en-US" altLang="ja-JP" dirty="0"/>
          </a:p>
          <a:p>
            <a:r>
              <a:rPr kumimoji="1" lang="ja-JP" altLang="en-US" dirty="0"/>
              <a:t>・フォーク</a:t>
            </a:r>
            <a:endParaRPr kumimoji="1" lang="en-US" altLang="ja-JP" dirty="0"/>
          </a:p>
          <a:p>
            <a:r>
              <a:rPr kumimoji="1" lang="ja-JP" altLang="en-US" dirty="0"/>
              <a:t>・クローン</a:t>
            </a:r>
            <a:endParaRPr kumimoji="1" lang="en-US" altLang="ja-JP" dirty="0"/>
          </a:p>
          <a:p>
            <a:r>
              <a:rPr kumimoji="1" lang="ja-JP" altLang="en-US" dirty="0"/>
              <a:t>・イニット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5911D-A6DB-32DC-6A63-E112B4DB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7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・ワーキングツリー</a:t>
            </a:r>
            <a:endParaRPr kumimoji="1" lang="en-US" altLang="ja-JP" dirty="0"/>
          </a:p>
          <a:p>
            <a:r>
              <a:rPr kumimoji="1" lang="ja-JP" altLang="en-US" dirty="0"/>
              <a:t>・アド</a:t>
            </a:r>
            <a:endParaRPr kumimoji="1" lang="en-US" altLang="ja-JP" dirty="0"/>
          </a:p>
          <a:p>
            <a:r>
              <a:rPr kumimoji="1" lang="ja-JP" altLang="en-US" dirty="0"/>
              <a:t>・コミットイメージ</a:t>
            </a:r>
            <a:endParaRPr kumimoji="1" lang="en-US" altLang="ja-JP" dirty="0"/>
          </a:p>
          <a:p>
            <a:r>
              <a:rPr kumimoji="1" lang="ja-JP" altLang="en-US" dirty="0"/>
              <a:t>・インデックス</a:t>
            </a:r>
            <a:endParaRPr kumimoji="1" lang="en-US" altLang="ja-JP" dirty="0"/>
          </a:p>
          <a:p>
            <a:r>
              <a:rPr kumimoji="1" lang="ja-JP" altLang="en-US" dirty="0"/>
              <a:t>・コミット</a:t>
            </a:r>
            <a:endParaRPr kumimoji="1" lang="en-US" altLang="ja-JP" dirty="0"/>
          </a:p>
          <a:p>
            <a:r>
              <a:rPr kumimoji="1" lang="ja-JP" altLang="en-US" dirty="0"/>
              <a:t>・ヘッド</a:t>
            </a:r>
            <a:endParaRPr kumimoji="1" lang="en-US" altLang="ja-JP" dirty="0"/>
          </a:p>
          <a:p>
            <a:r>
              <a:rPr kumimoji="1" lang="ja-JP" altLang="en-US" dirty="0"/>
              <a:t>・プル</a:t>
            </a:r>
            <a:endParaRPr kumimoji="1" lang="en-US" altLang="ja-JP" dirty="0"/>
          </a:p>
          <a:p>
            <a:r>
              <a:rPr kumimoji="1" lang="ja-JP" altLang="en-US" dirty="0"/>
              <a:t>・ブランチ</a:t>
            </a:r>
            <a:endParaRPr kumimoji="1" lang="en-US" altLang="ja-JP" dirty="0"/>
          </a:p>
          <a:p>
            <a:r>
              <a:rPr kumimoji="1" lang="ja-JP" altLang="en-US" dirty="0"/>
              <a:t>・マスターブランチ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755DEB-A62D-0364-E08C-DD2A67BB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35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・マージ</a:t>
            </a:r>
            <a:endParaRPr kumimoji="1" lang="en-US" altLang="ja-JP" dirty="0"/>
          </a:p>
          <a:p>
            <a:r>
              <a:rPr kumimoji="1" lang="ja-JP" altLang="en-US" dirty="0"/>
              <a:t>・リセット</a:t>
            </a:r>
            <a:endParaRPr kumimoji="1" lang="en-US" altLang="ja-JP" dirty="0"/>
          </a:p>
          <a:p>
            <a:r>
              <a:rPr kumimoji="1" lang="ja-JP" altLang="en-US" dirty="0"/>
              <a:t>・リバート</a:t>
            </a:r>
            <a:endParaRPr kumimoji="1" lang="en-US" altLang="ja-JP" dirty="0"/>
          </a:p>
          <a:p>
            <a:r>
              <a:rPr kumimoji="1" lang="ja-JP" altLang="en-US" dirty="0"/>
              <a:t>・リベース</a:t>
            </a:r>
            <a:endParaRPr kumimoji="1" lang="en-US" altLang="ja-JP" dirty="0"/>
          </a:p>
          <a:p>
            <a:r>
              <a:rPr kumimoji="1" lang="ja-JP" altLang="en-US" dirty="0"/>
              <a:t>・チェリーピック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59A6D5-EEFC-2073-E732-876D6D45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2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・スタッシュ</a:t>
            </a:r>
            <a:endParaRPr kumimoji="1" lang="en-US" altLang="ja-JP" dirty="0"/>
          </a:p>
          <a:p>
            <a:r>
              <a:rPr kumimoji="1" lang="ja-JP" altLang="en-US" dirty="0"/>
              <a:t>・コンフリクト</a:t>
            </a:r>
            <a:endParaRPr kumimoji="1" lang="en-US" altLang="ja-JP" dirty="0"/>
          </a:p>
          <a:p>
            <a:r>
              <a:rPr kumimoji="1" lang="ja-JP" altLang="en-US" dirty="0"/>
              <a:t>・チェックアウト</a:t>
            </a:r>
            <a:endParaRPr kumimoji="1" lang="en-US" altLang="ja-JP" dirty="0"/>
          </a:p>
          <a:p>
            <a:r>
              <a:rPr kumimoji="1" lang="ja-JP" altLang="en-US" dirty="0"/>
              <a:t>・フェッチ</a:t>
            </a:r>
            <a:endParaRPr kumimoji="1" lang="en-US" altLang="ja-JP" dirty="0"/>
          </a:p>
          <a:p>
            <a:r>
              <a:rPr kumimoji="1" lang="ja-JP" altLang="en-US" dirty="0"/>
              <a:t>・プッシュ</a:t>
            </a:r>
            <a:endParaRPr kumimoji="1" lang="en-US" altLang="ja-JP" dirty="0"/>
          </a:p>
          <a:p>
            <a:r>
              <a:rPr kumimoji="1" lang="ja-JP" altLang="en-US" dirty="0"/>
              <a:t>・プルリクエスト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70D9CE-97EF-9832-C221-496E8C03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08949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2180</TotalTime>
  <Words>775</Words>
  <Application>Microsoft Office PowerPoint</Application>
  <PresentationFormat>ワイド画面</PresentationFormat>
  <Paragraphs>121</Paragraphs>
  <Slides>18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Arial</vt:lpstr>
      <vt:lpstr>Gill Sans MT</vt:lpstr>
      <vt:lpstr>Impact</vt:lpstr>
      <vt:lpstr>バッジ</vt:lpstr>
      <vt:lpstr>Gitについて</vt:lpstr>
      <vt:lpstr>Gitについて</vt:lpstr>
      <vt:lpstr>Gitについて</vt:lpstr>
      <vt:lpstr>Gitについて</vt:lpstr>
      <vt:lpstr>Gitの使い方について</vt:lpstr>
      <vt:lpstr>キーワード</vt:lpstr>
      <vt:lpstr>キーワード</vt:lpstr>
      <vt:lpstr>キーワード</vt:lpstr>
      <vt:lpstr>キーワード</vt:lpstr>
      <vt:lpstr>GitHubを使ってみよう！！</vt:lpstr>
      <vt:lpstr>GitとGit Hubの違い</vt:lpstr>
      <vt:lpstr>GitとGit Hubの違い</vt:lpstr>
      <vt:lpstr>GitとGitHubの仕組み</vt:lpstr>
      <vt:lpstr>Git Bashを 使ってみよう！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アプリケーションとは？</dc:title>
  <dc:creator>Murata Junnichi</dc:creator>
  <cp:lastModifiedBy>YuichiIwata</cp:lastModifiedBy>
  <cp:revision>46</cp:revision>
  <dcterms:created xsi:type="dcterms:W3CDTF">2023-03-20T23:59:48Z</dcterms:created>
  <dcterms:modified xsi:type="dcterms:W3CDTF">2023-07-05T05:30:04Z</dcterms:modified>
</cp:coreProperties>
</file>