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DCF4F-8B4B-46E6-A449-5F6F3B57A2E2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36B96-20CB-4457-A9A8-4BAF8B6D0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36B96-20CB-4457-A9A8-4BAF8B6D058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07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58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7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2627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098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726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3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1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5312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7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98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1C37-230C-EBA7-15D1-4AB8D9F6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6000" cap="none" dirty="0"/>
              <a:t>Git</a:t>
            </a:r>
            <a:r>
              <a:rPr kumimoji="1" lang="ja-JP" altLang="en-US" sz="6000" cap="none" dirty="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15763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4670E-79B7-2737-373A-870D2EEE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GitHub</a:t>
            </a:r>
            <a:r>
              <a:rPr lang="ja-JP" altLang="en-US" sz="5400" cap="none" dirty="0"/>
              <a:t>を使ってみよう！！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B1E89F-4FFE-0EF9-9B1E-C9FACD4CD510}"/>
              </a:ext>
            </a:extLst>
          </p:cNvPr>
          <p:cNvSpPr txBox="1">
            <a:spLocks/>
          </p:cNvSpPr>
          <p:nvPr/>
        </p:nvSpPr>
        <p:spPr>
          <a:xfrm>
            <a:off x="1251678" y="135405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・アカウント作成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457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1C37-230C-EBA7-15D1-4AB8D9F69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262" y="864911"/>
            <a:ext cx="9943474" cy="3467282"/>
          </a:xfrm>
        </p:spPr>
        <p:txBody>
          <a:bodyPr anchor="b">
            <a:normAutofit/>
          </a:bodyPr>
          <a:lstStyle/>
          <a:p>
            <a:r>
              <a:rPr lang="en-US" altLang="ja-JP" sz="8000" cap="none" dirty="0"/>
              <a:t>Git</a:t>
            </a:r>
            <a:r>
              <a:rPr lang="ja-JP" altLang="en-US" sz="8000" cap="none" dirty="0"/>
              <a:t>と</a:t>
            </a:r>
            <a:r>
              <a:rPr kumimoji="1" lang="en-US" altLang="ja-JP" sz="8000" cap="none" dirty="0"/>
              <a:t>GitHub</a:t>
            </a:r>
            <a:r>
              <a:rPr kumimoji="1" lang="ja-JP" altLang="en-US" sz="8000" cap="none" dirty="0"/>
              <a:t>の違い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795566-18ED-1BD9-FB9D-306DA659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6808"/>
          </a:xfrm>
        </p:spPr>
        <p:txBody>
          <a:bodyPr/>
          <a:lstStyle/>
          <a:p>
            <a:r>
              <a:rPr lang="en-US" altLang="ja-JP" cap="none" dirty="0"/>
              <a:t>Git</a:t>
            </a:r>
            <a:r>
              <a:rPr lang="ja-JP" altLang="en-US" cap="none" dirty="0"/>
              <a:t>と</a:t>
            </a:r>
            <a:r>
              <a:rPr lang="en-US" altLang="ja-JP" cap="none" dirty="0"/>
              <a:t>GitHub</a:t>
            </a:r>
            <a:r>
              <a:rPr lang="ja-JP" altLang="en-US" cap="none" dirty="0"/>
              <a:t>の違い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2DA1CFB4-1437-A461-5C4D-B35DE52A2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478540"/>
              </p:ext>
            </p:extLst>
          </p:nvPr>
        </p:nvGraphicFramePr>
        <p:xfrm>
          <a:off x="1250950" y="1334125"/>
          <a:ext cx="10179050" cy="49467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638036350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3777461080"/>
                    </a:ext>
                  </a:extLst>
                </a:gridCol>
              </a:tblGrid>
              <a:tr h="8244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Git</a:t>
                      </a:r>
                      <a:endParaRPr kumimoji="1" lang="ja-JP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GitHub</a:t>
                      </a:r>
                      <a:endParaRPr kumimoji="1" lang="ja-JP" alt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905702"/>
                  </a:ext>
                </a:extLst>
              </a:tr>
              <a:tr h="824459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ツール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Web</a:t>
                      </a:r>
                      <a:r>
                        <a:rPr kumimoji="1" lang="ja-JP" altLang="en-US" sz="2400" dirty="0"/>
                        <a:t>サービス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756720"/>
                  </a:ext>
                </a:extLst>
              </a:tr>
              <a:tr h="824459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オープンソースソフトウェア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Microsoft</a:t>
                      </a:r>
                      <a:r>
                        <a:rPr kumimoji="1" lang="ja-JP" altLang="en-US" sz="2400" dirty="0"/>
                        <a:t>のソフトウェア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725339"/>
                  </a:ext>
                </a:extLst>
              </a:tr>
              <a:tr h="824459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一人作業向き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複数人作業向き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749768"/>
                  </a:ext>
                </a:extLst>
              </a:tr>
              <a:tr h="824459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CUI</a:t>
                      </a:r>
                      <a:r>
                        <a:rPr kumimoji="1" lang="ja-JP" altLang="en-US" sz="2000" dirty="0"/>
                        <a:t>（ターミナルでコマンドを実行）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GUI</a:t>
                      </a:r>
                      <a:r>
                        <a:rPr kumimoji="1" lang="ja-JP" altLang="en-US" sz="2000" dirty="0"/>
                        <a:t>（マウス操作）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233987"/>
                  </a:ext>
                </a:extLst>
              </a:tr>
              <a:tr h="824459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自身の</a:t>
                      </a:r>
                      <a:r>
                        <a:rPr kumimoji="1" lang="en-US" altLang="ja-JP" sz="2400" dirty="0"/>
                        <a:t>PC</a:t>
                      </a:r>
                      <a:r>
                        <a:rPr kumimoji="1" lang="ja-JP" altLang="en-US" sz="2400" dirty="0"/>
                        <a:t>に保存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クラウド上に保存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05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19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0BBB0-9BFE-2F2F-B29C-E36FC1C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Git</a:t>
            </a:r>
            <a:r>
              <a:rPr lang="ja-JP" altLang="en-US" cap="none" dirty="0"/>
              <a:t>と</a:t>
            </a:r>
            <a:r>
              <a:rPr lang="en-US" altLang="ja-JP" cap="none" dirty="0"/>
              <a:t>GitHub</a:t>
            </a:r>
            <a:r>
              <a:rPr lang="ja-JP" altLang="en-US" cap="none" dirty="0"/>
              <a:t>の違い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BCEA3-4EB9-818B-21A6-C10C5AF9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98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DF793C9-82DD-9FAF-B146-CE8EF59A07CF}"/>
              </a:ext>
            </a:extLst>
          </p:cNvPr>
          <p:cNvSpPr/>
          <p:nvPr/>
        </p:nvSpPr>
        <p:spPr>
          <a:xfrm>
            <a:off x="1251678" y="1664358"/>
            <a:ext cx="5630613" cy="48266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95EB4EB-5A51-3EA4-D525-7EF708EB341A}"/>
              </a:ext>
            </a:extLst>
          </p:cNvPr>
          <p:cNvSpPr/>
          <p:nvPr/>
        </p:nvSpPr>
        <p:spPr>
          <a:xfrm>
            <a:off x="7801682" y="1648921"/>
            <a:ext cx="3830685" cy="48266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>
            <a:extLst>
              <a:ext uri="{FF2B5EF4-FFF2-40B4-BE49-F238E27FC236}">
                <a16:creationId xmlns:a16="http://schemas.microsoft.com/office/drawing/2014/main" id="{43460BA5-6C52-D73C-8507-348905806C54}"/>
              </a:ext>
            </a:extLst>
          </p:cNvPr>
          <p:cNvSpPr/>
          <p:nvPr/>
        </p:nvSpPr>
        <p:spPr>
          <a:xfrm>
            <a:off x="8155772" y="1895604"/>
            <a:ext cx="3067733" cy="396554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885E678D-2289-41F4-DAC3-7C495C0A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14" y="314932"/>
            <a:ext cx="10178322" cy="816828"/>
          </a:xfrm>
        </p:spPr>
        <p:txBody>
          <a:bodyPr/>
          <a:lstStyle/>
          <a:p>
            <a:r>
              <a:rPr lang="en-US" altLang="ja-JP" cap="none" dirty="0"/>
              <a:t>Git</a:t>
            </a:r>
            <a:r>
              <a:rPr lang="ja-JP" altLang="en-US" cap="none" dirty="0"/>
              <a:t>と</a:t>
            </a:r>
            <a:r>
              <a:rPr lang="en-US" altLang="ja-JP" cap="none" dirty="0"/>
              <a:t>GitHub</a:t>
            </a:r>
            <a:r>
              <a:rPr lang="ja-JP" altLang="en-US" cap="none" dirty="0"/>
              <a:t>の仕組み</a:t>
            </a:r>
            <a:endParaRPr kumimoji="1" lang="ja-JP" altLang="en-US" dirty="0"/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1BA8AE67-8B32-3903-4A07-969D7CC4CE5B}"/>
              </a:ext>
            </a:extLst>
          </p:cNvPr>
          <p:cNvSpPr/>
          <p:nvPr/>
        </p:nvSpPr>
        <p:spPr>
          <a:xfrm flipV="1">
            <a:off x="1795197" y="2836889"/>
            <a:ext cx="919255" cy="118422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669A87DE-DF8E-A7A7-AC67-771CBE5053D6}"/>
              </a:ext>
            </a:extLst>
          </p:cNvPr>
          <p:cNvSpPr/>
          <p:nvPr/>
        </p:nvSpPr>
        <p:spPr>
          <a:xfrm>
            <a:off x="4991027" y="3097780"/>
            <a:ext cx="1581464" cy="923331"/>
          </a:xfrm>
          <a:prstGeom prst="can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5CE1B1-30C1-B21D-4AE6-475B87914698}"/>
              </a:ext>
            </a:extLst>
          </p:cNvPr>
          <p:cNvSpPr txBox="1"/>
          <p:nvPr/>
        </p:nvSpPr>
        <p:spPr>
          <a:xfrm>
            <a:off x="1361714" y="4127718"/>
            <a:ext cx="1786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ファイル</a:t>
            </a:r>
            <a:endParaRPr kumimoji="1" lang="en-US" altLang="ja-JP" sz="2000" dirty="0"/>
          </a:p>
          <a:p>
            <a:pPr algn="ctr"/>
            <a:r>
              <a:rPr kumimoji="1" lang="en-US" altLang="ja-JP" sz="2000" dirty="0"/>
              <a:t>or</a:t>
            </a:r>
          </a:p>
          <a:p>
            <a:pPr algn="ctr"/>
            <a:r>
              <a:rPr kumimoji="1" lang="ja-JP" altLang="en-US" sz="2000" dirty="0"/>
              <a:t>ディレクトリ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240894-E81B-8C36-683D-DD94D0DA8D92}"/>
              </a:ext>
            </a:extLst>
          </p:cNvPr>
          <p:cNvSpPr txBox="1"/>
          <p:nvPr/>
        </p:nvSpPr>
        <p:spPr>
          <a:xfrm>
            <a:off x="5054736" y="4163758"/>
            <a:ext cx="1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リポジトリ</a:t>
            </a:r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B4879030-E0C2-EC25-F071-815906522883}"/>
              </a:ext>
            </a:extLst>
          </p:cNvPr>
          <p:cNvSpPr/>
          <p:nvPr/>
        </p:nvSpPr>
        <p:spPr>
          <a:xfrm>
            <a:off x="8898907" y="3097780"/>
            <a:ext cx="1581464" cy="923331"/>
          </a:xfrm>
          <a:prstGeom prst="ca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45D1316-C6C4-ED77-871C-732A61BD58CC}"/>
              </a:ext>
            </a:extLst>
          </p:cNvPr>
          <p:cNvSpPr txBox="1"/>
          <p:nvPr/>
        </p:nvSpPr>
        <p:spPr>
          <a:xfrm>
            <a:off x="8962616" y="4148768"/>
            <a:ext cx="1454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リモート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リポジトリ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A6A3FDA-8A09-64B5-3D83-9969F7EFEA2A}"/>
              </a:ext>
            </a:extLst>
          </p:cNvPr>
          <p:cNvCxnSpPr>
            <a:cxnSpLocks/>
          </p:cNvCxnSpPr>
          <p:nvPr/>
        </p:nvCxnSpPr>
        <p:spPr>
          <a:xfrm>
            <a:off x="3000585" y="3597639"/>
            <a:ext cx="1811258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A7E0D19-CBB2-3139-EFC3-0A454937F09F}"/>
              </a:ext>
            </a:extLst>
          </p:cNvPr>
          <p:cNvCxnSpPr>
            <a:cxnSpLocks/>
          </p:cNvCxnSpPr>
          <p:nvPr/>
        </p:nvCxnSpPr>
        <p:spPr>
          <a:xfrm>
            <a:off x="6760564" y="3597639"/>
            <a:ext cx="1963711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E6254B6-3854-4A15-6F84-B8D2034CCF11}"/>
              </a:ext>
            </a:extLst>
          </p:cNvPr>
          <p:cNvSpPr txBox="1"/>
          <p:nvPr/>
        </p:nvSpPr>
        <p:spPr>
          <a:xfrm>
            <a:off x="2997462" y="3189994"/>
            <a:ext cx="1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accent5"/>
                </a:solidFill>
              </a:rPr>
              <a:t>コミット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04BD8BA-3EA1-FF6C-3826-CE13BB078F3F}"/>
              </a:ext>
            </a:extLst>
          </p:cNvPr>
          <p:cNvSpPr txBox="1"/>
          <p:nvPr/>
        </p:nvSpPr>
        <p:spPr>
          <a:xfrm>
            <a:off x="6840385" y="3189994"/>
            <a:ext cx="1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accent5"/>
                </a:solidFill>
              </a:rPr>
              <a:t>プッシュ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D6B9983-1AAA-139D-AC4A-EE326C888F17}"/>
              </a:ext>
            </a:extLst>
          </p:cNvPr>
          <p:cNvSpPr txBox="1"/>
          <p:nvPr/>
        </p:nvSpPr>
        <p:spPr>
          <a:xfrm>
            <a:off x="8898907" y="5958830"/>
            <a:ext cx="1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クラウド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1C3475B-E7D2-22F6-F34A-661165CCBD09}"/>
              </a:ext>
            </a:extLst>
          </p:cNvPr>
          <p:cNvSpPr txBox="1"/>
          <p:nvPr/>
        </p:nvSpPr>
        <p:spPr>
          <a:xfrm>
            <a:off x="3179191" y="1139295"/>
            <a:ext cx="145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32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altLang="ja-JP" dirty="0"/>
              <a:t>Git</a:t>
            </a:r>
            <a:endParaRPr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51EEE1-A5A0-20FA-6C95-8B8AD7F1140A}"/>
              </a:ext>
            </a:extLst>
          </p:cNvPr>
          <p:cNvSpPr txBox="1"/>
          <p:nvPr/>
        </p:nvSpPr>
        <p:spPr>
          <a:xfrm>
            <a:off x="8701091" y="1139295"/>
            <a:ext cx="203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accent6">
                    <a:lumMod val="75000"/>
                  </a:schemeClr>
                </a:solidFill>
              </a:rPr>
              <a:t>Git Hub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8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3ADBE-F4FD-5583-F2A5-AB1D154A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cap="none" dirty="0"/>
              <a:t>Git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26606-7E1C-3B91-9108-FC4566BF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Git</a:t>
            </a:r>
            <a:r>
              <a:rPr lang="ja-JP" altLang="en-US" dirty="0"/>
              <a:t>とは、コンピューターで作ったファイルの変更履歴を記録したり、管理したりするためのツールです。</a:t>
            </a:r>
          </a:p>
          <a:p>
            <a:pPr marL="0" indent="0">
              <a:buNone/>
            </a:pPr>
            <a:r>
              <a:rPr lang="ja-JP" altLang="en-US" dirty="0"/>
              <a:t>例えば、あなたが絵を描いているとします。</a:t>
            </a:r>
          </a:p>
          <a:p>
            <a:pPr marL="0" indent="0">
              <a:buNone/>
            </a:pPr>
            <a:r>
              <a:rPr lang="ja-JP" altLang="en-US" dirty="0"/>
              <a:t>最初は空白の紙に線を引いて、次に色を塗って、最後に文字を書くとしましょう。</a:t>
            </a:r>
          </a:p>
          <a:p>
            <a:pPr marL="0" indent="0">
              <a:buNone/>
            </a:pPr>
            <a:r>
              <a:rPr lang="ja-JP" altLang="en-US" dirty="0"/>
              <a:t>このとき、紙に描いた絵はどんどん変わっていきますよね。</a:t>
            </a:r>
          </a:p>
          <a:p>
            <a:pPr marL="0" indent="0">
              <a:buNone/>
            </a:pPr>
            <a:r>
              <a:rPr lang="ja-JP" altLang="en-US" dirty="0"/>
              <a:t>でも、もしも間違えて消しゴムで消してしまったら、元に戻すことはできません。</a:t>
            </a:r>
          </a:p>
          <a:p>
            <a:pPr marL="0" indent="0">
              <a:buNone/>
            </a:pPr>
            <a:r>
              <a:rPr lang="ja-JP" altLang="en-US" dirty="0"/>
              <a:t>そこで、</a:t>
            </a:r>
            <a:r>
              <a:rPr lang="en-US" altLang="ja-JP" dirty="0"/>
              <a:t>Git</a:t>
            </a:r>
            <a:r>
              <a:rPr lang="ja-JP" altLang="en-US" dirty="0"/>
              <a:t>を使うと便利なんです。</a:t>
            </a:r>
            <a:r>
              <a:rPr lang="en-US" altLang="ja-JP" dirty="0"/>
              <a:t>Git</a:t>
            </a:r>
            <a:r>
              <a:rPr lang="ja-JP" altLang="en-US" dirty="0"/>
              <a:t>は、あなたが絵を描くたびに紙のコピーを作ってくれます。</a:t>
            </a:r>
          </a:p>
          <a:p>
            <a:pPr marL="0" indent="0">
              <a:buNone/>
            </a:pPr>
            <a:r>
              <a:rPr lang="ja-JP" altLang="en-US" dirty="0"/>
              <a:t>そして、そのコピーには何を描いたか、いつ描いたか、誰が描いたかなどの情報も一緒に保存してくれます。これを「バージョン管理」と呼びます。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631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のすごいところは、紙のコピーを自分だけでなく、ほかの人とも共有できることです。</a:t>
            </a:r>
          </a:p>
          <a:p>
            <a:pPr marL="0" indent="0">
              <a:buNone/>
            </a:pPr>
            <a:r>
              <a:rPr kumimoji="1" lang="ja-JP" altLang="en-US" dirty="0"/>
              <a:t>例えば、あなたが友だちと一緒に絵を描くことにしました。</a:t>
            </a:r>
          </a:p>
          <a:p>
            <a:pPr marL="0" indent="0">
              <a:buNone/>
            </a:pPr>
            <a:r>
              <a:rPr kumimoji="1" lang="ja-JP" altLang="en-US" dirty="0"/>
              <a:t>友だちもあなたと同じ絵を持っているとします。</a:t>
            </a:r>
          </a:p>
          <a:p>
            <a:pPr marL="0" indent="0">
              <a:buNone/>
            </a:pPr>
            <a:r>
              <a:rPr kumimoji="1" lang="ja-JP" altLang="en-US" dirty="0"/>
              <a:t>このとき、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はあなたと友だちの絵の違いを見つけて、合わせることができます。これを「分散型」と呼びます。</a:t>
            </a:r>
          </a:p>
        </p:txBody>
      </p:sp>
    </p:spTree>
    <p:extLst>
      <p:ext uri="{BB962C8B-B14F-4D97-AF65-F5344CB8AC3E}">
        <p14:creationId xmlns:p14="http://schemas.microsoft.com/office/powerpoint/2010/main" val="36908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は、プログラムのソースコードなどのファイルを管理するときによく使われます。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プログラムは、コンピューターに命令する言葉で書かれたものです。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プログラムは一人で書くよりも、みんなで協力して書くほうが早くて楽しいですよね。</a:t>
            </a:r>
          </a:p>
          <a:p>
            <a:pPr marL="0" indent="0">
              <a:buNone/>
            </a:pPr>
            <a:r>
              <a:rPr kumimoji="1" lang="ja-JP" altLang="en-US" dirty="0"/>
              <a:t>でも、みんなで同じプログラムを書くときには、誰が何を書いたか、どこが変わったか、どうやって合わせるかなどの問題が出てきます。</a:t>
            </a:r>
          </a:p>
          <a:p>
            <a:pPr marL="0" indent="0">
              <a:buNone/>
            </a:pPr>
            <a:r>
              <a:rPr kumimoji="1" lang="ja-JP" altLang="en-US" dirty="0"/>
              <a:t>そこで、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が役に立ちます。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は、プログラムの変更履歴を記録したり、ほかの人と共有したりすることができるからです。</a:t>
            </a:r>
          </a:p>
        </p:txBody>
      </p:sp>
    </p:spTree>
    <p:extLst>
      <p:ext uri="{BB962C8B-B14F-4D97-AF65-F5344CB8AC3E}">
        <p14:creationId xmlns:p14="http://schemas.microsoft.com/office/powerpoint/2010/main" val="47634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03B73-D882-64F7-87E2-3AA2BD3A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</a:t>
            </a:r>
            <a:r>
              <a:rPr lang="ja-JP" altLang="en-US" sz="5400" cap="none" dirty="0"/>
              <a:t>の使い方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5B54B-5D65-9A6D-ABB0-D139ADD7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１．</a:t>
            </a:r>
            <a:r>
              <a:rPr kumimoji="1" lang="ja-JP" altLang="en-US" dirty="0"/>
              <a:t>リポジトリというファイルの保存場所を作る</a:t>
            </a:r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kumimoji="1" lang="ja-JP" altLang="en-US" dirty="0"/>
              <a:t>．ファイルの変更を記録する</a:t>
            </a:r>
          </a:p>
          <a:p>
            <a:pPr marL="0" indent="0">
              <a:buNone/>
            </a:pPr>
            <a:r>
              <a:rPr lang="ja-JP" altLang="en-US" dirty="0"/>
              <a:t>３</a:t>
            </a:r>
            <a:r>
              <a:rPr kumimoji="1" lang="ja-JP" altLang="en-US" dirty="0"/>
              <a:t>．ファイルの変更を共有する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リポジトリというファイルの保存場所を作ります。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リポジトリには、ローカルとリモートという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種類があります。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ローカルは、自分のコンピューターにある保存場所です。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リモートは、インターネット上にある保存場所です。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99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ローカルリポジトリ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リモートリポジトリ</a:t>
            </a:r>
            <a:endParaRPr kumimoji="1" lang="en-US" altLang="ja-JP" dirty="0"/>
          </a:p>
          <a:p>
            <a:r>
              <a:rPr kumimoji="1" lang="ja-JP" altLang="en-US" dirty="0"/>
              <a:t>・フォーク</a:t>
            </a:r>
            <a:endParaRPr kumimoji="1" lang="en-US" altLang="ja-JP" dirty="0"/>
          </a:p>
          <a:p>
            <a:r>
              <a:rPr kumimoji="1" lang="ja-JP" altLang="en-US" dirty="0"/>
              <a:t>・クローン</a:t>
            </a:r>
            <a:endParaRPr kumimoji="1" lang="en-US" altLang="ja-JP" dirty="0"/>
          </a:p>
          <a:p>
            <a:r>
              <a:rPr kumimoji="1" lang="ja-JP" altLang="en-US" dirty="0"/>
              <a:t>・イニット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85911D-A6DB-32DC-6A63-E112B4DB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7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・ワーキングツリー</a:t>
            </a:r>
            <a:endParaRPr kumimoji="1" lang="en-US" altLang="ja-JP" dirty="0"/>
          </a:p>
          <a:p>
            <a:r>
              <a:rPr kumimoji="1" lang="ja-JP" altLang="en-US" dirty="0"/>
              <a:t>・アド</a:t>
            </a:r>
            <a:endParaRPr kumimoji="1" lang="en-US" altLang="ja-JP" dirty="0"/>
          </a:p>
          <a:p>
            <a:r>
              <a:rPr kumimoji="1" lang="ja-JP" altLang="en-US" dirty="0"/>
              <a:t>・コミットイメージ</a:t>
            </a:r>
            <a:endParaRPr kumimoji="1" lang="en-US" altLang="ja-JP" dirty="0"/>
          </a:p>
          <a:p>
            <a:r>
              <a:rPr kumimoji="1" lang="ja-JP" altLang="en-US" dirty="0"/>
              <a:t>・インデックス</a:t>
            </a:r>
            <a:endParaRPr kumimoji="1" lang="en-US" altLang="ja-JP" dirty="0"/>
          </a:p>
          <a:p>
            <a:r>
              <a:rPr kumimoji="1" lang="ja-JP" altLang="en-US" dirty="0"/>
              <a:t>・コミット</a:t>
            </a:r>
            <a:endParaRPr kumimoji="1" lang="en-US" altLang="ja-JP" dirty="0"/>
          </a:p>
          <a:p>
            <a:r>
              <a:rPr kumimoji="1" lang="ja-JP" altLang="en-US" dirty="0"/>
              <a:t>・ヘッド</a:t>
            </a:r>
            <a:endParaRPr kumimoji="1" lang="en-US" altLang="ja-JP" dirty="0"/>
          </a:p>
          <a:p>
            <a:r>
              <a:rPr kumimoji="1" lang="ja-JP" altLang="en-US" dirty="0"/>
              <a:t>・プル</a:t>
            </a:r>
            <a:endParaRPr kumimoji="1" lang="en-US" altLang="ja-JP" dirty="0"/>
          </a:p>
          <a:p>
            <a:r>
              <a:rPr kumimoji="1" lang="ja-JP" altLang="en-US" dirty="0"/>
              <a:t>・ブランチ</a:t>
            </a:r>
            <a:endParaRPr kumimoji="1" lang="en-US" altLang="ja-JP" dirty="0"/>
          </a:p>
          <a:p>
            <a:r>
              <a:rPr kumimoji="1" lang="ja-JP" altLang="en-US" dirty="0"/>
              <a:t>・マスターブランチ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755DEB-A62D-0364-E08C-DD2A67BBC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35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0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・マージ</a:t>
            </a:r>
            <a:endParaRPr kumimoji="1" lang="en-US" altLang="ja-JP" dirty="0"/>
          </a:p>
          <a:p>
            <a:r>
              <a:rPr kumimoji="1" lang="ja-JP" altLang="en-US" dirty="0"/>
              <a:t>・リセット</a:t>
            </a:r>
            <a:endParaRPr kumimoji="1" lang="en-US" altLang="ja-JP" dirty="0"/>
          </a:p>
          <a:p>
            <a:r>
              <a:rPr kumimoji="1" lang="ja-JP" altLang="en-US" dirty="0"/>
              <a:t>・リバート</a:t>
            </a:r>
            <a:endParaRPr kumimoji="1" lang="en-US" altLang="ja-JP" dirty="0"/>
          </a:p>
          <a:p>
            <a:r>
              <a:rPr kumimoji="1" lang="ja-JP" altLang="en-US" dirty="0"/>
              <a:t>・リベース</a:t>
            </a:r>
            <a:endParaRPr kumimoji="1" lang="en-US" altLang="ja-JP" dirty="0"/>
          </a:p>
          <a:p>
            <a:r>
              <a:rPr kumimoji="1" lang="ja-JP" altLang="en-US" dirty="0"/>
              <a:t>・チェリーピック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59A6D5-EEFC-2073-E732-876D6D45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2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・スタッシュ</a:t>
            </a:r>
            <a:endParaRPr kumimoji="1" lang="en-US" altLang="ja-JP" dirty="0"/>
          </a:p>
          <a:p>
            <a:r>
              <a:rPr kumimoji="1" lang="ja-JP" altLang="en-US" dirty="0"/>
              <a:t>・コンフリクト</a:t>
            </a:r>
            <a:endParaRPr kumimoji="1" lang="en-US" altLang="ja-JP" dirty="0"/>
          </a:p>
          <a:p>
            <a:r>
              <a:rPr kumimoji="1" lang="ja-JP" altLang="en-US" dirty="0"/>
              <a:t>・チェックアウト</a:t>
            </a:r>
            <a:endParaRPr kumimoji="1" lang="en-US" altLang="ja-JP" dirty="0"/>
          </a:p>
          <a:p>
            <a:r>
              <a:rPr kumimoji="1" lang="ja-JP" altLang="en-US" dirty="0"/>
              <a:t>・フェッチ</a:t>
            </a:r>
            <a:endParaRPr kumimoji="1" lang="en-US" altLang="ja-JP" dirty="0"/>
          </a:p>
          <a:p>
            <a:r>
              <a:rPr kumimoji="1" lang="ja-JP" altLang="en-US" dirty="0"/>
              <a:t>・プッシュ</a:t>
            </a:r>
            <a:endParaRPr kumimoji="1" lang="en-US" altLang="ja-JP" dirty="0"/>
          </a:p>
          <a:p>
            <a:r>
              <a:rPr kumimoji="1" lang="ja-JP" altLang="en-US" dirty="0"/>
              <a:t>・プルリクエスト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70D9CE-97EF-9832-C221-496E8C03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08949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1857</TotalTime>
  <Words>580</Words>
  <Application>Microsoft Office PowerPoint</Application>
  <PresentationFormat>ワイド画面</PresentationFormat>
  <Paragraphs>89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Arial</vt:lpstr>
      <vt:lpstr>Gill Sans MT</vt:lpstr>
      <vt:lpstr>Impact</vt:lpstr>
      <vt:lpstr>バッジ</vt:lpstr>
      <vt:lpstr>Gitについて</vt:lpstr>
      <vt:lpstr>Gitについて</vt:lpstr>
      <vt:lpstr>Gitについて</vt:lpstr>
      <vt:lpstr>Gitについて</vt:lpstr>
      <vt:lpstr>Gitの使い方について</vt:lpstr>
      <vt:lpstr>キーワード</vt:lpstr>
      <vt:lpstr>キーワード</vt:lpstr>
      <vt:lpstr>キーワード</vt:lpstr>
      <vt:lpstr>キーワード</vt:lpstr>
      <vt:lpstr>GitHubを使ってみよう！！</vt:lpstr>
      <vt:lpstr>GitとGitHubの違い</vt:lpstr>
      <vt:lpstr>GitとGitHubの違い</vt:lpstr>
      <vt:lpstr>GitとGitHubの違い</vt:lpstr>
      <vt:lpstr>GitとGitHubの仕組み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アプリケーションとは？</dc:title>
  <dc:creator>Murata Junnichi</dc:creator>
  <cp:lastModifiedBy>YuichiIwata</cp:lastModifiedBy>
  <cp:revision>43</cp:revision>
  <dcterms:created xsi:type="dcterms:W3CDTF">2023-03-20T23:59:48Z</dcterms:created>
  <dcterms:modified xsi:type="dcterms:W3CDTF">2023-07-04T08:35:16Z</dcterms:modified>
</cp:coreProperties>
</file>