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4" r:id="rId7"/>
    <p:sldId id="265" r:id="rId8"/>
    <p:sldId id="266" r:id="rId9"/>
    <p:sldId id="267" r:id="rId10"/>
    <p:sldId id="270" r:id="rId11"/>
    <p:sldId id="271" r:id="rId12"/>
    <p:sldId id="272" r:id="rId13"/>
    <p:sldId id="367" r:id="rId14"/>
    <p:sldId id="358" r:id="rId15"/>
    <p:sldId id="360" r:id="rId16"/>
    <p:sldId id="361" r:id="rId17"/>
    <p:sldId id="363" r:id="rId18"/>
    <p:sldId id="364" r:id="rId19"/>
    <p:sldId id="365" r:id="rId20"/>
    <p:sldId id="3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4" autoAdjust="0"/>
    <p:restoredTop sz="86160" autoAdjust="0"/>
  </p:normalViewPr>
  <p:slideViewPr>
    <p:cSldViewPr snapToGrid="0">
      <p:cViewPr varScale="1">
        <p:scale>
          <a:sx n="59" d="100"/>
          <a:sy n="59" d="100"/>
        </p:scale>
        <p:origin x="852" y="6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CF4F-8B4B-46E6-A449-5F6F3B57A2E2}" type="datetimeFigureOut">
              <a:rPr kumimoji="1" lang="ja-JP" altLang="en-US" smtClean="0"/>
              <a:t>2023/7/6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6B96-20CB-4457-A9A8-4BAF8B6D0582}" type="slidenum">
              <a:rPr kumimoji="1" lang="ja-JP" altLang="en-US" smtClean="0"/>
              <a:t>‹#›</a:t>
            </a:fld>
            <a:endParaRPr kumimoji="1" lang="ja-JP" altLang="en-US"/>
          </a:p>
        </p:txBody>
      </p:sp>
    </p:spTree>
    <p:extLst>
      <p:ext uri="{BB962C8B-B14F-4D97-AF65-F5344CB8AC3E}">
        <p14:creationId xmlns:p14="http://schemas.microsoft.com/office/powerpoint/2010/main" val="430378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11</a:t>
            </a:fld>
            <a:endParaRPr kumimoji="1" lang="ja-JP" altLang="en-US"/>
          </a:p>
        </p:txBody>
      </p:sp>
    </p:spTree>
    <p:extLst>
      <p:ext uri="{BB962C8B-B14F-4D97-AF65-F5344CB8AC3E}">
        <p14:creationId xmlns:p14="http://schemas.microsoft.com/office/powerpoint/2010/main" val="153407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リポジトリとは例えば</a:t>
            </a:r>
            <a:endParaRPr kumimoji="1" lang="en-US" altLang="ja-JP" dirty="0"/>
          </a:p>
          <a:p>
            <a:endParaRPr kumimoji="1" lang="en-US" altLang="ja-JP" dirty="0"/>
          </a:p>
          <a:p>
            <a:r>
              <a:rPr kumimoji="1" lang="ja-JP" altLang="en-US" dirty="0"/>
              <a:t>●真っ白なキャンバスに赤い丸を書いたとします</a:t>
            </a:r>
            <a:endParaRPr kumimoji="1" lang="en-US" altLang="ja-JP" dirty="0"/>
          </a:p>
          <a:p>
            <a:r>
              <a:rPr kumimoji="1" lang="ja-JP" altLang="en-US" dirty="0"/>
              <a:t>●その赤丸からリンゴを書いたとします、でも、リンゴじゃなくてトマトを書きたくなったとします新しく１からトマトを書くのもいいですが、先ほどの赤丸からトマトを書いた方が速そうですよね？そんな時にリポジトリの機能が活躍します。リポジトリにはデータを保存しておく機能があります。赤丸を保存しておいたとしましょう。そして赤丸のデータは保存してあるのでそれを呼び出すことができます●そして呼び出したデータからトマトを書くことができるわけですね●また、データは複数保存しておけるので、白紙のデータを保存しておけばトマトを白紙にしたり、赤丸にしたり、もしくは、リンゴを保存しておけばリンゴも呼び出すことができるわけですね！</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14</a:t>
            </a:fld>
            <a:endParaRPr kumimoji="1" lang="ja-JP" altLang="en-US"/>
          </a:p>
        </p:txBody>
      </p:sp>
    </p:spTree>
    <p:extLst>
      <p:ext uri="{BB962C8B-B14F-4D97-AF65-F5344CB8AC3E}">
        <p14:creationId xmlns:p14="http://schemas.microsoft.com/office/powerpoint/2010/main" val="181873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コミットとは</a:t>
            </a:r>
            <a:endParaRPr kumimoji="1" lang="en-US" altLang="ja-JP" dirty="0"/>
          </a:p>
          <a:p>
            <a:endParaRPr kumimoji="1" lang="en-US" altLang="ja-JP" dirty="0"/>
          </a:p>
          <a:p>
            <a:r>
              <a:rPr kumimoji="1" lang="ja-JP" altLang="en-US" dirty="0"/>
              <a:t>先ほどの説明で、赤丸が書いてあるキャンバスを保存して呼び出しましたよね？●</a:t>
            </a:r>
            <a:endParaRPr kumimoji="1" lang="en-US" altLang="ja-JP" dirty="0"/>
          </a:p>
          <a:p>
            <a:r>
              <a:rPr kumimoji="1" lang="ja-JP" altLang="en-US" dirty="0"/>
              <a:t>この保存する行為こそがコミットです●</a:t>
            </a:r>
            <a:endParaRPr kumimoji="1" lang="en-US" altLang="ja-JP" dirty="0"/>
          </a:p>
          <a:p>
            <a:r>
              <a:rPr kumimoji="1" lang="ja-JP" altLang="en-US" dirty="0"/>
              <a:t>コミットをしておくことで何かあった時のバックアップのような使い方もできるわけですね</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15</a:t>
            </a:fld>
            <a:endParaRPr kumimoji="1" lang="ja-JP" altLang="en-US"/>
          </a:p>
        </p:txBody>
      </p:sp>
    </p:spTree>
    <p:extLst>
      <p:ext uri="{BB962C8B-B14F-4D97-AF65-F5344CB8AC3E}">
        <p14:creationId xmlns:p14="http://schemas.microsoft.com/office/powerpoint/2010/main" val="107465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リモートリポジトリとは</a:t>
            </a:r>
            <a:endParaRPr kumimoji="1" lang="en-US" altLang="ja-JP" dirty="0"/>
          </a:p>
          <a:p>
            <a:endParaRPr kumimoji="1" lang="en-US" altLang="ja-JP" dirty="0"/>
          </a:p>
          <a:p>
            <a:r>
              <a:rPr kumimoji="1" lang="ja-JP" altLang="en-US" dirty="0"/>
              <a:t>例えば、真ん中に真っ白のキャンバスがあるとします。●このキャンバスはとても薄いキャンバスで後ろに重ねたときに後ろの絵が透けるようなものだとします。そこに</a:t>
            </a:r>
            <a:r>
              <a:rPr kumimoji="1" lang="en-US" altLang="ja-JP" dirty="0"/>
              <a:t>A</a:t>
            </a:r>
            <a:r>
              <a:rPr kumimoji="1" lang="ja-JP" altLang="en-US" dirty="0"/>
              <a:t>さんと</a:t>
            </a:r>
            <a:r>
              <a:rPr kumimoji="1" lang="en-US" altLang="ja-JP" dirty="0"/>
              <a:t>B</a:t>
            </a:r>
            <a:r>
              <a:rPr kumimoji="1" lang="ja-JP" altLang="en-US" dirty="0"/>
              <a:t>さんがやってきました。●</a:t>
            </a:r>
            <a:endParaRPr kumimoji="1" lang="en-US" altLang="ja-JP" dirty="0"/>
          </a:p>
          <a:p>
            <a:r>
              <a:rPr kumimoji="1" lang="en-US" altLang="ja-JP" dirty="0"/>
              <a:t>A</a:t>
            </a:r>
            <a:r>
              <a:rPr kumimoji="1" lang="ja-JP" altLang="en-US" dirty="0"/>
              <a:t>さんと</a:t>
            </a:r>
            <a:r>
              <a:rPr kumimoji="1" lang="en-US" altLang="ja-JP" dirty="0"/>
              <a:t>B</a:t>
            </a:r>
            <a:r>
              <a:rPr kumimoji="1" lang="ja-JP" altLang="en-US" dirty="0"/>
              <a:t>さんはそれぞれ自分のキャンバスを持っています。●</a:t>
            </a:r>
            <a:r>
              <a:rPr kumimoji="1" lang="en-US" altLang="ja-JP" dirty="0"/>
              <a:t>A</a:t>
            </a:r>
            <a:r>
              <a:rPr kumimoji="1" lang="ja-JP" altLang="en-US" dirty="0"/>
              <a:t>さんはリンゴを</a:t>
            </a:r>
            <a:r>
              <a:rPr kumimoji="1" lang="en-US" altLang="ja-JP" dirty="0"/>
              <a:t>B</a:t>
            </a:r>
            <a:r>
              <a:rPr kumimoji="1" lang="ja-JP" altLang="en-US" dirty="0"/>
              <a:t>さんはトマトを自分のキャンバスに書きました。●</a:t>
            </a:r>
            <a:endParaRPr kumimoji="1" lang="en-US" altLang="ja-JP" dirty="0"/>
          </a:p>
          <a:p>
            <a:r>
              <a:rPr kumimoji="1" lang="ja-JP" altLang="en-US" dirty="0"/>
              <a:t>その後、真ん中のキャンバスに重ねたとします。●すると</a:t>
            </a:r>
            <a:r>
              <a:rPr kumimoji="1" lang="en-US" altLang="ja-JP" dirty="0"/>
              <a:t>A</a:t>
            </a:r>
            <a:r>
              <a:rPr kumimoji="1" lang="ja-JP" altLang="en-US" dirty="0"/>
              <a:t>さんと</a:t>
            </a:r>
            <a:r>
              <a:rPr kumimoji="1" lang="en-US" altLang="ja-JP" dirty="0"/>
              <a:t>B</a:t>
            </a:r>
            <a:r>
              <a:rPr kumimoji="1" lang="ja-JP" altLang="en-US" dirty="0"/>
              <a:t>さん、それぞれの絵が真ん中のキャンバスに書かれましたね。このように分担してそれぞれが作業をできるような仕組みがりリモートリポジトリです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16</a:t>
            </a:fld>
            <a:endParaRPr kumimoji="1" lang="ja-JP" altLang="en-US"/>
          </a:p>
        </p:txBody>
      </p:sp>
    </p:spTree>
    <p:extLst>
      <p:ext uri="{BB962C8B-B14F-4D97-AF65-F5344CB8AC3E}">
        <p14:creationId xmlns:p14="http://schemas.microsoft.com/office/powerpoint/2010/main" val="68660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先ほどの説明で、二人のキャンバスがありましたよね？これが前に説明したローカルリポジトリです。●このローカルリポジトリを真ん中のリモートリポジトリに入れ込むことをプッシュといいます。●</a:t>
            </a:r>
            <a:endParaRPr kumimoji="1" lang="en-US" altLang="ja-JP" dirty="0"/>
          </a:p>
          <a:p>
            <a:r>
              <a:rPr kumimoji="1" lang="ja-JP" altLang="en-US" dirty="0"/>
              <a:t>ちなみに、プッシュした後も</a:t>
            </a:r>
            <a:r>
              <a:rPr kumimoji="1" lang="en-US" altLang="ja-JP" dirty="0"/>
              <a:t>A</a:t>
            </a:r>
            <a:r>
              <a:rPr kumimoji="1" lang="ja-JP" altLang="en-US" dirty="0"/>
              <a:t>さんと</a:t>
            </a:r>
            <a:r>
              <a:rPr kumimoji="1" lang="en-US" altLang="ja-JP" dirty="0"/>
              <a:t>B</a:t>
            </a:r>
            <a:r>
              <a:rPr kumimoji="1" lang="ja-JP" altLang="en-US" dirty="0"/>
              <a:t>さんのキャンバスの絵が消えないのはコミットで保存しているからです。そして、プッシュをするときには必ずコミットをしましょう。プッシュはコミットした内容しかリモートリポジトリに保存することはできません</a:t>
            </a:r>
          </a:p>
          <a:p>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17</a:t>
            </a:fld>
            <a:endParaRPr kumimoji="1" lang="ja-JP" altLang="en-US"/>
          </a:p>
        </p:txBody>
      </p:sp>
    </p:spTree>
    <p:extLst>
      <p:ext uri="{BB962C8B-B14F-4D97-AF65-F5344CB8AC3E}">
        <p14:creationId xmlns:p14="http://schemas.microsoft.com/office/powerpoint/2010/main" val="325910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クローンとプルとは</a:t>
            </a:r>
            <a:endParaRPr kumimoji="1" lang="en-US" altLang="ja-JP" dirty="0"/>
          </a:p>
          <a:p>
            <a:r>
              <a:rPr kumimoji="1" lang="ja-JP" altLang="en-US" dirty="0"/>
              <a:t>まずリモートリポジトリがあります。●そこに</a:t>
            </a:r>
            <a:r>
              <a:rPr kumimoji="1" lang="en-US" altLang="ja-JP" dirty="0"/>
              <a:t>A</a:t>
            </a:r>
            <a:r>
              <a:rPr kumimoji="1" lang="ja-JP" altLang="en-US" dirty="0"/>
              <a:t>さんがやってきました。●</a:t>
            </a:r>
            <a:r>
              <a:rPr kumimoji="1" lang="en-US" altLang="ja-JP" dirty="0"/>
              <a:t>A</a:t>
            </a:r>
            <a:r>
              <a:rPr kumimoji="1" lang="ja-JP" altLang="en-US" dirty="0"/>
              <a:t>さんはまだ何もない状態です。その後、ここでは姿が見えませんが、</a:t>
            </a:r>
            <a:r>
              <a:rPr kumimoji="1" lang="en-US" altLang="ja-JP" dirty="0"/>
              <a:t>B</a:t>
            </a:r>
            <a:r>
              <a:rPr kumimoji="1" lang="ja-JP" altLang="en-US" dirty="0"/>
              <a:t>さんがリモートリポジトリにデータを書き込んだとします。●その内容から</a:t>
            </a:r>
            <a:r>
              <a:rPr kumimoji="1" lang="en-US" altLang="ja-JP" dirty="0"/>
              <a:t>A</a:t>
            </a:r>
            <a:r>
              <a:rPr kumimoji="1" lang="ja-JP" altLang="en-US" dirty="0"/>
              <a:t>さんがローカルリポジトリを作ることをクローンといいます。●そしてまた</a:t>
            </a:r>
            <a:r>
              <a:rPr kumimoji="1" lang="en-US" altLang="ja-JP" dirty="0"/>
              <a:t>B</a:t>
            </a:r>
            <a:r>
              <a:rPr kumimoji="1" lang="ja-JP" altLang="en-US" dirty="0"/>
              <a:t>さんがリモートリポジトリにデータを書き込んだとします。●このデータを先ほど作ったローカルリポジトリに保存することをプルといいます●</a:t>
            </a:r>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18</a:t>
            </a:fld>
            <a:endParaRPr kumimoji="1" lang="ja-JP" altLang="en-US"/>
          </a:p>
        </p:txBody>
      </p:sp>
    </p:spTree>
    <p:extLst>
      <p:ext uri="{BB962C8B-B14F-4D97-AF65-F5344CB8AC3E}">
        <p14:creationId xmlns:p14="http://schemas.microsoft.com/office/powerpoint/2010/main" val="60441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コンフリクトとは</a:t>
            </a:r>
            <a:endParaRPr kumimoji="1" lang="en-US" altLang="ja-JP" dirty="0"/>
          </a:p>
          <a:p>
            <a:r>
              <a:rPr kumimoji="1" lang="ja-JP" altLang="en-US" dirty="0"/>
              <a:t>前に話したようにリモートリポジトに</a:t>
            </a:r>
            <a:r>
              <a:rPr kumimoji="1" lang="en-US" altLang="ja-JP" dirty="0"/>
              <a:t>A</a:t>
            </a:r>
            <a:r>
              <a:rPr kumimoji="1" lang="ja-JP" altLang="en-US" dirty="0"/>
              <a:t>さんと</a:t>
            </a:r>
            <a:r>
              <a:rPr kumimoji="1" lang="en-US" altLang="ja-JP" dirty="0"/>
              <a:t>B</a:t>
            </a:r>
            <a:r>
              <a:rPr kumimoji="1" lang="ja-JP" altLang="en-US" dirty="0"/>
              <a:t>さんそれぞれがプッシュします。●するとプッシュしたときに絵が重なってしまいました。これでは何の絵かわかりませんよね？コンフリクトとはこのように同じ場所の内容を変更したときにプッシュしようとすると起きます。正確には、</a:t>
            </a:r>
            <a:r>
              <a:rPr kumimoji="1" lang="en-US" altLang="ja-JP" dirty="0"/>
              <a:t>A</a:t>
            </a:r>
            <a:r>
              <a:rPr kumimoji="1" lang="ja-JP" altLang="en-US" dirty="0"/>
              <a:t>さんが内容を変更して、プッシュを行い、</a:t>
            </a:r>
            <a:r>
              <a:rPr kumimoji="1" lang="en-US" altLang="ja-JP" dirty="0"/>
              <a:t>B</a:t>
            </a:r>
            <a:r>
              <a:rPr kumimoji="1" lang="ja-JP" altLang="en-US" dirty="0"/>
              <a:t>さんがその変更をプルをしないで、</a:t>
            </a:r>
            <a:r>
              <a:rPr kumimoji="1" lang="en-US" altLang="ja-JP" dirty="0"/>
              <a:t>A</a:t>
            </a:r>
            <a:r>
              <a:rPr kumimoji="1" lang="ja-JP" altLang="en-US" dirty="0"/>
              <a:t>さんと同じ場所の内容を変更してプッシュしようとしたときに起きるエラーのことです。ちなみに、同じ場所とは同じファイルのことです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19</a:t>
            </a:fld>
            <a:endParaRPr kumimoji="1" lang="ja-JP" altLang="en-US"/>
          </a:p>
        </p:txBody>
      </p:sp>
    </p:spTree>
    <p:extLst>
      <p:ext uri="{BB962C8B-B14F-4D97-AF65-F5344CB8AC3E}">
        <p14:creationId xmlns:p14="http://schemas.microsoft.com/office/powerpoint/2010/main" val="11129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ブランチとは</a:t>
            </a:r>
            <a:endParaRPr kumimoji="1" lang="en-US" altLang="ja-JP" dirty="0"/>
          </a:p>
          <a:p>
            <a:endParaRPr kumimoji="1" lang="en-US" altLang="ja-JP" dirty="0"/>
          </a:p>
          <a:p>
            <a:r>
              <a:rPr kumimoji="1" lang="ja-JP" altLang="en-US" dirty="0"/>
              <a:t>まず、リモートリポジトリがあります●</a:t>
            </a:r>
          </a:p>
          <a:p>
            <a:r>
              <a:rPr kumimoji="1" lang="ja-JP" altLang="en-US" dirty="0"/>
              <a:t>ここにリンゴの絵と黒い枠線を書きたいをします</a:t>
            </a:r>
          </a:p>
          <a:p>
            <a:r>
              <a:rPr kumimoji="1" lang="ja-JP" altLang="en-US" dirty="0"/>
              <a:t>ここに共同で作業をしていくのもよいですが、先ほどのコンフリクトのように大元を直接いじるのは少しリスクがあります。</a:t>
            </a:r>
          </a:p>
          <a:p>
            <a:r>
              <a:rPr kumimoji="1" lang="ja-JP" altLang="en-US" dirty="0"/>
              <a:t>そこでブランチを使います。ブランチを作成して、ブランチの方で黒い枠の作業を行うとしましょう。●</a:t>
            </a:r>
          </a:p>
          <a:p>
            <a:r>
              <a:rPr kumimoji="1" lang="ja-JP" altLang="en-US" dirty="0"/>
              <a:t>こうすれば大元でプッシュをしてもブランチには影響なく作業ができますね。また、ブランチにプッシュをしても変更内容は大元に反映されません。●黒枠が完成し、リンゴもできた段階で、このブランチと大元を一つにします。この作業をマージといいます。●</a:t>
            </a:r>
          </a:p>
          <a:p>
            <a:endParaRPr kumimoji="1" lang="ja-JP" altLang="en-US" dirty="0"/>
          </a:p>
          <a:p>
            <a:r>
              <a:rPr kumimoji="1" lang="ja-JP" altLang="en-US" dirty="0"/>
              <a:t>これだけではいまいちブランチを使う意味が分かりづらいと思うので、ブランチの利点を説明します。まずこの図のように作業をブランチを使って分担することで作業ごとにブランチを作るので、管理がしやすいですよね？そしてマージするまでは大元に影響を与える心配がないので、プッシュをするたびに、コンフリクトが起きて解消するまで次進めない・・・というような事態を避けることができます。ただし、マージする際にコンフリクトが起きることはあります。ですが、毎回コンフリクトを解消するよりもいっぺんにやった方が楽ですよね？このようにブランチには様々な利点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62919CAC-265D-488C-97C6-0292DBACD7D9}" type="slidenum">
              <a:rPr kumimoji="1" lang="ja-JP" altLang="en-US" smtClean="0"/>
              <a:t>20</a:t>
            </a:fld>
            <a:endParaRPr kumimoji="1" lang="ja-JP" altLang="en-US"/>
          </a:p>
        </p:txBody>
      </p:sp>
    </p:spTree>
    <p:extLst>
      <p:ext uri="{BB962C8B-B14F-4D97-AF65-F5344CB8AC3E}">
        <p14:creationId xmlns:p14="http://schemas.microsoft.com/office/powerpoint/2010/main" val="134437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2023/7/6</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2023/7/6</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p:txBody>
          <a:bodyPr/>
          <a:lstStyle/>
          <a:p>
            <a:r>
              <a:rPr lang="en-US" altLang="ja-JP" sz="6000" cap="none" dirty="0"/>
              <a:t>Git</a:t>
            </a:r>
            <a:r>
              <a:rPr kumimoji="1" lang="ja-JP" altLang="en-US" sz="6000" cap="none" dirty="0"/>
              <a:t>について</a:t>
            </a:r>
          </a:p>
        </p:txBody>
      </p:sp>
    </p:spTree>
    <p:extLst>
      <p:ext uri="{BB962C8B-B14F-4D97-AF65-F5344CB8AC3E}">
        <p14:creationId xmlns:p14="http://schemas.microsoft.com/office/powerpoint/2010/main" val="1576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24262" y="864911"/>
            <a:ext cx="9943474" cy="3467282"/>
          </a:xfrm>
        </p:spPr>
        <p:txBody>
          <a:bodyPr anchor="b">
            <a:normAutofit/>
          </a:bodyPr>
          <a:lstStyle/>
          <a:p>
            <a:r>
              <a:rPr lang="en-US" altLang="ja-JP" sz="8000" cap="none" dirty="0"/>
              <a:t>Git</a:t>
            </a:r>
            <a:r>
              <a:rPr lang="ja-JP" altLang="en-US" sz="8000" cap="none" dirty="0"/>
              <a:t>と</a:t>
            </a:r>
            <a:r>
              <a:rPr kumimoji="1" lang="en-US" altLang="ja-JP" sz="8000" cap="none" dirty="0"/>
              <a:t>Git Hub</a:t>
            </a:r>
            <a:r>
              <a:rPr kumimoji="1" lang="ja-JP" altLang="en-US" sz="8000" cap="none" dirty="0"/>
              <a:t>の違い</a:t>
            </a:r>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46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95566-18ED-1BD9-FB9D-306DA659603F}"/>
              </a:ext>
            </a:extLst>
          </p:cNvPr>
          <p:cNvSpPr>
            <a:spLocks noGrp="1"/>
          </p:cNvSpPr>
          <p:nvPr>
            <p:ph type="title"/>
          </p:nvPr>
        </p:nvSpPr>
        <p:spPr>
          <a:xfrm>
            <a:off x="1251678" y="382385"/>
            <a:ext cx="10178322" cy="846808"/>
          </a:xfrm>
        </p:spPr>
        <p:txBody>
          <a:bodyPr/>
          <a:lstStyle/>
          <a:p>
            <a:r>
              <a:rPr lang="en-US" altLang="ja-JP" cap="none" dirty="0"/>
              <a:t>Git</a:t>
            </a:r>
            <a:r>
              <a:rPr lang="ja-JP" altLang="en-US" cap="none" dirty="0"/>
              <a:t>と</a:t>
            </a:r>
            <a:r>
              <a:rPr lang="en-US" altLang="ja-JP" cap="none" dirty="0"/>
              <a:t>Git Hub</a:t>
            </a:r>
            <a:r>
              <a:rPr lang="ja-JP" altLang="en-US" cap="none" dirty="0"/>
              <a:t>の違い</a:t>
            </a:r>
            <a:endParaRPr kumimoji="1" lang="ja-JP" altLang="en-US" dirty="0"/>
          </a:p>
        </p:txBody>
      </p:sp>
      <p:graphicFrame>
        <p:nvGraphicFramePr>
          <p:cNvPr id="4" name="表 4">
            <a:extLst>
              <a:ext uri="{FF2B5EF4-FFF2-40B4-BE49-F238E27FC236}">
                <a16:creationId xmlns:a16="http://schemas.microsoft.com/office/drawing/2014/main" id="{2DA1CFB4-1437-A461-5C4D-B35DE52A24B4}"/>
              </a:ext>
            </a:extLst>
          </p:cNvPr>
          <p:cNvGraphicFramePr>
            <a:graphicFrameLocks noGrp="1"/>
          </p:cNvGraphicFramePr>
          <p:nvPr>
            <p:ph idx="1"/>
            <p:extLst>
              <p:ext uri="{D42A27DB-BD31-4B8C-83A1-F6EECF244321}">
                <p14:modId xmlns:p14="http://schemas.microsoft.com/office/powerpoint/2010/main" val="716811956"/>
              </p:ext>
            </p:extLst>
          </p:nvPr>
        </p:nvGraphicFramePr>
        <p:xfrm>
          <a:off x="1250950" y="2001050"/>
          <a:ext cx="10179050" cy="4384625"/>
        </p:xfrm>
        <a:graphic>
          <a:graphicData uri="http://schemas.openxmlformats.org/drawingml/2006/table">
            <a:tbl>
              <a:tblPr firstRow="1" bandRow="1">
                <a:tableStyleId>{7DF18680-E054-41AD-8BC1-D1AEF772440D}</a:tableStyleId>
              </a:tblPr>
              <a:tblGrid>
                <a:gridCol w="5089525">
                  <a:extLst>
                    <a:ext uri="{9D8B030D-6E8A-4147-A177-3AD203B41FA5}">
                      <a16:colId xmlns:a16="http://schemas.microsoft.com/office/drawing/2014/main" val="638036350"/>
                    </a:ext>
                  </a:extLst>
                </a:gridCol>
                <a:gridCol w="5089525">
                  <a:extLst>
                    <a:ext uri="{9D8B030D-6E8A-4147-A177-3AD203B41FA5}">
                      <a16:colId xmlns:a16="http://schemas.microsoft.com/office/drawing/2014/main" val="3777461080"/>
                    </a:ext>
                  </a:extLst>
                </a:gridCol>
              </a:tblGrid>
              <a:tr h="724525">
                <a:tc>
                  <a:txBody>
                    <a:bodyPr/>
                    <a:lstStyle/>
                    <a:p>
                      <a:pPr algn="ctr"/>
                      <a:r>
                        <a:rPr kumimoji="1" lang="en-US" altLang="ja-JP" sz="4400" dirty="0"/>
                        <a:t>Git</a:t>
                      </a:r>
                      <a:endParaRPr kumimoji="1" lang="ja-JP" altLang="en-US" sz="4400" dirty="0"/>
                    </a:p>
                  </a:txBody>
                  <a:tcPr anchor="ctr"/>
                </a:tc>
                <a:tc>
                  <a:txBody>
                    <a:bodyPr/>
                    <a:lstStyle/>
                    <a:p>
                      <a:pPr algn="ctr"/>
                      <a:r>
                        <a:rPr kumimoji="1" lang="en-US" altLang="ja-JP" sz="4400" dirty="0"/>
                        <a:t>Git Hub</a:t>
                      </a:r>
                      <a:endParaRPr kumimoji="1" lang="ja-JP" altLang="en-US" sz="4400" dirty="0"/>
                    </a:p>
                  </a:txBody>
                  <a:tcPr anchor="ctr"/>
                </a:tc>
                <a:extLst>
                  <a:ext uri="{0D108BD9-81ED-4DB2-BD59-A6C34878D82A}">
                    <a16:rowId xmlns:a16="http://schemas.microsoft.com/office/drawing/2014/main" val="3091905702"/>
                  </a:ext>
                </a:extLst>
              </a:tr>
              <a:tr h="724525">
                <a:tc>
                  <a:txBody>
                    <a:bodyPr/>
                    <a:lstStyle/>
                    <a:p>
                      <a:r>
                        <a:rPr kumimoji="1" lang="ja-JP" altLang="en-US" sz="2400" dirty="0"/>
                        <a:t>ツール</a:t>
                      </a:r>
                    </a:p>
                  </a:txBody>
                  <a:tcPr anchor="ctr"/>
                </a:tc>
                <a:tc>
                  <a:txBody>
                    <a:bodyPr/>
                    <a:lstStyle/>
                    <a:p>
                      <a:r>
                        <a:rPr kumimoji="1" lang="en-US" altLang="ja-JP" sz="2400" dirty="0"/>
                        <a:t>Web</a:t>
                      </a:r>
                      <a:r>
                        <a:rPr kumimoji="1" lang="ja-JP" altLang="en-US" sz="2400" dirty="0"/>
                        <a:t>サービス</a:t>
                      </a:r>
                    </a:p>
                  </a:txBody>
                  <a:tcPr anchor="ctr"/>
                </a:tc>
                <a:extLst>
                  <a:ext uri="{0D108BD9-81ED-4DB2-BD59-A6C34878D82A}">
                    <a16:rowId xmlns:a16="http://schemas.microsoft.com/office/drawing/2014/main" val="1158756720"/>
                  </a:ext>
                </a:extLst>
              </a:tr>
              <a:tr h="724525">
                <a:tc>
                  <a:txBody>
                    <a:bodyPr/>
                    <a:lstStyle/>
                    <a:p>
                      <a:r>
                        <a:rPr kumimoji="1" lang="ja-JP" altLang="en-US" sz="2400" dirty="0"/>
                        <a:t>オープンソースソフトウェア</a:t>
                      </a:r>
                    </a:p>
                  </a:txBody>
                  <a:tcPr anchor="ctr"/>
                </a:tc>
                <a:tc>
                  <a:txBody>
                    <a:bodyPr/>
                    <a:lstStyle/>
                    <a:p>
                      <a:r>
                        <a:rPr kumimoji="1" lang="en-US" altLang="ja-JP" sz="2400" dirty="0"/>
                        <a:t>Microsoft</a:t>
                      </a:r>
                      <a:r>
                        <a:rPr kumimoji="1" lang="ja-JP" altLang="en-US" sz="2400" dirty="0"/>
                        <a:t>のソフトウェア</a:t>
                      </a:r>
                    </a:p>
                  </a:txBody>
                  <a:tcPr anchor="ctr"/>
                </a:tc>
                <a:extLst>
                  <a:ext uri="{0D108BD9-81ED-4DB2-BD59-A6C34878D82A}">
                    <a16:rowId xmlns:a16="http://schemas.microsoft.com/office/drawing/2014/main" val="2365725339"/>
                  </a:ext>
                </a:extLst>
              </a:tr>
              <a:tr h="724525">
                <a:tc>
                  <a:txBody>
                    <a:bodyPr/>
                    <a:lstStyle/>
                    <a:p>
                      <a:r>
                        <a:rPr kumimoji="1" lang="ja-JP" altLang="en-US" sz="2400" dirty="0"/>
                        <a:t>一人作業向き</a:t>
                      </a:r>
                    </a:p>
                  </a:txBody>
                  <a:tcPr anchor="ctr"/>
                </a:tc>
                <a:tc>
                  <a:txBody>
                    <a:bodyPr/>
                    <a:lstStyle/>
                    <a:p>
                      <a:r>
                        <a:rPr kumimoji="1" lang="ja-JP" altLang="en-US" sz="2400" dirty="0"/>
                        <a:t>複数人作業向き</a:t>
                      </a:r>
                    </a:p>
                  </a:txBody>
                  <a:tcPr anchor="ctr"/>
                </a:tc>
                <a:extLst>
                  <a:ext uri="{0D108BD9-81ED-4DB2-BD59-A6C34878D82A}">
                    <a16:rowId xmlns:a16="http://schemas.microsoft.com/office/drawing/2014/main" val="3161749768"/>
                  </a:ext>
                </a:extLst>
              </a:tr>
              <a:tr h="724525">
                <a:tc>
                  <a:txBody>
                    <a:bodyPr/>
                    <a:lstStyle/>
                    <a:p>
                      <a:r>
                        <a:rPr kumimoji="1" lang="en-US" altLang="ja-JP" sz="2400" dirty="0"/>
                        <a:t>CUI</a:t>
                      </a:r>
                      <a:r>
                        <a:rPr kumimoji="1" lang="ja-JP" altLang="en-US" sz="2000" dirty="0"/>
                        <a:t>（ターミナルでコマンドを実行）</a:t>
                      </a:r>
                      <a:endParaRPr kumimoji="1" lang="ja-JP" altLang="en-US" sz="2400" dirty="0"/>
                    </a:p>
                  </a:txBody>
                  <a:tcPr anchor="ctr"/>
                </a:tc>
                <a:tc>
                  <a:txBody>
                    <a:bodyPr/>
                    <a:lstStyle/>
                    <a:p>
                      <a:r>
                        <a:rPr kumimoji="1" lang="en-US" altLang="ja-JP" sz="2400" dirty="0"/>
                        <a:t>GUI</a:t>
                      </a:r>
                      <a:r>
                        <a:rPr kumimoji="1" lang="ja-JP" altLang="en-US" sz="2000" dirty="0"/>
                        <a:t>（マウス操作）</a:t>
                      </a:r>
                      <a:endParaRPr kumimoji="1" lang="ja-JP" altLang="en-US" sz="2400" dirty="0"/>
                    </a:p>
                  </a:txBody>
                  <a:tcPr anchor="ctr"/>
                </a:tc>
                <a:extLst>
                  <a:ext uri="{0D108BD9-81ED-4DB2-BD59-A6C34878D82A}">
                    <a16:rowId xmlns:a16="http://schemas.microsoft.com/office/drawing/2014/main" val="3526233987"/>
                  </a:ext>
                </a:extLst>
              </a:tr>
              <a:tr h="724525">
                <a:tc>
                  <a:txBody>
                    <a:bodyPr/>
                    <a:lstStyle/>
                    <a:p>
                      <a:r>
                        <a:rPr kumimoji="1" lang="ja-JP" altLang="en-US" sz="2400" dirty="0"/>
                        <a:t>自身の</a:t>
                      </a:r>
                      <a:r>
                        <a:rPr kumimoji="1" lang="en-US" altLang="ja-JP" sz="2400" dirty="0"/>
                        <a:t>PC</a:t>
                      </a:r>
                      <a:r>
                        <a:rPr kumimoji="1" lang="ja-JP" altLang="en-US" sz="2400" dirty="0"/>
                        <a:t>に保存</a:t>
                      </a:r>
                    </a:p>
                  </a:txBody>
                  <a:tcPr anchor="ctr"/>
                </a:tc>
                <a:tc>
                  <a:txBody>
                    <a:bodyPr/>
                    <a:lstStyle/>
                    <a:p>
                      <a:r>
                        <a:rPr kumimoji="1" lang="ja-JP" altLang="en-US" sz="2400" dirty="0"/>
                        <a:t>クラウド上に保存</a:t>
                      </a:r>
                    </a:p>
                  </a:txBody>
                  <a:tcPr anchor="ctr"/>
                </a:tc>
                <a:extLst>
                  <a:ext uri="{0D108BD9-81ED-4DB2-BD59-A6C34878D82A}">
                    <a16:rowId xmlns:a16="http://schemas.microsoft.com/office/drawing/2014/main" val="910054161"/>
                  </a:ext>
                </a:extLst>
              </a:tr>
            </a:tbl>
          </a:graphicData>
        </a:graphic>
      </p:graphicFrame>
      <p:sp>
        <p:nvSpPr>
          <p:cNvPr id="3" name="テキスト ボックス 2">
            <a:extLst>
              <a:ext uri="{FF2B5EF4-FFF2-40B4-BE49-F238E27FC236}">
                <a16:creationId xmlns:a16="http://schemas.microsoft.com/office/drawing/2014/main" id="{BBC3FE0A-5D43-65D2-83DA-F3C8EA73047E}"/>
              </a:ext>
            </a:extLst>
          </p:cNvPr>
          <p:cNvSpPr txBox="1"/>
          <p:nvPr/>
        </p:nvSpPr>
        <p:spPr>
          <a:xfrm>
            <a:off x="1250950" y="1414269"/>
            <a:ext cx="9960965" cy="523220"/>
          </a:xfrm>
          <a:prstGeom prst="rect">
            <a:avLst/>
          </a:prstGeom>
          <a:noFill/>
        </p:spPr>
        <p:txBody>
          <a:bodyPr wrap="square" rtlCol="0">
            <a:spAutoFit/>
          </a:bodyPr>
          <a:lstStyle/>
          <a:p>
            <a:r>
              <a:rPr kumimoji="1" lang="en-US" altLang="ja-JP" sz="2800" dirty="0"/>
              <a:t>Git Hub</a:t>
            </a:r>
            <a:r>
              <a:rPr kumimoji="1" lang="ja-JP" altLang="en-US" sz="2800" dirty="0"/>
              <a:t>は、</a:t>
            </a:r>
            <a:r>
              <a:rPr kumimoji="1" lang="en-US" altLang="ja-JP" sz="2800" dirty="0"/>
              <a:t>Git</a:t>
            </a:r>
            <a:r>
              <a:rPr kumimoji="1" lang="ja-JP" altLang="en-US" sz="2800" dirty="0"/>
              <a:t>を利用した</a:t>
            </a:r>
            <a:r>
              <a:rPr kumimoji="1" lang="en-US" altLang="ja-JP" sz="2800" dirty="0"/>
              <a:t>Web</a:t>
            </a:r>
            <a:r>
              <a:rPr kumimoji="1" lang="ja-JP" altLang="en-US" sz="2800" dirty="0"/>
              <a:t>サービスのことです。</a:t>
            </a:r>
          </a:p>
        </p:txBody>
      </p:sp>
    </p:spTree>
    <p:extLst>
      <p:ext uri="{BB962C8B-B14F-4D97-AF65-F5344CB8AC3E}">
        <p14:creationId xmlns:p14="http://schemas.microsoft.com/office/powerpoint/2010/main" val="330119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8DF793C9-82DD-9FAF-B146-CE8EF59A07CF}"/>
              </a:ext>
            </a:extLst>
          </p:cNvPr>
          <p:cNvSpPr/>
          <p:nvPr/>
        </p:nvSpPr>
        <p:spPr>
          <a:xfrm>
            <a:off x="1251678" y="1664358"/>
            <a:ext cx="5630613" cy="4826692"/>
          </a:xfrm>
          <a:prstGeom prst="rect">
            <a:avLst/>
          </a:prstGeom>
          <a:solidFill>
            <a:schemeClr val="accent3">
              <a:lumMod val="20000"/>
              <a:lumOff val="80000"/>
            </a:schemeClr>
          </a:solidFill>
          <a:ln w="38100" cap="flat" cmpd="sng" algn="ctr">
            <a:solidFill>
              <a:schemeClr val="accent3">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C95EB4EB-5A51-3EA4-D525-7EF708EB341A}"/>
              </a:ext>
            </a:extLst>
          </p:cNvPr>
          <p:cNvSpPr/>
          <p:nvPr/>
        </p:nvSpPr>
        <p:spPr>
          <a:xfrm>
            <a:off x="7801682" y="1648921"/>
            <a:ext cx="3830685" cy="4826692"/>
          </a:xfrm>
          <a:prstGeom prst="rect">
            <a:avLst/>
          </a:prstGeom>
          <a:solidFill>
            <a:schemeClr val="accent6">
              <a:lumMod val="20000"/>
              <a:lumOff val="80000"/>
            </a:schemeClr>
          </a:solidFill>
          <a:ln w="3810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1" name="雲 10">
            <a:extLst>
              <a:ext uri="{FF2B5EF4-FFF2-40B4-BE49-F238E27FC236}">
                <a16:creationId xmlns:a16="http://schemas.microsoft.com/office/drawing/2014/main" id="{43460BA5-6C52-D73C-8507-348905806C54}"/>
              </a:ext>
            </a:extLst>
          </p:cNvPr>
          <p:cNvSpPr/>
          <p:nvPr/>
        </p:nvSpPr>
        <p:spPr>
          <a:xfrm>
            <a:off x="8155772" y="1895604"/>
            <a:ext cx="3067733" cy="396554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885E678D-2289-41F4-DAC3-7C495C0AF7C1}"/>
              </a:ext>
            </a:extLst>
          </p:cNvPr>
          <p:cNvSpPr>
            <a:spLocks noGrp="1"/>
          </p:cNvSpPr>
          <p:nvPr>
            <p:ph type="title"/>
          </p:nvPr>
        </p:nvSpPr>
        <p:spPr>
          <a:xfrm>
            <a:off x="1361714" y="314932"/>
            <a:ext cx="10178322" cy="816828"/>
          </a:xfrm>
        </p:spPr>
        <p:txBody>
          <a:bodyPr/>
          <a:lstStyle/>
          <a:p>
            <a:r>
              <a:rPr lang="en-US" altLang="ja-JP" cap="none" dirty="0"/>
              <a:t>Git</a:t>
            </a:r>
            <a:r>
              <a:rPr lang="ja-JP" altLang="en-US" cap="none" dirty="0"/>
              <a:t>と</a:t>
            </a:r>
            <a:r>
              <a:rPr lang="en-US" altLang="ja-JP" cap="none" dirty="0"/>
              <a:t>GitHub</a:t>
            </a:r>
            <a:r>
              <a:rPr lang="ja-JP" altLang="en-US" cap="none" dirty="0"/>
              <a:t>の仕組み</a:t>
            </a:r>
            <a:endParaRPr kumimoji="1" lang="ja-JP" altLang="en-US" dirty="0"/>
          </a:p>
        </p:txBody>
      </p:sp>
      <p:sp>
        <p:nvSpPr>
          <p:cNvPr id="7" name="四角形: メモ 6">
            <a:extLst>
              <a:ext uri="{FF2B5EF4-FFF2-40B4-BE49-F238E27FC236}">
                <a16:creationId xmlns:a16="http://schemas.microsoft.com/office/drawing/2014/main" id="{1BA8AE67-8B32-3903-4A07-969D7CC4CE5B}"/>
              </a:ext>
            </a:extLst>
          </p:cNvPr>
          <p:cNvSpPr/>
          <p:nvPr/>
        </p:nvSpPr>
        <p:spPr>
          <a:xfrm flipV="1">
            <a:off x="1795197" y="2836889"/>
            <a:ext cx="919255" cy="118422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柱 8">
            <a:extLst>
              <a:ext uri="{FF2B5EF4-FFF2-40B4-BE49-F238E27FC236}">
                <a16:creationId xmlns:a16="http://schemas.microsoft.com/office/drawing/2014/main" id="{669A87DE-DF8E-A7A7-AC67-771CBE5053D6}"/>
              </a:ext>
            </a:extLst>
          </p:cNvPr>
          <p:cNvSpPr/>
          <p:nvPr/>
        </p:nvSpPr>
        <p:spPr>
          <a:xfrm>
            <a:off x="4991027" y="3097780"/>
            <a:ext cx="1581464" cy="923331"/>
          </a:xfrm>
          <a:prstGeom prst="ca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15CE1B1-30C1-B21D-4AE6-475B87914698}"/>
              </a:ext>
            </a:extLst>
          </p:cNvPr>
          <p:cNvSpPr txBox="1"/>
          <p:nvPr/>
        </p:nvSpPr>
        <p:spPr>
          <a:xfrm>
            <a:off x="1361714" y="4127718"/>
            <a:ext cx="1786220" cy="1015663"/>
          </a:xfrm>
          <a:prstGeom prst="rect">
            <a:avLst/>
          </a:prstGeom>
          <a:noFill/>
        </p:spPr>
        <p:txBody>
          <a:bodyPr wrap="square" rtlCol="0">
            <a:spAutoFit/>
          </a:bodyPr>
          <a:lstStyle/>
          <a:p>
            <a:pPr algn="ctr"/>
            <a:r>
              <a:rPr kumimoji="1" lang="ja-JP" altLang="en-US" sz="2000" dirty="0"/>
              <a:t>ファイル</a:t>
            </a:r>
            <a:endParaRPr kumimoji="1" lang="en-US" altLang="ja-JP" sz="2000" dirty="0"/>
          </a:p>
          <a:p>
            <a:pPr algn="ctr"/>
            <a:r>
              <a:rPr kumimoji="1" lang="en-US" altLang="ja-JP" sz="2000" dirty="0"/>
              <a:t>or</a:t>
            </a:r>
          </a:p>
          <a:p>
            <a:pPr algn="ctr"/>
            <a:r>
              <a:rPr kumimoji="1" lang="ja-JP" altLang="en-US" sz="2000" dirty="0"/>
              <a:t>ディレクトリ</a:t>
            </a:r>
          </a:p>
        </p:txBody>
      </p:sp>
      <p:sp>
        <p:nvSpPr>
          <p:cNvPr id="17" name="テキスト ボックス 16">
            <a:extLst>
              <a:ext uri="{FF2B5EF4-FFF2-40B4-BE49-F238E27FC236}">
                <a16:creationId xmlns:a16="http://schemas.microsoft.com/office/drawing/2014/main" id="{1D240894-E81B-8C36-683D-DD94D0DA8D92}"/>
              </a:ext>
            </a:extLst>
          </p:cNvPr>
          <p:cNvSpPr txBox="1"/>
          <p:nvPr/>
        </p:nvSpPr>
        <p:spPr>
          <a:xfrm>
            <a:off x="5054736" y="4163758"/>
            <a:ext cx="1454046" cy="400110"/>
          </a:xfrm>
          <a:prstGeom prst="rect">
            <a:avLst/>
          </a:prstGeom>
          <a:noFill/>
        </p:spPr>
        <p:txBody>
          <a:bodyPr wrap="square" rtlCol="0">
            <a:spAutoFit/>
          </a:bodyPr>
          <a:lstStyle/>
          <a:p>
            <a:pPr algn="ctr"/>
            <a:r>
              <a:rPr kumimoji="1" lang="ja-JP" altLang="en-US" sz="2000" dirty="0"/>
              <a:t>リポジトリ</a:t>
            </a:r>
          </a:p>
        </p:txBody>
      </p:sp>
      <p:sp>
        <p:nvSpPr>
          <p:cNvPr id="22" name="円柱 21">
            <a:extLst>
              <a:ext uri="{FF2B5EF4-FFF2-40B4-BE49-F238E27FC236}">
                <a16:creationId xmlns:a16="http://schemas.microsoft.com/office/drawing/2014/main" id="{B4879030-E0C2-EC25-F071-815906522883}"/>
              </a:ext>
            </a:extLst>
          </p:cNvPr>
          <p:cNvSpPr/>
          <p:nvPr/>
        </p:nvSpPr>
        <p:spPr>
          <a:xfrm>
            <a:off x="8898907" y="3097780"/>
            <a:ext cx="1581464" cy="923331"/>
          </a:xfrm>
          <a:prstGeom prst="ca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45D1316-C6C4-ED77-871C-732A61BD58CC}"/>
              </a:ext>
            </a:extLst>
          </p:cNvPr>
          <p:cNvSpPr txBox="1"/>
          <p:nvPr/>
        </p:nvSpPr>
        <p:spPr>
          <a:xfrm>
            <a:off x="8962616" y="4148768"/>
            <a:ext cx="1454046" cy="707886"/>
          </a:xfrm>
          <a:prstGeom prst="rect">
            <a:avLst/>
          </a:prstGeom>
          <a:noFill/>
        </p:spPr>
        <p:txBody>
          <a:bodyPr wrap="square" rtlCol="0">
            <a:spAutoFit/>
          </a:bodyPr>
          <a:lstStyle/>
          <a:p>
            <a:pPr algn="ctr"/>
            <a:r>
              <a:rPr kumimoji="1" lang="ja-JP" altLang="en-US" sz="2000" dirty="0"/>
              <a:t>リモート</a:t>
            </a:r>
            <a:endParaRPr kumimoji="1" lang="en-US" altLang="ja-JP" sz="2000" dirty="0"/>
          </a:p>
          <a:p>
            <a:pPr algn="ctr"/>
            <a:r>
              <a:rPr kumimoji="1" lang="ja-JP" altLang="en-US" sz="2000" dirty="0"/>
              <a:t>リポジトリ</a:t>
            </a:r>
          </a:p>
        </p:txBody>
      </p:sp>
      <p:cxnSp>
        <p:nvCxnSpPr>
          <p:cNvPr id="25" name="直線矢印コネクタ 24">
            <a:extLst>
              <a:ext uri="{FF2B5EF4-FFF2-40B4-BE49-F238E27FC236}">
                <a16:creationId xmlns:a16="http://schemas.microsoft.com/office/drawing/2014/main" id="{AA6A3FDA-8A09-64B5-3D83-9969F7EFEA2A}"/>
              </a:ext>
            </a:extLst>
          </p:cNvPr>
          <p:cNvCxnSpPr>
            <a:cxnSpLocks/>
          </p:cNvCxnSpPr>
          <p:nvPr/>
        </p:nvCxnSpPr>
        <p:spPr>
          <a:xfrm>
            <a:off x="3000585" y="3597639"/>
            <a:ext cx="1811258"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A7E0D19-CBB2-3139-EFC3-0A454937F09F}"/>
              </a:ext>
            </a:extLst>
          </p:cNvPr>
          <p:cNvCxnSpPr>
            <a:cxnSpLocks/>
          </p:cNvCxnSpPr>
          <p:nvPr/>
        </p:nvCxnSpPr>
        <p:spPr>
          <a:xfrm>
            <a:off x="6760564" y="3597639"/>
            <a:ext cx="1963711"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254B6-3854-4A15-6F84-B8D2034CCF11}"/>
              </a:ext>
            </a:extLst>
          </p:cNvPr>
          <p:cNvSpPr txBox="1"/>
          <p:nvPr/>
        </p:nvSpPr>
        <p:spPr>
          <a:xfrm>
            <a:off x="2997462" y="3189994"/>
            <a:ext cx="1454046" cy="400110"/>
          </a:xfrm>
          <a:prstGeom prst="rect">
            <a:avLst/>
          </a:prstGeom>
          <a:noFill/>
        </p:spPr>
        <p:txBody>
          <a:bodyPr wrap="square" rtlCol="0">
            <a:spAutoFit/>
          </a:bodyPr>
          <a:lstStyle/>
          <a:p>
            <a:pPr algn="ctr"/>
            <a:r>
              <a:rPr kumimoji="1" lang="ja-JP" altLang="en-US" sz="2000" b="1" dirty="0">
                <a:solidFill>
                  <a:schemeClr val="accent5"/>
                </a:solidFill>
              </a:rPr>
              <a:t>コミット</a:t>
            </a:r>
          </a:p>
        </p:txBody>
      </p:sp>
      <p:sp>
        <p:nvSpPr>
          <p:cNvPr id="31" name="テキスト ボックス 30">
            <a:extLst>
              <a:ext uri="{FF2B5EF4-FFF2-40B4-BE49-F238E27FC236}">
                <a16:creationId xmlns:a16="http://schemas.microsoft.com/office/drawing/2014/main" id="{604BD8BA-3EA1-FF6C-3826-CE13BB078F3F}"/>
              </a:ext>
            </a:extLst>
          </p:cNvPr>
          <p:cNvSpPr txBox="1"/>
          <p:nvPr/>
        </p:nvSpPr>
        <p:spPr>
          <a:xfrm>
            <a:off x="6840385" y="3189994"/>
            <a:ext cx="1454046" cy="400110"/>
          </a:xfrm>
          <a:prstGeom prst="rect">
            <a:avLst/>
          </a:prstGeom>
          <a:noFill/>
        </p:spPr>
        <p:txBody>
          <a:bodyPr wrap="square" rtlCol="0">
            <a:spAutoFit/>
          </a:bodyPr>
          <a:lstStyle/>
          <a:p>
            <a:pPr algn="ctr"/>
            <a:r>
              <a:rPr kumimoji="1" lang="ja-JP" altLang="en-US" sz="2000" b="1" dirty="0">
                <a:solidFill>
                  <a:schemeClr val="accent5"/>
                </a:solidFill>
              </a:rPr>
              <a:t>プッシュ</a:t>
            </a:r>
          </a:p>
        </p:txBody>
      </p:sp>
      <p:sp>
        <p:nvSpPr>
          <p:cNvPr id="33" name="テキスト ボックス 32">
            <a:extLst>
              <a:ext uri="{FF2B5EF4-FFF2-40B4-BE49-F238E27FC236}">
                <a16:creationId xmlns:a16="http://schemas.microsoft.com/office/drawing/2014/main" id="{2D6B9983-1AAA-139D-AC4A-EE326C888F17}"/>
              </a:ext>
            </a:extLst>
          </p:cNvPr>
          <p:cNvSpPr txBox="1"/>
          <p:nvPr/>
        </p:nvSpPr>
        <p:spPr>
          <a:xfrm>
            <a:off x="8898907" y="5958830"/>
            <a:ext cx="1454046" cy="400110"/>
          </a:xfrm>
          <a:prstGeom prst="rect">
            <a:avLst/>
          </a:prstGeom>
          <a:noFill/>
        </p:spPr>
        <p:txBody>
          <a:bodyPr wrap="square" rtlCol="0">
            <a:spAutoFit/>
          </a:bodyPr>
          <a:lstStyle/>
          <a:p>
            <a:pPr algn="ctr"/>
            <a:r>
              <a:rPr kumimoji="1" lang="ja-JP" altLang="en-US" sz="2000" dirty="0"/>
              <a:t>クラウド</a:t>
            </a:r>
          </a:p>
        </p:txBody>
      </p:sp>
      <p:sp>
        <p:nvSpPr>
          <p:cNvPr id="36" name="テキスト ボックス 35">
            <a:extLst>
              <a:ext uri="{FF2B5EF4-FFF2-40B4-BE49-F238E27FC236}">
                <a16:creationId xmlns:a16="http://schemas.microsoft.com/office/drawing/2014/main" id="{C1C3475B-E7D2-22F6-F34A-661165CCBD09}"/>
              </a:ext>
            </a:extLst>
          </p:cNvPr>
          <p:cNvSpPr txBox="1"/>
          <p:nvPr/>
        </p:nvSpPr>
        <p:spPr>
          <a:xfrm>
            <a:off x="3179191" y="1139295"/>
            <a:ext cx="1454046" cy="584775"/>
          </a:xfrm>
          <a:prstGeom prst="rect">
            <a:avLst/>
          </a:prstGeom>
          <a:noFill/>
        </p:spPr>
        <p:txBody>
          <a:bodyPr wrap="square" rtlCol="0">
            <a:spAutoFit/>
          </a:bodyPr>
          <a:lstStyle>
            <a:defPPr>
              <a:defRPr lang="en-US"/>
            </a:defPPr>
            <a:lvl1pPr algn="ctr">
              <a:defRPr kumimoji="1" sz="3200" b="1">
                <a:solidFill>
                  <a:schemeClr val="accent3">
                    <a:lumMod val="75000"/>
                  </a:schemeClr>
                </a:solidFill>
              </a:defRPr>
            </a:lvl1pPr>
          </a:lstStyle>
          <a:p>
            <a:r>
              <a:rPr lang="en-US" altLang="ja-JP" dirty="0"/>
              <a:t>Git</a:t>
            </a:r>
            <a:endParaRPr lang="ja-JP" altLang="en-US" dirty="0"/>
          </a:p>
        </p:txBody>
      </p:sp>
      <p:sp>
        <p:nvSpPr>
          <p:cNvPr id="37" name="テキスト ボックス 36">
            <a:extLst>
              <a:ext uri="{FF2B5EF4-FFF2-40B4-BE49-F238E27FC236}">
                <a16:creationId xmlns:a16="http://schemas.microsoft.com/office/drawing/2014/main" id="{2451EEE1-A5A0-20FA-6C95-8B8AD7F1140A}"/>
              </a:ext>
            </a:extLst>
          </p:cNvPr>
          <p:cNvSpPr txBox="1"/>
          <p:nvPr/>
        </p:nvSpPr>
        <p:spPr>
          <a:xfrm>
            <a:off x="8701091" y="1139295"/>
            <a:ext cx="2031866" cy="584775"/>
          </a:xfrm>
          <a:prstGeom prst="rect">
            <a:avLst/>
          </a:prstGeom>
          <a:noFill/>
        </p:spPr>
        <p:txBody>
          <a:bodyPr wrap="square" rtlCol="0">
            <a:spAutoFit/>
          </a:bodyPr>
          <a:lstStyle/>
          <a:p>
            <a:pPr algn="ctr"/>
            <a:r>
              <a:rPr kumimoji="1" lang="en-US" altLang="ja-JP" sz="3200" b="1" dirty="0">
                <a:solidFill>
                  <a:schemeClr val="accent6">
                    <a:lumMod val="75000"/>
                  </a:schemeClr>
                </a:solidFill>
              </a:rPr>
              <a:t>Git Hub</a:t>
            </a:r>
            <a:endParaRPr kumimoji="1" lang="ja-JP" altLang="en-US" sz="3200" b="1" dirty="0">
              <a:solidFill>
                <a:schemeClr val="accent6">
                  <a:lumMod val="75000"/>
                </a:schemeClr>
              </a:solidFill>
            </a:endParaRPr>
          </a:p>
        </p:txBody>
      </p:sp>
    </p:spTree>
    <p:extLst>
      <p:ext uri="{BB962C8B-B14F-4D97-AF65-F5344CB8AC3E}">
        <p14:creationId xmlns:p14="http://schemas.microsoft.com/office/powerpoint/2010/main" val="236508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788758" y="2143588"/>
            <a:ext cx="13769516" cy="2570824"/>
          </a:xfrm>
        </p:spPr>
        <p:txBody>
          <a:bodyPr anchor="b">
            <a:normAutofit/>
          </a:bodyPr>
          <a:lstStyle/>
          <a:p>
            <a:r>
              <a:rPr lang="en-US" altLang="ja-JP" sz="7200" cap="none" dirty="0"/>
              <a:t>Git</a:t>
            </a:r>
            <a:r>
              <a:rPr lang="ja-JP" altLang="en-US" sz="7200" cap="none" dirty="0"/>
              <a:t>の用語を</a:t>
            </a:r>
            <a:br>
              <a:rPr lang="en-US" altLang="ja-JP" sz="7200" cap="none" dirty="0"/>
            </a:br>
            <a:r>
              <a:rPr lang="ja-JP" altLang="en-US" sz="7200" cap="none" dirty="0"/>
              <a:t>なんとなく理解してみよう</a:t>
            </a:r>
            <a:endParaRPr kumimoji="1" lang="ja-JP" altLang="en-US" sz="72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43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5BB17DC6-E742-3B03-D43D-0C188B3237E4}"/>
              </a:ext>
            </a:extLst>
          </p:cNvPr>
          <p:cNvGrpSpPr/>
          <p:nvPr/>
        </p:nvGrpSpPr>
        <p:grpSpPr>
          <a:xfrm>
            <a:off x="8637810" y="1137619"/>
            <a:ext cx="1941340" cy="2432689"/>
            <a:chOff x="759308" y="2882660"/>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59308" y="2882660"/>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楕円 15">
              <a:extLst>
                <a:ext uri="{FF2B5EF4-FFF2-40B4-BE49-F238E27FC236}">
                  <a16:creationId xmlns:a16="http://schemas.microsoft.com/office/drawing/2014/main" id="{A18A7572-4A15-E395-7FB5-8CC3BAEA2C49}"/>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1706711" y="3194814"/>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1606216" y="3262899"/>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1741321" y="3213304"/>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51678" y="382385"/>
            <a:ext cx="10178322" cy="1024384"/>
          </a:xfrm>
        </p:spPr>
        <p:txBody>
          <a:bodyPr>
            <a:normAutofit/>
          </a:bodyPr>
          <a:lstStyle/>
          <a:p>
            <a:r>
              <a:rPr lang="ja-JP" altLang="en-US" dirty="0"/>
              <a:t>リポジトリとは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415857" y="2628227"/>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4871477" y="2628227"/>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44" name="グループ化 5143">
            <a:extLst>
              <a:ext uri="{FF2B5EF4-FFF2-40B4-BE49-F238E27FC236}">
                <a16:creationId xmlns:a16="http://schemas.microsoft.com/office/drawing/2014/main" id="{9A1D6144-E0CC-0569-7188-C7C1ED50542D}"/>
              </a:ext>
            </a:extLst>
          </p:cNvPr>
          <p:cNvGrpSpPr/>
          <p:nvPr/>
        </p:nvGrpSpPr>
        <p:grpSpPr>
          <a:xfrm>
            <a:off x="8666440" y="4146320"/>
            <a:ext cx="1941340" cy="2432689"/>
            <a:chOff x="7090585" y="4180412"/>
            <a:chExt cx="1941340" cy="2432689"/>
          </a:xfrm>
        </p:grpSpPr>
        <p:grpSp>
          <p:nvGrpSpPr>
            <p:cNvPr id="5143" name="グループ化 5142">
              <a:extLst>
                <a:ext uri="{FF2B5EF4-FFF2-40B4-BE49-F238E27FC236}">
                  <a16:creationId xmlns:a16="http://schemas.microsoft.com/office/drawing/2014/main" id="{09937275-A5CC-D780-56E2-4E7A81BE6BEA}"/>
                </a:ext>
              </a:extLst>
            </p:cNvPr>
            <p:cNvGrpSpPr/>
            <p:nvPr/>
          </p:nvGrpSpPr>
          <p:grpSpPr>
            <a:xfrm>
              <a:off x="7090585" y="4180412"/>
              <a:ext cx="1941340" cy="2432689"/>
              <a:chOff x="7090585" y="4180412"/>
              <a:chExt cx="1941340" cy="2432689"/>
            </a:xfrm>
          </p:grpSpPr>
          <p:grpSp>
            <p:nvGrpSpPr>
              <p:cNvPr id="48" name="グループ化 47">
                <a:extLst>
                  <a:ext uri="{FF2B5EF4-FFF2-40B4-BE49-F238E27FC236}">
                    <a16:creationId xmlns:a16="http://schemas.microsoft.com/office/drawing/2014/main" id="{42BCE4C1-E34A-1247-2B0B-AC368A2E5778}"/>
                  </a:ext>
                </a:extLst>
              </p:cNvPr>
              <p:cNvGrpSpPr/>
              <p:nvPr/>
            </p:nvGrpSpPr>
            <p:grpSpPr>
              <a:xfrm>
                <a:off x="7090585" y="4180412"/>
                <a:ext cx="1941340" cy="2432689"/>
                <a:chOff x="759308" y="2882660"/>
                <a:chExt cx="1941340" cy="2432689"/>
              </a:xfrm>
            </p:grpSpPr>
            <p:grpSp>
              <p:nvGrpSpPr>
                <p:cNvPr id="49" name="グループ化 48">
                  <a:extLst>
                    <a:ext uri="{FF2B5EF4-FFF2-40B4-BE49-F238E27FC236}">
                      <a16:creationId xmlns:a16="http://schemas.microsoft.com/office/drawing/2014/main" id="{5C31442D-7A62-2F9E-7EF9-026309369872}"/>
                    </a:ext>
                  </a:extLst>
                </p:cNvPr>
                <p:cNvGrpSpPr/>
                <p:nvPr/>
              </p:nvGrpSpPr>
              <p:grpSpPr>
                <a:xfrm>
                  <a:off x="759308" y="2882660"/>
                  <a:ext cx="1941340" cy="2432689"/>
                  <a:chOff x="1092370" y="3318758"/>
                  <a:chExt cx="1941340" cy="2432689"/>
                </a:xfrm>
              </p:grpSpPr>
              <p:sp>
                <p:nvSpPr>
                  <p:cNvPr id="51" name="正方形/長方形 50">
                    <a:extLst>
                      <a:ext uri="{FF2B5EF4-FFF2-40B4-BE49-F238E27FC236}">
                        <a16:creationId xmlns:a16="http://schemas.microsoft.com/office/drawing/2014/main" id="{57E92D09-7ECD-6A5F-3CB5-364779592463}"/>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A4134E4-3B9C-3661-F024-7B2DCE15ABB4}"/>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9C495FE-2CEF-C32B-EC9D-846F3A65E11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13D2B02-27DC-7C30-58EB-B67034AF31C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05D44B30-6C00-CA39-F180-C834C61F9A6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5F0639EB-4D4F-D0BA-923D-B832E063D2E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EB2C1EDE-8739-BEFC-429F-BD935D639942}"/>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9" name="グループ化 5128">
                <a:extLst>
                  <a:ext uri="{FF2B5EF4-FFF2-40B4-BE49-F238E27FC236}">
                    <a16:creationId xmlns:a16="http://schemas.microsoft.com/office/drawing/2014/main" id="{85A65734-DAC7-58B1-0196-81F1AE5605AE}"/>
                  </a:ext>
                </a:extLst>
              </p:cNvPr>
              <p:cNvGrpSpPr/>
              <p:nvPr/>
            </p:nvGrpSpPr>
            <p:grpSpPr>
              <a:xfrm>
                <a:off x="8077482" y="4421129"/>
                <a:ext cx="334269" cy="313897"/>
                <a:chOff x="8268343" y="4351893"/>
                <a:chExt cx="334269" cy="313897"/>
              </a:xfrm>
            </p:grpSpPr>
            <p:sp>
              <p:nvSpPr>
                <p:cNvPr id="61" name="二等辺三角形 60">
                  <a:extLst>
                    <a:ext uri="{FF2B5EF4-FFF2-40B4-BE49-F238E27FC236}">
                      <a16:creationId xmlns:a16="http://schemas.microsoft.com/office/drawing/2014/main" id="{F915A16A-AE37-74B8-3536-BA6EE25DEA2A}"/>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0" name="二等辺三角形 5119">
                  <a:extLst>
                    <a:ext uri="{FF2B5EF4-FFF2-40B4-BE49-F238E27FC236}">
                      <a16:creationId xmlns:a16="http://schemas.microsoft.com/office/drawing/2014/main" id="{FCEE6A56-4BC2-AE94-B16D-1129810386FE}"/>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5" name="二等辺三角形 5124">
                  <a:extLst>
                    <a:ext uri="{FF2B5EF4-FFF2-40B4-BE49-F238E27FC236}">
                      <a16:creationId xmlns:a16="http://schemas.microsoft.com/office/drawing/2014/main" id="{71D74B65-BF26-81BB-E1A9-8C92A3878AA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30" name="グループ化 5129">
                <a:extLst>
                  <a:ext uri="{FF2B5EF4-FFF2-40B4-BE49-F238E27FC236}">
                    <a16:creationId xmlns:a16="http://schemas.microsoft.com/office/drawing/2014/main" id="{DA46A056-A4F9-0AB8-8406-176B06A06EB3}"/>
                  </a:ext>
                </a:extLst>
              </p:cNvPr>
              <p:cNvGrpSpPr/>
              <p:nvPr/>
            </p:nvGrpSpPr>
            <p:grpSpPr>
              <a:xfrm flipH="1">
                <a:off x="7705670" y="4412191"/>
                <a:ext cx="414607" cy="325576"/>
                <a:chOff x="8188005" y="4340214"/>
                <a:chExt cx="414607" cy="325576"/>
              </a:xfrm>
            </p:grpSpPr>
            <p:sp>
              <p:nvSpPr>
                <p:cNvPr id="5132" name="二等辺三角形 5131">
                  <a:extLst>
                    <a:ext uri="{FF2B5EF4-FFF2-40B4-BE49-F238E27FC236}">
                      <a16:creationId xmlns:a16="http://schemas.microsoft.com/office/drawing/2014/main" id="{326F46E8-98BA-3CBB-F84C-0EBCE5A754AD}"/>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3" name="二等辺三角形 5132">
                  <a:extLst>
                    <a:ext uri="{FF2B5EF4-FFF2-40B4-BE49-F238E27FC236}">
                      <a16:creationId xmlns:a16="http://schemas.microsoft.com/office/drawing/2014/main" id="{54ED2669-E694-FD7E-4B73-69AA75B0F654}"/>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4" name="二等辺三角形 5133">
                  <a:extLst>
                    <a:ext uri="{FF2B5EF4-FFF2-40B4-BE49-F238E27FC236}">
                      <a16:creationId xmlns:a16="http://schemas.microsoft.com/office/drawing/2014/main" id="{0AD46CF6-3D48-40B6-F53D-89C5DEAAB03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7" name="二等辺三角形 5136">
                  <a:extLst>
                    <a:ext uri="{FF2B5EF4-FFF2-40B4-BE49-F238E27FC236}">
                      <a16:creationId xmlns:a16="http://schemas.microsoft.com/office/drawing/2014/main" id="{270FBAA5-13D5-686B-0E79-4F3651D01566}"/>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39" name="楕円 5138">
                <a:extLst>
                  <a:ext uri="{FF2B5EF4-FFF2-40B4-BE49-F238E27FC236}">
                    <a16:creationId xmlns:a16="http://schemas.microsoft.com/office/drawing/2014/main" id="{5A78B07F-9FE4-F612-6798-DA4B956B10FB}"/>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1" name="正方形/長方形 5140">
              <a:extLst>
                <a:ext uri="{FF2B5EF4-FFF2-40B4-BE49-F238E27FC236}">
                  <a16:creationId xmlns:a16="http://schemas.microsoft.com/office/drawing/2014/main" id="{DE78FFB0-74E7-FE61-49E5-A3573CE0D4F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3556402" y="3023226"/>
            <a:ext cx="1171775" cy="1114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6" name="矢印: 下 5145">
            <a:extLst>
              <a:ext uri="{FF2B5EF4-FFF2-40B4-BE49-F238E27FC236}">
                <a16:creationId xmlns:a16="http://schemas.microsoft.com/office/drawing/2014/main" id="{1FCDDD08-C442-764C-B3F0-5DF077677FDB}"/>
              </a:ext>
            </a:extLst>
          </p:cNvPr>
          <p:cNvSpPr/>
          <p:nvPr/>
        </p:nvSpPr>
        <p:spPr>
          <a:xfrm rot="14579088">
            <a:off x="7261118" y="1450472"/>
            <a:ext cx="720573" cy="144785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7439367" y="3987510"/>
            <a:ext cx="824830" cy="12985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51" name="矢印: 下 5150">
            <a:extLst>
              <a:ext uri="{FF2B5EF4-FFF2-40B4-BE49-F238E27FC236}">
                <a16:creationId xmlns:a16="http://schemas.microsoft.com/office/drawing/2014/main" id="{7177F80E-9EC9-63F0-F070-3A1B3CA7E0ED}"/>
              </a:ext>
            </a:extLst>
          </p:cNvPr>
          <p:cNvSpPr/>
          <p:nvPr/>
        </p:nvSpPr>
        <p:spPr>
          <a:xfrm rot="3866741">
            <a:off x="7355951" y="2181892"/>
            <a:ext cx="720573" cy="14478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139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fade">
                                      <p:cBhvr>
                                        <p:cTn id="12" dur="500"/>
                                        <p:tgtEl>
                                          <p:spTgt spid="51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46"/>
                                        </p:tgtEl>
                                        <p:attrNameLst>
                                          <p:attrName>style.visibility</p:attrName>
                                        </p:attrNameLst>
                                      </p:cBhvr>
                                      <p:to>
                                        <p:strVal val="visible"/>
                                      </p:to>
                                    </p:set>
                                    <p:animEffect transition="in" filter="fade">
                                      <p:cBhvr>
                                        <p:cTn id="21" dur="500"/>
                                        <p:tgtEl>
                                          <p:spTgt spid="514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151"/>
                                        </p:tgtEl>
                                        <p:attrNameLst>
                                          <p:attrName>style.visibility</p:attrName>
                                        </p:attrNameLst>
                                      </p:cBhvr>
                                      <p:to>
                                        <p:strVal val="visible"/>
                                      </p:to>
                                    </p:set>
                                    <p:animEffect transition="in" filter="fade">
                                      <p:cBhvr>
                                        <p:cTn id="30" dur="500"/>
                                        <p:tgtEl>
                                          <p:spTgt spid="51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47"/>
                                        </p:tgtEl>
                                        <p:attrNameLst>
                                          <p:attrName>style.visibility</p:attrName>
                                        </p:attrNameLst>
                                      </p:cBhvr>
                                      <p:to>
                                        <p:strVal val="visible"/>
                                      </p:to>
                                    </p:set>
                                    <p:animEffect transition="in" filter="fade">
                                      <p:cBhvr>
                                        <p:cTn id="35" dur="500"/>
                                        <p:tgtEl>
                                          <p:spTgt spid="5147"/>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5144"/>
                                        </p:tgtEl>
                                        <p:attrNameLst>
                                          <p:attrName>style.visibility</p:attrName>
                                        </p:attrNameLst>
                                      </p:cBhvr>
                                      <p:to>
                                        <p:strVal val="visible"/>
                                      </p:to>
                                    </p:set>
                                    <p:animEffect transition="in" filter="fade">
                                      <p:cBhvr>
                                        <p:cTn id="39" dur="500"/>
                                        <p:tgtEl>
                                          <p:spTgt spid="5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nimBg="1"/>
      <p:bldP spid="5146" grpId="0" animBg="1"/>
      <p:bldP spid="5147" grpId="0" animBg="1"/>
      <p:bldP spid="51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5BB17DC6-E742-3B03-D43D-0C188B3237E4}"/>
              </a:ext>
            </a:extLst>
          </p:cNvPr>
          <p:cNvGrpSpPr/>
          <p:nvPr/>
        </p:nvGrpSpPr>
        <p:grpSpPr>
          <a:xfrm>
            <a:off x="8637810" y="1137619"/>
            <a:ext cx="1941340" cy="2432689"/>
            <a:chOff x="759308" y="2882660"/>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59308" y="2882660"/>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楕円 15">
              <a:extLst>
                <a:ext uri="{FF2B5EF4-FFF2-40B4-BE49-F238E27FC236}">
                  <a16:creationId xmlns:a16="http://schemas.microsoft.com/office/drawing/2014/main" id="{A18A7572-4A15-E395-7FB5-8CC3BAEA2C49}"/>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1706711" y="3194814"/>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1606216" y="3262899"/>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1741321" y="3213304"/>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51678" y="382385"/>
            <a:ext cx="10178322" cy="1024384"/>
          </a:xfrm>
        </p:spPr>
        <p:txBody>
          <a:bodyPr>
            <a:normAutofit/>
          </a:bodyPr>
          <a:lstStyle/>
          <a:p>
            <a:r>
              <a:rPr lang="ja-JP" altLang="en-US" dirty="0"/>
              <a:t>コミットとは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415857" y="2628227"/>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4871477" y="2628227"/>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44" name="グループ化 5143">
            <a:extLst>
              <a:ext uri="{FF2B5EF4-FFF2-40B4-BE49-F238E27FC236}">
                <a16:creationId xmlns:a16="http://schemas.microsoft.com/office/drawing/2014/main" id="{9A1D6144-E0CC-0569-7188-C7C1ED50542D}"/>
              </a:ext>
            </a:extLst>
          </p:cNvPr>
          <p:cNvGrpSpPr/>
          <p:nvPr/>
        </p:nvGrpSpPr>
        <p:grpSpPr>
          <a:xfrm>
            <a:off x="8666440" y="4146320"/>
            <a:ext cx="1941340" cy="2432689"/>
            <a:chOff x="7090585" y="4180412"/>
            <a:chExt cx="1941340" cy="2432689"/>
          </a:xfrm>
        </p:grpSpPr>
        <p:grpSp>
          <p:nvGrpSpPr>
            <p:cNvPr id="5143" name="グループ化 5142">
              <a:extLst>
                <a:ext uri="{FF2B5EF4-FFF2-40B4-BE49-F238E27FC236}">
                  <a16:creationId xmlns:a16="http://schemas.microsoft.com/office/drawing/2014/main" id="{09937275-A5CC-D780-56E2-4E7A81BE6BEA}"/>
                </a:ext>
              </a:extLst>
            </p:cNvPr>
            <p:cNvGrpSpPr/>
            <p:nvPr/>
          </p:nvGrpSpPr>
          <p:grpSpPr>
            <a:xfrm>
              <a:off x="7090585" y="4180412"/>
              <a:ext cx="1941340" cy="2432689"/>
              <a:chOff x="7090585" y="4180412"/>
              <a:chExt cx="1941340" cy="2432689"/>
            </a:xfrm>
          </p:grpSpPr>
          <p:grpSp>
            <p:nvGrpSpPr>
              <p:cNvPr id="48" name="グループ化 47">
                <a:extLst>
                  <a:ext uri="{FF2B5EF4-FFF2-40B4-BE49-F238E27FC236}">
                    <a16:creationId xmlns:a16="http://schemas.microsoft.com/office/drawing/2014/main" id="{42BCE4C1-E34A-1247-2B0B-AC368A2E5778}"/>
                  </a:ext>
                </a:extLst>
              </p:cNvPr>
              <p:cNvGrpSpPr/>
              <p:nvPr/>
            </p:nvGrpSpPr>
            <p:grpSpPr>
              <a:xfrm>
                <a:off x="7090585" y="4180412"/>
                <a:ext cx="1941340" cy="2432689"/>
                <a:chOff x="759308" y="2882660"/>
                <a:chExt cx="1941340" cy="2432689"/>
              </a:xfrm>
            </p:grpSpPr>
            <p:grpSp>
              <p:nvGrpSpPr>
                <p:cNvPr id="49" name="グループ化 48">
                  <a:extLst>
                    <a:ext uri="{FF2B5EF4-FFF2-40B4-BE49-F238E27FC236}">
                      <a16:creationId xmlns:a16="http://schemas.microsoft.com/office/drawing/2014/main" id="{5C31442D-7A62-2F9E-7EF9-026309369872}"/>
                    </a:ext>
                  </a:extLst>
                </p:cNvPr>
                <p:cNvGrpSpPr/>
                <p:nvPr/>
              </p:nvGrpSpPr>
              <p:grpSpPr>
                <a:xfrm>
                  <a:off x="759308" y="2882660"/>
                  <a:ext cx="1941340" cy="2432689"/>
                  <a:chOff x="1092370" y="3318758"/>
                  <a:chExt cx="1941340" cy="2432689"/>
                </a:xfrm>
              </p:grpSpPr>
              <p:sp>
                <p:nvSpPr>
                  <p:cNvPr id="51" name="正方形/長方形 50">
                    <a:extLst>
                      <a:ext uri="{FF2B5EF4-FFF2-40B4-BE49-F238E27FC236}">
                        <a16:creationId xmlns:a16="http://schemas.microsoft.com/office/drawing/2014/main" id="{57E92D09-7ECD-6A5F-3CB5-364779592463}"/>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A4134E4-3B9C-3661-F024-7B2DCE15ABB4}"/>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9C495FE-2CEF-C32B-EC9D-846F3A65E11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13D2B02-27DC-7C30-58EB-B67034AF31C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05D44B30-6C00-CA39-F180-C834C61F9A6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5F0639EB-4D4F-D0BA-923D-B832E063D2E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EB2C1EDE-8739-BEFC-429F-BD935D639942}"/>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9" name="グループ化 5128">
                <a:extLst>
                  <a:ext uri="{FF2B5EF4-FFF2-40B4-BE49-F238E27FC236}">
                    <a16:creationId xmlns:a16="http://schemas.microsoft.com/office/drawing/2014/main" id="{85A65734-DAC7-58B1-0196-81F1AE5605AE}"/>
                  </a:ext>
                </a:extLst>
              </p:cNvPr>
              <p:cNvGrpSpPr/>
              <p:nvPr/>
            </p:nvGrpSpPr>
            <p:grpSpPr>
              <a:xfrm>
                <a:off x="8077482" y="4421129"/>
                <a:ext cx="334269" cy="313897"/>
                <a:chOff x="8268343" y="4351893"/>
                <a:chExt cx="334269" cy="313897"/>
              </a:xfrm>
            </p:grpSpPr>
            <p:sp>
              <p:nvSpPr>
                <p:cNvPr id="61" name="二等辺三角形 60">
                  <a:extLst>
                    <a:ext uri="{FF2B5EF4-FFF2-40B4-BE49-F238E27FC236}">
                      <a16:creationId xmlns:a16="http://schemas.microsoft.com/office/drawing/2014/main" id="{F915A16A-AE37-74B8-3536-BA6EE25DEA2A}"/>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0" name="二等辺三角形 5119">
                  <a:extLst>
                    <a:ext uri="{FF2B5EF4-FFF2-40B4-BE49-F238E27FC236}">
                      <a16:creationId xmlns:a16="http://schemas.microsoft.com/office/drawing/2014/main" id="{FCEE6A56-4BC2-AE94-B16D-1129810386FE}"/>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25" name="二等辺三角形 5124">
                  <a:extLst>
                    <a:ext uri="{FF2B5EF4-FFF2-40B4-BE49-F238E27FC236}">
                      <a16:creationId xmlns:a16="http://schemas.microsoft.com/office/drawing/2014/main" id="{71D74B65-BF26-81BB-E1A9-8C92A3878AA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30" name="グループ化 5129">
                <a:extLst>
                  <a:ext uri="{FF2B5EF4-FFF2-40B4-BE49-F238E27FC236}">
                    <a16:creationId xmlns:a16="http://schemas.microsoft.com/office/drawing/2014/main" id="{DA46A056-A4F9-0AB8-8406-176B06A06EB3}"/>
                  </a:ext>
                </a:extLst>
              </p:cNvPr>
              <p:cNvGrpSpPr/>
              <p:nvPr/>
            </p:nvGrpSpPr>
            <p:grpSpPr>
              <a:xfrm flipH="1">
                <a:off x="7705670" y="4412191"/>
                <a:ext cx="414607" cy="325576"/>
                <a:chOff x="8188005" y="4340214"/>
                <a:chExt cx="414607" cy="325576"/>
              </a:xfrm>
            </p:grpSpPr>
            <p:sp>
              <p:nvSpPr>
                <p:cNvPr id="5132" name="二等辺三角形 5131">
                  <a:extLst>
                    <a:ext uri="{FF2B5EF4-FFF2-40B4-BE49-F238E27FC236}">
                      <a16:creationId xmlns:a16="http://schemas.microsoft.com/office/drawing/2014/main" id="{326F46E8-98BA-3CBB-F84C-0EBCE5A754AD}"/>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3" name="二等辺三角形 5132">
                  <a:extLst>
                    <a:ext uri="{FF2B5EF4-FFF2-40B4-BE49-F238E27FC236}">
                      <a16:creationId xmlns:a16="http://schemas.microsoft.com/office/drawing/2014/main" id="{54ED2669-E694-FD7E-4B73-69AA75B0F654}"/>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4" name="二等辺三角形 5133">
                  <a:extLst>
                    <a:ext uri="{FF2B5EF4-FFF2-40B4-BE49-F238E27FC236}">
                      <a16:creationId xmlns:a16="http://schemas.microsoft.com/office/drawing/2014/main" id="{0AD46CF6-3D48-40B6-F53D-89C5DEAAB03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7" name="二等辺三角形 5136">
                  <a:extLst>
                    <a:ext uri="{FF2B5EF4-FFF2-40B4-BE49-F238E27FC236}">
                      <a16:creationId xmlns:a16="http://schemas.microsoft.com/office/drawing/2014/main" id="{270FBAA5-13D5-686B-0E79-4F3651D01566}"/>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39" name="楕円 5138">
                <a:extLst>
                  <a:ext uri="{FF2B5EF4-FFF2-40B4-BE49-F238E27FC236}">
                    <a16:creationId xmlns:a16="http://schemas.microsoft.com/office/drawing/2014/main" id="{5A78B07F-9FE4-F612-6798-DA4B956B10FB}"/>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1" name="正方形/長方形 5140">
              <a:extLst>
                <a:ext uri="{FF2B5EF4-FFF2-40B4-BE49-F238E27FC236}">
                  <a16:creationId xmlns:a16="http://schemas.microsoft.com/office/drawing/2014/main" id="{DE78FFB0-74E7-FE61-49E5-A3573CE0D4F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3556402" y="3023226"/>
            <a:ext cx="1171775" cy="1114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6" name="矢印: 下 5145">
            <a:extLst>
              <a:ext uri="{FF2B5EF4-FFF2-40B4-BE49-F238E27FC236}">
                <a16:creationId xmlns:a16="http://schemas.microsoft.com/office/drawing/2014/main" id="{1FCDDD08-C442-764C-B3F0-5DF077677FDB}"/>
              </a:ext>
            </a:extLst>
          </p:cNvPr>
          <p:cNvSpPr/>
          <p:nvPr/>
        </p:nvSpPr>
        <p:spPr>
          <a:xfrm rot="14579088">
            <a:off x="7261118" y="1450472"/>
            <a:ext cx="720573" cy="144785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7439367" y="3987510"/>
            <a:ext cx="824830" cy="12985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51" name="矢印: 下 5150">
            <a:extLst>
              <a:ext uri="{FF2B5EF4-FFF2-40B4-BE49-F238E27FC236}">
                <a16:creationId xmlns:a16="http://schemas.microsoft.com/office/drawing/2014/main" id="{7177F80E-9EC9-63F0-F070-3A1B3CA7E0ED}"/>
              </a:ext>
            </a:extLst>
          </p:cNvPr>
          <p:cNvSpPr/>
          <p:nvPr/>
        </p:nvSpPr>
        <p:spPr>
          <a:xfrm rot="3866741">
            <a:off x="7355951" y="2181892"/>
            <a:ext cx="720573" cy="14478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135D4E44-6E60-7B7D-5A99-3C88CED700A9}"/>
              </a:ext>
            </a:extLst>
          </p:cNvPr>
          <p:cNvSpPr/>
          <p:nvPr/>
        </p:nvSpPr>
        <p:spPr>
          <a:xfrm>
            <a:off x="4413322" y="2361732"/>
            <a:ext cx="2913112" cy="292964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0C7EC15-4D85-8147-5048-9D15B3A60AE7}"/>
              </a:ext>
            </a:extLst>
          </p:cNvPr>
          <p:cNvSpPr txBox="1"/>
          <p:nvPr/>
        </p:nvSpPr>
        <p:spPr>
          <a:xfrm>
            <a:off x="4760843" y="5358753"/>
            <a:ext cx="2797512" cy="369332"/>
          </a:xfrm>
          <a:prstGeom prst="rect">
            <a:avLst/>
          </a:prstGeom>
          <a:noFill/>
        </p:spPr>
        <p:txBody>
          <a:bodyPr wrap="square" rtlCol="0">
            <a:spAutoFit/>
          </a:bodyPr>
          <a:lstStyle/>
          <a:p>
            <a:r>
              <a:rPr kumimoji="1" lang="ja-JP" altLang="en-US" dirty="0">
                <a:solidFill>
                  <a:srgbClr val="FF0000"/>
                </a:solidFill>
              </a:rPr>
              <a:t>ここで保存している</a:t>
            </a:r>
          </a:p>
        </p:txBody>
      </p:sp>
      <p:sp>
        <p:nvSpPr>
          <p:cNvPr id="6" name="テキスト ボックス 5">
            <a:extLst>
              <a:ext uri="{FF2B5EF4-FFF2-40B4-BE49-F238E27FC236}">
                <a16:creationId xmlns:a16="http://schemas.microsoft.com/office/drawing/2014/main" id="{A1FC6109-2134-1974-8655-33776C827C9C}"/>
              </a:ext>
            </a:extLst>
          </p:cNvPr>
          <p:cNvSpPr txBox="1"/>
          <p:nvPr/>
        </p:nvSpPr>
        <p:spPr>
          <a:xfrm>
            <a:off x="4013064" y="5767827"/>
            <a:ext cx="3811987" cy="707886"/>
          </a:xfrm>
          <a:prstGeom prst="rect">
            <a:avLst/>
          </a:prstGeom>
          <a:noFill/>
        </p:spPr>
        <p:txBody>
          <a:bodyPr wrap="square" rtlCol="0">
            <a:spAutoFit/>
          </a:bodyPr>
          <a:lstStyle/>
          <a:p>
            <a:r>
              <a:rPr kumimoji="1" lang="ja-JP" altLang="en-US" sz="4000" b="1" dirty="0">
                <a:solidFill>
                  <a:srgbClr val="FF0000"/>
                </a:solidFill>
              </a:rPr>
              <a:t>これがコミット</a:t>
            </a:r>
          </a:p>
        </p:txBody>
      </p:sp>
    </p:spTree>
    <p:extLst>
      <p:ext uri="{BB962C8B-B14F-4D97-AF65-F5344CB8AC3E}">
        <p14:creationId xmlns:p14="http://schemas.microsoft.com/office/powerpoint/2010/main" val="68587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fill="hold"/>
                                        <p:tgtEl>
                                          <p:spTgt spid="6"/>
                                        </p:tgtEl>
                                        <p:attrNameLst>
                                          <p:attrName>ppt_x</p:attrName>
                                        </p:attrNameLst>
                                      </p:cBhvr>
                                      <p:tavLst>
                                        <p:tav tm="0">
                                          <p:val>
                                            <p:strVal val="#ppt_x"/>
                                          </p:val>
                                        </p:tav>
                                        <p:tav tm="100000">
                                          <p:val>
                                            <p:strVal val="#ppt_x"/>
                                          </p:val>
                                        </p:tav>
                                      </p:tavLst>
                                    </p:anim>
                                    <p:anim calcmode="lin" valueType="num">
                                      <p:cBhvr additive="base">
                                        <p:cTn id="1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93323EF6-C80C-315E-820D-22F2E69E7027}"/>
              </a:ext>
            </a:extLst>
          </p:cNvPr>
          <p:cNvGrpSpPr/>
          <p:nvPr/>
        </p:nvGrpSpPr>
        <p:grpSpPr>
          <a:xfrm>
            <a:off x="8904893" y="717441"/>
            <a:ext cx="2708089" cy="2397652"/>
            <a:chOff x="8909934" y="735009"/>
            <a:chExt cx="2708089" cy="2397652"/>
          </a:xfrm>
        </p:grpSpPr>
        <p:sp>
          <p:nvSpPr>
            <p:cNvPr id="39" name="正方形/長方形 38">
              <a:extLst>
                <a:ext uri="{FF2B5EF4-FFF2-40B4-BE49-F238E27FC236}">
                  <a16:creationId xmlns:a16="http://schemas.microsoft.com/office/drawing/2014/main" id="{35F3A1C3-EB96-D3E7-FDE0-2BC7B0B9E7AD}"/>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B08E9FCF-83C1-7232-6948-AE39992CC82B}"/>
                </a:ext>
              </a:extLst>
            </p:cNvPr>
            <p:cNvGrpSpPr/>
            <p:nvPr/>
          </p:nvGrpSpPr>
          <p:grpSpPr>
            <a:xfrm>
              <a:off x="10666955" y="1722590"/>
              <a:ext cx="706081" cy="892321"/>
              <a:chOff x="7705670" y="4412191"/>
              <a:chExt cx="706081" cy="892321"/>
            </a:xfrm>
          </p:grpSpPr>
          <p:grpSp>
            <p:nvGrpSpPr>
              <p:cNvPr id="41" name="グループ化 40">
                <a:extLst>
                  <a:ext uri="{FF2B5EF4-FFF2-40B4-BE49-F238E27FC236}">
                    <a16:creationId xmlns:a16="http://schemas.microsoft.com/office/drawing/2014/main" id="{EA6487D1-A527-5BF6-2B3D-123BAFA6435A}"/>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BF876511-E7A9-588F-7D97-6DD7423AE8F2}"/>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8BF1F182-9B60-019B-0B7F-686A948F6DDB}"/>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974FF7B9-5EF3-DD94-4CD7-DD75D8578DB5}"/>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4B9169B7-FCAF-CAB9-3948-E72F9B5CB801}"/>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C1D6164-704D-3683-FD6B-4EBBE809EE63}"/>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F12B4035-159D-721E-C476-C81CCC271830}"/>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87F2077B-B329-CE1E-814E-0185B7D3B3E8}"/>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F4FC88D0-9491-76FF-DEF0-324FEEA5F04C}"/>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A2A91279-FEBB-9FA6-EB63-167DAAAF87DE}"/>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3097F2CD-63F1-45ED-3A18-22DA04B53309}"/>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66B686B1-741C-8CE1-9D68-F75D603149A7}"/>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1E858036-1600-3263-7C9B-CDBDF66F305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17704EC-C10D-156E-E802-02E0CA751D7E}"/>
              </a:ext>
            </a:extLst>
          </p:cNvPr>
          <p:cNvGrpSpPr/>
          <p:nvPr/>
        </p:nvGrpSpPr>
        <p:grpSpPr>
          <a:xfrm>
            <a:off x="1074467" y="938557"/>
            <a:ext cx="2708089" cy="2397652"/>
            <a:chOff x="1079568" y="938562"/>
            <a:chExt cx="2708089" cy="2397652"/>
          </a:xfrm>
        </p:grpSpPr>
        <p:sp>
          <p:nvSpPr>
            <p:cNvPr id="7" name="正方形/長方形 6">
              <a:extLst>
                <a:ext uri="{FF2B5EF4-FFF2-40B4-BE49-F238E27FC236}">
                  <a16:creationId xmlns:a16="http://schemas.microsoft.com/office/drawing/2014/main" id="{2AAA1B58-027D-EA26-769B-A7CEB9863501}"/>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10" name="グループ化 9">
              <a:extLst>
                <a:ext uri="{FF2B5EF4-FFF2-40B4-BE49-F238E27FC236}">
                  <a16:creationId xmlns:a16="http://schemas.microsoft.com/office/drawing/2014/main" id="{1B4B5EC3-6352-C6A0-0CB9-93D85874B43F}"/>
                </a:ext>
              </a:extLst>
            </p:cNvPr>
            <p:cNvGrpSpPr/>
            <p:nvPr/>
          </p:nvGrpSpPr>
          <p:grpSpPr>
            <a:xfrm>
              <a:off x="1407968" y="2201363"/>
              <a:ext cx="663440" cy="811946"/>
              <a:chOff x="9290215" y="1449773"/>
              <a:chExt cx="663440" cy="811946"/>
            </a:xfrm>
          </p:grpSpPr>
          <p:grpSp>
            <p:nvGrpSpPr>
              <p:cNvPr id="11" name="グループ化 10">
                <a:extLst>
                  <a:ext uri="{FF2B5EF4-FFF2-40B4-BE49-F238E27FC236}">
                    <a16:creationId xmlns:a16="http://schemas.microsoft.com/office/drawing/2014/main" id="{D9C434F9-752A-70FB-A298-96F2632E3C4B}"/>
                  </a:ext>
                </a:extLst>
              </p:cNvPr>
              <p:cNvGrpSpPr/>
              <p:nvPr/>
            </p:nvGrpSpPr>
            <p:grpSpPr>
              <a:xfrm>
                <a:off x="9290215" y="1449773"/>
                <a:ext cx="663440" cy="811946"/>
                <a:chOff x="9290215" y="1449773"/>
                <a:chExt cx="663440" cy="811946"/>
              </a:xfrm>
            </p:grpSpPr>
            <p:sp>
              <p:nvSpPr>
                <p:cNvPr id="13" name="楕円 12">
                  <a:extLst>
                    <a:ext uri="{FF2B5EF4-FFF2-40B4-BE49-F238E27FC236}">
                      <a16:creationId xmlns:a16="http://schemas.microsoft.com/office/drawing/2014/main" id="{CBAF4616-BA97-E955-FA3E-40F1EB5DC0E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A5E0C63B-9D40-EBEC-2B8D-33E745C49593}"/>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1702057A-DCE5-9DCB-DB4C-D739FF8D047E}"/>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2B85A97-3591-7031-8AA5-B71AB72E822D}"/>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楕円 11">
                <a:extLst>
                  <a:ext uri="{FF2B5EF4-FFF2-40B4-BE49-F238E27FC236}">
                    <a16:creationId xmlns:a16="http://schemas.microsoft.com/office/drawing/2014/main" id="{8EF54236-5D3A-2E9E-EFC3-4C0D062B534B}"/>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85" name="正方形/長方形 5184">
            <a:extLst>
              <a:ext uri="{FF2B5EF4-FFF2-40B4-BE49-F238E27FC236}">
                <a16:creationId xmlns:a16="http://schemas.microsoft.com/office/drawing/2014/main" id="{8A3F61D7-DDBF-DC83-29D2-8BEAA3272870}"/>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311428" y="230021"/>
            <a:ext cx="10178322" cy="1024384"/>
          </a:xfrm>
        </p:spPr>
        <p:txBody>
          <a:bodyPr>
            <a:normAutofit/>
          </a:bodyPr>
          <a:lstStyle/>
          <a:p>
            <a:r>
              <a:rPr lang="ja-JP" altLang="en-US" dirty="0"/>
              <a:t>リモートリポジトリとは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13406801" y="3843825"/>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9935"/>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10666955" y="1722590"/>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407968" y="2201363"/>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楕円 2">
            <a:extLst>
              <a:ext uri="{FF2B5EF4-FFF2-40B4-BE49-F238E27FC236}">
                <a16:creationId xmlns:a16="http://schemas.microsoft.com/office/drawing/2014/main" id="{B497F382-76ED-E338-1650-F413CC693D2F}"/>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2965653-2DBA-E4C2-CC9F-3CCCFABB084C}"/>
              </a:ext>
            </a:extLst>
          </p:cNvPr>
          <p:cNvSpPr txBox="1"/>
          <p:nvPr/>
        </p:nvSpPr>
        <p:spPr>
          <a:xfrm>
            <a:off x="4270383" y="1379144"/>
            <a:ext cx="4493538" cy="523220"/>
          </a:xfrm>
          <a:prstGeom prst="rect">
            <a:avLst/>
          </a:prstGeom>
          <a:noFill/>
        </p:spPr>
        <p:txBody>
          <a:bodyPr wrap="none" rtlCol="0">
            <a:spAutoFit/>
          </a:bodyPr>
          <a:lstStyle/>
          <a:p>
            <a:r>
              <a:rPr kumimoji="1" lang="ja-JP" altLang="en-US" sz="2800" b="1" dirty="0">
                <a:solidFill>
                  <a:srgbClr val="FF0000"/>
                </a:solidFill>
              </a:rPr>
              <a:t>これがリモートリポジトリ</a:t>
            </a:r>
          </a:p>
        </p:txBody>
      </p:sp>
    </p:spTree>
    <p:extLst>
      <p:ext uri="{BB962C8B-B14F-4D97-AF65-F5344CB8AC3E}">
        <p14:creationId xmlns:p14="http://schemas.microsoft.com/office/powerpoint/2010/main" val="29655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14"/>
                                        </p:tgtEl>
                                        <p:attrNameLst>
                                          <p:attrName>style.visibility</p:attrName>
                                        </p:attrNameLst>
                                      </p:cBhvr>
                                      <p:to>
                                        <p:strVal val="visible"/>
                                      </p:to>
                                    </p:set>
                                    <p:anim calcmode="lin" valueType="num">
                                      <p:cBhvr additive="base">
                                        <p:cTn id="7" dur="500" fill="hold"/>
                                        <p:tgtEl>
                                          <p:spTgt spid="5214"/>
                                        </p:tgtEl>
                                        <p:attrNameLst>
                                          <p:attrName>ppt_x</p:attrName>
                                        </p:attrNameLst>
                                      </p:cBhvr>
                                      <p:tavLst>
                                        <p:tav tm="0">
                                          <p:val>
                                            <p:strVal val="#ppt_x"/>
                                          </p:val>
                                        </p:tav>
                                        <p:tav tm="100000">
                                          <p:val>
                                            <p:strVal val="#ppt_x"/>
                                          </p:val>
                                        </p:tav>
                                      </p:tavLst>
                                    </p:anim>
                                    <p:anim calcmode="lin" valueType="num">
                                      <p:cBhvr additive="base">
                                        <p:cTn id="8" dur="500" fill="hold"/>
                                        <p:tgtEl>
                                          <p:spTgt spid="5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162"/>
                                        </p:tgtEl>
                                        <p:attrNameLst>
                                          <p:attrName>style.visibility</p:attrName>
                                        </p:attrNameLst>
                                      </p:cBhvr>
                                      <p:to>
                                        <p:strVal val="visible"/>
                                      </p:to>
                                    </p:set>
                                    <p:animEffect transition="in" filter="wipe(down)">
                                      <p:cBhvr>
                                        <p:cTn id="13" dur="580">
                                          <p:stCondLst>
                                            <p:cond delay="0"/>
                                          </p:stCondLst>
                                        </p:cTn>
                                        <p:tgtEl>
                                          <p:spTgt spid="5162"/>
                                        </p:tgtEl>
                                      </p:cBhvr>
                                    </p:animEffect>
                                    <p:anim calcmode="lin" valueType="num">
                                      <p:cBhvr>
                                        <p:cTn id="14" dur="1822" tmFilter="0,0; 0.14,0.36; 0.43,0.73; 0.71,0.91; 1.0,1.0">
                                          <p:stCondLst>
                                            <p:cond delay="0"/>
                                          </p:stCondLst>
                                        </p:cTn>
                                        <p:tgtEl>
                                          <p:spTgt spid="516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16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16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16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162"/>
                                        </p:tgtEl>
                                        <p:attrNameLst>
                                          <p:attrName>ppt_y</p:attrName>
                                        </p:attrNameLst>
                                      </p:cBhvr>
                                      <p:tavLst>
                                        <p:tav tm="0" fmla="#ppt_y-sin(pi*$)/81">
                                          <p:val>
                                            <p:fltVal val="0"/>
                                          </p:val>
                                        </p:tav>
                                        <p:tav tm="100000">
                                          <p:val>
                                            <p:fltVal val="1"/>
                                          </p:val>
                                        </p:tav>
                                      </p:tavLst>
                                    </p:anim>
                                    <p:animScale>
                                      <p:cBhvr>
                                        <p:cTn id="19" dur="26">
                                          <p:stCondLst>
                                            <p:cond delay="650"/>
                                          </p:stCondLst>
                                        </p:cTn>
                                        <p:tgtEl>
                                          <p:spTgt spid="5162"/>
                                        </p:tgtEl>
                                      </p:cBhvr>
                                      <p:to x="100000" y="60000"/>
                                    </p:animScale>
                                    <p:animScale>
                                      <p:cBhvr>
                                        <p:cTn id="20" dur="166" decel="50000">
                                          <p:stCondLst>
                                            <p:cond delay="676"/>
                                          </p:stCondLst>
                                        </p:cTn>
                                        <p:tgtEl>
                                          <p:spTgt spid="5162"/>
                                        </p:tgtEl>
                                      </p:cBhvr>
                                      <p:to x="100000" y="100000"/>
                                    </p:animScale>
                                    <p:animScale>
                                      <p:cBhvr>
                                        <p:cTn id="21" dur="26">
                                          <p:stCondLst>
                                            <p:cond delay="1312"/>
                                          </p:stCondLst>
                                        </p:cTn>
                                        <p:tgtEl>
                                          <p:spTgt spid="5162"/>
                                        </p:tgtEl>
                                      </p:cBhvr>
                                      <p:to x="100000" y="80000"/>
                                    </p:animScale>
                                    <p:animScale>
                                      <p:cBhvr>
                                        <p:cTn id="22" dur="166" decel="50000">
                                          <p:stCondLst>
                                            <p:cond delay="1338"/>
                                          </p:stCondLst>
                                        </p:cTn>
                                        <p:tgtEl>
                                          <p:spTgt spid="5162"/>
                                        </p:tgtEl>
                                      </p:cBhvr>
                                      <p:to x="100000" y="100000"/>
                                    </p:animScale>
                                    <p:animScale>
                                      <p:cBhvr>
                                        <p:cTn id="23" dur="26">
                                          <p:stCondLst>
                                            <p:cond delay="1642"/>
                                          </p:stCondLst>
                                        </p:cTn>
                                        <p:tgtEl>
                                          <p:spTgt spid="5162"/>
                                        </p:tgtEl>
                                      </p:cBhvr>
                                      <p:to x="100000" y="90000"/>
                                    </p:animScale>
                                    <p:animScale>
                                      <p:cBhvr>
                                        <p:cTn id="24" dur="166" decel="50000">
                                          <p:stCondLst>
                                            <p:cond delay="1668"/>
                                          </p:stCondLst>
                                        </p:cTn>
                                        <p:tgtEl>
                                          <p:spTgt spid="5162"/>
                                        </p:tgtEl>
                                      </p:cBhvr>
                                      <p:to x="100000" y="100000"/>
                                    </p:animScale>
                                    <p:animScale>
                                      <p:cBhvr>
                                        <p:cTn id="25" dur="26">
                                          <p:stCondLst>
                                            <p:cond delay="1808"/>
                                          </p:stCondLst>
                                        </p:cTn>
                                        <p:tgtEl>
                                          <p:spTgt spid="5162"/>
                                        </p:tgtEl>
                                      </p:cBhvr>
                                      <p:to x="100000" y="95000"/>
                                    </p:animScale>
                                    <p:animScale>
                                      <p:cBhvr>
                                        <p:cTn id="26" dur="166" decel="50000">
                                          <p:stCondLst>
                                            <p:cond delay="1834"/>
                                          </p:stCondLst>
                                        </p:cTn>
                                        <p:tgtEl>
                                          <p:spTgt spid="5162"/>
                                        </p:tgtEl>
                                      </p:cBhvr>
                                      <p:to x="100000" y="100000"/>
                                    </p:animScale>
                                  </p:childTnLst>
                                </p:cTn>
                              </p:par>
                            </p:childTnLst>
                          </p:cTn>
                        </p:par>
                        <p:par>
                          <p:cTn id="27" fill="hold">
                            <p:stCondLst>
                              <p:cond delay="2000"/>
                            </p:stCondLst>
                            <p:childTnLst>
                              <p:par>
                                <p:cTn id="28" presetID="42" presetClass="path" presetSubtype="0" accel="50000" decel="50000" fill="hold" nodeType="afterEffect">
                                  <p:stCondLst>
                                    <p:cond delay="0"/>
                                  </p:stCondLst>
                                  <p:childTnLst>
                                    <p:animMotion origin="layout" path="M 2.70833E-6 -3.7037E-7 L -0.29193 0.00556 " pathEditMode="relative" rAng="0" ptsTypes="AA">
                                      <p:cBhvr>
                                        <p:cTn id="29" dur="2000" fill="hold"/>
                                        <p:tgtEl>
                                          <p:spTgt spid="5163"/>
                                        </p:tgtEl>
                                        <p:attrNameLst>
                                          <p:attrName>ppt_x</p:attrName>
                                          <p:attrName>ppt_y</p:attrName>
                                        </p:attrNameLst>
                                      </p:cBhvr>
                                      <p:rCtr x="-14596" y="278"/>
                                    </p:animMotion>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79"/>
                                        </p:tgtEl>
                                        <p:attrNameLst>
                                          <p:attrName>style.visibility</p:attrName>
                                        </p:attrNameLst>
                                      </p:cBhvr>
                                      <p:to>
                                        <p:strVal val="visible"/>
                                      </p:to>
                                    </p:set>
                                    <p:anim calcmode="lin" valueType="num">
                                      <p:cBhvr additive="base">
                                        <p:cTn id="34" dur="500" fill="hold"/>
                                        <p:tgtEl>
                                          <p:spTgt spid="5179"/>
                                        </p:tgtEl>
                                        <p:attrNameLst>
                                          <p:attrName>ppt_x</p:attrName>
                                        </p:attrNameLst>
                                      </p:cBhvr>
                                      <p:tavLst>
                                        <p:tav tm="0">
                                          <p:val>
                                            <p:strVal val="#ppt_x"/>
                                          </p:val>
                                        </p:tav>
                                        <p:tav tm="100000">
                                          <p:val>
                                            <p:strVal val="#ppt_x"/>
                                          </p:val>
                                        </p:tav>
                                      </p:tavLst>
                                    </p:anim>
                                    <p:anim calcmode="lin" valueType="num">
                                      <p:cBhvr additive="base">
                                        <p:cTn id="35" dur="500" fill="hold"/>
                                        <p:tgtEl>
                                          <p:spTgt spid="517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85"/>
                                        </p:tgtEl>
                                        <p:attrNameLst>
                                          <p:attrName>style.visibility</p:attrName>
                                        </p:attrNameLst>
                                      </p:cBhvr>
                                      <p:to>
                                        <p:strVal val="visible"/>
                                      </p:to>
                                    </p:set>
                                    <p:anim calcmode="lin" valueType="num">
                                      <p:cBhvr additive="base">
                                        <p:cTn id="38" dur="500" fill="hold"/>
                                        <p:tgtEl>
                                          <p:spTgt spid="5185"/>
                                        </p:tgtEl>
                                        <p:attrNameLst>
                                          <p:attrName>ppt_x</p:attrName>
                                        </p:attrNameLst>
                                      </p:cBhvr>
                                      <p:tavLst>
                                        <p:tav tm="0">
                                          <p:val>
                                            <p:strVal val="#ppt_x"/>
                                          </p:val>
                                        </p:tav>
                                        <p:tav tm="100000">
                                          <p:val>
                                            <p:strVal val="#ppt_x"/>
                                          </p:val>
                                        </p:tav>
                                      </p:tavLst>
                                    </p:anim>
                                    <p:anim calcmode="lin" valueType="num">
                                      <p:cBhvr additive="base">
                                        <p:cTn id="39" dur="500" fill="hold"/>
                                        <p:tgtEl>
                                          <p:spTgt spid="518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5171"/>
                                        </p:tgtEl>
                                        <p:attrNameLst>
                                          <p:attrName>style.visibility</p:attrName>
                                        </p:attrNameLst>
                                      </p:cBhvr>
                                      <p:to>
                                        <p:strVal val="visible"/>
                                      </p:to>
                                    </p:set>
                                    <p:anim calcmode="lin" valueType="num">
                                      <p:cBhvr additive="base">
                                        <p:cTn id="47" dur="500" fill="hold"/>
                                        <p:tgtEl>
                                          <p:spTgt spid="5171"/>
                                        </p:tgtEl>
                                        <p:attrNameLst>
                                          <p:attrName>ppt_x</p:attrName>
                                        </p:attrNameLst>
                                      </p:cBhvr>
                                      <p:tavLst>
                                        <p:tav tm="0">
                                          <p:val>
                                            <p:strVal val="#ppt_x"/>
                                          </p:val>
                                        </p:tav>
                                        <p:tav tm="100000">
                                          <p:val>
                                            <p:strVal val="#ppt_x"/>
                                          </p:val>
                                        </p:tav>
                                      </p:tavLst>
                                    </p:anim>
                                    <p:anim calcmode="lin" valueType="num">
                                      <p:cBhvr additive="base">
                                        <p:cTn id="48" dur="500" fill="hold"/>
                                        <p:tgtEl>
                                          <p:spTgt spid="51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78"/>
                                        </p:tgtEl>
                                        <p:attrNameLst>
                                          <p:attrName>style.visibility</p:attrName>
                                        </p:attrNameLst>
                                      </p:cBhvr>
                                      <p:to>
                                        <p:strVal val="visible"/>
                                      </p:to>
                                    </p:set>
                                    <p:anim calcmode="lin" valueType="num">
                                      <p:cBhvr additive="base">
                                        <p:cTn id="51" dur="500" fill="hold"/>
                                        <p:tgtEl>
                                          <p:spTgt spid="5178"/>
                                        </p:tgtEl>
                                        <p:attrNameLst>
                                          <p:attrName>ppt_x</p:attrName>
                                        </p:attrNameLst>
                                      </p:cBhvr>
                                      <p:tavLst>
                                        <p:tav tm="0">
                                          <p:val>
                                            <p:strVal val="#ppt_x"/>
                                          </p:val>
                                        </p:tav>
                                        <p:tav tm="100000">
                                          <p:val>
                                            <p:strVal val="#ppt_x"/>
                                          </p:val>
                                        </p:tav>
                                      </p:tavLst>
                                    </p:anim>
                                    <p:anim calcmode="lin" valueType="num">
                                      <p:cBhvr additive="base">
                                        <p:cTn id="52" dur="500" fill="hold"/>
                                        <p:tgtEl>
                                          <p:spTgt spid="517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215"/>
                                        </p:tgtEl>
                                        <p:attrNameLst>
                                          <p:attrName>style.visibility</p:attrName>
                                        </p:attrNameLst>
                                      </p:cBhvr>
                                      <p:to>
                                        <p:strVal val="visible"/>
                                      </p:to>
                                    </p:set>
                                    <p:animEffect transition="in" filter="fade">
                                      <p:cBhvr>
                                        <p:cTn id="61" dur="500"/>
                                        <p:tgtEl>
                                          <p:spTgt spid="5215"/>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193"/>
                                        </p:tgtEl>
                                        <p:attrNameLst>
                                          <p:attrName>style.visibility</p:attrName>
                                        </p:attrNameLst>
                                      </p:cBhvr>
                                      <p:to>
                                        <p:strVal val="visible"/>
                                      </p:to>
                                    </p:set>
                                    <p:animEffect transition="in" filter="fade">
                                      <p:cBhvr>
                                        <p:cTn id="65" dur="500"/>
                                        <p:tgtEl>
                                          <p:spTgt spid="5193"/>
                                        </p:tgtEl>
                                      </p:cBhvr>
                                    </p:animEffec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69" dur="2000" fill="hold"/>
                                        <p:tgtEl>
                                          <p:spTgt spid="5185"/>
                                        </p:tgtEl>
                                        <p:attrNameLst>
                                          <p:attrName>ppt_x</p:attrName>
                                          <p:attrName>ppt_y</p:attrName>
                                        </p:attrNameLst>
                                      </p:cBhvr>
                                    </p:animMotion>
                                  </p:childTnLst>
                                </p:cTn>
                              </p:par>
                              <p:par>
                                <p:cTn id="70" presetID="0" presetClass="path" presetSubtype="0" accel="50000" decel="50000" fill="hold" nodeType="with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71" dur="2000" fill="hold"/>
                                        <p:tgtEl>
                                          <p:spTgt spid="5215"/>
                                        </p:tgtEl>
                                        <p:attrNameLst>
                                          <p:attrName>ppt_x</p:attrName>
                                          <p:attrName>ppt_y</p:attrName>
                                        </p:attrNameLst>
                                      </p:cBhvr>
                                    </p:animMotion>
                                  </p:childTnLst>
                                </p:cTn>
                              </p:par>
                            </p:childTnLst>
                          </p:cTn>
                        </p:par>
                        <p:par>
                          <p:cTn id="72" fill="hold">
                            <p:stCondLst>
                              <p:cond delay="2000"/>
                            </p:stCondLst>
                            <p:childTnLst>
                              <p:par>
                                <p:cTn id="73" presetID="0" presetClass="path" presetSubtype="0" accel="50000" decel="50000" fill="hold" grpId="1" nodeType="after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74" dur="2000" fill="hold"/>
                                        <p:tgtEl>
                                          <p:spTgt spid="5178"/>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76" dur="2000" fill="hold"/>
                                        <p:tgtEl>
                                          <p:spTgt spid="5193"/>
                                        </p:tgtEl>
                                        <p:attrNameLst>
                                          <p:attrName>ppt_x</p:attrName>
                                          <p:attrName>ppt_y</p:attrName>
                                        </p:attrNameLst>
                                      </p:cBhvr>
                                    </p:animMotion>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0" animBg="1"/>
      <p:bldP spid="5185" grpId="1" animBg="1"/>
      <p:bldP spid="5178" grpId="0" animBg="1"/>
      <p:bldP spid="5178" grpId="1" animBg="1"/>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805D315D-7EB4-75E5-E932-10AF10175519}"/>
              </a:ext>
            </a:extLst>
          </p:cNvPr>
          <p:cNvGrpSpPr/>
          <p:nvPr/>
        </p:nvGrpSpPr>
        <p:grpSpPr>
          <a:xfrm>
            <a:off x="8910072" y="723736"/>
            <a:ext cx="2708089" cy="2397652"/>
            <a:chOff x="8909934" y="735009"/>
            <a:chExt cx="2708089" cy="2397652"/>
          </a:xfrm>
        </p:grpSpPr>
        <p:sp>
          <p:nvSpPr>
            <p:cNvPr id="39" name="正方形/長方形 38">
              <a:extLst>
                <a:ext uri="{FF2B5EF4-FFF2-40B4-BE49-F238E27FC236}">
                  <a16:creationId xmlns:a16="http://schemas.microsoft.com/office/drawing/2014/main" id="{1EBC9E3F-AFDF-D1E8-1DDE-43C9EB749EF7}"/>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327B7247-9B1B-0EA9-4A4D-1F601CB0843C}"/>
                </a:ext>
              </a:extLst>
            </p:cNvPr>
            <p:cNvGrpSpPr/>
            <p:nvPr/>
          </p:nvGrpSpPr>
          <p:grpSpPr>
            <a:xfrm>
              <a:off x="10666955" y="1722590"/>
              <a:ext cx="706081" cy="892321"/>
              <a:chOff x="7705670" y="4412191"/>
              <a:chExt cx="706081" cy="892321"/>
            </a:xfrm>
          </p:grpSpPr>
          <p:grpSp>
            <p:nvGrpSpPr>
              <p:cNvPr id="41" name="グループ化 40">
                <a:extLst>
                  <a:ext uri="{FF2B5EF4-FFF2-40B4-BE49-F238E27FC236}">
                    <a16:creationId xmlns:a16="http://schemas.microsoft.com/office/drawing/2014/main" id="{C090FF60-CDEF-F809-9B45-963455446641}"/>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F0921846-7197-2A2C-A081-CE170C478C6D}"/>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E2039795-E140-1BC3-0DDF-14A418553199}"/>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7DA985FF-AF5C-CBC1-3311-AF14A9E1E1F1}"/>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CA668449-96C6-4F3C-85B8-23D61F26DC1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DA3C6E0-DD1A-788A-6E5D-3F864CD399A2}"/>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81EB4613-D1DA-380C-AD75-C2E115E8007F}"/>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16DACF11-88A9-B4B3-2721-6830B74E8433}"/>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86FAE5D9-DCFB-BC6E-A196-569FD851AF12}"/>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8E486DC8-1AD1-087E-E15C-C10F90B81DD7}"/>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0F1BFA42-7666-DF3B-DB26-A49FE83CD04A}"/>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0A5891C2-1C6B-498E-62A4-5D290276AC4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B9A27797-66A2-6AC6-FF31-3C5B3749BE72}"/>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EF736BB-6980-6DC4-DB65-5ECE5D20C181}"/>
              </a:ext>
            </a:extLst>
          </p:cNvPr>
          <p:cNvGrpSpPr/>
          <p:nvPr/>
        </p:nvGrpSpPr>
        <p:grpSpPr>
          <a:xfrm>
            <a:off x="1113701" y="941425"/>
            <a:ext cx="2708089" cy="2397652"/>
            <a:chOff x="1079568" y="938562"/>
            <a:chExt cx="2708089" cy="2397652"/>
          </a:xfrm>
        </p:grpSpPr>
        <p:sp>
          <p:nvSpPr>
            <p:cNvPr id="25" name="正方形/長方形 24">
              <a:extLst>
                <a:ext uri="{FF2B5EF4-FFF2-40B4-BE49-F238E27FC236}">
                  <a16:creationId xmlns:a16="http://schemas.microsoft.com/office/drawing/2014/main" id="{A6DEBF3A-F759-B402-5098-A50FDAAC2F91}"/>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26" name="グループ化 25">
              <a:extLst>
                <a:ext uri="{FF2B5EF4-FFF2-40B4-BE49-F238E27FC236}">
                  <a16:creationId xmlns:a16="http://schemas.microsoft.com/office/drawing/2014/main" id="{DD905B9F-7FA6-0933-6DBD-C579BD7BE261}"/>
                </a:ext>
              </a:extLst>
            </p:cNvPr>
            <p:cNvGrpSpPr/>
            <p:nvPr/>
          </p:nvGrpSpPr>
          <p:grpSpPr>
            <a:xfrm>
              <a:off x="1407968" y="2201363"/>
              <a:ext cx="663440" cy="811946"/>
              <a:chOff x="9290215" y="1449773"/>
              <a:chExt cx="663440" cy="811946"/>
            </a:xfrm>
          </p:grpSpPr>
          <p:grpSp>
            <p:nvGrpSpPr>
              <p:cNvPr id="27" name="グループ化 26">
                <a:extLst>
                  <a:ext uri="{FF2B5EF4-FFF2-40B4-BE49-F238E27FC236}">
                    <a16:creationId xmlns:a16="http://schemas.microsoft.com/office/drawing/2014/main" id="{5E731EBD-A3ED-FF32-A58D-5674DD83503C}"/>
                  </a:ext>
                </a:extLst>
              </p:cNvPr>
              <p:cNvGrpSpPr/>
              <p:nvPr/>
            </p:nvGrpSpPr>
            <p:grpSpPr>
              <a:xfrm>
                <a:off x="9290215" y="1449773"/>
                <a:ext cx="663440" cy="811946"/>
                <a:chOff x="9290215" y="1449773"/>
                <a:chExt cx="663440" cy="811946"/>
              </a:xfrm>
            </p:grpSpPr>
            <p:sp>
              <p:nvSpPr>
                <p:cNvPr id="34" name="楕円 33">
                  <a:extLst>
                    <a:ext uri="{FF2B5EF4-FFF2-40B4-BE49-F238E27FC236}">
                      <a16:creationId xmlns:a16="http://schemas.microsoft.com/office/drawing/2014/main" id="{ADAB489B-C092-CC85-61AF-D807336F933A}"/>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16AA6B42-5EDB-571C-7196-9E715C7B5054}"/>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A8C04A3D-A8E3-CF82-5B0B-F8C269401FA1}"/>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113AC96-D32D-1320-C013-F00655722A38}"/>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楕円 32">
                <a:extLst>
                  <a:ext uri="{FF2B5EF4-FFF2-40B4-BE49-F238E27FC236}">
                    <a16:creationId xmlns:a16="http://schemas.microsoft.com/office/drawing/2014/main" id="{48E05FDD-9F21-744D-49D0-38CD1449AD76}"/>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85" name="正方形/長方形 5184">
            <a:extLst>
              <a:ext uri="{FF2B5EF4-FFF2-40B4-BE49-F238E27FC236}">
                <a16:creationId xmlns:a16="http://schemas.microsoft.com/office/drawing/2014/main" id="{8A3F61D7-DDBF-DC83-29D2-8BEAA3272870}"/>
              </a:ext>
            </a:extLst>
          </p:cNvPr>
          <p:cNvSpPr/>
          <p:nvPr/>
        </p:nvSpPr>
        <p:spPr>
          <a:xfrm>
            <a:off x="1079568" y="938562"/>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09934" y="735009"/>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02652" y="63677"/>
            <a:ext cx="10178322" cy="1024384"/>
          </a:xfrm>
        </p:spPr>
        <p:txBody>
          <a:bodyPr>
            <a:normAutofit/>
          </a:bodyPr>
          <a:lstStyle/>
          <a:p>
            <a:r>
              <a:rPr lang="ja-JP" altLang="en-US" dirty="0"/>
              <a:t>プッシュとは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9685104" y="3927301"/>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2618"/>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10666955" y="1722590"/>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407968" y="2201363"/>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楕円 4">
            <a:extLst>
              <a:ext uri="{FF2B5EF4-FFF2-40B4-BE49-F238E27FC236}">
                <a16:creationId xmlns:a16="http://schemas.microsoft.com/office/drawing/2014/main" id="{4C41673A-8DD5-9FDE-C516-33886AACFCC4}"/>
              </a:ext>
            </a:extLst>
          </p:cNvPr>
          <p:cNvSpPr/>
          <p:nvPr/>
        </p:nvSpPr>
        <p:spPr>
          <a:xfrm>
            <a:off x="562625" y="928052"/>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677CB8A-5AF0-0DAD-D618-503A21A4827D}"/>
              </a:ext>
            </a:extLst>
          </p:cNvPr>
          <p:cNvSpPr/>
          <p:nvPr/>
        </p:nvSpPr>
        <p:spPr>
          <a:xfrm>
            <a:off x="8269516" y="366328"/>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カーブ 9">
            <a:extLst>
              <a:ext uri="{FF2B5EF4-FFF2-40B4-BE49-F238E27FC236}">
                <a16:creationId xmlns:a16="http://schemas.microsoft.com/office/drawing/2014/main" id="{54B6A032-2B58-A74B-41C3-708857132926}"/>
              </a:ext>
            </a:extLst>
          </p:cNvPr>
          <p:cNvSpPr/>
          <p:nvPr/>
        </p:nvSpPr>
        <p:spPr>
          <a:xfrm rot="2754660">
            <a:off x="7401470" y="272061"/>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62DFB608-0EFC-2560-5D99-D3EE2AB4F47A}"/>
              </a:ext>
            </a:extLst>
          </p:cNvPr>
          <p:cNvSpPr/>
          <p:nvPr/>
        </p:nvSpPr>
        <p:spPr>
          <a:xfrm rot="17854973" flipH="1">
            <a:off x="4636108" y="473947"/>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7714F508-E551-07AA-E54A-14EA68F0F523}"/>
              </a:ext>
            </a:extLst>
          </p:cNvPr>
          <p:cNvSpPr txBox="1"/>
          <p:nvPr/>
        </p:nvSpPr>
        <p:spPr>
          <a:xfrm>
            <a:off x="8722690" y="-7443"/>
            <a:ext cx="2954655" cy="369332"/>
          </a:xfrm>
          <a:prstGeom prst="rect">
            <a:avLst/>
          </a:prstGeom>
          <a:noFill/>
        </p:spPr>
        <p:txBody>
          <a:bodyPr wrap="none" rtlCol="0">
            <a:spAutoFit/>
          </a:bodyPr>
          <a:lstStyle/>
          <a:p>
            <a:r>
              <a:rPr kumimoji="1" lang="ja-JP" altLang="en-US" b="1" dirty="0">
                <a:solidFill>
                  <a:srgbClr val="FF0000"/>
                </a:solidFill>
              </a:rPr>
              <a:t>これがローカルリポジトリ</a:t>
            </a:r>
          </a:p>
        </p:txBody>
      </p:sp>
      <p:sp>
        <p:nvSpPr>
          <p:cNvPr id="13" name="テキスト ボックス 12">
            <a:extLst>
              <a:ext uri="{FF2B5EF4-FFF2-40B4-BE49-F238E27FC236}">
                <a16:creationId xmlns:a16="http://schemas.microsoft.com/office/drawing/2014/main" id="{AA7F7F4E-350F-9D20-E24F-C94894E4C8C0}"/>
              </a:ext>
            </a:extLst>
          </p:cNvPr>
          <p:cNvSpPr txBox="1"/>
          <p:nvPr/>
        </p:nvSpPr>
        <p:spPr>
          <a:xfrm>
            <a:off x="1058141" y="655926"/>
            <a:ext cx="2954655" cy="369332"/>
          </a:xfrm>
          <a:prstGeom prst="rect">
            <a:avLst/>
          </a:prstGeom>
          <a:noFill/>
        </p:spPr>
        <p:txBody>
          <a:bodyPr wrap="none" rtlCol="0">
            <a:spAutoFit/>
          </a:bodyPr>
          <a:lstStyle/>
          <a:p>
            <a:r>
              <a:rPr kumimoji="1" lang="ja-JP" altLang="en-US" b="1" dirty="0">
                <a:solidFill>
                  <a:srgbClr val="FF0000"/>
                </a:solidFill>
              </a:rPr>
              <a:t>これがローカルリポジトリ</a:t>
            </a:r>
          </a:p>
        </p:txBody>
      </p:sp>
      <p:sp>
        <p:nvSpPr>
          <p:cNvPr id="14" name="テキスト ボックス 13">
            <a:extLst>
              <a:ext uri="{FF2B5EF4-FFF2-40B4-BE49-F238E27FC236}">
                <a16:creationId xmlns:a16="http://schemas.microsoft.com/office/drawing/2014/main" id="{7AC1D6CA-5DA5-E4B5-F702-BCF9952FF3B9}"/>
              </a:ext>
            </a:extLst>
          </p:cNvPr>
          <p:cNvSpPr txBox="1"/>
          <p:nvPr/>
        </p:nvSpPr>
        <p:spPr>
          <a:xfrm>
            <a:off x="4883963" y="764232"/>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15" name="テキスト ボックス 14">
            <a:extLst>
              <a:ext uri="{FF2B5EF4-FFF2-40B4-BE49-F238E27FC236}">
                <a16:creationId xmlns:a16="http://schemas.microsoft.com/office/drawing/2014/main" id="{96A8BB4F-874B-F22C-AF38-BE55B4816BC7}"/>
              </a:ext>
            </a:extLst>
          </p:cNvPr>
          <p:cNvSpPr txBox="1"/>
          <p:nvPr/>
        </p:nvSpPr>
        <p:spPr>
          <a:xfrm>
            <a:off x="6948031" y="394900"/>
            <a:ext cx="1107996" cy="369332"/>
          </a:xfrm>
          <a:prstGeom prst="rect">
            <a:avLst/>
          </a:prstGeom>
          <a:noFill/>
        </p:spPr>
        <p:txBody>
          <a:bodyPr wrap="none" rtlCol="0">
            <a:spAutoFit/>
          </a:bodyPr>
          <a:lstStyle/>
          <a:p>
            <a:r>
              <a:rPr kumimoji="1" lang="ja-JP" altLang="en-US" b="1" dirty="0">
                <a:solidFill>
                  <a:srgbClr val="FF0000"/>
                </a:solidFill>
              </a:rPr>
              <a:t>プッシュ</a:t>
            </a:r>
          </a:p>
        </p:txBody>
      </p:sp>
    </p:spTree>
    <p:extLst>
      <p:ext uri="{BB962C8B-B14F-4D97-AF65-F5344CB8AC3E}">
        <p14:creationId xmlns:p14="http://schemas.microsoft.com/office/powerpoint/2010/main" val="372594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0" presetClass="path" presetSubtype="0" accel="50000" decel="50000" fill="hold" grpId="1" nodeType="after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28" dur="2000" fill="hold"/>
                                        <p:tgtEl>
                                          <p:spTgt spid="5185"/>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 0.0044 C 0.00807 -0.00509 0.03268 -0.03148 0.04362 -0.04908 C 0.04805 -0.05602 0.05143 -0.06505 0.05612 -0.0713 C 0.06107 -0.07778 0.06706 -0.08125 0.0724 -0.08681 C 0.11992 -0.13588 0.04219 -0.06042 0.10742 -0.12014 C 0.12448 -0.13565 0.14714 -0.16366 0.16615 -0.16667 C 0.18568 -0.16991 0.17526 -0.16829 0.1974 -0.1713 C 0.21549 -0.17662 0.21354 -0.17709 0.24362 -0.16898 C 0.24766 -0.16783 0.25117 -0.1632 0.25495 -0.16019 C 0.25911 -0.15648 0.26328 -0.15278 0.26745 -0.14908 C 0.26953 -0.14699 0.27148 -0.14398 0.2737 -0.14236 C 0.27982 -0.13727 0.28646 -0.13449 0.29245 -0.12894 C 0.30078 -0.1213 0.30299 -0.11435 0.30859 -0.10232 C 0.31458 -0.05486 0.31211 -0.0757 0.31615 -0.04005 C 0.31654 -0.01945 0.31693 0.00139 0.31745 0.02222 C 0.3181 0.05185 0.31875 0.08148 0.31992 0.11111 C 0.32005 0.11551 0.32044 0.12014 0.32109 0.1243 C 0.32318 0.13773 0.32305 0.13241 0.32617 0.14213 C 0.33828 0.18079 0.32214 0.13264 0.33359 0.16666 C 0.33411 0.17407 0.33424 0.18148 0.3349 0.18889 C 0.33516 0.1919 0.33607 0.19467 0.3362 0.19768 C 0.33646 0.2044 0.3362 0.21111 0.3362 0.21782 L 0.3362 0.21782 " pathEditMode="relative" ptsTypes="AAAAAAAAAAAAAAAAAAAAAAAA">
                                      <p:cBhvr>
                                        <p:cTn id="30" dur="2000" fill="hold"/>
                                        <p:tgtEl>
                                          <p:spTgt spid="5215"/>
                                        </p:tgtEl>
                                        <p:attrNameLst>
                                          <p:attrName>ppt_x</p:attrName>
                                          <p:attrName>ppt_y</p:attrName>
                                        </p:attrNameLst>
                                      </p:cBhvr>
                                    </p:animMotion>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000"/>
                            </p:stCondLst>
                            <p:childTnLst>
                              <p:par>
                                <p:cTn id="39" presetID="0" presetClass="path" presetSubtype="0" accel="50000" decel="50000" fill="hold" grpId="1" nodeType="after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40" dur="2000" fill="hold"/>
                                        <p:tgtEl>
                                          <p:spTgt spid="5178"/>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0 0 L 0 0 C -0.0017 -0.00949 -0.00352 -0.01921 -0.00508 -0.02894 C -0.0056 -0.03171 -0.00573 -0.03495 -0.00625 -0.03773 C -0.0073 -0.04236 -0.00899 -0.04653 -0.01003 -0.05116 C -0.01459 -0.07014 -0.01029 -0.06088 -0.01758 -0.08218 C -0.02019 -0.08982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2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2 C -0.25834 -0.10718 -0.26198 -0.10185 -0.26511 -0.0956 C -0.26667 -0.09213 -0.26719 -0.08773 -0.26875 -0.08449 C -0.28894 -0.04398 -0.26394 -0.10208 -0.27878 -0.06667 C -0.27969 -0.06134 -0.28034 -0.05602 -0.28125 -0.05116 C -0.28581 -0.0294 -0.2823 -0.05463 -0.28503 -0.03333 C -0.28594 -0.02662 -0.28685 -0.01991 -0.2875 -0.0132 C -0.28815 -0.0081 -0.28802 -0.00278 -0.28881 0.00231 C -0.28933 0.00555 -0.2905 0.0081 -0.29128 0.01111 C -0.29258 0.0162 -0.29401 0.0213 -0.29506 0.02662 C -0.29675 0.03565 -0.29883 0.05579 -0.3 0.06458 C -0.30118 0.07199 -0.30261 0.0794 -0.30378 0.0868 C -0.30638 0.15856 -0.30508 0.11042 -0.30508 0.23125 L -0.30625 0.23125 " pathEditMode="relative" ptsTypes="AAAAAAAAAAAAAAAAAAAAAAAAAAAAAAAAAAAAAAAAA">
                                      <p:cBhvr>
                                        <p:cTn id="42" dur="2000" fill="hold"/>
                                        <p:tgtEl>
                                          <p:spTgt spid="519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1" animBg="1"/>
      <p:bldP spid="5178" grpId="1" animBg="1"/>
      <p:bldP spid="5" grpId="0" animBg="1"/>
      <p:bldP spid="6" grpId="0" animBg="1"/>
      <p:bldP spid="10" grpId="0" animBg="1"/>
      <p:bldP spid="11" grpId="0" animBg="1"/>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グループ化 52">
            <a:extLst>
              <a:ext uri="{FF2B5EF4-FFF2-40B4-BE49-F238E27FC236}">
                <a16:creationId xmlns:a16="http://schemas.microsoft.com/office/drawing/2014/main" id="{0C765823-5CC7-26B3-452A-D8BFBBC39B94}"/>
              </a:ext>
            </a:extLst>
          </p:cNvPr>
          <p:cNvGrpSpPr/>
          <p:nvPr/>
        </p:nvGrpSpPr>
        <p:grpSpPr>
          <a:xfrm>
            <a:off x="8544569" y="1679570"/>
            <a:ext cx="2851625" cy="3573365"/>
            <a:chOff x="1092370" y="3318750"/>
            <a:chExt cx="1941340" cy="2432682"/>
          </a:xfrm>
        </p:grpSpPr>
        <p:sp>
          <p:nvSpPr>
            <p:cNvPr id="54" name="正方形/長方形 53">
              <a:extLst>
                <a:ext uri="{FF2B5EF4-FFF2-40B4-BE49-F238E27FC236}">
                  <a16:creationId xmlns:a16="http://schemas.microsoft.com/office/drawing/2014/main" id="{ED6A3C7B-7ACC-EB15-EBCF-EAA7C3BB5521}"/>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1E2328C-979E-5CA9-0FBA-6EE839E18D26}"/>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8606C15C-1DA8-B4A1-05F6-15B3C423A3B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DCD79D23-67CB-60C2-34A8-FE0DD9B7A59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B8DFF1B-41BA-B713-7E4A-73DCA1FDF92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DF47724C-B3EA-99B8-8188-367C104BED4C}"/>
              </a:ext>
            </a:extLst>
          </p:cNvPr>
          <p:cNvGrpSpPr/>
          <p:nvPr/>
        </p:nvGrpSpPr>
        <p:grpSpPr>
          <a:xfrm>
            <a:off x="8616336" y="1353614"/>
            <a:ext cx="2708089" cy="2397652"/>
            <a:chOff x="741511" y="826546"/>
            <a:chExt cx="2708089" cy="2397652"/>
          </a:xfrm>
        </p:grpSpPr>
        <p:sp>
          <p:nvSpPr>
            <p:cNvPr id="92" name="正方形/長方形 91">
              <a:extLst>
                <a:ext uri="{FF2B5EF4-FFF2-40B4-BE49-F238E27FC236}">
                  <a16:creationId xmlns:a16="http://schemas.microsoft.com/office/drawing/2014/main" id="{C8ABEF6A-FBA6-6A65-67E1-721F5E84FEE9}"/>
                </a:ext>
              </a:extLst>
            </p:cNvPr>
            <p:cNvSpPr/>
            <p:nvPr/>
          </p:nvSpPr>
          <p:spPr>
            <a:xfrm>
              <a:off x="741511" y="826546"/>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86" name="グループ化 85">
              <a:extLst>
                <a:ext uri="{FF2B5EF4-FFF2-40B4-BE49-F238E27FC236}">
                  <a16:creationId xmlns:a16="http://schemas.microsoft.com/office/drawing/2014/main" id="{DDDD66E5-9F81-4AC9-53C5-84654E50EAEF}"/>
                </a:ext>
              </a:extLst>
            </p:cNvPr>
            <p:cNvGrpSpPr/>
            <p:nvPr/>
          </p:nvGrpSpPr>
          <p:grpSpPr>
            <a:xfrm>
              <a:off x="1736163" y="1605940"/>
              <a:ext cx="663440" cy="811946"/>
              <a:chOff x="6701963" y="3739130"/>
              <a:chExt cx="663440" cy="811946"/>
            </a:xfrm>
          </p:grpSpPr>
          <p:sp>
            <p:nvSpPr>
              <p:cNvPr id="75" name="楕円 74">
                <a:extLst>
                  <a:ext uri="{FF2B5EF4-FFF2-40B4-BE49-F238E27FC236}">
                    <a16:creationId xmlns:a16="http://schemas.microsoft.com/office/drawing/2014/main" id="{B5D0330D-8C8F-2A51-9AD5-42D456E40E3A}"/>
                  </a:ext>
                </a:extLst>
              </p:cNvPr>
              <p:cNvSpPr/>
              <p:nvPr/>
            </p:nvSpPr>
            <p:spPr>
              <a:xfrm>
                <a:off x="6701963" y="3915359"/>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6241F06D-A9B2-3475-7598-0B43642970FA}"/>
                  </a:ext>
                </a:extLst>
              </p:cNvPr>
              <p:cNvSpPr/>
              <p:nvPr/>
            </p:nvSpPr>
            <p:spPr>
              <a:xfrm>
                <a:off x="6996961" y="3739130"/>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弧 76">
                <a:extLst>
                  <a:ext uri="{FF2B5EF4-FFF2-40B4-BE49-F238E27FC236}">
                    <a16:creationId xmlns:a16="http://schemas.microsoft.com/office/drawing/2014/main" id="{0E7EEB39-0407-FF1D-3822-DFAA55BEC0C2}"/>
                  </a:ext>
                </a:extLst>
              </p:cNvPr>
              <p:cNvSpPr/>
              <p:nvPr/>
            </p:nvSpPr>
            <p:spPr>
              <a:xfrm rot="8687314">
                <a:off x="6896466" y="3807215"/>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B579A51A-D6AB-E588-94BD-B79FB1E3AD8F}"/>
                  </a:ext>
                </a:extLst>
              </p:cNvPr>
              <p:cNvSpPr/>
              <p:nvPr/>
            </p:nvSpPr>
            <p:spPr>
              <a:xfrm>
                <a:off x="7031571" y="3757620"/>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4E09AF8-0C5E-D101-BF01-2C86D1A2928C}"/>
                  </a:ext>
                </a:extLst>
              </p:cNvPr>
              <p:cNvSpPr/>
              <p:nvPr/>
            </p:nvSpPr>
            <p:spPr>
              <a:xfrm rot="2428823">
                <a:off x="6801750" y="401937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0290A81-F2E2-AE5D-CD8D-B11A38D49E97}"/>
              </a:ext>
            </a:extLst>
          </p:cNvPr>
          <p:cNvSpPr>
            <a:spLocks noGrp="1"/>
          </p:cNvSpPr>
          <p:nvPr>
            <p:ph type="title"/>
          </p:nvPr>
        </p:nvSpPr>
        <p:spPr>
          <a:xfrm>
            <a:off x="1006839" y="111113"/>
            <a:ext cx="6658881" cy="867295"/>
          </a:xfrm>
        </p:spPr>
        <p:txBody>
          <a:bodyPr>
            <a:normAutofit/>
          </a:bodyPr>
          <a:lstStyle/>
          <a:p>
            <a:r>
              <a:rPr lang="ja-JP" altLang="en-US" dirty="0"/>
              <a:t>クローンとプルとは</a:t>
            </a:r>
            <a:endParaRPr kumimoji="1" lang="ja-JP" altLang="en-US" dirty="0"/>
          </a:p>
        </p:txBody>
      </p:sp>
      <p:grpSp>
        <p:nvGrpSpPr>
          <p:cNvPr id="30" name="グループ化 29">
            <a:extLst>
              <a:ext uri="{FF2B5EF4-FFF2-40B4-BE49-F238E27FC236}">
                <a16:creationId xmlns:a16="http://schemas.microsoft.com/office/drawing/2014/main" id="{74C713DA-9AAB-4FDC-29DB-839F10BAE9D5}"/>
              </a:ext>
            </a:extLst>
          </p:cNvPr>
          <p:cNvGrpSpPr/>
          <p:nvPr/>
        </p:nvGrpSpPr>
        <p:grpSpPr>
          <a:xfrm>
            <a:off x="2745444" y="2916182"/>
            <a:ext cx="2851625" cy="3573364"/>
            <a:chOff x="1092370" y="3318750"/>
            <a:chExt cx="1941340" cy="2432681"/>
          </a:xfrm>
        </p:grpSpPr>
        <p:sp>
          <p:nvSpPr>
            <p:cNvPr id="32" name="正方形/長方形 31">
              <a:extLst>
                <a:ext uri="{FF2B5EF4-FFF2-40B4-BE49-F238E27FC236}">
                  <a16:creationId xmlns:a16="http://schemas.microsoft.com/office/drawing/2014/main" id="{E0BA9DE4-5C1A-AA83-85A1-0730D58125A8}"/>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05C13E12-655F-D0F0-4D4E-54E0310EE9C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5AEFC452-5265-CC5D-1055-54E87C5C90E9}"/>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D255026-74EF-6752-4040-BC0A842B3E19}"/>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4770741D-A314-02F1-76A6-40ABE05AA4A4}"/>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F13DFDCC-4FAC-E7BA-168F-9C9E8B172E12}"/>
              </a:ext>
            </a:extLst>
          </p:cNvPr>
          <p:cNvGrpSpPr/>
          <p:nvPr/>
        </p:nvGrpSpPr>
        <p:grpSpPr>
          <a:xfrm>
            <a:off x="8641133" y="1367023"/>
            <a:ext cx="2708089" cy="2397652"/>
            <a:chOff x="5847204" y="1785344"/>
            <a:chExt cx="2708089" cy="2397652"/>
          </a:xfrm>
        </p:grpSpPr>
        <p:sp>
          <p:nvSpPr>
            <p:cNvPr id="60" name="正方形/長方形 59">
              <a:extLst>
                <a:ext uri="{FF2B5EF4-FFF2-40B4-BE49-F238E27FC236}">
                  <a16:creationId xmlns:a16="http://schemas.microsoft.com/office/drawing/2014/main" id="{80CD1026-29C7-629D-7F4D-81FEBA68AE17}"/>
                </a:ext>
              </a:extLst>
            </p:cNvPr>
            <p:cNvSpPr/>
            <p:nvPr/>
          </p:nvSpPr>
          <p:spPr>
            <a:xfrm>
              <a:off x="5847204" y="1785344"/>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3451521A-6903-98F3-B783-C90C3D0BF858}"/>
                </a:ext>
              </a:extLst>
            </p:cNvPr>
            <p:cNvSpPr/>
            <p:nvPr/>
          </p:nvSpPr>
          <p:spPr>
            <a:xfrm>
              <a:off x="6916613" y="269201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8E9B569B-A8F9-DF08-F88B-BB49EB330F45}"/>
              </a:ext>
            </a:extLst>
          </p:cNvPr>
          <p:cNvGrpSpPr/>
          <p:nvPr/>
        </p:nvGrpSpPr>
        <p:grpSpPr>
          <a:xfrm>
            <a:off x="1324635" y="4065560"/>
            <a:ext cx="1188285" cy="2443111"/>
            <a:chOff x="2034692" y="3827597"/>
            <a:chExt cx="1188285" cy="2443111"/>
          </a:xfrm>
        </p:grpSpPr>
        <p:grpSp>
          <p:nvGrpSpPr>
            <p:cNvPr id="43" name="グループ化 42">
              <a:extLst>
                <a:ext uri="{FF2B5EF4-FFF2-40B4-BE49-F238E27FC236}">
                  <a16:creationId xmlns:a16="http://schemas.microsoft.com/office/drawing/2014/main" id="{9BAB2452-9C11-FC64-7528-20343A592CC4}"/>
                </a:ext>
              </a:extLst>
            </p:cNvPr>
            <p:cNvGrpSpPr/>
            <p:nvPr/>
          </p:nvGrpSpPr>
          <p:grpSpPr>
            <a:xfrm>
              <a:off x="2034692" y="4618792"/>
              <a:ext cx="1188285" cy="1651916"/>
              <a:chOff x="1714108" y="3087165"/>
              <a:chExt cx="1188285" cy="1651916"/>
            </a:xfrm>
          </p:grpSpPr>
          <p:sp>
            <p:nvSpPr>
              <p:cNvPr id="45" name="楕円 44">
                <a:extLst>
                  <a:ext uri="{FF2B5EF4-FFF2-40B4-BE49-F238E27FC236}">
                    <a16:creationId xmlns:a16="http://schemas.microsoft.com/office/drawing/2014/main" id="{82593A6C-CFC8-C961-E7AB-9150D2A15FCB}"/>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F12EB6A6-83EC-541D-90BD-174110BFEBA5}"/>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FC6792B-880E-9DFA-1526-DE23AEB4996E}"/>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sp>
        <p:nvSpPr>
          <p:cNvPr id="59" name="正方形/長方形 58">
            <a:extLst>
              <a:ext uri="{FF2B5EF4-FFF2-40B4-BE49-F238E27FC236}">
                <a16:creationId xmlns:a16="http://schemas.microsoft.com/office/drawing/2014/main" id="{98E5C4DF-E098-FF2D-77A8-08EF02DC3E63}"/>
              </a:ext>
            </a:extLst>
          </p:cNvPr>
          <p:cNvSpPr/>
          <p:nvPr/>
        </p:nvSpPr>
        <p:spPr>
          <a:xfrm>
            <a:off x="8642455" y="1343857"/>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00DC0F4B-DE7C-90C1-AF8F-5F9FCCE47EC1}"/>
              </a:ext>
            </a:extLst>
          </p:cNvPr>
          <p:cNvSpPr/>
          <p:nvPr/>
        </p:nvSpPr>
        <p:spPr>
          <a:xfrm>
            <a:off x="9720798" y="2318120"/>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4FDD2E3E-87BA-C147-7142-0DC1544C8D54}"/>
              </a:ext>
            </a:extLst>
          </p:cNvPr>
          <p:cNvGrpSpPr/>
          <p:nvPr/>
        </p:nvGrpSpPr>
        <p:grpSpPr>
          <a:xfrm>
            <a:off x="9681741" y="2072268"/>
            <a:ext cx="663440" cy="811946"/>
            <a:chOff x="6701963" y="3739130"/>
            <a:chExt cx="663440" cy="811946"/>
          </a:xfrm>
        </p:grpSpPr>
        <p:sp>
          <p:nvSpPr>
            <p:cNvPr id="96" name="楕円 95">
              <a:extLst>
                <a:ext uri="{FF2B5EF4-FFF2-40B4-BE49-F238E27FC236}">
                  <a16:creationId xmlns:a16="http://schemas.microsoft.com/office/drawing/2014/main" id="{0CB0CC33-CDB2-730B-1524-76D62D9FCF40}"/>
                </a:ext>
              </a:extLst>
            </p:cNvPr>
            <p:cNvSpPr/>
            <p:nvPr/>
          </p:nvSpPr>
          <p:spPr>
            <a:xfrm>
              <a:off x="6701963" y="3915359"/>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B9240834-B1B4-916F-4033-BA0A0E83402C}"/>
                </a:ext>
              </a:extLst>
            </p:cNvPr>
            <p:cNvSpPr/>
            <p:nvPr/>
          </p:nvSpPr>
          <p:spPr>
            <a:xfrm>
              <a:off x="6996961" y="3739130"/>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弧 97">
              <a:extLst>
                <a:ext uri="{FF2B5EF4-FFF2-40B4-BE49-F238E27FC236}">
                  <a16:creationId xmlns:a16="http://schemas.microsoft.com/office/drawing/2014/main" id="{165CE46F-6602-0DCF-1B8E-66023F5CBE31}"/>
                </a:ext>
              </a:extLst>
            </p:cNvPr>
            <p:cNvSpPr/>
            <p:nvPr/>
          </p:nvSpPr>
          <p:spPr>
            <a:xfrm rot="8687314">
              <a:off x="6896466" y="3807215"/>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08D2E5FB-45DA-E5FE-4FF7-8AE83F5BC34B}"/>
                </a:ext>
              </a:extLst>
            </p:cNvPr>
            <p:cNvSpPr/>
            <p:nvPr/>
          </p:nvSpPr>
          <p:spPr>
            <a:xfrm>
              <a:off x="7031571" y="3757620"/>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BC8955D5-A3A1-3E65-698A-580067050F8F}"/>
                </a:ext>
              </a:extLst>
            </p:cNvPr>
            <p:cNvSpPr/>
            <p:nvPr/>
          </p:nvSpPr>
          <p:spPr>
            <a:xfrm rot="2428823">
              <a:off x="6801750" y="401937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B62FB905-4F26-D605-2A82-3C4253CB770B}"/>
              </a:ext>
            </a:extLst>
          </p:cNvPr>
          <p:cNvGrpSpPr/>
          <p:nvPr/>
        </p:nvGrpSpPr>
        <p:grpSpPr>
          <a:xfrm>
            <a:off x="8120754" y="689305"/>
            <a:ext cx="3707049" cy="4174094"/>
            <a:chOff x="4659812" y="1379038"/>
            <a:chExt cx="3707049" cy="4174094"/>
          </a:xfrm>
        </p:grpSpPr>
        <p:sp>
          <p:nvSpPr>
            <p:cNvPr id="37" name="楕円 36">
              <a:extLst>
                <a:ext uri="{FF2B5EF4-FFF2-40B4-BE49-F238E27FC236}">
                  <a16:creationId xmlns:a16="http://schemas.microsoft.com/office/drawing/2014/main" id="{92C14517-8C2E-ADEF-5E44-3E1D1A46C130}"/>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66E4FB3-2C15-4A1A-9C02-465FB1C23CAD}"/>
                </a:ext>
              </a:extLst>
            </p:cNvPr>
            <p:cNvSpPr txBox="1"/>
            <p:nvPr/>
          </p:nvSpPr>
          <p:spPr>
            <a:xfrm>
              <a:off x="4801281" y="1379038"/>
              <a:ext cx="3416320" cy="523220"/>
            </a:xfrm>
            <a:prstGeom prst="rect">
              <a:avLst/>
            </a:prstGeom>
            <a:noFill/>
          </p:spPr>
          <p:txBody>
            <a:bodyPr wrap="none" rtlCol="0">
              <a:spAutoFit/>
            </a:bodyPr>
            <a:lstStyle/>
            <a:p>
              <a:r>
                <a:rPr kumimoji="1" lang="ja-JP" altLang="en-US" sz="2800" b="1" dirty="0">
                  <a:solidFill>
                    <a:srgbClr val="FF0000"/>
                  </a:solidFill>
                </a:rPr>
                <a:t>リモートリポジトリ</a:t>
              </a:r>
            </a:p>
          </p:txBody>
        </p:sp>
      </p:grpSp>
      <p:sp>
        <p:nvSpPr>
          <p:cNvPr id="102" name="矢印: 右カーブ 101">
            <a:extLst>
              <a:ext uri="{FF2B5EF4-FFF2-40B4-BE49-F238E27FC236}">
                <a16:creationId xmlns:a16="http://schemas.microsoft.com/office/drawing/2014/main" id="{DFDE0581-E44A-476A-BFD0-3D88E9C3F5B0}"/>
              </a:ext>
            </a:extLst>
          </p:cNvPr>
          <p:cNvSpPr/>
          <p:nvPr/>
        </p:nvSpPr>
        <p:spPr>
          <a:xfrm rot="4119456">
            <a:off x="6594924" y="1310623"/>
            <a:ext cx="638163" cy="2380639"/>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03" name="矢印: 右カーブ 102">
            <a:extLst>
              <a:ext uri="{FF2B5EF4-FFF2-40B4-BE49-F238E27FC236}">
                <a16:creationId xmlns:a16="http://schemas.microsoft.com/office/drawing/2014/main" id="{16316837-63CF-2625-5F7F-7AC911CB7069}"/>
              </a:ext>
            </a:extLst>
          </p:cNvPr>
          <p:cNvSpPr/>
          <p:nvPr/>
        </p:nvSpPr>
        <p:spPr>
          <a:xfrm rot="4119456">
            <a:off x="6260025" y="256572"/>
            <a:ext cx="638163" cy="2380639"/>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B167EAA9-3D26-6D82-4E7E-587110EB4530}"/>
              </a:ext>
            </a:extLst>
          </p:cNvPr>
          <p:cNvSpPr txBox="1"/>
          <p:nvPr/>
        </p:nvSpPr>
        <p:spPr>
          <a:xfrm>
            <a:off x="6037202" y="3210713"/>
            <a:ext cx="1800493" cy="369332"/>
          </a:xfrm>
          <a:prstGeom prst="rect">
            <a:avLst/>
          </a:prstGeom>
          <a:noFill/>
        </p:spPr>
        <p:txBody>
          <a:bodyPr wrap="none" rtlCol="0">
            <a:spAutoFit/>
          </a:bodyPr>
          <a:lstStyle/>
          <a:p>
            <a:r>
              <a:rPr kumimoji="1" lang="ja-JP" altLang="en-US" b="1" dirty="0">
                <a:solidFill>
                  <a:srgbClr val="FF0000"/>
                </a:solidFill>
              </a:rPr>
              <a:t>作成はクローン</a:t>
            </a:r>
          </a:p>
        </p:txBody>
      </p:sp>
      <p:sp>
        <p:nvSpPr>
          <p:cNvPr id="105" name="テキスト ボックス 104">
            <a:extLst>
              <a:ext uri="{FF2B5EF4-FFF2-40B4-BE49-F238E27FC236}">
                <a16:creationId xmlns:a16="http://schemas.microsoft.com/office/drawing/2014/main" id="{C625A7AF-6253-8FA5-B871-DF65BF2EA77F}"/>
              </a:ext>
            </a:extLst>
          </p:cNvPr>
          <p:cNvSpPr txBox="1"/>
          <p:nvPr/>
        </p:nvSpPr>
        <p:spPr>
          <a:xfrm>
            <a:off x="5919623" y="1642492"/>
            <a:ext cx="1338828" cy="369332"/>
          </a:xfrm>
          <a:prstGeom prst="rect">
            <a:avLst/>
          </a:prstGeom>
          <a:noFill/>
        </p:spPr>
        <p:txBody>
          <a:bodyPr wrap="none" rtlCol="0">
            <a:spAutoFit/>
          </a:bodyPr>
          <a:lstStyle/>
          <a:p>
            <a:r>
              <a:rPr kumimoji="1" lang="ja-JP" altLang="en-US" b="1" dirty="0">
                <a:solidFill>
                  <a:srgbClr val="00B0F0"/>
                </a:solidFill>
              </a:rPr>
              <a:t>保存はプル</a:t>
            </a:r>
          </a:p>
        </p:txBody>
      </p:sp>
      <p:grpSp>
        <p:nvGrpSpPr>
          <p:cNvPr id="106" name="グループ化 105">
            <a:extLst>
              <a:ext uri="{FF2B5EF4-FFF2-40B4-BE49-F238E27FC236}">
                <a16:creationId xmlns:a16="http://schemas.microsoft.com/office/drawing/2014/main" id="{03AACE74-1701-FC55-B0B0-D2843966DEE8}"/>
              </a:ext>
            </a:extLst>
          </p:cNvPr>
          <p:cNvGrpSpPr/>
          <p:nvPr/>
        </p:nvGrpSpPr>
        <p:grpSpPr>
          <a:xfrm>
            <a:off x="2284982" y="1492998"/>
            <a:ext cx="3707049" cy="4174094"/>
            <a:chOff x="4659812" y="1379038"/>
            <a:chExt cx="3707049" cy="4174094"/>
          </a:xfrm>
        </p:grpSpPr>
        <p:sp>
          <p:nvSpPr>
            <p:cNvPr id="107" name="楕円 106">
              <a:extLst>
                <a:ext uri="{FF2B5EF4-FFF2-40B4-BE49-F238E27FC236}">
                  <a16:creationId xmlns:a16="http://schemas.microsoft.com/office/drawing/2014/main" id="{35CC1876-9119-12AD-81C2-6765EED42AB2}"/>
                </a:ext>
              </a:extLst>
            </p:cNvPr>
            <p:cNvSpPr/>
            <p:nvPr/>
          </p:nvSpPr>
          <p:spPr>
            <a:xfrm>
              <a:off x="4659812" y="1846083"/>
              <a:ext cx="3707049" cy="3707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8741992A-B355-65C8-B1CC-EA0918E1A2DA}"/>
                </a:ext>
              </a:extLst>
            </p:cNvPr>
            <p:cNvSpPr txBox="1"/>
            <p:nvPr/>
          </p:nvSpPr>
          <p:spPr>
            <a:xfrm>
              <a:off x="4801281" y="1379038"/>
              <a:ext cx="3416320" cy="523220"/>
            </a:xfrm>
            <a:prstGeom prst="rect">
              <a:avLst/>
            </a:prstGeom>
            <a:noFill/>
          </p:spPr>
          <p:txBody>
            <a:bodyPr wrap="none" rtlCol="0">
              <a:spAutoFit/>
            </a:bodyPr>
            <a:lstStyle/>
            <a:p>
              <a:r>
                <a:rPr kumimoji="1" lang="ja-JP" altLang="en-US" sz="2800" b="1" dirty="0">
                  <a:solidFill>
                    <a:srgbClr val="FF0000"/>
                  </a:solidFill>
                </a:rPr>
                <a:t>ローカルリポジトリ</a:t>
              </a:r>
            </a:p>
          </p:txBody>
        </p:sp>
      </p:grpSp>
    </p:spTree>
    <p:extLst>
      <p:ext uri="{BB962C8B-B14F-4D97-AF65-F5344CB8AC3E}">
        <p14:creationId xmlns:p14="http://schemas.microsoft.com/office/powerpoint/2010/main" val="403946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down)">
                                      <p:cBhvr>
                                        <p:cTn id="29" dur="580">
                                          <p:stCondLst>
                                            <p:cond delay="0"/>
                                          </p:stCondLst>
                                        </p:cTn>
                                        <p:tgtEl>
                                          <p:spTgt spid="42"/>
                                        </p:tgtEl>
                                      </p:cBhvr>
                                    </p:animEffect>
                                    <p:anim calcmode="lin" valueType="num">
                                      <p:cBhvr>
                                        <p:cTn id="30"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35" dur="26">
                                          <p:stCondLst>
                                            <p:cond delay="650"/>
                                          </p:stCondLst>
                                        </p:cTn>
                                        <p:tgtEl>
                                          <p:spTgt spid="42"/>
                                        </p:tgtEl>
                                      </p:cBhvr>
                                      <p:to x="100000" y="60000"/>
                                    </p:animScale>
                                    <p:animScale>
                                      <p:cBhvr>
                                        <p:cTn id="36" dur="166" decel="50000">
                                          <p:stCondLst>
                                            <p:cond delay="676"/>
                                          </p:stCondLst>
                                        </p:cTn>
                                        <p:tgtEl>
                                          <p:spTgt spid="42"/>
                                        </p:tgtEl>
                                      </p:cBhvr>
                                      <p:to x="100000" y="100000"/>
                                    </p:animScale>
                                    <p:animScale>
                                      <p:cBhvr>
                                        <p:cTn id="37" dur="26">
                                          <p:stCondLst>
                                            <p:cond delay="1312"/>
                                          </p:stCondLst>
                                        </p:cTn>
                                        <p:tgtEl>
                                          <p:spTgt spid="42"/>
                                        </p:tgtEl>
                                      </p:cBhvr>
                                      <p:to x="100000" y="80000"/>
                                    </p:animScale>
                                    <p:animScale>
                                      <p:cBhvr>
                                        <p:cTn id="38" dur="166" decel="50000">
                                          <p:stCondLst>
                                            <p:cond delay="1338"/>
                                          </p:stCondLst>
                                        </p:cTn>
                                        <p:tgtEl>
                                          <p:spTgt spid="42"/>
                                        </p:tgtEl>
                                      </p:cBhvr>
                                      <p:to x="100000" y="100000"/>
                                    </p:animScale>
                                    <p:animScale>
                                      <p:cBhvr>
                                        <p:cTn id="39" dur="26">
                                          <p:stCondLst>
                                            <p:cond delay="1642"/>
                                          </p:stCondLst>
                                        </p:cTn>
                                        <p:tgtEl>
                                          <p:spTgt spid="42"/>
                                        </p:tgtEl>
                                      </p:cBhvr>
                                      <p:to x="100000" y="90000"/>
                                    </p:animScale>
                                    <p:animScale>
                                      <p:cBhvr>
                                        <p:cTn id="40" dur="166" decel="50000">
                                          <p:stCondLst>
                                            <p:cond delay="1668"/>
                                          </p:stCondLst>
                                        </p:cTn>
                                        <p:tgtEl>
                                          <p:spTgt spid="42"/>
                                        </p:tgtEl>
                                      </p:cBhvr>
                                      <p:to x="100000" y="100000"/>
                                    </p:animScale>
                                    <p:animScale>
                                      <p:cBhvr>
                                        <p:cTn id="41" dur="26">
                                          <p:stCondLst>
                                            <p:cond delay="1808"/>
                                          </p:stCondLst>
                                        </p:cTn>
                                        <p:tgtEl>
                                          <p:spTgt spid="42"/>
                                        </p:tgtEl>
                                      </p:cBhvr>
                                      <p:to x="100000" y="95000"/>
                                    </p:animScale>
                                    <p:animScale>
                                      <p:cBhvr>
                                        <p:cTn id="42" dur="166" decel="50000">
                                          <p:stCondLst>
                                            <p:cond delay="1834"/>
                                          </p:stCondLst>
                                        </p:cTn>
                                        <p:tgtEl>
                                          <p:spTgt spid="42"/>
                                        </p:tgtEl>
                                      </p:cBhvr>
                                      <p:to x="100000" y="100000"/>
                                    </p:animScale>
                                  </p:childTnLst>
                                </p:cTn>
                              </p:par>
                            </p:childTnLst>
                          </p:cTn>
                        </p:par>
                        <p:par>
                          <p:cTn id="43" fill="hold">
                            <p:stCondLst>
                              <p:cond delay="2000"/>
                            </p:stCondLst>
                            <p:childTnLst>
                              <p:par>
                                <p:cTn id="44" presetID="2" presetClass="entr" presetSubtype="4"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 nodeType="clickEffect">
                                  <p:stCondLst>
                                    <p:cond delay="0"/>
                                  </p:stCondLst>
                                  <p:childTnLst>
                                    <p:animMotion origin="layout" path="M 0 0 L 0 0 C -0.00209 -0.01111 -0.00365 -0.02269 -0.00625 -0.03334 C -0.00781 -0.03912 -0.01068 -0.04352 -0.0125 -0.04885 C -0.01706 -0.06135 -0.02227 -0.07917 -0.02761 -0.09098 C -0.03307 -0.10348 -0.0388 -0.11551 -0.04505 -0.12662 C -0.05847 -0.15047 -0.06341 -0.16181 -0.07878 -0.17986 C -0.09024 -0.19329 -0.10196 -0.20556 -0.1138 -0.21783 C -0.13151 -0.23588 -0.16107 -0.26135 -0.17878 -0.26667 L -0.2013 -0.27315 C -0.20235 -0.27315 -0.2655 -0.27223 -0.28373 -0.26875 C -0.29375 -0.2669 -0.3306 -0.25579 -0.3388 -0.25324 C -0.37696 -0.21829 -0.375 -0.22477 -0.40625 -0.17986 C -0.41615 -0.16574 -0.43503 -0.13542 -0.43503 -0.13542 C -0.43828 -0.12361 -0.44219 -0.11227 -0.44505 -0.1 C -0.4681 0.00162 -0.43972 -0.11019 -0.46003 -0.00209 C -0.46016 -0.00139 -0.4694 0.0456 -0.47123 0.05995 C -0.47188 0.06435 -0.47188 0.06898 -0.47253 0.07338 C -0.4737 0.08264 -0.47578 0.09305 -0.47748 0.10231 C -0.47787 0.11342 -0.47826 0.12453 -0.47878 0.13564 C -0.47904 0.14143 -0.47956 0.14745 -0.47995 0.15347 C -0.48034 0.15787 -0.48099 0.16226 -0.48125 0.16666 C -0.48138 0.16967 -0.48125 0.17268 -0.48125 0.17569 L -0.48125 0.17569 " pathEditMode="relative" ptsTypes="AAAAAAAAAAAAAAAAAAAAAAAA">
                                      <p:cBhvr>
                                        <p:cTn id="56" dur="2000" fill="hold"/>
                                        <p:tgtEl>
                                          <p:spTgt spid="59"/>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 0 L 0 0 C -0.00209 -0.01111 -0.00365 -0.02269 -0.00625 -0.03334 C -0.00781 -0.03912 -0.01068 -0.04352 -0.0125 -0.04885 C -0.01706 -0.06135 -0.02227 -0.07917 -0.02761 -0.09098 C -0.03307 -0.10348 -0.0388 -0.11551 -0.04505 -0.12662 C -0.05847 -0.15047 -0.06341 -0.16181 -0.07878 -0.17986 C -0.09024 -0.19329 -0.10196 -0.20556 -0.1138 -0.21783 C -0.13151 -0.23588 -0.16107 -0.26135 -0.17878 -0.26667 L -0.2013 -0.27315 C -0.20235 -0.27315 -0.2655 -0.27223 -0.28373 -0.26875 C -0.29375 -0.2669 -0.3306 -0.25579 -0.3388 -0.25324 C -0.37696 -0.21829 -0.375 -0.22477 -0.40625 -0.17986 C -0.41615 -0.16574 -0.43503 -0.13542 -0.43503 -0.13542 C -0.43828 -0.12361 -0.44219 -0.11227 -0.44505 -0.1 C -0.4681 0.00162 -0.43972 -0.11019 -0.46003 -0.00209 C -0.46016 -0.00139 -0.4694 0.0456 -0.47123 0.05995 C -0.47188 0.06435 -0.47188 0.06898 -0.47253 0.07338 C -0.4737 0.08264 -0.47578 0.09305 -0.47748 0.10231 C -0.47787 0.11342 -0.47826 0.12453 -0.47878 0.13564 C -0.47904 0.14143 -0.47956 0.14745 -0.47995 0.15347 C -0.48034 0.15787 -0.48099 0.16226 -0.48125 0.16666 C -0.48138 0.16967 -0.48125 0.17268 -0.48125 0.17569 L -0.48125 0.17569 " pathEditMode="relative" ptsTypes="AAAAAAAAAAAAAAAAAAAAAAAA">
                                      <p:cBhvr>
                                        <p:cTn id="58" dur="2000" fill="hold"/>
                                        <p:tgtEl>
                                          <p:spTgt spid="90"/>
                                        </p:tgtEl>
                                        <p:attrNameLst>
                                          <p:attrName>ppt_x</p:attrName>
                                          <p:attrName>ppt_y</p:attrName>
                                        </p:attrNameLst>
                                      </p:cBhvr>
                                    </p:animMotion>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fade">
                                      <p:cBhvr>
                                        <p:cTn id="62" dur="500"/>
                                        <p:tgtEl>
                                          <p:spTgt spid="10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fade">
                                      <p:cBhvr>
                                        <p:cTn id="65" dur="500"/>
                                        <p:tgtEl>
                                          <p:spTgt spid="104"/>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 0 L 0 0 C 0.00039 -0.01041 0.00143 -0.02083 0.00117 -0.03125 C 0.00104 -0.03727 -0.00026 -0.04305 -0.0013 -0.04884 C -0.01146 -0.10555 -0.00442 -0.06829 -0.01758 -0.11342 C -0.02161 -0.12731 -0.025 -0.14166 -0.02877 -0.15555 C -0.03008 -0.16018 -0.03073 -0.16528 -0.03255 -0.16898 C -0.04479 -0.19329 -0.04127 -0.18773 -0.05625 -0.21111 C -0.05833 -0.21435 -0.06015 -0.21805 -0.0625 -0.22014 C -0.06692 -0.22407 -0.07187 -0.22546 -0.0763 -0.22893 C -0.08112 -0.23287 -0.08541 -0.23842 -0.0901 -0.24236 C -0.1013 -0.25185 -0.11146 -0.2581 -0.12383 -0.26227 C -0.12695 -0.26342 -0.1539 -0.26666 -0.15508 -0.26666 C -0.17838 -0.26597 -0.20182 -0.2669 -0.22513 -0.26458 C -0.23307 -0.26366 -0.26041 -0.24722 -0.2651 -0.24444 C -0.27409 -0.23379 -0.28372 -0.22129 -0.29388 -0.21342 C -0.30247 -0.20671 -0.31146 -0.20208 -0.32005 -0.1956 C -0.32435 -0.19236 -0.32812 -0.18657 -0.33255 -0.18449 C -0.34114 -0.18055 -0.35013 -0.18009 -0.35885 -0.17778 C -0.3638 -0.175 -0.36901 -0.17268 -0.37383 -0.16898 C -0.37982 -0.16435 -0.38541 -0.15833 -0.3914 -0.15347 C -0.39622 -0.1493 -0.4013 -0.14606 -0.40638 -0.14236 C -0.41354 -0.1294 -0.43216 -0.09699 -0.43515 -0.0868 C -0.45403 -0.01967 -0.43073 -0.1037 -0.45013 -0.02893 C -0.45247 -0.01991 -0.45508 -0.01111 -0.45768 -0.00231 C -0.46458 0.05116 -0.45846 0.00579 -0.47018 0.08218 C -0.47109 0.0882 -0.47135 0.09421 -0.47265 0.1 C -0.47344 0.10371 -0.47448 0.10718 -0.47513 0.11111 C -0.47812 0.12871 -0.47422 0.11644 -0.4789 0.12894 C -0.48203 0.16875 -0.48138 0.14954 -0.48138 0.18681 L -0.48138 0.18681 " pathEditMode="relative" ptsTypes="AAAAAAAAAAAAAAAAAAAAAAAAAAAAAAA">
                                      <p:cBhvr>
                                        <p:cTn id="78" dur="2000" fill="hold"/>
                                        <p:tgtEl>
                                          <p:spTgt spid="87"/>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 0 C 0.00039 -0.01041 0.00143 -0.02083 0.00117 -0.03125 C 0.00104 -0.03727 -0.00026 -0.04305 -0.0013 -0.04884 C -0.01146 -0.10555 -0.00442 -0.06829 -0.01758 -0.11342 C -0.02161 -0.12731 -0.025 -0.14166 -0.02877 -0.15555 C -0.03008 -0.16018 -0.03073 -0.16528 -0.03255 -0.16898 C -0.04479 -0.19329 -0.04127 -0.18773 -0.05625 -0.21111 C -0.05833 -0.21435 -0.06015 -0.21805 -0.0625 -0.22014 C -0.06692 -0.22407 -0.07187 -0.22546 -0.0763 -0.22893 C -0.08112 -0.23287 -0.08541 -0.23842 -0.0901 -0.24236 C -0.1013 -0.25185 -0.11146 -0.2581 -0.12383 -0.26227 C -0.12695 -0.26342 -0.1539 -0.26666 -0.15508 -0.26666 C -0.17838 -0.26597 -0.20182 -0.2669 -0.22513 -0.26458 C -0.23307 -0.26366 -0.26041 -0.24722 -0.2651 -0.24444 C -0.27409 -0.23379 -0.28372 -0.22129 -0.29388 -0.21342 C -0.30247 -0.20671 -0.31146 -0.20208 -0.32005 -0.1956 C -0.32435 -0.19236 -0.32812 -0.18657 -0.33255 -0.18449 C -0.34114 -0.18055 -0.35013 -0.18009 -0.35885 -0.17778 C -0.3638 -0.175 -0.36901 -0.17268 -0.37383 -0.16898 C -0.37982 -0.16435 -0.38541 -0.15833 -0.3914 -0.15347 C -0.39622 -0.1493 -0.4013 -0.14606 -0.40638 -0.14236 C -0.41354 -0.1294 -0.43216 -0.09699 -0.43515 -0.0868 C -0.45403 -0.01967 -0.43073 -0.1037 -0.45013 -0.02893 C -0.45247 -0.01991 -0.45508 -0.01111 -0.45768 -0.00231 C -0.46458 0.05116 -0.45846 0.00579 -0.47018 0.08218 C -0.47109 0.0882 -0.47135 0.09421 -0.47265 0.1 C -0.47344 0.10371 -0.47448 0.10718 -0.47513 0.11111 C -0.47812 0.12871 -0.47422 0.11644 -0.4789 0.12894 C -0.48203 0.16875 -0.48138 0.14954 -0.48138 0.18681 L -0.48138 0.18681 " pathEditMode="relative" ptsTypes="AAAAAAAAAAAAAAAAAAAAAAAAAAAAAAA">
                                      <p:cBhvr>
                                        <p:cTn id="80" dur="2000" fill="hold"/>
                                        <p:tgtEl>
                                          <p:spTgt spid="95"/>
                                        </p:tgtEl>
                                        <p:attrNameLst>
                                          <p:attrName>ppt_x</p:attrName>
                                          <p:attrName>ppt_y</p:attrName>
                                        </p:attrNameLst>
                                      </p:cBhvr>
                                    </p:animMotion>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animEffect transition="in" filter="fade">
                                      <p:cBhvr>
                                        <p:cTn id="8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90" grpId="0" animBg="1"/>
      <p:bldP spid="90" grpId="1" animBg="1"/>
      <p:bldP spid="102" grpId="0" animBg="1"/>
      <p:bldP spid="103" grpId="0" animBg="1"/>
      <p:bldP spid="104" grpId="0"/>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 name="グループ化 5170">
            <a:extLst>
              <a:ext uri="{FF2B5EF4-FFF2-40B4-BE49-F238E27FC236}">
                <a16:creationId xmlns:a16="http://schemas.microsoft.com/office/drawing/2014/main" id="{4B620D88-2813-7DC8-F884-D57D8A185C63}"/>
              </a:ext>
            </a:extLst>
          </p:cNvPr>
          <p:cNvGrpSpPr/>
          <p:nvPr/>
        </p:nvGrpSpPr>
        <p:grpSpPr>
          <a:xfrm>
            <a:off x="8825720" y="1070185"/>
            <a:ext cx="2851625" cy="3573365"/>
            <a:chOff x="1092370" y="3318750"/>
            <a:chExt cx="1941340" cy="2432682"/>
          </a:xfrm>
        </p:grpSpPr>
        <p:sp>
          <p:nvSpPr>
            <p:cNvPr id="5172" name="正方形/長方形 5171">
              <a:extLst>
                <a:ext uri="{FF2B5EF4-FFF2-40B4-BE49-F238E27FC236}">
                  <a16:creationId xmlns:a16="http://schemas.microsoft.com/office/drawing/2014/main" id="{E6BA90AA-AA9D-484D-22C2-ACB797360D3C}"/>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3" name="正方形/長方形 5172">
              <a:extLst>
                <a:ext uri="{FF2B5EF4-FFF2-40B4-BE49-F238E27FC236}">
                  <a16:creationId xmlns:a16="http://schemas.microsoft.com/office/drawing/2014/main" id="{7D2CC170-C21A-589D-623E-201D1085AE94}"/>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4" name="正方形/長方形 5173">
              <a:extLst>
                <a:ext uri="{FF2B5EF4-FFF2-40B4-BE49-F238E27FC236}">
                  <a16:creationId xmlns:a16="http://schemas.microsoft.com/office/drawing/2014/main" id="{FB52EEE3-13E0-159C-B948-3DE6542A8ACC}"/>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5" name="正方形/長方形 5174">
              <a:extLst>
                <a:ext uri="{FF2B5EF4-FFF2-40B4-BE49-F238E27FC236}">
                  <a16:creationId xmlns:a16="http://schemas.microsoft.com/office/drawing/2014/main" id="{C6C40547-DA0C-103E-8E0B-0E73700E07BE}"/>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77" name="正方形/長方形 5176">
              <a:extLst>
                <a:ext uri="{FF2B5EF4-FFF2-40B4-BE49-F238E27FC236}">
                  <a16:creationId xmlns:a16="http://schemas.microsoft.com/office/drawing/2014/main" id="{32D7C5BE-8E85-11DB-DAE7-4DA43EF93870}"/>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正方形/長方形 38">
            <a:extLst>
              <a:ext uri="{FF2B5EF4-FFF2-40B4-BE49-F238E27FC236}">
                <a16:creationId xmlns:a16="http://schemas.microsoft.com/office/drawing/2014/main" id="{1EBC9E3F-AFDF-D1E8-1DDE-43C9EB749EF7}"/>
              </a:ext>
            </a:extLst>
          </p:cNvPr>
          <p:cNvSpPr/>
          <p:nvPr/>
        </p:nvSpPr>
        <p:spPr>
          <a:xfrm>
            <a:off x="8910072" y="723736"/>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327B7247-9B1B-0EA9-4A4D-1F601CB0843C}"/>
              </a:ext>
            </a:extLst>
          </p:cNvPr>
          <p:cNvGrpSpPr/>
          <p:nvPr/>
        </p:nvGrpSpPr>
        <p:grpSpPr>
          <a:xfrm>
            <a:off x="9967884" y="1546074"/>
            <a:ext cx="706081" cy="892321"/>
            <a:chOff x="7705670" y="4412191"/>
            <a:chExt cx="706081" cy="892321"/>
          </a:xfrm>
        </p:grpSpPr>
        <p:grpSp>
          <p:nvGrpSpPr>
            <p:cNvPr id="41" name="グループ化 40">
              <a:extLst>
                <a:ext uri="{FF2B5EF4-FFF2-40B4-BE49-F238E27FC236}">
                  <a16:creationId xmlns:a16="http://schemas.microsoft.com/office/drawing/2014/main" id="{C090FF60-CDEF-F809-9B45-963455446641}"/>
                </a:ext>
              </a:extLst>
            </p:cNvPr>
            <p:cNvGrpSpPr/>
            <p:nvPr/>
          </p:nvGrpSpPr>
          <p:grpSpPr>
            <a:xfrm>
              <a:off x="7705670" y="4412191"/>
              <a:ext cx="706081" cy="892321"/>
              <a:chOff x="7705670" y="4412191"/>
              <a:chExt cx="706081" cy="892321"/>
            </a:xfrm>
          </p:grpSpPr>
          <p:sp>
            <p:nvSpPr>
              <p:cNvPr id="43" name="楕円 42">
                <a:extLst>
                  <a:ext uri="{FF2B5EF4-FFF2-40B4-BE49-F238E27FC236}">
                    <a16:creationId xmlns:a16="http://schemas.microsoft.com/office/drawing/2014/main" id="{F0921846-7197-2A2C-A081-CE170C478C6D}"/>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E2039795-E140-1BC3-0DDF-14A418553199}"/>
                  </a:ext>
                </a:extLst>
              </p:cNvPr>
              <p:cNvGrpSpPr/>
              <p:nvPr/>
            </p:nvGrpSpPr>
            <p:grpSpPr>
              <a:xfrm>
                <a:off x="8077482" y="4421129"/>
                <a:ext cx="334269" cy="313897"/>
                <a:chOff x="8268343" y="4351893"/>
                <a:chExt cx="334269" cy="313897"/>
              </a:xfrm>
            </p:grpSpPr>
            <p:sp>
              <p:nvSpPr>
                <p:cNvPr id="51" name="二等辺三角形 50">
                  <a:extLst>
                    <a:ext uri="{FF2B5EF4-FFF2-40B4-BE49-F238E27FC236}">
                      <a16:creationId xmlns:a16="http://schemas.microsoft.com/office/drawing/2014/main" id="{7DA985FF-AF5C-CBC1-3311-AF14A9E1E1F1}"/>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二等辺三角形 51">
                  <a:extLst>
                    <a:ext uri="{FF2B5EF4-FFF2-40B4-BE49-F238E27FC236}">
                      <a16:creationId xmlns:a16="http://schemas.microsoft.com/office/drawing/2014/main" id="{CA668449-96C6-4F3C-85B8-23D61F26DC1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二等辺三角形 52">
                  <a:extLst>
                    <a:ext uri="{FF2B5EF4-FFF2-40B4-BE49-F238E27FC236}">
                      <a16:creationId xmlns:a16="http://schemas.microsoft.com/office/drawing/2014/main" id="{9DA3C6E0-DD1A-788A-6E5D-3F864CD399A2}"/>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81EB4613-D1DA-380C-AD75-C2E115E8007F}"/>
                  </a:ext>
                </a:extLst>
              </p:cNvPr>
              <p:cNvGrpSpPr/>
              <p:nvPr/>
            </p:nvGrpSpPr>
            <p:grpSpPr>
              <a:xfrm flipH="1">
                <a:off x="7705670" y="4412191"/>
                <a:ext cx="414607" cy="325576"/>
                <a:chOff x="8188005" y="4340214"/>
                <a:chExt cx="414607" cy="325576"/>
              </a:xfrm>
            </p:grpSpPr>
            <p:sp>
              <p:nvSpPr>
                <p:cNvPr id="47" name="二等辺三角形 46">
                  <a:extLst>
                    <a:ext uri="{FF2B5EF4-FFF2-40B4-BE49-F238E27FC236}">
                      <a16:creationId xmlns:a16="http://schemas.microsoft.com/office/drawing/2014/main" id="{16DACF11-88A9-B4B3-2721-6830B74E8433}"/>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二等辺三角形 47">
                  <a:extLst>
                    <a:ext uri="{FF2B5EF4-FFF2-40B4-BE49-F238E27FC236}">
                      <a16:creationId xmlns:a16="http://schemas.microsoft.com/office/drawing/2014/main" id="{86FAE5D9-DCFB-BC6E-A196-569FD851AF12}"/>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二等辺三角形 48">
                  <a:extLst>
                    <a:ext uri="{FF2B5EF4-FFF2-40B4-BE49-F238E27FC236}">
                      <a16:creationId xmlns:a16="http://schemas.microsoft.com/office/drawing/2014/main" id="{8E486DC8-1AD1-087E-E15C-C10F90B81DD7}"/>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二等辺三角形 49">
                  <a:extLst>
                    <a:ext uri="{FF2B5EF4-FFF2-40B4-BE49-F238E27FC236}">
                      <a16:creationId xmlns:a16="http://schemas.microsoft.com/office/drawing/2014/main" id="{0F1BFA42-7666-DF3B-DB26-A49FE83CD04A}"/>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6" name="楕円 45">
                <a:extLst>
                  <a:ext uri="{FF2B5EF4-FFF2-40B4-BE49-F238E27FC236}">
                    <a16:creationId xmlns:a16="http://schemas.microsoft.com/office/drawing/2014/main" id="{0A5891C2-1C6B-498E-62A4-5D290276AC4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a:extLst>
                <a:ext uri="{FF2B5EF4-FFF2-40B4-BE49-F238E27FC236}">
                  <a16:creationId xmlns:a16="http://schemas.microsoft.com/office/drawing/2014/main" id="{B9A27797-66A2-6AC6-FF31-3C5B3749BE72}"/>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79" name="グループ化 5178">
            <a:extLst>
              <a:ext uri="{FF2B5EF4-FFF2-40B4-BE49-F238E27FC236}">
                <a16:creationId xmlns:a16="http://schemas.microsoft.com/office/drawing/2014/main" id="{8ECEDFE7-1FE2-F298-53B3-68179F5032D8}"/>
              </a:ext>
            </a:extLst>
          </p:cNvPr>
          <p:cNvGrpSpPr/>
          <p:nvPr/>
        </p:nvGrpSpPr>
        <p:grpSpPr>
          <a:xfrm>
            <a:off x="1016813" y="1281782"/>
            <a:ext cx="2851625" cy="3573365"/>
            <a:chOff x="1092370" y="3318750"/>
            <a:chExt cx="1941340" cy="2432682"/>
          </a:xfrm>
        </p:grpSpPr>
        <p:sp>
          <p:nvSpPr>
            <p:cNvPr id="5180" name="正方形/長方形 5179">
              <a:extLst>
                <a:ext uri="{FF2B5EF4-FFF2-40B4-BE49-F238E27FC236}">
                  <a16:creationId xmlns:a16="http://schemas.microsoft.com/office/drawing/2014/main" id="{9EEBC486-DE5D-8E92-6628-DCE143A7AFE9}"/>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1" name="正方形/長方形 5180">
              <a:extLst>
                <a:ext uri="{FF2B5EF4-FFF2-40B4-BE49-F238E27FC236}">
                  <a16:creationId xmlns:a16="http://schemas.microsoft.com/office/drawing/2014/main" id="{E908D9DB-5EA8-43C7-75F7-5B13EC147B7F}"/>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2" name="正方形/長方形 5181">
              <a:extLst>
                <a:ext uri="{FF2B5EF4-FFF2-40B4-BE49-F238E27FC236}">
                  <a16:creationId xmlns:a16="http://schemas.microsoft.com/office/drawing/2014/main" id="{43803950-C583-103F-8E9F-F26FD87F0679}"/>
                </a:ext>
              </a:extLst>
            </p:cNvPr>
            <p:cNvSpPr/>
            <p:nvPr/>
          </p:nvSpPr>
          <p:spPr>
            <a:xfrm rot="7403240">
              <a:off x="751695" y="4656393"/>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3" name="正方形/長方形 5182">
              <a:extLst>
                <a:ext uri="{FF2B5EF4-FFF2-40B4-BE49-F238E27FC236}">
                  <a16:creationId xmlns:a16="http://schemas.microsoft.com/office/drawing/2014/main" id="{9E809641-A197-49A7-3045-175EE96525FD}"/>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4" name="正方形/長方形 5183">
              <a:extLst>
                <a:ext uri="{FF2B5EF4-FFF2-40B4-BE49-F238E27FC236}">
                  <a16:creationId xmlns:a16="http://schemas.microsoft.com/office/drawing/2014/main" id="{41940BA7-2609-45F7-4DC8-782B43F7A2E8}"/>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A6DEBF3A-F759-B402-5098-A50FDAAC2F91}"/>
              </a:ext>
            </a:extLst>
          </p:cNvPr>
          <p:cNvSpPr/>
          <p:nvPr/>
        </p:nvSpPr>
        <p:spPr>
          <a:xfrm>
            <a:off x="1113701" y="941425"/>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26" name="グループ化 25">
            <a:extLst>
              <a:ext uri="{FF2B5EF4-FFF2-40B4-BE49-F238E27FC236}">
                <a16:creationId xmlns:a16="http://schemas.microsoft.com/office/drawing/2014/main" id="{DD905B9F-7FA6-0933-6DBD-C579BD7BE261}"/>
              </a:ext>
            </a:extLst>
          </p:cNvPr>
          <p:cNvGrpSpPr/>
          <p:nvPr/>
        </p:nvGrpSpPr>
        <p:grpSpPr>
          <a:xfrm>
            <a:off x="2005272" y="1869686"/>
            <a:ext cx="663440" cy="811946"/>
            <a:chOff x="9290215" y="1449773"/>
            <a:chExt cx="663440" cy="811946"/>
          </a:xfrm>
        </p:grpSpPr>
        <p:grpSp>
          <p:nvGrpSpPr>
            <p:cNvPr id="27" name="グループ化 26">
              <a:extLst>
                <a:ext uri="{FF2B5EF4-FFF2-40B4-BE49-F238E27FC236}">
                  <a16:creationId xmlns:a16="http://schemas.microsoft.com/office/drawing/2014/main" id="{5E731EBD-A3ED-FF32-A58D-5674DD83503C}"/>
                </a:ext>
              </a:extLst>
            </p:cNvPr>
            <p:cNvGrpSpPr/>
            <p:nvPr/>
          </p:nvGrpSpPr>
          <p:grpSpPr>
            <a:xfrm>
              <a:off x="9290215" y="1449773"/>
              <a:ext cx="663440" cy="811946"/>
              <a:chOff x="9290215" y="1449773"/>
              <a:chExt cx="663440" cy="811946"/>
            </a:xfrm>
          </p:grpSpPr>
          <p:sp>
            <p:nvSpPr>
              <p:cNvPr id="34" name="楕円 33">
                <a:extLst>
                  <a:ext uri="{FF2B5EF4-FFF2-40B4-BE49-F238E27FC236}">
                    <a16:creationId xmlns:a16="http://schemas.microsoft.com/office/drawing/2014/main" id="{ADAB489B-C092-CC85-61AF-D807336F933A}"/>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16AA6B42-5EDB-571C-7196-9E715C7B5054}"/>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A8C04A3D-A8E3-CF82-5B0B-F8C269401FA1}"/>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113AC96-D32D-1320-C013-F00655722A38}"/>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楕円 32">
              <a:extLst>
                <a:ext uri="{FF2B5EF4-FFF2-40B4-BE49-F238E27FC236}">
                  <a16:creationId xmlns:a16="http://schemas.microsoft.com/office/drawing/2014/main" id="{48E05FDD-9F21-744D-49D0-38CD1449AD76}"/>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85" name="正方形/長方形 5184">
            <a:extLst>
              <a:ext uri="{FF2B5EF4-FFF2-40B4-BE49-F238E27FC236}">
                <a16:creationId xmlns:a16="http://schemas.microsoft.com/office/drawing/2014/main" id="{8A3F61D7-DDBF-DC83-29D2-8BEAA3272870}"/>
              </a:ext>
            </a:extLst>
          </p:cNvPr>
          <p:cNvSpPr/>
          <p:nvPr/>
        </p:nvSpPr>
        <p:spPr>
          <a:xfrm>
            <a:off x="1127838" y="948645"/>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178" name="正方形/長方形 5177">
            <a:extLst>
              <a:ext uri="{FF2B5EF4-FFF2-40B4-BE49-F238E27FC236}">
                <a16:creationId xmlns:a16="http://schemas.microsoft.com/office/drawing/2014/main" id="{61A90BC3-8E36-247E-09A3-AA05C2834175}"/>
              </a:ext>
            </a:extLst>
          </p:cNvPr>
          <p:cNvSpPr/>
          <p:nvPr/>
        </p:nvSpPr>
        <p:spPr>
          <a:xfrm>
            <a:off x="8943675" y="719673"/>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202652" y="63677"/>
            <a:ext cx="10178322" cy="1024384"/>
          </a:xfrm>
        </p:spPr>
        <p:txBody>
          <a:bodyPr>
            <a:normAutofit/>
          </a:bodyPr>
          <a:lstStyle/>
          <a:p>
            <a:r>
              <a:rPr lang="ja-JP" altLang="en-US" dirty="0"/>
              <a:t>コンフリクトとは</a:t>
            </a: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62" name="グループ化 5161">
            <a:extLst>
              <a:ext uri="{FF2B5EF4-FFF2-40B4-BE49-F238E27FC236}">
                <a16:creationId xmlns:a16="http://schemas.microsoft.com/office/drawing/2014/main" id="{11AA2600-8686-37FC-8087-AD6010294405}"/>
              </a:ext>
            </a:extLst>
          </p:cNvPr>
          <p:cNvGrpSpPr/>
          <p:nvPr/>
        </p:nvGrpSpPr>
        <p:grpSpPr>
          <a:xfrm>
            <a:off x="1827555" y="3823036"/>
            <a:ext cx="1188285" cy="2443111"/>
            <a:chOff x="2034692" y="3827597"/>
            <a:chExt cx="1188285" cy="2443111"/>
          </a:xfrm>
        </p:grpSpPr>
        <p:grpSp>
          <p:nvGrpSpPr>
            <p:cNvPr id="9" name="グループ化 8">
              <a:extLst>
                <a:ext uri="{FF2B5EF4-FFF2-40B4-BE49-F238E27FC236}">
                  <a16:creationId xmlns:a16="http://schemas.microsoft.com/office/drawing/2014/main" id="{11D85EEE-4673-4DB0-7EE2-FA863DF4CADD}"/>
                </a:ext>
              </a:extLst>
            </p:cNvPr>
            <p:cNvGrpSpPr/>
            <p:nvPr/>
          </p:nvGrpSpPr>
          <p:grpSpPr>
            <a:xfrm>
              <a:off x="2034692" y="4618792"/>
              <a:ext cx="1188285" cy="1651916"/>
              <a:chOff x="1714108" y="3087165"/>
              <a:chExt cx="1188285" cy="1651916"/>
            </a:xfrm>
          </p:grpSpPr>
          <p:sp>
            <p:nvSpPr>
              <p:cNvPr id="4" name="楕円 3">
                <a:extLst>
                  <a:ext uri="{FF2B5EF4-FFF2-40B4-BE49-F238E27FC236}">
                    <a16:creationId xmlns:a16="http://schemas.microsoft.com/office/drawing/2014/main" id="{76E21FB0-55CA-6E12-3D27-A4D7F7CF8807}"/>
                  </a:ext>
                </a:extLst>
              </p:cNvPr>
              <p:cNvSpPr/>
              <p:nvPr/>
            </p:nvSpPr>
            <p:spPr>
              <a:xfrm>
                <a:off x="1872343" y="3087165"/>
                <a:ext cx="860721" cy="86072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95653B83-F4C5-D5C0-48D7-572DB1A19611}"/>
                  </a:ext>
                </a:extLst>
              </p:cNvPr>
              <p:cNvSpPr/>
              <p:nvPr/>
            </p:nvSpPr>
            <p:spPr>
              <a:xfrm>
                <a:off x="1714108" y="3714697"/>
                <a:ext cx="1188285" cy="1024384"/>
              </a:xfrm>
              <a:prstGeom prs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7B0F720B-4B88-ED28-AD90-42B7E354FBBF}"/>
                </a:ext>
              </a:extLst>
            </p:cNvPr>
            <p:cNvSpPr txBox="1"/>
            <p:nvPr/>
          </p:nvSpPr>
          <p:spPr>
            <a:xfrm>
              <a:off x="2305903" y="3827597"/>
              <a:ext cx="803757" cy="923330"/>
            </a:xfrm>
            <a:prstGeom prst="rect">
              <a:avLst/>
            </a:prstGeom>
            <a:noFill/>
          </p:spPr>
          <p:txBody>
            <a:bodyPr wrap="square" rtlCol="0">
              <a:spAutoFit/>
            </a:bodyPr>
            <a:lstStyle/>
            <a:p>
              <a:r>
                <a:rPr kumimoji="1" lang="en-US" altLang="ja-JP" sz="5400" dirty="0"/>
                <a:t>A</a:t>
              </a:r>
              <a:endParaRPr kumimoji="1" lang="ja-JP" altLang="en-US" sz="5400" dirty="0"/>
            </a:p>
          </p:txBody>
        </p:sp>
      </p:grpSp>
      <p:grpSp>
        <p:nvGrpSpPr>
          <p:cNvPr id="5163" name="グループ化 5162">
            <a:extLst>
              <a:ext uri="{FF2B5EF4-FFF2-40B4-BE49-F238E27FC236}">
                <a16:creationId xmlns:a16="http://schemas.microsoft.com/office/drawing/2014/main" id="{3E13437D-8845-BA23-C2B2-9844117AF925}"/>
              </a:ext>
            </a:extLst>
          </p:cNvPr>
          <p:cNvGrpSpPr/>
          <p:nvPr/>
        </p:nvGrpSpPr>
        <p:grpSpPr>
          <a:xfrm>
            <a:off x="9685104" y="3927301"/>
            <a:ext cx="1188285" cy="2451641"/>
            <a:chOff x="9491104" y="3939356"/>
            <a:chExt cx="1188285" cy="2451641"/>
          </a:xfrm>
        </p:grpSpPr>
        <p:grpSp>
          <p:nvGrpSpPr>
            <p:cNvPr id="28" name="グループ化 27">
              <a:extLst>
                <a:ext uri="{FF2B5EF4-FFF2-40B4-BE49-F238E27FC236}">
                  <a16:creationId xmlns:a16="http://schemas.microsoft.com/office/drawing/2014/main" id="{2AADF0F5-C11F-407E-BAAB-9F966C059BD2}"/>
                </a:ext>
              </a:extLst>
            </p:cNvPr>
            <p:cNvGrpSpPr/>
            <p:nvPr/>
          </p:nvGrpSpPr>
          <p:grpSpPr>
            <a:xfrm>
              <a:off x="9491104" y="4739081"/>
              <a:ext cx="1188285" cy="1651916"/>
              <a:chOff x="1714108" y="3087165"/>
              <a:chExt cx="1188285" cy="1651916"/>
            </a:xfrm>
          </p:grpSpPr>
          <p:sp>
            <p:nvSpPr>
              <p:cNvPr id="29" name="楕円 28">
                <a:extLst>
                  <a:ext uri="{FF2B5EF4-FFF2-40B4-BE49-F238E27FC236}">
                    <a16:creationId xmlns:a16="http://schemas.microsoft.com/office/drawing/2014/main" id="{1D22DC3B-94B3-0D41-CC48-64D70D0BC0DD}"/>
                  </a:ext>
                </a:extLst>
              </p:cNvPr>
              <p:cNvSpPr/>
              <p:nvPr/>
            </p:nvSpPr>
            <p:spPr>
              <a:xfrm>
                <a:off x="1872343" y="3087165"/>
                <a:ext cx="860721" cy="860721"/>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7CE7B26E-3582-3DE4-3279-7DB5BAF845B6}"/>
                  </a:ext>
                </a:extLst>
              </p:cNvPr>
              <p:cNvSpPr/>
              <p:nvPr/>
            </p:nvSpPr>
            <p:spPr>
              <a:xfrm>
                <a:off x="1714108" y="3714697"/>
                <a:ext cx="1188285" cy="102438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A2426932-5F57-A2C6-2779-AC99773E7B38}"/>
                </a:ext>
              </a:extLst>
            </p:cNvPr>
            <p:cNvSpPr txBox="1"/>
            <p:nvPr/>
          </p:nvSpPr>
          <p:spPr>
            <a:xfrm>
              <a:off x="9864538" y="3939356"/>
              <a:ext cx="803757" cy="923330"/>
            </a:xfrm>
            <a:prstGeom prst="rect">
              <a:avLst/>
            </a:prstGeom>
            <a:noFill/>
          </p:spPr>
          <p:txBody>
            <a:bodyPr wrap="square" rtlCol="0">
              <a:spAutoFit/>
            </a:bodyPr>
            <a:lstStyle/>
            <a:p>
              <a:r>
                <a:rPr kumimoji="1" lang="en-US" altLang="ja-JP" sz="5400" dirty="0"/>
                <a:t>B</a:t>
              </a:r>
              <a:endParaRPr kumimoji="1" lang="ja-JP" altLang="en-US" sz="5400" dirty="0"/>
            </a:p>
          </p:txBody>
        </p:sp>
      </p:grpSp>
      <p:grpSp>
        <p:nvGrpSpPr>
          <p:cNvPr id="5214" name="グループ化 5213">
            <a:extLst>
              <a:ext uri="{FF2B5EF4-FFF2-40B4-BE49-F238E27FC236}">
                <a16:creationId xmlns:a16="http://schemas.microsoft.com/office/drawing/2014/main" id="{8B8B0375-3D5C-7E73-0B83-AE513C921E95}"/>
              </a:ext>
            </a:extLst>
          </p:cNvPr>
          <p:cNvGrpSpPr/>
          <p:nvPr/>
        </p:nvGrpSpPr>
        <p:grpSpPr>
          <a:xfrm>
            <a:off x="5055914" y="2382618"/>
            <a:ext cx="2851625" cy="3924642"/>
            <a:chOff x="5055914" y="2382618"/>
            <a:chExt cx="2851625" cy="3924642"/>
          </a:xfrm>
        </p:grpSpPr>
        <p:grpSp>
          <p:nvGrpSpPr>
            <p:cNvPr id="5186" name="グループ化 5185">
              <a:extLst>
                <a:ext uri="{FF2B5EF4-FFF2-40B4-BE49-F238E27FC236}">
                  <a16:creationId xmlns:a16="http://schemas.microsoft.com/office/drawing/2014/main" id="{8BC595F8-5FBA-F3B0-17BD-9D26A36F2076}"/>
                </a:ext>
              </a:extLst>
            </p:cNvPr>
            <p:cNvGrpSpPr/>
            <p:nvPr/>
          </p:nvGrpSpPr>
          <p:grpSpPr>
            <a:xfrm>
              <a:off x="5055914" y="2733896"/>
              <a:ext cx="2851625" cy="3573364"/>
              <a:chOff x="1092370" y="3318750"/>
              <a:chExt cx="1941340" cy="2432681"/>
            </a:xfrm>
          </p:grpSpPr>
          <p:sp>
            <p:nvSpPr>
              <p:cNvPr id="5187" name="正方形/長方形 5186">
                <a:extLst>
                  <a:ext uri="{FF2B5EF4-FFF2-40B4-BE49-F238E27FC236}">
                    <a16:creationId xmlns:a16="http://schemas.microsoft.com/office/drawing/2014/main" id="{AA83CFEC-3A52-4671-3C9C-E0D9E88A219B}"/>
                  </a:ext>
                </a:extLst>
              </p:cNvPr>
              <p:cNvSpPr/>
              <p:nvPr/>
            </p:nvSpPr>
            <p:spPr>
              <a:xfrm rot="5400000">
                <a:off x="1755679" y="3534566"/>
                <a:ext cx="652457"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8" name="正方形/長方形 5187">
                <a:extLst>
                  <a:ext uri="{FF2B5EF4-FFF2-40B4-BE49-F238E27FC236}">
                    <a16:creationId xmlns:a16="http://schemas.microsoft.com/office/drawing/2014/main" id="{DC98B2BD-1A02-FD98-9A75-D95375E5D283}"/>
                  </a:ext>
                </a:extLst>
              </p:cNvPr>
              <p:cNvSpPr/>
              <p:nvPr/>
            </p:nvSpPr>
            <p:spPr>
              <a:xfrm rot="14196760" flipH="1">
                <a:off x="1433050"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89" name="正方形/長方形 5188">
                <a:extLst>
                  <a:ext uri="{FF2B5EF4-FFF2-40B4-BE49-F238E27FC236}">
                    <a16:creationId xmlns:a16="http://schemas.microsoft.com/office/drawing/2014/main" id="{019518A4-E669-75E9-9E86-14884FAEA88D}"/>
                  </a:ext>
                </a:extLst>
              </p:cNvPr>
              <p:cNvSpPr/>
              <p:nvPr/>
            </p:nvSpPr>
            <p:spPr>
              <a:xfrm rot="7403240">
                <a:off x="751696" y="4656392"/>
                <a:ext cx="1997607"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0" name="正方形/長方形 5189">
                <a:extLst>
                  <a:ext uri="{FF2B5EF4-FFF2-40B4-BE49-F238E27FC236}">
                    <a16:creationId xmlns:a16="http://schemas.microsoft.com/office/drawing/2014/main" id="{C9359794-02B2-6D5D-190E-18C273396EB2}"/>
                  </a:ext>
                </a:extLst>
              </p:cNvPr>
              <p:cNvSpPr/>
              <p:nvPr/>
            </p:nvSpPr>
            <p:spPr>
              <a:xfrm rot="5400000">
                <a:off x="1091034" y="4538274"/>
                <a:ext cx="1981968"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91" name="正方形/長方形 5190">
                <a:extLst>
                  <a:ext uri="{FF2B5EF4-FFF2-40B4-BE49-F238E27FC236}">
                    <a16:creationId xmlns:a16="http://schemas.microsoft.com/office/drawing/2014/main" id="{2671D404-B965-6E9A-779B-5811732CFE8C}"/>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2" name="正方形/長方形 5191">
              <a:extLst>
                <a:ext uri="{FF2B5EF4-FFF2-40B4-BE49-F238E27FC236}">
                  <a16:creationId xmlns:a16="http://schemas.microsoft.com/office/drawing/2014/main" id="{C46632FF-DA2A-6EB8-1F18-FB22C32D1BF5}"/>
                </a:ext>
              </a:extLst>
            </p:cNvPr>
            <p:cNvSpPr/>
            <p:nvPr/>
          </p:nvSpPr>
          <p:spPr>
            <a:xfrm>
              <a:off x="5144001" y="2382618"/>
              <a:ext cx="2708089" cy="239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grpSp>
        <p:nvGrpSpPr>
          <p:cNvPr id="5193" name="グループ化 5192">
            <a:extLst>
              <a:ext uri="{FF2B5EF4-FFF2-40B4-BE49-F238E27FC236}">
                <a16:creationId xmlns:a16="http://schemas.microsoft.com/office/drawing/2014/main" id="{D177C251-1C06-CAEB-FF11-B52F73C98433}"/>
              </a:ext>
            </a:extLst>
          </p:cNvPr>
          <p:cNvGrpSpPr/>
          <p:nvPr/>
        </p:nvGrpSpPr>
        <p:grpSpPr>
          <a:xfrm>
            <a:off x="9977668" y="1567906"/>
            <a:ext cx="706081" cy="892321"/>
            <a:chOff x="7705670" y="4412191"/>
            <a:chExt cx="706081" cy="892321"/>
          </a:xfrm>
        </p:grpSpPr>
        <p:grpSp>
          <p:nvGrpSpPr>
            <p:cNvPr id="5194" name="グループ化 5193">
              <a:extLst>
                <a:ext uri="{FF2B5EF4-FFF2-40B4-BE49-F238E27FC236}">
                  <a16:creationId xmlns:a16="http://schemas.microsoft.com/office/drawing/2014/main" id="{C3316F56-07F3-D53D-ADD2-7D7A2E27ACB4}"/>
                </a:ext>
              </a:extLst>
            </p:cNvPr>
            <p:cNvGrpSpPr/>
            <p:nvPr/>
          </p:nvGrpSpPr>
          <p:grpSpPr>
            <a:xfrm>
              <a:off x="7705670" y="4412191"/>
              <a:ext cx="706081" cy="892321"/>
              <a:chOff x="7705670" y="4412191"/>
              <a:chExt cx="706081" cy="892321"/>
            </a:xfrm>
          </p:grpSpPr>
          <p:sp>
            <p:nvSpPr>
              <p:cNvPr id="5196" name="楕円 5195">
                <a:extLst>
                  <a:ext uri="{FF2B5EF4-FFF2-40B4-BE49-F238E27FC236}">
                    <a16:creationId xmlns:a16="http://schemas.microsoft.com/office/drawing/2014/main" id="{9492E501-1FDB-B415-1D2B-1304D6548F20}"/>
                  </a:ext>
                </a:extLst>
              </p:cNvPr>
              <p:cNvSpPr/>
              <p:nvPr/>
            </p:nvSpPr>
            <p:spPr>
              <a:xfrm>
                <a:off x="7742990" y="4668795"/>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97" name="グループ化 5196">
                <a:extLst>
                  <a:ext uri="{FF2B5EF4-FFF2-40B4-BE49-F238E27FC236}">
                    <a16:creationId xmlns:a16="http://schemas.microsoft.com/office/drawing/2014/main" id="{EE1C96E4-35C2-5722-A5B8-A40A74CE83EE}"/>
                  </a:ext>
                </a:extLst>
              </p:cNvPr>
              <p:cNvGrpSpPr/>
              <p:nvPr/>
            </p:nvGrpSpPr>
            <p:grpSpPr>
              <a:xfrm>
                <a:off x="8077482" y="4421129"/>
                <a:ext cx="334269" cy="313897"/>
                <a:chOff x="8268343" y="4351893"/>
                <a:chExt cx="334269" cy="313897"/>
              </a:xfrm>
            </p:grpSpPr>
            <p:sp>
              <p:nvSpPr>
                <p:cNvPr id="5204" name="二等辺三角形 5203">
                  <a:extLst>
                    <a:ext uri="{FF2B5EF4-FFF2-40B4-BE49-F238E27FC236}">
                      <a16:creationId xmlns:a16="http://schemas.microsoft.com/office/drawing/2014/main" id="{9E31C8D8-37CA-57B3-CCF3-F5AD1234D048}"/>
                    </a:ext>
                  </a:extLst>
                </p:cNvPr>
                <p:cNvSpPr/>
                <p:nvPr/>
              </p:nvSpPr>
              <p:spPr>
                <a:xfrm rot="3129115">
                  <a:off x="8359340" y="4364273"/>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5" name="二等辺三角形 5204">
                  <a:extLst>
                    <a:ext uri="{FF2B5EF4-FFF2-40B4-BE49-F238E27FC236}">
                      <a16:creationId xmlns:a16="http://schemas.microsoft.com/office/drawing/2014/main" id="{730153A9-69F6-C63E-2610-1CAB3BD5CE5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6" name="二等辺三角形 5205">
                  <a:extLst>
                    <a:ext uri="{FF2B5EF4-FFF2-40B4-BE49-F238E27FC236}">
                      <a16:creationId xmlns:a16="http://schemas.microsoft.com/office/drawing/2014/main" id="{52336AA8-E23A-579F-DE3E-1CB83C73288F}"/>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98" name="グループ化 5197">
                <a:extLst>
                  <a:ext uri="{FF2B5EF4-FFF2-40B4-BE49-F238E27FC236}">
                    <a16:creationId xmlns:a16="http://schemas.microsoft.com/office/drawing/2014/main" id="{BACC34A6-F0FA-9268-6FEA-932A5F7D2D68}"/>
                  </a:ext>
                </a:extLst>
              </p:cNvPr>
              <p:cNvGrpSpPr/>
              <p:nvPr/>
            </p:nvGrpSpPr>
            <p:grpSpPr>
              <a:xfrm flipH="1">
                <a:off x="7705670" y="4412191"/>
                <a:ext cx="414607" cy="325576"/>
                <a:chOff x="8188005" y="4340214"/>
                <a:chExt cx="414607" cy="325576"/>
              </a:xfrm>
            </p:grpSpPr>
            <p:sp>
              <p:nvSpPr>
                <p:cNvPr id="5200" name="二等辺三角形 5199">
                  <a:extLst>
                    <a:ext uri="{FF2B5EF4-FFF2-40B4-BE49-F238E27FC236}">
                      <a16:creationId xmlns:a16="http://schemas.microsoft.com/office/drawing/2014/main" id="{73DC0BE5-8287-0EFA-9EEA-2778C2B9635B}"/>
                    </a:ext>
                  </a:extLst>
                </p:cNvPr>
                <p:cNvSpPr/>
                <p:nvPr/>
              </p:nvSpPr>
              <p:spPr>
                <a:xfrm rot="2754352">
                  <a:off x="8347167" y="4376345"/>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1" name="二等辺三角形 5200">
                  <a:extLst>
                    <a:ext uri="{FF2B5EF4-FFF2-40B4-BE49-F238E27FC236}">
                      <a16:creationId xmlns:a16="http://schemas.microsoft.com/office/drawing/2014/main" id="{5C8DC204-BFEF-7512-8020-C1F85346E4D8}"/>
                    </a:ext>
                  </a:extLst>
                </p:cNvPr>
                <p:cNvSpPr/>
                <p:nvPr/>
              </p:nvSpPr>
              <p:spPr>
                <a:xfrm rot="1432408">
                  <a:off x="8276563" y="4351893"/>
                  <a:ext cx="93720" cy="26786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2" name="二等辺三角形 5201">
                  <a:extLst>
                    <a:ext uri="{FF2B5EF4-FFF2-40B4-BE49-F238E27FC236}">
                      <a16:creationId xmlns:a16="http://schemas.microsoft.com/office/drawing/2014/main" id="{938F5839-F866-4FC3-2E71-0B9CA92C9F98}"/>
                    </a:ext>
                  </a:extLst>
                </p:cNvPr>
                <p:cNvSpPr/>
                <p:nvPr/>
              </p:nvSpPr>
              <p:spPr>
                <a:xfrm rot="4803433">
                  <a:off x="8393571" y="4456749"/>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03" name="二等辺三角形 5202">
                  <a:extLst>
                    <a:ext uri="{FF2B5EF4-FFF2-40B4-BE49-F238E27FC236}">
                      <a16:creationId xmlns:a16="http://schemas.microsoft.com/office/drawing/2014/main" id="{1342D56B-254F-79E1-6F69-E81E3423F86D}"/>
                    </a:ext>
                  </a:extLst>
                </p:cNvPr>
                <p:cNvSpPr/>
                <p:nvPr/>
              </p:nvSpPr>
              <p:spPr>
                <a:xfrm>
                  <a:off x="8188005" y="4340214"/>
                  <a:ext cx="118044" cy="300038"/>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99" name="楕円 5198">
                <a:extLst>
                  <a:ext uri="{FF2B5EF4-FFF2-40B4-BE49-F238E27FC236}">
                    <a16:creationId xmlns:a16="http://schemas.microsoft.com/office/drawing/2014/main" id="{AF4EDE17-3EE1-D076-CF39-CC4F39602AA5}"/>
                  </a:ext>
                </a:extLst>
              </p:cNvPr>
              <p:cNvSpPr/>
              <p:nvPr/>
            </p:nvSpPr>
            <p:spPr>
              <a:xfrm rot="1465932">
                <a:off x="7808879" y="4770897"/>
                <a:ext cx="123596" cy="1899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95" name="正方形/長方形 5194">
              <a:extLst>
                <a:ext uri="{FF2B5EF4-FFF2-40B4-BE49-F238E27FC236}">
                  <a16:creationId xmlns:a16="http://schemas.microsoft.com/office/drawing/2014/main" id="{7144EC84-8253-60CC-8AC3-C7A89DD5DCD9}"/>
                </a:ext>
              </a:extLst>
            </p:cNvPr>
            <p:cNvSpPr/>
            <p:nvPr/>
          </p:nvSpPr>
          <p:spPr>
            <a:xfrm>
              <a:off x="7981640" y="4686810"/>
              <a:ext cx="145937" cy="730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15" name="グループ化 5214">
            <a:extLst>
              <a:ext uri="{FF2B5EF4-FFF2-40B4-BE49-F238E27FC236}">
                <a16:creationId xmlns:a16="http://schemas.microsoft.com/office/drawing/2014/main" id="{61E88E7B-5F6B-7B38-A3DD-2443091CA861}"/>
              </a:ext>
            </a:extLst>
          </p:cNvPr>
          <p:cNvGrpSpPr/>
          <p:nvPr/>
        </p:nvGrpSpPr>
        <p:grpSpPr>
          <a:xfrm>
            <a:off x="1998822" y="1806480"/>
            <a:ext cx="663440" cy="811946"/>
            <a:chOff x="9290215" y="1449773"/>
            <a:chExt cx="663440" cy="811946"/>
          </a:xfrm>
        </p:grpSpPr>
        <p:grpSp>
          <p:nvGrpSpPr>
            <p:cNvPr id="5216" name="グループ化 5215">
              <a:extLst>
                <a:ext uri="{FF2B5EF4-FFF2-40B4-BE49-F238E27FC236}">
                  <a16:creationId xmlns:a16="http://schemas.microsoft.com/office/drawing/2014/main" id="{91E2D25D-8E73-EF08-B1C0-48DA0770E767}"/>
                </a:ext>
              </a:extLst>
            </p:cNvPr>
            <p:cNvGrpSpPr/>
            <p:nvPr/>
          </p:nvGrpSpPr>
          <p:grpSpPr>
            <a:xfrm>
              <a:off x="9290215" y="1449773"/>
              <a:ext cx="663440" cy="811946"/>
              <a:chOff x="9290215" y="1449773"/>
              <a:chExt cx="663440" cy="811946"/>
            </a:xfrm>
          </p:grpSpPr>
          <p:sp>
            <p:nvSpPr>
              <p:cNvPr id="5218" name="楕円 5217">
                <a:extLst>
                  <a:ext uri="{FF2B5EF4-FFF2-40B4-BE49-F238E27FC236}">
                    <a16:creationId xmlns:a16="http://schemas.microsoft.com/office/drawing/2014/main" id="{1C0D58C9-1484-D419-3D6E-AA7E80055630}"/>
                  </a:ext>
                </a:extLst>
              </p:cNvPr>
              <p:cNvSpPr/>
              <p:nvPr/>
            </p:nvSpPr>
            <p:spPr>
              <a:xfrm>
                <a:off x="9290215" y="162600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19" name="正方形/長方形 5218">
                <a:extLst>
                  <a:ext uri="{FF2B5EF4-FFF2-40B4-BE49-F238E27FC236}">
                    <a16:creationId xmlns:a16="http://schemas.microsoft.com/office/drawing/2014/main" id="{D18470F2-167F-2502-E048-48F9A00AFD9D}"/>
                  </a:ext>
                </a:extLst>
              </p:cNvPr>
              <p:cNvSpPr/>
              <p:nvPr/>
            </p:nvSpPr>
            <p:spPr>
              <a:xfrm>
                <a:off x="9585213" y="144977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20" name="円弧 5219">
                <a:extLst>
                  <a:ext uri="{FF2B5EF4-FFF2-40B4-BE49-F238E27FC236}">
                    <a16:creationId xmlns:a16="http://schemas.microsoft.com/office/drawing/2014/main" id="{67986263-E326-A4EB-E3F6-322479690EA7}"/>
                  </a:ext>
                </a:extLst>
              </p:cNvPr>
              <p:cNvSpPr/>
              <p:nvPr/>
            </p:nvSpPr>
            <p:spPr>
              <a:xfrm rot="8687314">
                <a:off x="9484718" y="151785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21" name="楕円 5220">
                <a:extLst>
                  <a:ext uri="{FF2B5EF4-FFF2-40B4-BE49-F238E27FC236}">
                    <a16:creationId xmlns:a16="http://schemas.microsoft.com/office/drawing/2014/main" id="{507E980F-B472-5920-5D62-576E6E8A2F51}"/>
                  </a:ext>
                </a:extLst>
              </p:cNvPr>
              <p:cNvSpPr/>
              <p:nvPr/>
            </p:nvSpPr>
            <p:spPr>
              <a:xfrm>
                <a:off x="9619823" y="146826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17" name="楕円 5216">
              <a:extLst>
                <a:ext uri="{FF2B5EF4-FFF2-40B4-BE49-F238E27FC236}">
                  <a16:creationId xmlns:a16="http://schemas.microsoft.com/office/drawing/2014/main" id="{8A7565FF-A6CC-3DF9-24CE-A88E1ADD8421}"/>
                </a:ext>
              </a:extLst>
            </p:cNvPr>
            <p:cNvSpPr/>
            <p:nvPr/>
          </p:nvSpPr>
          <p:spPr>
            <a:xfrm rot="2210941">
              <a:off x="9388419" y="1714394"/>
              <a:ext cx="83236" cy="20607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矢印: 右カーブ 9">
            <a:extLst>
              <a:ext uri="{FF2B5EF4-FFF2-40B4-BE49-F238E27FC236}">
                <a16:creationId xmlns:a16="http://schemas.microsoft.com/office/drawing/2014/main" id="{54B6A032-2B58-A74B-41C3-708857132926}"/>
              </a:ext>
            </a:extLst>
          </p:cNvPr>
          <p:cNvSpPr/>
          <p:nvPr/>
        </p:nvSpPr>
        <p:spPr>
          <a:xfrm rot="2754660">
            <a:off x="7401470" y="272061"/>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62DFB608-0EFC-2560-5D99-D3EE2AB4F47A}"/>
              </a:ext>
            </a:extLst>
          </p:cNvPr>
          <p:cNvSpPr/>
          <p:nvPr/>
        </p:nvSpPr>
        <p:spPr>
          <a:xfrm rot="17854973" flipH="1">
            <a:off x="4636108" y="473947"/>
            <a:ext cx="752942" cy="2108006"/>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7AC1D6CA-5DA5-E4B5-F702-BCF9952FF3B9}"/>
              </a:ext>
            </a:extLst>
          </p:cNvPr>
          <p:cNvSpPr txBox="1"/>
          <p:nvPr/>
        </p:nvSpPr>
        <p:spPr>
          <a:xfrm>
            <a:off x="4883963" y="764232"/>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15" name="テキスト ボックス 14">
            <a:extLst>
              <a:ext uri="{FF2B5EF4-FFF2-40B4-BE49-F238E27FC236}">
                <a16:creationId xmlns:a16="http://schemas.microsoft.com/office/drawing/2014/main" id="{96A8BB4F-874B-F22C-AF38-BE55B4816BC7}"/>
              </a:ext>
            </a:extLst>
          </p:cNvPr>
          <p:cNvSpPr txBox="1"/>
          <p:nvPr/>
        </p:nvSpPr>
        <p:spPr>
          <a:xfrm>
            <a:off x="6948031" y="394900"/>
            <a:ext cx="1107996" cy="369332"/>
          </a:xfrm>
          <a:prstGeom prst="rect">
            <a:avLst/>
          </a:prstGeom>
          <a:noFill/>
        </p:spPr>
        <p:txBody>
          <a:bodyPr wrap="none" rtlCol="0">
            <a:spAutoFit/>
          </a:bodyPr>
          <a:lstStyle/>
          <a:p>
            <a:r>
              <a:rPr kumimoji="1" lang="ja-JP" altLang="en-US" b="1" dirty="0">
                <a:solidFill>
                  <a:srgbClr val="FF0000"/>
                </a:solidFill>
              </a:rPr>
              <a:t>プッシュ</a:t>
            </a:r>
          </a:p>
        </p:txBody>
      </p:sp>
      <p:sp>
        <p:nvSpPr>
          <p:cNvPr id="3" name="楕円 2">
            <a:extLst>
              <a:ext uri="{FF2B5EF4-FFF2-40B4-BE49-F238E27FC236}">
                <a16:creationId xmlns:a16="http://schemas.microsoft.com/office/drawing/2014/main" id="{31423B15-5D9C-2499-33BF-4CD6AB0DC05A}"/>
              </a:ext>
            </a:extLst>
          </p:cNvPr>
          <p:cNvSpPr/>
          <p:nvPr/>
        </p:nvSpPr>
        <p:spPr>
          <a:xfrm>
            <a:off x="4777052" y="1922562"/>
            <a:ext cx="3401133" cy="3401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422B02D-A84E-C881-B543-8971ADAA012E}"/>
              </a:ext>
            </a:extLst>
          </p:cNvPr>
          <p:cNvSpPr txBox="1"/>
          <p:nvPr/>
        </p:nvSpPr>
        <p:spPr>
          <a:xfrm>
            <a:off x="7902111" y="4561700"/>
            <a:ext cx="1569660" cy="369332"/>
          </a:xfrm>
          <a:prstGeom prst="rect">
            <a:avLst/>
          </a:prstGeom>
          <a:noFill/>
        </p:spPr>
        <p:txBody>
          <a:bodyPr wrap="none" rtlCol="0">
            <a:spAutoFit/>
          </a:bodyPr>
          <a:lstStyle/>
          <a:p>
            <a:r>
              <a:rPr kumimoji="1" lang="ja-JP" altLang="en-US" b="1" dirty="0">
                <a:solidFill>
                  <a:srgbClr val="FF0000"/>
                </a:solidFill>
              </a:rPr>
              <a:t>重なっちゃう</a:t>
            </a:r>
          </a:p>
        </p:txBody>
      </p:sp>
      <p:sp>
        <p:nvSpPr>
          <p:cNvPr id="16" name="テキスト ボックス 15">
            <a:extLst>
              <a:ext uri="{FF2B5EF4-FFF2-40B4-BE49-F238E27FC236}">
                <a16:creationId xmlns:a16="http://schemas.microsoft.com/office/drawing/2014/main" id="{1B8705FD-CD01-3B04-BC54-577C026C6670}"/>
              </a:ext>
            </a:extLst>
          </p:cNvPr>
          <p:cNvSpPr txBox="1"/>
          <p:nvPr/>
        </p:nvSpPr>
        <p:spPr>
          <a:xfrm>
            <a:off x="5711879" y="1498612"/>
            <a:ext cx="1569660" cy="369332"/>
          </a:xfrm>
          <a:prstGeom prst="rect">
            <a:avLst/>
          </a:prstGeom>
          <a:noFill/>
        </p:spPr>
        <p:txBody>
          <a:bodyPr wrap="none" rtlCol="0">
            <a:spAutoFit/>
          </a:bodyPr>
          <a:lstStyle/>
          <a:p>
            <a:r>
              <a:rPr kumimoji="1" lang="ja-JP" altLang="en-US" b="1" dirty="0">
                <a:solidFill>
                  <a:srgbClr val="FF0000"/>
                </a:solidFill>
              </a:rPr>
              <a:t>コンフリクト</a:t>
            </a:r>
          </a:p>
        </p:txBody>
      </p:sp>
    </p:spTree>
    <p:extLst>
      <p:ext uri="{BB962C8B-B14F-4D97-AF65-F5344CB8AC3E}">
        <p14:creationId xmlns:p14="http://schemas.microsoft.com/office/powerpoint/2010/main" val="9675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4.375E-6 -4.44444E-6 L 4.375E-6 0.0044 C 0.00807 -0.00509 0.03268 -0.03148 0.04362 -0.04907 C 0.04804 -0.05601 0.05143 -0.06504 0.05612 -0.07129 C 0.06106 -0.07777 0.06705 -0.08125 0.07239 -0.0868 C 0.11992 -0.13588 0.04218 -0.06041 0.10742 -0.12013 C 0.12447 -0.13564 0.14713 -0.16365 0.16614 -0.16666 C 0.18567 -0.1699 0.17526 -0.16828 0.19739 -0.17129 C 0.21549 -0.17662 0.21354 -0.17708 0.24362 -0.16898 C 0.24765 -0.16782 0.25117 -0.16319 0.25494 -0.16018 C 0.25911 -0.15648 0.26328 -0.15277 0.26744 -0.14907 C 0.26953 -0.14699 0.27148 -0.14398 0.27369 -0.14236 C 0.27981 -0.13726 0.28645 -0.13449 0.29244 -0.12893 C 0.30078 -0.12129 0.30299 -0.11435 0.30859 -0.10231 C 0.31458 -0.05486 0.31211 -0.07569 0.31614 -0.04004 C 0.31653 -0.01944 0.31692 0.00139 0.31744 0.02223 C 0.31809 0.05186 0.31875 0.08149 0.31992 0.11112 C 0.32005 0.11551 0.32044 0.11991 0.32109 0.12408 C 0.32317 0.1375 0.32304 0.13241 0.32617 0.14213 C 0.33828 0.18079 0.32213 0.13264 0.33359 0.16644 C 0.33411 0.17408 0.33424 0.18149 0.33489 0.18889 C 0.33515 0.1919 0.33606 0.19468 0.33619 0.19769 C 0.33645 0.2044 0.33619 0.21112 0.33619 0.21783 L 0.33619 0.21806 " pathEditMode="relative" rAng="0" ptsTypes="AAAAAAAAAAAAAAAAAAAAAAAA">
                                      <p:cBhvr>
                                        <p:cTn id="13" dur="2000" fill="hold"/>
                                        <p:tgtEl>
                                          <p:spTgt spid="5185"/>
                                        </p:tgtEl>
                                        <p:attrNameLst>
                                          <p:attrName>ppt_x</p:attrName>
                                          <p:attrName>ppt_y</p:attrName>
                                        </p:attrNameLst>
                                      </p:cBhvr>
                                      <p:rCtr x="16810" y="2130"/>
                                    </p:animMotion>
                                  </p:childTnLst>
                                </p:cTn>
                              </p:par>
                              <p:par>
                                <p:cTn id="14" presetID="0" presetClass="path" presetSubtype="0" accel="50000" decel="50000" fill="hold" nodeType="withEffect">
                                  <p:stCondLst>
                                    <p:cond delay="0"/>
                                  </p:stCondLst>
                                  <p:childTnLst>
                                    <p:animMotion origin="layout" path="M 4.16667E-6 -3.7037E-6 L 4.16667E-6 0.0044 C 0.00807 -0.00509 0.03268 -0.03148 0.04362 -0.04907 C 0.04804 -0.05601 0.05143 -0.06504 0.05612 -0.07129 C 0.06106 -0.07777 0.06705 -0.08125 0.07239 -0.0868 C 0.11992 -0.13588 0.04218 -0.06041 0.10742 -0.12014 C 0.12448 -0.13564 0.14713 -0.16365 0.16614 -0.16666 C 0.18567 -0.1699 0.17526 -0.16828 0.19739 -0.17129 C 0.21549 -0.17662 0.21354 -0.17708 0.24362 -0.16898 C 0.24765 -0.16782 0.25117 -0.16319 0.25494 -0.16018 C 0.25911 -0.15648 0.26328 -0.15277 0.26744 -0.14907 C 0.26953 -0.14699 0.27148 -0.14398 0.27369 -0.14236 C 0.27981 -0.13726 0.28645 -0.13449 0.29244 -0.12893 C 0.30078 -0.12129 0.30299 -0.11435 0.30859 -0.10231 C 0.31458 -0.05486 0.31211 -0.07569 0.31614 -0.04004 C 0.31653 -0.01944 0.31692 0.00139 0.31744 0.02223 C 0.31809 0.05186 0.31875 0.08149 0.31992 0.11111 C 0.32005 0.11551 0.32044 0.11991 0.32109 0.12408 C 0.32317 0.1375 0.32304 0.13241 0.32617 0.14213 C 0.33828 0.18079 0.32213 0.13264 0.33359 0.16667 C 0.33411 0.17408 0.33424 0.18149 0.33489 0.18889 C 0.33515 0.1919 0.33606 0.19468 0.33619 0.19769 C 0.33645 0.2044 0.33619 0.21111 0.33619 0.21783 L 0.33619 0.21806 " pathEditMode="relative" rAng="0" ptsTypes="AAAAAAAAAAAAAAAAAAAAAAAA">
                                      <p:cBhvr>
                                        <p:cTn id="15" dur="2000" fill="hold"/>
                                        <p:tgtEl>
                                          <p:spTgt spid="5215"/>
                                        </p:tgtEl>
                                        <p:attrNameLst>
                                          <p:attrName>ppt_x</p:attrName>
                                          <p:attrName>ppt_y</p:attrName>
                                        </p:attrNameLst>
                                      </p:cBhvr>
                                      <p:rCtr x="16810" y="2130"/>
                                    </p:animMotion>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3000"/>
                            </p:stCondLst>
                            <p:childTnLst>
                              <p:par>
                                <p:cTn id="24" presetID="0" presetClass="path" presetSubtype="0" accel="50000" decel="50000" fill="hold" grpId="0" nodeType="afterEffect">
                                  <p:stCondLst>
                                    <p:cond delay="0"/>
                                  </p:stCondLst>
                                  <p:childTnLst>
                                    <p:animMotion origin="layout" path="M -1.45833E-6 3.7037E-7 L -1.45833E-6 0.00023 C -0.00169 -0.00949 -0.00351 -0.01921 -0.00508 -0.02894 C -0.0056 -0.03171 -0.00573 -0.03495 -0.00625 -0.03773 C -0.00729 -0.04236 -0.00898 -0.04653 -0.01002 -0.05116 C -0.01458 -0.07014 -0.01028 -0.06088 -0.01758 -0.08218 C -0.02018 -0.08982 -0.02344 -0.09676 -0.0263 -0.1044 C -0.0276 -0.10787 -0.02877 -0.11181 -0.03008 -0.11551 C -0.03164 -0.11991 -0.03346 -0.12431 -0.03502 -0.12894 C -0.03763 -0.13611 -0.03997 -0.14375 -0.04258 -0.15116 C -0.04544 -0.15949 -0.04961 -0.17245 -0.05377 -0.17986 C -0.05534 -0.18264 -0.05716 -0.18426 -0.05885 -0.18657 C -0.06133 -0.19028 -0.0638 -0.19421 -0.06627 -0.19769 C -0.06745 -0.19931 -0.06862 -0.20162 -0.07005 -0.20208 C -0.0737 -0.2037 -0.0776 -0.20347 -0.08125 -0.2044 C -0.08346 -0.20486 -0.08542 -0.20579 -0.0875 -0.20648 C -0.10208 -0.2044 -0.11706 -0.20625 -0.13125 -0.2 C -0.13802 -0.19699 -0.14219 -0.19491 -0.15 -0.19329 C -0.15625 -0.1919 -0.1625 -0.1919 -0.16875 -0.19097 C -0.1793 -0.18171 -0.16758 -0.19097 -0.18125 -0.18449 C -0.18346 -0.18333 -0.18542 -0.18125 -0.1875 -0.17986 C -0.19127 -0.17755 -0.19518 -0.17593 -0.19883 -0.17338 C -0.20443 -0.16898 -0.20456 -0.16528 -0.21002 -0.16227 C -0.21211 -0.16088 -0.21419 -0.16065 -0.21627 -0.15995 C -0.23372 -0.14144 -0.21185 -0.16389 -0.22877 -0.14884 C -0.23268 -0.14537 -0.23633 -0.14167 -0.2401 -0.13773 C -0.24258 -0.13495 -0.24531 -0.13241 -0.24752 -0.12894 C -0.25039 -0.12431 -0.25247 -0.11829 -0.25508 -0.11319 C -0.25833 -0.10718 -0.26198 -0.10185 -0.2651 -0.0956 C -0.26667 -0.09213 -0.26719 -0.08773 -0.26875 -0.08449 C -0.28893 -0.04398 -0.26393 -0.10208 -0.27877 -0.06667 C -0.27969 -0.06134 -0.28034 -0.05602 -0.28125 -0.05116 C -0.28581 -0.0294 -0.28229 -0.05463 -0.28502 -0.03333 C -0.28594 -0.02662 -0.28685 -0.01991 -0.2875 -0.01319 C -0.28815 -0.0081 -0.28802 -0.00278 -0.2888 0.00231 C -0.28932 0.00556 -0.29049 0.0081 -0.29127 0.01111 C -0.29258 0.0162 -0.29401 0.0213 -0.29505 0.02662 C -0.29674 0.03565 -0.29883 0.05579 -0.3 0.06458 C -0.30117 0.07199 -0.3026 0.0794 -0.30377 0.08681 C -0.30638 0.15856 -0.30508 0.11042 -0.30508 0.23125 L -0.30625 0.23125 " pathEditMode="relative" rAng="0" ptsTypes="AAAAAAAAAAAAAAAAAAAAAAAAAAAAAAAAAAAAAAAAA">
                                      <p:cBhvr>
                                        <p:cTn id="25" dur="2000" fill="hold"/>
                                        <p:tgtEl>
                                          <p:spTgt spid="5178"/>
                                        </p:tgtEl>
                                        <p:attrNameLst>
                                          <p:attrName>ppt_x</p:attrName>
                                          <p:attrName>ppt_y</p:attrName>
                                        </p:attrNameLst>
                                      </p:cBhvr>
                                      <p:rCtr x="-15313" y="1227"/>
                                    </p:animMotion>
                                  </p:childTnLst>
                                </p:cTn>
                              </p:par>
                              <p:par>
                                <p:cTn id="26" presetID="0" presetClass="path" presetSubtype="0" accel="50000" decel="50000" fill="hold" nodeType="withEffect">
                                  <p:stCondLst>
                                    <p:cond delay="0"/>
                                  </p:stCondLst>
                                  <p:childTnLst>
                                    <p:animMotion origin="layout" path="M 4.375E-6 0 L 4.375E-6 0.00023 C -0.0017 -0.00949 -0.00352 -0.01921 -0.00508 -0.02894 C -0.0056 -0.03171 -0.00573 -0.03495 -0.00625 -0.03773 C -0.0073 -0.04236 -0.00899 -0.04653 -0.01003 -0.05116 C -0.01459 -0.07014 -0.01029 -0.06088 -0.01758 -0.08218 C -0.02019 -0.08981 -0.02344 -0.09676 -0.02631 -0.1044 C -0.02761 -0.10787 -0.02878 -0.11181 -0.03008 -0.11551 C -0.03164 -0.11991 -0.03347 -0.12431 -0.03503 -0.12894 C -0.03763 -0.13611 -0.03998 -0.14375 -0.04258 -0.15116 C -0.04545 -0.15949 -0.04961 -0.17245 -0.05378 -0.17986 C -0.05534 -0.18264 -0.05717 -0.18426 -0.05886 -0.18657 C -0.06133 -0.19028 -0.06381 -0.19421 -0.06628 -0.19769 C -0.06745 -0.19931 -0.06862 -0.20162 -0.07006 -0.20208 C -0.0737 -0.2037 -0.07761 -0.20347 -0.08125 -0.2044 C -0.08347 -0.20486 -0.08542 -0.20579 -0.0875 -0.20648 C -0.10209 -0.2044 -0.11706 -0.20625 -0.13125 -0.2 C -0.13803 -0.19699 -0.14219 -0.19491 -0.15 -0.19329 C -0.15625 -0.1919 -0.1625 -0.1919 -0.16875 -0.19097 C -0.1793 -0.18171 -0.16758 -0.19097 -0.18125 -0.18449 C -0.18347 -0.18333 -0.18542 -0.18125 -0.1875 -0.17986 C -0.19128 -0.17755 -0.19519 -0.17593 -0.19883 -0.17338 C -0.20443 -0.16898 -0.20456 -0.16528 -0.21003 -0.16227 C -0.21211 -0.16088 -0.2142 -0.16065 -0.21628 -0.15995 C -0.23373 -0.14144 -0.21185 -0.16389 -0.22878 -0.14884 C -0.23269 -0.14537 -0.23633 -0.14167 -0.24011 -0.13773 C -0.24258 -0.13495 -0.24532 -0.13241 -0.24753 -0.12894 C -0.25039 -0.12431 -0.25248 -0.11829 -0.25508 -0.11319 C -0.25834 -0.10718 -0.26198 -0.10185 -0.26511 -0.0956 C -0.26667 -0.09213 -0.26719 -0.08773 -0.26875 -0.08449 C -0.28894 -0.04398 -0.26394 -0.10208 -0.27878 -0.06667 C -0.27969 -0.06134 -0.28034 -0.05602 -0.28125 -0.05116 C -0.28581 -0.0294 -0.2823 -0.05463 -0.28503 -0.03333 C -0.28594 -0.02662 -0.28685 -0.01991 -0.2875 -0.01319 C -0.28816 -0.0081 -0.28803 -0.00278 -0.28881 0.00231 C -0.28933 0.00556 -0.2905 0.0081 -0.29128 0.01111 C -0.29258 0.0162 -0.29401 0.0213 -0.29506 0.02662 C -0.29675 0.03565 -0.29883 0.05579 -0.3 0.06458 C -0.30118 0.07199 -0.30261 0.0794 -0.30378 0.08681 C -0.30638 0.15856 -0.30508 0.11042 -0.30508 0.23125 L -0.30625 0.23125 " pathEditMode="relative" rAng="0" ptsTypes="AAAAAAAAAAAAAAAAAAAAAAAAAAAAAAAAAAAAAAAAA">
                                      <p:cBhvr>
                                        <p:cTn id="27" dur="2000" fill="hold"/>
                                        <p:tgtEl>
                                          <p:spTgt spid="5193"/>
                                        </p:tgtEl>
                                        <p:attrNameLst>
                                          <p:attrName>ppt_x</p:attrName>
                                          <p:attrName>ppt_y</p:attrName>
                                        </p:attrNameLst>
                                      </p:cBhvr>
                                      <p:rCtr x="-15313" y="1227"/>
                                    </p:animMotion>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 grpId="0" animBg="1"/>
      <p:bldP spid="5178" grpId="0" animBg="1"/>
      <p:bldP spid="10" grpId="0" animBg="1"/>
      <p:bldP spid="11" grpId="0" animBg="1"/>
      <p:bldP spid="14" grpId="0"/>
      <p:bldP spid="15" grpId="0"/>
      <p:bldP spid="3" grpId="0" animBg="1"/>
      <p:bldP spid="7"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ADBE-F4FD-5583-F2A5-AB1D154A0992}"/>
              </a:ext>
            </a:extLst>
          </p:cNvPr>
          <p:cNvSpPr>
            <a:spLocks noGrp="1"/>
          </p:cNvSpPr>
          <p:nvPr>
            <p:ph type="title"/>
          </p:nvPr>
        </p:nvSpPr>
        <p:spPr/>
        <p:txBody>
          <a:bodyPr>
            <a:normAutofit/>
          </a:bodyPr>
          <a:lstStyle/>
          <a:p>
            <a:r>
              <a:rPr lang="en-US" altLang="ja-JP" sz="5400" cap="none" dirty="0"/>
              <a:t>Git</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3B626606-7E1C-3B91-9108-FC4566BF88D4}"/>
              </a:ext>
            </a:extLst>
          </p:cNvPr>
          <p:cNvSpPr>
            <a:spLocks noGrp="1"/>
          </p:cNvSpPr>
          <p:nvPr>
            <p:ph idx="1"/>
          </p:nvPr>
        </p:nvSpPr>
        <p:spPr>
          <a:xfrm>
            <a:off x="1251678" y="2286001"/>
            <a:ext cx="10178322" cy="4189614"/>
          </a:xfrm>
        </p:spPr>
        <p:txBody>
          <a:bodyPr>
            <a:normAutofit/>
          </a:bodyPr>
          <a:lstStyle/>
          <a:p>
            <a:pPr marL="0" indent="0">
              <a:buNone/>
            </a:pPr>
            <a:r>
              <a:rPr lang="en-US" altLang="ja-JP" dirty="0"/>
              <a:t>Git</a:t>
            </a:r>
            <a:r>
              <a:rPr lang="ja-JP" altLang="en-US" dirty="0"/>
              <a:t>とは、コンピューターで作ったファイルの変更履歴を記録したり、管理したりするためのツールです。</a:t>
            </a:r>
          </a:p>
          <a:p>
            <a:pPr marL="0" indent="0">
              <a:buNone/>
            </a:pPr>
            <a:r>
              <a:rPr lang="ja-JP" altLang="en-US" dirty="0"/>
              <a:t>例えば、あなたが絵を描いているとします。</a:t>
            </a:r>
          </a:p>
          <a:p>
            <a:pPr marL="0" indent="0">
              <a:buNone/>
            </a:pPr>
            <a:r>
              <a:rPr lang="ja-JP" altLang="en-US" dirty="0"/>
              <a:t>最初は空白の紙に線を引いて、次に色を塗って、最後に文字を書くとしましょう。</a:t>
            </a:r>
          </a:p>
          <a:p>
            <a:pPr marL="0" indent="0">
              <a:buNone/>
            </a:pPr>
            <a:r>
              <a:rPr lang="ja-JP" altLang="en-US" dirty="0"/>
              <a:t>このとき、紙に描いた絵はどんどん変わっていきますよね。</a:t>
            </a:r>
          </a:p>
          <a:p>
            <a:pPr marL="0" indent="0">
              <a:buNone/>
            </a:pPr>
            <a:r>
              <a:rPr lang="ja-JP" altLang="en-US" dirty="0"/>
              <a:t>でも、もしも間違えて消しゴムで消してしまったら、元に戻すことはできません。</a:t>
            </a:r>
          </a:p>
          <a:p>
            <a:pPr marL="0" indent="0">
              <a:buNone/>
            </a:pPr>
            <a:r>
              <a:rPr lang="ja-JP" altLang="en-US" dirty="0"/>
              <a:t>そこで、</a:t>
            </a:r>
            <a:r>
              <a:rPr lang="en-US" altLang="ja-JP" dirty="0"/>
              <a:t>Git</a:t>
            </a:r>
            <a:r>
              <a:rPr lang="ja-JP" altLang="en-US" dirty="0"/>
              <a:t>を使うと便利なんです。</a:t>
            </a:r>
            <a:r>
              <a:rPr lang="en-US" altLang="ja-JP" dirty="0"/>
              <a:t>Git</a:t>
            </a:r>
            <a:r>
              <a:rPr lang="ja-JP" altLang="en-US" dirty="0"/>
              <a:t>は、あなたが絵を描くたびに紙のコピーを作ってくれます。</a:t>
            </a:r>
          </a:p>
          <a:p>
            <a:pPr marL="0" indent="0">
              <a:buNone/>
            </a:pPr>
            <a:r>
              <a:rPr lang="ja-JP" altLang="en-US" dirty="0"/>
              <a:t>そして、そのコピーには何を描いたか、いつ描いたか、誰が描いたかなどの情報も一緒に保存してくれます。これを「バージョン管理」と呼びます。</a:t>
            </a:r>
          </a:p>
          <a:p>
            <a:pPr marL="0" indent="0">
              <a:buNone/>
            </a:pPr>
            <a:endParaRPr lang="en-US" altLang="ja-JP" dirty="0"/>
          </a:p>
        </p:txBody>
      </p:sp>
    </p:spTree>
    <p:extLst>
      <p:ext uri="{BB962C8B-B14F-4D97-AF65-F5344CB8AC3E}">
        <p14:creationId xmlns:p14="http://schemas.microsoft.com/office/powerpoint/2010/main" val="275631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57" name="グループ化 5156">
            <a:extLst>
              <a:ext uri="{FF2B5EF4-FFF2-40B4-BE49-F238E27FC236}">
                <a16:creationId xmlns:a16="http://schemas.microsoft.com/office/drawing/2014/main" id="{5092B5E7-7A30-4292-E059-08A698E19002}"/>
              </a:ext>
            </a:extLst>
          </p:cNvPr>
          <p:cNvGrpSpPr/>
          <p:nvPr/>
        </p:nvGrpSpPr>
        <p:grpSpPr>
          <a:xfrm>
            <a:off x="7041043" y="980429"/>
            <a:ext cx="1941340" cy="2432689"/>
            <a:chOff x="7041043" y="980429"/>
            <a:chExt cx="1941340" cy="2432689"/>
          </a:xfrm>
        </p:grpSpPr>
        <p:grpSp>
          <p:nvGrpSpPr>
            <p:cNvPr id="15" name="グループ化 14">
              <a:extLst>
                <a:ext uri="{FF2B5EF4-FFF2-40B4-BE49-F238E27FC236}">
                  <a16:creationId xmlns:a16="http://schemas.microsoft.com/office/drawing/2014/main" id="{79CECEC1-F8B3-C918-FB34-0512359D2785}"/>
                </a:ext>
              </a:extLst>
            </p:cNvPr>
            <p:cNvGrpSpPr/>
            <p:nvPr/>
          </p:nvGrpSpPr>
          <p:grpSpPr>
            <a:xfrm>
              <a:off x="7041043" y="980429"/>
              <a:ext cx="1941340" cy="2432689"/>
              <a:chOff x="1092370" y="3318758"/>
              <a:chExt cx="1941340" cy="2432689"/>
            </a:xfrm>
          </p:grpSpPr>
          <p:sp>
            <p:nvSpPr>
              <p:cNvPr id="14" name="正方形/長方形 13">
                <a:extLst>
                  <a:ext uri="{FF2B5EF4-FFF2-40B4-BE49-F238E27FC236}">
                    <a16:creationId xmlns:a16="http://schemas.microsoft.com/office/drawing/2014/main" id="{D73B9F2B-B55D-3F81-F492-F3D18AB44362}"/>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CF83FE2-F210-15AC-9828-A6FDC3691266}"/>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4EDD1F5-333D-83A5-88A7-E9BC381559FE}"/>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24CFEA4-8BA9-F6C5-CBE0-B738CE0A09E7}"/>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E016-B734-9CA6-FC5E-D795D07FA691}"/>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212E28-0692-FB1B-1893-28214A464D5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27" name="グループ化 5126">
              <a:extLst>
                <a:ext uri="{FF2B5EF4-FFF2-40B4-BE49-F238E27FC236}">
                  <a16:creationId xmlns:a16="http://schemas.microsoft.com/office/drawing/2014/main" id="{91D06E09-050D-BDD3-430A-C2A84017926E}"/>
                </a:ext>
              </a:extLst>
            </p:cNvPr>
            <p:cNvGrpSpPr/>
            <p:nvPr/>
          </p:nvGrpSpPr>
          <p:grpSpPr>
            <a:xfrm>
              <a:off x="7693448" y="1292583"/>
              <a:ext cx="663440" cy="811946"/>
              <a:chOff x="7693448" y="1292583"/>
              <a:chExt cx="663440" cy="811946"/>
            </a:xfrm>
          </p:grpSpPr>
          <p:sp>
            <p:nvSpPr>
              <p:cNvPr id="16" name="楕円 15">
                <a:extLst>
                  <a:ext uri="{FF2B5EF4-FFF2-40B4-BE49-F238E27FC236}">
                    <a16:creationId xmlns:a16="http://schemas.microsoft.com/office/drawing/2014/main" id="{A18A7572-4A15-E395-7FB5-8CC3BAEA2C49}"/>
                  </a:ext>
                </a:extLst>
              </p:cNvPr>
              <p:cNvSpPr/>
              <p:nvPr/>
            </p:nvSpPr>
            <p:spPr>
              <a:xfrm>
                <a:off x="7693448" y="146881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53B4253-EDBB-6FD3-221E-17C7FF530D7A}"/>
                  </a:ext>
                </a:extLst>
              </p:cNvPr>
              <p:cNvSpPr/>
              <p:nvPr/>
            </p:nvSpPr>
            <p:spPr>
              <a:xfrm>
                <a:off x="7988446" y="129258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DB553895-B2B3-29A7-A29A-49D570E1BE37}"/>
                  </a:ext>
                </a:extLst>
              </p:cNvPr>
              <p:cNvSpPr/>
              <p:nvPr/>
            </p:nvSpPr>
            <p:spPr>
              <a:xfrm rot="8687314">
                <a:off x="7887951" y="136066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00D087-0B55-FC72-4996-D04B07FB470E}"/>
                  </a:ext>
                </a:extLst>
              </p:cNvPr>
              <p:cNvSpPr/>
              <p:nvPr/>
            </p:nvSpPr>
            <p:spPr>
              <a:xfrm>
                <a:off x="8023056" y="131107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a:xfrm>
            <a:off x="1896512" y="107148"/>
            <a:ext cx="10178322" cy="1024384"/>
          </a:xfrm>
        </p:spPr>
        <p:txBody>
          <a:bodyPr>
            <a:normAutofit/>
          </a:bodyPr>
          <a:lstStyle/>
          <a:p>
            <a:r>
              <a:rPr lang="ja-JP" altLang="en-US" dirty="0"/>
              <a:t>ブランチとは</a:t>
            </a:r>
            <a:endParaRPr kumimoji="1" lang="ja-JP" altLang="en-US" dirty="0"/>
          </a:p>
        </p:txBody>
      </p:sp>
      <p:grpSp>
        <p:nvGrpSpPr>
          <p:cNvPr id="20" name="グループ化 19">
            <a:extLst>
              <a:ext uri="{FF2B5EF4-FFF2-40B4-BE49-F238E27FC236}">
                <a16:creationId xmlns:a16="http://schemas.microsoft.com/office/drawing/2014/main" id="{A7FCF1CA-FE51-E815-E444-C059BAD75AE7}"/>
              </a:ext>
            </a:extLst>
          </p:cNvPr>
          <p:cNvGrpSpPr/>
          <p:nvPr/>
        </p:nvGrpSpPr>
        <p:grpSpPr>
          <a:xfrm>
            <a:off x="154426" y="1112113"/>
            <a:ext cx="1941340" cy="2432689"/>
            <a:chOff x="1092370" y="3318758"/>
            <a:chExt cx="1941340" cy="2432689"/>
          </a:xfrm>
        </p:grpSpPr>
        <p:sp>
          <p:nvSpPr>
            <p:cNvPr id="21" name="正方形/長方形 20">
              <a:extLst>
                <a:ext uri="{FF2B5EF4-FFF2-40B4-BE49-F238E27FC236}">
                  <a16:creationId xmlns:a16="http://schemas.microsoft.com/office/drawing/2014/main" id="{61E45226-2723-C9F8-7BC0-F68B03868DA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7828962-0C4B-F0D8-67D6-57F1BBDF9B1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ECD1C49-8EAD-C23E-61A6-AB8387B4A55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2BBAD8-87C9-F8D6-61B9-F287C02922CA}"/>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9519203-3C5E-F942-69E8-B25C49C815A5}"/>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5A1A650-0D77-9F63-9DA2-72CF98AC22D3}"/>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87EA012-6B21-E41D-3960-BEF05261911D}"/>
              </a:ext>
            </a:extLst>
          </p:cNvPr>
          <p:cNvGrpSpPr/>
          <p:nvPr/>
        </p:nvGrpSpPr>
        <p:grpSpPr>
          <a:xfrm>
            <a:off x="3804932" y="1052154"/>
            <a:ext cx="1941340" cy="2432689"/>
            <a:chOff x="759308" y="2882660"/>
            <a:chExt cx="1941340" cy="2432689"/>
          </a:xfrm>
        </p:grpSpPr>
        <p:grpSp>
          <p:nvGrpSpPr>
            <p:cNvPr id="37" name="グループ化 36">
              <a:extLst>
                <a:ext uri="{FF2B5EF4-FFF2-40B4-BE49-F238E27FC236}">
                  <a16:creationId xmlns:a16="http://schemas.microsoft.com/office/drawing/2014/main" id="{7AE3C816-EBCB-4454-51B3-97897DF9A2E2}"/>
                </a:ext>
              </a:extLst>
            </p:cNvPr>
            <p:cNvGrpSpPr/>
            <p:nvPr/>
          </p:nvGrpSpPr>
          <p:grpSpPr>
            <a:xfrm>
              <a:off x="759308" y="2882660"/>
              <a:ext cx="1941340" cy="2432689"/>
              <a:chOff x="1092370" y="3318758"/>
              <a:chExt cx="1941340" cy="2432689"/>
            </a:xfrm>
          </p:grpSpPr>
          <p:sp>
            <p:nvSpPr>
              <p:cNvPr id="42" name="正方形/長方形 41">
                <a:extLst>
                  <a:ext uri="{FF2B5EF4-FFF2-40B4-BE49-F238E27FC236}">
                    <a16:creationId xmlns:a16="http://schemas.microsoft.com/office/drawing/2014/main" id="{C6CB78CC-456E-A2A4-35C4-A54C36DF3F2F}"/>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3691D4A-43BC-B9ED-9144-FDB1B9651837}"/>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941BC6C-D143-AE09-AE40-C88196BEAE7F}"/>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810092-A949-B761-1A59-88B5C8E0F004}"/>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586C570-3BD1-BCB9-5C11-3500833938C2}"/>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9825ECD3-924B-44C4-763C-572ABD829C79}"/>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66B5A3D3-8B86-D5F2-6267-9939C694228D}"/>
                </a:ext>
              </a:extLst>
            </p:cNvPr>
            <p:cNvSpPr/>
            <p:nvPr/>
          </p:nvSpPr>
          <p:spPr>
            <a:xfrm>
              <a:off x="1411713" y="3371043"/>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45" name="矢印: 下 5144">
            <a:extLst>
              <a:ext uri="{FF2B5EF4-FFF2-40B4-BE49-F238E27FC236}">
                <a16:creationId xmlns:a16="http://schemas.microsoft.com/office/drawing/2014/main" id="{44912115-3592-07AB-DCB5-1DA51EA6CC64}"/>
              </a:ext>
            </a:extLst>
          </p:cNvPr>
          <p:cNvSpPr/>
          <p:nvPr/>
        </p:nvSpPr>
        <p:spPr>
          <a:xfrm rot="16200000">
            <a:off x="2409766" y="1269719"/>
            <a:ext cx="1040194" cy="130422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47" name="矢印: 下 5146">
            <a:extLst>
              <a:ext uri="{FF2B5EF4-FFF2-40B4-BE49-F238E27FC236}">
                <a16:creationId xmlns:a16="http://schemas.microsoft.com/office/drawing/2014/main" id="{7B546135-1A05-8982-BBFE-BF8262EFA2F7}"/>
              </a:ext>
            </a:extLst>
          </p:cNvPr>
          <p:cNvSpPr/>
          <p:nvPr/>
        </p:nvSpPr>
        <p:spPr>
          <a:xfrm rot="17559305">
            <a:off x="1745813" y="3381008"/>
            <a:ext cx="1020352" cy="162767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148" name="楕円 5147">
            <a:extLst>
              <a:ext uri="{FF2B5EF4-FFF2-40B4-BE49-F238E27FC236}">
                <a16:creationId xmlns:a16="http://schemas.microsoft.com/office/drawing/2014/main" id="{828ED54E-BB13-57E6-686B-DFAECFF62E28}"/>
              </a:ext>
            </a:extLst>
          </p:cNvPr>
          <p:cNvSpPr/>
          <p:nvPr/>
        </p:nvSpPr>
        <p:spPr>
          <a:xfrm rot="2428823">
            <a:off x="9366735" y="1718017"/>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A8E75561-2835-7B09-C122-9763745D054F}"/>
              </a:ext>
            </a:extLst>
          </p:cNvPr>
          <p:cNvGrpSpPr/>
          <p:nvPr/>
        </p:nvGrpSpPr>
        <p:grpSpPr>
          <a:xfrm>
            <a:off x="2963542" y="3751110"/>
            <a:ext cx="1941340" cy="2432689"/>
            <a:chOff x="1092370" y="3318758"/>
            <a:chExt cx="1941340" cy="2432689"/>
          </a:xfrm>
        </p:grpSpPr>
        <p:sp>
          <p:nvSpPr>
            <p:cNvPr id="4" name="正方形/長方形 3">
              <a:extLst>
                <a:ext uri="{FF2B5EF4-FFF2-40B4-BE49-F238E27FC236}">
                  <a16:creationId xmlns:a16="http://schemas.microsoft.com/office/drawing/2014/main" id="{533A6FE3-5286-BF9C-4273-9B768EB5D630}"/>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F253F8E-7E2E-B85E-7EFD-0DD6CC2D1628}"/>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E9F199D-18D1-3EC2-FB54-8AC6BE737425}"/>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E91ACC-7EA7-1546-44E0-63F02860CEED}"/>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6062DEC-D357-FA32-F911-86C5143F8028}"/>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1EDF9BF-A487-81F9-C513-14DA28AC93AA}"/>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矢印: 下 28">
            <a:extLst>
              <a:ext uri="{FF2B5EF4-FFF2-40B4-BE49-F238E27FC236}">
                <a16:creationId xmlns:a16="http://schemas.microsoft.com/office/drawing/2014/main" id="{7508D302-ED56-D8A8-F563-7907BEC68DAD}"/>
              </a:ext>
            </a:extLst>
          </p:cNvPr>
          <p:cNvSpPr/>
          <p:nvPr/>
        </p:nvSpPr>
        <p:spPr>
          <a:xfrm rot="13387024">
            <a:off x="8297900" y="2784452"/>
            <a:ext cx="1035565" cy="136001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矢印: 下 62">
            <a:extLst>
              <a:ext uri="{FF2B5EF4-FFF2-40B4-BE49-F238E27FC236}">
                <a16:creationId xmlns:a16="http://schemas.microsoft.com/office/drawing/2014/main" id="{6B9F3560-8280-657B-1269-D68F38363595}"/>
              </a:ext>
            </a:extLst>
          </p:cNvPr>
          <p:cNvSpPr/>
          <p:nvPr/>
        </p:nvSpPr>
        <p:spPr>
          <a:xfrm rot="16200000">
            <a:off x="5987354" y="1359899"/>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21" name="矢印: 下 5120">
            <a:extLst>
              <a:ext uri="{FF2B5EF4-FFF2-40B4-BE49-F238E27FC236}">
                <a16:creationId xmlns:a16="http://schemas.microsoft.com/office/drawing/2014/main" id="{FAF33715-9E1D-D3D6-CE3B-9FC78540352E}"/>
              </a:ext>
            </a:extLst>
          </p:cNvPr>
          <p:cNvSpPr/>
          <p:nvPr/>
        </p:nvSpPr>
        <p:spPr>
          <a:xfrm rot="16200000">
            <a:off x="9081056" y="1394930"/>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22" name="矢印: 下 5121">
            <a:extLst>
              <a:ext uri="{FF2B5EF4-FFF2-40B4-BE49-F238E27FC236}">
                <a16:creationId xmlns:a16="http://schemas.microsoft.com/office/drawing/2014/main" id="{36A059E7-16CD-3438-ECE4-B53AD7C074D7}"/>
              </a:ext>
            </a:extLst>
          </p:cNvPr>
          <p:cNvSpPr/>
          <p:nvPr/>
        </p:nvSpPr>
        <p:spPr>
          <a:xfrm rot="16200000">
            <a:off x="5328441" y="4201106"/>
            <a:ext cx="1020352" cy="128524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156" name="グループ化 5155">
            <a:extLst>
              <a:ext uri="{FF2B5EF4-FFF2-40B4-BE49-F238E27FC236}">
                <a16:creationId xmlns:a16="http://schemas.microsoft.com/office/drawing/2014/main" id="{A591EBD4-3ACB-CD6A-64E1-FD6DC5B3AEA9}"/>
              </a:ext>
            </a:extLst>
          </p:cNvPr>
          <p:cNvGrpSpPr/>
          <p:nvPr/>
        </p:nvGrpSpPr>
        <p:grpSpPr>
          <a:xfrm>
            <a:off x="6387825" y="4093599"/>
            <a:ext cx="1941340" cy="2432689"/>
            <a:chOff x="7209263" y="4079501"/>
            <a:chExt cx="1941340" cy="2432689"/>
          </a:xfrm>
        </p:grpSpPr>
        <p:grpSp>
          <p:nvGrpSpPr>
            <p:cNvPr id="30" name="グループ化 29">
              <a:extLst>
                <a:ext uri="{FF2B5EF4-FFF2-40B4-BE49-F238E27FC236}">
                  <a16:creationId xmlns:a16="http://schemas.microsoft.com/office/drawing/2014/main" id="{CE780401-AA96-093B-1F80-601FE8103792}"/>
                </a:ext>
              </a:extLst>
            </p:cNvPr>
            <p:cNvGrpSpPr/>
            <p:nvPr/>
          </p:nvGrpSpPr>
          <p:grpSpPr>
            <a:xfrm>
              <a:off x="7209263" y="4079501"/>
              <a:ext cx="1941340" cy="2432689"/>
              <a:chOff x="1092370" y="3318758"/>
              <a:chExt cx="1941340" cy="2432689"/>
            </a:xfrm>
          </p:grpSpPr>
          <p:sp>
            <p:nvSpPr>
              <p:cNvPr id="31" name="正方形/長方形 30">
                <a:extLst>
                  <a:ext uri="{FF2B5EF4-FFF2-40B4-BE49-F238E27FC236}">
                    <a16:creationId xmlns:a16="http://schemas.microsoft.com/office/drawing/2014/main" id="{2037518F-E2A3-82E9-A9F8-EFCF58D0167B}"/>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767E07-191A-CA93-682D-411DECC98550}"/>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EF9DB76-F0D2-F38F-C3B4-9378B01A13D8}"/>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61804173-FE9B-BC3A-9461-A2A8B671377E}"/>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CA1A9B7-8B19-DB3E-2374-B4DA295B14AD}"/>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97112A96-170A-2536-3909-641E761A619F}"/>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23" name="正方形/長方形 5122">
              <a:extLst>
                <a:ext uri="{FF2B5EF4-FFF2-40B4-BE49-F238E27FC236}">
                  <a16:creationId xmlns:a16="http://schemas.microsoft.com/office/drawing/2014/main" id="{80EEF1E6-82B8-BB3B-9F0E-273BC2DEF69F}"/>
                </a:ext>
              </a:extLst>
            </p:cNvPr>
            <p:cNvSpPr/>
            <p:nvPr/>
          </p:nvSpPr>
          <p:spPr>
            <a:xfrm>
              <a:off x="7382985" y="4189741"/>
              <a:ext cx="1590247" cy="1307979"/>
            </a:xfrm>
            <a:prstGeom prst="rect">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ｃ</a:t>
              </a:r>
            </a:p>
          </p:txBody>
        </p:sp>
      </p:grpSp>
      <p:grpSp>
        <p:nvGrpSpPr>
          <p:cNvPr id="5158" name="グループ化 5157">
            <a:extLst>
              <a:ext uri="{FF2B5EF4-FFF2-40B4-BE49-F238E27FC236}">
                <a16:creationId xmlns:a16="http://schemas.microsoft.com/office/drawing/2014/main" id="{A3DC4FDE-DF80-814A-4224-27A40EB03A34}"/>
              </a:ext>
            </a:extLst>
          </p:cNvPr>
          <p:cNvGrpSpPr/>
          <p:nvPr/>
        </p:nvGrpSpPr>
        <p:grpSpPr>
          <a:xfrm>
            <a:off x="10084465" y="894577"/>
            <a:ext cx="1941340" cy="2432689"/>
            <a:chOff x="10084465" y="894577"/>
            <a:chExt cx="1941340" cy="2432689"/>
          </a:xfrm>
        </p:grpSpPr>
        <p:grpSp>
          <p:nvGrpSpPr>
            <p:cNvPr id="40" name="グループ化 39">
              <a:extLst>
                <a:ext uri="{FF2B5EF4-FFF2-40B4-BE49-F238E27FC236}">
                  <a16:creationId xmlns:a16="http://schemas.microsoft.com/office/drawing/2014/main" id="{17C44A40-7BD2-7074-CFEF-DC0C32AA88A9}"/>
                </a:ext>
              </a:extLst>
            </p:cNvPr>
            <p:cNvGrpSpPr/>
            <p:nvPr/>
          </p:nvGrpSpPr>
          <p:grpSpPr>
            <a:xfrm>
              <a:off x="10084465" y="894577"/>
              <a:ext cx="1941340" cy="2432689"/>
              <a:chOff x="1092370" y="3318758"/>
              <a:chExt cx="1941340" cy="2432689"/>
            </a:xfrm>
          </p:grpSpPr>
          <p:sp>
            <p:nvSpPr>
              <p:cNvPr id="41" name="正方形/長方形 40">
                <a:extLst>
                  <a:ext uri="{FF2B5EF4-FFF2-40B4-BE49-F238E27FC236}">
                    <a16:creationId xmlns:a16="http://schemas.microsoft.com/office/drawing/2014/main" id="{108A1DC8-D196-0A58-99D8-3CE930622C05}"/>
                  </a:ext>
                </a:extLst>
              </p:cNvPr>
              <p:cNvSpPr/>
              <p:nvPr/>
            </p:nvSpPr>
            <p:spPr>
              <a:xfrm rot="5400000">
                <a:off x="1755678" y="3534575"/>
                <a:ext cx="652459" cy="22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00DAA607-459D-0E31-6F00-0E33FCD4FDEA}"/>
                  </a:ext>
                </a:extLst>
              </p:cNvPr>
              <p:cNvSpPr/>
              <p:nvPr/>
            </p:nvSpPr>
            <p:spPr>
              <a:xfrm rot="14196760" flipH="1">
                <a:off x="1433047" y="4656404"/>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FCF082BE-3B0F-6FEB-BA5E-C59DAFEDB44B}"/>
                  </a:ext>
                </a:extLst>
              </p:cNvPr>
              <p:cNvSpPr/>
              <p:nvPr/>
            </p:nvSpPr>
            <p:spPr>
              <a:xfrm rot="7403240">
                <a:off x="751693" y="4656405"/>
                <a:ext cx="1997612" cy="192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12E40C2-E515-6790-60DC-113F41FB1E5B}"/>
                  </a:ext>
                </a:extLst>
              </p:cNvPr>
              <p:cNvSpPr/>
              <p:nvPr/>
            </p:nvSpPr>
            <p:spPr>
              <a:xfrm rot="5400000">
                <a:off x="1091032" y="4538284"/>
                <a:ext cx="1981972" cy="220606"/>
              </a:xfrm>
              <a:prstGeom prst="rect">
                <a:avLst/>
              </a:prstGeom>
              <a:solidFill>
                <a:srgbClr val="BE81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7649998-6BF4-2B1E-1946-386AE770413A}"/>
                  </a:ext>
                </a:extLst>
              </p:cNvPr>
              <p:cNvSpPr/>
              <p:nvPr/>
            </p:nvSpPr>
            <p:spPr>
              <a:xfrm>
                <a:off x="1266092" y="3429000"/>
                <a:ext cx="1603717" cy="1419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9350951-88AA-FFAD-4249-EE31BC161816}"/>
                  </a:ext>
                </a:extLst>
              </p:cNvPr>
              <p:cNvSpPr/>
              <p:nvPr/>
            </p:nvSpPr>
            <p:spPr>
              <a:xfrm>
                <a:off x="1092370" y="4730521"/>
                <a:ext cx="1941340" cy="11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24" name="正方形/長方形 5123">
              <a:extLst>
                <a:ext uri="{FF2B5EF4-FFF2-40B4-BE49-F238E27FC236}">
                  <a16:creationId xmlns:a16="http://schemas.microsoft.com/office/drawing/2014/main" id="{68F87312-9DD0-A56E-2F12-0C5DFEF8EA2A}"/>
                </a:ext>
              </a:extLst>
            </p:cNvPr>
            <p:cNvSpPr/>
            <p:nvPr/>
          </p:nvSpPr>
          <p:spPr>
            <a:xfrm>
              <a:off x="10233856" y="978895"/>
              <a:ext cx="1590247" cy="1307979"/>
            </a:xfrm>
            <a:prstGeom prst="rect">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ｃ</a:t>
              </a:r>
            </a:p>
          </p:txBody>
        </p:sp>
        <p:grpSp>
          <p:nvGrpSpPr>
            <p:cNvPr id="5128" name="グループ化 5127">
              <a:extLst>
                <a:ext uri="{FF2B5EF4-FFF2-40B4-BE49-F238E27FC236}">
                  <a16:creationId xmlns:a16="http://schemas.microsoft.com/office/drawing/2014/main" id="{C936942B-3625-D61E-E9DA-686385A83D80}"/>
                </a:ext>
              </a:extLst>
            </p:cNvPr>
            <p:cNvGrpSpPr/>
            <p:nvPr/>
          </p:nvGrpSpPr>
          <p:grpSpPr>
            <a:xfrm>
              <a:off x="10754115" y="1242128"/>
              <a:ext cx="663440" cy="811946"/>
              <a:chOff x="7693448" y="1292583"/>
              <a:chExt cx="663440" cy="811946"/>
            </a:xfrm>
          </p:grpSpPr>
          <p:sp>
            <p:nvSpPr>
              <p:cNvPr id="5131" name="楕円 5130">
                <a:extLst>
                  <a:ext uri="{FF2B5EF4-FFF2-40B4-BE49-F238E27FC236}">
                    <a16:creationId xmlns:a16="http://schemas.microsoft.com/office/drawing/2014/main" id="{F04CA713-6A15-5B4F-EE0D-A2D98E2AB9BD}"/>
                  </a:ext>
                </a:extLst>
              </p:cNvPr>
              <p:cNvSpPr/>
              <p:nvPr/>
            </p:nvSpPr>
            <p:spPr>
              <a:xfrm>
                <a:off x="7693448" y="1468812"/>
                <a:ext cx="635717" cy="6357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35" name="正方形/長方形 5134">
                <a:extLst>
                  <a:ext uri="{FF2B5EF4-FFF2-40B4-BE49-F238E27FC236}">
                    <a16:creationId xmlns:a16="http://schemas.microsoft.com/office/drawing/2014/main" id="{74B8E5ED-75DB-925C-77CC-790DA2361EA3}"/>
                  </a:ext>
                </a:extLst>
              </p:cNvPr>
              <p:cNvSpPr/>
              <p:nvPr/>
            </p:nvSpPr>
            <p:spPr>
              <a:xfrm>
                <a:off x="7988446" y="1292583"/>
                <a:ext cx="45719" cy="293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36" name="円弧 5135">
                <a:extLst>
                  <a:ext uri="{FF2B5EF4-FFF2-40B4-BE49-F238E27FC236}">
                    <a16:creationId xmlns:a16="http://schemas.microsoft.com/office/drawing/2014/main" id="{9A6ED8BC-0FB3-4EB8-D961-7A226D5DB8CC}"/>
                  </a:ext>
                </a:extLst>
              </p:cNvPr>
              <p:cNvSpPr/>
              <p:nvPr/>
            </p:nvSpPr>
            <p:spPr>
              <a:xfrm rot="8687314">
                <a:off x="7887951" y="1360668"/>
                <a:ext cx="246703" cy="235340"/>
              </a:xfrm>
              <a:prstGeom prst="arc">
                <a:avLst>
                  <a:gd name="adj1" fmla="val 16200000"/>
                  <a:gd name="adj2" fmla="val 20386511"/>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138" name="楕円 5137">
                <a:extLst>
                  <a:ext uri="{FF2B5EF4-FFF2-40B4-BE49-F238E27FC236}">
                    <a16:creationId xmlns:a16="http://schemas.microsoft.com/office/drawing/2014/main" id="{53531AAF-0A56-8B75-F331-03571D62ED75}"/>
                  </a:ext>
                </a:extLst>
              </p:cNvPr>
              <p:cNvSpPr/>
              <p:nvPr/>
            </p:nvSpPr>
            <p:spPr>
              <a:xfrm>
                <a:off x="8023056" y="1311073"/>
                <a:ext cx="333832" cy="1126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140" name="楕円 5139">
            <a:extLst>
              <a:ext uri="{FF2B5EF4-FFF2-40B4-BE49-F238E27FC236}">
                <a16:creationId xmlns:a16="http://schemas.microsoft.com/office/drawing/2014/main" id="{77802AC2-4B2D-AF29-EFD9-3C89ADB749FB}"/>
              </a:ext>
            </a:extLst>
          </p:cNvPr>
          <p:cNvSpPr/>
          <p:nvPr/>
        </p:nvSpPr>
        <p:spPr>
          <a:xfrm rot="2428823">
            <a:off x="7786254" y="1597521"/>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2" name="楕円 5141">
            <a:extLst>
              <a:ext uri="{FF2B5EF4-FFF2-40B4-BE49-F238E27FC236}">
                <a16:creationId xmlns:a16="http://schemas.microsoft.com/office/drawing/2014/main" id="{63A48832-2300-67F2-226B-F40A312E5430}"/>
              </a:ext>
            </a:extLst>
          </p:cNvPr>
          <p:cNvSpPr/>
          <p:nvPr/>
        </p:nvSpPr>
        <p:spPr>
          <a:xfrm rot="2428823">
            <a:off x="10841792" y="1529803"/>
            <a:ext cx="98553" cy="1825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9" name="テキスト ボックス 5148">
            <a:extLst>
              <a:ext uri="{FF2B5EF4-FFF2-40B4-BE49-F238E27FC236}">
                <a16:creationId xmlns:a16="http://schemas.microsoft.com/office/drawing/2014/main" id="{065D040B-CDD0-F41A-B2EC-84E0BC282B47}"/>
              </a:ext>
            </a:extLst>
          </p:cNvPr>
          <p:cNvSpPr txBox="1"/>
          <p:nvPr/>
        </p:nvSpPr>
        <p:spPr>
          <a:xfrm>
            <a:off x="494175" y="4755113"/>
            <a:ext cx="1853182" cy="369332"/>
          </a:xfrm>
          <a:prstGeom prst="rect">
            <a:avLst/>
          </a:prstGeom>
          <a:noFill/>
        </p:spPr>
        <p:txBody>
          <a:bodyPr wrap="square" rtlCol="0">
            <a:spAutoFit/>
          </a:bodyPr>
          <a:lstStyle/>
          <a:p>
            <a:r>
              <a:rPr kumimoji="1" lang="ja-JP" altLang="en-US" b="1" dirty="0">
                <a:solidFill>
                  <a:srgbClr val="FF0000"/>
                </a:solidFill>
              </a:rPr>
              <a:t>ブランチを作成</a:t>
            </a:r>
          </a:p>
        </p:txBody>
      </p:sp>
      <p:sp>
        <p:nvSpPr>
          <p:cNvPr id="5150" name="テキスト ボックス 5149">
            <a:extLst>
              <a:ext uri="{FF2B5EF4-FFF2-40B4-BE49-F238E27FC236}">
                <a16:creationId xmlns:a16="http://schemas.microsoft.com/office/drawing/2014/main" id="{3D35D680-1343-E093-D455-E7B83DC5E898}"/>
              </a:ext>
            </a:extLst>
          </p:cNvPr>
          <p:cNvSpPr txBox="1"/>
          <p:nvPr/>
        </p:nvSpPr>
        <p:spPr>
          <a:xfrm>
            <a:off x="9322799" y="3808754"/>
            <a:ext cx="877163" cy="369332"/>
          </a:xfrm>
          <a:prstGeom prst="rect">
            <a:avLst/>
          </a:prstGeom>
          <a:noFill/>
        </p:spPr>
        <p:txBody>
          <a:bodyPr wrap="none" rtlCol="0">
            <a:spAutoFit/>
          </a:bodyPr>
          <a:lstStyle/>
          <a:p>
            <a:r>
              <a:rPr kumimoji="1" lang="ja-JP" altLang="en-US" b="1" dirty="0">
                <a:solidFill>
                  <a:srgbClr val="FF0000"/>
                </a:solidFill>
              </a:rPr>
              <a:t>マージ</a:t>
            </a:r>
          </a:p>
        </p:txBody>
      </p:sp>
      <p:sp>
        <p:nvSpPr>
          <p:cNvPr id="5152" name="テキスト ボックス 5151">
            <a:extLst>
              <a:ext uri="{FF2B5EF4-FFF2-40B4-BE49-F238E27FC236}">
                <a16:creationId xmlns:a16="http://schemas.microsoft.com/office/drawing/2014/main" id="{C4E99C57-7CCE-4679-9032-EBDB190D1D43}"/>
              </a:ext>
            </a:extLst>
          </p:cNvPr>
          <p:cNvSpPr txBox="1"/>
          <p:nvPr/>
        </p:nvSpPr>
        <p:spPr>
          <a:xfrm>
            <a:off x="212408" y="767446"/>
            <a:ext cx="2484217" cy="369332"/>
          </a:xfrm>
          <a:prstGeom prst="rect">
            <a:avLst/>
          </a:prstGeom>
          <a:noFill/>
        </p:spPr>
        <p:txBody>
          <a:bodyPr wrap="square" rtlCol="0">
            <a:spAutoFit/>
          </a:bodyPr>
          <a:lstStyle/>
          <a:p>
            <a:r>
              <a:rPr kumimoji="1" lang="ja-JP" altLang="en-US" b="1" dirty="0">
                <a:solidFill>
                  <a:srgbClr val="FF0000"/>
                </a:solidFill>
              </a:rPr>
              <a:t>リモートリポジトリ</a:t>
            </a:r>
          </a:p>
        </p:txBody>
      </p:sp>
      <p:sp>
        <p:nvSpPr>
          <p:cNvPr id="5153" name="テキスト ボックス 5152">
            <a:extLst>
              <a:ext uri="{FF2B5EF4-FFF2-40B4-BE49-F238E27FC236}">
                <a16:creationId xmlns:a16="http://schemas.microsoft.com/office/drawing/2014/main" id="{AC97DB79-19C2-07FC-83FA-F0B529D98BC5}"/>
              </a:ext>
            </a:extLst>
          </p:cNvPr>
          <p:cNvSpPr txBox="1"/>
          <p:nvPr/>
        </p:nvSpPr>
        <p:spPr>
          <a:xfrm>
            <a:off x="3165965" y="6096569"/>
            <a:ext cx="1853182" cy="369332"/>
          </a:xfrm>
          <a:prstGeom prst="rect">
            <a:avLst/>
          </a:prstGeom>
          <a:noFill/>
        </p:spPr>
        <p:txBody>
          <a:bodyPr wrap="square" rtlCol="0">
            <a:spAutoFit/>
          </a:bodyPr>
          <a:lstStyle/>
          <a:p>
            <a:r>
              <a:rPr kumimoji="1" lang="ja-JP" altLang="en-US" b="1" dirty="0">
                <a:solidFill>
                  <a:srgbClr val="FF0000"/>
                </a:solidFill>
              </a:rPr>
              <a:t>ブランチ</a:t>
            </a:r>
          </a:p>
        </p:txBody>
      </p:sp>
    </p:spTree>
    <p:extLst>
      <p:ext uri="{BB962C8B-B14F-4D97-AF65-F5344CB8AC3E}">
        <p14:creationId xmlns:p14="http://schemas.microsoft.com/office/powerpoint/2010/main" val="6107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52"/>
                                        </p:tgtEl>
                                        <p:attrNameLst>
                                          <p:attrName>style.visibility</p:attrName>
                                        </p:attrNameLst>
                                      </p:cBhvr>
                                      <p:to>
                                        <p:strVal val="visible"/>
                                      </p:to>
                                    </p:set>
                                    <p:animEffect transition="in" filter="fade">
                                      <p:cBhvr>
                                        <p:cTn id="12" dur="1000"/>
                                        <p:tgtEl>
                                          <p:spTgt spid="5152"/>
                                        </p:tgtEl>
                                      </p:cBhvr>
                                    </p:animEffect>
                                    <p:anim calcmode="lin" valueType="num">
                                      <p:cBhvr>
                                        <p:cTn id="13" dur="1000" fill="hold"/>
                                        <p:tgtEl>
                                          <p:spTgt spid="5152"/>
                                        </p:tgtEl>
                                        <p:attrNameLst>
                                          <p:attrName>ppt_x</p:attrName>
                                        </p:attrNameLst>
                                      </p:cBhvr>
                                      <p:tavLst>
                                        <p:tav tm="0">
                                          <p:val>
                                            <p:strVal val="#ppt_x"/>
                                          </p:val>
                                        </p:tav>
                                        <p:tav tm="100000">
                                          <p:val>
                                            <p:strVal val="#ppt_x"/>
                                          </p:val>
                                        </p:tav>
                                      </p:tavLst>
                                    </p:anim>
                                    <p:anim calcmode="lin" valueType="num">
                                      <p:cBhvr>
                                        <p:cTn id="14" dur="1000" fill="hold"/>
                                        <p:tgtEl>
                                          <p:spTgt spid="51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47"/>
                                        </p:tgtEl>
                                        <p:attrNameLst>
                                          <p:attrName>style.visibility</p:attrName>
                                        </p:attrNameLst>
                                      </p:cBhvr>
                                      <p:to>
                                        <p:strVal val="visible"/>
                                      </p:to>
                                    </p:set>
                                    <p:animEffect transition="in" filter="fade">
                                      <p:cBhvr>
                                        <p:cTn id="19" dur="500"/>
                                        <p:tgtEl>
                                          <p:spTgt spid="51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49"/>
                                        </p:tgtEl>
                                        <p:attrNameLst>
                                          <p:attrName>style.visibility</p:attrName>
                                        </p:attrNameLst>
                                      </p:cBhvr>
                                      <p:to>
                                        <p:strVal val="visible"/>
                                      </p:to>
                                    </p:set>
                                    <p:animEffect transition="in" filter="fade">
                                      <p:cBhvr>
                                        <p:cTn id="22" dur="500"/>
                                        <p:tgtEl>
                                          <p:spTgt spid="514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53"/>
                                        </p:tgtEl>
                                        <p:attrNameLst>
                                          <p:attrName>style.visibility</p:attrName>
                                        </p:attrNameLst>
                                      </p:cBhvr>
                                      <p:to>
                                        <p:strVal val="visible"/>
                                      </p:to>
                                    </p:set>
                                    <p:animEffect transition="in" filter="fade">
                                      <p:cBhvr>
                                        <p:cTn id="29" dur="500"/>
                                        <p:tgtEl>
                                          <p:spTgt spid="515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45"/>
                                        </p:tgtEl>
                                        <p:attrNameLst>
                                          <p:attrName>style.visibility</p:attrName>
                                        </p:attrNameLst>
                                      </p:cBhvr>
                                      <p:to>
                                        <p:strVal val="visible"/>
                                      </p:to>
                                    </p:set>
                                    <p:animEffect transition="in" filter="fade">
                                      <p:cBhvr>
                                        <p:cTn id="34" dur="500"/>
                                        <p:tgtEl>
                                          <p:spTgt spid="514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157"/>
                                        </p:tgtEl>
                                        <p:attrNameLst>
                                          <p:attrName>style.visibility</p:attrName>
                                        </p:attrNameLst>
                                      </p:cBhvr>
                                      <p:to>
                                        <p:strVal val="visible"/>
                                      </p:to>
                                    </p:set>
                                    <p:animEffect transition="in" filter="fade">
                                      <p:cBhvr>
                                        <p:cTn id="46" dur="500"/>
                                        <p:tgtEl>
                                          <p:spTgt spid="5157"/>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5122"/>
                                        </p:tgtEl>
                                        <p:attrNameLst>
                                          <p:attrName>style.visibility</p:attrName>
                                        </p:attrNameLst>
                                      </p:cBhvr>
                                      <p:to>
                                        <p:strVal val="visible"/>
                                      </p:to>
                                    </p:set>
                                    <p:animEffect transition="in" filter="fade">
                                      <p:cBhvr>
                                        <p:cTn id="50" dur="500"/>
                                        <p:tgtEl>
                                          <p:spTgt spid="5122"/>
                                        </p:tgtEl>
                                      </p:cBhvr>
                                    </p:animEffec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5156"/>
                                        </p:tgtEl>
                                        <p:attrNameLst>
                                          <p:attrName>style.visibility</p:attrName>
                                        </p:attrNameLst>
                                      </p:cBhvr>
                                      <p:to>
                                        <p:strVal val="visible"/>
                                      </p:to>
                                    </p:set>
                                    <p:animEffect transition="in" filter="fade">
                                      <p:cBhvr>
                                        <p:cTn id="54" dur="500"/>
                                        <p:tgtEl>
                                          <p:spTgt spid="51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50"/>
                                        </p:tgtEl>
                                        <p:attrNameLst>
                                          <p:attrName>style.visibility</p:attrName>
                                        </p:attrNameLst>
                                      </p:cBhvr>
                                      <p:to>
                                        <p:strVal val="visible"/>
                                      </p:to>
                                    </p:set>
                                    <p:animEffect transition="in" filter="fade">
                                      <p:cBhvr>
                                        <p:cTn id="62" dur="500"/>
                                        <p:tgtEl>
                                          <p:spTgt spid="5150"/>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121"/>
                                        </p:tgtEl>
                                        <p:attrNameLst>
                                          <p:attrName>style.visibility</p:attrName>
                                        </p:attrNameLst>
                                      </p:cBhvr>
                                      <p:to>
                                        <p:strVal val="visible"/>
                                      </p:to>
                                    </p:set>
                                    <p:animEffect transition="in" filter="fade">
                                      <p:cBhvr>
                                        <p:cTn id="66" dur="500"/>
                                        <p:tgtEl>
                                          <p:spTgt spid="5121"/>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5158"/>
                                        </p:tgtEl>
                                        <p:attrNameLst>
                                          <p:attrName>style.visibility</p:attrName>
                                        </p:attrNameLst>
                                      </p:cBhvr>
                                      <p:to>
                                        <p:strVal val="visible"/>
                                      </p:to>
                                    </p:set>
                                    <p:animEffect transition="in" filter="fade">
                                      <p:cBhvr>
                                        <p:cTn id="70" dur="500"/>
                                        <p:tgtEl>
                                          <p:spTgt spid="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nimBg="1"/>
      <p:bldP spid="5147" grpId="0" animBg="1"/>
      <p:bldP spid="29" grpId="0" animBg="1"/>
      <p:bldP spid="63" grpId="0" animBg="1"/>
      <p:bldP spid="5121" grpId="0" animBg="1"/>
      <p:bldP spid="5122" grpId="0" animBg="1"/>
      <p:bldP spid="5149" grpId="0"/>
      <p:bldP spid="5150" grpId="0"/>
      <p:bldP spid="5152" grpId="0"/>
      <p:bldP spid="51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のすごいところは、紙のコピーを自分だけでなく、ほかの人とも共有できることです。</a:t>
            </a:r>
          </a:p>
          <a:p>
            <a:pPr marL="0" indent="0">
              <a:buNone/>
            </a:pPr>
            <a:r>
              <a:rPr kumimoji="1" lang="ja-JP" altLang="en-US" dirty="0"/>
              <a:t>例えば、あなたが友だちと一緒に絵を描くことにしました。</a:t>
            </a:r>
          </a:p>
          <a:p>
            <a:pPr marL="0" indent="0">
              <a:buNone/>
            </a:pPr>
            <a:r>
              <a:rPr kumimoji="1" lang="ja-JP" altLang="en-US" dirty="0"/>
              <a:t>友だちもあなたと同じ絵を持っているとします。</a:t>
            </a:r>
          </a:p>
          <a:p>
            <a:pPr marL="0" indent="0">
              <a:buNone/>
            </a:pPr>
            <a:r>
              <a:rPr kumimoji="1" lang="ja-JP" altLang="en-US" dirty="0"/>
              <a:t>このとき、</a:t>
            </a:r>
            <a:r>
              <a:rPr kumimoji="1" lang="en-US" altLang="ja-JP" dirty="0"/>
              <a:t>Git</a:t>
            </a:r>
            <a:r>
              <a:rPr kumimoji="1" lang="ja-JP" altLang="en-US" dirty="0"/>
              <a:t>はあなたと友だちの絵の違いを見つけて、合わせることができます。これを「分散型」と呼びます。</a:t>
            </a:r>
          </a:p>
        </p:txBody>
      </p:sp>
    </p:spTree>
    <p:extLst>
      <p:ext uri="{BB962C8B-B14F-4D97-AF65-F5344CB8AC3E}">
        <p14:creationId xmlns:p14="http://schemas.microsoft.com/office/powerpoint/2010/main" val="369087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は、プログラムのソースコードなどのファイルを管理するときによく使われます。</a:t>
            </a:r>
          </a:p>
          <a:p>
            <a:pPr marL="0" indent="0">
              <a:buNone/>
            </a:pPr>
            <a:r>
              <a:rPr kumimoji="1" lang="ja-JP" altLang="en-US" dirty="0"/>
              <a:t>プログラムは、コンピューターに命令する言葉で書かれたものです。</a:t>
            </a:r>
          </a:p>
          <a:p>
            <a:pPr marL="0" indent="0">
              <a:buNone/>
            </a:pPr>
            <a:r>
              <a:rPr kumimoji="1" lang="ja-JP" altLang="en-US" dirty="0"/>
              <a:t>プログラムは一人で書くよりも、みんなで協力して書くほうが早くて楽しいですよね。</a:t>
            </a:r>
          </a:p>
          <a:p>
            <a:pPr marL="0" indent="0">
              <a:buNone/>
            </a:pPr>
            <a:r>
              <a:rPr kumimoji="1" lang="ja-JP" altLang="en-US" dirty="0"/>
              <a:t>でも、みんなで同じプログラムを書くときには、誰が何を書いたか、どこが変わったか、どうやって合わせるかなどの問題が出てきます。</a:t>
            </a:r>
          </a:p>
          <a:p>
            <a:pPr marL="0" indent="0">
              <a:buNone/>
            </a:pPr>
            <a:r>
              <a:rPr kumimoji="1" lang="ja-JP" altLang="en-US" dirty="0"/>
              <a:t>そこで、</a:t>
            </a:r>
            <a:r>
              <a:rPr kumimoji="1" lang="en-US" altLang="ja-JP" dirty="0"/>
              <a:t>Git</a:t>
            </a:r>
            <a:r>
              <a:rPr kumimoji="1" lang="ja-JP" altLang="en-US" dirty="0"/>
              <a:t>が役に立ちます。</a:t>
            </a:r>
            <a:r>
              <a:rPr kumimoji="1" lang="en-US" altLang="ja-JP" dirty="0"/>
              <a:t>Git</a:t>
            </a:r>
            <a:r>
              <a:rPr kumimoji="1" lang="ja-JP" altLang="en-US" dirty="0"/>
              <a:t>は、プログラムの変更履歴を記録したり、ほかの人と共有したりすることができるからです。</a:t>
            </a:r>
          </a:p>
        </p:txBody>
      </p:sp>
    </p:spTree>
    <p:extLst>
      <p:ext uri="{BB962C8B-B14F-4D97-AF65-F5344CB8AC3E}">
        <p14:creationId xmlns:p14="http://schemas.microsoft.com/office/powerpoint/2010/main" val="47634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03B73-D882-64F7-87E2-3AA2BD3A3938}"/>
              </a:ext>
            </a:extLst>
          </p:cNvPr>
          <p:cNvSpPr>
            <a:spLocks noGrp="1"/>
          </p:cNvSpPr>
          <p:nvPr>
            <p:ph type="title"/>
          </p:nvPr>
        </p:nvSpPr>
        <p:spPr/>
        <p:txBody>
          <a:bodyPr/>
          <a:lstStyle/>
          <a:p>
            <a:r>
              <a:rPr lang="en-US" altLang="ja-JP" sz="5400" cap="none" dirty="0"/>
              <a:t>Git</a:t>
            </a:r>
            <a:r>
              <a:rPr lang="ja-JP" altLang="en-US" sz="5400" cap="none" dirty="0"/>
              <a:t>の使い方</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D615B54B-5D65-9A6D-ABB0-D139ADD785BC}"/>
              </a:ext>
            </a:extLst>
          </p:cNvPr>
          <p:cNvSpPr>
            <a:spLocks noGrp="1"/>
          </p:cNvSpPr>
          <p:nvPr>
            <p:ph idx="1"/>
          </p:nvPr>
        </p:nvSpPr>
        <p:spPr/>
        <p:txBody>
          <a:bodyPr>
            <a:normAutofit/>
          </a:bodyPr>
          <a:lstStyle/>
          <a:p>
            <a:pPr marL="0" indent="0">
              <a:buNone/>
            </a:pPr>
            <a:r>
              <a:rPr lang="ja-JP" altLang="en-US" dirty="0"/>
              <a:t>１．</a:t>
            </a:r>
            <a:r>
              <a:rPr kumimoji="1" lang="ja-JP" altLang="en-US" dirty="0"/>
              <a:t>リポジトリというファイルの保存場所を作る</a:t>
            </a:r>
          </a:p>
          <a:p>
            <a:pPr marL="0" indent="0">
              <a:buNone/>
            </a:pPr>
            <a:r>
              <a:rPr lang="ja-JP" altLang="en-US" dirty="0"/>
              <a:t>２</a:t>
            </a:r>
            <a:r>
              <a:rPr kumimoji="1" lang="ja-JP" altLang="en-US" dirty="0"/>
              <a:t>．ファイルの変更を記録する</a:t>
            </a:r>
          </a:p>
          <a:p>
            <a:pPr marL="0" indent="0">
              <a:buNone/>
            </a:pPr>
            <a:r>
              <a:rPr lang="ja-JP" altLang="en-US" dirty="0"/>
              <a:t>３</a:t>
            </a:r>
            <a:r>
              <a:rPr kumimoji="1" lang="ja-JP" altLang="en-US" dirty="0"/>
              <a:t>．ファイルの変更を共有する</a:t>
            </a:r>
            <a:endParaRPr lang="en-US" altLang="ja-JP" dirty="0"/>
          </a:p>
          <a:p>
            <a:pPr marL="0" indent="0">
              <a:buNone/>
            </a:pPr>
            <a:endParaRPr kumimoji="1" lang="en-US" altLang="ja-JP" dirty="0"/>
          </a:p>
          <a:p>
            <a:pPr marL="0" indent="0">
              <a:buNone/>
            </a:pPr>
            <a:r>
              <a:rPr kumimoji="1" lang="ja-JP" altLang="en-US" dirty="0"/>
              <a:t>リポジトリというファイルの保存場所を作ります。</a:t>
            </a:r>
            <a:endParaRPr kumimoji="1" lang="en-US" altLang="ja-JP" dirty="0"/>
          </a:p>
          <a:p>
            <a:pPr marL="0" indent="0">
              <a:buNone/>
            </a:pPr>
            <a:r>
              <a:rPr kumimoji="1" lang="ja-JP" altLang="en-US" dirty="0"/>
              <a:t>リポジトリには、ローカルとリモートという</a:t>
            </a:r>
            <a:r>
              <a:rPr kumimoji="1" lang="en-US" altLang="ja-JP" dirty="0"/>
              <a:t>2</a:t>
            </a:r>
            <a:r>
              <a:rPr kumimoji="1" lang="ja-JP" altLang="en-US" dirty="0"/>
              <a:t>種類があります。</a:t>
            </a:r>
            <a:endParaRPr kumimoji="1" lang="en-US" altLang="ja-JP" dirty="0"/>
          </a:p>
          <a:p>
            <a:pPr marL="0" indent="0">
              <a:buNone/>
            </a:pPr>
            <a:r>
              <a:rPr kumimoji="1" lang="ja-JP" altLang="en-US" dirty="0"/>
              <a:t>ローカルは、自分のコンピューターにある保存場所です。</a:t>
            </a:r>
            <a:endParaRPr kumimoji="1" lang="en-US" altLang="ja-JP" dirty="0"/>
          </a:p>
          <a:p>
            <a:pPr marL="0" indent="0">
              <a:buNone/>
            </a:pPr>
            <a:r>
              <a:rPr kumimoji="1" lang="ja-JP" altLang="en-US" dirty="0"/>
              <a:t>リモートは、インターネット上にある保存場所です。</a:t>
            </a:r>
            <a:endParaRPr kumimoji="1" lang="en-US" altLang="ja-JP" dirty="0"/>
          </a:p>
        </p:txBody>
      </p:sp>
    </p:spTree>
    <p:extLst>
      <p:ext uri="{BB962C8B-B14F-4D97-AF65-F5344CB8AC3E}">
        <p14:creationId xmlns:p14="http://schemas.microsoft.com/office/powerpoint/2010/main" val="3639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308324"/>
          </a:xfrm>
          <a:prstGeom prst="rect">
            <a:avLst/>
          </a:prstGeom>
          <a:noFill/>
        </p:spPr>
        <p:txBody>
          <a:bodyPr wrap="square" rtlCol="0">
            <a:spAutoFit/>
          </a:bodyPr>
          <a:lstStyle/>
          <a:p>
            <a:r>
              <a:rPr kumimoji="1" lang="ja-JP" altLang="en-US" dirty="0"/>
              <a:t>・リポジトリ</a:t>
            </a:r>
            <a:endParaRPr kumimoji="1" lang="en-US" altLang="ja-JP" dirty="0"/>
          </a:p>
          <a:p>
            <a:r>
              <a:rPr kumimoji="1" lang="en-US" altLang="ja-JP" dirty="0"/>
              <a:t>	</a:t>
            </a:r>
            <a:r>
              <a:rPr kumimoji="1" lang="ja-JP" altLang="en-US" dirty="0"/>
              <a:t>ローカルリポジトリ</a:t>
            </a:r>
            <a:endParaRPr kumimoji="1" lang="en-US" altLang="ja-JP" dirty="0"/>
          </a:p>
          <a:p>
            <a:r>
              <a:rPr kumimoji="1" lang="en-US" altLang="ja-JP" dirty="0"/>
              <a:t>	</a:t>
            </a:r>
            <a:r>
              <a:rPr kumimoji="1" lang="ja-JP" altLang="en-US" dirty="0"/>
              <a:t>リモートリポジトリ</a:t>
            </a:r>
            <a:endParaRPr kumimoji="1" lang="en-US" altLang="ja-JP" dirty="0"/>
          </a:p>
          <a:p>
            <a:r>
              <a:rPr kumimoji="1" lang="ja-JP" altLang="en-US" dirty="0"/>
              <a:t>・フォーク</a:t>
            </a:r>
            <a:endParaRPr kumimoji="1" lang="en-US" altLang="ja-JP" dirty="0"/>
          </a:p>
          <a:p>
            <a:r>
              <a:rPr kumimoji="1" lang="ja-JP" altLang="en-US" dirty="0"/>
              <a:t>・クローン</a:t>
            </a:r>
            <a:endParaRPr kumimoji="1" lang="en-US" altLang="ja-JP" dirty="0"/>
          </a:p>
          <a:p>
            <a:r>
              <a:rPr kumimoji="1" lang="ja-JP" altLang="en-US" dirty="0"/>
              <a:t>・イニット</a:t>
            </a:r>
            <a:br>
              <a:rPr kumimoji="1" lang="en-US" altLang="ja-JP" dirty="0"/>
            </a:br>
            <a:endParaRPr kumimoji="1" lang="en-US" altLang="ja-JP" dirty="0"/>
          </a:p>
          <a:p>
            <a:endParaRPr kumimoji="1" lang="ja-JP" altLang="en-US" dirty="0"/>
          </a:p>
        </p:txBody>
      </p:sp>
      <p:pic>
        <p:nvPicPr>
          <p:cNvPr id="3074" name="Picture 2">
            <a:extLst>
              <a:ext uri="{FF2B5EF4-FFF2-40B4-BE49-F238E27FC236}">
                <a16:creationId xmlns:a16="http://schemas.microsoft.com/office/drawing/2014/main" id="{AF85911D-A6DB-32DC-6A63-E112B4DB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839"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3139321"/>
          </a:xfrm>
          <a:prstGeom prst="rect">
            <a:avLst/>
          </a:prstGeom>
          <a:noFill/>
        </p:spPr>
        <p:txBody>
          <a:bodyPr wrap="square" rtlCol="0">
            <a:spAutoFit/>
          </a:bodyPr>
          <a:lstStyle/>
          <a:p>
            <a:r>
              <a:rPr kumimoji="1" lang="ja-JP" altLang="en-US" dirty="0"/>
              <a:t>・ワーキングツリー</a:t>
            </a:r>
            <a:endParaRPr kumimoji="1" lang="en-US" altLang="ja-JP" dirty="0"/>
          </a:p>
          <a:p>
            <a:r>
              <a:rPr kumimoji="1" lang="ja-JP" altLang="en-US" dirty="0"/>
              <a:t>・アド</a:t>
            </a:r>
            <a:endParaRPr kumimoji="1" lang="en-US" altLang="ja-JP" dirty="0"/>
          </a:p>
          <a:p>
            <a:r>
              <a:rPr kumimoji="1" lang="ja-JP" altLang="en-US" dirty="0"/>
              <a:t>・コミットイメージ</a:t>
            </a:r>
            <a:endParaRPr kumimoji="1" lang="en-US" altLang="ja-JP" dirty="0"/>
          </a:p>
          <a:p>
            <a:r>
              <a:rPr kumimoji="1" lang="ja-JP" altLang="en-US" dirty="0"/>
              <a:t>・インデックス</a:t>
            </a:r>
            <a:endParaRPr kumimoji="1" lang="en-US" altLang="ja-JP" dirty="0"/>
          </a:p>
          <a:p>
            <a:r>
              <a:rPr kumimoji="1" lang="ja-JP" altLang="en-US" dirty="0"/>
              <a:t>・コミット</a:t>
            </a:r>
            <a:endParaRPr kumimoji="1" lang="en-US" altLang="ja-JP" dirty="0"/>
          </a:p>
          <a:p>
            <a:r>
              <a:rPr kumimoji="1" lang="ja-JP" altLang="en-US" dirty="0"/>
              <a:t>・ヘッド</a:t>
            </a:r>
            <a:endParaRPr kumimoji="1" lang="en-US" altLang="ja-JP" dirty="0"/>
          </a:p>
          <a:p>
            <a:r>
              <a:rPr kumimoji="1" lang="ja-JP" altLang="en-US" dirty="0"/>
              <a:t>・プル</a:t>
            </a:r>
            <a:endParaRPr kumimoji="1" lang="en-US" altLang="ja-JP" dirty="0"/>
          </a:p>
          <a:p>
            <a:r>
              <a:rPr kumimoji="1" lang="ja-JP" altLang="en-US" dirty="0"/>
              <a:t>・ブランチ</a:t>
            </a:r>
            <a:endParaRPr kumimoji="1" lang="en-US" altLang="ja-JP" dirty="0"/>
          </a:p>
          <a:p>
            <a:r>
              <a:rPr kumimoji="1" lang="ja-JP" altLang="en-US" dirty="0"/>
              <a:t>・マスターブランチ</a:t>
            </a:r>
            <a:br>
              <a:rPr kumimoji="1" lang="en-US" altLang="ja-JP" dirty="0"/>
            </a:br>
            <a:endParaRPr kumimoji="1" lang="en-US" altLang="ja-JP" dirty="0"/>
          </a:p>
          <a:p>
            <a:endParaRPr kumimoji="1" lang="ja-JP" altLang="en-US" dirty="0"/>
          </a:p>
        </p:txBody>
      </p:sp>
      <p:pic>
        <p:nvPicPr>
          <p:cNvPr id="2050" name="Picture 2">
            <a:extLst>
              <a:ext uri="{FF2B5EF4-FFF2-40B4-BE49-F238E27FC236}">
                <a16:creationId xmlns:a16="http://schemas.microsoft.com/office/drawing/2014/main" id="{65755DEB-A62D-0364-E08C-DD2A67BBC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135"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1754326"/>
          </a:xfrm>
          <a:prstGeom prst="rect">
            <a:avLst/>
          </a:prstGeom>
          <a:noFill/>
        </p:spPr>
        <p:txBody>
          <a:bodyPr wrap="square" rtlCol="0">
            <a:spAutoFit/>
          </a:bodyPr>
          <a:lstStyle/>
          <a:p>
            <a:r>
              <a:rPr kumimoji="1" lang="ja-JP" altLang="en-US" dirty="0"/>
              <a:t>・マージ</a:t>
            </a:r>
            <a:endParaRPr kumimoji="1" lang="en-US" altLang="ja-JP" dirty="0"/>
          </a:p>
          <a:p>
            <a:r>
              <a:rPr kumimoji="1" lang="ja-JP" altLang="en-US" dirty="0"/>
              <a:t>・リセット</a:t>
            </a:r>
            <a:endParaRPr kumimoji="1" lang="en-US" altLang="ja-JP" dirty="0"/>
          </a:p>
          <a:p>
            <a:r>
              <a:rPr kumimoji="1" lang="ja-JP" altLang="en-US" dirty="0"/>
              <a:t>・リバート</a:t>
            </a:r>
            <a:endParaRPr kumimoji="1" lang="en-US" altLang="ja-JP" dirty="0"/>
          </a:p>
          <a:p>
            <a:r>
              <a:rPr kumimoji="1" lang="ja-JP" altLang="en-US" dirty="0"/>
              <a:t>・リベース</a:t>
            </a:r>
            <a:endParaRPr kumimoji="1" lang="en-US" altLang="ja-JP" dirty="0"/>
          </a:p>
          <a:p>
            <a:r>
              <a:rPr kumimoji="1" lang="ja-JP" altLang="en-US" dirty="0"/>
              <a:t>・チェリーピック</a:t>
            </a:r>
            <a:endParaRPr kumimoji="1" lang="en-US" altLang="ja-JP" dirty="0"/>
          </a:p>
          <a:p>
            <a:endParaRPr kumimoji="1" lang="ja-JP" altLang="en-US" dirty="0"/>
          </a:p>
        </p:txBody>
      </p:sp>
      <p:pic>
        <p:nvPicPr>
          <p:cNvPr id="4098" name="Picture 2">
            <a:extLst>
              <a:ext uri="{FF2B5EF4-FFF2-40B4-BE49-F238E27FC236}">
                <a16:creationId xmlns:a16="http://schemas.microsoft.com/office/drawing/2014/main" id="{4C59A6D5-EEFC-2073-E732-876D6D45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031325"/>
          </a:xfrm>
          <a:prstGeom prst="rect">
            <a:avLst/>
          </a:prstGeom>
          <a:noFill/>
        </p:spPr>
        <p:txBody>
          <a:bodyPr wrap="square" rtlCol="0">
            <a:spAutoFit/>
          </a:bodyPr>
          <a:lstStyle/>
          <a:p>
            <a:r>
              <a:rPr kumimoji="1" lang="ja-JP" altLang="en-US" dirty="0"/>
              <a:t>・スタッシュ</a:t>
            </a:r>
            <a:endParaRPr kumimoji="1" lang="en-US" altLang="ja-JP" dirty="0"/>
          </a:p>
          <a:p>
            <a:r>
              <a:rPr kumimoji="1" lang="ja-JP" altLang="en-US" dirty="0"/>
              <a:t>・コンフリクト</a:t>
            </a:r>
            <a:endParaRPr kumimoji="1" lang="en-US" altLang="ja-JP" dirty="0"/>
          </a:p>
          <a:p>
            <a:r>
              <a:rPr kumimoji="1" lang="ja-JP" altLang="en-US" dirty="0"/>
              <a:t>・チェックアウト</a:t>
            </a:r>
            <a:endParaRPr kumimoji="1" lang="en-US" altLang="ja-JP" dirty="0"/>
          </a:p>
          <a:p>
            <a:r>
              <a:rPr kumimoji="1" lang="ja-JP" altLang="en-US" dirty="0"/>
              <a:t>・フェッチ</a:t>
            </a:r>
            <a:endParaRPr kumimoji="1" lang="en-US" altLang="ja-JP" dirty="0"/>
          </a:p>
          <a:p>
            <a:r>
              <a:rPr kumimoji="1" lang="ja-JP" altLang="en-US" dirty="0"/>
              <a:t>・プッシュ</a:t>
            </a:r>
            <a:endParaRPr kumimoji="1" lang="en-US" altLang="ja-JP" dirty="0"/>
          </a:p>
          <a:p>
            <a:r>
              <a:rPr kumimoji="1" lang="ja-JP" altLang="en-US" dirty="0"/>
              <a:t>・プルリクエスト</a:t>
            </a:r>
            <a:endParaRPr kumimoji="1" lang="en-US" altLang="ja-JP" dirty="0"/>
          </a:p>
          <a:p>
            <a:endParaRPr kumimoji="1" lang="ja-JP" altLang="en-US" dirty="0"/>
          </a:p>
        </p:txBody>
      </p:sp>
      <p:pic>
        <p:nvPicPr>
          <p:cNvPr id="5122" name="Picture 2">
            <a:extLst>
              <a:ext uri="{FF2B5EF4-FFF2-40B4-BE49-F238E27FC236}">
                <a16:creationId xmlns:a16="http://schemas.microsoft.com/office/drawing/2014/main" id="{A170D9CE-97EF-9832-C221-496E8C033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08949"/>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2407</TotalTime>
  <Words>1602</Words>
  <Application>Microsoft Office PowerPoint</Application>
  <PresentationFormat>ワイド画面</PresentationFormat>
  <Paragraphs>159</Paragraphs>
  <Slides>20</Slides>
  <Notes>8</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Arial</vt:lpstr>
      <vt:lpstr>Gill Sans MT</vt:lpstr>
      <vt:lpstr>Impact</vt:lpstr>
      <vt:lpstr>バッジ</vt:lpstr>
      <vt:lpstr>Gitについて</vt:lpstr>
      <vt:lpstr>Gitについて</vt:lpstr>
      <vt:lpstr>Gitについて</vt:lpstr>
      <vt:lpstr>Gitについて</vt:lpstr>
      <vt:lpstr>Gitの使い方について</vt:lpstr>
      <vt:lpstr>キーワード</vt:lpstr>
      <vt:lpstr>キーワード</vt:lpstr>
      <vt:lpstr>キーワード</vt:lpstr>
      <vt:lpstr>キーワード</vt:lpstr>
      <vt:lpstr>GitとGit Hubの違い</vt:lpstr>
      <vt:lpstr>GitとGit Hubの違い</vt:lpstr>
      <vt:lpstr>GitとGitHubの仕組み</vt:lpstr>
      <vt:lpstr>Gitの用語を なんとなく理解してみよう</vt:lpstr>
      <vt:lpstr>リポジトリとは</vt:lpstr>
      <vt:lpstr>コミットとは</vt:lpstr>
      <vt:lpstr>リモートリポジトリとは</vt:lpstr>
      <vt:lpstr>プッシュとは</vt:lpstr>
      <vt:lpstr>クローンとプルとは</vt:lpstr>
      <vt:lpstr>コンフリクトとは</vt:lpstr>
      <vt:lpstr>ブランチとは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千瑞 加藤</cp:lastModifiedBy>
  <cp:revision>55</cp:revision>
  <dcterms:created xsi:type="dcterms:W3CDTF">2023-03-20T23:59:48Z</dcterms:created>
  <dcterms:modified xsi:type="dcterms:W3CDTF">2023-07-06T05:48:00Z</dcterms:modified>
</cp:coreProperties>
</file>