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25"/>
  </p:notesMasterIdLst>
  <p:sldIdLst>
    <p:sldId id="256" r:id="rId5"/>
    <p:sldId id="261" r:id="rId6"/>
    <p:sldId id="262" r:id="rId7"/>
    <p:sldId id="264" r:id="rId8"/>
    <p:sldId id="265" r:id="rId9"/>
    <p:sldId id="266" r:id="rId10"/>
    <p:sldId id="263" r:id="rId11"/>
    <p:sldId id="267" r:id="rId12"/>
    <p:sldId id="269" r:id="rId13"/>
    <p:sldId id="274" r:id="rId14"/>
    <p:sldId id="275" r:id="rId15"/>
    <p:sldId id="276" r:id="rId16"/>
    <p:sldId id="272" r:id="rId17"/>
    <p:sldId id="270" r:id="rId18"/>
    <p:sldId id="271" r:id="rId19"/>
    <p:sldId id="268" r:id="rId20"/>
    <p:sldId id="258" r:id="rId21"/>
    <p:sldId id="259" r:id="rId22"/>
    <p:sldId id="278" r:id="rId23"/>
    <p:sldId id="26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F4F988-CC7A-44A6-B430-DD910616988C}" v="85" dt="2019-03-30T02:38:51.4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48" autoAdjust="0"/>
  </p:normalViewPr>
  <p:slideViewPr>
    <p:cSldViewPr snapToGrid="0">
      <p:cViewPr varScale="1">
        <p:scale>
          <a:sx n="77" d="100"/>
          <a:sy n="77" d="100"/>
        </p:scale>
        <p:origin x="72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Ajustar</a:t>
          </a:r>
          <a:r>
            <a:rPr lang="en-US" dirty="0"/>
            <a:t> o </a:t>
          </a:r>
          <a:r>
            <a:rPr lang="en-US" dirty="0" err="1"/>
            <a:t>pré</a:t>
          </a:r>
          <a:r>
            <a:rPr lang="en-US" dirty="0"/>
            <a:t> </a:t>
          </a:r>
          <a:r>
            <a:rPr lang="en-US" dirty="0" err="1"/>
            <a:t>processamento</a:t>
          </a:r>
          <a:endParaRPr lang="en-US" dirty="0"/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Ampliar</a:t>
          </a:r>
          <a:r>
            <a:rPr lang="en-US" dirty="0"/>
            <a:t> o conjunto de dados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Ajustar Taxa de Learning Rate</a:t>
          </a:r>
          <a:endParaRPr lang="en-US" dirty="0"/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Ajustar</a:t>
          </a:r>
          <a:r>
            <a:rPr lang="en-US" sz="3500" kern="1200" dirty="0"/>
            <a:t> o </a:t>
          </a:r>
          <a:r>
            <a:rPr lang="en-US" sz="3500" kern="1200" dirty="0" err="1"/>
            <a:t>pré</a:t>
          </a:r>
          <a:r>
            <a:rPr lang="en-US" sz="3500" kern="1200" dirty="0"/>
            <a:t> </a:t>
          </a:r>
          <a:r>
            <a:rPr lang="en-US" sz="3500" kern="1200" dirty="0" err="1"/>
            <a:t>processamento</a:t>
          </a:r>
          <a:endParaRPr lang="en-US" sz="3500" kern="1200" dirty="0"/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Ampliar</a:t>
          </a:r>
          <a:r>
            <a:rPr lang="en-US" sz="3500" kern="1200" dirty="0"/>
            <a:t> o conjunto de dados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 dirty="0"/>
            <a:t>Ajustar Taxa de Learning Rate</a:t>
          </a:r>
          <a:endParaRPr lang="en-US" sz="3500" kern="1200" dirty="0"/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5CD61-A919-456B-8B4E-19AD6533F300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DF43D-B6B6-4617-A057-464DD9A65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0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lwhiz.com/blog/2019/01/17/deeplearning_nlp_preprocess/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www.youtube.com/watch?v=pmcXgNTuHnk&amp;list=PL8PYTP1V4I8Ajj7sY6sdtmjgkt7eo2VMs&amp;index=1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irocavani.github.io/post/tensorflow-word-embedding-com-word2vec/" TargetMode="External"/><Relationship Id="rId5" Type="http://schemas.openxmlformats.org/officeDocument/2006/relationships/hyperlink" Target="https://www.youtube.com/watch?v=OQQ-W_63UgQ&amp;list=PL3FW7Lu3i5Jsnh1rnUwq_TcylNr7EkRe6" TargetMode="External"/><Relationship Id="rId4" Type="http://schemas.openxmlformats.org/officeDocument/2006/relationships/hyperlink" Target="https://arxiv.org/abs/1708.02709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filipe-luz-a803893a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nsorflow/model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6">
            <a:extLst>
              <a:ext uri="{FF2B5EF4-FFF2-40B4-BE49-F238E27FC236}">
                <a16:creationId xmlns:a16="http://schemas.microsoft.com/office/drawing/2014/main" id="{E432378E-C67B-4CF2-811E-D9AB9579E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28">
            <a:extLst>
              <a:ext uri="{FF2B5EF4-FFF2-40B4-BE49-F238E27FC236}">
                <a16:creationId xmlns:a16="http://schemas.microsoft.com/office/drawing/2014/main" id="{9828843F-E496-4F5F-A941-33BE9F2EF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3" y="453643"/>
            <a:ext cx="11298934" cy="5936922"/>
            <a:chOff x="446533" y="453643"/>
            <a:chExt cx="11298934" cy="593692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FD7D01C-EBFF-4843-AFB4-AAF9248C3B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3" y="4199467"/>
              <a:ext cx="11296733" cy="21910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2438EB3-F9AB-47D8-A3C4-1DD3D4A93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1237BAB-80E3-450D-8711-FA5DB5542D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1D5EA71-EE9A-4419-B82F-C7E2D6FBC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334837"/>
            <a:ext cx="10993549" cy="114087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NLP com TENSORFLOW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75712"/>
            <a:ext cx="10993546" cy="590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Obtendo melhores resultados</a:t>
            </a:r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230" r="-1" b="-1"/>
          <a:stretch/>
        </p:blipFill>
        <p:spPr>
          <a:xfrm>
            <a:off x="4241830" y="641102"/>
            <a:ext cx="7496845" cy="3465902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7635C543-C5CA-42CB-9706-BFD0A2468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09" y="748963"/>
            <a:ext cx="3824295" cy="325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ETAPAS NLP DEEP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54C2B0-D9F6-430D-ADE0-2513CD7AE144}"/>
              </a:ext>
            </a:extLst>
          </p:cNvPr>
          <p:cNvSpPr txBox="1"/>
          <p:nvPr/>
        </p:nvSpPr>
        <p:spPr>
          <a:xfrm>
            <a:off x="358093" y="589761"/>
            <a:ext cx="3689177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Preprocessing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BR" sz="1600" dirty="0"/>
              <a:t>Remover pontuações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BR" sz="1600" dirty="0"/>
              <a:t>Remover numerais (*)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BR" sz="1600" dirty="0"/>
              <a:t>Remover stop </a:t>
            </a:r>
            <a:r>
              <a:rPr lang="pt-BR" sz="1600" dirty="0" err="1"/>
              <a:t>words</a:t>
            </a:r>
            <a:endParaRPr lang="pt-BR" sz="16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BR" sz="1600" dirty="0" err="1"/>
              <a:t>Tokenização</a:t>
            </a:r>
            <a:endParaRPr lang="pt-BR" sz="16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Embedding</a:t>
            </a:r>
            <a:endParaRPr lang="pt-B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BR" sz="1600" dirty="0" err="1"/>
              <a:t>Cosine</a:t>
            </a:r>
            <a:r>
              <a:rPr lang="pt-BR" sz="1600" dirty="0"/>
              <a:t> </a:t>
            </a:r>
            <a:r>
              <a:rPr lang="pt-BR" sz="1600" dirty="0" err="1"/>
              <a:t>Similarity</a:t>
            </a:r>
            <a:endParaRPr lang="pt-BR" sz="1600" dirty="0"/>
          </a:p>
          <a:p>
            <a:pPr lvl="1"/>
            <a:endParaRPr lang="pt-B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E56E9DB-CA94-4049-AE1B-AC62D18672C4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324956" y="1484619"/>
            <a:ext cx="1873520" cy="822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734C003-A1C6-435F-8E49-3429FFAC08A7}"/>
              </a:ext>
            </a:extLst>
          </p:cNvPr>
          <p:cNvSpPr txBox="1"/>
          <p:nvPr/>
        </p:nvSpPr>
        <p:spPr>
          <a:xfrm>
            <a:off x="4198476" y="607456"/>
            <a:ext cx="64724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PROBLEMA!!!!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TF-IDF N</a:t>
            </a:r>
            <a:r>
              <a:rPr lang="pt-BR" dirty="0" err="1"/>
              <a:t>ão</a:t>
            </a:r>
            <a:r>
              <a:rPr lang="pt-BR" dirty="0"/>
              <a:t> preserva a relação entre as palavras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SOLUÇÃO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Word2Vec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500882E-D216-43F0-8A17-9B612E6DE3E4}"/>
              </a:ext>
            </a:extLst>
          </p:cNvPr>
          <p:cNvCxnSpPr>
            <a:cxnSpLocks/>
          </p:cNvCxnSpPr>
          <p:nvPr/>
        </p:nvCxnSpPr>
        <p:spPr>
          <a:xfrm>
            <a:off x="5677921" y="2794844"/>
            <a:ext cx="0" cy="534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9D54CE1-C285-4294-BD7C-FC4FCEF46BC5}"/>
              </a:ext>
            </a:extLst>
          </p:cNvPr>
          <p:cNvSpPr txBox="1"/>
          <p:nvPr/>
        </p:nvSpPr>
        <p:spPr>
          <a:xfrm>
            <a:off x="5038894" y="2358149"/>
            <a:ext cx="647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Mapeia todas as palavras de uma linguagem em vetores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754863-2E7F-4FC5-959A-CED67DFDB92A}"/>
              </a:ext>
            </a:extLst>
          </p:cNvPr>
          <p:cNvSpPr txBox="1"/>
          <p:nvPr/>
        </p:nvSpPr>
        <p:spPr>
          <a:xfrm>
            <a:off x="5038893" y="3355419"/>
            <a:ext cx="647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Preserva a relação das palavras em um CORPUS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2AEED6-870A-47C5-B7DC-FDEE53B5C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583" y="5381805"/>
            <a:ext cx="2562225" cy="93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741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ETAPAS NLP DEEP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54C2B0-D9F6-430D-ADE0-2513CD7AE144}"/>
              </a:ext>
            </a:extLst>
          </p:cNvPr>
          <p:cNvSpPr txBox="1"/>
          <p:nvPr/>
        </p:nvSpPr>
        <p:spPr>
          <a:xfrm>
            <a:off x="358093" y="589761"/>
            <a:ext cx="3689177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Preprocessing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BR" sz="1600" dirty="0"/>
              <a:t>Remover pontuações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BR" sz="1600" dirty="0"/>
              <a:t>Remover numerais (*)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BR" sz="1600" dirty="0"/>
              <a:t>Remover stop </a:t>
            </a:r>
            <a:r>
              <a:rPr lang="pt-BR" sz="1600" dirty="0" err="1"/>
              <a:t>words</a:t>
            </a:r>
            <a:endParaRPr lang="pt-BR" sz="16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BR" sz="1600" dirty="0" err="1"/>
              <a:t>Tokenização</a:t>
            </a:r>
            <a:endParaRPr lang="pt-BR" sz="16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Embedding</a:t>
            </a:r>
            <a:endParaRPr lang="pt-B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BR" sz="1600" dirty="0" err="1"/>
              <a:t>Cosine</a:t>
            </a:r>
            <a:r>
              <a:rPr lang="pt-BR" sz="1600" dirty="0"/>
              <a:t> </a:t>
            </a:r>
            <a:r>
              <a:rPr lang="pt-BR" sz="1600" dirty="0" err="1"/>
              <a:t>Similarity</a:t>
            </a:r>
            <a:endParaRPr lang="pt-BR" sz="1600" dirty="0"/>
          </a:p>
          <a:p>
            <a:pPr lvl="1"/>
            <a:endParaRPr lang="pt-B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E56E9DB-CA94-4049-AE1B-AC62D18672C4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324956" y="792122"/>
            <a:ext cx="1873520" cy="151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734C003-A1C6-435F-8E49-3429FFAC08A7}"/>
              </a:ext>
            </a:extLst>
          </p:cNvPr>
          <p:cNvSpPr txBox="1"/>
          <p:nvPr/>
        </p:nvSpPr>
        <p:spPr>
          <a:xfrm>
            <a:off x="4198476" y="607456"/>
            <a:ext cx="647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Word2Vec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EA5675-8F36-478D-B61C-0D10B61CBC3C}"/>
              </a:ext>
            </a:extLst>
          </p:cNvPr>
          <p:cNvSpPr txBox="1"/>
          <p:nvPr/>
        </p:nvSpPr>
        <p:spPr>
          <a:xfrm>
            <a:off x="4198476" y="1179149"/>
            <a:ext cx="624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</a:t>
            </a:r>
            <a:r>
              <a:rPr lang="pt-BR" dirty="0"/>
              <a:t>AT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18C9D17-B910-42E7-BAFA-864840259803}"/>
              </a:ext>
            </a:extLst>
          </p:cNvPr>
          <p:cNvSpPr/>
          <p:nvPr/>
        </p:nvSpPr>
        <p:spPr>
          <a:xfrm>
            <a:off x="5000683" y="1214778"/>
            <a:ext cx="1003177" cy="298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12 1 0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19C026D-AA9B-4CF2-A250-082486BA5172}"/>
              </a:ext>
            </a:extLst>
          </p:cNvPr>
          <p:cNvSpPr txBox="1"/>
          <p:nvPr/>
        </p:nvSpPr>
        <p:spPr>
          <a:xfrm>
            <a:off x="4182195" y="1739924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D</a:t>
            </a:r>
            <a:r>
              <a:rPr lang="pt-BR" dirty="0"/>
              <a:t>OG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BC93FF8-290A-4C34-8AB5-1B1F0E5D3E1B}"/>
              </a:ext>
            </a:extLst>
          </p:cNvPr>
          <p:cNvSpPr/>
          <p:nvPr/>
        </p:nvSpPr>
        <p:spPr>
          <a:xfrm>
            <a:off x="4984402" y="1775553"/>
            <a:ext cx="1003177" cy="298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9 07 25</a:t>
            </a:r>
            <a:endParaRPr lang="en-US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81B75CA-9AFB-4430-8AA8-9EBF02904087}"/>
              </a:ext>
            </a:extLst>
          </p:cNvPr>
          <p:cNvCxnSpPr>
            <a:cxnSpLocks/>
          </p:cNvCxnSpPr>
          <p:nvPr/>
        </p:nvCxnSpPr>
        <p:spPr>
          <a:xfrm flipV="1">
            <a:off x="6093247" y="1562145"/>
            <a:ext cx="1683951" cy="9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7F87F8B-9D84-4D34-A255-0321662BF199}"/>
              </a:ext>
            </a:extLst>
          </p:cNvPr>
          <p:cNvSpPr txBox="1"/>
          <p:nvPr/>
        </p:nvSpPr>
        <p:spPr>
          <a:xfrm>
            <a:off x="6165338" y="976788"/>
            <a:ext cx="16486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Buscar o Máximo de textos possíveis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AFEF72D-B08D-4B83-9D88-3724F2EDAB68}"/>
              </a:ext>
            </a:extLst>
          </p:cNvPr>
          <p:cNvSpPr/>
          <p:nvPr/>
        </p:nvSpPr>
        <p:spPr>
          <a:xfrm>
            <a:off x="8256769" y="1030112"/>
            <a:ext cx="1996941" cy="1258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1CB8464-8F50-4918-9A24-40B719126833}"/>
              </a:ext>
            </a:extLst>
          </p:cNvPr>
          <p:cNvSpPr txBox="1"/>
          <p:nvPr/>
        </p:nvSpPr>
        <p:spPr>
          <a:xfrm>
            <a:off x="8220501" y="535976"/>
            <a:ext cx="995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MATRIX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561DD74-1016-4759-ACDE-A7DED17D619C}"/>
              </a:ext>
            </a:extLst>
          </p:cNvPr>
          <p:cNvSpPr txBox="1"/>
          <p:nvPr/>
        </p:nvSpPr>
        <p:spPr>
          <a:xfrm>
            <a:off x="8211824" y="232981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1M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71588A3-B807-41E2-97F4-03F77E9AFAF5}"/>
              </a:ext>
            </a:extLst>
          </p:cNvPr>
          <p:cNvSpPr txBox="1"/>
          <p:nvPr/>
        </p:nvSpPr>
        <p:spPr>
          <a:xfrm>
            <a:off x="10253710" y="98924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1M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A4E4476-06F4-42A3-8F4E-1D83E420D943}"/>
              </a:ext>
            </a:extLst>
          </p:cNvPr>
          <p:cNvSpPr txBox="1"/>
          <p:nvPr/>
        </p:nvSpPr>
        <p:spPr>
          <a:xfrm>
            <a:off x="7777198" y="1235853"/>
            <a:ext cx="666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CAT --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8548AEE-92AF-43BE-BD2E-7E62CCF0184A}"/>
              </a:ext>
            </a:extLst>
          </p:cNvPr>
          <p:cNvSpPr txBox="1"/>
          <p:nvPr/>
        </p:nvSpPr>
        <p:spPr>
          <a:xfrm>
            <a:off x="9609882" y="685611"/>
            <a:ext cx="6668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DOG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3745173-9E49-42CA-B0C0-15CD030F23B7}"/>
              </a:ext>
            </a:extLst>
          </p:cNvPr>
          <p:cNvCxnSpPr>
            <a:cxnSpLocks/>
            <a:endCxn id="66" idx="1"/>
          </p:cNvCxnSpPr>
          <p:nvPr/>
        </p:nvCxnSpPr>
        <p:spPr>
          <a:xfrm flipV="1">
            <a:off x="8284237" y="1389238"/>
            <a:ext cx="1466952" cy="287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2265A8A-74DF-4E32-9430-A03B1D096FC1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9889724" y="1072687"/>
            <a:ext cx="1386" cy="19355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224B5E5-FFB9-4C1E-86C8-F76B85B6792D}"/>
              </a:ext>
            </a:extLst>
          </p:cNvPr>
          <p:cNvSpPr txBox="1"/>
          <p:nvPr/>
        </p:nvSpPr>
        <p:spPr>
          <a:xfrm>
            <a:off x="9751189" y="119281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</a:t>
            </a:r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438C1BF-209B-4713-B799-F45B9BE0BD26}"/>
              </a:ext>
            </a:extLst>
          </p:cNvPr>
          <p:cNvSpPr/>
          <p:nvPr/>
        </p:nvSpPr>
        <p:spPr>
          <a:xfrm>
            <a:off x="9751189" y="1266239"/>
            <a:ext cx="279842" cy="2459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0AD5801-678D-44BE-BCF0-82F5417DDB7A}"/>
              </a:ext>
            </a:extLst>
          </p:cNvPr>
          <p:cNvSpPr/>
          <p:nvPr/>
        </p:nvSpPr>
        <p:spPr>
          <a:xfrm>
            <a:off x="9077965" y="1986815"/>
            <a:ext cx="279842" cy="2459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B6BF3BF-E5AE-4A6B-98C9-81C34BD0378D}"/>
              </a:ext>
            </a:extLst>
          </p:cNvPr>
          <p:cNvSpPr txBox="1"/>
          <p:nvPr/>
        </p:nvSpPr>
        <p:spPr>
          <a:xfrm>
            <a:off x="9077966" y="193113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C67ECA7-0960-476D-A135-153529BF4C5A}"/>
                  </a:ext>
                </a:extLst>
              </p:cNvPr>
              <p:cNvSpPr txBox="1"/>
              <p:nvPr/>
            </p:nvSpPr>
            <p:spPr>
              <a:xfrm>
                <a:off x="7558063" y="3382062"/>
                <a:ext cx="5136630" cy="388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pt-B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pt-BR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pt-B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pt-B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pt-B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d>
                          <m:dPr>
                            <m:ctrlPr>
                              <a:rPr lang="pt-BR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b>
                    </m:sSub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C67ECA7-0960-476D-A135-153529BF4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8063" y="3382062"/>
                <a:ext cx="5136630" cy="388889"/>
              </a:xfrm>
              <a:prstGeom prst="rect">
                <a:avLst/>
              </a:prstGeom>
              <a:blipFill>
                <a:blip r:embed="rId2"/>
                <a:stretch>
                  <a:fillRect t="-9375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5BC70CC4-F674-4175-B943-693061C23090}"/>
              </a:ext>
            </a:extLst>
          </p:cNvPr>
          <p:cNvSpPr txBox="1"/>
          <p:nvPr/>
        </p:nvSpPr>
        <p:spPr>
          <a:xfrm>
            <a:off x="8361091" y="2804378"/>
            <a:ext cx="199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INNER PRODUCT</a:t>
            </a:r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FF7DAA1-C7FC-40CF-8F13-77E9068D2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583" y="5381805"/>
            <a:ext cx="2562225" cy="93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954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ETAPAS NLP DEEP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54C2B0-D9F6-430D-ADE0-2513CD7AE144}"/>
              </a:ext>
            </a:extLst>
          </p:cNvPr>
          <p:cNvSpPr txBox="1"/>
          <p:nvPr/>
        </p:nvSpPr>
        <p:spPr>
          <a:xfrm>
            <a:off x="358093" y="589761"/>
            <a:ext cx="3689177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Preprocessing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BR" sz="1600" dirty="0"/>
              <a:t>Remover pontuações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BR" sz="1600" dirty="0"/>
              <a:t>Remover numerais (*)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BR" sz="1600" dirty="0"/>
              <a:t>Remover stop </a:t>
            </a:r>
            <a:r>
              <a:rPr lang="pt-BR" sz="1600" dirty="0" err="1"/>
              <a:t>words</a:t>
            </a:r>
            <a:endParaRPr lang="pt-BR" sz="16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BR" sz="1600" dirty="0" err="1"/>
              <a:t>Tokenização</a:t>
            </a:r>
            <a:endParaRPr lang="pt-BR" sz="16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Embedding</a:t>
            </a:r>
            <a:endParaRPr lang="pt-B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BR" sz="1600" dirty="0" err="1"/>
              <a:t>Cosine</a:t>
            </a:r>
            <a:r>
              <a:rPr lang="pt-BR" sz="1600" dirty="0"/>
              <a:t> </a:t>
            </a:r>
            <a:r>
              <a:rPr lang="pt-BR" sz="1600" dirty="0" err="1"/>
              <a:t>Similarity</a:t>
            </a:r>
            <a:endParaRPr lang="pt-BR" sz="1600" dirty="0"/>
          </a:p>
          <a:p>
            <a:pPr lvl="1"/>
            <a:endParaRPr lang="pt-B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E56E9DB-CA94-4049-AE1B-AC62D18672C4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324956" y="792122"/>
            <a:ext cx="1873520" cy="151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734C003-A1C6-435F-8E49-3429FFAC08A7}"/>
              </a:ext>
            </a:extLst>
          </p:cNvPr>
          <p:cNvSpPr txBox="1"/>
          <p:nvPr/>
        </p:nvSpPr>
        <p:spPr>
          <a:xfrm>
            <a:off x="4198476" y="607456"/>
            <a:ext cx="647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Word2Vec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AFEF72D-B08D-4B83-9D88-3724F2EDAB68}"/>
              </a:ext>
            </a:extLst>
          </p:cNvPr>
          <p:cNvSpPr/>
          <p:nvPr/>
        </p:nvSpPr>
        <p:spPr>
          <a:xfrm>
            <a:off x="8276398" y="993128"/>
            <a:ext cx="1996941" cy="1258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1CB8464-8F50-4918-9A24-40B719126833}"/>
              </a:ext>
            </a:extLst>
          </p:cNvPr>
          <p:cNvSpPr txBox="1"/>
          <p:nvPr/>
        </p:nvSpPr>
        <p:spPr>
          <a:xfrm>
            <a:off x="8220501" y="535976"/>
            <a:ext cx="995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MATRIX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561DD74-1016-4759-ACDE-A7DED17D619C}"/>
              </a:ext>
            </a:extLst>
          </p:cNvPr>
          <p:cNvSpPr txBox="1"/>
          <p:nvPr/>
        </p:nvSpPr>
        <p:spPr>
          <a:xfrm>
            <a:off x="8220501" y="2319195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1M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71588A3-B807-41E2-97F4-03F77E9AFAF5}"/>
              </a:ext>
            </a:extLst>
          </p:cNvPr>
          <p:cNvSpPr txBox="1"/>
          <p:nvPr/>
        </p:nvSpPr>
        <p:spPr>
          <a:xfrm>
            <a:off x="10273339" y="952256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1M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A4E4476-06F4-42A3-8F4E-1D83E420D943}"/>
              </a:ext>
            </a:extLst>
          </p:cNvPr>
          <p:cNvSpPr txBox="1"/>
          <p:nvPr/>
        </p:nvSpPr>
        <p:spPr>
          <a:xfrm>
            <a:off x="7796827" y="1198869"/>
            <a:ext cx="666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CAT --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8548AEE-92AF-43BE-BD2E-7E62CCF0184A}"/>
              </a:ext>
            </a:extLst>
          </p:cNvPr>
          <p:cNvSpPr txBox="1"/>
          <p:nvPr/>
        </p:nvSpPr>
        <p:spPr>
          <a:xfrm>
            <a:off x="9629511" y="648627"/>
            <a:ext cx="6668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DOG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3745173-9E49-42CA-B0C0-15CD030F23B7}"/>
              </a:ext>
            </a:extLst>
          </p:cNvPr>
          <p:cNvCxnSpPr>
            <a:cxnSpLocks/>
            <a:endCxn id="66" idx="1"/>
          </p:cNvCxnSpPr>
          <p:nvPr/>
        </p:nvCxnSpPr>
        <p:spPr>
          <a:xfrm flipV="1">
            <a:off x="8303866" y="1352254"/>
            <a:ext cx="1466952" cy="287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2265A8A-74DF-4E32-9430-A03B1D096FC1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9909353" y="1035703"/>
            <a:ext cx="1386" cy="19355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224B5E5-FFB9-4C1E-86C8-F76B85B6792D}"/>
              </a:ext>
            </a:extLst>
          </p:cNvPr>
          <p:cNvSpPr txBox="1"/>
          <p:nvPr/>
        </p:nvSpPr>
        <p:spPr>
          <a:xfrm>
            <a:off x="9770818" y="11558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</a:t>
            </a:r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438C1BF-209B-4713-B799-F45B9BE0BD26}"/>
              </a:ext>
            </a:extLst>
          </p:cNvPr>
          <p:cNvSpPr/>
          <p:nvPr/>
        </p:nvSpPr>
        <p:spPr>
          <a:xfrm>
            <a:off x="9770818" y="1229255"/>
            <a:ext cx="279842" cy="2459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0AD5801-678D-44BE-BCF0-82F5417DDB7A}"/>
              </a:ext>
            </a:extLst>
          </p:cNvPr>
          <p:cNvSpPr/>
          <p:nvPr/>
        </p:nvSpPr>
        <p:spPr>
          <a:xfrm>
            <a:off x="9097594" y="1949831"/>
            <a:ext cx="279842" cy="2459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B6BF3BF-E5AE-4A6B-98C9-81C34BD0378D}"/>
              </a:ext>
            </a:extLst>
          </p:cNvPr>
          <p:cNvSpPr txBox="1"/>
          <p:nvPr/>
        </p:nvSpPr>
        <p:spPr>
          <a:xfrm>
            <a:off x="9097595" y="189414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C70CC4-F674-4175-B943-693061C23090}"/>
              </a:ext>
            </a:extLst>
          </p:cNvPr>
          <p:cNvSpPr txBox="1"/>
          <p:nvPr/>
        </p:nvSpPr>
        <p:spPr>
          <a:xfrm>
            <a:off x="4500576" y="1064440"/>
            <a:ext cx="199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INNER PRODUCT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638071B-5675-437E-B0D9-F44E2CDF5B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145641"/>
              </p:ext>
            </p:extLst>
          </p:nvPr>
        </p:nvGraphicFramePr>
        <p:xfrm>
          <a:off x="4096306" y="2884134"/>
          <a:ext cx="1996941" cy="18542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65647">
                  <a:extLst>
                    <a:ext uri="{9D8B030D-6E8A-4147-A177-3AD203B41FA5}">
                      <a16:colId xmlns:a16="http://schemas.microsoft.com/office/drawing/2014/main" val="2076632591"/>
                    </a:ext>
                  </a:extLst>
                </a:gridCol>
                <a:gridCol w="665647">
                  <a:extLst>
                    <a:ext uri="{9D8B030D-6E8A-4147-A177-3AD203B41FA5}">
                      <a16:colId xmlns:a16="http://schemas.microsoft.com/office/drawing/2014/main" val="2292132337"/>
                    </a:ext>
                  </a:extLst>
                </a:gridCol>
                <a:gridCol w="665647">
                  <a:extLst>
                    <a:ext uri="{9D8B030D-6E8A-4147-A177-3AD203B41FA5}">
                      <a16:colId xmlns:a16="http://schemas.microsoft.com/office/drawing/2014/main" val="167266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134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vl3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431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131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009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vl3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856446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FBF7DC0C-01BB-4CF7-8608-D8C048D732F1}"/>
              </a:ext>
            </a:extLst>
          </p:cNvPr>
          <p:cNvSpPr txBox="1"/>
          <p:nvPr/>
        </p:nvSpPr>
        <p:spPr>
          <a:xfrm>
            <a:off x="3494736" y="3300132"/>
            <a:ext cx="666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CAT --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41B50A5-6A39-4F3E-A270-4A167F0D8AA4}"/>
              </a:ext>
            </a:extLst>
          </p:cNvPr>
          <p:cNvSpPr txBox="1"/>
          <p:nvPr/>
        </p:nvSpPr>
        <p:spPr>
          <a:xfrm>
            <a:off x="3453418" y="4406421"/>
            <a:ext cx="74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DOG --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281997-B5AB-43F0-8795-63AD5C89727A}"/>
              </a:ext>
            </a:extLst>
          </p:cNvPr>
          <p:cNvSpPr txBox="1"/>
          <p:nvPr/>
        </p:nvSpPr>
        <p:spPr>
          <a:xfrm>
            <a:off x="4096306" y="4699083"/>
            <a:ext cx="74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AAB20E7-60FE-4D17-9959-B8731B1F9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381691"/>
              </p:ext>
            </p:extLst>
          </p:nvPr>
        </p:nvGraphicFramePr>
        <p:xfrm>
          <a:off x="6846168" y="3269060"/>
          <a:ext cx="4490615" cy="11125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898123">
                  <a:extLst>
                    <a:ext uri="{9D8B030D-6E8A-4147-A177-3AD203B41FA5}">
                      <a16:colId xmlns:a16="http://schemas.microsoft.com/office/drawing/2014/main" val="1137350748"/>
                    </a:ext>
                  </a:extLst>
                </a:gridCol>
                <a:gridCol w="898123">
                  <a:extLst>
                    <a:ext uri="{9D8B030D-6E8A-4147-A177-3AD203B41FA5}">
                      <a16:colId xmlns:a16="http://schemas.microsoft.com/office/drawing/2014/main" val="3439953335"/>
                    </a:ext>
                  </a:extLst>
                </a:gridCol>
                <a:gridCol w="898123">
                  <a:extLst>
                    <a:ext uri="{9D8B030D-6E8A-4147-A177-3AD203B41FA5}">
                      <a16:colId xmlns:a16="http://schemas.microsoft.com/office/drawing/2014/main" val="343601172"/>
                    </a:ext>
                  </a:extLst>
                </a:gridCol>
                <a:gridCol w="898123">
                  <a:extLst>
                    <a:ext uri="{9D8B030D-6E8A-4147-A177-3AD203B41FA5}">
                      <a16:colId xmlns:a16="http://schemas.microsoft.com/office/drawing/2014/main" val="910872390"/>
                    </a:ext>
                  </a:extLst>
                </a:gridCol>
                <a:gridCol w="898123">
                  <a:extLst>
                    <a:ext uri="{9D8B030D-6E8A-4147-A177-3AD203B41FA5}">
                      <a16:colId xmlns:a16="http://schemas.microsoft.com/office/drawing/2014/main" val="1329725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cat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vl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dog </a:t>
                      </a:r>
                      <a:r>
                        <a:rPr lang="en-US" dirty="0" err="1"/>
                        <a:t>vl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340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cat vl2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dog vl2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080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cat vl3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dog vl3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162450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75E62E1A-CD87-4D9C-82DA-53CCDD1A9B9E}"/>
              </a:ext>
            </a:extLst>
          </p:cNvPr>
          <p:cNvSpPr txBox="1"/>
          <p:nvPr/>
        </p:nvSpPr>
        <p:spPr>
          <a:xfrm>
            <a:off x="6295621" y="3736008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E875AE5-FCAF-4EAB-ADB6-361D38C06AE7}"/>
              </a:ext>
            </a:extLst>
          </p:cNvPr>
          <p:cNvSpPr txBox="1"/>
          <p:nvPr/>
        </p:nvSpPr>
        <p:spPr>
          <a:xfrm>
            <a:off x="11610808" y="3626568"/>
            <a:ext cx="357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≅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172E529-7F9D-4885-B193-E06327EAA034}"/>
              </a:ext>
            </a:extLst>
          </p:cNvPr>
          <p:cNvCxnSpPr>
            <a:cxnSpLocks/>
          </p:cNvCxnSpPr>
          <p:nvPr/>
        </p:nvCxnSpPr>
        <p:spPr>
          <a:xfrm flipH="1" flipV="1">
            <a:off x="10050660" y="1525161"/>
            <a:ext cx="1929001" cy="21633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45399A5-DA11-4D7B-8C01-BA19B506FCF7}"/>
              </a:ext>
            </a:extLst>
          </p:cNvPr>
          <p:cNvSpPr txBox="1"/>
          <p:nvPr/>
        </p:nvSpPr>
        <p:spPr>
          <a:xfrm>
            <a:off x="11286680" y="300862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A7201F-78C5-4E9E-BD2A-831AFFCE2D63}"/>
                  </a:ext>
                </a:extLst>
              </p:cNvPr>
              <p:cNvSpPr txBox="1"/>
              <p:nvPr/>
            </p:nvSpPr>
            <p:spPr>
              <a:xfrm>
                <a:off x="3643814" y="1606434"/>
                <a:ext cx="5136630" cy="388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pt-B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pt-BR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pt-B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pt-B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pt-B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d>
                          <m:dPr>
                            <m:ctrlPr>
                              <a:rPr lang="pt-BR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b>
                    </m:sSub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A7201F-78C5-4E9E-BD2A-831AFFCE2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814" y="1606434"/>
                <a:ext cx="5136630" cy="388889"/>
              </a:xfrm>
              <a:prstGeom prst="rect">
                <a:avLst/>
              </a:prstGeom>
              <a:blipFill>
                <a:blip r:embed="rId2"/>
                <a:stretch>
                  <a:fillRect t="-9524" b="-20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Picture 36">
            <a:extLst>
              <a:ext uri="{FF2B5EF4-FFF2-40B4-BE49-F238E27FC236}">
                <a16:creationId xmlns:a16="http://schemas.microsoft.com/office/drawing/2014/main" id="{0A113791-4E22-4B8A-B9A6-12698C33B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583" y="5381805"/>
            <a:ext cx="2562225" cy="93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540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ETAPAS NLP DEEP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54C2B0-D9F6-430D-ADE0-2513CD7AE144}"/>
              </a:ext>
            </a:extLst>
          </p:cNvPr>
          <p:cNvSpPr txBox="1"/>
          <p:nvPr/>
        </p:nvSpPr>
        <p:spPr>
          <a:xfrm>
            <a:off x="447817" y="979308"/>
            <a:ext cx="3689177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Preprocessing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BR" sz="1600" dirty="0"/>
              <a:t>Remover pontuações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BR" sz="1600" dirty="0"/>
              <a:t>Remover numerais (*)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BR" sz="1600" dirty="0"/>
              <a:t>Remover stop </a:t>
            </a:r>
            <a:r>
              <a:rPr lang="pt-BR" sz="1600" dirty="0" err="1"/>
              <a:t>words</a:t>
            </a:r>
            <a:endParaRPr lang="pt-BR" sz="16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BR" sz="1600" dirty="0" err="1"/>
              <a:t>Tokenização</a:t>
            </a:r>
            <a:endParaRPr lang="pt-BR" sz="16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Embedding</a:t>
            </a:r>
            <a:endParaRPr lang="pt-B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BR" sz="1600" dirty="0" err="1"/>
              <a:t>Cosine</a:t>
            </a:r>
            <a:r>
              <a:rPr lang="pt-BR" sz="1600" dirty="0"/>
              <a:t> </a:t>
            </a:r>
            <a:r>
              <a:rPr lang="pt-BR" sz="1600" dirty="0" err="1"/>
              <a:t>Similarity</a:t>
            </a:r>
            <a:endParaRPr lang="pt-BR" sz="1600" dirty="0"/>
          </a:p>
          <a:p>
            <a:pPr lvl="1"/>
            <a:endParaRPr lang="pt-B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E56E9DB-CA94-4049-AE1B-AC62D18672C4}"/>
              </a:ext>
            </a:extLst>
          </p:cNvPr>
          <p:cNvCxnSpPr>
            <a:cxnSpLocks/>
          </p:cNvCxnSpPr>
          <p:nvPr/>
        </p:nvCxnSpPr>
        <p:spPr>
          <a:xfrm>
            <a:off x="2521442" y="2735432"/>
            <a:ext cx="985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379C42-5A8B-40C2-B88F-DD9BD22E0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921" y="1444441"/>
            <a:ext cx="7860756" cy="24708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45E738-440C-4146-8ACA-64BBC58A1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583" y="5381805"/>
            <a:ext cx="2562225" cy="93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244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ETAPAS NLP DEEP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54C2B0-D9F6-430D-ADE0-2513CD7AE144}"/>
              </a:ext>
            </a:extLst>
          </p:cNvPr>
          <p:cNvSpPr txBox="1"/>
          <p:nvPr/>
        </p:nvSpPr>
        <p:spPr>
          <a:xfrm>
            <a:off x="447817" y="979308"/>
            <a:ext cx="3689177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Preprocessing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BR" sz="1600" dirty="0"/>
              <a:t>Remover pontuações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BR" sz="1600" dirty="0"/>
              <a:t>Remover numerais (*)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BR" sz="1600" dirty="0"/>
              <a:t>Remover stop </a:t>
            </a:r>
            <a:r>
              <a:rPr lang="pt-BR" sz="1600" dirty="0" err="1"/>
              <a:t>words</a:t>
            </a:r>
            <a:endParaRPr lang="pt-BR" sz="16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BR" sz="1600" dirty="0" err="1"/>
              <a:t>Tokenização</a:t>
            </a:r>
            <a:endParaRPr lang="pt-BR" sz="16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Embedding</a:t>
            </a:r>
            <a:endParaRPr lang="pt-B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BR" sz="1600" dirty="0" err="1"/>
              <a:t>Cosine</a:t>
            </a:r>
            <a:r>
              <a:rPr lang="pt-BR" sz="1600" dirty="0"/>
              <a:t> </a:t>
            </a:r>
            <a:r>
              <a:rPr lang="pt-BR" sz="1600" dirty="0" err="1"/>
              <a:t>Similarity</a:t>
            </a:r>
            <a:endParaRPr lang="pt-BR" sz="1600" dirty="0"/>
          </a:p>
          <a:p>
            <a:pPr lvl="1"/>
            <a:endParaRPr lang="pt-B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E56E9DB-CA94-4049-AE1B-AC62D18672C4}"/>
              </a:ext>
            </a:extLst>
          </p:cNvPr>
          <p:cNvCxnSpPr>
            <a:cxnSpLocks/>
          </p:cNvCxnSpPr>
          <p:nvPr/>
        </p:nvCxnSpPr>
        <p:spPr>
          <a:xfrm>
            <a:off x="2521442" y="2735432"/>
            <a:ext cx="6503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1059E296-DABA-4C82-A661-8DE911808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825" y="882698"/>
            <a:ext cx="4901288" cy="3705468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AD12A1-8385-4F45-A002-9E5A12F2C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759" y="1502925"/>
            <a:ext cx="3859779" cy="2126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03FB1F-B4AB-4BFE-973F-8D988E0976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8583" y="5381805"/>
            <a:ext cx="2562225" cy="93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230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ETAPAS NLP DEEP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54C2B0-D9F6-430D-ADE0-2513CD7AE144}"/>
              </a:ext>
            </a:extLst>
          </p:cNvPr>
          <p:cNvSpPr txBox="1"/>
          <p:nvPr/>
        </p:nvSpPr>
        <p:spPr>
          <a:xfrm>
            <a:off x="447817" y="979308"/>
            <a:ext cx="3689177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Preprocessing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BR" sz="1600" dirty="0"/>
              <a:t>Remover pontuações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BR" sz="1600" dirty="0"/>
              <a:t>Remover numerais (*)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BR" sz="1600" dirty="0"/>
              <a:t>Remover stop </a:t>
            </a:r>
            <a:r>
              <a:rPr lang="pt-BR" sz="1600" dirty="0" err="1"/>
              <a:t>words</a:t>
            </a:r>
            <a:endParaRPr lang="pt-BR" sz="16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BR" sz="1600" dirty="0" err="1"/>
              <a:t>Tokenização</a:t>
            </a:r>
            <a:endParaRPr lang="pt-BR" sz="16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BR" sz="1600" dirty="0" err="1"/>
              <a:t>Embedding</a:t>
            </a:r>
            <a:endParaRPr lang="pt-BR" sz="16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Cosine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Similarity</a:t>
            </a:r>
            <a:endParaRPr lang="pt-B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endParaRPr lang="pt-B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F688B611-31EC-4DBC-BEC4-AA368D048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066" y="778150"/>
            <a:ext cx="4473328" cy="3756986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E56E9DB-CA94-4049-AE1B-AC62D18672C4}"/>
              </a:ext>
            </a:extLst>
          </p:cNvPr>
          <p:cNvCxnSpPr>
            <a:cxnSpLocks/>
          </p:cNvCxnSpPr>
          <p:nvPr/>
        </p:nvCxnSpPr>
        <p:spPr>
          <a:xfrm>
            <a:off x="2929815" y="2966251"/>
            <a:ext cx="10385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214D261-8883-49CA-BD60-F62EFFDC8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575" y="1682105"/>
            <a:ext cx="3244233" cy="17468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135D06-732F-4919-87EC-CA58BE568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8583" y="5381805"/>
            <a:ext cx="2562225" cy="93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400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APLICAÇÃO DE NLP EM MODELO DEEP LEARNING</a:t>
            </a:r>
          </a:p>
        </p:txBody>
      </p:sp>
      <p:pic>
        <p:nvPicPr>
          <p:cNvPr id="6" name="Content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D42951AE-1E51-4E08-BFE9-944121B566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7511" y="1132096"/>
            <a:ext cx="10016977" cy="335112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E97300-B911-4A37-A56A-2979FA517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583" y="5381805"/>
            <a:ext cx="2562225" cy="93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726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752913"/>
          </a:xfrm>
        </p:spPr>
        <p:txBody>
          <a:bodyPr/>
          <a:lstStyle/>
          <a:p>
            <a:r>
              <a:rPr lang="en-US" dirty="0"/>
              <a:t>LET’S SEE CODE!!!</a:t>
            </a:r>
          </a:p>
        </p:txBody>
      </p:sp>
      <p:pic>
        <p:nvPicPr>
          <p:cNvPr id="8" name="Picture 7" descr="A hand holding a sign&#10;&#10;Description automatically generated">
            <a:extLst>
              <a:ext uri="{FF2B5EF4-FFF2-40B4-BE49-F238E27FC236}">
                <a16:creationId xmlns:a16="http://schemas.microsoft.com/office/drawing/2014/main" id="{D90184F0-EEF5-4CE6-8AB1-795369EF4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9208" y="2513599"/>
            <a:ext cx="3661601" cy="1830801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52AFA4-B33A-4FED-879C-8997EEBBA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11" y="2189166"/>
            <a:ext cx="3553240" cy="24796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C136C5-F0AA-43DD-97BB-501A97D42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8583" y="5381805"/>
            <a:ext cx="2562225" cy="93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9" y="767354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Como </a:t>
            </a:r>
            <a:r>
              <a:rPr lang="en-US" dirty="0" err="1"/>
              <a:t>melhorar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resultados?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475687"/>
              </p:ext>
            </p:extLst>
          </p:nvPr>
        </p:nvGraphicFramePr>
        <p:xfrm>
          <a:off x="714264" y="1647031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B153A85C-A252-410C-A243-87BA7DB17735}"/>
              </a:ext>
            </a:extLst>
          </p:cNvPr>
          <p:cNvGrpSpPr/>
          <p:nvPr/>
        </p:nvGrpSpPr>
        <p:grpSpPr>
          <a:xfrm>
            <a:off x="835779" y="5168106"/>
            <a:ext cx="6310391" cy="712787"/>
            <a:chOff x="496568" y="2494756"/>
            <a:chExt cx="6310391" cy="71278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82762C-214D-40B8-81C4-DC724B9ABCEB}"/>
                </a:ext>
              </a:extLst>
            </p:cNvPr>
            <p:cNvSpPr/>
            <p:nvPr/>
          </p:nvSpPr>
          <p:spPr>
            <a:xfrm>
              <a:off x="496568" y="2494756"/>
              <a:ext cx="6310391" cy="71278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D3E539D-2D7C-463A-88CC-AB4191F60F6F}"/>
                </a:ext>
              </a:extLst>
            </p:cNvPr>
            <p:cNvSpPr txBox="1"/>
            <p:nvPr/>
          </p:nvSpPr>
          <p:spPr>
            <a:xfrm>
              <a:off x="496568" y="2494756"/>
              <a:ext cx="6310391" cy="7127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65775" tIns="88900" rIns="88900" bIns="88900" numCol="1" spcCol="1270" anchor="ctr" anchorCtr="0">
              <a:noAutofit/>
            </a:bodyPr>
            <a:lstStyle/>
            <a:p>
              <a:pPr marL="0" lvl="0" indent="0" algn="l" defTabSz="1555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3500" kern="1200" dirty="0"/>
                <a:t>Ampliar </a:t>
              </a:r>
              <a:r>
                <a:rPr lang="pt-BR" sz="3500" kern="1200" dirty="0" err="1"/>
                <a:t>Hidden</a:t>
              </a:r>
              <a:r>
                <a:rPr lang="pt-BR" sz="3500" kern="1200" dirty="0"/>
                <a:t> </a:t>
              </a:r>
              <a:r>
                <a:rPr lang="pt-BR" sz="3500" kern="1200" dirty="0" err="1"/>
                <a:t>Layers</a:t>
              </a:r>
              <a:endParaRPr lang="en-US" sz="3500" kern="1200" dirty="0"/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5B53B6D2-6D34-4A02-9CB6-7E39B797833D}"/>
              </a:ext>
            </a:extLst>
          </p:cNvPr>
          <p:cNvSpPr/>
          <p:nvPr/>
        </p:nvSpPr>
        <p:spPr>
          <a:xfrm>
            <a:off x="137607" y="5079008"/>
            <a:ext cx="890984" cy="890984"/>
          </a:xfrm>
          <a:prstGeom prst="ellipse">
            <a:avLst/>
          </a:prstGeom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1A9C398-1592-46D7-AEDB-E3C69EF50E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92168" y="5779371"/>
            <a:ext cx="2562225" cy="93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752913"/>
          </a:xfrm>
        </p:spPr>
        <p:txBody>
          <a:bodyPr/>
          <a:lstStyle/>
          <a:p>
            <a:r>
              <a:rPr lang="pt-BR" dirty="0"/>
              <a:t>R</a:t>
            </a:r>
            <a:r>
              <a:rPr lang="en-US" dirty="0" err="1"/>
              <a:t>eferências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0584286-5745-4747-97FF-09797B20EB03}"/>
              </a:ext>
            </a:extLst>
          </p:cNvPr>
          <p:cNvSpPr txBox="1">
            <a:spLocks/>
          </p:cNvSpPr>
          <p:nvPr/>
        </p:nvSpPr>
        <p:spPr>
          <a:xfrm>
            <a:off x="581192" y="2180496"/>
            <a:ext cx="11029615" cy="2696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2">
                    <a:lumMod val="50000"/>
                  </a:schemeClr>
                </a:solidFill>
                <a:hlinkClick r:id="rId2"/>
              </a:rPr>
              <a:t>https://www.youtube.com/watch?v=pmcXgNTuHnk&amp;list=PL8PYTP1V4I8Ajj7sY6sdtmjgkt7eo2VMs&amp;index=1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tx2">
                    <a:lumMod val="50000"/>
                  </a:schemeClr>
                </a:solidFill>
                <a:hlinkClick r:id="rId3"/>
              </a:rPr>
              <a:t>https://mlwhiz.com/blog/2019/01/17/deeplearning_nlp_preprocess/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tx2">
                    <a:lumMod val="50000"/>
                  </a:schemeClr>
                </a:solidFill>
                <a:hlinkClick r:id="rId4"/>
              </a:rPr>
              <a:t>https://arxiv.org/abs/1708.02709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tx2">
                    <a:lumMod val="50000"/>
                  </a:schemeClr>
                </a:solidFill>
                <a:hlinkClick r:id="rId5"/>
              </a:rPr>
              <a:t>https://www.youtube.com/watch?v=OQQ-W_63UgQ&amp;list=PL3FW7Lu3i5Jsnh1rnUwq_TcylNr7EkRe6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tx2">
                    <a:lumMod val="50000"/>
                  </a:schemeClr>
                </a:solidFill>
                <a:hlinkClick r:id="rId6"/>
              </a:rPr>
              <a:t>https://cirocavani.github.io/post/tensorflow-word-embedding-com-word2vec/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https://www.tensorflow.org/tutorials/representation/word2vec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1F4B77-33A7-485B-A1D4-DAFC63837A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48583" y="5381805"/>
            <a:ext cx="2562225" cy="93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464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/>
              <a:t>FILIPE LUZ – DATA SCIENTIST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9E22090-20B0-4E64-847E-6DE402F70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Content Placeholder 6">
            <a:extLst>
              <a:ext uri="{FF2B5EF4-FFF2-40B4-BE49-F238E27FC236}">
                <a16:creationId xmlns:a16="http://schemas.microsoft.com/office/drawing/2014/main" id="{4CEB84D2-CF03-496A-B616-DD7D1E892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2533078"/>
            <a:ext cx="3305175" cy="330517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4CEFF1-A617-416B-B0A8-6DAFF451E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4644" y="2346513"/>
            <a:ext cx="7115007" cy="3678303"/>
          </a:xfrm>
        </p:spPr>
        <p:txBody>
          <a:bodyPr/>
          <a:lstStyle/>
          <a:p>
            <a:r>
              <a:rPr lang="pt-BR" dirty="0"/>
              <a:t>Cientista de Dados na </a:t>
            </a:r>
            <a:r>
              <a:rPr lang="pt-BR" dirty="0" err="1"/>
              <a:t>Cast</a:t>
            </a:r>
            <a:r>
              <a:rPr lang="pt-BR" dirty="0"/>
              <a:t> </a:t>
            </a:r>
            <a:r>
              <a:rPr lang="pt-BR" dirty="0" err="1"/>
              <a:t>Group</a:t>
            </a:r>
            <a:endParaRPr lang="pt-BR" dirty="0"/>
          </a:p>
          <a:p>
            <a:r>
              <a:rPr lang="pt-BR" dirty="0"/>
              <a:t>Colaborador da Inferir Estatística</a:t>
            </a:r>
          </a:p>
          <a:p>
            <a:r>
              <a:rPr lang="pt-BR" dirty="0"/>
              <a:t>Aplicando DS no Banco do Brasil</a:t>
            </a:r>
          </a:p>
          <a:p>
            <a:r>
              <a:rPr lang="pt-BR" dirty="0"/>
              <a:t>Formado em Análise e Desenvolvimento de Sistemas</a:t>
            </a:r>
          </a:p>
          <a:p>
            <a:r>
              <a:rPr lang="pt-BR" dirty="0"/>
              <a:t>MBA em </a:t>
            </a:r>
            <a:r>
              <a:rPr lang="pt-BR" dirty="0" err="1"/>
              <a:t>Analytics</a:t>
            </a:r>
            <a:r>
              <a:rPr lang="pt-BR" dirty="0"/>
              <a:t> com BI e BIG DATA</a:t>
            </a:r>
          </a:p>
          <a:p>
            <a:r>
              <a:rPr lang="pt-BR" dirty="0" err="1"/>
              <a:t>DataCamp</a:t>
            </a:r>
            <a:r>
              <a:rPr lang="pt-BR" dirty="0"/>
              <a:t> em Ciências de Dados com Python</a:t>
            </a:r>
          </a:p>
          <a:p>
            <a:r>
              <a:rPr lang="pt-BR" dirty="0"/>
              <a:t>8 ano de atuação com BI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624CC6-4210-43E3-837C-68000A7904C5}"/>
              </a:ext>
            </a:extLst>
          </p:cNvPr>
          <p:cNvSpPr/>
          <p:nvPr/>
        </p:nvSpPr>
        <p:spPr>
          <a:xfrm>
            <a:off x="4796901" y="583267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https://www.linkedin.com/in/filipe-luz-a803893a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https://github.com/FIlipeRBLuz</a:t>
            </a:r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517B8F1-2AEF-486F-B48E-B74ACD99D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49412" y="0"/>
            <a:ext cx="80362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F90FA3E-29C5-4FF4-8E7C-F402393C4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21EFF75-981B-45D2-8F70-7BCFA2709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652" y="638175"/>
            <a:ext cx="3700760" cy="57523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218" y="1656292"/>
            <a:ext cx="3150659" cy="20858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1C7B99-54D1-4821-B943-A094FCEF0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932" y="1239915"/>
            <a:ext cx="3340440" cy="122482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1A96CF5F-7013-4811-A10D-28B204052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0452" y="3387765"/>
            <a:ext cx="3703320" cy="841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310452" y="3824680"/>
            <a:ext cx="3340439" cy="252891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8BFE626-6BBD-4067-B348-4FB65DD52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222" y="638174"/>
            <a:ext cx="82296" cy="5751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4D8D50DD-BC79-4C94-A141-1E5BF3346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0368" y="2063655"/>
            <a:ext cx="3404343" cy="290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TENSORFLOW – A ORIGEM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257036B-8AC7-4FDF-8765-FB93FB44AC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0899" y="1227972"/>
            <a:ext cx="9050201" cy="3189219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D057C2-6BAF-43A3-A05C-E155C0490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583" y="5381805"/>
            <a:ext cx="2562225" cy="93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370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TENSORFLOW – A ORIGEM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D057C2-6BAF-43A3-A05C-E155C0490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5829" y="5381805"/>
            <a:ext cx="2562225" cy="939483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B6FE86-ED9F-4DF6-9DD9-9D8A2E97B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39" y="1305017"/>
            <a:ext cx="11029615" cy="3336469"/>
          </a:xfrm>
        </p:spPr>
        <p:txBody>
          <a:bodyPr/>
          <a:lstStyle/>
          <a:p>
            <a:r>
              <a:rPr lang="en-US" dirty="0"/>
              <a:t>Bibliot</a:t>
            </a:r>
            <a:r>
              <a:rPr lang="pt-BR" dirty="0"/>
              <a:t>eca de software aberto para computação numérica usando grafos computacionais</a:t>
            </a:r>
          </a:p>
          <a:p>
            <a:r>
              <a:rPr lang="pt-BR" dirty="0"/>
              <a:t>Originalmente desenvolvida pelo Google </a:t>
            </a:r>
            <a:r>
              <a:rPr lang="pt-BR" dirty="0" err="1"/>
              <a:t>Brain</a:t>
            </a:r>
            <a:r>
              <a:rPr lang="pt-BR" dirty="0"/>
              <a:t> Team</a:t>
            </a:r>
          </a:p>
          <a:p>
            <a:r>
              <a:rPr lang="pt-BR" dirty="0"/>
              <a:t>Tornou-se Open-</a:t>
            </a:r>
            <a:r>
              <a:rPr lang="pt-BR" dirty="0" err="1"/>
              <a:t>Source</a:t>
            </a:r>
            <a:r>
              <a:rPr lang="pt-BR" dirty="0"/>
              <a:t> em 2015</a:t>
            </a:r>
          </a:p>
          <a:p>
            <a:r>
              <a:rPr lang="pt-BR" dirty="0"/>
              <a:t>Possui funcionalidade para execução distribuída</a:t>
            </a:r>
          </a:p>
          <a:p>
            <a:r>
              <a:rPr lang="pt-BR" dirty="0"/>
              <a:t>Oferece possibilidade de desenvolvimento em Python, C++ além de possuir </a:t>
            </a:r>
            <a:r>
              <a:rPr lang="pt-BR" dirty="0" err="1"/>
              <a:t>api</a:t>
            </a:r>
            <a:r>
              <a:rPr lang="pt-BR" dirty="0"/>
              <a:t> para Java e Go</a:t>
            </a:r>
          </a:p>
          <a:p>
            <a:r>
              <a:rPr lang="pt-BR" dirty="0"/>
              <a:t>Fornece uma série de modelos </a:t>
            </a:r>
            <a:r>
              <a:rPr lang="pt-BR" dirty="0" err="1"/>
              <a:t>pré</a:t>
            </a:r>
            <a:r>
              <a:rPr lang="pt-BR" dirty="0"/>
              <a:t>-treinados: </a:t>
            </a:r>
            <a:r>
              <a:rPr lang="pt-BR" dirty="0">
                <a:hlinkClick r:id="rId3"/>
              </a:rPr>
              <a:t>https://github.com/tensorflow/models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076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REDE NEURAL</a:t>
            </a:r>
          </a:p>
        </p:txBody>
      </p:sp>
      <p:pic>
        <p:nvPicPr>
          <p:cNvPr id="7" name="Content Placeholder 6" descr="A close up of a logo&#10;&#10;Description automatically generated">
            <a:extLst>
              <a:ext uri="{FF2B5EF4-FFF2-40B4-BE49-F238E27FC236}">
                <a16:creationId xmlns:a16="http://schemas.microsoft.com/office/drawing/2014/main" id="{458FEA78-BA94-4980-9406-B2ED6CF26B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295" y="607845"/>
            <a:ext cx="3845130" cy="4427446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4D1725-4459-4570-A48E-D67009015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717" y="1600961"/>
            <a:ext cx="3205460" cy="25981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59CBD55-BCB4-4179-A25C-9714D8611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4284" y="1485898"/>
            <a:ext cx="4231991" cy="282829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DF7700-4B55-49BD-A818-0D9E61469D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8749" y="5381805"/>
            <a:ext cx="2562225" cy="93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09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PROCESSO DE LINGUAGEM NATURAL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B7028-8B73-4F9C-8904-D111FBFD9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39" y="381741"/>
            <a:ext cx="5517561" cy="4634142"/>
          </a:xfrm>
        </p:spPr>
        <p:txBody>
          <a:bodyPr/>
          <a:lstStyle/>
          <a:p>
            <a:r>
              <a:rPr lang="pt-BR" dirty="0"/>
              <a:t>NLP – PROCESSO DE LINGUAGEM NATURAL</a:t>
            </a:r>
          </a:p>
          <a:p>
            <a:r>
              <a:rPr lang="pt-BR" dirty="0"/>
              <a:t>UMA DAS ÁREAS MAIS DESAFIADORAS NO MUNDO DE IA E DS</a:t>
            </a:r>
          </a:p>
          <a:p>
            <a:r>
              <a:rPr lang="pt-BR" dirty="0"/>
              <a:t>ALTA COMPLEXIDADE POR CONTA DA DIVERSIDADE LINGUISTICA</a:t>
            </a:r>
          </a:p>
          <a:p>
            <a:r>
              <a:rPr lang="pt-BR" dirty="0"/>
              <a:t>PODE SER APLICADO PARA:</a:t>
            </a:r>
          </a:p>
          <a:p>
            <a:pPr lvl="1"/>
            <a:r>
              <a:rPr lang="pt-BR" dirty="0"/>
              <a:t>Análise de sentimentos</a:t>
            </a:r>
          </a:p>
          <a:p>
            <a:pPr lvl="1"/>
            <a:r>
              <a:rPr lang="pt-BR" dirty="0"/>
              <a:t>Reconhecimento de fala</a:t>
            </a:r>
          </a:p>
          <a:p>
            <a:pPr lvl="1"/>
            <a:r>
              <a:rPr lang="pt-BR" dirty="0"/>
              <a:t>Tradução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E283973-BF12-4CE9-A39A-1C4391034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561" y="874643"/>
            <a:ext cx="5399116" cy="35245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667902-75CA-423B-98B1-646795B8B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49" y="5381805"/>
            <a:ext cx="2562225" cy="93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096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NLP– PASSO A PASSO PADRÃO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19CD214-7475-4E81-8CED-E14E68DFEE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5146" y="1046292"/>
            <a:ext cx="8576202" cy="367823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AE7B9B-CEA0-4BF5-80E1-0A998D47B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583" y="5381805"/>
            <a:ext cx="2562225" cy="93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547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ETAPAS NLP DEEP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54C2B0-D9F6-430D-ADE0-2513CD7AE144}"/>
              </a:ext>
            </a:extLst>
          </p:cNvPr>
          <p:cNvSpPr txBox="1"/>
          <p:nvPr/>
        </p:nvSpPr>
        <p:spPr>
          <a:xfrm>
            <a:off x="447817" y="979308"/>
            <a:ext cx="3689177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Pré</a:t>
            </a:r>
            <a:r>
              <a:rPr lang="pt-BR" dirty="0"/>
              <a:t> processo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BR" u="sng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Tokenização</a:t>
            </a:r>
            <a:endParaRPr lang="pt-BR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BR" sz="1600" dirty="0"/>
              <a:t>Remover pontuações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BR" sz="1600" dirty="0"/>
              <a:t>Remover numerais (*)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BR" sz="1600" dirty="0"/>
              <a:t>Remover stop </a:t>
            </a:r>
            <a:r>
              <a:rPr lang="pt-BR" sz="1600" dirty="0" err="1"/>
              <a:t>words</a:t>
            </a:r>
            <a:endParaRPr lang="pt-BR" sz="1600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BR" sz="1600" dirty="0" err="1"/>
              <a:t>Embedding</a:t>
            </a:r>
            <a:endParaRPr lang="pt-BR" sz="16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BR" sz="1600" dirty="0" err="1"/>
              <a:t>Cosine</a:t>
            </a:r>
            <a:r>
              <a:rPr lang="pt-BR" sz="1600" dirty="0"/>
              <a:t> </a:t>
            </a:r>
            <a:r>
              <a:rPr lang="pt-BR" sz="1600" dirty="0" err="1"/>
              <a:t>Similarity</a:t>
            </a:r>
            <a:endParaRPr lang="pt-B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EF9672B-B280-40EE-90D6-E9FD6CA28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322" y="907532"/>
            <a:ext cx="4885849" cy="244969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E56E9DB-CA94-4049-AE1B-AC62D18672C4}"/>
              </a:ext>
            </a:extLst>
          </p:cNvPr>
          <p:cNvCxnSpPr>
            <a:cxnSpLocks/>
          </p:cNvCxnSpPr>
          <p:nvPr/>
        </p:nvCxnSpPr>
        <p:spPr>
          <a:xfrm>
            <a:off x="2539198" y="1735677"/>
            <a:ext cx="11111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83EF3F-FA56-4DFE-A25A-04B02ED74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324" y="745607"/>
            <a:ext cx="3217261" cy="34633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CD9A30-8E5A-4B3A-9161-8429EC20E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8583" y="5381805"/>
            <a:ext cx="2562225" cy="93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004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ETAPAS NLP DEEP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54C2B0-D9F6-430D-ADE0-2513CD7AE144}"/>
              </a:ext>
            </a:extLst>
          </p:cNvPr>
          <p:cNvSpPr txBox="1"/>
          <p:nvPr/>
        </p:nvSpPr>
        <p:spPr>
          <a:xfrm>
            <a:off x="358093" y="589761"/>
            <a:ext cx="3689177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Preprocessing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BR" sz="1600" dirty="0"/>
              <a:t>Remover pontuações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BR" sz="1600" dirty="0"/>
              <a:t>Remover numerais (*)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BR" sz="1600" dirty="0"/>
              <a:t>Remover stop </a:t>
            </a:r>
            <a:r>
              <a:rPr lang="pt-BR" sz="1600" dirty="0" err="1"/>
              <a:t>words</a:t>
            </a:r>
            <a:endParaRPr lang="pt-BR" sz="16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BR" sz="1600" dirty="0" err="1"/>
              <a:t>Tokenização</a:t>
            </a:r>
            <a:endParaRPr lang="pt-BR" sz="16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Embedding</a:t>
            </a:r>
            <a:endParaRPr lang="pt-B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BR" sz="1600" dirty="0" err="1"/>
              <a:t>Cosine</a:t>
            </a:r>
            <a:r>
              <a:rPr lang="pt-BR" sz="1600" dirty="0"/>
              <a:t> </a:t>
            </a:r>
            <a:r>
              <a:rPr lang="pt-BR" sz="1600" dirty="0" err="1"/>
              <a:t>Similarity</a:t>
            </a:r>
            <a:endParaRPr lang="pt-BR" sz="1600" dirty="0"/>
          </a:p>
          <a:p>
            <a:pPr lvl="1"/>
            <a:endParaRPr lang="pt-B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E56E9DB-CA94-4049-AE1B-AC62D18672C4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324956" y="930622"/>
            <a:ext cx="1873520" cy="1376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734C003-A1C6-435F-8E49-3429FFAC08A7}"/>
              </a:ext>
            </a:extLst>
          </p:cNvPr>
          <p:cNvSpPr txBox="1"/>
          <p:nvPr/>
        </p:nvSpPr>
        <p:spPr>
          <a:xfrm>
            <a:off x="4198476" y="607456"/>
            <a:ext cx="2168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 Embedding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667B2F5B-109A-4C9E-B4C5-638E4B983C36}"/>
              </a:ext>
            </a:extLst>
          </p:cNvPr>
          <p:cNvCxnSpPr>
            <a:cxnSpLocks/>
          </p:cNvCxnSpPr>
          <p:nvPr/>
        </p:nvCxnSpPr>
        <p:spPr>
          <a:xfrm>
            <a:off x="4600679" y="904167"/>
            <a:ext cx="494029" cy="483682"/>
          </a:xfrm>
          <a:prstGeom prst="curvedConnector3">
            <a:avLst>
              <a:gd name="adj1" fmla="val -57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090E6E1-08E2-4828-9A58-CA03B6B2FDDA}"/>
              </a:ext>
            </a:extLst>
          </p:cNvPr>
          <p:cNvSpPr txBox="1"/>
          <p:nvPr/>
        </p:nvSpPr>
        <p:spPr>
          <a:xfrm>
            <a:off x="5094708" y="1293623"/>
            <a:ext cx="3100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Vector </a:t>
            </a:r>
            <a:r>
              <a:rPr lang="en-US" dirty="0" err="1">
                <a:solidFill>
                  <a:srgbClr val="0070C0"/>
                </a:solidFill>
              </a:rPr>
              <a:t>sparce</a:t>
            </a:r>
            <a:r>
              <a:rPr lang="en-US" dirty="0">
                <a:solidFill>
                  <a:srgbClr val="0070C0"/>
                </a:solidFill>
              </a:rPr>
              <a:t> model (VSMs)</a:t>
            </a:r>
          </a:p>
          <a:p>
            <a:r>
              <a:rPr lang="en-US" dirty="0">
                <a:solidFill>
                  <a:srgbClr val="0070C0"/>
                </a:solidFill>
              </a:rPr>
              <a:t>Distributional Hypothesis (DH)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7A06C43-D929-4C33-82FB-EC5024F4BF5C}"/>
              </a:ext>
            </a:extLst>
          </p:cNvPr>
          <p:cNvCxnSpPr>
            <a:cxnSpLocks/>
          </p:cNvCxnSpPr>
          <p:nvPr/>
        </p:nvCxnSpPr>
        <p:spPr>
          <a:xfrm flipV="1">
            <a:off x="8064006" y="1159105"/>
            <a:ext cx="941449" cy="279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12A6F90-7BEA-40FF-8DB7-4837BD2301A1}"/>
              </a:ext>
            </a:extLst>
          </p:cNvPr>
          <p:cNvSpPr txBox="1"/>
          <p:nvPr/>
        </p:nvSpPr>
        <p:spPr>
          <a:xfrm>
            <a:off x="9078275" y="794642"/>
            <a:ext cx="25325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070C0"/>
                </a:solidFill>
              </a:rPr>
              <a:t>Palavras</a:t>
            </a:r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400" dirty="0" err="1">
                <a:solidFill>
                  <a:srgbClr val="0070C0"/>
                </a:solidFill>
              </a:rPr>
              <a:t>semâ</a:t>
            </a:r>
            <a:r>
              <a:rPr lang="pt-BR" sz="1400" dirty="0" err="1">
                <a:solidFill>
                  <a:srgbClr val="0070C0"/>
                </a:solidFill>
              </a:rPr>
              <a:t>nticamente</a:t>
            </a:r>
            <a:r>
              <a:rPr lang="pt-BR" sz="1400" dirty="0">
                <a:solidFill>
                  <a:srgbClr val="0070C0"/>
                </a:solidFill>
              </a:rPr>
              <a:t> similares são mapeadas pela proximidade da pontuação de sua ocorrência.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D9703E5-34DE-41E4-A7D4-183597CCF4AE}"/>
              </a:ext>
            </a:extLst>
          </p:cNvPr>
          <p:cNvCxnSpPr>
            <a:cxnSpLocks/>
          </p:cNvCxnSpPr>
          <p:nvPr/>
        </p:nvCxnSpPr>
        <p:spPr>
          <a:xfrm>
            <a:off x="8245827" y="1770455"/>
            <a:ext cx="715341" cy="270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4732667-4D9D-4CDF-8C66-603CB6339AC9}"/>
              </a:ext>
            </a:extLst>
          </p:cNvPr>
          <p:cNvSpPr txBox="1"/>
          <p:nvPr/>
        </p:nvSpPr>
        <p:spPr>
          <a:xfrm>
            <a:off x="9065361" y="1791552"/>
            <a:ext cx="25325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070C0"/>
                </a:solidFill>
              </a:rPr>
              <a:t>Palavras</a:t>
            </a:r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pt-BR" sz="1400" dirty="0">
                <a:solidFill>
                  <a:srgbClr val="0070C0"/>
                </a:solidFill>
              </a:rPr>
              <a:t>que aparecem no mesmo contexto compartilham significado semântico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6003B9-0CE5-4289-8D6A-F708F74B5327}"/>
              </a:ext>
            </a:extLst>
          </p:cNvPr>
          <p:cNvCxnSpPr>
            <a:cxnSpLocks/>
          </p:cNvCxnSpPr>
          <p:nvPr/>
        </p:nvCxnSpPr>
        <p:spPr>
          <a:xfrm flipH="1">
            <a:off x="4885646" y="2017752"/>
            <a:ext cx="585449" cy="554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8278C1A-C91B-4C03-9F43-E3D57CBDB80F}"/>
              </a:ext>
            </a:extLst>
          </p:cNvPr>
          <p:cNvCxnSpPr>
            <a:cxnSpLocks/>
          </p:cNvCxnSpPr>
          <p:nvPr/>
        </p:nvCxnSpPr>
        <p:spPr>
          <a:xfrm>
            <a:off x="7126690" y="2022362"/>
            <a:ext cx="490483" cy="546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13F5E49-96FE-4EDE-9A31-7D90CBEF8707}"/>
              </a:ext>
            </a:extLst>
          </p:cNvPr>
          <p:cNvSpPr txBox="1"/>
          <p:nvPr/>
        </p:nvSpPr>
        <p:spPr>
          <a:xfrm>
            <a:off x="3801887" y="2572309"/>
            <a:ext cx="2321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Latent Semantic Analysis</a:t>
            </a:r>
          </a:p>
          <a:p>
            <a:r>
              <a:rPr lang="en-US" sz="1600" dirty="0"/>
              <a:t>(</a:t>
            </a:r>
            <a:r>
              <a:rPr lang="en-US" sz="1600" dirty="0" err="1"/>
              <a:t>Método</a:t>
            </a:r>
            <a:r>
              <a:rPr lang="en-US" sz="1600" dirty="0"/>
              <a:t> base </a:t>
            </a:r>
            <a:r>
              <a:rPr lang="en-US" sz="1600" dirty="0" err="1"/>
              <a:t>Contagem</a:t>
            </a:r>
            <a:r>
              <a:rPr lang="en-US" sz="1600" dirty="0"/>
              <a:t>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09096F7-7BED-4372-B009-504A2BA7A698}"/>
              </a:ext>
            </a:extLst>
          </p:cNvPr>
          <p:cNvSpPr txBox="1"/>
          <p:nvPr/>
        </p:nvSpPr>
        <p:spPr>
          <a:xfrm>
            <a:off x="6695562" y="2573020"/>
            <a:ext cx="3100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Neural Probabilistic language models ( </a:t>
            </a:r>
            <a:r>
              <a:rPr lang="en-US" sz="1600" dirty="0" err="1"/>
              <a:t>Modelo</a:t>
            </a:r>
            <a:r>
              <a:rPr lang="en-US" sz="1600" dirty="0"/>
              <a:t> </a:t>
            </a:r>
            <a:r>
              <a:rPr lang="en-US" sz="1600" dirty="0" err="1"/>
              <a:t>Preditivo</a:t>
            </a:r>
            <a:r>
              <a:rPr lang="en-US" sz="1600" dirty="0"/>
              <a:t>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BE344F-4D6D-4AB0-B335-35E8A69FAE04}"/>
              </a:ext>
            </a:extLst>
          </p:cNvPr>
          <p:cNvSpPr txBox="1"/>
          <p:nvPr/>
        </p:nvSpPr>
        <p:spPr>
          <a:xfrm>
            <a:off x="2535620" y="3647411"/>
            <a:ext cx="25325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Computa a frequência de ocorrência de uma palavra com a outra palavra vizinha, em um grande corpus</a:t>
            </a:r>
            <a:endParaRPr lang="en-US" sz="14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B228D57-80A0-433A-A390-3447F03354D3}"/>
              </a:ext>
            </a:extLst>
          </p:cNvPr>
          <p:cNvCxnSpPr>
            <a:cxnSpLocks/>
          </p:cNvCxnSpPr>
          <p:nvPr/>
        </p:nvCxnSpPr>
        <p:spPr>
          <a:xfrm flipH="1">
            <a:off x="3829723" y="3148341"/>
            <a:ext cx="508245" cy="542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3B0F5DB-84D3-4847-A97B-A1A0BF188272}"/>
              </a:ext>
            </a:extLst>
          </p:cNvPr>
          <p:cNvSpPr txBox="1"/>
          <p:nvPr/>
        </p:nvSpPr>
        <p:spPr>
          <a:xfrm>
            <a:off x="7812008" y="3601244"/>
            <a:ext cx="2532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Tenta prever uma palavra a partir de seus termos vizinhos</a:t>
            </a:r>
            <a:endParaRPr lang="en-US" sz="14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B27E8AC-E092-4E13-920E-0A0470910F50}"/>
              </a:ext>
            </a:extLst>
          </p:cNvPr>
          <p:cNvCxnSpPr>
            <a:cxnSpLocks/>
          </p:cNvCxnSpPr>
          <p:nvPr/>
        </p:nvCxnSpPr>
        <p:spPr>
          <a:xfrm>
            <a:off x="7995238" y="3106108"/>
            <a:ext cx="539492" cy="55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C51BDFA0-BD55-476A-A97E-1A8C788B9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583" y="5381805"/>
            <a:ext cx="2562225" cy="93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61694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662</Words>
  <Application>Microsoft Office PowerPoint</Application>
  <PresentationFormat>Widescreen</PresentationFormat>
  <Paragraphs>180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 Math</vt:lpstr>
      <vt:lpstr>Gill Sans MT</vt:lpstr>
      <vt:lpstr>Wingdings</vt:lpstr>
      <vt:lpstr>Wingdings 2</vt:lpstr>
      <vt:lpstr>Dividend</vt:lpstr>
      <vt:lpstr>NLP com TENSORFLOW</vt:lpstr>
      <vt:lpstr>FILIPE LUZ – DATA SCIENTIST</vt:lpstr>
      <vt:lpstr>TENSORFLOW – A ORIGEM</vt:lpstr>
      <vt:lpstr>TENSORFLOW – A ORIGEM</vt:lpstr>
      <vt:lpstr>REDE NEURAL</vt:lpstr>
      <vt:lpstr>PROCESSO DE LINGUAGEM NATURAL</vt:lpstr>
      <vt:lpstr>NLP– PASSO A PASSO PADRÃO</vt:lpstr>
      <vt:lpstr>ETAPAS NLP DEEP LEARNING</vt:lpstr>
      <vt:lpstr>ETAPAS NLP DEEP LEARNING</vt:lpstr>
      <vt:lpstr>ETAPAS NLP DEEP LEARNING</vt:lpstr>
      <vt:lpstr>ETAPAS NLP DEEP LEARNING</vt:lpstr>
      <vt:lpstr>ETAPAS NLP DEEP LEARNING</vt:lpstr>
      <vt:lpstr>ETAPAS NLP DEEP LEARNING</vt:lpstr>
      <vt:lpstr>ETAPAS NLP DEEP LEARNING</vt:lpstr>
      <vt:lpstr>ETAPAS NLP DEEP LEARNING</vt:lpstr>
      <vt:lpstr>APLICAÇÃO DE NLP EM MODELO DEEP LEARNING</vt:lpstr>
      <vt:lpstr>LET’S SEE CODE!!!</vt:lpstr>
      <vt:lpstr>Como melhorar os resultados?</vt:lpstr>
      <vt:lpstr>Referências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2019-03-30T02:39:04Z</dcterms:created>
  <dcterms:modified xsi:type="dcterms:W3CDTF">2019-03-30T02:39:13Z</dcterms:modified>
</cp:coreProperties>
</file>