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onda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da-bold.fntdata"/><Relationship Id="rId14" Type="http://schemas.openxmlformats.org/officeDocument/2006/relationships/font" Target="fonts/Monda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93bed98d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g5493bed98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93bed98d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g5493bed98d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93bed98d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g5493bed98d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93bed98d_1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g5493bed98d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>
  <p:cSld name="Imagen con títul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>
  <p:cSld name="Título y texto vertical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3920330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>
  <p:cSld name="Título vertical y tex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 rot="5400000">
            <a:off x="7133431" y="1956593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 rot="5400000">
            <a:off x="1799431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50867" y="5976389"/>
            <a:ext cx="1625534" cy="7660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415599" y="740799"/>
            <a:ext cx="3744001" cy="10076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5599" y="1852799"/>
            <a:ext cx="3744001" cy="4239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21184" y="6262523"/>
            <a:ext cx="426016" cy="416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15600" y="593366"/>
            <a:ext cx="11360801" cy="7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15600" y="1536633"/>
            <a:ext cx="5333199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0931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9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672817" y="6299695"/>
            <a:ext cx="355393" cy="360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>
  <p:cSld name="Encabezado de secció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>
  <p:cSld name="Dos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978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839786" y="2505075"/>
            <a:ext cx="515778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>
  <p:cSld name="Solo el títul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>
  <p:cSld name="Contenido con títul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839787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839786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89857" y="6404312"/>
            <a:ext cx="263943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4294967295" type="ctrTitle"/>
          </p:nvPr>
        </p:nvSpPr>
        <p:spPr>
          <a:xfrm>
            <a:off x="1499350" y="1245650"/>
            <a:ext cx="8823000" cy="2387700"/>
          </a:xfrm>
          <a:prstGeom prst="rect">
            <a:avLst/>
          </a:prstGeom>
          <a:solidFill>
            <a:srgbClr val="29D4E9"/>
          </a:solidFill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CS1103</a:t>
            </a:r>
            <a:b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PROGRAMACIÓN ORIENTADA A OBJETOS II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>
            <p:ph idx="4294967295" type="subTitle"/>
          </p:nvPr>
        </p:nvSpPr>
        <p:spPr>
          <a:xfrm>
            <a:off x="1502875" y="4263875"/>
            <a:ext cx="88230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Presentación del curso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4429766" y="5772576"/>
            <a:ext cx="5892622" cy="692770"/>
            <a:chOff x="-1" y="-1"/>
            <a:chExt cx="5892621" cy="369334"/>
          </a:xfrm>
        </p:grpSpPr>
        <p:sp>
          <p:nvSpPr>
            <p:cNvPr id="73" name="Google Shape;73;p15"/>
            <p:cNvSpPr/>
            <p:nvPr/>
          </p:nvSpPr>
          <p:spPr>
            <a:xfrm>
              <a:off x="-1" y="-1"/>
              <a:ext cx="5892621" cy="369334"/>
            </a:xfrm>
            <a:prstGeom prst="rect">
              <a:avLst/>
            </a:prstGeom>
            <a:solidFill>
              <a:srgbClr val="29D4E9"/>
            </a:solidFill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-1" y="-1"/>
              <a:ext cx="5892621" cy="358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675" lIns="45675" spcFirstLastPara="1" rIns="45675" wrap="square" tIns="4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Profesor:   E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stanislao Contreras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Rub</a:t>
              </a: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é</a:t>
              </a: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 Rivas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96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30" y="5989470"/>
            <a:ext cx="498108" cy="66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7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4" y="6038450"/>
            <a:ext cx="632218" cy="569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 98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676" y="106928"/>
            <a:ext cx="2159000" cy="105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257"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969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19404" y="548679"/>
            <a:ext cx="5713816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ogro del curso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99300" y="1648450"/>
            <a:ext cx="112878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980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Durante el desarrollo del curso el alumno utilizara el paradigma de programación orientado a objetos buscado reducir la complejidad haciendo modelos a partir de </a:t>
            </a: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abstracciones</a:t>
            </a: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 de los elementos del problema y utilizando </a:t>
            </a: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 como el encapsulamiento, modularidad, </a:t>
            </a: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generalización, </a:t>
            </a: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polimorfismo</a:t>
            </a: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 y herencia. Permitiendo el desarrollo de modelos sencillos del mundo real.</a:t>
            </a:r>
            <a:endParaRPr i="1"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6824967" y="4492774"/>
            <a:ext cx="2271380" cy="79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d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2 horas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da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laboratorio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7"/>
          <p:cNvGrpSpPr/>
          <p:nvPr/>
        </p:nvGrpSpPr>
        <p:grpSpPr>
          <a:xfrm>
            <a:off x="2408122" y="1888108"/>
            <a:ext cx="2487176" cy="2487176"/>
            <a:chOff x="0" y="0"/>
            <a:chExt cx="2487175" cy="2487175"/>
          </a:xfrm>
        </p:grpSpPr>
        <p:sp>
          <p:nvSpPr>
            <p:cNvPr id="91" name="Google Shape;91;p17"/>
            <p:cNvSpPr/>
            <p:nvPr/>
          </p:nvSpPr>
          <p:spPr>
            <a:xfrm>
              <a:off x="0" y="0"/>
              <a:ext cx="2487175" cy="2487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1.png" id="92" name="Google Shape;9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487175" cy="2487175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00" kx="0" rotWithShape="0" algn="bl" stA="52000" stPos="0" sy="-100000" ky="0"/>
            </a:effectLst>
          </p:spPr>
        </p:pic>
      </p:grpSp>
      <p:grpSp>
        <p:nvGrpSpPr>
          <p:cNvPr id="93" name="Google Shape;93;p17"/>
          <p:cNvGrpSpPr/>
          <p:nvPr/>
        </p:nvGrpSpPr>
        <p:grpSpPr>
          <a:xfrm>
            <a:off x="6558023" y="1898663"/>
            <a:ext cx="2514449" cy="2514449"/>
            <a:chOff x="0" y="0"/>
            <a:chExt cx="2514447" cy="2514447"/>
          </a:xfrm>
        </p:grpSpPr>
        <p:sp>
          <p:nvSpPr>
            <p:cNvPr id="94" name="Google Shape;94;p17"/>
            <p:cNvSpPr/>
            <p:nvPr/>
          </p:nvSpPr>
          <p:spPr>
            <a:xfrm>
              <a:off x="0" y="0"/>
              <a:ext cx="2514447" cy="25144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11.png" id="95" name="Google Shape;9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2514447" cy="2514447"/>
            </a:xfrm>
            <a:prstGeom prst="rect">
              <a:avLst/>
            </a:prstGeom>
            <a:noFill/>
            <a:ln cap="flat" cmpd="sng" w="12700">
              <a:solidFill>
                <a:schemeClr val="accent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reflection blurRad="0" dir="0" dist="0" endA="0" endPos="40000" fadeDir="5400000" kx="0" rotWithShape="0" algn="bl" stA="52000" stPos="0" sy="-100000" ky="0"/>
            </a:effectLst>
          </p:spPr>
        </p:pic>
      </p:grpSp>
      <p:sp>
        <p:nvSpPr>
          <p:cNvPr id="96" name="Google Shape;96;p17"/>
          <p:cNvSpPr txBox="1"/>
          <p:nvPr/>
        </p:nvSpPr>
        <p:spPr>
          <a:xfrm>
            <a:off x="3064251" y="4503808"/>
            <a:ext cx="1763281" cy="79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d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3 horas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da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teoría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273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71000" y="1648450"/>
            <a:ext cx="11250000" cy="4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-273050" lvl="0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de la Memoria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Dinámica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Test Driven Development - TDD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Algoritmos y Estructuras de Datos Fundamentales.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Herencia, Relaciones y Polimorfismo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Programación Genérica: Plantillas de Funciones y Clases.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Librería de plantillas estándar (STL): Clases y Contenedores, iterators y Algoritmos.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Patrones de Programación.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AutoNum type="arabicPeriod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Programación Concurrente: con bloqueos y sin bloqueos.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19404" y="548679"/>
            <a:ext cx="5713816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de temas de POO 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280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719404" y="548679"/>
            <a:ext cx="5713816" cy="561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Evaluación: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659700" y="2048025"/>
            <a:ext cx="99393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NF =	0.10∗C1 + 0.10∗C2 + 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0.05∗PC1 + 0.10∗PC2 + 0.15∗PC3 + 0.15∗PC4 +</a:t>
            </a:r>
            <a:endParaRPr b="1"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0.15∗P1 + 0.20∗P2</a:t>
            </a:r>
            <a:endParaRPr b="1" sz="2400">
              <a:solidFill>
                <a:srgbClr val="CC412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38625" y="1615850"/>
            <a:ext cx="11385900" cy="4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La nota final </a:t>
            </a: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NF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se obtiene a través de: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Donde: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C: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Evaluación Continua(2)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C1 (semanas 1 - 7)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18288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C2 (semanas 8 - 15)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PC: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Práctica Calificada (4)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P:</a:t>
            </a:r>
            <a:r>
              <a:rPr lang="en-US" sz="30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Proyecto (2)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Para aprobar el curso hay que obtener 11 o más en la nota final NF.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280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719404" y="548679"/>
            <a:ext cx="5713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Evaluación: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31100" y="4359075"/>
            <a:ext cx="11329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Nota Final =	0.10∗C1 + 0.10∗C2 + 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0.05∗PC1 + 0.10∗PC2 + 0.15∗PC3 + 0.15∗PC4 +</a:t>
            </a:r>
            <a:endParaRPr b="1"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0.15∗P1 + 0.20∗P2</a:t>
            </a:r>
            <a:endParaRPr b="1" sz="2400">
              <a:solidFill>
                <a:srgbClr val="CC412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2200193" y="2292095"/>
            <a:ext cx="7791616" cy="1395305"/>
            <a:chOff x="2212943" y="3287920"/>
            <a:chExt cx="7791616" cy="1395305"/>
          </a:xfrm>
        </p:grpSpPr>
        <p:sp>
          <p:nvSpPr>
            <p:cNvPr id="120" name="Google Shape;120;p20"/>
            <p:cNvSpPr/>
            <p:nvPr/>
          </p:nvSpPr>
          <p:spPr>
            <a:xfrm>
              <a:off x="2212943" y="3287920"/>
              <a:ext cx="2377800" cy="1395300"/>
            </a:xfrm>
            <a:prstGeom prst="rect">
              <a:avLst/>
            </a:prstGeom>
            <a:gradFill>
              <a:gsLst>
                <a:gs pos="0">
                  <a:srgbClr val="F48208"/>
                </a:gs>
                <a:gs pos="100000">
                  <a:srgbClr val="703E08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Teoria</a:t>
              </a:r>
              <a:endParaRPr b="1" sz="3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20%</a:t>
              </a:r>
              <a:endParaRPr b="1" sz="3000">
                <a:solidFill>
                  <a:srgbClr val="FFFFFF"/>
                </a:solidFill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590759" y="3287925"/>
              <a:ext cx="5413800" cy="13953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 cap="flat" cmpd="sng" w="9525">
              <a:solidFill>
                <a:srgbClr val="00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Laboratorio</a:t>
              </a:r>
              <a:endParaRPr b="1" sz="30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 sz="3000">
                  <a:solidFill>
                    <a:srgbClr val="FFFFFF"/>
                  </a:solidFill>
                </a:rPr>
                <a:t>80%</a:t>
              </a:r>
              <a:endParaRPr b="1" sz="3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280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719404" y="548679"/>
            <a:ext cx="5713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Proyectos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431100" y="3607500"/>
            <a:ext cx="11329800" cy="2256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4902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66015" y="3869882"/>
            <a:ext cx="241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1194812" y="3869882"/>
            <a:ext cx="566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617125" y="3837488"/>
            <a:ext cx="566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0164883" y="3917032"/>
            <a:ext cx="1152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0543100" y="2442600"/>
            <a:ext cx="566100" cy="11649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1194800" y="2442600"/>
            <a:ext cx="566100" cy="11649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98619" y="4519902"/>
            <a:ext cx="7711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Proyecto 1: 15% (semana 10)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Proyecto 2: 2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 (semana 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617113" y="2442600"/>
            <a:ext cx="566100" cy="11649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280"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719404" y="548679"/>
            <a:ext cx="5713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Prácticas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Calificadas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431100" y="3607500"/>
            <a:ext cx="11329800" cy="2256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4902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66015" y="3869882"/>
            <a:ext cx="241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1317476" y="3869875"/>
            <a:ext cx="44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835275" y="3907013"/>
            <a:ext cx="426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0446577" y="3964125"/>
            <a:ext cx="870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765675" y="2442600"/>
            <a:ext cx="566100" cy="1164900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PC3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9950075" y="2442600"/>
            <a:ext cx="566100" cy="1164900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PC4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171425" y="2442600"/>
            <a:ext cx="566100" cy="1164900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PC1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468550" y="2442600"/>
            <a:ext cx="566100" cy="1164900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PC2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333865" y="3869882"/>
            <a:ext cx="241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630990" y="3907019"/>
            <a:ext cx="241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10019675" y="3869875"/>
            <a:ext cx="426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550679" y="4433320"/>
            <a:ext cx="77115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de Problemas usando HackerRank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PC1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  5% (semana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PC2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 10% (semana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3:  1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% (semana 1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4:  15% (semana 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280"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719404" y="548679"/>
            <a:ext cx="5713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Evaluación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431100" y="3607500"/>
            <a:ext cx="11329800" cy="225600"/>
          </a:xfrm>
          <a:prstGeom prst="rect">
            <a:avLst/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  <a:effectLst>
            <a:outerShdw blurRad="38100" rotWithShape="0" dir="5400000" dist="25400">
              <a:srgbClr val="000000">
                <a:alpha val="4902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66015" y="3869882"/>
            <a:ext cx="241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1317476" y="3869875"/>
            <a:ext cx="443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7835275" y="3907013"/>
            <a:ext cx="426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10446577" y="3964125"/>
            <a:ext cx="870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765675" y="2442600"/>
            <a:ext cx="566100" cy="1164900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PC3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9950075" y="2442600"/>
            <a:ext cx="566100" cy="1164900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PC4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171425" y="2442600"/>
            <a:ext cx="566100" cy="1164900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PC1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5468550" y="2442600"/>
            <a:ext cx="566100" cy="1164900"/>
          </a:xfrm>
          <a:prstGeom prst="rect">
            <a:avLst/>
          </a:prstGeom>
          <a:gradFill>
            <a:gsLst>
              <a:gs pos="0">
                <a:srgbClr val="FFD042"/>
              </a:gs>
              <a:gs pos="100000">
                <a:srgbClr val="B88B0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PC2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3333865" y="3869882"/>
            <a:ext cx="241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5630990" y="3907019"/>
            <a:ext cx="241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0019675" y="3869875"/>
            <a:ext cx="426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617113" y="2442600"/>
            <a:ext cx="566100" cy="11649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1194825" y="2442600"/>
            <a:ext cx="566100" cy="11649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0572438" y="2442600"/>
            <a:ext cx="566100" cy="11649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2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6570688" y="3907000"/>
            <a:ext cx="5661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31100" y="4359075"/>
            <a:ext cx="113298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Nota Final =	0.10∗C1 + 0.10∗C2 + </a:t>
            </a:r>
            <a:endParaRPr b="1"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0.05∗PC1 + 0.10∗PC2 + 0.15∗PC3 + 0.15∗PC4 +</a:t>
            </a:r>
            <a:endParaRPr b="1"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0.15∗P1 + 0.20∗P2</a:t>
            </a:r>
            <a:endParaRPr b="1" sz="2400">
              <a:solidFill>
                <a:srgbClr val="CC412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