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embeddedFontLst>
    <p:embeddedFont>
      <p:font typeface="Helvetica Neue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52605f982_0_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g552605f982_0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52605f982_0_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1" name="Google Shape;231;g552605f982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493c5294a_0_1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8" name="Google Shape;248;g5493c5294a_0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52605f982_0_1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8" name="Google Shape;268;g552605f982_0_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52605f982_0_1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" name="Google Shape;289;g552605f982_0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52a510581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1" name="Google Shape;331;g552a51058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52a510581_0_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0" name="Google Shape;350;g552a510581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52a510581_0_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9" name="Google Shape;369;g552a510581_0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493c5294a_0_1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8" name="Google Shape;388;g5493c5294a_0_1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493c5294a_0_1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5" name="Google Shape;405;g5493c5294a_0_1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493c5294a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" name="Google Shape;76;g5493c5294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493c5294a_0_1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2" name="Google Shape;422;g5493c5294a_0_1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5493c5294a_0_1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5" name="Google Shape;445;g5493c5294a_0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54aad1292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2" name="Google Shape;462;g54aad1292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9" name="Google Shape;479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7" name="Google Shape;487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493c5294a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g5493c5294a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493c5294a_0_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g5493c5294a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493c5294a_0_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Google Shape;127;g5493c5294a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493c5294a_0_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Google Shape;144;g5493c5294a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52605f982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Google Shape;162;g552605f982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52605f982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9" name="Google Shape;179;g552605f982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52605f982_0_1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Google Shape;196;g552605f982_0_1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b="0" i="0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839787" y="457200"/>
            <a:ext cx="393223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11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>
  <p:cSld name="Title and Vertical 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 rot="5400000">
            <a:off x="3920330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>
  <p:cSld name="Vertical Title and 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 rot="5400000">
            <a:off x="7133431" y="1956593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 rot="5400000">
            <a:off x="1799431" y="-596105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415600" y="593366"/>
            <a:ext cx="11360801" cy="76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415600" y="1536633"/>
            <a:ext cx="5333199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0931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9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11672817" y="6299695"/>
            <a:ext cx="355393" cy="360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b="0" i="0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839787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839787" y="1681163"/>
            <a:ext cx="5157788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839786" y="2505075"/>
            <a:ext cx="5157789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3" type="body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839787" y="457200"/>
            <a:ext cx="393223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2" type="body"/>
          </p:nvPr>
        </p:nvSpPr>
        <p:spPr>
          <a:xfrm>
            <a:off x="839786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3.jp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jpg"/><Relationship Id="rId7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technologyreview.es/s/7919/matematicas-fisica-e-ingenieria-son-las-nuevas-puertas-de-entrada-para-trabajar-en-silicon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jpg"/><Relationship Id="rId7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jp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4294967295" type="ctrTitle"/>
          </p:nvPr>
        </p:nvSpPr>
        <p:spPr>
          <a:xfrm>
            <a:off x="1499339" y="1245653"/>
            <a:ext cx="9144001" cy="2387601"/>
          </a:xfrm>
          <a:prstGeom prst="rect">
            <a:avLst/>
          </a:prstGeom>
          <a:solidFill>
            <a:srgbClr val="29D4E9"/>
          </a:solidFill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CS1103</a:t>
            </a:r>
            <a:b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 II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 txBox="1"/>
          <p:nvPr>
            <p:ph idx="4294967295" type="subTitle"/>
          </p:nvPr>
        </p:nvSpPr>
        <p:spPr>
          <a:xfrm>
            <a:off x="1524004" y="4263908"/>
            <a:ext cx="91440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Unidad 1 :</a:t>
            </a:r>
            <a:r>
              <a:rPr b="1" lang="en-US"/>
              <a:t> Fundamentos de POO.</a:t>
            </a:r>
            <a:endParaRPr b="1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" name="Google Shape;67;p14"/>
          <p:cNvGrpSpPr/>
          <p:nvPr/>
        </p:nvGrpSpPr>
        <p:grpSpPr>
          <a:xfrm>
            <a:off x="4754266" y="5065313"/>
            <a:ext cx="5892621" cy="692760"/>
            <a:chOff x="-1" y="-1"/>
            <a:chExt cx="5892621" cy="369334"/>
          </a:xfrm>
        </p:grpSpPr>
        <p:sp>
          <p:nvSpPr>
            <p:cNvPr id="68" name="Google Shape;68;p14"/>
            <p:cNvSpPr/>
            <p:nvPr/>
          </p:nvSpPr>
          <p:spPr>
            <a:xfrm>
              <a:off x="-1" y="-1"/>
              <a:ext cx="5892621" cy="369334"/>
            </a:xfrm>
            <a:prstGeom prst="rect">
              <a:avLst/>
            </a:prstGeom>
            <a:solidFill>
              <a:srgbClr val="29D4E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 txBox="1"/>
            <p:nvPr/>
          </p:nvSpPr>
          <p:spPr>
            <a:xfrm>
              <a:off x="-1" y="-1"/>
              <a:ext cx="5892621" cy="3581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Profesor:   E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stanislao Contreras</a:t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 Rub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é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 Rivas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hape 96" id="70" name="Google Shape;7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30" y="5989470"/>
            <a:ext cx="498108" cy="660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7" id="71" name="Google Shape;7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4" y="6038450"/>
            <a:ext cx="632218" cy="5695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8" id="72" name="Google Shape;7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16676" y="106928"/>
            <a:ext cx="2159000" cy="10541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5729875" y="5842475"/>
            <a:ext cx="49170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https://bit.ly/2nYhuzm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idx="4294967295" type="ctrTitle"/>
          </p:nvPr>
        </p:nvSpPr>
        <p:spPr>
          <a:xfrm>
            <a:off x="1499339" y="1245653"/>
            <a:ext cx="9144000" cy="2387700"/>
          </a:xfrm>
          <a:prstGeom prst="rect">
            <a:avLst/>
          </a:prstGeom>
          <a:solidFill>
            <a:srgbClr val="29D4E9"/>
          </a:solidFill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CS1103</a:t>
            </a:r>
            <a:b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 II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3"/>
          <p:cNvSpPr txBox="1"/>
          <p:nvPr>
            <p:ph idx="4294967295" type="subTitle"/>
          </p:nvPr>
        </p:nvSpPr>
        <p:spPr>
          <a:xfrm>
            <a:off x="1524004" y="4263908"/>
            <a:ext cx="91440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Unidad 1 :</a:t>
            </a:r>
            <a:r>
              <a:rPr b="1" lang="en-US"/>
              <a:t> Conceptos Fundamentales.</a:t>
            </a:r>
            <a:endParaRPr b="1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8" name="Google Shape;218;p23"/>
          <p:cNvGrpSpPr/>
          <p:nvPr/>
        </p:nvGrpSpPr>
        <p:grpSpPr>
          <a:xfrm>
            <a:off x="4754266" y="5065313"/>
            <a:ext cx="5892600" cy="692696"/>
            <a:chOff x="-1" y="-1"/>
            <a:chExt cx="5892600" cy="369300"/>
          </a:xfrm>
        </p:grpSpPr>
        <p:sp>
          <p:nvSpPr>
            <p:cNvPr id="219" name="Google Shape;219;p23"/>
            <p:cNvSpPr/>
            <p:nvPr/>
          </p:nvSpPr>
          <p:spPr>
            <a:xfrm>
              <a:off x="-1" y="-1"/>
              <a:ext cx="5892600" cy="369300"/>
            </a:xfrm>
            <a:prstGeom prst="rect">
              <a:avLst/>
            </a:prstGeom>
            <a:solidFill>
              <a:srgbClr val="29D4E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3"/>
            <p:cNvSpPr txBox="1"/>
            <p:nvPr/>
          </p:nvSpPr>
          <p:spPr>
            <a:xfrm>
              <a:off x="-1" y="-1"/>
              <a:ext cx="58926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Profesor:   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Estanislao Contreras</a:t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 Rub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é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 Rivas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 Medina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hape 96" id="221" name="Google Shape;22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30" y="5989470"/>
            <a:ext cx="498108" cy="660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7" id="222" name="Google Shape;22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4" y="6038450"/>
            <a:ext cx="632218" cy="5695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8" id="223" name="Google Shape;223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16676" y="106928"/>
            <a:ext cx="2159000" cy="105410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3"/>
          <p:cNvSpPr txBox="1"/>
          <p:nvPr/>
        </p:nvSpPr>
        <p:spPr>
          <a:xfrm>
            <a:off x="5729875" y="5842475"/>
            <a:ext cx="49170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https://bit.ly/2nYhuzm</a:t>
            </a:r>
            <a:endParaRPr sz="3600"/>
          </a:p>
        </p:txBody>
      </p:sp>
      <p:pic>
        <p:nvPicPr>
          <p:cNvPr descr="Shape 257" id="225" name="Google Shape;225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48969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3"/>
          <p:cNvSpPr txBox="1"/>
          <p:nvPr/>
        </p:nvSpPr>
        <p:spPr>
          <a:xfrm>
            <a:off x="405925" y="384400"/>
            <a:ext cx="113607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"/>
          <p:cNvSpPr txBox="1"/>
          <p:nvPr/>
        </p:nvSpPr>
        <p:spPr>
          <a:xfrm>
            <a:off x="719398" y="599725"/>
            <a:ext cx="90285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Archivos Headers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3"/>
          <p:cNvSpPr txBox="1"/>
          <p:nvPr/>
        </p:nvSpPr>
        <p:spPr>
          <a:xfrm>
            <a:off x="499300" y="1648450"/>
            <a:ext cx="11287800" cy="44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98025" wrap="square" tIns="45700">
            <a:noAutofit/>
          </a:bodyPr>
          <a:lstStyle/>
          <a:p>
            <a:pPr indent="-381000" lvl="0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Contiene las declaraciones de funciones, clases o estructuras.</a:t>
            </a:r>
            <a:endParaRPr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Las declaraciones en archivos header permite independizar las unidades de compilación (ver diagrama de compilación).</a:t>
            </a:r>
            <a:endParaRPr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Los usuarios de la librería solamente </a:t>
            </a:r>
            <a:r>
              <a:rPr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verán</a:t>
            </a:r>
            <a:r>
              <a:rPr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los detalles necesarios sin mostrar cómo fue implementado (se oculta el algoritmo).</a:t>
            </a:r>
            <a:endParaRPr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Los archivos Fuente .CPP (sources) contienen las definiciones.</a:t>
            </a:r>
            <a:endParaRPr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/>
          <p:nvPr>
            <p:ph idx="4294967295" type="ctrTitle"/>
          </p:nvPr>
        </p:nvSpPr>
        <p:spPr>
          <a:xfrm>
            <a:off x="1499339" y="1245653"/>
            <a:ext cx="9144000" cy="2387700"/>
          </a:xfrm>
          <a:prstGeom prst="rect">
            <a:avLst/>
          </a:prstGeom>
          <a:solidFill>
            <a:srgbClr val="29D4E9"/>
          </a:solidFill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CS1103</a:t>
            </a:r>
            <a:b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 II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4"/>
          <p:cNvSpPr txBox="1"/>
          <p:nvPr>
            <p:ph idx="4294967295" type="subTitle"/>
          </p:nvPr>
        </p:nvSpPr>
        <p:spPr>
          <a:xfrm>
            <a:off x="1524004" y="4263908"/>
            <a:ext cx="91440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Unidad 1 :</a:t>
            </a:r>
            <a:r>
              <a:rPr b="1" lang="en-US"/>
              <a:t> Conceptos Fundamentales.</a:t>
            </a:r>
            <a:endParaRPr b="1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5" name="Google Shape;235;p24"/>
          <p:cNvGrpSpPr/>
          <p:nvPr/>
        </p:nvGrpSpPr>
        <p:grpSpPr>
          <a:xfrm>
            <a:off x="4754266" y="5065313"/>
            <a:ext cx="5892600" cy="692696"/>
            <a:chOff x="-1" y="-1"/>
            <a:chExt cx="5892600" cy="369300"/>
          </a:xfrm>
        </p:grpSpPr>
        <p:sp>
          <p:nvSpPr>
            <p:cNvPr id="236" name="Google Shape;236;p24"/>
            <p:cNvSpPr/>
            <p:nvPr/>
          </p:nvSpPr>
          <p:spPr>
            <a:xfrm>
              <a:off x="-1" y="-1"/>
              <a:ext cx="5892600" cy="369300"/>
            </a:xfrm>
            <a:prstGeom prst="rect">
              <a:avLst/>
            </a:prstGeom>
            <a:solidFill>
              <a:srgbClr val="29D4E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4"/>
            <p:cNvSpPr txBox="1"/>
            <p:nvPr/>
          </p:nvSpPr>
          <p:spPr>
            <a:xfrm>
              <a:off x="-1" y="-1"/>
              <a:ext cx="58926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Profesor:   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Estanislao Contreras</a:t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 Rub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é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 Rivas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 Medina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hape 96" id="238" name="Google Shape;23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30" y="5989470"/>
            <a:ext cx="498108" cy="660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7" id="239" name="Google Shape;23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4" y="6038450"/>
            <a:ext cx="632218" cy="5695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8" id="240" name="Google Shape;240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16676" y="106928"/>
            <a:ext cx="2159000" cy="105410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4"/>
          <p:cNvSpPr txBox="1"/>
          <p:nvPr/>
        </p:nvSpPr>
        <p:spPr>
          <a:xfrm>
            <a:off x="5729875" y="5842475"/>
            <a:ext cx="49170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https://bit.ly/2nYhuzm</a:t>
            </a:r>
            <a:endParaRPr sz="3600"/>
          </a:p>
        </p:txBody>
      </p:sp>
      <p:pic>
        <p:nvPicPr>
          <p:cNvPr descr="Shape 257" id="242" name="Google Shape;242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48969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4"/>
          <p:cNvSpPr txBox="1"/>
          <p:nvPr/>
        </p:nvSpPr>
        <p:spPr>
          <a:xfrm>
            <a:off x="405925" y="384400"/>
            <a:ext cx="113607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4"/>
          <p:cNvSpPr txBox="1"/>
          <p:nvPr/>
        </p:nvSpPr>
        <p:spPr>
          <a:xfrm>
            <a:off x="719398" y="599725"/>
            <a:ext cx="90285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Namespace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4"/>
          <p:cNvSpPr txBox="1"/>
          <p:nvPr/>
        </p:nvSpPr>
        <p:spPr>
          <a:xfrm>
            <a:off x="499300" y="1648450"/>
            <a:ext cx="11287800" cy="44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98025" wrap="square" tIns="45700">
            <a:noAutofit/>
          </a:bodyPr>
          <a:lstStyle/>
          <a:p>
            <a:pPr indent="-381000" lvl="0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Define un nivel </a:t>
            </a:r>
            <a:r>
              <a:rPr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organización</a:t>
            </a:r>
            <a:r>
              <a:rPr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y encapsulamiento</a:t>
            </a:r>
            <a:r>
              <a:rPr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Permite tener un conjunto de funciones, clases y estructuras agrupadas por un tópico, tema u area especifico.</a:t>
            </a:r>
            <a:endParaRPr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Reduce el conflicto de nombres.</a:t>
            </a:r>
            <a:endParaRPr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Mejora la descomposición y organización de un programas.</a:t>
            </a:r>
            <a:endParaRPr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 txBox="1"/>
          <p:nvPr>
            <p:ph idx="4294967295" type="ctrTitle"/>
          </p:nvPr>
        </p:nvSpPr>
        <p:spPr>
          <a:xfrm>
            <a:off x="1499339" y="1245653"/>
            <a:ext cx="9144000" cy="2387700"/>
          </a:xfrm>
          <a:prstGeom prst="rect">
            <a:avLst/>
          </a:prstGeom>
          <a:solidFill>
            <a:srgbClr val="29D4E9"/>
          </a:solidFill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CS1103</a:t>
            </a:r>
            <a:b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 II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5"/>
          <p:cNvSpPr txBox="1"/>
          <p:nvPr>
            <p:ph idx="4294967295" type="subTitle"/>
          </p:nvPr>
        </p:nvSpPr>
        <p:spPr>
          <a:xfrm>
            <a:off x="1524004" y="4263908"/>
            <a:ext cx="91440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Unidad 1 :</a:t>
            </a:r>
            <a:r>
              <a:rPr b="1" lang="en-US"/>
              <a:t> Conceptos Fundamentales.</a:t>
            </a:r>
            <a:endParaRPr b="1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2" name="Google Shape;252;p25"/>
          <p:cNvGrpSpPr/>
          <p:nvPr/>
        </p:nvGrpSpPr>
        <p:grpSpPr>
          <a:xfrm>
            <a:off x="4754266" y="5065313"/>
            <a:ext cx="5892600" cy="692696"/>
            <a:chOff x="-1" y="-1"/>
            <a:chExt cx="5892600" cy="369300"/>
          </a:xfrm>
        </p:grpSpPr>
        <p:sp>
          <p:nvSpPr>
            <p:cNvPr id="253" name="Google Shape;253;p25"/>
            <p:cNvSpPr/>
            <p:nvPr/>
          </p:nvSpPr>
          <p:spPr>
            <a:xfrm>
              <a:off x="-1" y="-1"/>
              <a:ext cx="5892600" cy="369300"/>
            </a:xfrm>
            <a:prstGeom prst="rect">
              <a:avLst/>
            </a:prstGeom>
            <a:solidFill>
              <a:srgbClr val="29D4E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5"/>
            <p:cNvSpPr txBox="1"/>
            <p:nvPr/>
          </p:nvSpPr>
          <p:spPr>
            <a:xfrm>
              <a:off x="-1" y="-1"/>
              <a:ext cx="58926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Profesor:   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Estanislao Contreras</a:t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 Rub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é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 Rivas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 Medina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hape 96" id="255" name="Google Shape;25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30" y="5989470"/>
            <a:ext cx="498108" cy="660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7" id="256" name="Google Shape;25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4" y="6038450"/>
            <a:ext cx="632218" cy="5695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8" id="257" name="Google Shape;257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16676" y="106928"/>
            <a:ext cx="2159000" cy="1054101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5"/>
          <p:cNvSpPr txBox="1"/>
          <p:nvPr/>
        </p:nvSpPr>
        <p:spPr>
          <a:xfrm>
            <a:off x="5729875" y="5842475"/>
            <a:ext cx="49170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https://bit.ly/2nYhuzm</a:t>
            </a:r>
            <a:endParaRPr sz="3600"/>
          </a:p>
        </p:txBody>
      </p:sp>
      <p:pic>
        <p:nvPicPr>
          <p:cNvPr descr="Shape 257" id="259" name="Google Shape;259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48969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5"/>
          <p:cNvSpPr txBox="1"/>
          <p:nvPr/>
        </p:nvSpPr>
        <p:spPr>
          <a:xfrm>
            <a:off x="405925" y="384400"/>
            <a:ext cx="113607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5"/>
          <p:cNvSpPr txBox="1"/>
          <p:nvPr/>
        </p:nvSpPr>
        <p:spPr>
          <a:xfrm>
            <a:off x="719398" y="599725"/>
            <a:ext cx="90285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Namespace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5"/>
          <p:cNvSpPr txBox="1"/>
          <p:nvPr/>
        </p:nvSpPr>
        <p:spPr>
          <a:xfrm>
            <a:off x="499300" y="1648450"/>
            <a:ext cx="11287800" cy="44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980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namespace se definen: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Puede ser usado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incluyéndose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como parte del nombre de la entidad.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puede ser importado utilizando la palabra clave using: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3875" y="2364088"/>
            <a:ext cx="772477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96850" y="4072050"/>
            <a:ext cx="7748999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11775" y="5541875"/>
            <a:ext cx="774900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 txBox="1"/>
          <p:nvPr>
            <p:ph idx="4294967295" type="ctrTitle"/>
          </p:nvPr>
        </p:nvSpPr>
        <p:spPr>
          <a:xfrm>
            <a:off x="1499339" y="1245653"/>
            <a:ext cx="9144000" cy="2387700"/>
          </a:xfrm>
          <a:prstGeom prst="rect">
            <a:avLst/>
          </a:prstGeom>
          <a:solidFill>
            <a:srgbClr val="29D4E9"/>
          </a:solidFill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CS1103</a:t>
            </a:r>
            <a:b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 II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6"/>
          <p:cNvSpPr txBox="1"/>
          <p:nvPr>
            <p:ph idx="4294967295" type="subTitle"/>
          </p:nvPr>
        </p:nvSpPr>
        <p:spPr>
          <a:xfrm>
            <a:off x="1524004" y="4263908"/>
            <a:ext cx="91440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Unidad 1 :</a:t>
            </a:r>
            <a:r>
              <a:rPr b="1" lang="en-US"/>
              <a:t> Conceptos Fundamentales.</a:t>
            </a:r>
            <a:endParaRPr b="1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" name="Google Shape;272;p26"/>
          <p:cNvGrpSpPr/>
          <p:nvPr/>
        </p:nvGrpSpPr>
        <p:grpSpPr>
          <a:xfrm>
            <a:off x="4754266" y="5065313"/>
            <a:ext cx="5892600" cy="692696"/>
            <a:chOff x="-1" y="-1"/>
            <a:chExt cx="5892600" cy="369300"/>
          </a:xfrm>
        </p:grpSpPr>
        <p:sp>
          <p:nvSpPr>
            <p:cNvPr id="273" name="Google Shape;273;p26"/>
            <p:cNvSpPr/>
            <p:nvPr/>
          </p:nvSpPr>
          <p:spPr>
            <a:xfrm>
              <a:off x="-1" y="-1"/>
              <a:ext cx="5892600" cy="369300"/>
            </a:xfrm>
            <a:prstGeom prst="rect">
              <a:avLst/>
            </a:prstGeom>
            <a:solidFill>
              <a:srgbClr val="29D4E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6"/>
            <p:cNvSpPr txBox="1"/>
            <p:nvPr/>
          </p:nvSpPr>
          <p:spPr>
            <a:xfrm>
              <a:off x="-1" y="-1"/>
              <a:ext cx="58926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Profesor:   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Estanislao Contreras</a:t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 Rub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é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 Rivas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 Medina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hape 96" id="275" name="Google Shape;27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30" y="5989470"/>
            <a:ext cx="498108" cy="660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7" id="276" name="Google Shape;27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4" y="6038450"/>
            <a:ext cx="632218" cy="5695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8" id="277" name="Google Shape;27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16676" y="106928"/>
            <a:ext cx="2159000" cy="105410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6"/>
          <p:cNvSpPr txBox="1"/>
          <p:nvPr/>
        </p:nvSpPr>
        <p:spPr>
          <a:xfrm>
            <a:off x="5729875" y="5842475"/>
            <a:ext cx="49170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https://bit.ly/2nYhuzm</a:t>
            </a:r>
            <a:endParaRPr sz="3600"/>
          </a:p>
        </p:txBody>
      </p:sp>
      <p:pic>
        <p:nvPicPr>
          <p:cNvPr descr="Shape 257" id="279" name="Google Shape;279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48969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6"/>
          <p:cNvSpPr txBox="1"/>
          <p:nvPr/>
        </p:nvSpPr>
        <p:spPr>
          <a:xfrm>
            <a:off x="405925" y="384400"/>
            <a:ext cx="113607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"/>
          <p:cNvSpPr txBox="1"/>
          <p:nvPr/>
        </p:nvSpPr>
        <p:spPr>
          <a:xfrm>
            <a:off x="719398" y="599725"/>
            <a:ext cx="90285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Punteros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6"/>
          <p:cNvSpPr txBox="1"/>
          <p:nvPr/>
        </p:nvSpPr>
        <p:spPr>
          <a:xfrm>
            <a:off x="405925" y="1825625"/>
            <a:ext cx="11360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Un puntero en C/C++ se representa de la siguiente forma: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donde: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3429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b="1"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&lt;Tipo de Dato&gt;: </a:t>
            </a: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Represe</a:t>
            </a: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nta uno de los tipo</a:t>
            </a: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 dato válido en C/C++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3429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b="1"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&lt;Nombre del Puntero&gt;: </a:t>
            </a: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Expresión alfanumérica que sigue las mismas reglas de las variables  en C/C++.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Ejemplo: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6"/>
          <p:cNvSpPr txBox="1"/>
          <p:nvPr/>
        </p:nvSpPr>
        <p:spPr>
          <a:xfrm>
            <a:off x="1259581" y="5757800"/>
            <a:ext cx="2723700" cy="70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1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35;</a:t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int*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1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-US" sz="2200" u="none" cap="none" strike="noStrike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b="1" i="1" lang="en-US" sz="2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84" name="Google Shape;284;p26"/>
          <p:cNvPicPr preferRelativeResize="0"/>
          <p:nvPr/>
        </p:nvPicPr>
        <p:blipFill rotWithShape="1">
          <a:blip r:embed="rId7">
            <a:alphaModFix/>
          </a:blip>
          <a:srcRect b="32625" l="30781" r="29184" t="29397"/>
          <a:stretch/>
        </p:blipFill>
        <p:spPr>
          <a:xfrm>
            <a:off x="4631446" y="4171169"/>
            <a:ext cx="5116442" cy="2686831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6"/>
          <p:cNvSpPr txBox="1"/>
          <p:nvPr/>
        </p:nvSpPr>
        <p:spPr>
          <a:xfrm>
            <a:off x="2792090" y="2512369"/>
            <a:ext cx="5545200" cy="400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&lt;Tipo de Dato&gt;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b="1" i="0" lang="en-US" sz="2000" u="none" cap="none" strike="noStrike">
                <a:solidFill>
                  <a:srgbClr val="EF8600"/>
                </a:solidFill>
                <a:latin typeface="Consolas"/>
                <a:ea typeface="Consolas"/>
                <a:cs typeface="Consolas"/>
                <a:sym typeface="Consolas"/>
              </a:rPr>
              <a:t>&lt;nombre del Puntero&gt;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6"/>
          <p:cNvSpPr txBox="1"/>
          <p:nvPr/>
        </p:nvSpPr>
        <p:spPr>
          <a:xfrm>
            <a:off x="1259581" y="4907451"/>
            <a:ext cx="2723700" cy="708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1"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b="1" i="0" lang="en-US" sz="2000" u="none" cap="none" strike="noStrike">
                <a:solidFill>
                  <a:srgbClr val="EF8600"/>
                </a:solidFill>
                <a:latin typeface="Consolas"/>
                <a:ea typeface="Consolas"/>
                <a:cs typeface="Consolas"/>
                <a:sym typeface="Consolas"/>
              </a:rPr>
              <a:t>ptrEntero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char* </a:t>
            </a:r>
            <a:r>
              <a:rPr b="1" i="0" lang="en-US" sz="2000" u="none" cap="none" strike="noStrike">
                <a:solidFill>
                  <a:srgbClr val="EF8600"/>
                </a:solidFill>
                <a:latin typeface="Consolas"/>
                <a:ea typeface="Consolas"/>
                <a:cs typeface="Consolas"/>
                <a:sym typeface="Consolas"/>
              </a:rPr>
              <a:t>ptrCaracter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"/>
          <p:cNvSpPr txBox="1"/>
          <p:nvPr>
            <p:ph idx="4294967295" type="ctrTitle"/>
          </p:nvPr>
        </p:nvSpPr>
        <p:spPr>
          <a:xfrm>
            <a:off x="1499339" y="1245653"/>
            <a:ext cx="9144000" cy="2387700"/>
          </a:xfrm>
          <a:prstGeom prst="rect">
            <a:avLst/>
          </a:prstGeom>
          <a:solidFill>
            <a:srgbClr val="29D4E9"/>
          </a:solidFill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CS1103</a:t>
            </a:r>
            <a:b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 II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7"/>
          <p:cNvSpPr txBox="1"/>
          <p:nvPr>
            <p:ph idx="4294967295" type="subTitle"/>
          </p:nvPr>
        </p:nvSpPr>
        <p:spPr>
          <a:xfrm>
            <a:off x="1524004" y="4263908"/>
            <a:ext cx="91440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Unidad 1 :</a:t>
            </a:r>
            <a:r>
              <a:rPr b="1" lang="en-US"/>
              <a:t> Conceptos Fundamentales.</a:t>
            </a:r>
            <a:endParaRPr b="1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3" name="Google Shape;293;p27"/>
          <p:cNvGrpSpPr/>
          <p:nvPr/>
        </p:nvGrpSpPr>
        <p:grpSpPr>
          <a:xfrm>
            <a:off x="4754266" y="5065313"/>
            <a:ext cx="5892600" cy="692696"/>
            <a:chOff x="-1" y="-1"/>
            <a:chExt cx="5892600" cy="369300"/>
          </a:xfrm>
        </p:grpSpPr>
        <p:sp>
          <p:nvSpPr>
            <p:cNvPr id="294" name="Google Shape;294;p27"/>
            <p:cNvSpPr/>
            <p:nvPr/>
          </p:nvSpPr>
          <p:spPr>
            <a:xfrm>
              <a:off x="-1" y="-1"/>
              <a:ext cx="5892600" cy="369300"/>
            </a:xfrm>
            <a:prstGeom prst="rect">
              <a:avLst/>
            </a:prstGeom>
            <a:solidFill>
              <a:srgbClr val="29D4E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7"/>
            <p:cNvSpPr txBox="1"/>
            <p:nvPr/>
          </p:nvSpPr>
          <p:spPr>
            <a:xfrm>
              <a:off x="-1" y="-1"/>
              <a:ext cx="58926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Profesor:   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Estanislao Contreras</a:t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 Rub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é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 Rivas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 Medina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hape 96" id="296" name="Google Shape;29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30" y="5989470"/>
            <a:ext cx="498108" cy="660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7" id="297" name="Google Shape;29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4" y="6038450"/>
            <a:ext cx="632218" cy="5695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8" id="298" name="Google Shape;298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16676" y="106928"/>
            <a:ext cx="2159000" cy="1054101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7"/>
          <p:cNvSpPr txBox="1"/>
          <p:nvPr/>
        </p:nvSpPr>
        <p:spPr>
          <a:xfrm>
            <a:off x="5729875" y="5842475"/>
            <a:ext cx="49170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https://bit.ly/2nYhuzm</a:t>
            </a:r>
            <a:endParaRPr sz="3600"/>
          </a:p>
        </p:txBody>
      </p:sp>
      <p:pic>
        <p:nvPicPr>
          <p:cNvPr descr="Shape 257" id="300" name="Google Shape;300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48969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7"/>
          <p:cNvSpPr txBox="1"/>
          <p:nvPr/>
        </p:nvSpPr>
        <p:spPr>
          <a:xfrm>
            <a:off x="405925" y="384400"/>
            <a:ext cx="113607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7"/>
          <p:cNvSpPr txBox="1"/>
          <p:nvPr/>
        </p:nvSpPr>
        <p:spPr>
          <a:xfrm>
            <a:off x="719398" y="599725"/>
            <a:ext cx="90285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Gestión de memoria - </a:t>
            </a: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Stack / Heap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7"/>
          <p:cNvSpPr/>
          <p:nvPr/>
        </p:nvSpPr>
        <p:spPr>
          <a:xfrm>
            <a:off x="1774900" y="2245066"/>
            <a:ext cx="3234900" cy="425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Segmento de Información Externa</a:t>
            </a:r>
            <a:endParaRPr b="1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4" name="Google Shape;304;p27"/>
          <p:cNvSpPr/>
          <p:nvPr/>
        </p:nvSpPr>
        <p:spPr>
          <a:xfrm>
            <a:off x="1781650" y="4777466"/>
            <a:ext cx="3234900" cy="425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Segmento Estático y Global</a:t>
            </a:r>
            <a:endParaRPr b="1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5" name="Google Shape;305;p27"/>
          <p:cNvSpPr/>
          <p:nvPr/>
        </p:nvSpPr>
        <p:spPr>
          <a:xfrm>
            <a:off x="1781650" y="5282116"/>
            <a:ext cx="3234900" cy="425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Segmento de Código</a:t>
            </a:r>
            <a:endParaRPr b="1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Google Shape;306;p27"/>
          <p:cNvSpPr txBox="1"/>
          <p:nvPr/>
        </p:nvSpPr>
        <p:spPr>
          <a:xfrm>
            <a:off x="5245150" y="2245066"/>
            <a:ext cx="49878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Argumento externos (argc, argv)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" name="Google Shape;307;p27"/>
          <p:cNvSpPr txBox="1"/>
          <p:nvPr/>
        </p:nvSpPr>
        <p:spPr>
          <a:xfrm>
            <a:off x="5245150" y="2774741"/>
            <a:ext cx="510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Memoria automática donde se asigna las variables estáticamente.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08" name="Google Shape;308;p27"/>
          <p:cNvGrpSpPr/>
          <p:nvPr/>
        </p:nvGrpSpPr>
        <p:grpSpPr>
          <a:xfrm>
            <a:off x="1769800" y="2749716"/>
            <a:ext cx="3260850" cy="1948200"/>
            <a:chOff x="377050" y="1587300"/>
            <a:chExt cx="3260850" cy="1948200"/>
          </a:xfrm>
        </p:grpSpPr>
        <p:sp>
          <p:nvSpPr>
            <p:cNvPr id="309" name="Google Shape;309;p27"/>
            <p:cNvSpPr/>
            <p:nvPr/>
          </p:nvSpPr>
          <p:spPr>
            <a:xfrm>
              <a:off x="388900" y="1587300"/>
              <a:ext cx="3234900" cy="19482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A7A7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10" name="Google Shape;310;p27"/>
            <p:cNvCxnSpPr/>
            <p:nvPr/>
          </p:nvCxnSpPr>
          <p:spPr>
            <a:xfrm flipH="1" rot="10800000">
              <a:off x="383800" y="2036563"/>
              <a:ext cx="3254100" cy="1500"/>
            </a:xfrm>
            <a:prstGeom prst="straightConnector1">
              <a:avLst/>
            </a:prstGeom>
            <a:noFill/>
            <a:ln cap="flat" cmpd="sng" w="9525">
              <a:solidFill>
                <a:srgbClr val="A7A7A7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11" name="Google Shape;311;p27"/>
            <p:cNvCxnSpPr/>
            <p:nvPr/>
          </p:nvCxnSpPr>
          <p:spPr>
            <a:xfrm>
              <a:off x="377050" y="3080875"/>
              <a:ext cx="3260700" cy="13500"/>
            </a:xfrm>
            <a:prstGeom prst="straightConnector1">
              <a:avLst/>
            </a:prstGeom>
            <a:noFill/>
            <a:ln cap="flat" cmpd="sng" w="9525">
              <a:solidFill>
                <a:srgbClr val="A7A7A7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312" name="Google Shape;312;p27"/>
            <p:cNvSpPr txBox="1"/>
            <p:nvPr/>
          </p:nvSpPr>
          <p:spPr>
            <a:xfrm>
              <a:off x="1070500" y="1655000"/>
              <a:ext cx="18717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Pila (Stack) </a:t>
              </a:r>
              <a:endParaRPr b="1" i="0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3" name="Google Shape;313;p27"/>
            <p:cNvSpPr txBox="1"/>
            <p:nvPr/>
          </p:nvSpPr>
          <p:spPr>
            <a:xfrm>
              <a:off x="1042000" y="3197650"/>
              <a:ext cx="19287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Montón (Heap)</a:t>
              </a:r>
              <a:endParaRPr b="1" i="0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grpSp>
          <p:nvGrpSpPr>
            <p:cNvPr id="314" name="Google Shape;314;p27"/>
            <p:cNvGrpSpPr/>
            <p:nvPr/>
          </p:nvGrpSpPr>
          <p:grpSpPr>
            <a:xfrm>
              <a:off x="1809025" y="2140538"/>
              <a:ext cx="381138" cy="837863"/>
              <a:chOff x="2113375" y="2102850"/>
              <a:chExt cx="381138" cy="837863"/>
            </a:xfrm>
          </p:grpSpPr>
          <p:cxnSp>
            <p:nvCxnSpPr>
              <p:cNvPr id="315" name="Google Shape;315;p27"/>
              <p:cNvCxnSpPr/>
              <p:nvPr/>
            </p:nvCxnSpPr>
            <p:spPr>
              <a:xfrm>
                <a:off x="2113375" y="2102850"/>
                <a:ext cx="0" cy="228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7A7A7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316" name="Google Shape;316;p27"/>
              <p:cNvCxnSpPr/>
              <p:nvPr/>
            </p:nvCxnSpPr>
            <p:spPr>
              <a:xfrm>
                <a:off x="2234650" y="2102850"/>
                <a:ext cx="0" cy="228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7A7A7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317" name="Google Shape;317;p27"/>
              <p:cNvCxnSpPr/>
              <p:nvPr/>
            </p:nvCxnSpPr>
            <p:spPr>
              <a:xfrm>
                <a:off x="2355950" y="2102850"/>
                <a:ext cx="0" cy="228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7A7A7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318" name="Google Shape;318;p27"/>
              <p:cNvCxnSpPr/>
              <p:nvPr/>
            </p:nvCxnSpPr>
            <p:spPr>
              <a:xfrm>
                <a:off x="2487600" y="2102850"/>
                <a:ext cx="0" cy="228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7A7A7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319" name="Google Shape;319;p27"/>
              <p:cNvCxnSpPr/>
              <p:nvPr/>
            </p:nvCxnSpPr>
            <p:spPr>
              <a:xfrm rot="10800000">
                <a:off x="2494513" y="2712413"/>
                <a:ext cx="0" cy="228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7A7A7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320" name="Google Shape;320;p27"/>
              <p:cNvCxnSpPr/>
              <p:nvPr/>
            </p:nvCxnSpPr>
            <p:spPr>
              <a:xfrm rot="10800000">
                <a:off x="2373238" y="2712413"/>
                <a:ext cx="0" cy="228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7A7A7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321" name="Google Shape;321;p27"/>
              <p:cNvCxnSpPr/>
              <p:nvPr/>
            </p:nvCxnSpPr>
            <p:spPr>
              <a:xfrm rot="10800000">
                <a:off x="2251938" y="2712413"/>
                <a:ext cx="0" cy="228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7A7A7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322" name="Google Shape;322;p27"/>
              <p:cNvCxnSpPr/>
              <p:nvPr/>
            </p:nvCxnSpPr>
            <p:spPr>
              <a:xfrm rot="10800000">
                <a:off x="2120288" y="2712413"/>
                <a:ext cx="0" cy="228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7A7A7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</p:grpSp>
      <p:sp>
        <p:nvSpPr>
          <p:cNvPr id="323" name="Google Shape;323;p27"/>
          <p:cNvSpPr txBox="1"/>
          <p:nvPr/>
        </p:nvSpPr>
        <p:spPr>
          <a:xfrm>
            <a:off x="5245150" y="4140816"/>
            <a:ext cx="510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Memoria donde se asigna variables dinámicamente.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4" name="Google Shape;324;p27"/>
          <p:cNvCxnSpPr/>
          <p:nvPr/>
        </p:nvCxnSpPr>
        <p:spPr>
          <a:xfrm>
            <a:off x="1784725" y="4740586"/>
            <a:ext cx="8461800" cy="0"/>
          </a:xfrm>
          <a:prstGeom prst="straightConnector1">
            <a:avLst/>
          </a:prstGeom>
          <a:noFill/>
          <a:ln cap="flat" cmpd="sng" w="9525">
            <a:solidFill>
              <a:srgbClr val="A7A7A7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325" name="Google Shape;325;p27"/>
          <p:cNvSpPr txBox="1"/>
          <p:nvPr/>
        </p:nvSpPr>
        <p:spPr>
          <a:xfrm>
            <a:off x="5245150" y="4737716"/>
            <a:ext cx="51021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Memoria donde se asigna variables globales y tipo static.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6" name="Google Shape;326;p27"/>
          <p:cNvSpPr txBox="1"/>
          <p:nvPr/>
        </p:nvSpPr>
        <p:spPr>
          <a:xfrm>
            <a:off x="5245150" y="5282116"/>
            <a:ext cx="51021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Instrucciones del Programa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7" name="Google Shape;327;p27"/>
          <p:cNvCxnSpPr/>
          <p:nvPr/>
        </p:nvCxnSpPr>
        <p:spPr>
          <a:xfrm>
            <a:off x="1733850" y="2715286"/>
            <a:ext cx="8461800" cy="0"/>
          </a:xfrm>
          <a:prstGeom prst="straightConnector1">
            <a:avLst/>
          </a:prstGeom>
          <a:noFill/>
          <a:ln cap="flat" cmpd="sng" w="9525">
            <a:solidFill>
              <a:srgbClr val="A7A7A7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28" name="Google Shape;328;p27"/>
          <p:cNvCxnSpPr/>
          <p:nvPr/>
        </p:nvCxnSpPr>
        <p:spPr>
          <a:xfrm>
            <a:off x="1784725" y="5242411"/>
            <a:ext cx="8461800" cy="0"/>
          </a:xfrm>
          <a:prstGeom prst="straightConnector1">
            <a:avLst/>
          </a:prstGeom>
          <a:noFill/>
          <a:ln cap="flat" cmpd="sng" w="9525">
            <a:solidFill>
              <a:srgbClr val="A7A7A7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8"/>
          <p:cNvSpPr txBox="1"/>
          <p:nvPr>
            <p:ph idx="4294967295" type="ctrTitle"/>
          </p:nvPr>
        </p:nvSpPr>
        <p:spPr>
          <a:xfrm>
            <a:off x="1499339" y="1245653"/>
            <a:ext cx="9144000" cy="2387700"/>
          </a:xfrm>
          <a:prstGeom prst="rect">
            <a:avLst/>
          </a:prstGeom>
          <a:solidFill>
            <a:srgbClr val="29D4E9"/>
          </a:solidFill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CS1103</a:t>
            </a:r>
            <a:b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 II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8"/>
          <p:cNvSpPr txBox="1"/>
          <p:nvPr>
            <p:ph idx="4294967295" type="subTitle"/>
          </p:nvPr>
        </p:nvSpPr>
        <p:spPr>
          <a:xfrm>
            <a:off x="1524004" y="4263908"/>
            <a:ext cx="91440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Unidad 1 :</a:t>
            </a:r>
            <a:r>
              <a:rPr b="1" lang="en-US"/>
              <a:t> Conceptos Fundamentales.</a:t>
            </a:r>
            <a:endParaRPr b="1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5" name="Google Shape;335;p28"/>
          <p:cNvGrpSpPr/>
          <p:nvPr/>
        </p:nvGrpSpPr>
        <p:grpSpPr>
          <a:xfrm>
            <a:off x="4754266" y="5065313"/>
            <a:ext cx="5892600" cy="692696"/>
            <a:chOff x="-1" y="-1"/>
            <a:chExt cx="5892600" cy="369300"/>
          </a:xfrm>
        </p:grpSpPr>
        <p:sp>
          <p:nvSpPr>
            <p:cNvPr id="336" name="Google Shape;336;p28"/>
            <p:cNvSpPr/>
            <p:nvPr/>
          </p:nvSpPr>
          <p:spPr>
            <a:xfrm>
              <a:off x="-1" y="-1"/>
              <a:ext cx="5892600" cy="369300"/>
            </a:xfrm>
            <a:prstGeom prst="rect">
              <a:avLst/>
            </a:prstGeom>
            <a:solidFill>
              <a:srgbClr val="29D4E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8"/>
            <p:cNvSpPr txBox="1"/>
            <p:nvPr/>
          </p:nvSpPr>
          <p:spPr>
            <a:xfrm>
              <a:off x="-1" y="-1"/>
              <a:ext cx="58926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Profesor:   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Estanislao Contreras</a:t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 Rub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é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 Rivas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 Medina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hape 96" id="338" name="Google Shape;33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30" y="5989470"/>
            <a:ext cx="498108" cy="660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7" id="339" name="Google Shape;33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4" y="6038450"/>
            <a:ext cx="632218" cy="5695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8" id="340" name="Google Shape;340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16676" y="106928"/>
            <a:ext cx="2159000" cy="1054101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8"/>
          <p:cNvSpPr txBox="1"/>
          <p:nvPr/>
        </p:nvSpPr>
        <p:spPr>
          <a:xfrm>
            <a:off x="5729875" y="5842475"/>
            <a:ext cx="49170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https://bit.ly/2nYhuzm</a:t>
            </a:r>
            <a:endParaRPr sz="3600"/>
          </a:p>
        </p:txBody>
      </p:sp>
      <p:pic>
        <p:nvPicPr>
          <p:cNvPr descr="Shape 257" id="342" name="Google Shape;342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48969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8"/>
          <p:cNvSpPr txBox="1"/>
          <p:nvPr/>
        </p:nvSpPr>
        <p:spPr>
          <a:xfrm>
            <a:off x="405925" y="384400"/>
            <a:ext cx="113607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8"/>
          <p:cNvSpPr txBox="1"/>
          <p:nvPr/>
        </p:nvSpPr>
        <p:spPr>
          <a:xfrm>
            <a:off x="719398" y="599725"/>
            <a:ext cx="90285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Gestión de memoria - Asignación/Libración en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8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Existen un conjunto de funciones que permiten asignar memoria dinámica: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8" marL="2057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malloc,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función de uso genérico para asignación de memoria.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54000" lvl="8" marL="2057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54000" lvl="8" marL="2057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254000" lvl="8" marL="2057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406400" lvl="8" marL="2057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calloc,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para el ingreso de una colección de datos de tamaño n.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8" marL="2057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realloc,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si es factible cambia el tamaño anteriormente asignado.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8" marL="1651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900" lvl="8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Existe sólo una función para la liberación: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8" marL="2057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free,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libera la memoria del puntero.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8"/>
          <p:cNvSpPr txBox="1"/>
          <p:nvPr/>
        </p:nvSpPr>
        <p:spPr>
          <a:xfrm>
            <a:off x="4066304" y="2796469"/>
            <a:ext cx="5085300" cy="6756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1" lang="en-US" sz="1800" u="none" cap="none" strike="noStrike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// ptr =  (type*) malloc(</a:t>
            </a:r>
            <a:r>
              <a:rPr b="1" i="1" lang="en-US" sz="1800" u="none" cap="none" strike="noStrike">
                <a:solidFill>
                  <a:srgbClr val="EF8600"/>
                </a:solidFill>
                <a:latin typeface="Consolas"/>
                <a:ea typeface="Consolas"/>
                <a:cs typeface="Consolas"/>
                <a:sym typeface="Consolas"/>
              </a:rPr>
              <a:t>byte-size</a:t>
            </a:r>
            <a:r>
              <a:rPr b="1" i="1" lang="en-US" sz="1800" u="none" cap="none" strike="noStrike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int* ptr = (int*) malloc(</a:t>
            </a:r>
            <a:r>
              <a:rPr b="1" i="1" lang="en-US" sz="1800" u="none" cap="none" strike="noStrike">
                <a:solidFill>
                  <a:srgbClr val="EF8600"/>
                </a:solidFill>
                <a:latin typeface="Consolas"/>
                <a:ea typeface="Consolas"/>
                <a:cs typeface="Consolas"/>
                <a:sym typeface="Consolas"/>
              </a:rPr>
              <a:t>sizeof(int)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8"/>
          <p:cNvSpPr txBox="1"/>
          <p:nvPr/>
        </p:nvSpPr>
        <p:spPr>
          <a:xfrm>
            <a:off x="4066304" y="5794194"/>
            <a:ext cx="5085300" cy="6756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// free (pointer);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free(ptr); </a:t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"/>
          <p:cNvSpPr txBox="1"/>
          <p:nvPr>
            <p:ph idx="4294967295" type="ctrTitle"/>
          </p:nvPr>
        </p:nvSpPr>
        <p:spPr>
          <a:xfrm>
            <a:off x="1499339" y="1245653"/>
            <a:ext cx="9144000" cy="2387700"/>
          </a:xfrm>
          <a:prstGeom prst="rect">
            <a:avLst/>
          </a:prstGeom>
          <a:solidFill>
            <a:srgbClr val="29D4E9"/>
          </a:solidFill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CS1103</a:t>
            </a:r>
            <a:b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 II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9"/>
          <p:cNvSpPr txBox="1"/>
          <p:nvPr>
            <p:ph idx="4294967295" type="subTitle"/>
          </p:nvPr>
        </p:nvSpPr>
        <p:spPr>
          <a:xfrm>
            <a:off x="1524004" y="4263908"/>
            <a:ext cx="91440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Unidad 1 :</a:t>
            </a:r>
            <a:r>
              <a:rPr b="1" lang="en-US"/>
              <a:t> Conceptos Fundamentales.</a:t>
            </a:r>
            <a:endParaRPr b="1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4" name="Google Shape;354;p29"/>
          <p:cNvGrpSpPr/>
          <p:nvPr/>
        </p:nvGrpSpPr>
        <p:grpSpPr>
          <a:xfrm>
            <a:off x="4754266" y="5065313"/>
            <a:ext cx="5892600" cy="692696"/>
            <a:chOff x="-1" y="-1"/>
            <a:chExt cx="5892600" cy="369300"/>
          </a:xfrm>
        </p:grpSpPr>
        <p:sp>
          <p:nvSpPr>
            <p:cNvPr id="355" name="Google Shape;355;p29"/>
            <p:cNvSpPr/>
            <p:nvPr/>
          </p:nvSpPr>
          <p:spPr>
            <a:xfrm>
              <a:off x="-1" y="-1"/>
              <a:ext cx="5892600" cy="369300"/>
            </a:xfrm>
            <a:prstGeom prst="rect">
              <a:avLst/>
            </a:prstGeom>
            <a:solidFill>
              <a:srgbClr val="29D4E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9"/>
            <p:cNvSpPr txBox="1"/>
            <p:nvPr/>
          </p:nvSpPr>
          <p:spPr>
            <a:xfrm>
              <a:off x="-1" y="-1"/>
              <a:ext cx="58926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Profesor:   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Estanislao Contreras</a:t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 Rub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é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 Rivas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 Medina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hape 96" id="357" name="Google Shape;35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30" y="5989470"/>
            <a:ext cx="498108" cy="660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7" id="358" name="Google Shape;35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4" y="6038450"/>
            <a:ext cx="632218" cy="5695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8" id="359" name="Google Shape;359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16676" y="106928"/>
            <a:ext cx="2159000" cy="1054101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9"/>
          <p:cNvSpPr txBox="1"/>
          <p:nvPr/>
        </p:nvSpPr>
        <p:spPr>
          <a:xfrm>
            <a:off x="5729875" y="5842475"/>
            <a:ext cx="49170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https://bit.ly/2nYhuzm</a:t>
            </a:r>
            <a:endParaRPr sz="3600"/>
          </a:p>
        </p:txBody>
      </p:sp>
      <p:pic>
        <p:nvPicPr>
          <p:cNvPr descr="Shape 257" id="361" name="Google Shape;361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48969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9"/>
          <p:cNvSpPr txBox="1"/>
          <p:nvPr/>
        </p:nvSpPr>
        <p:spPr>
          <a:xfrm>
            <a:off x="405925" y="384400"/>
            <a:ext cx="113607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9"/>
          <p:cNvSpPr txBox="1"/>
          <p:nvPr/>
        </p:nvSpPr>
        <p:spPr>
          <a:xfrm>
            <a:off x="719398" y="599725"/>
            <a:ext cx="90285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Gestión de memoria - Asignación/Libración en C++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9"/>
          <p:cNvSpPr txBox="1"/>
          <p:nvPr/>
        </p:nvSpPr>
        <p:spPr>
          <a:xfrm>
            <a:off x="405900" y="1825625"/>
            <a:ext cx="11360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Existen un operador que permiten asignar memoria dinámica: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406400" lvl="8" marL="2057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new,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operador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 uso genérico para asignación de memoria.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54000" lvl="8" marL="2057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54000" lvl="8" marL="2057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54000" lvl="8" marL="2057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54000" lvl="8" marL="2057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900" lvl="8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Existe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sólo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 un operador (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sobrecarga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) para la liberación: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406400" lvl="8" marL="2057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delete,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para una colección de datos utiliza el modificador []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9"/>
          <p:cNvSpPr txBox="1"/>
          <p:nvPr/>
        </p:nvSpPr>
        <p:spPr>
          <a:xfrm>
            <a:off x="2585981" y="2712022"/>
            <a:ext cx="6470100" cy="17217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1" i="1" lang="en-US" sz="2000" u="none" cap="none" strike="noStrike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// ptr = new </a:t>
            </a:r>
            <a:r>
              <a:rPr b="1" i="1" lang="en-US" sz="2000" u="none" cap="none" strike="noStrike">
                <a:solidFill>
                  <a:srgbClr val="EF86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1" i="1" lang="en-US" sz="2000" u="none" cap="none" strike="noStrike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; throw bad_alloc exception</a:t>
            </a:r>
            <a:endParaRPr b="1" i="1" sz="2000" u="none" cap="none" strike="noStrike">
              <a:solidFill>
                <a:srgbClr val="70AD4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EF860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* ptr = new </a:t>
            </a:r>
            <a:r>
              <a:rPr b="1" i="0" lang="en-US" sz="2000" u="none" cap="none" strike="noStrike">
                <a:solidFill>
                  <a:srgbClr val="EF860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t/>
            </a:r>
            <a:endParaRPr b="1" i="0" sz="20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none" cap="none" strike="noStrike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// ptr = new (std::nothrow) </a:t>
            </a:r>
            <a:r>
              <a:rPr b="1" i="1" lang="en-US" sz="2000" u="none" cap="none" strike="noStrike">
                <a:solidFill>
                  <a:srgbClr val="EF86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1" i="1" lang="en-US" sz="2000" u="none" cap="none" strike="noStrike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EF860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* ptr = new (std::nothrow) </a:t>
            </a:r>
            <a:r>
              <a:rPr b="1" i="0" lang="en-US" sz="2000" u="none" cap="none" strike="noStrike">
                <a:solidFill>
                  <a:srgbClr val="EF860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t/>
            </a:r>
            <a:endParaRPr b="1" i="0" sz="20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6" name="Google Shape;366;p29"/>
          <p:cNvSpPr txBox="1"/>
          <p:nvPr/>
        </p:nvSpPr>
        <p:spPr>
          <a:xfrm>
            <a:off x="2585981" y="5311416"/>
            <a:ext cx="6470100" cy="1062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delete ptr;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none" cap="none" strike="noStrike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// in case of ptr = new </a:t>
            </a:r>
            <a:r>
              <a:rPr b="1" i="1" lang="en-US" sz="2000" u="none" cap="none" strike="noStrike">
                <a:solidFill>
                  <a:srgbClr val="EF86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1" i="1" lang="en-US" sz="2000" u="none" cap="none" strike="noStrike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[size]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delete [] ptr;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0"/>
          <p:cNvSpPr txBox="1"/>
          <p:nvPr>
            <p:ph idx="4294967295" type="ctrTitle"/>
          </p:nvPr>
        </p:nvSpPr>
        <p:spPr>
          <a:xfrm>
            <a:off x="1499339" y="1245653"/>
            <a:ext cx="9144000" cy="2387700"/>
          </a:xfrm>
          <a:prstGeom prst="rect">
            <a:avLst/>
          </a:prstGeom>
          <a:solidFill>
            <a:srgbClr val="29D4E9"/>
          </a:solidFill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CS1103</a:t>
            </a:r>
            <a:b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 II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30"/>
          <p:cNvSpPr txBox="1"/>
          <p:nvPr>
            <p:ph idx="4294967295" type="subTitle"/>
          </p:nvPr>
        </p:nvSpPr>
        <p:spPr>
          <a:xfrm>
            <a:off x="1524004" y="4263908"/>
            <a:ext cx="91440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Unidad 1 :</a:t>
            </a:r>
            <a:r>
              <a:rPr b="1" lang="en-US"/>
              <a:t> Conceptos Fundamentales.</a:t>
            </a:r>
            <a:endParaRPr b="1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3" name="Google Shape;373;p30"/>
          <p:cNvGrpSpPr/>
          <p:nvPr/>
        </p:nvGrpSpPr>
        <p:grpSpPr>
          <a:xfrm>
            <a:off x="4754266" y="5065313"/>
            <a:ext cx="5892600" cy="692696"/>
            <a:chOff x="-1" y="-1"/>
            <a:chExt cx="5892600" cy="369300"/>
          </a:xfrm>
        </p:grpSpPr>
        <p:sp>
          <p:nvSpPr>
            <p:cNvPr id="374" name="Google Shape;374;p30"/>
            <p:cNvSpPr/>
            <p:nvPr/>
          </p:nvSpPr>
          <p:spPr>
            <a:xfrm>
              <a:off x="-1" y="-1"/>
              <a:ext cx="5892600" cy="369300"/>
            </a:xfrm>
            <a:prstGeom prst="rect">
              <a:avLst/>
            </a:prstGeom>
            <a:solidFill>
              <a:srgbClr val="29D4E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0"/>
            <p:cNvSpPr txBox="1"/>
            <p:nvPr/>
          </p:nvSpPr>
          <p:spPr>
            <a:xfrm>
              <a:off x="-1" y="-1"/>
              <a:ext cx="58926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Profesor:   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Estanislao Contreras</a:t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 Rub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é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 Rivas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 Medina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hape 96" id="376" name="Google Shape;37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30" y="5989470"/>
            <a:ext cx="498108" cy="660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7" id="377" name="Google Shape;37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4" y="6038450"/>
            <a:ext cx="632218" cy="5695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8" id="378" name="Google Shape;378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16676" y="106928"/>
            <a:ext cx="2159000" cy="1054101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0"/>
          <p:cNvSpPr txBox="1"/>
          <p:nvPr/>
        </p:nvSpPr>
        <p:spPr>
          <a:xfrm>
            <a:off x="5729875" y="5842475"/>
            <a:ext cx="49170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https://bit.ly/2nYhuzm</a:t>
            </a:r>
            <a:endParaRPr sz="3600"/>
          </a:p>
        </p:txBody>
      </p:sp>
      <p:pic>
        <p:nvPicPr>
          <p:cNvPr descr="Shape 257" id="380" name="Google Shape;380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48969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0"/>
          <p:cNvSpPr txBox="1"/>
          <p:nvPr/>
        </p:nvSpPr>
        <p:spPr>
          <a:xfrm>
            <a:off x="405925" y="384400"/>
            <a:ext cx="113607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0"/>
          <p:cNvSpPr txBox="1"/>
          <p:nvPr/>
        </p:nvSpPr>
        <p:spPr>
          <a:xfrm>
            <a:off x="719398" y="599725"/>
            <a:ext cx="90285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Gestión de memoria - Asignación/Libración en C++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0"/>
          <p:cNvSpPr txBox="1"/>
          <p:nvPr/>
        </p:nvSpPr>
        <p:spPr>
          <a:xfrm>
            <a:off x="405900" y="1825625"/>
            <a:ext cx="11360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Existen un operador que permiten asignar memoria dinámica: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406400" lvl="8" marL="2057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new,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operador de uso genérico para asignación de memoria.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54000" lvl="8" marL="2057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54000" lvl="8" marL="2057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54000" lvl="8" marL="2057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54000" lvl="8" marL="2057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900" lvl="8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Existe sólo un operador (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sobrecarga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) para la liberación: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406400" lvl="8" marL="2057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delete,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para una colección de datos utiliza el modificador []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0"/>
          <p:cNvSpPr txBox="1"/>
          <p:nvPr/>
        </p:nvSpPr>
        <p:spPr>
          <a:xfrm>
            <a:off x="2585981" y="2712022"/>
            <a:ext cx="6470100" cy="17217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1" i="1" lang="en-US" sz="2000" u="none" cap="none" strike="noStrike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// ptr = new </a:t>
            </a:r>
            <a:r>
              <a:rPr b="1" i="1" lang="en-US" sz="2000" u="none" cap="none" strike="noStrike">
                <a:solidFill>
                  <a:srgbClr val="EF86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1" i="1" lang="en-US" sz="2000" u="none" cap="none" strike="noStrike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; throw bad_alloc exception</a:t>
            </a:r>
            <a:endParaRPr b="1" i="1" sz="2000" u="none" cap="none" strike="noStrike">
              <a:solidFill>
                <a:srgbClr val="70AD4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EF860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* ptr = new </a:t>
            </a:r>
            <a:r>
              <a:rPr b="1" i="0" lang="en-US" sz="2000" u="none" cap="none" strike="noStrike">
                <a:solidFill>
                  <a:srgbClr val="EF860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t/>
            </a:r>
            <a:endParaRPr b="1" i="0" sz="20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none" cap="none" strike="noStrike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// ptr = new (std::nothrow) </a:t>
            </a:r>
            <a:r>
              <a:rPr b="1" i="1" lang="en-US" sz="2000" u="none" cap="none" strike="noStrike">
                <a:solidFill>
                  <a:srgbClr val="EF86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1" i="1" lang="en-US" sz="2000" u="none" cap="none" strike="noStrike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EF860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* ptr = new (std::nothrow) </a:t>
            </a:r>
            <a:r>
              <a:rPr b="1" i="0" lang="en-US" sz="2000" u="none" cap="none" strike="noStrike">
                <a:solidFill>
                  <a:srgbClr val="EF860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t/>
            </a:r>
            <a:endParaRPr b="1" i="0" sz="20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5" name="Google Shape;385;p30"/>
          <p:cNvSpPr txBox="1"/>
          <p:nvPr/>
        </p:nvSpPr>
        <p:spPr>
          <a:xfrm>
            <a:off x="2585981" y="5311416"/>
            <a:ext cx="6470100" cy="1062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delete ptr;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none" cap="none" strike="noStrike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// in case of ptr = new </a:t>
            </a:r>
            <a:r>
              <a:rPr b="1" i="1" lang="en-US" sz="2000" u="none" cap="none" strike="noStrike">
                <a:solidFill>
                  <a:srgbClr val="EF86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1" i="1" lang="en-US" sz="2000" u="none" cap="none" strike="noStrike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[size]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delete [] ptr;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/>
          <p:nvPr>
            <p:ph idx="4294967295" type="ctrTitle"/>
          </p:nvPr>
        </p:nvSpPr>
        <p:spPr>
          <a:xfrm>
            <a:off x="1499339" y="1245653"/>
            <a:ext cx="9144000" cy="2387700"/>
          </a:xfrm>
          <a:prstGeom prst="rect">
            <a:avLst/>
          </a:prstGeom>
          <a:solidFill>
            <a:srgbClr val="29D4E9"/>
          </a:solidFill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CS1103</a:t>
            </a:r>
            <a:b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 II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31"/>
          <p:cNvSpPr txBox="1"/>
          <p:nvPr>
            <p:ph idx="4294967295" type="subTitle"/>
          </p:nvPr>
        </p:nvSpPr>
        <p:spPr>
          <a:xfrm>
            <a:off x="1524004" y="4263908"/>
            <a:ext cx="91440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Unidad 1 :</a:t>
            </a:r>
            <a:r>
              <a:rPr b="1" lang="en-US"/>
              <a:t> Conceptos Fundamentales.</a:t>
            </a:r>
            <a:endParaRPr b="1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4754266" y="5065313"/>
            <a:ext cx="5892600" cy="692696"/>
            <a:chOff x="-1" y="-1"/>
            <a:chExt cx="5892600" cy="369300"/>
          </a:xfrm>
        </p:grpSpPr>
        <p:sp>
          <p:nvSpPr>
            <p:cNvPr id="393" name="Google Shape;393;p31"/>
            <p:cNvSpPr/>
            <p:nvPr/>
          </p:nvSpPr>
          <p:spPr>
            <a:xfrm>
              <a:off x="-1" y="-1"/>
              <a:ext cx="5892600" cy="369300"/>
            </a:xfrm>
            <a:prstGeom prst="rect">
              <a:avLst/>
            </a:prstGeom>
            <a:solidFill>
              <a:srgbClr val="29D4E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1"/>
            <p:cNvSpPr txBox="1"/>
            <p:nvPr/>
          </p:nvSpPr>
          <p:spPr>
            <a:xfrm>
              <a:off x="-1" y="-1"/>
              <a:ext cx="58926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Profesor:   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Estanislao Contreras</a:t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 Rub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é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 Rivas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 Medina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hape 96" id="395" name="Google Shape;39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30" y="5989470"/>
            <a:ext cx="498108" cy="660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7" id="396" name="Google Shape;39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4" y="6038450"/>
            <a:ext cx="632218" cy="5695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8" id="397" name="Google Shape;397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16676" y="106928"/>
            <a:ext cx="2159000" cy="1054101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1"/>
          <p:cNvSpPr txBox="1"/>
          <p:nvPr/>
        </p:nvSpPr>
        <p:spPr>
          <a:xfrm>
            <a:off x="5729875" y="5842475"/>
            <a:ext cx="49170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https://bit.ly/2nYhuzm</a:t>
            </a:r>
            <a:endParaRPr sz="3600"/>
          </a:p>
        </p:txBody>
      </p:sp>
      <p:pic>
        <p:nvPicPr>
          <p:cNvPr descr="Shape 257" id="399" name="Google Shape;399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48969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1"/>
          <p:cNvSpPr txBox="1"/>
          <p:nvPr/>
        </p:nvSpPr>
        <p:spPr>
          <a:xfrm>
            <a:off x="405925" y="384400"/>
            <a:ext cx="113607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1"/>
          <p:cNvSpPr txBox="1"/>
          <p:nvPr/>
        </p:nvSpPr>
        <p:spPr>
          <a:xfrm>
            <a:off x="719398" y="599725"/>
            <a:ext cx="90285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Clases y Objetos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1"/>
          <p:cNvSpPr txBox="1"/>
          <p:nvPr/>
        </p:nvSpPr>
        <p:spPr>
          <a:xfrm>
            <a:off x="405900" y="1825625"/>
            <a:ext cx="11360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 y Objeto son dos conceptos íntimamente relacionados.</a:t>
            </a:r>
            <a:b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clase: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 un conjunto de objetos que tienen las mismas características.</a:t>
            </a:r>
            <a:b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Objeto: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la instancia de una clase, es decir es un ejemplar de una clase.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 txBox="1"/>
          <p:nvPr>
            <p:ph idx="4294967295" type="ctrTitle"/>
          </p:nvPr>
        </p:nvSpPr>
        <p:spPr>
          <a:xfrm>
            <a:off x="1499339" y="1245653"/>
            <a:ext cx="9144000" cy="2387700"/>
          </a:xfrm>
          <a:prstGeom prst="rect">
            <a:avLst/>
          </a:prstGeom>
          <a:solidFill>
            <a:srgbClr val="29D4E9"/>
          </a:solidFill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CS1103</a:t>
            </a:r>
            <a:b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 II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2"/>
          <p:cNvSpPr txBox="1"/>
          <p:nvPr>
            <p:ph idx="4294967295" type="subTitle"/>
          </p:nvPr>
        </p:nvSpPr>
        <p:spPr>
          <a:xfrm>
            <a:off x="1524004" y="4263908"/>
            <a:ext cx="91440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Unidad 1 :</a:t>
            </a:r>
            <a:r>
              <a:rPr b="1" lang="en-US"/>
              <a:t> Conceptos Fundamentales.</a:t>
            </a:r>
            <a:endParaRPr b="1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9" name="Google Shape;409;p32"/>
          <p:cNvGrpSpPr/>
          <p:nvPr/>
        </p:nvGrpSpPr>
        <p:grpSpPr>
          <a:xfrm>
            <a:off x="4754266" y="5065313"/>
            <a:ext cx="5892600" cy="692696"/>
            <a:chOff x="-1" y="-1"/>
            <a:chExt cx="5892600" cy="369300"/>
          </a:xfrm>
        </p:grpSpPr>
        <p:sp>
          <p:nvSpPr>
            <p:cNvPr id="410" name="Google Shape;410;p32"/>
            <p:cNvSpPr/>
            <p:nvPr/>
          </p:nvSpPr>
          <p:spPr>
            <a:xfrm>
              <a:off x="-1" y="-1"/>
              <a:ext cx="5892600" cy="369300"/>
            </a:xfrm>
            <a:prstGeom prst="rect">
              <a:avLst/>
            </a:prstGeom>
            <a:solidFill>
              <a:srgbClr val="29D4E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2"/>
            <p:cNvSpPr txBox="1"/>
            <p:nvPr/>
          </p:nvSpPr>
          <p:spPr>
            <a:xfrm>
              <a:off x="-1" y="-1"/>
              <a:ext cx="58926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Profesor:   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Estanislao Contreras</a:t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 Rub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é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 Rivas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 Medina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hape 96" id="412" name="Google Shape;41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30" y="5989470"/>
            <a:ext cx="498108" cy="660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7" id="413" name="Google Shape;41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4" y="6038450"/>
            <a:ext cx="632218" cy="5695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8" id="414" name="Google Shape;414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16676" y="106928"/>
            <a:ext cx="2159000" cy="1054101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2"/>
          <p:cNvSpPr txBox="1"/>
          <p:nvPr/>
        </p:nvSpPr>
        <p:spPr>
          <a:xfrm>
            <a:off x="5729875" y="5842475"/>
            <a:ext cx="49170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https://bit.ly/2nYhuzm</a:t>
            </a:r>
            <a:endParaRPr sz="3600"/>
          </a:p>
        </p:txBody>
      </p:sp>
      <p:pic>
        <p:nvPicPr>
          <p:cNvPr descr="Shape 257" id="416" name="Google Shape;416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48969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2"/>
          <p:cNvSpPr txBox="1"/>
          <p:nvPr/>
        </p:nvSpPr>
        <p:spPr>
          <a:xfrm>
            <a:off x="405925" y="384400"/>
            <a:ext cx="113607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2"/>
          <p:cNvSpPr txBox="1"/>
          <p:nvPr/>
        </p:nvSpPr>
        <p:spPr>
          <a:xfrm>
            <a:off x="719398" y="599725"/>
            <a:ext cx="90285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Clases y Objetos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2"/>
          <p:cNvSpPr txBox="1"/>
          <p:nvPr/>
        </p:nvSpPr>
        <p:spPr>
          <a:xfrm>
            <a:off x="405900" y="1825625"/>
            <a:ext cx="11360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 y Objeto son dos conceptos íntimamente relacionados.</a:t>
            </a:r>
            <a:b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clase: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 un conjunto de objetos que tienen las mismas características.</a:t>
            </a:r>
            <a:b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Objeto: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la instancia de una clase, es decir es un ejemplar de una clase.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4294967295" type="ctrTitle"/>
          </p:nvPr>
        </p:nvSpPr>
        <p:spPr>
          <a:xfrm>
            <a:off x="1499339" y="1245653"/>
            <a:ext cx="9144000" cy="2387700"/>
          </a:xfrm>
          <a:prstGeom prst="rect">
            <a:avLst/>
          </a:prstGeom>
          <a:solidFill>
            <a:srgbClr val="29D4E9"/>
          </a:solidFill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CS1103</a:t>
            </a:r>
            <a:b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 II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 txBox="1"/>
          <p:nvPr>
            <p:ph idx="4294967295" type="subTitle"/>
          </p:nvPr>
        </p:nvSpPr>
        <p:spPr>
          <a:xfrm>
            <a:off x="1524004" y="4263908"/>
            <a:ext cx="91440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Unidad 1 :</a:t>
            </a:r>
            <a:r>
              <a:rPr b="1" lang="en-US"/>
              <a:t> Conceptos Fundamentales.</a:t>
            </a:r>
            <a:endParaRPr b="1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" name="Google Shape;80;p15"/>
          <p:cNvGrpSpPr/>
          <p:nvPr/>
        </p:nvGrpSpPr>
        <p:grpSpPr>
          <a:xfrm>
            <a:off x="4754266" y="5065313"/>
            <a:ext cx="5892600" cy="692696"/>
            <a:chOff x="-1" y="-1"/>
            <a:chExt cx="5892600" cy="369300"/>
          </a:xfrm>
        </p:grpSpPr>
        <p:sp>
          <p:nvSpPr>
            <p:cNvPr id="81" name="Google Shape;81;p15"/>
            <p:cNvSpPr/>
            <p:nvPr/>
          </p:nvSpPr>
          <p:spPr>
            <a:xfrm>
              <a:off x="-1" y="-1"/>
              <a:ext cx="5892600" cy="369300"/>
            </a:xfrm>
            <a:prstGeom prst="rect">
              <a:avLst/>
            </a:prstGeom>
            <a:solidFill>
              <a:srgbClr val="29D4E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 txBox="1"/>
            <p:nvPr/>
          </p:nvSpPr>
          <p:spPr>
            <a:xfrm>
              <a:off x="-1" y="-1"/>
              <a:ext cx="58926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Profesor:   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Estanislao Contreras</a:t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 Rub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é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 Rivas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 Medina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hape 96" id="83" name="Google Shape;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30" y="5989470"/>
            <a:ext cx="498108" cy="660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7" id="84" name="Google Shape;8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4" y="6038450"/>
            <a:ext cx="632218" cy="5695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8" id="85" name="Google Shape;8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16676" y="106928"/>
            <a:ext cx="2159000" cy="10541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5729875" y="5842475"/>
            <a:ext cx="49170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https://bit.ly/2nYhuzm</a:t>
            </a:r>
            <a:endParaRPr sz="3600"/>
          </a:p>
        </p:txBody>
      </p:sp>
      <p:pic>
        <p:nvPicPr>
          <p:cNvPr descr="Shape 257" id="87" name="Google Shape;87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48969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405925" y="384400"/>
            <a:ext cx="113607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719404" y="548679"/>
            <a:ext cx="57138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ogro de la sesión</a:t>
            </a: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499300" y="1648450"/>
            <a:ext cx="11287800" cy="44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98025" wrap="square" tIns="4570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i="1"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Al finalizar la clase, los alumnos </a:t>
            </a:r>
            <a:r>
              <a:rPr i="1"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entenderá</a:t>
            </a:r>
            <a:r>
              <a:rPr i="1"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por que C++ es un lenguaje multi-paradigmas, el proceso de </a:t>
            </a:r>
            <a:r>
              <a:rPr i="1"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creación</a:t>
            </a:r>
            <a:r>
              <a:rPr i="1"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de programas ejecutables y serán capaces de diseñar y codificar un programa que utilice clases, objetos en memoria dinámica, manejando estructuras de datos simples utilizando archivos y realizando el manejo de excepciones</a:t>
            </a:r>
            <a:r>
              <a:rPr i="1"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i="1" sz="2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3"/>
          <p:cNvSpPr txBox="1"/>
          <p:nvPr>
            <p:ph idx="4294967295" type="ctrTitle"/>
          </p:nvPr>
        </p:nvSpPr>
        <p:spPr>
          <a:xfrm>
            <a:off x="1499339" y="1245653"/>
            <a:ext cx="9144000" cy="2387700"/>
          </a:xfrm>
          <a:prstGeom prst="rect">
            <a:avLst/>
          </a:prstGeom>
          <a:solidFill>
            <a:srgbClr val="29D4E9"/>
          </a:solidFill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CS1103</a:t>
            </a:r>
            <a:b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 II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33"/>
          <p:cNvSpPr txBox="1"/>
          <p:nvPr>
            <p:ph idx="4294967295" type="subTitle"/>
          </p:nvPr>
        </p:nvSpPr>
        <p:spPr>
          <a:xfrm>
            <a:off x="1524004" y="4263908"/>
            <a:ext cx="91440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Unidad 1 :</a:t>
            </a:r>
            <a:r>
              <a:rPr b="1" lang="en-US"/>
              <a:t> Conceptos Fundamentales.</a:t>
            </a:r>
            <a:endParaRPr b="1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6" name="Google Shape;426;p33"/>
          <p:cNvGrpSpPr/>
          <p:nvPr/>
        </p:nvGrpSpPr>
        <p:grpSpPr>
          <a:xfrm>
            <a:off x="4754266" y="5065313"/>
            <a:ext cx="5892600" cy="692696"/>
            <a:chOff x="-1" y="-1"/>
            <a:chExt cx="5892600" cy="369300"/>
          </a:xfrm>
        </p:grpSpPr>
        <p:sp>
          <p:nvSpPr>
            <p:cNvPr id="427" name="Google Shape;427;p33"/>
            <p:cNvSpPr/>
            <p:nvPr/>
          </p:nvSpPr>
          <p:spPr>
            <a:xfrm>
              <a:off x="-1" y="-1"/>
              <a:ext cx="5892600" cy="369300"/>
            </a:xfrm>
            <a:prstGeom prst="rect">
              <a:avLst/>
            </a:prstGeom>
            <a:solidFill>
              <a:srgbClr val="29D4E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3"/>
            <p:cNvSpPr txBox="1"/>
            <p:nvPr/>
          </p:nvSpPr>
          <p:spPr>
            <a:xfrm>
              <a:off x="-1" y="-1"/>
              <a:ext cx="58926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Profesor:   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Estanislao Contreras</a:t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 Rub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é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 Rivas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 Medina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hape 96" id="429" name="Google Shape;42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30" y="5989470"/>
            <a:ext cx="498108" cy="660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7" id="430" name="Google Shape;43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4" y="6038450"/>
            <a:ext cx="632218" cy="5695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8" id="431" name="Google Shape;431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16676" y="106928"/>
            <a:ext cx="2159000" cy="1054101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33"/>
          <p:cNvSpPr txBox="1"/>
          <p:nvPr/>
        </p:nvSpPr>
        <p:spPr>
          <a:xfrm>
            <a:off x="5729875" y="5842475"/>
            <a:ext cx="49170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https://bit.ly/2nYhuzm</a:t>
            </a:r>
            <a:endParaRPr sz="3600"/>
          </a:p>
        </p:txBody>
      </p:sp>
      <p:pic>
        <p:nvPicPr>
          <p:cNvPr descr="Shape 257" id="433" name="Google Shape;433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48969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3"/>
          <p:cNvSpPr txBox="1"/>
          <p:nvPr/>
        </p:nvSpPr>
        <p:spPr>
          <a:xfrm>
            <a:off x="405925" y="384400"/>
            <a:ext cx="113607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3"/>
          <p:cNvSpPr txBox="1"/>
          <p:nvPr/>
        </p:nvSpPr>
        <p:spPr>
          <a:xfrm>
            <a:off x="719398" y="599725"/>
            <a:ext cx="90285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Clases y Objetos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3"/>
          <p:cNvSpPr txBox="1"/>
          <p:nvPr/>
        </p:nvSpPr>
        <p:spPr>
          <a:xfrm>
            <a:off x="1394520" y="1869976"/>
            <a:ext cx="3312300" cy="3539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50"/>
              <a:buFont typeface="Calibri"/>
              <a:buNone/>
            </a:pPr>
            <a:r>
              <a:rPr b="1" i="0" lang="en-US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Class CPerro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50"/>
              <a:buFont typeface="Calibri"/>
              <a:buNone/>
            </a:pPr>
            <a:r>
              <a:rPr b="1" i="0" lang="en-US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50"/>
              <a:buFont typeface="Calibri"/>
              <a:buNone/>
            </a:pPr>
            <a:r>
              <a:rPr b="1" i="0" lang="en-US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private: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alibri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float  Talla;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alibri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float  Peso;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alibri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int     Edad;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alibri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String *Nombre;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alibri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Public: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alibri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CPerro();   //--- constructor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alibri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~CPerro();  //--- destructor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alibri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void Correr();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alibri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void Morder();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alibri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void  Ladrar();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50"/>
              <a:buFont typeface="Calibri"/>
              <a:buNone/>
            </a:pPr>
            <a:r>
              <a:rPr b="1" i="0" lang="en-US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Calibri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/>
          </a:p>
        </p:txBody>
      </p:sp>
      <p:sp>
        <p:nvSpPr>
          <p:cNvPr id="437" name="Google Shape;437;p33"/>
          <p:cNvSpPr/>
          <p:nvPr/>
        </p:nvSpPr>
        <p:spPr>
          <a:xfrm>
            <a:off x="5859016" y="2590056"/>
            <a:ext cx="3600300" cy="2880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33"/>
          <p:cNvSpPr txBox="1"/>
          <p:nvPr/>
        </p:nvSpPr>
        <p:spPr>
          <a:xfrm>
            <a:off x="5282952" y="5686400"/>
            <a:ext cx="50040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"/>
              <a:buFont typeface="Calibri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Entonces podemos decir: Que un objeto está conformado por DATOS Y MÉTODOS.</a:t>
            </a:r>
            <a:endParaRPr/>
          </a:p>
        </p:txBody>
      </p:sp>
      <p:sp>
        <p:nvSpPr>
          <p:cNvPr id="439" name="Google Shape;439;p33"/>
          <p:cNvSpPr txBox="1"/>
          <p:nvPr/>
        </p:nvSpPr>
        <p:spPr>
          <a:xfrm>
            <a:off x="6219056" y="1869976"/>
            <a:ext cx="2520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OBJETO:</a:t>
            </a:r>
            <a:endParaRPr/>
          </a:p>
        </p:txBody>
      </p:sp>
      <p:sp>
        <p:nvSpPr>
          <p:cNvPr id="440" name="Google Shape;440;p33"/>
          <p:cNvSpPr txBox="1"/>
          <p:nvPr/>
        </p:nvSpPr>
        <p:spPr>
          <a:xfrm>
            <a:off x="6651104" y="3238128"/>
            <a:ext cx="2304300" cy="415500"/>
          </a:xfrm>
          <a:prstGeom prst="rect">
            <a:avLst/>
          </a:prstGeom>
          <a:solidFill>
            <a:srgbClr val="20F98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"/>
              <a:buFont typeface="Calibri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DATOS (atributos)  </a:t>
            </a:r>
            <a:endParaRPr/>
          </a:p>
        </p:txBody>
      </p:sp>
      <p:sp>
        <p:nvSpPr>
          <p:cNvPr id="441" name="Google Shape;441;p33"/>
          <p:cNvSpPr txBox="1"/>
          <p:nvPr/>
        </p:nvSpPr>
        <p:spPr>
          <a:xfrm>
            <a:off x="7299176" y="3742184"/>
            <a:ext cx="36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442" name="Google Shape;442;p33"/>
          <p:cNvSpPr txBox="1"/>
          <p:nvPr/>
        </p:nvSpPr>
        <p:spPr>
          <a:xfrm>
            <a:off x="6651104" y="4462264"/>
            <a:ext cx="2088300" cy="415500"/>
          </a:xfrm>
          <a:prstGeom prst="rect">
            <a:avLst/>
          </a:prstGeom>
          <a:solidFill>
            <a:srgbClr val="20F98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"/>
              <a:buFont typeface="Calibri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4"/>
          <p:cNvSpPr txBox="1"/>
          <p:nvPr>
            <p:ph idx="4294967295" type="ctrTitle"/>
          </p:nvPr>
        </p:nvSpPr>
        <p:spPr>
          <a:xfrm>
            <a:off x="1499339" y="1245653"/>
            <a:ext cx="9144000" cy="2387700"/>
          </a:xfrm>
          <a:prstGeom prst="rect">
            <a:avLst/>
          </a:prstGeom>
          <a:solidFill>
            <a:srgbClr val="29D4E9"/>
          </a:solidFill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CS1103</a:t>
            </a:r>
            <a:b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 II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34"/>
          <p:cNvSpPr txBox="1"/>
          <p:nvPr>
            <p:ph idx="4294967295" type="subTitle"/>
          </p:nvPr>
        </p:nvSpPr>
        <p:spPr>
          <a:xfrm>
            <a:off x="1524004" y="4263908"/>
            <a:ext cx="91440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Unidad 1 :</a:t>
            </a:r>
            <a:r>
              <a:rPr b="1" lang="en-US"/>
              <a:t> Conceptos Fundamentales.</a:t>
            </a:r>
            <a:endParaRPr b="1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9" name="Google Shape;449;p34"/>
          <p:cNvGrpSpPr/>
          <p:nvPr/>
        </p:nvGrpSpPr>
        <p:grpSpPr>
          <a:xfrm>
            <a:off x="4754266" y="5065313"/>
            <a:ext cx="5892600" cy="692696"/>
            <a:chOff x="-1" y="-1"/>
            <a:chExt cx="5892600" cy="369300"/>
          </a:xfrm>
        </p:grpSpPr>
        <p:sp>
          <p:nvSpPr>
            <p:cNvPr id="450" name="Google Shape;450;p34"/>
            <p:cNvSpPr/>
            <p:nvPr/>
          </p:nvSpPr>
          <p:spPr>
            <a:xfrm>
              <a:off x="-1" y="-1"/>
              <a:ext cx="5892600" cy="369300"/>
            </a:xfrm>
            <a:prstGeom prst="rect">
              <a:avLst/>
            </a:prstGeom>
            <a:solidFill>
              <a:srgbClr val="29D4E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4"/>
            <p:cNvSpPr txBox="1"/>
            <p:nvPr/>
          </p:nvSpPr>
          <p:spPr>
            <a:xfrm>
              <a:off x="-1" y="-1"/>
              <a:ext cx="58926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Profesor:   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Estanislao Contreras</a:t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 Rub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é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 Rivas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 Medina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hape 96" id="452" name="Google Shape;45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30" y="5989470"/>
            <a:ext cx="498108" cy="660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7" id="453" name="Google Shape;45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4" y="6038450"/>
            <a:ext cx="632218" cy="5695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8" id="454" name="Google Shape;454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16676" y="106928"/>
            <a:ext cx="2159000" cy="1054101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34"/>
          <p:cNvSpPr txBox="1"/>
          <p:nvPr/>
        </p:nvSpPr>
        <p:spPr>
          <a:xfrm>
            <a:off x="5729875" y="5842475"/>
            <a:ext cx="49170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https://bit.ly/2nYhuzm</a:t>
            </a:r>
            <a:endParaRPr sz="3600"/>
          </a:p>
        </p:txBody>
      </p:sp>
      <p:pic>
        <p:nvPicPr>
          <p:cNvPr descr="Shape 257" id="456" name="Google Shape;456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48969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34"/>
          <p:cNvSpPr txBox="1"/>
          <p:nvPr/>
        </p:nvSpPr>
        <p:spPr>
          <a:xfrm>
            <a:off x="405925" y="384400"/>
            <a:ext cx="113607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4"/>
          <p:cNvSpPr txBox="1"/>
          <p:nvPr/>
        </p:nvSpPr>
        <p:spPr>
          <a:xfrm>
            <a:off x="719398" y="599725"/>
            <a:ext cx="90285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Clases y Objetos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34"/>
          <p:cNvSpPr txBox="1"/>
          <p:nvPr/>
        </p:nvSpPr>
        <p:spPr>
          <a:xfrm>
            <a:off x="415650" y="1461075"/>
            <a:ext cx="11360700" cy="45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atributos de una clase, normalmente guardan datos propiamente dichos, mientras que los métodos son acciones que son capaces de hacer los objetos de una clase. 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Métodos de una clase suelen ser funciones y se suelen expresar como verbos.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el ejemplo: 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 atributos:  edad, talla, peso, nombre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 métodos : correr, ladrar, morder.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se define una clase, se incluye un constructor y un destructor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constructor, permite crear el objeto y 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destructor destruir el objeto.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5"/>
          <p:cNvSpPr txBox="1"/>
          <p:nvPr>
            <p:ph idx="4294967295" type="ctrTitle"/>
          </p:nvPr>
        </p:nvSpPr>
        <p:spPr>
          <a:xfrm>
            <a:off x="1499339" y="1245653"/>
            <a:ext cx="9144000" cy="2387700"/>
          </a:xfrm>
          <a:prstGeom prst="rect">
            <a:avLst/>
          </a:prstGeom>
          <a:solidFill>
            <a:srgbClr val="29D4E9"/>
          </a:solidFill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CS1103</a:t>
            </a:r>
            <a:b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 II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35"/>
          <p:cNvSpPr txBox="1"/>
          <p:nvPr>
            <p:ph idx="4294967295" type="subTitle"/>
          </p:nvPr>
        </p:nvSpPr>
        <p:spPr>
          <a:xfrm>
            <a:off x="1524004" y="4263908"/>
            <a:ext cx="91440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Unidad 1 :</a:t>
            </a:r>
            <a:r>
              <a:rPr b="1" lang="en-US"/>
              <a:t> Conceptos Fundamentales.</a:t>
            </a:r>
            <a:endParaRPr b="1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6" name="Google Shape;466;p35"/>
          <p:cNvGrpSpPr/>
          <p:nvPr/>
        </p:nvGrpSpPr>
        <p:grpSpPr>
          <a:xfrm>
            <a:off x="4754266" y="5065313"/>
            <a:ext cx="5892600" cy="692696"/>
            <a:chOff x="-1" y="-1"/>
            <a:chExt cx="5892600" cy="369300"/>
          </a:xfrm>
        </p:grpSpPr>
        <p:sp>
          <p:nvSpPr>
            <p:cNvPr id="467" name="Google Shape;467;p35"/>
            <p:cNvSpPr/>
            <p:nvPr/>
          </p:nvSpPr>
          <p:spPr>
            <a:xfrm>
              <a:off x="-1" y="-1"/>
              <a:ext cx="5892600" cy="369300"/>
            </a:xfrm>
            <a:prstGeom prst="rect">
              <a:avLst/>
            </a:prstGeom>
            <a:solidFill>
              <a:srgbClr val="29D4E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5"/>
            <p:cNvSpPr txBox="1"/>
            <p:nvPr/>
          </p:nvSpPr>
          <p:spPr>
            <a:xfrm>
              <a:off x="-1" y="-1"/>
              <a:ext cx="58926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Profesor:   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Estanislao Contreras</a:t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 Rub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é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 Rivas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 Medina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hape 96" id="469" name="Google Shape;46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30" y="5989470"/>
            <a:ext cx="498108" cy="660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7" id="470" name="Google Shape;47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4" y="6038450"/>
            <a:ext cx="632218" cy="5695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8" id="471" name="Google Shape;471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16676" y="106928"/>
            <a:ext cx="2159000" cy="1054101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35"/>
          <p:cNvSpPr txBox="1"/>
          <p:nvPr/>
        </p:nvSpPr>
        <p:spPr>
          <a:xfrm>
            <a:off x="5729875" y="5842475"/>
            <a:ext cx="49170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https://bit.ly/2nYhuzm</a:t>
            </a:r>
            <a:endParaRPr sz="3600"/>
          </a:p>
        </p:txBody>
      </p:sp>
      <p:pic>
        <p:nvPicPr>
          <p:cNvPr descr="Shape 257" id="473" name="Google Shape;473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48969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35"/>
          <p:cNvSpPr txBox="1"/>
          <p:nvPr/>
        </p:nvSpPr>
        <p:spPr>
          <a:xfrm>
            <a:off x="405925" y="384400"/>
            <a:ext cx="113607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5"/>
          <p:cNvSpPr txBox="1"/>
          <p:nvPr/>
        </p:nvSpPr>
        <p:spPr>
          <a:xfrm>
            <a:off x="719398" y="599725"/>
            <a:ext cx="90285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Ejercicio </a:t>
            </a: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Clases y Objetos - Vector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35"/>
          <p:cNvSpPr txBox="1"/>
          <p:nvPr/>
        </p:nvSpPr>
        <p:spPr>
          <a:xfrm>
            <a:off x="415650" y="1461075"/>
            <a:ext cx="11360700" cy="45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Tamaño (size)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Reservación (reserved)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Built-in Array (Stack? or Heap?)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Operaciones: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Creación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Inserción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Borrado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Búsqueda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Filtro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6"/>
          <p:cNvSpPr txBox="1"/>
          <p:nvPr>
            <p:ph type="title"/>
          </p:nvPr>
        </p:nvSpPr>
        <p:spPr>
          <a:xfrm>
            <a:off x="838199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lenguaje C++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6"/>
          <p:cNvSpPr txBox="1"/>
          <p:nvPr>
            <p:ph idx="1" type="body"/>
          </p:nvPr>
        </p:nvSpPr>
        <p:spPr>
          <a:xfrm>
            <a:off x="838199" y="1825625"/>
            <a:ext cx="1051560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Referencias del lenguaje: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http://ctp.mkprog.com/en/c%2B%2B/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http://en.cppreference.com/w/cpp/language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https://msdn.microsoft.com/en-us/library/3bstk3k5.aspx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 603" id="483" name="Google Shape;48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30" y="5989470"/>
            <a:ext cx="498108" cy="660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604" id="484" name="Google Shape;48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4" y="6038450"/>
            <a:ext cx="632218" cy="569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7"/>
          <p:cNvSpPr txBox="1"/>
          <p:nvPr>
            <p:ph type="title"/>
          </p:nvPr>
        </p:nvSpPr>
        <p:spPr>
          <a:xfrm>
            <a:off x="415599" y="593366"/>
            <a:ext cx="11360802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72"/>
              <a:buFont typeface="Calibri"/>
              <a:buNone/>
            </a:pPr>
            <a:r>
              <a:rPr b="1" i="0" lang="en-US" sz="38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Bibliografía: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37"/>
          <p:cNvSpPr txBox="1"/>
          <p:nvPr>
            <p:ph idx="1" type="body"/>
          </p:nvPr>
        </p:nvSpPr>
        <p:spPr>
          <a:xfrm>
            <a:off x="895625" y="1638349"/>
            <a:ext cx="9166200" cy="45688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Tour of C++. Bjarne Stroustrup. 2013</a:t>
            </a:r>
            <a:endParaRPr/>
          </a:p>
          <a:p>
            <a:pPr indent="-381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Accelerated C++ Practical Programming by Example. Andrew Koenig and Barbara E. Moo. 2000.</a:t>
            </a:r>
            <a:endParaRPr/>
          </a:p>
          <a:p>
            <a:pPr indent="-381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think like a computer scientist. Allen B. Downey. 2012.</a:t>
            </a:r>
            <a:endParaRPr/>
          </a:p>
          <a:p>
            <a:pPr indent="-381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https://www.technologyreview.es/s/7919/matematicas-fisica-e-ingenieria-son-las-nuevas-puertas-de-entrada-para-trabajar-en-silicon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Essence of C++. Bjarne Stroustrup. 2014.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 611" id="491" name="Google Shape;49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39625" y="340950"/>
            <a:ext cx="2767900" cy="153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idx="4294967295" type="ctrTitle"/>
          </p:nvPr>
        </p:nvSpPr>
        <p:spPr>
          <a:xfrm>
            <a:off x="1499339" y="1245653"/>
            <a:ext cx="9144000" cy="2387700"/>
          </a:xfrm>
          <a:prstGeom prst="rect">
            <a:avLst/>
          </a:prstGeom>
          <a:solidFill>
            <a:srgbClr val="29D4E9"/>
          </a:solidFill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CS1103</a:t>
            </a:r>
            <a:b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 II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6"/>
          <p:cNvSpPr txBox="1"/>
          <p:nvPr>
            <p:ph idx="4294967295" type="subTitle"/>
          </p:nvPr>
        </p:nvSpPr>
        <p:spPr>
          <a:xfrm>
            <a:off x="1524004" y="4263908"/>
            <a:ext cx="91440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Unidad 1 :</a:t>
            </a:r>
            <a:r>
              <a:rPr b="1" lang="en-US"/>
              <a:t> Conceptos Fundamentales.</a:t>
            </a:r>
            <a:endParaRPr b="1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16"/>
          <p:cNvGrpSpPr/>
          <p:nvPr/>
        </p:nvGrpSpPr>
        <p:grpSpPr>
          <a:xfrm>
            <a:off x="4754266" y="5065313"/>
            <a:ext cx="5892600" cy="692696"/>
            <a:chOff x="-1" y="-1"/>
            <a:chExt cx="5892600" cy="369300"/>
          </a:xfrm>
        </p:grpSpPr>
        <p:sp>
          <p:nvSpPr>
            <p:cNvPr id="98" name="Google Shape;98;p16"/>
            <p:cNvSpPr/>
            <p:nvPr/>
          </p:nvSpPr>
          <p:spPr>
            <a:xfrm>
              <a:off x="-1" y="-1"/>
              <a:ext cx="5892600" cy="369300"/>
            </a:xfrm>
            <a:prstGeom prst="rect">
              <a:avLst/>
            </a:prstGeom>
            <a:solidFill>
              <a:srgbClr val="29D4E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6"/>
            <p:cNvSpPr txBox="1"/>
            <p:nvPr/>
          </p:nvSpPr>
          <p:spPr>
            <a:xfrm>
              <a:off x="-1" y="-1"/>
              <a:ext cx="58926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Profesor:   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Estanislao Contreras</a:t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 Rub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é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 Rivas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 Medina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hape 96" id="100" name="Google Shape;1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30" y="5989470"/>
            <a:ext cx="498108" cy="660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7" id="101" name="Google Shape;10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4" y="6038450"/>
            <a:ext cx="632218" cy="5695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8" id="102" name="Google Shape;10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16676" y="106928"/>
            <a:ext cx="2159000" cy="10541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/>
        </p:nvSpPr>
        <p:spPr>
          <a:xfrm>
            <a:off x="5729875" y="5842475"/>
            <a:ext cx="49170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https://bit.ly/2nYhuzm</a:t>
            </a:r>
            <a:endParaRPr sz="3600"/>
          </a:p>
        </p:txBody>
      </p:sp>
      <p:pic>
        <p:nvPicPr>
          <p:cNvPr descr="Shape 257" id="104" name="Google Shape;104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48969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405925" y="384400"/>
            <a:ext cx="113607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719404" y="599729"/>
            <a:ext cx="57138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Contenido</a:t>
            </a: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499300" y="1648450"/>
            <a:ext cx="11287800" cy="44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98025" wrap="square" tIns="45700">
            <a:noAutofit/>
          </a:bodyPr>
          <a:lstStyle/>
          <a:p>
            <a:pPr indent="-419100" lvl="0" marL="6858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Calibri"/>
              <a:buAutoNum type="arabicPeriod"/>
            </a:pPr>
            <a:r>
              <a:rPr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Paradigmas de programación</a:t>
            </a:r>
            <a:endParaRPr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6858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Calibri"/>
              <a:buAutoNum type="arabicPeriod"/>
            </a:pPr>
            <a:r>
              <a:rPr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Proceso de creación de un Programa en C++</a:t>
            </a:r>
            <a:endParaRPr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6858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Calibri"/>
              <a:buAutoNum type="arabicPeriod"/>
            </a:pPr>
            <a:r>
              <a:rPr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Organización de Programas y uso de namespaces</a:t>
            </a:r>
            <a:endParaRPr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6858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Calibri"/>
              <a:buAutoNum type="arabicPeriod"/>
            </a:pPr>
            <a:r>
              <a:rPr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Punteros</a:t>
            </a:r>
            <a:endParaRPr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6858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Calibri"/>
              <a:buAutoNum type="arabicPeriod"/>
            </a:pPr>
            <a:r>
              <a:rPr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Gestión de memoria dinámica</a:t>
            </a:r>
            <a:endParaRPr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6858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Calibri"/>
              <a:buAutoNum type="arabicPeriod"/>
            </a:pPr>
            <a:r>
              <a:rPr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Manejo de archivos</a:t>
            </a:r>
            <a:endParaRPr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idx="4294967295" type="ctrTitle"/>
          </p:nvPr>
        </p:nvSpPr>
        <p:spPr>
          <a:xfrm>
            <a:off x="1499339" y="1245653"/>
            <a:ext cx="9144000" cy="2387700"/>
          </a:xfrm>
          <a:prstGeom prst="rect">
            <a:avLst/>
          </a:prstGeom>
          <a:solidFill>
            <a:srgbClr val="29D4E9"/>
          </a:solidFill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CS1103</a:t>
            </a:r>
            <a:b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 II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 txBox="1"/>
          <p:nvPr>
            <p:ph idx="4294967295" type="subTitle"/>
          </p:nvPr>
        </p:nvSpPr>
        <p:spPr>
          <a:xfrm>
            <a:off x="1524004" y="4263908"/>
            <a:ext cx="91440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Unidad 1 :</a:t>
            </a:r>
            <a:r>
              <a:rPr b="1" lang="en-US"/>
              <a:t> Conceptos Fundamentales.</a:t>
            </a:r>
            <a:endParaRPr b="1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4" name="Google Shape;114;p17"/>
          <p:cNvGrpSpPr/>
          <p:nvPr/>
        </p:nvGrpSpPr>
        <p:grpSpPr>
          <a:xfrm>
            <a:off x="4754266" y="5065313"/>
            <a:ext cx="5892600" cy="692696"/>
            <a:chOff x="-1" y="-1"/>
            <a:chExt cx="5892600" cy="369300"/>
          </a:xfrm>
        </p:grpSpPr>
        <p:sp>
          <p:nvSpPr>
            <p:cNvPr id="115" name="Google Shape;115;p17"/>
            <p:cNvSpPr/>
            <p:nvPr/>
          </p:nvSpPr>
          <p:spPr>
            <a:xfrm>
              <a:off x="-1" y="-1"/>
              <a:ext cx="5892600" cy="369300"/>
            </a:xfrm>
            <a:prstGeom prst="rect">
              <a:avLst/>
            </a:prstGeom>
            <a:solidFill>
              <a:srgbClr val="29D4E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7"/>
            <p:cNvSpPr txBox="1"/>
            <p:nvPr/>
          </p:nvSpPr>
          <p:spPr>
            <a:xfrm>
              <a:off x="-1" y="-1"/>
              <a:ext cx="58926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Profesor:   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Estanislao Contreras</a:t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 Rub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é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 Rivas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 Medina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hape 96" id="117" name="Google Shape;11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30" y="5989470"/>
            <a:ext cx="498108" cy="660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7" id="118" name="Google Shape;11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4" y="6038450"/>
            <a:ext cx="632218" cy="5695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8" id="119" name="Google Shape;11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16676" y="106928"/>
            <a:ext cx="2159000" cy="10541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5729875" y="5842475"/>
            <a:ext cx="49170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https://bit.ly/2nYhuzm</a:t>
            </a:r>
            <a:endParaRPr sz="3600"/>
          </a:p>
        </p:txBody>
      </p:sp>
      <p:pic>
        <p:nvPicPr>
          <p:cNvPr descr="Shape 257" id="121" name="Google Shape;121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48969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405925" y="384400"/>
            <a:ext cx="113607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719404" y="599729"/>
            <a:ext cx="57138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Paradigmas de Programación</a:t>
            </a: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499300" y="1648450"/>
            <a:ext cx="11287800" cy="47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98025" wrap="square" tIns="45700">
            <a:noAutofit/>
          </a:bodyPr>
          <a:lstStyle/>
          <a:p>
            <a:pPr indent="45720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b="1"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paradigma</a:t>
            </a:r>
            <a:r>
              <a:rPr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se define como: </a:t>
            </a:r>
            <a:endParaRPr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Calibri"/>
              <a:buChar char="●"/>
            </a:pPr>
            <a:r>
              <a:rPr lang="en-US" sz="27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Un ejemplo que sirve de patrón o modelo.</a:t>
            </a:r>
            <a:endParaRPr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Calibri"/>
              <a:buChar char="●"/>
            </a:pPr>
            <a:r>
              <a:rPr lang="en-US" sz="27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Un marco teórico y filosófico de una disciplina en el cual las teorías, leyes y generalizaciones y experimentos están definidos.</a:t>
            </a:r>
            <a:endParaRPr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914400" lvl="0" marL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b="1"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paradigma de programación</a:t>
            </a:r>
            <a:r>
              <a:rPr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Calibri"/>
              <a:buChar char="●"/>
            </a:pPr>
            <a:r>
              <a:rPr lang="en-US" sz="27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Es un patrón que sirve de escuela de pensamiento de programación.</a:t>
            </a:r>
            <a:endParaRPr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Calibri"/>
              <a:buChar char="●"/>
            </a:pPr>
            <a:r>
              <a:rPr lang="en-US" sz="27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C++ es un lenguaje multiparadigma, en este curso se utilizará principalmente el paradigma Programación OO y el paradigma Programación Genérico.</a:t>
            </a:r>
            <a:endParaRPr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idx="4294967295" type="ctrTitle"/>
          </p:nvPr>
        </p:nvSpPr>
        <p:spPr>
          <a:xfrm>
            <a:off x="1499339" y="1245653"/>
            <a:ext cx="9144000" cy="2387700"/>
          </a:xfrm>
          <a:prstGeom prst="rect">
            <a:avLst/>
          </a:prstGeom>
          <a:solidFill>
            <a:srgbClr val="29D4E9"/>
          </a:solidFill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CS1103</a:t>
            </a:r>
            <a:b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 II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>
            <p:ph idx="4294967295" type="subTitle"/>
          </p:nvPr>
        </p:nvSpPr>
        <p:spPr>
          <a:xfrm>
            <a:off x="1524004" y="4263908"/>
            <a:ext cx="91440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Unidad 1 :</a:t>
            </a:r>
            <a:r>
              <a:rPr b="1" lang="en-US"/>
              <a:t> Conceptos Fundamentales.</a:t>
            </a:r>
            <a:endParaRPr b="1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p18"/>
          <p:cNvGrpSpPr/>
          <p:nvPr/>
        </p:nvGrpSpPr>
        <p:grpSpPr>
          <a:xfrm>
            <a:off x="4754266" y="5065313"/>
            <a:ext cx="5892600" cy="692696"/>
            <a:chOff x="-1" y="-1"/>
            <a:chExt cx="5892600" cy="369300"/>
          </a:xfrm>
        </p:grpSpPr>
        <p:sp>
          <p:nvSpPr>
            <p:cNvPr id="132" name="Google Shape;132;p18"/>
            <p:cNvSpPr/>
            <p:nvPr/>
          </p:nvSpPr>
          <p:spPr>
            <a:xfrm>
              <a:off x="-1" y="-1"/>
              <a:ext cx="5892600" cy="369300"/>
            </a:xfrm>
            <a:prstGeom prst="rect">
              <a:avLst/>
            </a:prstGeom>
            <a:solidFill>
              <a:srgbClr val="29D4E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8"/>
            <p:cNvSpPr txBox="1"/>
            <p:nvPr/>
          </p:nvSpPr>
          <p:spPr>
            <a:xfrm>
              <a:off x="-1" y="-1"/>
              <a:ext cx="58926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Profesor:   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Estanislao Contreras</a:t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 Rub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é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 Rivas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 Medina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hape 96" id="134" name="Google Shape;13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30" y="5989470"/>
            <a:ext cx="498108" cy="660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7" id="135" name="Google Shape;13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4" y="6038450"/>
            <a:ext cx="632218" cy="5695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8" id="136" name="Google Shape;13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16676" y="106928"/>
            <a:ext cx="2159000" cy="10541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/>
        </p:nvSpPr>
        <p:spPr>
          <a:xfrm>
            <a:off x="5729875" y="5842475"/>
            <a:ext cx="49170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https://bit.ly/2nYhuzm</a:t>
            </a:r>
            <a:endParaRPr sz="3600"/>
          </a:p>
        </p:txBody>
      </p:sp>
      <p:pic>
        <p:nvPicPr>
          <p:cNvPr descr="Shape 257" id="138" name="Google Shape;138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48969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/>
        </p:nvSpPr>
        <p:spPr>
          <a:xfrm>
            <a:off x="405925" y="384400"/>
            <a:ext cx="113607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 txBox="1"/>
          <p:nvPr/>
        </p:nvSpPr>
        <p:spPr>
          <a:xfrm>
            <a:off x="719404" y="599729"/>
            <a:ext cx="57138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Paradigmas de Programación</a:t>
            </a: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94650" y="1868700"/>
            <a:ext cx="7353400" cy="38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idx="4294967295" type="ctrTitle"/>
          </p:nvPr>
        </p:nvSpPr>
        <p:spPr>
          <a:xfrm>
            <a:off x="1499339" y="1245653"/>
            <a:ext cx="9144000" cy="2387700"/>
          </a:xfrm>
          <a:prstGeom prst="rect">
            <a:avLst/>
          </a:prstGeom>
          <a:solidFill>
            <a:srgbClr val="29D4E9"/>
          </a:solidFill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CS1103</a:t>
            </a:r>
            <a:b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 II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9"/>
          <p:cNvSpPr txBox="1"/>
          <p:nvPr>
            <p:ph idx="4294967295" type="subTitle"/>
          </p:nvPr>
        </p:nvSpPr>
        <p:spPr>
          <a:xfrm>
            <a:off x="1524004" y="4263908"/>
            <a:ext cx="91440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Unidad 1 :</a:t>
            </a:r>
            <a:r>
              <a:rPr b="1" lang="en-US"/>
              <a:t> Conceptos Fundamentales.</a:t>
            </a:r>
            <a:endParaRPr b="1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8" name="Google Shape;148;p19"/>
          <p:cNvGrpSpPr/>
          <p:nvPr/>
        </p:nvGrpSpPr>
        <p:grpSpPr>
          <a:xfrm>
            <a:off x="4754266" y="5065313"/>
            <a:ext cx="5892600" cy="692696"/>
            <a:chOff x="-1" y="-1"/>
            <a:chExt cx="5892600" cy="369300"/>
          </a:xfrm>
        </p:grpSpPr>
        <p:sp>
          <p:nvSpPr>
            <p:cNvPr id="149" name="Google Shape;149;p19"/>
            <p:cNvSpPr/>
            <p:nvPr/>
          </p:nvSpPr>
          <p:spPr>
            <a:xfrm>
              <a:off x="-1" y="-1"/>
              <a:ext cx="5892600" cy="369300"/>
            </a:xfrm>
            <a:prstGeom prst="rect">
              <a:avLst/>
            </a:prstGeom>
            <a:solidFill>
              <a:srgbClr val="29D4E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9"/>
            <p:cNvSpPr txBox="1"/>
            <p:nvPr/>
          </p:nvSpPr>
          <p:spPr>
            <a:xfrm>
              <a:off x="-1" y="-1"/>
              <a:ext cx="58926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Profesor:   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Estanislao Contreras</a:t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 Rub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é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 Rivas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 Medina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hape 96" id="151" name="Google Shape;15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30" y="5989470"/>
            <a:ext cx="498108" cy="660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7" id="152" name="Google Shape;15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4" y="6038450"/>
            <a:ext cx="632218" cy="5695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8" id="153" name="Google Shape;15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16676" y="106928"/>
            <a:ext cx="2159000" cy="10541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/>
        </p:nvSpPr>
        <p:spPr>
          <a:xfrm>
            <a:off x="5729875" y="5842475"/>
            <a:ext cx="49170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https://bit.ly/2nYhuzm</a:t>
            </a:r>
            <a:endParaRPr sz="3600"/>
          </a:p>
        </p:txBody>
      </p:sp>
      <p:pic>
        <p:nvPicPr>
          <p:cNvPr descr="Shape 257" id="155" name="Google Shape;155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48969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/>
        </p:nvSpPr>
        <p:spPr>
          <a:xfrm>
            <a:off x="405925" y="384400"/>
            <a:ext cx="113607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719398" y="599725"/>
            <a:ext cx="90285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Proceso de creación de un Programa en C++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66963" y="1692488"/>
            <a:ext cx="4467225" cy="492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1650" y="1608304"/>
            <a:ext cx="4467226" cy="5092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idx="4294967295" type="ctrTitle"/>
          </p:nvPr>
        </p:nvSpPr>
        <p:spPr>
          <a:xfrm>
            <a:off x="1499339" y="1245653"/>
            <a:ext cx="9144000" cy="2387700"/>
          </a:xfrm>
          <a:prstGeom prst="rect">
            <a:avLst/>
          </a:prstGeom>
          <a:solidFill>
            <a:srgbClr val="29D4E9"/>
          </a:solidFill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CS1103</a:t>
            </a:r>
            <a:b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 II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0"/>
          <p:cNvSpPr txBox="1"/>
          <p:nvPr>
            <p:ph idx="4294967295" type="subTitle"/>
          </p:nvPr>
        </p:nvSpPr>
        <p:spPr>
          <a:xfrm>
            <a:off x="1524004" y="4263908"/>
            <a:ext cx="91440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Unidad 1 :</a:t>
            </a:r>
            <a:r>
              <a:rPr b="1" lang="en-US"/>
              <a:t> Conceptos Fundamentales.</a:t>
            </a:r>
            <a:endParaRPr b="1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6" name="Google Shape;166;p20"/>
          <p:cNvGrpSpPr/>
          <p:nvPr/>
        </p:nvGrpSpPr>
        <p:grpSpPr>
          <a:xfrm>
            <a:off x="4754266" y="5065313"/>
            <a:ext cx="5892600" cy="692696"/>
            <a:chOff x="-1" y="-1"/>
            <a:chExt cx="5892600" cy="369300"/>
          </a:xfrm>
        </p:grpSpPr>
        <p:sp>
          <p:nvSpPr>
            <p:cNvPr id="167" name="Google Shape;167;p20"/>
            <p:cNvSpPr/>
            <p:nvPr/>
          </p:nvSpPr>
          <p:spPr>
            <a:xfrm>
              <a:off x="-1" y="-1"/>
              <a:ext cx="5892600" cy="369300"/>
            </a:xfrm>
            <a:prstGeom prst="rect">
              <a:avLst/>
            </a:prstGeom>
            <a:solidFill>
              <a:srgbClr val="29D4E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0"/>
            <p:cNvSpPr txBox="1"/>
            <p:nvPr/>
          </p:nvSpPr>
          <p:spPr>
            <a:xfrm>
              <a:off x="-1" y="-1"/>
              <a:ext cx="58926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Profesor:   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Estanislao Contreras</a:t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 Rub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é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 Rivas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 Medina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hape 96" id="169" name="Google Shape;16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30" y="5989470"/>
            <a:ext cx="498108" cy="660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7" id="170" name="Google Shape;17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4" y="6038450"/>
            <a:ext cx="632218" cy="5695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8" id="171" name="Google Shape;17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16676" y="106928"/>
            <a:ext cx="2159000" cy="105410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0"/>
          <p:cNvSpPr txBox="1"/>
          <p:nvPr/>
        </p:nvSpPr>
        <p:spPr>
          <a:xfrm>
            <a:off x="5729875" y="5842475"/>
            <a:ext cx="49170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https://bit.ly/2nYhuzm</a:t>
            </a:r>
            <a:endParaRPr sz="3600"/>
          </a:p>
        </p:txBody>
      </p:sp>
      <p:pic>
        <p:nvPicPr>
          <p:cNvPr descr="Shape 257" id="173" name="Google Shape;173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48969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0"/>
          <p:cNvSpPr txBox="1"/>
          <p:nvPr/>
        </p:nvSpPr>
        <p:spPr>
          <a:xfrm>
            <a:off x="405925" y="384400"/>
            <a:ext cx="113607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 txBox="1"/>
          <p:nvPr/>
        </p:nvSpPr>
        <p:spPr>
          <a:xfrm>
            <a:off x="719398" y="599725"/>
            <a:ext cx="90285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Organización de Programas y uso de namespaces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499300" y="1648450"/>
            <a:ext cx="11287800" cy="44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98025" wrap="square" tIns="45700">
            <a:noAutofit/>
          </a:bodyPr>
          <a:lstStyle/>
          <a:p>
            <a:pPr indent="-381000" lvl="0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Funciones, Clases y Struct</a:t>
            </a:r>
            <a:endParaRPr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Uso de archivos header (.h)</a:t>
            </a:r>
            <a:endParaRPr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namespaces</a:t>
            </a:r>
            <a:endParaRPr i="1"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idx="4294967295" type="ctrTitle"/>
          </p:nvPr>
        </p:nvSpPr>
        <p:spPr>
          <a:xfrm>
            <a:off x="1499339" y="1245653"/>
            <a:ext cx="9144000" cy="2387700"/>
          </a:xfrm>
          <a:prstGeom prst="rect">
            <a:avLst/>
          </a:prstGeom>
          <a:solidFill>
            <a:srgbClr val="29D4E9"/>
          </a:solidFill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CS1103</a:t>
            </a:r>
            <a:b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 II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1"/>
          <p:cNvSpPr txBox="1"/>
          <p:nvPr>
            <p:ph idx="4294967295" type="subTitle"/>
          </p:nvPr>
        </p:nvSpPr>
        <p:spPr>
          <a:xfrm>
            <a:off x="1524004" y="4263908"/>
            <a:ext cx="91440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Unidad 1 :</a:t>
            </a:r>
            <a:r>
              <a:rPr b="1" lang="en-US"/>
              <a:t> Conceptos Fundamentales.</a:t>
            </a:r>
            <a:endParaRPr b="1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3" name="Google Shape;183;p21"/>
          <p:cNvGrpSpPr/>
          <p:nvPr/>
        </p:nvGrpSpPr>
        <p:grpSpPr>
          <a:xfrm>
            <a:off x="4754266" y="5065313"/>
            <a:ext cx="5892600" cy="692696"/>
            <a:chOff x="-1" y="-1"/>
            <a:chExt cx="5892600" cy="369300"/>
          </a:xfrm>
        </p:grpSpPr>
        <p:sp>
          <p:nvSpPr>
            <p:cNvPr id="184" name="Google Shape;184;p21"/>
            <p:cNvSpPr/>
            <p:nvPr/>
          </p:nvSpPr>
          <p:spPr>
            <a:xfrm>
              <a:off x="-1" y="-1"/>
              <a:ext cx="5892600" cy="369300"/>
            </a:xfrm>
            <a:prstGeom prst="rect">
              <a:avLst/>
            </a:prstGeom>
            <a:solidFill>
              <a:srgbClr val="29D4E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1"/>
            <p:cNvSpPr txBox="1"/>
            <p:nvPr/>
          </p:nvSpPr>
          <p:spPr>
            <a:xfrm>
              <a:off x="-1" y="-1"/>
              <a:ext cx="58926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Profesor:   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Estanislao Contreras</a:t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 Rub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é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 Rivas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 Medina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hape 96" id="186" name="Google Shape;18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30" y="5989470"/>
            <a:ext cx="498108" cy="660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7" id="187" name="Google Shape;18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4" y="6038450"/>
            <a:ext cx="632218" cy="5695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8" id="188" name="Google Shape;18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16676" y="106928"/>
            <a:ext cx="2159000" cy="105410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 txBox="1"/>
          <p:nvPr/>
        </p:nvSpPr>
        <p:spPr>
          <a:xfrm>
            <a:off x="5729875" y="5842475"/>
            <a:ext cx="49170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https://bit.ly/2nYhuzm</a:t>
            </a:r>
            <a:endParaRPr sz="3600"/>
          </a:p>
        </p:txBody>
      </p:sp>
      <p:pic>
        <p:nvPicPr>
          <p:cNvPr descr="Shape 257" id="190" name="Google Shape;190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48969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1"/>
          <p:cNvSpPr txBox="1"/>
          <p:nvPr/>
        </p:nvSpPr>
        <p:spPr>
          <a:xfrm>
            <a:off x="405925" y="384400"/>
            <a:ext cx="113607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 txBox="1"/>
          <p:nvPr/>
        </p:nvSpPr>
        <p:spPr>
          <a:xfrm>
            <a:off x="719398" y="599725"/>
            <a:ext cx="90285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Struct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499300" y="1648450"/>
            <a:ext cx="11287800" cy="44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98025" wrap="square" tIns="45700">
            <a:noAutofit/>
          </a:bodyPr>
          <a:lstStyle/>
          <a:p>
            <a:pPr indent="-419100" lvl="0" marL="9144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riginalmente utilizada como un registro de datos en C, almacenando un conjunto de variables.</a:t>
            </a:r>
            <a:endParaRPr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Es una alternativa a </a:t>
            </a:r>
            <a:r>
              <a:rPr b="1"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class, </a:t>
            </a:r>
            <a:r>
              <a:rPr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con la diferencia que</a:t>
            </a:r>
            <a:r>
              <a:rPr b="1"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sus atributos y métodos son por defecto públicos y no privados.</a:t>
            </a:r>
            <a:endParaRPr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Suele usarse al igual que C para crear registros o para facilitar la creación de clases abstractas.</a:t>
            </a:r>
            <a:endParaRPr sz="3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idx="4294967295" type="ctrTitle"/>
          </p:nvPr>
        </p:nvSpPr>
        <p:spPr>
          <a:xfrm>
            <a:off x="1499339" y="1245653"/>
            <a:ext cx="9144000" cy="2387700"/>
          </a:xfrm>
          <a:prstGeom prst="rect">
            <a:avLst/>
          </a:prstGeom>
          <a:solidFill>
            <a:srgbClr val="29D4E9"/>
          </a:solidFill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CS1103</a:t>
            </a:r>
            <a:b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 II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2"/>
          <p:cNvSpPr txBox="1"/>
          <p:nvPr>
            <p:ph idx="4294967295" type="subTitle"/>
          </p:nvPr>
        </p:nvSpPr>
        <p:spPr>
          <a:xfrm>
            <a:off x="1524004" y="4263908"/>
            <a:ext cx="91440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Unidad 1 :</a:t>
            </a:r>
            <a:r>
              <a:rPr b="1" lang="en-US"/>
              <a:t> Conceptos Fundamentales.</a:t>
            </a:r>
            <a:endParaRPr b="1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0" name="Google Shape;200;p22"/>
          <p:cNvGrpSpPr/>
          <p:nvPr/>
        </p:nvGrpSpPr>
        <p:grpSpPr>
          <a:xfrm>
            <a:off x="4754266" y="5065313"/>
            <a:ext cx="5892600" cy="692696"/>
            <a:chOff x="-1" y="-1"/>
            <a:chExt cx="5892600" cy="369300"/>
          </a:xfrm>
        </p:grpSpPr>
        <p:sp>
          <p:nvSpPr>
            <p:cNvPr id="201" name="Google Shape;201;p22"/>
            <p:cNvSpPr/>
            <p:nvPr/>
          </p:nvSpPr>
          <p:spPr>
            <a:xfrm>
              <a:off x="-1" y="-1"/>
              <a:ext cx="5892600" cy="369300"/>
            </a:xfrm>
            <a:prstGeom prst="rect">
              <a:avLst/>
            </a:prstGeom>
            <a:solidFill>
              <a:srgbClr val="29D4E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2"/>
            <p:cNvSpPr txBox="1"/>
            <p:nvPr/>
          </p:nvSpPr>
          <p:spPr>
            <a:xfrm>
              <a:off x="-1" y="-1"/>
              <a:ext cx="58926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Profesor:   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Estanislao Contreras</a:t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 Rub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é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 Rivas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 Medina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hape 96" id="203" name="Google Shape;20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30" y="5989470"/>
            <a:ext cx="498108" cy="660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7" id="204" name="Google Shape;20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4" y="6038450"/>
            <a:ext cx="632218" cy="5695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8" id="205" name="Google Shape;20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16676" y="106928"/>
            <a:ext cx="2159000" cy="105410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2"/>
          <p:cNvSpPr txBox="1"/>
          <p:nvPr/>
        </p:nvSpPr>
        <p:spPr>
          <a:xfrm>
            <a:off x="5729875" y="5842475"/>
            <a:ext cx="49170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https://bit.ly/2nYhuzm</a:t>
            </a:r>
            <a:endParaRPr sz="3600"/>
          </a:p>
        </p:txBody>
      </p:sp>
      <p:pic>
        <p:nvPicPr>
          <p:cNvPr descr="Shape 257" id="207" name="Google Shape;207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48969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2"/>
          <p:cNvSpPr txBox="1"/>
          <p:nvPr/>
        </p:nvSpPr>
        <p:spPr>
          <a:xfrm>
            <a:off x="405925" y="384400"/>
            <a:ext cx="113607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2"/>
          <p:cNvSpPr txBox="1"/>
          <p:nvPr/>
        </p:nvSpPr>
        <p:spPr>
          <a:xfrm>
            <a:off x="719398" y="599725"/>
            <a:ext cx="90285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Struct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405925" y="1787325"/>
            <a:ext cx="5450400" cy="40551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1" lang="en-US" sz="1800" u="none" cap="none" strike="noStrike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// Estilo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EF8600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Pos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800" u="none" cap="none" strike="noStrike">
                <a:solidFill>
                  <a:srgbClr val="EF86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800" u="none" cap="none" strike="noStrike">
                <a:solidFill>
                  <a:srgbClr val="EF86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EF8600"/>
                </a:solidFill>
                <a:latin typeface="Consolas"/>
                <a:ea typeface="Consolas"/>
                <a:cs typeface="Consolas"/>
                <a:sym typeface="Consolas"/>
              </a:rPr>
              <a:t>typedef struct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Pos Position;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// Define a variable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Position var1;</a:t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// Define a variable using Pos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EF8600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Pos var2;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6316200" y="1811100"/>
            <a:ext cx="5450400" cy="40551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1" lang="en-US" sz="1800" u="none" cap="none" strike="noStrike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// Estilo C++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EF8600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Position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800" u="none" cap="none" strike="noStrike">
                <a:solidFill>
                  <a:srgbClr val="EF86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800" u="none" cap="none" strike="noStrike">
                <a:solidFill>
                  <a:srgbClr val="EF86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// Define a variable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Position var1;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