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3ba0993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553ba0993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d7adcbbd_1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35d7adcbbd_1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Principales paradigmas de programación: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Imperativo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15600" y="593366"/>
            <a:ext cx="11360801" cy="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1499339" y="1245653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1531812" y="4572558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Gestion de Memoria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429766" y="5772576"/>
            <a:ext cx="5892622" cy="692770"/>
            <a:chOff x="-1" y="-1"/>
            <a:chExt cx="5892621" cy="369334"/>
          </a:xfrm>
        </p:grpSpPr>
        <p:sp>
          <p:nvSpPr>
            <p:cNvPr id="68" name="Google Shape;68;p14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Ruben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72" name="Google Shape;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571538" y="4074647"/>
            <a:ext cx="4970033" cy="400110"/>
          </a:xfrm>
          <a:prstGeom prst="rect">
            <a:avLst/>
          </a:prstGeom>
          <a:solidFill>
            <a:srgbClr val="1FE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LABORATORIO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/>
              <a:t>Cifrado de Cesar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67" name="Google Shape;167;p23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M:</a:t>
              </a: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Texto en Claro				</a:t>
              </a: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rPr b="1"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C: </a:t>
              </a: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Texto Cifrado</a:t>
              </a:r>
              <a:endPara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K: </a:t>
              </a: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Clave</a:t>
              </a:r>
              <a:endParaRPr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Ejemplo: 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Cada letra se cifrará siempre igual. Es una gran debilidad y hace que este sistema sea muy vulnerable y fácil de atacar, simplemente usando las estadísticas del lenguaje. Puede ver la tabla de frecuencias típicas del lenguaje castellano obtenido del ejercicio 3.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3"/>
          <p:cNvSpPr txBox="1"/>
          <p:nvPr/>
        </p:nvSpPr>
        <p:spPr>
          <a:xfrm>
            <a:off x="5340075" y="1661575"/>
            <a:ext cx="53196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Clave:         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Cifrado:       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500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M</a:t>
            </a:r>
            <a:r>
              <a:rPr baseline="-2500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+ 3 mod 2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i="0" lang="en-US" sz="2400" u="none">
                <a:solidFill>
                  <a:srgbClr val="FFFF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Descifrado:  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C</a:t>
            </a:r>
            <a:r>
              <a:rPr baseline="-2500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- 3 mod 2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778850" y="3014200"/>
            <a:ext cx="8750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baseline="-25000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:  A B C D E F G H I J K L M N O P Q R S T U V W X Y Z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-25000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:  D E F G H I J K L M N O P Q R S T U V W X Y Z A B C</a:t>
            </a:r>
            <a:r>
              <a:rPr b="1" lang="en-US" sz="20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571200" y="4077125"/>
            <a:ext cx="6468300" cy="4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ESTO ES UN SECRETO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571225" y="5067725"/>
            <a:ext cx="6468300" cy="46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HVWR HV XQ VHFUHWR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48572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46413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55557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23"/>
          <p:cNvCxnSpPr/>
          <p:nvPr/>
        </p:nvCxnSpPr>
        <p:spPr>
          <a:xfrm>
            <a:off x="67749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73845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56954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6609800" y="4543850"/>
            <a:ext cx="0" cy="528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5: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4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88" name="Google Shape;188;p24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Busque en el archivo </a:t>
              </a:r>
              <a:r>
                <a:rPr b="1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biblia.txt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si </a:t>
              </a:r>
              <a:r>
                <a:rPr b="0" i="1" lang="en-US" sz="3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 nombre o su apellido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aparece e indique la frecuencia en la que aparece. 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4"/>
          <p:cNvGrpSpPr/>
          <p:nvPr/>
        </p:nvGrpSpPr>
        <p:grpSpPr>
          <a:xfrm>
            <a:off x="8977581" y="3614871"/>
            <a:ext cx="2170092" cy="2226532"/>
            <a:chOff x="0" y="0"/>
            <a:chExt cx="2514447" cy="2514447"/>
          </a:xfrm>
        </p:grpSpPr>
        <p:sp>
          <p:nvSpPr>
            <p:cNvPr id="191" name="Google Shape;191;p24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192" name="Google Shape;19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6: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5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201" name="Google Shape;201;p25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Haga una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estadística del lenguaje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 archivo de texto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biblie.txt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(versión en inglés de la biblia) y compare con la versión en español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biblia.txt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. 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Son los caracteres del alfabeto que más se repiten iguales en la versión inglesa comparada con la versión en español?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9567510" y="4448223"/>
            <a:ext cx="1792706" cy="1705149"/>
            <a:chOff x="0" y="0"/>
            <a:chExt cx="2514447" cy="2514447"/>
          </a:xfrm>
        </p:grpSpPr>
        <p:sp>
          <p:nvSpPr>
            <p:cNvPr id="204" name="Google Shape;204;p25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205" name="Google Shape;20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7: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6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214" name="Google Shape;214;p26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secreto.enc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ha sido encriptado con el algoritmo de César: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Haciendo estadística del lenguaje,  identifique el idioma en el cual fue escrito y el texto desencriptado.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9638015" y="4809785"/>
            <a:ext cx="1792706" cy="1705149"/>
            <a:chOff x="0" y="0"/>
            <a:chExt cx="2514447" cy="2514447"/>
          </a:xfrm>
        </p:grpSpPr>
        <p:sp>
          <p:nvSpPr>
            <p:cNvPr id="217" name="Google Shape;217;p26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218" name="Google Shape;21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19697" y="270197"/>
            <a:ext cx="10515601" cy="1163798"/>
          </a:xfrm>
          <a:prstGeom prst="rect">
            <a:avLst/>
          </a:prstGeom>
          <a:solidFill>
            <a:srgbClr val="44EBD4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Logro de la sesión: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115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44" y="5880401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116"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09" y="5929377"/>
            <a:ext cx="632217" cy="5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019697" y="2231706"/>
            <a:ext cx="10444015" cy="14499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 la clase, los alumnos recordarán los principios de la POO y serán capaces de diseñar y codificar un programa que utilice clases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objetos, utilizando estructuras de control y capturando la información desde un archivo.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8199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Entorno de Desarrollo Integrado (IDE)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8200" y="1825624"/>
            <a:ext cx="10835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48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Ingrese a una de las siguientes IDE’s para el desarrollo del laboratorio: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48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A86E8"/>
              </a:buClr>
              <a:buSzPts val="3000"/>
              <a:buFont typeface="Calibri"/>
              <a:buAutoNum type="arabicPeriod"/>
            </a:pPr>
            <a:r>
              <a:rPr b="0" i="0" lang="en-US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Cloud9</a:t>
            </a:r>
            <a:r>
              <a:rPr b="0" i="0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00"/>
              <a:buFont typeface="Arial"/>
              <a:buAutoNum type="arabicPeriod"/>
            </a:pPr>
            <a:r>
              <a:rPr b="0" i="0" lang="en-US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Clion </a:t>
            </a:r>
            <a:endParaRPr b="0" i="0" sz="3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00"/>
              <a:buFont typeface="Calibri"/>
              <a:buAutoNum type="arabicPeriod"/>
            </a:pPr>
            <a:r>
              <a:rPr b="0" i="0" lang="en-US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  <a:r>
              <a:rPr b="0" i="0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00"/>
              <a:buFont typeface="Arial"/>
              <a:buAutoNum type="arabicPeriod"/>
            </a:pPr>
            <a:r>
              <a:rPr b="0" i="0" lang="en-US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b="0" i="0" lang="en-US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175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176"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Enunciado del problema: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21639" y="1352653"/>
            <a:ext cx="10045500" cy="4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(size)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Reservación (reserved)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Array (Stack? or Heap?)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10788953" y="70087"/>
            <a:ext cx="1262294" cy="1414250"/>
            <a:chOff x="0" y="0"/>
            <a:chExt cx="2487175" cy="2487175"/>
          </a:xfrm>
        </p:grpSpPr>
        <p:sp>
          <p:nvSpPr>
            <p:cNvPr id="99" name="Google Shape;99;p17"/>
            <p:cNvSpPr/>
            <p:nvPr/>
          </p:nvSpPr>
          <p:spPr>
            <a:xfrm>
              <a:off x="0" y="0"/>
              <a:ext cx="2487175" cy="2487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8.png" id="100" name="Google Shape;10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487175" cy="2487175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Enunciado del problema: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8"/>
          <p:cNvGrpSpPr/>
          <p:nvPr/>
        </p:nvGrpSpPr>
        <p:grpSpPr>
          <a:xfrm>
            <a:off x="819121" y="1474703"/>
            <a:ext cx="10611600" cy="5113999"/>
            <a:chOff x="-1" y="-16877"/>
            <a:chExt cx="10611600" cy="4479677"/>
          </a:xfrm>
        </p:grpSpPr>
        <p:sp>
          <p:nvSpPr>
            <p:cNvPr id="109" name="Google Shape;109;p18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68817" y="-16877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 le proporciona un archivo de texto llamado </a:t>
              </a:r>
              <a:r>
                <a:rPr b="1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“biblia.txt”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 contiene la biblia en español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 se le pide que, utilizando este archivo escriba un programa para resolver cada reto que a continuación se le propone.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 resolver cada reto, tome en cuenta estas consideraciones: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 considere signos de puntuación, ni símbolos (como por ejemplo:  = &amp; / &lt; &gt; …), espacios en blanco,  tildes y el programa considere las letras mayúsculas como si </a:t>
              </a:r>
              <a:r>
                <a:rPr b="1" i="1" lang="en-US" sz="2400"/>
                <a:t>fueran</a:t>
              </a:r>
              <a:r>
                <a:rPr b="1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minúsculas. La letra “ñ” se deberá considerar como si fuera la letra “n”.</a:t>
              </a:r>
              <a:endParaRPr b="1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10788953" y="70087"/>
            <a:ext cx="1262305" cy="1414279"/>
            <a:chOff x="0" y="0"/>
            <a:chExt cx="2487300" cy="2487300"/>
          </a:xfrm>
        </p:grpSpPr>
        <p:sp>
          <p:nvSpPr>
            <p:cNvPr id="112" name="Google Shape;112;p18"/>
            <p:cNvSpPr/>
            <p:nvPr/>
          </p:nvSpPr>
          <p:spPr>
            <a:xfrm>
              <a:off x="0" y="0"/>
              <a:ext cx="2487300" cy="248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8.png" id="113" name="Google Shape;11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487177" cy="248717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12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1: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22" name="Google Shape;122;p19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US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Cuántas letras, palabras y líneas tiene la biblia.</a:t>
              </a:r>
              <a:endParaRPr/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8350176" y="2869254"/>
            <a:ext cx="2514449" cy="2514449"/>
            <a:chOff x="0" y="0"/>
            <a:chExt cx="2514447" cy="2514447"/>
          </a:xfrm>
        </p:grpSpPr>
        <p:sp>
          <p:nvSpPr>
            <p:cNvPr id="125" name="Google Shape;125;p19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126" name="Google Shape;12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2: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0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35" name="Google Shape;135;p20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-1" y="0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Cuál es la palabra más usadas</a:t>
              </a:r>
              <a:r>
                <a:rPr b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en el archivo </a:t>
              </a:r>
              <a:r>
                <a:rPr b="1" i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biblia.txt</a:t>
              </a:r>
              <a:r>
                <a:rPr b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Adicionalmente, indique</a:t>
              </a:r>
              <a:r>
                <a:rPr b="1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 frecuencia con la que aparece </a:t>
              </a:r>
              <a:r>
                <a:rPr b="1"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 palabra en el archivo</a:t>
              </a:r>
              <a:r>
                <a:rPr b="1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8633222" y="3475021"/>
            <a:ext cx="2514449" cy="2514449"/>
            <a:chOff x="0" y="0"/>
            <a:chExt cx="2514447" cy="2514447"/>
          </a:xfrm>
        </p:grpSpPr>
        <p:sp>
          <p:nvSpPr>
            <p:cNvPr id="138" name="Google Shape;138;p20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139" name="Google Shape;13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3: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287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288"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1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48" name="Google Shape;148;p21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-1" y="0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Genere por pantalla un cuadro estadístico, en donde se indique la frecuencia en la que cada letra del alfabeto aparece en el archivo y muestre para cada letra la probabilidad de ocurrencia (número de veces que aparece/número total de caracteres).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Ejemplo: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Letra  Frecuencia.         Probabilidad de Ocurrencia %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a.       1200                              1.2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b.        900                               0.9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c.        7700                             7.7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d.        3479                             3.4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         7864                             7.8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  100000</a:t>
              </a:r>
              <a:endParaRPr/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Este proceso se denomina </a:t>
              </a:r>
              <a:r>
                <a:rPr b="1" i="1" lang="en-US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“estadística del lenguaje”.</a:t>
              </a:r>
              <a:endParaRPr b="1" i="1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8633222" y="3475021"/>
            <a:ext cx="2514449" cy="2514449"/>
            <a:chOff x="0" y="0"/>
            <a:chExt cx="2514447" cy="2514447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6.png" id="152" name="Google Shape;15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38199" y="272342"/>
            <a:ext cx="10515600" cy="1080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 4: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819121" y="1493970"/>
            <a:ext cx="10611600" cy="5094732"/>
            <a:chOff x="-1" y="0"/>
            <a:chExt cx="10611600" cy="4462800"/>
          </a:xfrm>
        </p:grpSpPr>
        <p:sp>
          <p:nvSpPr>
            <p:cNvPr id="159" name="Google Shape;159;p22"/>
            <p:cNvSpPr/>
            <p:nvPr/>
          </p:nvSpPr>
          <p:spPr>
            <a:xfrm>
              <a:off x="-1" y="0"/>
              <a:ext cx="10611600" cy="4462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3" y="5"/>
              <a:ext cx="10045500" cy="4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Implemente el algoritmo de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Cifrado César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encripta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el archivo 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biblia.txt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con 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valor de la primera letra de su apellido paterno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generando para ello un segundo archivo llamado </a:t>
              </a:r>
              <a:r>
                <a:rPr b="1" i="1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“biblia.enc”.</a:t>
              </a:r>
              <a:endParaRPr b="1" i="1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