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Shape 98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65818" y="184487"/>
            <a:ext cx="2159000" cy="105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6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Shape 96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113" y="6103993"/>
            <a:ext cx="49810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682" y="6103992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65375"/>
            <a:ext cx="5096256" cy="395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181344" y="1865375"/>
            <a:ext cx="5172455" cy="3959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chnologyreview.es/s/7919/matematicas-fisica-e-ingenieria-son-las-nuevas-puertas-de-entrada-para-trabajar-en-silicon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4294967295" type="ctrTitle"/>
          </p:nvPr>
        </p:nvSpPr>
        <p:spPr>
          <a:xfrm>
            <a:off x="1502878" y="1480450"/>
            <a:ext cx="9144001" cy="2387601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/>
          <p:nvPr>
            <p:ph idx="4294967295" type="subTitle"/>
          </p:nvPr>
        </p:nvSpPr>
        <p:spPr>
          <a:xfrm>
            <a:off x="1502879" y="4041158"/>
            <a:ext cx="9144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</a:t>
            </a:r>
            <a:r>
              <a:rPr b="1" lang="es-419"/>
              <a:t>1</a:t>
            </a: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es-419"/>
              <a:t>Gestión</a:t>
            </a: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Memoria </a:t>
            </a:r>
            <a:r>
              <a:rPr b="1" lang="es-419"/>
              <a:t>Dinámica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Laboratorio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4754257" y="5835746"/>
            <a:ext cx="5892621" cy="692760"/>
            <a:chOff x="-1" y="-1"/>
            <a:chExt cx="5892621" cy="369334"/>
          </a:xfrm>
        </p:grpSpPr>
        <p:sp>
          <p:nvSpPr>
            <p:cNvPr id="68" name="Google Shape;68;p13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s-419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</a:t>
              </a:r>
              <a:r>
                <a:rPr b="1" lang="es-419" sz="1800">
                  <a:latin typeface="Calibri"/>
                  <a:ea typeface="Calibri"/>
                  <a:cs typeface="Calibri"/>
                  <a:sym typeface="Calibri"/>
                </a:rPr>
                <a:t>stanislao Contreras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s-419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Rubén Rivas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/>
          <p:nvPr/>
        </p:nvSpPr>
        <p:spPr>
          <a:xfrm>
            <a:off x="3470750" y="4957250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latin typeface="Calibri"/>
                <a:ea typeface="Calibri"/>
                <a:cs typeface="Calibri"/>
                <a:sym typeface="Calibri"/>
              </a:rPr>
              <a:t>http://bit.ly/2D6n4Yv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 startAt="9"/>
            </a:pPr>
            <a:r>
              <a:rPr lang="es-419" sz="3200"/>
              <a:t>Implementar la estructura de datos del TAD de una “BigNumber”.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Descripción: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Programa que permita almacenar un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como texto y permita realizar las operaciones de suma, resta, división y multiplicación como si fuera un valor entero.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Datos: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 que serán agregados en forma secuencial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Operaciones: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De acceso: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suma (+),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agrega un elemento al final.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asignar (=),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asignar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valor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resta (-),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retorna el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último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 y lo remueve de la pila.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-	multiplicación (*),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retorna el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último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división (/),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retorna el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último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8664945" y="3846318"/>
            <a:ext cx="939029" cy="3504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8680611" y="3495784"/>
            <a:ext cx="939029" cy="350424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8672866" y="5914417"/>
            <a:ext cx="939029" cy="3504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8688532" y="5563883"/>
            <a:ext cx="939029" cy="350424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8657200" y="5213460"/>
            <a:ext cx="939029" cy="3504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8672866" y="4862926"/>
            <a:ext cx="939029" cy="350424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8657200" y="4509199"/>
            <a:ext cx="939029" cy="3504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8672866" y="4158665"/>
            <a:ext cx="939029" cy="350424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5849145" y="3461330"/>
            <a:ext cx="939029" cy="120730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2568396" y="3429001"/>
            <a:ext cx="939029" cy="12073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349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solas"/>
              <a:buAutoNum type="arabicPeriod" startAt="10"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Elaborar un método o función donde dada 2 pilas genere la suma de las 2 pilas con valores intercalados.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4260715" y="3540573"/>
            <a:ext cx="914400" cy="9144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2227633" y="3343074"/>
            <a:ext cx="1624518" cy="1325563"/>
            <a:chOff x="2152648" y="2681592"/>
            <a:chExt cx="1329976" cy="1063557"/>
          </a:xfrm>
        </p:grpSpPr>
        <p:cxnSp>
          <p:nvCxnSpPr>
            <p:cNvPr id="272" name="Google Shape;272;p23"/>
            <p:cNvCxnSpPr/>
            <p:nvPr/>
          </p:nvCxnSpPr>
          <p:spPr>
            <a:xfrm>
              <a:off x="2152648" y="2694562"/>
              <a:ext cx="259812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23"/>
            <p:cNvCxnSpPr/>
            <p:nvPr/>
          </p:nvCxnSpPr>
          <p:spPr>
            <a:xfrm>
              <a:off x="3206885" y="2681592"/>
              <a:ext cx="275739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23"/>
            <p:cNvCxnSpPr/>
            <p:nvPr/>
          </p:nvCxnSpPr>
          <p:spPr>
            <a:xfrm>
              <a:off x="2412460" y="3732179"/>
              <a:ext cx="794425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23"/>
            <p:cNvCxnSpPr/>
            <p:nvPr/>
          </p:nvCxnSpPr>
          <p:spPr>
            <a:xfrm>
              <a:off x="2412460" y="268159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23"/>
            <p:cNvCxnSpPr/>
            <p:nvPr/>
          </p:nvCxnSpPr>
          <p:spPr>
            <a:xfrm>
              <a:off x="3203643" y="269456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7" name="Google Shape;277;p23"/>
          <p:cNvGrpSpPr/>
          <p:nvPr/>
        </p:nvGrpSpPr>
        <p:grpSpPr>
          <a:xfrm>
            <a:off x="5531794" y="3359239"/>
            <a:ext cx="1624518" cy="1325563"/>
            <a:chOff x="2152648" y="2681592"/>
            <a:chExt cx="1329976" cy="1063557"/>
          </a:xfrm>
        </p:grpSpPr>
        <p:cxnSp>
          <p:nvCxnSpPr>
            <p:cNvPr id="278" name="Google Shape;278;p23"/>
            <p:cNvCxnSpPr/>
            <p:nvPr/>
          </p:nvCxnSpPr>
          <p:spPr>
            <a:xfrm>
              <a:off x="2152648" y="2694562"/>
              <a:ext cx="259812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3"/>
            <p:cNvCxnSpPr/>
            <p:nvPr/>
          </p:nvCxnSpPr>
          <p:spPr>
            <a:xfrm>
              <a:off x="3206885" y="2681592"/>
              <a:ext cx="275739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3"/>
            <p:cNvCxnSpPr/>
            <p:nvPr/>
          </p:nvCxnSpPr>
          <p:spPr>
            <a:xfrm>
              <a:off x="2412460" y="3732179"/>
              <a:ext cx="794425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23"/>
            <p:cNvCxnSpPr/>
            <p:nvPr/>
          </p:nvCxnSpPr>
          <p:spPr>
            <a:xfrm>
              <a:off x="2412460" y="268159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23"/>
            <p:cNvCxnSpPr/>
            <p:nvPr/>
          </p:nvCxnSpPr>
          <p:spPr>
            <a:xfrm>
              <a:off x="3203643" y="269456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3" name="Google Shape;283;p23"/>
          <p:cNvGrpSpPr/>
          <p:nvPr/>
        </p:nvGrpSpPr>
        <p:grpSpPr>
          <a:xfrm>
            <a:off x="8339849" y="2966347"/>
            <a:ext cx="1624518" cy="3372250"/>
            <a:chOff x="2152648" y="2681592"/>
            <a:chExt cx="1329976" cy="1063557"/>
          </a:xfrm>
        </p:grpSpPr>
        <p:cxnSp>
          <p:nvCxnSpPr>
            <p:cNvPr id="284" name="Google Shape;284;p23"/>
            <p:cNvCxnSpPr/>
            <p:nvPr/>
          </p:nvCxnSpPr>
          <p:spPr>
            <a:xfrm>
              <a:off x="2152648" y="2694562"/>
              <a:ext cx="259812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23"/>
            <p:cNvCxnSpPr/>
            <p:nvPr/>
          </p:nvCxnSpPr>
          <p:spPr>
            <a:xfrm>
              <a:off x="3206885" y="2681592"/>
              <a:ext cx="275739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23"/>
            <p:cNvCxnSpPr/>
            <p:nvPr/>
          </p:nvCxnSpPr>
          <p:spPr>
            <a:xfrm>
              <a:off x="2412460" y="3732179"/>
              <a:ext cx="794425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23"/>
            <p:cNvCxnSpPr/>
            <p:nvPr/>
          </p:nvCxnSpPr>
          <p:spPr>
            <a:xfrm>
              <a:off x="2412460" y="268159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23"/>
            <p:cNvCxnSpPr/>
            <p:nvPr/>
          </p:nvCxnSpPr>
          <p:spPr>
            <a:xfrm>
              <a:off x="3203643" y="269456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9" name="Google Shape;289;p23"/>
          <p:cNvSpPr/>
          <p:nvPr/>
        </p:nvSpPr>
        <p:spPr>
          <a:xfrm>
            <a:off x="7373776" y="3738072"/>
            <a:ext cx="914400" cy="914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 startAt="10"/>
            </a:pPr>
            <a:r>
              <a:rPr lang="es-419" sz="3200"/>
              <a:t>Ejercicios diversos de colas.</a:t>
            </a:r>
            <a:endParaRPr/>
          </a:p>
        </p:txBody>
      </p:sp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651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AutoNum type="arabicPeriod"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Elaborar un método que permita ubicar un valor determinado en la cola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651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AutoNum type="arabicPeriod"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Elaborar un método que permita invertir los valores de una cola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514350" lvl="0" marL="5651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AutoNum type="arabicPeriod"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Elaborar un método que permita imprimir los valores intercalados de una cola.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 startAt="11"/>
            </a:pPr>
            <a:r>
              <a:rPr lang="es-419" sz="3200"/>
              <a:t>Dada una ecuación, realizar un programa que determine si el balance de separadores es correcto.</a:t>
            </a:r>
            <a:endParaRPr/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•"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Ejemplo: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((10 + 20) + 30)			Balanceado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((10 +(30 * 1 + 2)) 	</a:t>
            </a:r>
            <a:r>
              <a:rPr b="1" lang="es-419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 Balanceado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(10 + (15+ 4/ 2 – 5)))	</a:t>
            </a:r>
            <a:r>
              <a:rPr b="1" lang="es-419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 Balanceado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{ (6 + 20} + 4)			</a:t>
            </a:r>
            <a:r>
              <a:rPr b="1" lang="es-419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 Balanceado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{ [ (4 – 5) * 3] + 14}	Balanceado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65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 startAt="12"/>
            </a:pPr>
            <a:r>
              <a:rPr lang="es-419" sz="3200"/>
              <a:t>Dado un número double, determine el contenido del signo, exponente y fracción del número.</a:t>
            </a:r>
            <a:endParaRPr/>
          </a:p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965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4400">
                <a:latin typeface="Consolas"/>
                <a:ea typeface="Consolas"/>
                <a:cs typeface="Consolas"/>
                <a:sym typeface="Consolas"/>
              </a:rPr>
              <a:t>Ejemplo:</a:t>
            </a:r>
            <a:endParaRPr/>
          </a:p>
          <a:p>
            <a:pPr indent="0" lvl="2" marL="965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4400">
                <a:latin typeface="Consolas"/>
                <a:ea typeface="Consolas"/>
                <a:cs typeface="Consolas"/>
                <a:sym typeface="Consolas"/>
              </a:rPr>
              <a:t>		13034.44</a:t>
            </a:r>
            <a:endParaRPr/>
          </a:p>
          <a:p>
            <a:pPr indent="0" lvl="2" marL="965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4400">
                <a:latin typeface="Consolas"/>
                <a:ea typeface="Consolas"/>
                <a:cs typeface="Consolas"/>
                <a:sym typeface="Consolas"/>
              </a:rPr>
              <a:t>		8.0</a:t>
            </a:r>
            <a:endParaRPr/>
          </a:p>
          <a:p>
            <a:pPr indent="0" lvl="2" marL="965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 sz="4400">
                <a:latin typeface="Consolas"/>
                <a:ea typeface="Consolas"/>
                <a:cs typeface="Consolas"/>
                <a:sym typeface="Consolas"/>
              </a:rPr>
              <a:t>		123422.00</a:t>
            </a:r>
            <a:endParaRPr/>
          </a:p>
          <a:p>
            <a:pPr indent="0" lvl="2" marL="965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2" marL="965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/>
              <a:t>		</a:t>
            </a:r>
            <a:endParaRPr/>
          </a:p>
          <a:p>
            <a:pPr indent="0" lvl="2" marL="965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419"/>
              <a:t>	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838200" y="374853"/>
            <a:ext cx="10515600" cy="19986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 startAt="13"/>
            </a:pPr>
            <a:r>
              <a:rPr lang="es-419" sz="3200"/>
              <a:t>Dado un conjunto de barras del mismo ancho,</a:t>
            </a:r>
            <a:br>
              <a:rPr lang="es-419" sz="3200"/>
            </a:br>
            <a:r>
              <a:rPr lang="es-419" sz="3200"/>
              <a:t>Calcular la barra </a:t>
            </a:r>
            <a:r>
              <a:rPr lang="es-419" sz="3200"/>
              <a:t>más</a:t>
            </a:r>
            <a:r>
              <a:rPr lang="es-419" sz="3200"/>
              <a:t> larga que se podría formar de unir las barras, de modo que se corte a la misma altura.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3213370" y="5559362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4357991" y="5559362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357991" y="4849242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5502612" y="4849241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5502612" y="5559362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5502612" y="4139120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7"/>
          <p:cNvSpPr/>
          <p:nvPr/>
        </p:nvSpPr>
        <p:spPr>
          <a:xfrm>
            <a:off x="6647233" y="4849241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6647233" y="5559362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6647233" y="4139120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6647233" y="3429000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7791854" y="4849241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7791854" y="5559362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7791854" y="4139120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7791854" y="3429000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7791854" y="2718880"/>
            <a:ext cx="963038" cy="71011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5377773" y="4027251"/>
            <a:ext cx="3501958" cy="2375811"/>
          </a:xfrm>
          <a:prstGeom prst="rect">
            <a:avLst/>
          </a:prstGeom>
          <a:solidFill>
            <a:srgbClr val="FF0000">
              <a:alpha val="20784"/>
            </a:srgbClr>
          </a:solidFill>
          <a:ln cap="flat" cmpd="sng" w="9525">
            <a:solidFill>
              <a:srgbClr val="42719B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/>
          <p:nvPr/>
        </p:nvSpPr>
        <p:spPr>
          <a:xfrm>
            <a:off x="8672866" y="4636307"/>
            <a:ext cx="939029" cy="16285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8688533" y="3134419"/>
            <a:ext cx="939029" cy="1501888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5849145" y="3461330"/>
            <a:ext cx="939029" cy="1207306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2568396" y="3429001"/>
            <a:ext cx="939029" cy="12073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96149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 startAt="14"/>
            </a:pPr>
            <a:r>
              <a:rPr lang="es-419" sz="3200"/>
              <a:t>Elaborar un método o función donde dada 2 pilas genere la suma de las 2 pilas.</a:t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4260715" y="3540573"/>
            <a:ext cx="914400" cy="9144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28"/>
          <p:cNvGrpSpPr/>
          <p:nvPr/>
        </p:nvGrpSpPr>
        <p:grpSpPr>
          <a:xfrm>
            <a:off x="2227633" y="3343074"/>
            <a:ext cx="1624518" cy="1325563"/>
            <a:chOff x="2152648" y="2681592"/>
            <a:chExt cx="1329976" cy="1063557"/>
          </a:xfrm>
        </p:grpSpPr>
        <p:cxnSp>
          <p:nvCxnSpPr>
            <p:cNvPr id="340" name="Google Shape;340;p28"/>
            <p:cNvCxnSpPr/>
            <p:nvPr/>
          </p:nvCxnSpPr>
          <p:spPr>
            <a:xfrm>
              <a:off x="2152648" y="2694562"/>
              <a:ext cx="259812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8"/>
            <p:cNvCxnSpPr/>
            <p:nvPr/>
          </p:nvCxnSpPr>
          <p:spPr>
            <a:xfrm>
              <a:off x="3206885" y="2681592"/>
              <a:ext cx="275739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28"/>
            <p:cNvCxnSpPr/>
            <p:nvPr/>
          </p:nvCxnSpPr>
          <p:spPr>
            <a:xfrm>
              <a:off x="2412460" y="3732179"/>
              <a:ext cx="794425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28"/>
            <p:cNvCxnSpPr/>
            <p:nvPr/>
          </p:nvCxnSpPr>
          <p:spPr>
            <a:xfrm>
              <a:off x="2412460" y="268159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8"/>
            <p:cNvCxnSpPr/>
            <p:nvPr/>
          </p:nvCxnSpPr>
          <p:spPr>
            <a:xfrm>
              <a:off x="3203643" y="269456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5" name="Google Shape;345;p28"/>
          <p:cNvGrpSpPr/>
          <p:nvPr/>
        </p:nvGrpSpPr>
        <p:grpSpPr>
          <a:xfrm>
            <a:off x="5531794" y="3359239"/>
            <a:ext cx="1624518" cy="1325563"/>
            <a:chOff x="2152648" y="2681592"/>
            <a:chExt cx="1329976" cy="1063557"/>
          </a:xfrm>
        </p:grpSpPr>
        <p:cxnSp>
          <p:nvCxnSpPr>
            <p:cNvPr id="346" name="Google Shape;346;p28"/>
            <p:cNvCxnSpPr/>
            <p:nvPr/>
          </p:nvCxnSpPr>
          <p:spPr>
            <a:xfrm>
              <a:off x="2152648" y="2694562"/>
              <a:ext cx="259812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28"/>
            <p:cNvCxnSpPr/>
            <p:nvPr/>
          </p:nvCxnSpPr>
          <p:spPr>
            <a:xfrm>
              <a:off x="3206885" y="2681592"/>
              <a:ext cx="275739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28"/>
            <p:cNvCxnSpPr/>
            <p:nvPr/>
          </p:nvCxnSpPr>
          <p:spPr>
            <a:xfrm>
              <a:off x="2412460" y="3732179"/>
              <a:ext cx="794425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28"/>
            <p:cNvCxnSpPr/>
            <p:nvPr/>
          </p:nvCxnSpPr>
          <p:spPr>
            <a:xfrm>
              <a:off x="2412460" y="268159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28"/>
            <p:cNvCxnSpPr/>
            <p:nvPr/>
          </p:nvCxnSpPr>
          <p:spPr>
            <a:xfrm>
              <a:off x="3203643" y="269456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1" name="Google Shape;351;p28"/>
          <p:cNvGrpSpPr/>
          <p:nvPr/>
        </p:nvGrpSpPr>
        <p:grpSpPr>
          <a:xfrm>
            <a:off x="8339849" y="2966347"/>
            <a:ext cx="1624518" cy="3372250"/>
            <a:chOff x="2152648" y="2681592"/>
            <a:chExt cx="1329976" cy="1063557"/>
          </a:xfrm>
        </p:grpSpPr>
        <p:cxnSp>
          <p:nvCxnSpPr>
            <p:cNvPr id="352" name="Google Shape;352;p28"/>
            <p:cNvCxnSpPr/>
            <p:nvPr/>
          </p:nvCxnSpPr>
          <p:spPr>
            <a:xfrm>
              <a:off x="2152648" y="2694562"/>
              <a:ext cx="259812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28"/>
            <p:cNvCxnSpPr/>
            <p:nvPr/>
          </p:nvCxnSpPr>
          <p:spPr>
            <a:xfrm>
              <a:off x="3206885" y="2681592"/>
              <a:ext cx="275739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28"/>
            <p:cNvCxnSpPr/>
            <p:nvPr/>
          </p:nvCxnSpPr>
          <p:spPr>
            <a:xfrm>
              <a:off x="2412460" y="3732179"/>
              <a:ext cx="794425" cy="0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28"/>
            <p:cNvCxnSpPr/>
            <p:nvPr/>
          </p:nvCxnSpPr>
          <p:spPr>
            <a:xfrm>
              <a:off x="2412460" y="268159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28"/>
            <p:cNvCxnSpPr/>
            <p:nvPr/>
          </p:nvCxnSpPr>
          <p:spPr>
            <a:xfrm>
              <a:off x="3203643" y="2694562"/>
              <a:ext cx="0" cy="1050587"/>
            </a:xfrm>
            <a:prstGeom prst="straightConnector1">
              <a:avLst/>
            </a:prstGeom>
            <a:noFill/>
            <a:ln cap="flat" cmpd="sng" w="5715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7" name="Google Shape;357;p28"/>
          <p:cNvSpPr/>
          <p:nvPr/>
        </p:nvSpPr>
        <p:spPr>
          <a:xfrm>
            <a:off x="7373776" y="3738072"/>
            <a:ext cx="914400" cy="914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type="title"/>
          </p:nvPr>
        </p:nvSpPr>
        <p:spPr>
          <a:xfrm>
            <a:off x="415599" y="593366"/>
            <a:ext cx="11360802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2"/>
              <a:buFont typeface="Calibri"/>
              <a:buNone/>
            </a:pPr>
            <a:r>
              <a:rPr b="1" i="0" lang="es-419" sz="38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Bibliografía: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9"/>
          <p:cNvSpPr txBox="1"/>
          <p:nvPr>
            <p:ph idx="1" type="body"/>
          </p:nvPr>
        </p:nvSpPr>
        <p:spPr>
          <a:xfrm>
            <a:off x="895625" y="1638349"/>
            <a:ext cx="9166200" cy="45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Tour of C++. Bjarne Stroustrup. 2013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Accelerated C++ Practical Programming by Example. Andrew Koenig and Barbara E. Moo. 2000.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think like a computer scientist. Allen B. Downey. 2012.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https://www.technologyreview.es/s/7919/matematicas-fisica-e-ingenieria-son-las-nuevas-puertas-de-entrada-para-trabajar-en-silicon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s-419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Essence of C++. Bjarne Stroustrup. 2014.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 611" id="364" name="Google Shape;3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9625" y="340950"/>
            <a:ext cx="2767900" cy="15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s-419"/>
              <a:t>Logro de la sesión: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s-419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estructuras de datos utilizando el concepto de Tipo Abstracto de Datos.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-419" sz="3200"/>
              <a:t>Implementar la estructura de datos del TAD de una Lista simplemente enlazada.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Descripción: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Secuencia de nodos, donde cada nodo contiene un valor relevante y se enlaza al siguiente por medio de una referencia.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Datos: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i="1" lang="es-419" sz="1600"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i="1" lang="es-419" sz="1600">
                <a:latin typeface="Consolas"/>
                <a:ea typeface="Consolas"/>
                <a:cs typeface="Consolas"/>
                <a:sym typeface="Consolas"/>
              </a:rPr>
              <a:t>, valor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relevante que se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almacenará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 en el nodo.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i="1" lang="es-419" sz="1600">
                <a:latin typeface="Consolas"/>
                <a:ea typeface="Consolas"/>
                <a:cs typeface="Consolas"/>
                <a:sym typeface="Consolas"/>
              </a:rPr>
              <a:t>next,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referencia al siguiente nodo en la secuencia.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6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Operaciones: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4064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6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De acceso: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i="1" lang="es-419" sz="1600">
                <a:latin typeface="Consolas"/>
                <a:ea typeface="Consolas"/>
                <a:cs typeface="Consolas"/>
                <a:sym typeface="Consolas"/>
              </a:rPr>
              <a:t>empty,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retorna si la lista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 vacía.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i="1" lang="es-419" sz="1600"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i="1" lang="es-419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retorna el primer nodo en la lista.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tail, retorna el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último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 nodo en la lista.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i="1" lang="es-419" sz="1600">
                <a:latin typeface="Consolas"/>
                <a:ea typeface="Consolas"/>
                <a:cs typeface="Consolas"/>
                <a:sym typeface="Consolas"/>
              </a:rPr>
              <a:t>print,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imprimir la lista desde una posición i.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i="1" lang="es-419" sz="1600">
                <a:latin typeface="Consolas"/>
                <a:ea typeface="Consolas"/>
                <a:cs typeface="Consolas"/>
                <a:sym typeface="Consolas"/>
              </a:rPr>
              <a:t>size,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retorna la cantidad de nodos.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4064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6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De modificación: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₋"/>
            </a:pPr>
            <a:r>
              <a:rPr b="1" i="1" lang="es-419" sz="1600">
                <a:latin typeface="Consolas"/>
                <a:ea typeface="Consolas"/>
                <a:cs typeface="Consolas"/>
                <a:sym typeface="Consolas"/>
              </a:rPr>
              <a:t>add_head,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adiciona un nodo al frente de la lista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₋"/>
            </a:pPr>
            <a:r>
              <a:rPr b="1" i="1" lang="es-419" sz="1600">
                <a:latin typeface="Consolas"/>
                <a:ea typeface="Consolas"/>
                <a:cs typeface="Consolas"/>
                <a:sym typeface="Consolas"/>
              </a:rPr>
              <a:t>remove_head, </a:t>
            </a:r>
            <a:r>
              <a:rPr lang="es-419" sz="1600">
                <a:latin typeface="Consolas"/>
                <a:ea typeface="Consolas"/>
                <a:cs typeface="Consolas"/>
                <a:sym typeface="Consolas"/>
              </a:rPr>
              <a:t>remueve un nodo al frente de la lista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b="1" i="1" lang="es-419" sz="1600">
                <a:latin typeface="Consolas"/>
                <a:ea typeface="Consolas"/>
                <a:cs typeface="Consolas"/>
                <a:sym typeface="Consolas"/>
              </a:rPr>
              <a:t>add_tail,</a:t>
            </a:r>
            <a:r>
              <a:rPr b="1" i="1"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adiciona un nodo al final de la lista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₋"/>
            </a:pPr>
            <a:r>
              <a:rPr b="1" i="1" lang="es-419" sz="1600">
                <a:latin typeface="Consolas"/>
                <a:ea typeface="Consolas"/>
                <a:cs typeface="Consolas"/>
                <a:sym typeface="Consolas"/>
              </a:rPr>
              <a:t>remove_tail,</a:t>
            </a:r>
            <a:r>
              <a:rPr lang="es-419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adiciona un nodo al final de la lista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 startAt="2"/>
            </a:pPr>
            <a:r>
              <a:rPr lang="es-419" sz="3200"/>
              <a:t>Implementar la estructura de datos del TAD de una pila.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Descripción: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Secuencia de elementos, donde el primer elemento en agregarse es el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último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 en eliminarse.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Datos: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elements,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 que serán agregados en forma secuencial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último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 agregado a la cola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Operaciones: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De acceso: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empty,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determina si la pila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vacía.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size,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retorna la cantidad de elementos.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4064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18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De modificación: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push,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agrega un elemento al final.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pop,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retorna el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último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 y lo remueve de la pila.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₋"/>
            </a:pPr>
            <a:r>
              <a:rPr i="1" lang="es-419" sz="1800">
                <a:latin typeface="Consolas"/>
                <a:ea typeface="Consolas"/>
                <a:cs typeface="Consolas"/>
                <a:sym typeface="Consolas"/>
              </a:rPr>
              <a:t>top,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retorna el 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último</a:t>
            </a:r>
            <a:r>
              <a:rPr lang="es-419" sz="1800">
                <a:latin typeface="Consolas"/>
                <a:ea typeface="Consolas"/>
                <a:cs typeface="Consolas"/>
                <a:sym typeface="Consolas"/>
              </a:rPr>
              <a:t> elemento.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 startAt="3"/>
            </a:pPr>
            <a:r>
              <a:rPr lang="es-419" sz="3200"/>
              <a:t>Elaborar un método u operación que permita agregar un elemento en una posición definida.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3656830" y="2426086"/>
            <a:ext cx="5049404" cy="3147627"/>
            <a:chOff x="2911763" y="2722419"/>
            <a:chExt cx="5049404" cy="3147627"/>
          </a:xfrm>
        </p:grpSpPr>
        <p:sp>
          <p:nvSpPr>
            <p:cNvPr id="95" name="Google Shape;95;p17"/>
            <p:cNvSpPr/>
            <p:nvPr/>
          </p:nvSpPr>
          <p:spPr>
            <a:xfrm>
              <a:off x="3158836" y="2750128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5763490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2911763" y="454429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968836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4461163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4180608" y="4565073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514137" y="3996604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5261648" y="388004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" name="Google Shape;103;p17"/>
            <p:cNvCxnSpPr>
              <a:stCxn id="95" idx="3"/>
              <a:endCxn id="99" idx="1"/>
            </p:cNvCxnSpPr>
            <p:nvPr/>
          </p:nvCxnSpPr>
          <p:spPr>
            <a:xfrm flipH="1" rot="10800000">
              <a:off x="3719945" y="2964982"/>
              <a:ext cx="741300" cy="276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" name="Google Shape;104;p17"/>
            <p:cNvCxnSpPr>
              <a:stCxn id="99" idx="3"/>
              <a:endCxn id="96" idx="1"/>
            </p:cNvCxnSpPr>
            <p:nvPr/>
          </p:nvCxnSpPr>
          <p:spPr>
            <a:xfrm>
              <a:off x="5022272" y="2964873"/>
              <a:ext cx="7413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5" name="Google Shape;105;p17"/>
            <p:cNvCxnSpPr>
              <a:stCxn id="96" idx="3"/>
              <a:endCxn id="98" idx="1"/>
            </p:cNvCxnSpPr>
            <p:nvPr/>
          </p:nvCxnSpPr>
          <p:spPr>
            <a:xfrm>
              <a:off x="6324599" y="2964873"/>
              <a:ext cx="6441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" name="Google Shape;106;p17"/>
            <p:cNvCxnSpPr>
              <a:stCxn id="98" idx="3"/>
            </p:cNvCxnSpPr>
            <p:nvPr/>
          </p:nvCxnSpPr>
          <p:spPr>
            <a:xfrm>
              <a:off x="7529945" y="2964873"/>
              <a:ext cx="249300" cy="332400"/>
            </a:xfrm>
            <a:prstGeom prst="bentConnector2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7630391" y="3297382"/>
              <a:ext cx="297872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7680613" y="3359150"/>
              <a:ext cx="197427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7"/>
            <p:cNvCxnSpPr/>
            <p:nvPr/>
          </p:nvCxnSpPr>
          <p:spPr>
            <a:xfrm>
              <a:off x="7721406" y="3429000"/>
              <a:ext cx="108144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7740168" y="3479800"/>
              <a:ext cx="70620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7"/>
            <p:cNvSpPr/>
            <p:nvPr/>
          </p:nvSpPr>
          <p:spPr>
            <a:xfrm>
              <a:off x="7400058" y="4786745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6514137" y="5385137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261648" y="5173806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114;p17"/>
            <p:cNvCxnSpPr>
              <a:stCxn id="97" idx="3"/>
              <a:endCxn id="100" idx="1"/>
            </p:cNvCxnSpPr>
            <p:nvPr/>
          </p:nvCxnSpPr>
          <p:spPr>
            <a:xfrm>
              <a:off x="3472872" y="4786746"/>
              <a:ext cx="707700" cy="20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5" name="Google Shape;115;p17"/>
            <p:cNvCxnSpPr>
              <a:stCxn id="100" idx="0"/>
              <a:endCxn id="102" idx="1"/>
            </p:cNvCxnSpPr>
            <p:nvPr/>
          </p:nvCxnSpPr>
          <p:spPr>
            <a:xfrm flipH="1" rot="10800000">
              <a:off x="4461162" y="4122573"/>
              <a:ext cx="800400" cy="4425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6" name="Google Shape;116;p17"/>
            <p:cNvCxnSpPr>
              <a:stCxn id="102" idx="3"/>
              <a:endCxn id="101" idx="1"/>
            </p:cNvCxnSpPr>
            <p:nvPr/>
          </p:nvCxnSpPr>
          <p:spPr>
            <a:xfrm>
              <a:off x="5822757" y="4122496"/>
              <a:ext cx="691500" cy="116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7" name="Google Shape;117;p17"/>
            <p:cNvCxnSpPr>
              <a:stCxn id="101" idx="3"/>
              <a:endCxn id="111" idx="0"/>
            </p:cNvCxnSpPr>
            <p:nvPr/>
          </p:nvCxnSpPr>
          <p:spPr>
            <a:xfrm>
              <a:off x="7075246" y="4239058"/>
              <a:ext cx="605400" cy="547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8" name="Google Shape;118;p17"/>
            <p:cNvCxnSpPr>
              <a:stCxn id="111" idx="2"/>
              <a:endCxn id="112" idx="3"/>
            </p:cNvCxnSpPr>
            <p:nvPr/>
          </p:nvCxnSpPr>
          <p:spPr>
            <a:xfrm flipH="1">
              <a:off x="7075212" y="5271654"/>
              <a:ext cx="605400" cy="355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9" name="Google Shape;119;p17"/>
            <p:cNvCxnSpPr>
              <a:stCxn id="112" idx="1"/>
              <a:endCxn id="113" idx="3"/>
            </p:cNvCxnSpPr>
            <p:nvPr/>
          </p:nvCxnSpPr>
          <p:spPr>
            <a:xfrm rot="10800000">
              <a:off x="5822637" y="5416392"/>
              <a:ext cx="691500" cy="2112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0" name="Google Shape;120;p17"/>
            <p:cNvCxnSpPr>
              <a:stCxn id="113" idx="1"/>
              <a:endCxn id="100" idx="2"/>
            </p:cNvCxnSpPr>
            <p:nvPr/>
          </p:nvCxnSpPr>
          <p:spPr>
            <a:xfrm rot="10800000">
              <a:off x="4461248" y="5049960"/>
              <a:ext cx="800400" cy="3663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 startAt="4"/>
            </a:pPr>
            <a:r>
              <a:rPr lang="es-419" sz="3200"/>
              <a:t>Elaborar un método que permita la impresión de los elementos en forma inversa.</a:t>
            </a:r>
            <a:endParaRPr/>
          </a:p>
        </p:txBody>
      </p:sp>
      <p:grpSp>
        <p:nvGrpSpPr>
          <p:cNvPr id="126" name="Google Shape;126;p18"/>
          <p:cNvGrpSpPr/>
          <p:nvPr/>
        </p:nvGrpSpPr>
        <p:grpSpPr>
          <a:xfrm>
            <a:off x="3656830" y="2426086"/>
            <a:ext cx="5049404" cy="3147627"/>
            <a:chOff x="2911763" y="2722419"/>
            <a:chExt cx="5049404" cy="3147627"/>
          </a:xfrm>
        </p:grpSpPr>
        <p:sp>
          <p:nvSpPr>
            <p:cNvPr id="127" name="Google Shape;127;p18"/>
            <p:cNvSpPr/>
            <p:nvPr/>
          </p:nvSpPr>
          <p:spPr>
            <a:xfrm>
              <a:off x="3158836" y="2750128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763490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911763" y="454429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968836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461163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180608" y="4565073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514137" y="3996604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261648" y="388004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18"/>
            <p:cNvCxnSpPr>
              <a:stCxn id="127" idx="3"/>
              <a:endCxn id="131" idx="1"/>
            </p:cNvCxnSpPr>
            <p:nvPr/>
          </p:nvCxnSpPr>
          <p:spPr>
            <a:xfrm flipH="1" rot="10800000">
              <a:off x="3719945" y="2964982"/>
              <a:ext cx="741300" cy="276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6" name="Google Shape;136;p18"/>
            <p:cNvCxnSpPr>
              <a:stCxn id="131" idx="3"/>
              <a:endCxn id="128" idx="1"/>
            </p:cNvCxnSpPr>
            <p:nvPr/>
          </p:nvCxnSpPr>
          <p:spPr>
            <a:xfrm>
              <a:off x="5022272" y="2964873"/>
              <a:ext cx="7413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7" name="Google Shape;137;p18"/>
            <p:cNvCxnSpPr>
              <a:stCxn id="128" idx="3"/>
              <a:endCxn id="130" idx="1"/>
            </p:cNvCxnSpPr>
            <p:nvPr/>
          </p:nvCxnSpPr>
          <p:spPr>
            <a:xfrm>
              <a:off x="6324599" y="2964873"/>
              <a:ext cx="6441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8" name="Google Shape;138;p18"/>
            <p:cNvCxnSpPr>
              <a:stCxn id="130" idx="3"/>
            </p:cNvCxnSpPr>
            <p:nvPr/>
          </p:nvCxnSpPr>
          <p:spPr>
            <a:xfrm>
              <a:off x="7529945" y="2964873"/>
              <a:ext cx="249300" cy="332400"/>
            </a:xfrm>
            <a:prstGeom prst="bentConnector2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7630391" y="3297382"/>
              <a:ext cx="297872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7680613" y="3359150"/>
              <a:ext cx="197427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7721406" y="3429000"/>
              <a:ext cx="108144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8"/>
            <p:cNvCxnSpPr/>
            <p:nvPr/>
          </p:nvCxnSpPr>
          <p:spPr>
            <a:xfrm>
              <a:off x="7740168" y="3479800"/>
              <a:ext cx="70620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8"/>
            <p:cNvSpPr/>
            <p:nvPr/>
          </p:nvSpPr>
          <p:spPr>
            <a:xfrm>
              <a:off x="7400058" y="4786745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514137" y="5385137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261648" y="5173806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18"/>
            <p:cNvCxnSpPr>
              <a:stCxn id="129" idx="3"/>
              <a:endCxn id="132" idx="1"/>
            </p:cNvCxnSpPr>
            <p:nvPr/>
          </p:nvCxnSpPr>
          <p:spPr>
            <a:xfrm>
              <a:off x="3472872" y="4786746"/>
              <a:ext cx="707700" cy="20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7" name="Google Shape;147;p18"/>
            <p:cNvCxnSpPr>
              <a:stCxn id="132" idx="0"/>
              <a:endCxn id="134" idx="1"/>
            </p:cNvCxnSpPr>
            <p:nvPr/>
          </p:nvCxnSpPr>
          <p:spPr>
            <a:xfrm flipH="1" rot="10800000">
              <a:off x="4461162" y="4122573"/>
              <a:ext cx="800400" cy="4425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8" name="Google Shape;148;p18"/>
            <p:cNvCxnSpPr>
              <a:stCxn id="134" idx="3"/>
              <a:endCxn id="133" idx="1"/>
            </p:cNvCxnSpPr>
            <p:nvPr/>
          </p:nvCxnSpPr>
          <p:spPr>
            <a:xfrm>
              <a:off x="5822757" y="4122496"/>
              <a:ext cx="691500" cy="116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9" name="Google Shape;149;p18"/>
            <p:cNvCxnSpPr>
              <a:stCxn id="133" idx="3"/>
              <a:endCxn id="143" idx="0"/>
            </p:cNvCxnSpPr>
            <p:nvPr/>
          </p:nvCxnSpPr>
          <p:spPr>
            <a:xfrm>
              <a:off x="7075246" y="4239058"/>
              <a:ext cx="605400" cy="547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0" name="Google Shape;150;p18"/>
            <p:cNvCxnSpPr>
              <a:stCxn id="143" idx="2"/>
              <a:endCxn id="144" idx="3"/>
            </p:cNvCxnSpPr>
            <p:nvPr/>
          </p:nvCxnSpPr>
          <p:spPr>
            <a:xfrm flipH="1">
              <a:off x="7075212" y="5271654"/>
              <a:ext cx="605400" cy="355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1" name="Google Shape;151;p18"/>
            <p:cNvCxnSpPr>
              <a:stCxn id="144" idx="1"/>
              <a:endCxn id="145" idx="3"/>
            </p:cNvCxnSpPr>
            <p:nvPr/>
          </p:nvCxnSpPr>
          <p:spPr>
            <a:xfrm rot="10800000">
              <a:off x="5822637" y="5416392"/>
              <a:ext cx="691500" cy="2112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2" name="Google Shape;152;p18"/>
            <p:cNvCxnSpPr>
              <a:stCxn id="145" idx="1"/>
              <a:endCxn id="132" idx="2"/>
            </p:cNvCxnSpPr>
            <p:nvPr/>
          </p:nvCxnSpPr>
          <p:spPr>
            <a:xfrm rot="10800000">
              <a:off x="4461248" y="5049960"/>
              <a:ext cx="800400" cy="3663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 startAt="5"/>
            </a:pPr>
            <a:r>
              <a:rPr lang="es-419" sz="3200"/>
              <a:t>Dada la siguiente lista simple, la cual permite una referencia circular, elaborar una operación que determine si la lista finaliza en lazo (loop) o finaliza en nulo.</a:t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3656830" y="2426086"/>
            <a:ext cx="5049404" cy="3147627"/>
            <a:chOff x="2911763" y="2722419"/>
            <a:chExt cx="5049404" cy="3147627"/>
          </a:xfrm>
        </p:grpSpPr>
        <p:sp>
          <p:nvSpPr>
            <p:cNvPr id="159" name="Google Shape;159;p19"/>
            <p:cNvSpPr/>
            <p:nvPr/>
          </p:nvSpPr>
          <p:spPr>
            <a:xfrm>
              <a:off x="3158836" y="2750128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5763490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911763" y="454429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968836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4461163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180608" y="4565073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514137" y="3996604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5261648" y="388004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19"/>
            <p:cNvCxnSpPr>
              <a:stCxn id="159" idx="3"/>
              <a:endCxn id="163" idx="1"/>
            </p:cNvCxnSpPr>
            <p:nvPr/>
          </p:nvCxnSpPr>
          <p:spPr>
            <a:xfrm flipH="1" rot="10800000">
              <a:off x="3719945" y="2964982"/>
              <a:ext cx="741300" cy="276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8" name="Google Shape;168;p19"/>
            <p:cNvCxnSpPr>
              <a:stCxn id="163" idx="3"/>
              <a:endCxn id="160" idx="1"/>
            </p:cNvCxnSpPr>
            <p:nvPr/>
          </p:nvCxnSpPr>
          <p:spPr>
            <a:xfrm>
              <a:off x="5022272" y="2964873"/>
              <a:ext cx="7413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9" name="Google Shape;169;p19"/>
            <p:cNvCxnSpPr>
              <a:stCxn id="160" idx="3"/>
              <a:endCxn id="162" idx="1"/>
            </p:cNvCxnSpPr>
            <p:nvPr/>
          </p:nvCxnSpPr>
          <p:spPr>
            <a:xfrm>
              <a:off x="6324599" y="2964873"/>
              <a:ext cx="6441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0" name="Google Shape;170;p19"/>
            <p:cNvCxnSpPr>
              <a:stCxn id="162" idx="3"/>
            </p:cNvCxnSpPr>
            <p:nvPr/>
          </p:nvCxnSpPr>
          <p:spPr>
            <a:xfrm>
              <a:off x="7529945" y="2964873"/>
              <a:ext cx="249300" cy="332400"/>
            </a:xfrm>
            <a:prstGeom prst="bentConnector2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19"/>
            <p:cNvCxnSpPr/>
            <p:nvPr/>
          </p:nvCxnSpPr>
          <p:spPr>
            <a:xfrm>
              <a:off x="7630391" y="3297382"/>
              <a:ext cx="297872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7680613" y="3359150"/>
              <a:ext cx="197427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7721406" y="3429000"/>
              <a:ext cx="108144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7740168" y="3479800"/>
              <a:ext cx="70620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19"/>
            <p:cNvSpPr/>
            <p:nvPr/>
          </p:nvSpPr>
          <p:spPr>
            <a:xfrm>
              <a:off x="7400058" y="4786745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6514137" y="5385137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261648" y="5173806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19"/>
            <p:cNvCxnSpPr>
              <a:stCxn id="161" idx="3"/>
              <a:endCxn id="164" idx="1"/>
            </p:cNvCxnSpPr>
            <p:nvPr/>
          </p:nvCxnSpPr>
          <p:spPr>
            <a:xfrm>
              <a:off x="3472872" y="4786746"/>
              <a:ext cx="707700" cy="20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9" name="Google Shape;179;p19"/>
            <p:cNvCxnSpPr>
              <a:stCxn id="164" idx="0"/>
              <a:endCxn id="166" idx="1"/>
            </p:cNvCxnSpPr>
            <p:nvPr/>
          </p:nvCxnSpPr>
          <p:spPr>
            <a:xfrm flipH="1" rot="10800000">
              <a:off x="4461162" y="4122573"/>
              <a:ext cx="800400" cy="4425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0" name="Google Shape;180;p19"/>
            <p:cNvCxnSpPr>
              <a:stCxn id="166" idx="3"/>
              <a:endCxn id="165" idx="1"/>
            </p:cNvCxnSpPr>
            <p:nvPr/>
          </p:nvCxnSpPr>
          <p:spPr>
            <a:xfrm>
              <a:off x="5822757" y="4122496"/>
              <a:ext cx="691500" cy="116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1" name="Google Shape;181;p19"/>
            <p:cNvCxnSpPr>
              <a:stCxn id="165" idx="3"/>
              <a:endCxn id="175" idx="0"/>
            </p:cNvCxnSpPr>
            <p:nvPr/>
          </p:nvCxnSpPr>
          <p:spPr>
            <a:xfrm>
              <a:off x="7075246" y="4239058"/>
              <a:ext cx="605400" cy="547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" name="Google Shape;182;p19"/>
            <p:cNvCxnSpPr>
              <a:stCxn id="175" idx="2"/>
              <a:endCxn id="176" idx="3"/>
            </p:cNvCxnSpPr>
            <p:nvPr/>
          </p:nvCxnSpPr>
          <p:spPr>
            <a:xfrm flipH="1">
              <a:off x="7075212" y="5271654"/>
              <a:ext cx="605400" cy="355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3" name="Google Shape;183;p19"/>
            <p:cNvCxnSpPr>
              <a:stCxn id="176" idx="1"/>
              <a:endCxn id="177" idx="3"/>
            </p:cNvCxnSpPr>
            <p:nvPr/>
          </p:nvCxnSpPr>
          <p:spPr>
            <a:xfrm rot="10800000">
              <a:off x="5822637" y="5416392"/>
              <a:ext cx="691500" cy="2112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" name="Google Shape;184;p19"/>
            <p:cNvCxnSpPr>
              <a:stCxn id="177" idx="1"/>
              <a:endCxn id="164" idx="2"/>
            </p:cNvCxnSpPr>
            <p:nvPr/>
          </p:nvCxnSpPr>
          <p:spPr>
            <a:xfrm rot="10800000">
              <a:off x="4461248" y="5049960"/>
              <a:ext cx="800400" cy="3663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838200" y="335942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 startAt="6"/>
            </a:pPr>
            <a:r>
              <a:rPr lang="es-419" sz="3200"/>
              <a:t>Desarrolla el método de ordenamiento merge usando la recursividad.</a:t>
            </a:r>
            <a:endParaRPr/>
          </a:p>
        </p:txBody>
      </p:sp>
      <p:grpSp>
        <p:nvGrpSpPr>
          <p:cNvPr id="190" name="Google Shape;190;p20"/>
          <p:cNvGrpSpPr/>
          <p:nvPr/>
        </p:nvGrpSpPr>
        <p:grpSpPr>
          <a:xfrm>
            <a:off x="3656830" y="2426086"/>
            <a:ext cx="5049404" cy="3147627"/>
            <a:chOff x="2911763" y="2722419"/>
            <a:chExt cx="5049404" cy="3147627"/>
          </a:xfrm>
        </p:grpSpPr>
        <p:sp>
          <p:nvSpPr>
            <p:cNvPr id="191" name="Google Shape;191;p20"/>
            <p:cNvSpPr/>
            <p:nvPr/>
          </p:nvSpPr>
          <p:spPr>
            <a:xfrm>
              <a:off x="3158836" y="2750128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5763490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911763" y="454429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6968836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461163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4180608" y="4565073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6514137" y="3996604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261648" y="388004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20"/>
            <p:cNvCxnSpPr>
              <a:stCxn id="191" idx="3"/>
              <a:endCxn id="195" idx="1"/>
            </p:cNvCxnSpPr>
            <p:nvPr/>
          </p:nvCxnSpPr>
          <p:spPr>
            <a:xfrm flipH="1" rot="10800000">
              <a:off x="3719945" y="2964982"/>
              <a:ext cx="741300" cy="276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0" name="Google Shape;200;p20"/>
            <p:cNvCxnSpPr>
              <a:stCxn id="195" idx="3"/>
              <a:endCxn id="192" idx="1"/>
            </p:cNvCxnSpPr>
            <p:nvPr/>
          </p:nvCxnSpPr>
          <p:spPr>
            <a:xfrm>
              <a:off x="5022272" y="2964873"/>
              <a:ext cx="7413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1" name="Google Shape;201;p20"/>
            <p:cNvCxnSpPr>
              <a:stCxn id="192" idx="3"/>
              <a:endCxn id="194" idx="1"/>
            </p:cNvCxnSpPr>
            <p:nvPr/>
          </p:nvCxnSpPr>
          <p:spPr>
            <a:xfrm>
              <a:off x="6324599" y="2964873"/>
              <a:ext cx="6441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2" name="Google Shape;202;p20"/>
            <p:cNvCxnSpPr>
              <a:stCxn id="194" idx="3"/>
            </p:cNvCxnSpPr>
            <p:nvPr/>
          </p:nvCxnSpPr>
          <p:spPr>
            <a:xfrm>
              <a:off x="7529945" y="2964873"/>
              <a:ext cx="249300" cy="332400"/>
            </a:xfrm>
            <a:prstGeom prst="bentConnector2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0"/>
            <p:cNvCxnSpPr/>
            <p:nvPr/>
          </p:nvCxnSpPr>
          <p:spPr>
            <a:xfrm>
              <a:off x="7630391" y="3297382"/>
              <a:ext cx="297872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0"/>
            <p:cNvCxnSpPr/>
            <p:nvPr/>
          </p:nvCxnSpPr>
          <p:spPr>
            <a:xfrm>
              <a:off x="7680613" y="3359150"/>
              <a:ext cx="197427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0"/>
            <p:cNvCxnSpPr/>
            <p:nvPr/>
          </p:nvCxnSpPr>
          <p:spPr>
            <a:xfrm>
              <a:off x="7721406" y="3429000"/>
              <a:ext cx="108144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7740168" y="3479800"/>
              <a:ext cx="70620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20"/>
            <p:cNvSpPr/>
            <p:nvPr/>
          </p:nvSpPr>
          <p:spPr>
            <a:xfrm>
              <a:off x="7400058" y="4786745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514137" y="5385137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5261648" y="5173806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20"/>
            <p:cNvCxnSpPr>
              <a:stCxn id="193" idx="3"/>
              <a:endCxn id="196" idx="1"/>
            </p:cNvCxnSpPr>
            <p:nvPr/>
          </p:nvCxnSpPr>
          <p:spPr>
            <a:xfrm>
              <a:off x="3472872" y="4786746"/>
              <a:ext cx="707700" cy="20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1" name="Google Shape;211;p20"/>
            <p:cNvCxnSpPr>
              <a:stCxn id="196" idx="0"/>
              <a:endCxn id="198" idx="1"/>
            </p:cNvCxnSpPr>
            <p:nvPr/>
          </p:nvCxnSpPr>
          <p:spPr>
            <a:xfrm flipH="1" rot="10800000">
              <a:off x="4461162" y="4122573"/>
              <a:ext cx="800400" cy="4425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2" name="Google Shape;212;p20"/>
            <p:cNvCxnSpPr>
              <a:stCxn id="198" idx="3"/>
              <a:endCxn id="197" idx="1"/>
            </p:cNvCxnSpPr>
            <p:nvPr/>
          </p:nvCxnSpPr>
          <p:spPr>
            <a:xfrm>
              <a:off x="5822757" y="4122496"/>
              <a:ext cx="691500" cy="116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3" name="Google Shape;213;p20"/>
            <p:cNvCxnSpPr>
              <a:stCxn id="197" idx="3"/>
              <a:endCxn id="207" idx="0"/>
            </p:cNvCxnSpPr>
            <p:nvPr/>
          </p:nvCxnSpPr>
          <p:spPr>
            <a:xfrm>
              <a:off x="7075246" y="4239058"/>
              <a:ext cx="605400" cy="547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4" name="Google Shape;214;p20"/>
            <p:cNvCxnSpPr>
              <a:stCxn id="207" idx="2"/>
              <a:endCxn id="208" idx="3"/>
            </p:cNvCxnSpPr>
            <p:nvPr/>
          </p:nvCxnSpPr>
          <p:spPr>
            <a:xfrm flipH="1">
              <a:off x="7075212" y="5271654"/>
              <a:ext cx="605400" cy="355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5" name="Google Shape;215;p20"/>
            <p:cNvCxnSpPr>
              <a:stCxn id="208" idx="1"/>
              <a:endCxn id="209" idx="3"/>
            </p:cNvCxnSpPr>
            <p:nvPr/>
          </p:nvCxnSpPr>
          <p:spPr>
            <a:xfrm rot="10800000">
              <a:off x="5822637" y="5416392"/>
              <a:ext cx="691500" cy="2112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6" name="Google Shape;216;p20"/>
            <p:cNvCxnSpPr>
              <a:stCxn id="209" idx="1"/>
              <a:endCxn id="196" idx="2"/>
            </p:cNvCxnSpPr>
            <p:nvPr/>
          </p:nvCxnSpPr>
          <p:spPr>
            <a:xfrm rot="10800000">
              <a:off x="4461248" y="5049960"/>
              <a:ext cx="800400" cy="3663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838200" y="335942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 startAt="7"/>
            </a:pPr>
            <a:r>
              <a:rPr lang="es-419" sz="3200"/>
              <a:t>Desarrolla el método de ordenamiento merge usando la implementación </a:t>
            </a:r>
            <a:r>
              <a:rPr lang="es-419" sz="3200"/>
              <a:t>bottom</a:t>
            </a:r>
            <a:r>
              <a:rPr lang="es-419" sz="3200"/>
              <a:t> – up, (sin recursividad).</a:t>
            </a:r>
            <a:endParaRPr/>
          </a:p>
        </p:txBody>
      </p:sp>
      <p:grpSp>
        <p:nvGrpSpPr>
          <p:cNvPr id="222" name="Google Shape;222;p21"/>
          <p:cNvGrpSpPr/>
          <p:nvPr/>
        </p:nvGrpSpPr>
        <p:grpSpPr>
          <a:xfrm>
            <a:off x="3656830" y="2426086"/>
            <a:ext cx="5049404" cy="3147627"/>
            <a:chOff x="2911763" y="2722419"/>
            <a:chExt cx="5049404" cy="3147627"/>
          </a:xfrm>
        </p:grpSpPr>
        <p:sp>
          <p:nvSpPr>
            <p:cNvPr id="223" name="Google Shape;223;p21"/>
            <p:cNvSpPr/>
            <p:nvPr/>
          </p:nvSpPr>
          <p:spPr>
            <a:xfrm>
              <a:off x="3158836" y="2750128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5763490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911763" y="454429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6968836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461163" y="2722419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180608" y="4565073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6514137" y="3996604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5261648" y="3880041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21"/>
            <p:cNvCxnSpPr>
              <a:stCxn id="223" idx="3"/>
              <a:endCxn id="227" idx="1"/>
            </p:cNvCxnSpPr>
            <p:nvPr/>
          </p:nvCxnSpPr>
          <p:spPr>
            <a:xfrm flipH="1" rot="10800000">
              <a:off x="3719945" y="2964982"/>
              <a:ext cx="741300" cy="276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2" name="Google Shape;232;p21"/>
            <p:cNvCxnSpPr>
              <a:stCxn id="227" idx="3"/>
              <a:endCxn id="224" idx="1"/>
            </p:cNvCxnSpPr>
            <p:nvPr/>
          </p:nvCxnSpPr>
          <p:spPr>
            <a:xfrm>
              <a:off x="5022272" y="2964873"/>
              <a:ext cx="7413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3" name="Google Shape;233;p21"/>
            <p:cNvCxnSpPr>
              <a:stCxn id="224" idx="3"/>
              <a:endCxn id="226" idx="1"/>
            </p:cNvCxnSpPr>
            <p:nvPr/>
          </p:nvCxnSpPr>
          <p:spPr>
            <a:xfrm>
              <a:off x="6324599" y="2964873"/>
              <a:ext cx="644100" cy="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4" name="Google Shape;234;p21"/>
            <p:cNvCxnSpPr>
              <a:stCxn id="226" idx="3"/>
            </p:cNvCxnSpPr>
            <p:nvPr/>
          </p:nvCxnSpPr>
          <p:spPr>
            <a:xfrm>
              <a:off x="7529945" y="2964873"/>
              <a:ext cx="249300" cy="332400"/>
            </a:xfrm>
            <a:prstGeom prst="bentConnector2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21"/>
            <p:cNvCxnSpPr/>
            <p:nvPr/>
          </p:nvCxnSpPr>
          <p:spPr>
            <a:xfrm>
              <a:off x="7630391" y="3297382"/>
              <a:ext cx="297872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21"/>
            <p:cNvCxnSpPr/>
            <p:nvPr/>
          </p:nvCxnSpPr>
          <p:spPr>
            <a:xfrm>
              <a:off x="7680613" y="3359150"/>
              <a:ext cx="197427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21"/>
            <p:cNvCxnSpPr/>
            <p:nvPr/>
          </p:nvCxnSpPr>
          <p:spPr>
            <a:xfrm>
              <a:off x="7721406" y="3429000"/>
              <a:ext cx="108144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21"/>
            <p:cNvCxnSpPr/>
            <p:nvPr/>
          </p:nvCxnSpPr>
          <p:spPr>
            <a:xfrm>
              <a:off x="7740168" y="3479800"/>
              <a:ext cx="70620" cy="0"/>
            </a:xfrm>
            <a:prstGeom prst="straightConnector1">
              <a:avLst/>
            </a:prstGeom>
            <a:noFill/>
            <a:ln cap="flat" cmpd="sng" w="9525">
              <a:solidFill>
                <a:srgbClr val="559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p21"/>
            <p:cNvSpPr/>
            <p:nvPr/>
          </p:nvSpPr>
          <p:spPr>
            <a:xfrm>
              <a:off x="7400058" y="4786745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514137" y="5385137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261648" y="5173806"/>
              <a:ext cx="561109" cy="48490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21"/>
            <p:cNvCxnSpPr>
              <a:stCxn id="225" idx="3"/>
              <a:endCxn id="228" idx="1"/>
            </p:cNvCxnSpPr>
            <p:nvPr/>
          </p:nvCxnSpPr>
          <p:spPr>
            <a:xfrm>
              <a:off x="3472872" y="4786746"/>
              <a:ext cx="707700" cy="20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3" name="Google Shape;243;p21"/>
            <p:cNvCxnSpPr>
              <a:stCxn id="228" idx="0"/>
              <a:endCxn id="230" idx="1"/>
            </p:cNvCxnSpPr>
            <p:nvPr/>
          </p:nvCxnSpPr>
          <p:spPr>
            <a:xfrm flipH="1" rot="10800000">
              <a:off x="4461162" y="4122573"/>
              <a:ext cx="800400" cy="4425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4" name="Google Shape;244;p21"/>
            <p:cNvCxnSpPr>
              <a:stCxn id="230" idx="3"/>
              <a:endCxn id="229" idx="1"/>
            </p:cNvCxnSpPr>
            <p:nvPr/>
          </p:nvCxnSpPr>
          <p:spPr>
            <a:xfrm>
              <a:off x="5822757" y="4122496"/>
              <a:ext cx="691500" cy="1167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5" name="Google Shape;245;p21"/>
            <p:cNvCxnSpPr>
              <a:stCxn id="229" idx="3"/>
              <a:endCxn id="239" idx="0"/>
            </p:cNvCxnSpPr>
            <p:nvPr/>
          </p:nvCxnSpPr>
          <p:spPr>
            <a:xfrm>
              <a:off x="7075246" y="4239058"/>
              <a:ext cx="605400" cy="547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6" name="Google Shape;246;p21"/>
            <p:cNvCxnSpPr>
              <a:stCxn id="239" idx="2"/>
              <a:endCxn id="240" idx="3"/>
            </p:cNvCxnSpPr>
            <p:nvPr/>
          </p:nvCxnSpPr>
          <p:spPr>
            <a:xfrm flipH="1">
              <a:off x="7075212" y="5271654"/>
              <a:ext cx="605400" cy="3558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7" name="Google Shape;247;p21"/>
            <p:cNvCxnSpPr>
              <a:stCxn id="240" idx="1"/>
              <a:endCxn id="241" idx="3"/>
            </p:cNvCxnSpPr>
            <p:nvPr/>
          </p:nvCxnSpPr>
          <p:spPr>
            <a:xfrm rot="10800000">
              <a:off x="5822637" y="5416392"/>
              <a:ext cx="691500" cy="2112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" name="Google Shape;248;p21"/>
            <p:cNvCxnSpPr>
              <a:stCxn id="241" idx="1"/>
              <a:endCxn id="228" idx="2"/>
            </p:cNvCxnSpPr>
            <p:nvPr/>
          </p:nvCxnSpPr>
          <p:spPr>
            <a:xfrm rot="10800000">
              <a:off x="4461248" y="5049960"/>
              <a:ext cx="800400" cy="366300"/>
            </a:xfrm>
            <a:prstGeom prst="straightConnector1">
              <a:avLst/>
            </a:prstGeom>
            <a:noFill/>
            <a:ln cap="flat" cmpd="sng" w="12700">
              <a:solidFill>
                <a:srgbClr val="5597D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