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Slides/notesSlide45.xml" ContentType="application/vnd.openxmlformats-officedocument.presentationml.notesSlide+xml"/>
  <Override PartName="/ppt/notesSlides/_rels/notesSlide4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7D0AC03-37E8-4374-96AD-5924A57B572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El interprete lee el código fuente y el resultado aparece en en el output.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El compilador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lee el código y crea el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código objeto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( instrucciones el lenguaje de computadora)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el enlazador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combina bibliotecas y genera el programa. La ejecución genera el resultado en el output.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089800" y="6404400"/>
            <a:ext cx="263520" cy="26892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r">
              <a:lnSpc>
                <a:spcPct val="100000"/>
              </a:lnSpc>
            </a:pPr>
            <a:fld id="{0487BE97-2D42-4D18-9278-564256F6CFA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" name="Google Shape;13;p2" descr=""/>
          <p:cNvPicPr/>
          <p:nvPr/>
        </p:nvPicPr>
        <p:blipFill>
          <a:blip r:embed="rId2"/>
          <a:stretch/>
        </p:blipFill>
        <p:spPr>
          <a:xfrm>
            <a:off x="9865800" y="184320"/>
            <a:ext cx="2158560" cy="1053720"/>
          </a:xfrm>
          <a:prstGeom prst="rect">
            <a:avLst/>
          </a:prstGeom>
          <a:ln>
            <a:noFill/>
          </a:ln>
        </p:spPr>
      </p:pic>
      <p:pic>
        <p:nvPicPr>
          <p:cNvPr id="4" name="Google Shape;14;p2" descr=""/>
          <p:cNvPicPr/>
          <p:nvPr/>
        </p:nvPicPr>
        <p:blipFill>
          <a:blip r:embed="rId3"/>
          <a:stretch/>
        </p:blipFill>
        <p:spPr>
          <a:xfrm>
            <a:off x="323640" y="5989320"/>
            <a:ext cx="497880" cy="660240"/>
          </a:xfrm>
          <a:prstGeom prst="rect">
            <a:avLst/>
          </a:prstGeom>
          <a:ln>
            <a:noFill/>
          </a:ln>
        </p:spPr>
      </p:pic>
      <p:pic>
        <p:nvPicPr>
          <p:cNvPr id="5" name="Google Shape;15;p2" descr=""/>
          <p:cNvPicPr/>
          <p:nvPr/>
        </p:nvPicPr>
        <p:blipFill>
          <a:blip r:embed="rId4"/>
          <a:stretch/>
        </p:blipFill>
        <p:spPr>
          <a:xfrm>
            <a:off x="899640" y="6038280"/>
            <a:ext cx="631800" cy="569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1089800" y="6404400"/>
            <a:ext cx="263520" cy="26892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r">
              <a:lnSpc>
                <a:spcPct val="100000"/>
              </a:lnSpc>
            </a:pPr>
            <a:fld id="{6F18BA07-915B-418E-86B4-E0C6A23414C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11089800" y="6404400"/>
            <a:ext cx="263520" cy="26892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r">
              <a:lnSpc>
                <a:spcPct val="100000"/>
              </a:lnSpc>
            </a:pPr>
            <a:fld id="{6912196F-756F-434E-AB59-0AF3BE91F59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4" name="Google Shape;20;p3" descr=""/>
          <p:cNvPicPr/>
          <p:nvPr/>
        </p:nvPicPr>
        <p:blipFill>
          <a:blip r:embed="rId2"/>
          <a:stretch/>
        </p:blipFill>
        <p:spPr>
          <a:xfrm>
            <a:off x="196200" y="6104160"/>
            <a:ext cx="497880" cy="569160"/>
          </a:xfrm>
          <a:prstGeom prst="rect">
            <a:avLst/>
          </a:prstGeom>
          <a:ln>
            <a:noFill/>
          </a:ln>
        </p:spPr>
      </p:pic>
      <p:pic>
        <p:nvPicPr>
          <p:cNvPr id="85" name="Google Shape;21;p3" descr=""/>
          <p:cNvPicPr/>
          <p:nvPr/>
        </p:nvPicPr>
        <p:blipFill>
          <a:blip r:embed="rId3"/>
          <a:stretch/>
        </p:blipFill>
        <p:spPr>
          <a:xfrm>
            <a:off x="764640" y="6104160"/>
            <a:ext cx="631800" cy="569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18;p26" descr=""/>
          <p:cNvPicPr/>
          <p:nvPr/>
        </p:nvPicPr>
        <p:blipFill>
          <a:blip r:embed="rId2"/>
          <a:stretch/>
        </p:blipFill>
        <p:spPr>
          <a:xfrm>
            <a:off x="10150920" y="5976360"/>
            <a:ext cx="1625040" cy="765000"/>
          </a:xfrm>
          <a:prstGeom prst="rect">
            <a:avLst/>
          </a:prstGeom>
          <a:ln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15440" y="2867760"/>
            <a:ext cx="11360520" cy="1122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/>
          </p:nvPr>
        </p:nvSpPr>
        <p:spPr>
          <a:xfrm>
            <a:off x="698040" y="6158160"/>
            <a:ext cx="448920" cy="424080"/>
          </a:xfrm>
          <a:prstGeom prst="rect">
            <a:avLst/>
          </a:prstGeom>
        </p:spPr>
        <p:txBody>
          <a:bodyPr lIns="122040" rIns="122040" tIns="122040" bIns="122040" anchor="ctr">
            <a:noAutofit/>
          </a:bodyPr>
          <a:p>
            <a:pPr algn="r">
              <a:lnSpc>
                <a:spcPct val="100000"/>
              </a:lnSpc>
            </a:pPr>
            <a:fld id="{7D5223E0-60EB-4909-B975-372ED8203D0A}" type="slidenum">
              <a:rPr b="0" lang="en-US" sz="13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18;p26" descr=""/>
          <p:cNvPicPr/>
          <p:nvPr/>
        </p:nvPicPr>
        <p:blipFill>
          <a:blip r:embed="rId2"/>
          <a:stretch/>
        </p:blipFill>
        <p:spPr>
          <a:xfrm>
            <a:off x="10150920" y="5976360"/>
            <a:ext cx="1625040" cy="765000"/>
          </a:xfrm>
          <a:prstGeom prst="rect">
            <a:avLst/>
          </a:prstGeom>
          <a:ln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15440" y="328320"/>
            <a:ext cx="11360520" cy="7632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15440" y="1260360"/>
            <a:ext cx="11360520" cy="48312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/>
          </p:nvPr>
        </p:nvSpPr>
        <p:spPr>
          <a:xfrm>
            <a:off x="698040" y="6310440"/>
            <a:ext cx="448920" cy="424080"/>
          </a:xfrm>
          <a:prstGeom prst="rect">
            <a:avLst/>
          </a:prstGeom>
        </p:spPr>
        <p:txBody>
          <a:bodyPr lIns="122040" rIns="122040" tIns="122040" bIns="122040" anchor="ctr">
            <a:noAutofit/>
          </a:bodyPr>
          <a:p>
            <a:pPr algn="r">
              <a:lnSpc>
                <a:spcPct val="100000"/>
              </a:lnSpc>
            </a:pPr>
            <a:fld id="{282251BC-A3BA-4E97-AEBA-5C2EF91E62ED}" type="slidenum">
              <a:rPr b="0" lang="en-US" sz="13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60;p54" descr=""/>
          <p:cNvPicPr/>
          <p:nvPr/>
        </p:nvPicPr>
        <p:blipFill>
          <a:blip r:embed="rId2"/>
          <a:stretch/>
        </p:blipFill>
        <p:spPr>
          <a:xfrm>
            <a:off x="10150920" y="5976360"/>
            <a:ext cx="1625040" cy="765000"/>
          </a:xfrm>
          <a:prstGeom prst="rect">
            <a:avLst/>
          </a:prstGeom>
          <a:ln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15440" y="2867760"/>
            <a:ext cx="11360520" cy="1122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/>
          </p:nvPr>
        </p:nvSpPr>
        <p:spPr>
          <a:xfrm>
            <a:off x="698040" y="6158160"/>
            <a:ext cx="448920" cy="424080"/>
          </a:xfrm>
          <a:prstGeom prst="rect">
            <a:avLst/>
          </a:prstGeom>
        </p:spPr>
        <p:txBody>
          <a:bodyPr lIns="122040" rIns="122040" tIns="122040" bIns="122040" anchor="ctr">
            <a:noAutofit/>
          </a:bodyPr>
          <a:p>
            <a:pPr algn="r">
              <a:lnSpc>
                <a:spcPct val="100000"/>
              </a:lnSpc>
            </a:pPr>
            <a:fld id="{08447028-A498-42EF-B656-8635F3304399}" type="slidenum">
              <a:rPr b="0" lang="en-US" sz="13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60;p54" descr=""/>
          <p:cNvPicPr/>
          <p:nvPr/>
        </p:nvPicPr>
        <p:blipFill>
          <a:blip r:embed="rId2"/>
          <a:stretch/>
        </p:blipFill>
        <p:spPr>
          <a:xfrm>
            <a:off x="10150920" y="5976360"/>
            <a:ext cx="1625040" cy="765000"/>
          </a:xfrm>
          <a:prstGeom prst="rect">
            <a:avLst/>
          </a:prstGeom>
          <a:ln>
            <a:noFill/>
          </a:ln>
        </p:spPr>
      </p:pic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15440" y="328320"/>
            <a:ext cx="11360520" cy="7632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15440" y="1260360"/>
            <a:ext cx="11360520" cy="48312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/>
          </p:nvPr>
        </p:nvSpPr>
        <p:spPr>
          <a:xfrm>
            <a:off x="698040" y="6310440"/>
            <a:ext cx="448920" cy="424080"/>
          </a:xfrm>
          <a:prstGeom prst="rect">
            <a:avLst/>
          </a:prstGeom>
        </p:spPr>
        <p:txBody>
          <a:bodyPr lIns="122040" rIns="122040" tIns="122040" bIns="122040" anchor="ctr">
            <a:noAutofit/>
          </a:bodyPr>
          <a:p>
            <a:pPr algn="r">
              <a:lnSpc>
                <a:spcPct val="100000"/>
              </a:lnSpc>
            </a:pPr>
            <a:fld id="{65C161A8-3C92-4432-969F-01918FC812DA}" type="slidenum">
              <a:rPr b="0" lang="en-US" sz="13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ejemplo0701.cc" TargetMode="External"/><Relationship Id="rId2" Type="http://schemas.openxmlformats.org/officeDocument/2006/relationships/hyperlink" Target="http://ejemplo0701.cc" TargetMode="External"/><Relationship Id="rId3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ejemplo0701.cc" TargetMode="External"/><Relationship Id="rId2" Type="http://schemas.openxmlformats.org/officeDocument/2006/relationships/hyperlink" Target="http://ejemplo0701.cc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ejemplo0701.cc" TargetMode="External"/><Relationship Id="rId2" Type="http://schemas.openxmlformats.org/officeDocument/2006/relationships/hyperlink" Target="http://ejemplo0701.cc" TargetMode="External"/><Relationship Id="rId3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ejemplo0701.cc" TargetMode="External"/><Relationship Id="rId2" Type="http://schemas.openxmlformats.org/officeDocument/2006/relationships/hyperlink" Target="http://ejemplo0701.cc" TargetMode="External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7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7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7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503000" y="1480320"/>
            <a:ext cx="9143640" cy="2387160"/>
          </a:xfrm>
          <a:prstGeom prst="rect">
            <a:avLst/>
          </a:prstGeom>
          <a:solidFill>
            <a:srgbClr val="29d4e9"/>
          </a:solidFill>
          <a:ln w="9360">
            <a:solidFill>
              <a:srgbClr val="5b9bd5"/>
            </a:solidFill>
            <a:miter/>
          </a:ln>
        </p:spPr>
        <p:txBody>
          <a:bodyPr lIns="45720" rIns="4572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Calibri"/>
              </a:rPr>
              <a:t>CS1103</a:t>
            </a:r>
            <a:br/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Calibri"/>
              </a:rPr>
              <a:t>PROGRAMACIÓN ORIENTADA A OBJETOS II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1503000" y="4263840"/>
            <a:ext cx="9143640" cy="71676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Unidad 3 : Clases, Objetos y Relaciones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  <p:grpSp>
        <p:nvGrpSpPr>
          <p:cNvPr id="290" name="Group 3"/>
          <p:cNvGrpSpPr/>
          <p:nvPr/>
        </p:nvGrpSpPr>
        <p:grpSpPr>
          <a:xfrm>
            <a:off x="4754160" y="5780160"/>
            <a:ext cx="5892120" cy="692280"/>
            <a:chOff x="4754160" y="5780160"/>
            <a:chExt cx="5892120" cy="692280"/>
          </a:xfrm>
        </p:grpSpPr>
        <p:sp>
          <p:nvSpPr>
            <p:cNvPr id="291" name="CustomShape 4"/>
            <p:cNvSpPr/>
            <p:nvPr/>
          </p:nvSpPr>
          <p:spPr>
            <a:xfrm>
              <a:off x="4754160" y="5780160"/>
              <a:ext cx="5892120" cy="692280"/>
            </a:xfrm>
            <a:prstGeom prst="rect">
              <a:avLst/>
            </a:prstGeom>
            <a:solidFill>
              <a:srgbClr val="29d4e9"/>
            </a:solidFill>
            <a:ln w="9360">
              <a:solidFill>
                <a:schemeClr val="accen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5"/>
            <p:cNvSpPr/>
            <p:nvPr/>
          </p:nvSpPr>
          <p:spPr>
            <a:xfrm>
              <a:off x="4754160" y="5780160"/>
              <a:ext cx="5892120" cy="67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Profesor:   Estanislao Contrera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                   </a:t>
              </a:r>
              <a:r>
                <a:rPr b="1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Rubén Rivas   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Argumentos por Defecto de Funciones (Constructor)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838080" y="1825560"/>
            <a:ext cx="629172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 pueden asignar valores por defecto a los parámetros de la función (o constructor) invocada.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 la invocación no suministra estos argumentos, el compilador insertará el valor predeterminado en consecuencia. Por ejemplo: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Notas: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90000"/>
              </a:lnSpc>
              <a:buClr>
                <a:srgbClr val="000000"/>
              </a:buClr>
              <a:buFont typeface="Arial"/>
              <a:buChar char="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El valor predeterminado sólo se puede asignar a los argumentos finales.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90000"/>
              </a:lnSpc>
              <a:buClr>
                <a:srgbClr val="000000"/>
              </a:buClr>
              <a:buFont typeface="Arial"/>
              <a:buChar char="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El valor predeterminado se especifica en la declaración de la clase. No se especifica en la implementación de la función.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90000"/>
              </a:lnSpc>
              <a:buClr>
                <a:srgbClr val="000000"/>
              </a:buClr>
              <a:buFont typeface="Arial"/>
              <a:buChar char="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El argumento por defecto es aplicable a todas las funciones, incluida la función constructor.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</a:pPr>
            <a:br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7435080" y="2042640"/>
            <a:ext cx="4423680" cy="34214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13cfd"/>
                </a:solidFill>
                <a:latin typeface="Courier New"/>
                <a:ea typeface="Courier New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ff271b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x,y;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271b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::</a:t>
            </a:r>
            <a:r>
              <a:rPr b="0" lang="en-US" sz="1800" spc="-1" strike="noStrike">
                <a:solidFill>
                  <a:srgbClr val="ff271b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x0=0,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     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y0=0):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x(x0), y(y0)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{}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main()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p1(5,4);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*p2 =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(4,6);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 rot="10800000">
            <a:off x="4481640" y="2777400"/>
            <a:ext cx="5612040" cy="44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Destructor:  ~ClassName()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Similar a un constructor, un destructor tiene el mismo nombre como el de la clase, pero precedido con una tilde (~).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El destructor es llamado automáticamente cuando la instancia expira.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 tiene argumentos y no retorna un tipo.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Solo debe haber un destructor en una clase.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 no se ha definido un destructor, el compilador provee un destructor que no hace nada.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El destructor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realizará la limpieza de la memoria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en particular, si la memoria ha sido asignada dinámicamente.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 el constructor usa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new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para asignar dinámicamente almacenamiento, el destructor deberá usar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delete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para eliminarlo.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Destructor:  ~ClassName()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Sintaxis: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395240" y="1947240"/>
            <a:ext cx="4423680" cy="43509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13cfd"/>
                </a:solidFill>
                <a:latin typeface="Courier New"/>
                <a:ea typeface="Courier New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ff271b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x,y;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~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271b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::</a:t>
            </a:r>
            <a:r>
              <a:rPr b="0" lang="en-US" sz="1800" spc="-1" strike="noStrike">
                <a:solidFill>
                  <a:srgbClr val="ff271b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x0,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y0):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x(x0), y(y0)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{}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271b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::~</a:t>
            </a:r>
            <a:r>
              <a:rPr b="0" lang="en-US" sz="1800" spc="-1" strike="noStrike">
                <a:solidFill>
                  <a:srgbClr val="ff271b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{}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main()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p1(5,4);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*p2 =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(4,6);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 rot="10800000">
            <a:off x="2634840" y="2104560"/>
            <a:ext cx="1975320" cy="8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15440" y="2867760"/>
            <a:ext cx="11360520" cy="11221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585858"/>
                </a:solidFill>
                <a:latin typeface="Calibri"/>
                <a:ea typeface="Calibri"/>
              </a:rPr>
              <a:t>2. Constantes Objetos Miembros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 thruBlk="true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Objetos Constantes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71320" y="1110240"/>
            <a:ext cx="1104912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 anchor="ctr">
            <a:noAutofit/>
          </a:bodyPr>
          <a:p>
            <a:pPr lvl="1" marL="876240" indent="-44424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la palabra reservada </a:t>
            </a:r>
            <a:r>
              <a:rPr b="1" lang="en-US" sz="3600" spc="-1" strike="noStrike">
                <a:solidFill>
                  <a:srgbClr val="d93018"/>
                </a:solidFill>
                <a:latin typeface="Arial"/>
                <a:ea typeface="Arial"/>
              </a:rPr>
              <a:t>const.</a:t>
            </a:r>
            <a:endParaRPr b="0" lang="en-US" sz="3600" spc="-1" strike="noStrike">
              <a:latin typeface="Arial"/>
            </a:endParaRPr>
          </a:p>
          <a:p>
            <a:pPr lvl="1" marL="876240" indent="-44424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Especifica que un objeto no es modificable.</a:t>
            </a:r>
            <a:endParaRPr b="0" lang="en-US" sz="3600" spc="-1" strike="noStrike">
              <a:latin typeface="Arial"/>
            </a:endParaRPr>
          </a:p>
          <a:p>
            <a:pPr lvl="1" marL="876240" indent="-44424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Cualquier intento de modificar el objeto dará lugar a un error de compilación.</a:t>
            </a:r>
            <a:endParaRPr b="0" lang="en-US" sz="36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Funciones Miembro Constantes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15440" y="1322640"/>
            <a:ext cx="1104912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 anchor="ctr">
            <a:noAutofit/>
          </a:bodyPr>
          <a:p>
            <a:pPr lvl="1" marL="800280" indent="-29160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Solo funciones miembro </a:t>
            </a:r>
            <a:r>
              <a:rPr b="0" i="1" lang="en-US" sz="2400" spc="-1" strike="noStrike">
                <a:solidFill>
                  <a:srgbClr val="0b55ff"/>
                </a:solidFill>
                <a:latin typeface="Arial"/>
                <a:ea typeface="Arial"/>
              </a:rPr>
              <a:t>constantes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pueden ser llamados por Objetos </a:t>
            </a:r>
            <a:r>
              <a:rPr b="0" i="1" lang="en-US" sz="2400" spc="-1" strike="noStrike">
                <a:solidFill>
                  <a:srgbClr val="0b55ff"/>
                </a:solidFill>
                <a:latin typeface="Arial"/>
                <a:ea typeface="Arial"/>
              </a:rPr>
              <a:t>constantes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lvl="1" marL="800280" indent="-2916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Las funciones Miembro declaradas como </a:t>
            </a:r>
            <a:r>
              <a:rPr b="0" i="1" lang="en-US" sz="2400" spc="-1" strike="noStrike">
                <a:solidFill>
                  <a:srgbClr val="0b55ff"/>
                </a:solidFill>
                <a:latin typeface="Arial"/>
                <a:ea typeface="Arial"/>
              </a:rPr>
              <a:t>constantes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no están permitidas para modificar objetos.</a:t>
            </a:r>
            <a:endParaRPr b="0" lang="en-US" sz="2400" spc="-1" strike="noStrike">
              <a:latin typeface="Arial"/>
            </a:endParaRPr>
          </a:p>
          <a:p>
            <a:pPr lvl="1" marL="800280" indent="-2916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Una función se especifica como </a:t>
            </a:r>
            <a:r>
              <a:rPr b="1" i="1" lang="en-US" sz="2400" spc="-1" strike="noStrike">
                <a:solidFill>
                  <a:srgbClr val="ff2a0a"/>
                </a:solidFill>
                <a:latin typeface="Arial"/>
                <a:ea typeface="Arial"/>
              </a:rPr>
              <a:t>const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tanto en su prototipo como en su definición.</a:t>
            </a:r>
            <a:endParaRPr b="0" lang="en-US" sz="2400" spc="-1" strike="noStrike">
              <a:latin typeface="Arial"/>
            </a:endParaRPr>
          </a:p>
          <a:p>
            <a:pPr lvl="1" marL="800280" indent="-291600" algn="just">
              <a:lnSpc>
                <a:spcPct val="90000"/>
              </a:lnSpc>
              <a:spcBef>
                <a:spcPts val="700"/>
              </a:spcBef>
              <a:buClr>
                <a:srgbClr val="ff2a0a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ff2a0a"/>
                </a:solidFill>
                <a:latin typeface="Arial"/>
                <a:ea typeface="Arial"/>
              </a:rPr>
              <a:t>Constructors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/ </a:t>
            </a:r>
            <a:r>
              <a:rPr b="1" i="1" lang="en-US" sz="2400" spc="-1" strike="noStrike">
                <a:solidFill>
                  <a:srgbClr val="ff2a0a"/>
                </a:solidFill>
                <a:latin typeface="Arial"/>
                <a:ea typeface="Arial"/>
              </a:rPr>
              <a:t>Destructors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no pueden ser </a:t>
            </a:r>
            <a:r>
              <a:rPr b="1" i="1" lang="en-US" sz="2400" spc="-1" strike="noStrike">
                <a:solidFill>
                  <a:srgbClr val="ff2a0a"/>
                </a:solidFill>
                <a:latin typeface="Arial"/>
                <a:ea typeface="Arial"/>
              </a:rPr>
              <a:t>const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609480" indent="216000" algn="just">
              <a:lnSpc>
                <a:spcPct val="9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 Necesitan inicializar variables (por lo tanto, modificarlo)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 u="sng">
                <a:solidFill>
                  <a:srgbClr val="0000ff"/>
                </a:solidFill>
                <a:uFillTx/>
                <a:latin typeface="Consolas"/>
                <a:ea typeface="Consolas"/>
                <a:hlinkClick r:id="rId1"/>
              </a:rPr>
              <a:t>ejemplo01</a:t>
            </a:r>
            <a:r>
              <a:rPr b="1" lang="en-US" sz="3400" spc="-1" strike="noStrike">
                <a:solidFill>
                  <a:srgbClr val="0000ff"/>
                </a:solidFill>
                <a:latin typeface="Consolas"/>
                <a:ea typeface="Consolas"/>
                <a:hlinkClick r:id="rId2"/>
              </a:rPr>
              <a:t>: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15440" y="1298880"/>
            <a:ext cx="4987440" cy="46159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#include &lt;iostream&gt;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using namespace std;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class Persona{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public: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Persona(string ="-", </a:t>
            </a:r>
            <a:endParaRPr b="0" lang="en-US" sz="12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="-", string = "-", int =0);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~Persona();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funciones set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setDni(string);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setNombre(string);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setApellido(string);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setEdad(int);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funciones get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getDni() const;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getNombre() const;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getApellido() const;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 getEdad() const;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imprimeDatosPersonales() const;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private: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dni;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nombre;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apellido;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 edad;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5622120" y="1713600"/>
            <a:ext cx="6082920" cy="34300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Persona::Persona(string aDni,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aNombre,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aApellido,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 aEdad)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{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setDni(aDni);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setNombre(aNombre);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setApellido(aApellido);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setEdad(aEdad);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Persona::~Persona() { 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funciones set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Persona::setDni(string aDni) {dni = aDni;}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Persona::setNombre(string aNombre) {nombre = aNombre;}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Persona::setApellido(string aApellido) {apellido = aApellido;}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Persona::setEdad(int aEdad) {edad = aEdad;}</a:t>
            </a:r>
            <a:endParaRPr b="0" lang="en-US" sz="12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30200" y="1338480"/>
            <a:ext cx="5070240" cy="27806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funciones get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Persona::getDni() const { return dni; 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Persona::getNombre() const { return nombre; 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string Persona::getApellido() const { return apellido; 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 Persona::getEdad() const { return edad; 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Persona::imprimeDatosPersonales() const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{    </a:t>
            </a:r>
            <a:endParaRPr b="0" lang="en-US" sz="1200" spc="-1" strike="noStrike">
              <a:latin typeface="Arial"/>
            </a:endParaRPr>
          </a:p>
          <a:p>
            <a:pPr marL="368280" indent="-12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 &lt;&lt; "Dni      : " &lt;&lt; dni &lt;&lt; endl;   </a:t>
            </a:r>
            <a:endParaRPr b="0" lang="en-US" sz="1200" spc="-1" strike="noStrike">
              <a:latin typeface="Arial"/>
            </a:endParaRPr>
          </a:p>
          <a:p>
            <a:pPr marL="368280" indent="-12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 &lt;&lt; "Nombre   : " &lt;&lt; nombre &lt;&lt; endl;</a:t>
            </a:r>
            <a:endParaRPr b="0" lang="en-US" sz="1200" spc="-1" strike="noStrike">
              <a:latin typeface="Arial"/>
            </a:endParaRPr>
          </a:p>
          <a:p>
            <a:pPr marL="368280" indent="-12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 &lt;&lt; "Apellido : " &lt;&lt; apellido &lt;&lt; endl;</a:t>
            </a:r>
            <a:endParaRPr b="0" lang="en-US" sz="1200" spc="-1" strike="noStrike">
              <a:latin typeface="Arial"/>
            </a:endParaRPr>
          </a:p>
          <a:p>
            <a:pPr marL="368280" indent="-12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 &lt;&lt; "Edad     : " &lt;&lt; edad &lt;&lt; endl;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 u="sng">
                <a:solidFill>
                  <a:srgbClr val="0000ff"/>
                </a:solidFill>
                <a:uFillTx/>
                <a:latin typeface="Consolas"/>
                <a:ea typeface="Consolas"/>
                <a:hlinkClick r:id="rId1"/>
              </a:rPr>
              <a:t>ejemplo01</a:t>
            </a:r>
            <a:r>
              <a:rPr b="1" lang="en-US" sz="3400" spc="-1" strike="noStrike">
                <a:solidFill>
                  <a:srgbClr val="0000ff"/>
                </a:solidFill>
                <a:latin typeface="Consolas"/>
                <a:ea typeface="Consolas"/>
                <a:hlinkClick r:id="rId2"/>
              </a:rPr>
              <a:t>: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6297120" y="1260000"/>
            <a:ext cx="5373000" cy="43372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 main(){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Objeto Constante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const Persona director("099","Ernesto", "Cuadros", 40);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Objeto Constante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const Persona profesor("097","Neto","Bringas",45);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Objeto No - Constante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Persona alumno;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cout&lt;&lt;"Director:"&lt;&lt;endl;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director.imprimeDatosPersonales();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cout&lt;&lt;"\n";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cout&lt;&lt;"Profesor:"&lt;&lt;endl;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profesor.imprimeDatosPersonales();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cout&lt;&lt;"\n";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cout&lt;&lt;"Alumno:"&lt;&lt;endl;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alumno.setDni("200101");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alumno.setNombre("Luis");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alumno.setApellido("Fernandez");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alumno.setEdad(17);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alumno.imprimeDatosPersonales();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37" name="Google Shape;514;p97" descr=""/>
          <p:cNvPicPr/>
          <p:nvPr/>
        </p:nvPicPr>
        <p:blipFill>
          <a:blip r:embed="rId3"/>
          <a:srcRect l="20683" t="46185" r="48582" b="18737"/>
          <a:stretch/>
        </p:blipFill>
        <p:spPr>
          <a:xfrm>
            <a:off x="896760" y="4366080"/>
            <a:ext cx="4603680" cy="232596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Miembro Inicializador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71320" y="1606680"/>
            <a:ext cx="11049120" cy="31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 marL="291960" indent="-291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Requerido para inicializar:</a:t>
            </a:r>
            <a:endParaRPr b="0" lang="en-US" sz="3000" spc="-1" strike="noStrike">
              <a:latin typeface="Arial"/>
            </a:endParaRPr>
          </a:p>
          <a:p>
            <a:pPr lvl="1" marL="800280" indent="-3297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miembros de tipo de dato </a:t>
            </a:r>
            <a:r>
              <a:rPr b="1" i="1" lang="en-US" sz="3000" spc="-1" strike="noStrike">
                <a:solidFill>
                  <a:srgbClr val="ff2a0a"/>
                </a:solidFill>
                <a:latin typeface="Arial"/>
                <a:ea typeface="Arial"/>
              </a:rPr>
              <a:t>const</a:t>
            </a:r>
            <a:endParaRPr b="0" lang="en-US" sz="3000" spc="-1" strike="noStrike">
              <a:latin typeface="Arial"/>
            </a:endParaRPr>
          </a:p>
          <a:p>
            <a:pPr lvl="1" marL="800280" indent="-3297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miembro de Datos que son referencias</a:t>
            </a:r>
            <a:endParaRPr b="0" lang="en-US" sz="3000" spc="-1" strike="noStrike"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Pueden ser usados por cualquier miembro dato.</a:t>
            </a:r>
            <a:endParaRPr b="0" lang="en-US" sz="30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Lista de Miembros Inicializadores 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15440" y="1287000"/>
            <a:ext cx="1104912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 anchor="ctr">
            <a:noAutofit/>
          </a:bodyPr>
          <a:p>
            <a:pPr lvl="1" marL="774720" indent="-26640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Aparece entre la lista de parámetros de un constructor y la llave izquierda (“{“) que comienza el cuerpo del constructor.</a:t>
            </a:r>
            <a:endParaRPr b="0" lang="en-US" sz="2400" spc="-1" strike="noStrike">
              <a:latin typeface="Arial"/>
            </a:endParaRPr>
          </a:p>
          <a:p>
            <a:pPr marL="609480" indent="609480" algn="just">
              <a:lnSpc>
                <a:spcPct val="9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 Separado de la lista de parámetros con dos puntos (:)</a:t>
            </a:r>
            <a:endParaRPr b="0" lang="en-US" sz="2400" spc="-1" strike="noStrike">
              <a:latin typeface="Arial"/>
            </a:endParaRPr>
          </a:p>
          <a:p>
            <a:pPr lvl="1" marL="774720" indent="-2664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Cada inicializador de miembros consiste en el nombre de miembro de datos seguido por paréntesis que contiene el valor inicial del miembro.</a:t>
            </a:r>
            <a:endParaRPr b="0" lang="en-US" sz="2400" spc="-1" strike="noStrike">
              <a:latin typeface="Arial"/>
            </a:endParaRPr>
          </a:p>
          <a:p>
            <a:pPr lvl="1" marL="774720" indent="-2664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Los inicializadores de varios miembros están separados por comas.</a:t>
            </a:r>
            <a:endParaRPr b="0" lang="en-US" sz="2400" spc="-1" strike="noStrike">
              <a:latin typeface="Arial"/>
            </a:endParaRPr>
          </a:p>
          <a:p>
            <a:pPr lvl="1" marL="774720" indent="-2664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Ejecuta antes de que el cuerpo del constructor se ejecute.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1019520" y="270360"/>
            <a:ext cx="10515240" cy="1163520"/>
          </a:xfrm>
          <a:prstGeom prst="rect">
            <a:avLst/>
          </a:prstGeom>
          <a:solidFill>
            <a:srgbClr val="44ebd4"/>
          </a:solidFill>
          <a:ln w="9360">
            <a:solidFill>
              <a:srgbClr val="5b9bd5"/>
            </a:solidFill>
            <a:miter/>
          </a:ln>
        </p:spPr>
        <p:txBody>
          <a:bodyPr lIns="45720" rIns="4572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Logro de la sesión: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Google Shape;411;p82" descr=""/>
          <p:cNvPicPr/>
          <p:nvPr/>
        </p:nvPicPr>
        <p:blipFill>
          <a:blip r:embed="rId1"/>
          <a:stretch/>
        </p:blipFill>
        <p:spPr>
          <a:xfrm>
            <a:off x="589320" y="5880240"/>
            <a:ext cx="497880" cy="660240"/>
          </a:xfrm>
          <a:prstGeom prst="rect">
            <a:avLst/>
          </a:prstGeom>
          <a:ln>
            <a:noFill/>
          </a:ln>
        </p:spPr>
      </p:pic>
      <p:pic>
        <p:nvPicPr>
          <p:cNvPr id="295" name="Google Shape;412;p82" descr=""/>
          <p:cNvPicPr/>
          <p:nvPr/>
        </p:nvPicPr>
        <p:blipFill>
          <a:blip r:embed="rId2"/>
          <a:stretch/>
        </p:blipFill>
        <p:spPr>
          <a:xfrm>
            <a:off x="1165320" y="5929200"/>
            <a:ext cx="631800" cy="56916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1055520" y="1617840"/>
            <a:ext cx="10443600" cy="2118600"/>
          </a:xfrm>
          <a:prstGeom prst="rect">
            <a:avLst/>
          </a:prstGeom>
          <a:solidFill>
            <a:schemeClr val="lt1"/>
          </a:solidFill>
          <a:ln w="255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Autofit/>
          </a:bodyPr>
          <a:p>
            <a:pPr algn="just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Al finalizar  la sesión, los alumnos podrán entender el concepto de Constructores, Destructores, Friends, Sobrecarga y Relaciones entre clases, así como su implementación en un lenguaje de programación orientado a objetos ( C++ ).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 u="sng">
                <a:solidFill>
                  <a:srgbClr val="0000ff"/>
                </a:solidFill>
                <a:uFillTx/>
                <a:latin typeface="Consolas"/>
                <a:ea typeface="Consolas"/>
                <a:hlinkClick r:id="rId1"/>
              </a:rPr>
              <a:t>ejemplo02</a:t>
            </a:r>
            <a:r>
              <a:rPr b="1" lang="en-US" sz="3400" spc="-1" strike="noStrike">
                <a:solidFill>
                  <a:srgbClr val="0000ff"/>
                </a:solidFill>
                <a:latin typeface="Consolas"/>
                <a:ea typeface="Consolas"/>
                <a:hlinkClick r:id="rId2"/>
              </a:rPr>
              <a:t>: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15440" y="1607400"/>
            <a:ext cx="5929560" cy="41140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#include &lt;iostream&gt;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using namespace std;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class Incremento{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public: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Constructor por Defecto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Incremento(int inicial=0, int aumento=1);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sumaAumento() {   contador += aumentoFijo;    }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imprime() const;       // imprime contador e incremento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private: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 contador;               // miembro de Dato No Const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const  int aumentoFijo;     // miembro de Dato Const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Incremento::Incremento(int inicial, int aumento)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: contador(inicial),    // Inicializador para miembro No Const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aumentoFijo(aumento)  // requerido para miembro Const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Incremento::imprime() const{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cout&lt;&lt;"Contador = "&lt;&lt; contador &lt;&lt; " , Aumento = “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&lt;&lt;aumentoFijo&lt;&lt;endl;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801840" y="1484640"/>
            <a:ext cx="4797720" cy="43599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 main(){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Incremento valor0;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cout&lt;&lt;"Antes de Incrementar:  ";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valor0.imprime();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valor0.sumaAumento();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valor0.imprime();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cout&lt;&lt;"\n";        Incremento valor1(10,5);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cout&lt;&lt;"Antes de Incrementar:  ";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valor1.imprime();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for(int j=0; j&lt;3 ; j++)    {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valor1.sumaAumento();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cout&lt;&lt;"Despues de Incremento  "&lt;&lt; j &lt;&lt; " : ";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valor1.imprime();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cout&lt;&lt;"\n";        Incremento valor2(100,10);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cout&lt;&lt;"Antes de Incrementar:  ";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valor2.imprime();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valor2.sumaAumento();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valor2.imprime();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cout&lt;&lt;"\n";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return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Corrida del Programa: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Google Shape;539;p101" descr=""/>
          <p:cNvPicPr/>
          <p:nvPr/>
        </p:nvPicPr>
        <p:blipFill>
          <a:blip r:embed="rId1"/>
          <a:srcRect l="21074" t="35616" r="44725" b="23093"/>
          <a:stretch/>
        </p:blipFill>
        <p:spPr>
          <a:xfrm>
            <a:off x="2422800" y="1914840"/>
            <a:ext cx="6250680" cy="383544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15440" y="2867760"/>
            <a:ext cx="11360520" cy="11221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585858"/>
                </a:solidFill>
                <a:latin typeface="Calibri"/>
                <a:ea typeface="Calibri"/>
              </a:rPr>
              <a:t>3. Funciones Friends y Clases Friends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 thruBlk="true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Funciones Friend y Clases Friend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735920"/>
            <a:ext cx="1104912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 lvl="1" marL="774720" indent="-26640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Pueden acceder a miembros privados y protegidos de otras clases.</a:t>
            </a:r>
            <a:endParaRPr b="0" lang="en-US" sz="2400" spc="-1" strike="noStrike">
              <a:latin typeface="Arial"/>
            </a:endParaRPr>
          </a:p>
          <a:p>
            <a:pPr lvl="1" marL="774720" indent="-2664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Las funciones </a:t>
            </a:r>
            <a:r>
              <a:rPr b="0" i="1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friends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no son funciones miembro de la clase.</a:t>
            </a:r>
            <a:endParaRPr b="0" lang="en-US" sz="2400" spc="-1" strike="noStrike">
              <a:latin typeface="Arial"/>
            </a:endParaRPr>
          </a:p>
          <a:p>
            <a:pPr lvl="2" marL="1282680" indent="-2664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Definidos fuera del alcance de la clase.</a:t>
            </a:r>
            <a:endParaRPr b="0" lang="en-US" sz="24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Propiedades:</a:t>
            </a:r>
            <a:endParaRPr b="0" lang="en-US" sz="2400" spc="-1" strike="noStrike">
              <a:latin typeface="Arial"/>
            </a:endParaRPr>
          </a:p>
          <a:p>
            <a:pPr lvl="1" marL="774720" indent="-2664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 propiedad ‘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Friends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’ se concede, no se toma</a:t>
            </a:r>
            <a:endParaRPr b="0" lang="en-US" sz="2400" spc="-1" strike="noStrike">
              <a:latin typeface="Arial"/>
            </a:endParaRPr>
          </a:p>
          <a:p>
            <a:pPr lvl="1" marL="774720" indent="-2664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fb2d3d"/>
                </a:solidFill>
                <a:latin typeface="Arial"/>
                <a:ea typeface="Arial"/>
              </a:rPr>
              <a:t>NO es simétrico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(si B es friend de A, A no necesariamente es friend de B) </a:t>
            </a:r>
            <a:endParaRPr b="0" lang="en-US" sz="2400" spc="-1" strike="noStrike">
              <a:latin typeface="Arial"/>
            </a:endParaRPr>
          </a:p>
          <a:p>
            <a:pPr lvl="1" marL="774720" indent="-266400" algn="just">
              <a:lnSpc>
                <a:spcPct val="90000"/>
              </a:lnSpc>
              <a:spcBef>
                <a:spcPts val="700"/>
              </a:spcBef>
              <a:buClr>
                <a:srgbClr val="fb2d3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b2d3d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fb2d3d"/>
                </a:solidFill>
                <a:latin typeface="Arial"/>
                <a:ea typeface="Arial"/>
              </a:rPr>
              <a:t>NO transitivo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(si A es friend de B, B a friend de C, A no necesariamente es friend de C)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Declaración de Friend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289800" y="1328760"/>
            <a:ext cx="11049120" cy="518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 lvl="1" marL="800280" indent="-29160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Funciones </a:t>
            </a:r>
            <a:r>
              <a:rPr b="0" i="1" lang="en-US" sz="2400" spc="-1" strike="noStrike">
                <a:solidFill>
                  <a:srgbClr val="fb2d3d"/>
                </a:solidFill>
                <a:latin typeface="Arial"/>
                <a:ea typeface="Arial"/>
              </a:rPr>
              <a:t>friend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2400" spc="-1" strike="noStrike">
              <a:latin typeface="Arial"/>
            </a:endParaRPr>
          </a:p>
          <a:p>
            <a:pPr lvl="2" marL="1308240" indent="-2916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Comando </a:t>
            </a:r>
            <a:r>
              <a:rPr b="0" i="1" lang="en-US" sz="2400" spc="-1" strike="noStrike">
                <a:solidFill>
                  <a:srgbClr val="fb2d3d"/>
                </a:solidFill>
                <a:latin typeface="Arial"/>
                <a:ea typeface="Arial"/>
              </a:rPr>
              <a:t>friend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antes del prototipo de la función en la clase que está determinando la relación de amistad.</a:t>
            </a:r>
            <a:endParaRPr b="0" lang="en-US" sz="2400" spc="-1" strike="noStrike">
              <a:latin typeface="Arial"/>
            </a:endParaRPr>
          </a:p>
          <a:p>
            <a:pPr marL="609480" indent="1536840" algn="just">
              <a:lnSpc>
                <a:spcPct val="9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2653fc"/>
                </a:solid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2653fc"/>
                </a:solidFill>
                <a:latin typeface="Consolas"/>
                <a:ea typeface="Consolas"/>
              </a:rPr>
              <a:t>friend int myFunction( int x ); </a:t>
            </a:r>
            <a:endParaRPr b="0" lang="en-US" sz="2400" spc="-1" strike="noStrike">
              <a:latin typeface="Arial"/>
            </a:endParaRPr>
          </a:p>
          <a:p>
            <a:pPr marL="609480" indent="609480" algn="just">
              <a:lnSpc>
                <a:spcPct val="9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Aparece en la clase que está concediendo la amista.</a:t>
            </a:r>
            <a:endParaRPr b="0" lang="en-US" sz="2400" spc="-1" strike="noStrike">
              <a:latin typeface="Arial"/>
            </a:endParaRPr>
          </a:p>
          <a:p>
            <a:pPr marL="609480" indent="609480" algn="just">
              <a:lnSpc>
                <a:spcPct val="9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  <a:p>
            <a:pPr lvl="1" marL="800280" indent="-2916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Clases </a:t>
            </a:r>
            <a:r>
              <a:rPr b="0" i="1" lang="en-US" sz="2400" spc="-1" strike="noStrike">
                <a:solidFill>
                  <a:srgbClr val="fb2d3d"/>
                </a:solidFill>
                <a:latin typeface="Arial"/>
                <a:ea typeface="Arial"/>
              </a:rPr>
              <a:t>friend</a:t>
            </a:r>
            <a:endParaRPr b="0" lang="en-US" sz="2400" spc="-1" strike="noStrike">
              <a:latin typeface="Arial"/>
            </a:endParaRPr>
          </a:p>
          <a:p>
            <a:pPr lvl="2" marL="1308240" indent="-2916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 clase de tipo </a:t>
            </a:r>
            <a:r>
              <a:rPr b="0" i="1" lang="en-US" sz="2400" spc="-1" strike="noStrike">
                <a:solidFill>
                  <a:srgbClr val="fb2d3d"/>
                </a:solidFill>
                <a:latin typeface="Arial"/>
                <a:ea typeface="Arial"/>
              </a:rPr>
              <a:t>friend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US" sz="2400" spc="-1" strike="noStrike">
                <a:solidFill>
                  <a:srgbClr val="2653fc"/>
                </a:solidFill>
                <a:latin typeface="Consolas"/>
                <a:ea typeface="Consolas"/>
              </a:rPr>
              <a:t>ClaseAmiga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se indica en la clase que concede la amistad.</a:t>
            </a:r>
            <a:endParaRPr b="0" lang="en-US" sz="2400" spc="-1" strike="noStrike">
              <a:latin typeface="Arial"/>
            </a:endParaRPr>
          </a:p>
          <a:p>
            <a:pPr lvl="2" marL="1308240" indent="-29160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MiClaseUno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concede la amistad a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MiClaseDos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b="0" lang="en-US" sz="2400" spc="-1" strike="noStrike">
              <a:latin typeface="Arial"/>
            </a:endParaRPr>
          </a:p>
          <a:p>
            <a:pPr marL="609480" indent="876240" algn="just">
              <a:lnSpc>
                <a:spcPct val="9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2653fc"/>
                </a:solidFill>
                <a:latin typeface="Consolas"/>
                <a:ea typeface="Consolas"/>
              </a:rPr>
              <a:t>	</a:t>
            </a:r>
            <a:r>
              <a:rPr b="0" lang="en-US" sz="2400" spc="-1" strike="noStrike">
                <a:solidFill>
                  <a:srgbClr val="2653fc"/>
                </a:solidFill>
                <a:latin typeface="Consolas"/>
                <a:ea typeface="Consolas"/>
              </a:rPr>
              <a:t>	</a:t>
            </a:r>
            <a:r>
              <a:rPr b="0" lang="en-US" sz="2400" spc="-1" strike="noStrike">
                <a:solidFill>
                  <a:srgbClr val="2653fc"/>
                </a:solidFill>
                <a:latin typeface="Consolas"/>
                <a:ea typeface="Consolas"/>
              </a:rPr>
              <a:t>friend MiClaseUno MiClaseDos; </a:t>
            </a:r>
            <a:endParaRPr b="0" lang="en-US" sz="2400" spc="-1" strike="noStrike">
              <a:latin typeface="Arial"/>
            </a:endParaRPr>
          </a:p>
          <a:p>
            <a:pPr marL="609480" algn="just">
              <a:lnSpc>
                <a:spcPct val="9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aparece en la definición de la clase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MiClassUno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 u="sng">
                <a:solidFill>
                  <a:srgbClr val="0000ff"/>
                </a:solidFill>
                <a:uFillTx/>
                <a:latin typeface="Consolas"/>
                <a:ea typeface="Consolas"/>
                <a:hlinkClick r:id="rId1"/>
              </a:rPr>
              <a:t>ejemplo03</a:t>
            </a:r>
            <a:r>
              <a:rPr b="1" lang="en-US" sz="3400" spc="-1" strike="noStrike">
                <a:solidFill>
                  <a:srgbClr val="0000ff"/>
                </a:solidFill>
                <a:latin typeface="Consolas"/>
                <a:ea typeface="Consolas"/>
                <a:hlinkClick r:id="rId2"/>
              </a:rPr>
              <a:t>: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15440" y="1576080"/>
            <a:ext cx="4993200" cy="31118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#include &lt;iostream&gt;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using namespace std;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class Contador{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declaración de friend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friend void setX(Contador &amp;, int);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public:    // Constructor por Defecto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Contador () { x=0;}            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imprime() { cout&lt;&lt; x &lt;&lt; endl;}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private:    int x;                      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Puede modificar la data privada de la clase Contador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setX está declarada como una función amiga Contador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void setX( Contador &amp;cuenta, int valor)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{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cuenta.x = valor;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5657400" y="1557360"/>
            <a:ext cx="5965920" cy="23839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 main()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{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Contador cuenta;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cout&lt;&lt;"cuenta.x después de inicializar:  ";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cuenta.imprime();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cout&lt;&lt;"cuenta.x después de llamar a la función friend setX: ";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// Pone el valor a x con funcion friend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setX(cuenta, 9);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cuenta.imprime();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return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55" name="Google Shape;564;p105" descr=""/>
          <p:cNvPicPr/>
          <p:nvPr/>
        </p:nvPicPr>
        <p:blipFill>
          <a:blip r:embed="rId3"/>
          <a:srcRect l="20371" t="54012" r="46917" b="27680"/>
          <a:stretch/>
        </p:blipFill>
        <p:spPr>
          <a:xfrm>
            <a:off x="6309720" y="4407480"/>
            <a:ext cx="4797360" cy="161712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15440" y="2867760"/>
            <a:ext cx="11360520" cy="11221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585858"/>
                </a:solidFill>
                <a:latin typeface="Calibri"/>
                <a:ea typeface="Calibri"/>
              </a:rPr>
              <a:t>4. Sobrecarga de funciones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 thruBlk="true"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38080" y="365040"/>
            <a:ext cx="10515240" cy="788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Sobrecarga de funciones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0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Permite tener 2 o más funciones con el mismo nombre.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El número de parámetros de la función pueden ser lo mismo siempre que al menos uno de los tipos sea diferente.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Las funciones puede tener un mismo tipo de valor de retorno.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El mismo principio se utiliza tanto para funciones como para métodos, incluyendo al constructor excepto el destructor que no tiene sobrecarga.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Permite generalizar la interface de una función o método.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38080" y="2905560"/>
            <a:ext cx="10515240" cy="1938600"/>
          </a:xfrm>
          <a:prstGeom prst="rect">
            <a:avLst/>
          </a:prstGeom>
          <a:solidFill>
            <a:srgbClr val="f2f2f2"/>
          </a:solidFill>
          <a:ln w="9360">
            <a:solidFill>
              <a:schemeClr val="dk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double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pow (double base, double exponent);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float 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pow (float base, float exponent);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long double 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pow (long double base, long double exponent);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double 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pow (double base, int exponent);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long double 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pow (long double base, int exponent);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838080" y="365040"/>
            <a:ext cx="10515240" cy="788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Ejemplo: método pow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415440" y="2867760"/>
            <a:ext cx="11360520" cy="11221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585858"/>
                </a:solidFill>
                <a:latin typeface="Calibri"/>
                <a:ea typeface="Calibri"/>
              </a:rPr>
              <a:t>5. Sobrecarga de Operadores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Contenido: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Constructor y Destructor.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Constantes Objetos Miembros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Funciones Friends y Clases Friends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Sobrecarga de funciones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Sobrecarga de Operadores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Relaciones entre Clases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Permite reutilizar los operadores estándares de C++, los siguientes operadores pueden ser sobrecargados: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3" name="Google Shape;592;p110" descr=""/>
          <p:cNvPicPr/>
          <p:nvPr/>
        </p:nvPicPr>
        <p:blipFill>
          <a:blip r:embed="rId1"/>
          <a:stretch/>
        </p:blipFill>
        <p:spPr>
          <a:xfrm>
            <a:off x="2327040" y="3294000"/>
            <a:ext cx="7537680" cy="1975680"/>
          </a:xfrm>
          <a:prstGeom prst="rect">
            <a:avLst/>
          </a:prstGeom>
          <a:ln w="12600">
            <a:solidFill>
              <a:schemeClr val="dk1"/>
            </a:solidFill>
            <a:round/>
          </a:ln>
        </p:spPr>
      </p:pic>
      <p:sp>
        <p:nvSpPr>
          <p:cNvPr id="364" name="TextShape 2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Sobrecarga de operaciones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0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La sobrecarga puede realizarse como método o como función simple.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Google Shape;599;p111" descr=""/>
          <p:cNvPicPr/>
          <p:nvPr/>
        </p:nvPicPr>
        <p:blipFill>
          <a:blip r:embed="rId1"/>
          <a:stretch/>
        </p:blipFill>
        <p:spPr>
          <a:xfrm>
            <a:off x="1626480" y="2955600"/>
            <a:ext cx="8938800" cy="2788920"/>
          </a:xfrm>
          <a:prstGeom prst="rect">
            <a:avLst/>
          </a:prstGeom>
          <a:ln>
            <a:noFill/>
          </a:ln>
        </p:spPr>
      </p:pic>
      <p:sp>
        <p:nvSpPr>
          <p:cNvPr id="367" name="TextShape 2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Formas de implementar la sobrecarga</a:t>
            </a:r>
            <a:br/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637200" y="2947680"/>
            <a:ext cx="5222880" cy="1893960"/>
          </a:xfrm>
          <a:prstGeom prst="rect">
            <a:avLst/>
          </a:prstGeom>
          <a:solidFill>
            <a:srgbClr val="f2f2f2"/>
          </a:solidFill>
          <a:ln w="19080">
            <a:solidFill>
              <a:srgbClr val="000000"/>
            </a:solidFill>
            <a:prstDash val="dash"/>
            <a:round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2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i="1" lang="en-US" sz="1200" spc="-1" strike="noStrike">
                <a:solidFill>
                  <a:srgbClr val="70ad47"/>
                </a:solidFill>
                <a:latin typeface="Consolas"/>
                <a:ea typeface="Consolas"/>
              </a:rPr>
              <a:t>// Sobrecarga tipo metodo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en-US" sz="12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&amp; </a:t>
            </a:r>
            <a:r>
              <a:rPr b="1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operator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+(const </a:t>
            </a:r>
            <a:r>
              <a:rPr b="1" lang="en-US" sz="12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&amp; rhs);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i="1" lang="en-US" sz="1200" spc="-1" strike="noStrike">
                <a:solidFill>
                  <a:srgbClr val="70ad47"/>
                </a:solidFill>
                <a:latin typeface="Consolas"/>
                <a:ea typeface="Consolas"/>
              </a:rPr>
              <a:t>// Sobrecarga tipo funcion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friend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2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operator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+(</a:t>
            </a:r>
            <a:r>
              <a:rPr b="1" lang="en-US" sz="12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 lhs, const  </a:t>
            </a:r>
            <a:r>
              <a:rPr b="1" lang="en-US" sz="12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&amp; rhs)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};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151320" y="2203200"/>
            <a:ext cx="5582880" cy="338328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&amp; </a:t>
            </a:r>
            <a:r>
              <a:rPr b="1" lang="en-US" sz="14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::</a:t>
            </a: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operator+(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const </a:t>
            </a:r>
            <a:r>
              <a:rPr b="1" lang="en-US" sz="14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&amp; rhs)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70ad47"/>
                </a:solidFill>
                <a:latin typeface="Consolas"/>
                <a:ea typeface="Consolas"/>
              </a:rPr>
              <a:t>    </a:t>
            </a:r>
            <a:r>
              <a:rPr b="0" i="1" lang="en-US" sz="1400" spc="-1" strike="noStrike">
                <a:solidFill>
                  <a:srgbClr val="70ad47"/>
                </a:solidFill>
                <a:latin typeface="Consolas"/>
                <a:ea typeface="Consolas"/>
              </a:rPr>
              <a:t>/*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70ad47"/>
                </a:solidFill>
                <a:latin typeface="Consolas"/>
                <a:ea typeface="Consolas"/>
              </a:rPr>
              <a:t>	</a:t>
            </a:r>
            <a:r>
              <a:rPr b="0" i="1" lang="en-US" sz="1400" spc="-1" strike="noStrike">
                <a:solidFill>
                  <a:srgbClr val="70ad47"/>
                </a:solidFill>
                <a:latin typeface="Consolas"/>
                <a:ea typeface="Consolas"/>
              </a:rPr>
              <a:t>addition of rhs to *this takes place here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70ad47"/>
                </a:solidFill>
                <a:latin typeface="Consolas"/>
                <a:ea typeface="Consolas"/>
              </a:rPr>
              <a:t>    </a:t>
            </a:r>
            <a:r>
              <a:rPr b="0" i="1" lang="en-US" sz="1400" spc="-1" strike="noStrike">
                <a:solidFill>
                  <a:srgbClr val="70ad47"/>
                </a:solidFill>
                <a:latin typeface="Consolas"/>
                <a:ea typeface="Consolas"/>
              </a:rPr>
              <a:t>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return *this; </a:t>
            </a:r>
            <a:r>
              <a:rPr b="0" i="1" lang="en-US" sz="1400" spc="-1" strike="noStrike">
                <a:solidFill>
                  <a:srgbClr val="70ad47"/>
                </a:solidFill>
                <a:latin typeface="Consolas"/>
                <a:ea typeface="Consolas"/>
              </a:rPr>
              <a:t>// return the result by reference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friend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4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+(</a:t>
            </a:r>
            <a:r>
              <a:rPr b="1" lang="en-US" sz="14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lhs, const </a:t>
            </a:r>
            <a:r>
              <a:rPr b="1" lang="en-US" sz="1400" spc="-1" strike="noStrike">
                <a:solidFill>
                  <a:srgbClr val="4472c4"/>
                </a:solidFill>
                <a:latin typeface="Consolas"/>
                <a:ea typeface="Consolas"/>
              </a:rPr>
              <a:t>Number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&amp; rhs)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lhs += rhs; </a:t>
            </a:r>
            <a:r>
              <a:rPr b="0" i="1" lang="en-US" sz="1400" spc="-1" strike="noStrike">
                <a:solidFill>
                  <a:srgbClr val="70ad47"/>
                </a:solidFill>
                <a:latin typeface="Consolas"/>
                <a:ea typeface="Consolas"/>
              </a:rPr>
              <a:t>// reuse compound assignment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return lhs; </a:t>
            </a:r>
            <a:r>
              <a:rPr b="0" i="1" lang="en-US" sz="1400" spc="-1" strike="noStrike">
                <a:solidFill>
                  <a:srgbClr val="70ad47"/>
                </a:solidFill>
                <a:latin typeface="Consolas"/>
                <a:ea typeface="Consolas"/>
              </a:rPr>
              <a:t>// return the result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Consolas"/>
              </a:rPr>
              <a:t>};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Ejemplo 2:</a:t>
            </a:r>
            <a:br/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15440" y="2867760"/>
            <a:ext cx="11360520" cy="11221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585858"/>
                </a:solidFill>
                <a:latin typeface="Calibri"/>
                <a:ea typeface="Calibri"/>
              </a:rPr>
              <a:t>6. Relaciones entre Clases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 thruBlk="true"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Relaciones entre Clases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571320" y="1110240"/>
            <a:ext cx="1104912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 marL="304920" algn="just">
              <a:lnSpc>
                <a:spcPct val="9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Al igual que ocurre en el mundo real, donde los diferentes conceptos o entidades se relacionan entre sí, las clases y objetos, que los representan, tienen diferentes relaciones entre sí.  </a:t>
            </a:r>
            <a:br/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Las relaciones entre clases se expresan frecuentemente utilizando verbos, tales como asignado-a, inscrito-en, matriculado-en, está compuesto de. </a:t>
            </a:r>
            <a:endParaRPr b="0" lang="en-US" sz="3000" spc="-1" strike="noStrike">
              <a:latin typeface="Arial"/>
            </a:endParaRPr>
          </a:p>
          <a:p>
            <a:pPr marL="304920" algn="just">
              <a:lnSpc>
                <a:spcPct val="9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Por ejemplo:</a:t>
            </a:r>
            <a:endParaRPr b="0" lang="en-US" sz="2400" spc="-1" strike="noStrike">
              <a:latin typeface="Arial"/>
            </a:endParaRPr>
          </a:p>
          <a:p>
            <a:pPr lvl="2" marL="1371600" indent="-38052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Los alumnos se matriculan en los cursos </a:t>
            </a:r>
            <a:endParaRPr b="0" lang="en-US" sz="2400" spc="-1" strike="noStrike">
              <a:latin typeface="Arial"/>
            </a:endParaRPr>
          </a:p>
          <a:p>
            <a:pPr lvl="2" marL="13716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El profesor tiene asignado una sección.</a:t>
            </a:r>
            <a:endParaRPr b="0" lang="en-US" sz="2400" spc="-1" strike="noStrike">
              <a:latin typeface="Arial"/>
            </a:endParaRPr>
          </a:p>
          <a:p>
            <a:pPr lvl="2" marL="13716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 auto es compuesto de cuatro llantas.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Tipos de Relaciones entre Clases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571320" y="1110240"/>
            <a:ext cx="1104912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 marL="304920" algn="just">
              <a:lnSpc>
                <a:spcPct val="90000"/>
              </a:lnSpc>
              <a:spcBef>
                <a:spcPts val="700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pueden ser: </a:t>
            </a:r>
            <a:endParaRPr b="0" lang="en-US" sz="3600" spc="-1" strike="noStrike">
              <a:latin typeface="Arial"/>
            </a:endParaRPr>
          </a:p>
          <a:p>
            <a:pPr marL="1371600" indent="-45684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Asociación</a:t>
            </a:r>
            <a:endParaRPr b="0" lang="en-US" sz="3600" spc="-1" strike="noStrike">
              <a:latin typeface="Arial"/>
            </a:endParaRPr>
          </a:p>
          <a:p>
            <a:pPr marL="1371600" indent="-45684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Agregación</a:t>
            </a:r>
            <a:endParaRPr b="0" lang="en-US" sz="3600" spc="-1" strike="noStrike">
              <a:latin typeface="Arial"/>
            </a:endParaRPr>
          </a:p>
          <a:p>
            <a:pPr marL="1371600" indent="-45684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Composición</a:t>
            </a:r>
            <a:endParaRPr b="0" lang="en-US" sz="3600" spc="-1" strike="noStrike">
              <a:latin typeface="Arial"/>
            </a:endParaRPr>
          </a:p>
          <a:p>
            <a:pPr marL="1371600" indent="-45684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Generalización/especialización</a:t>
            </a:r>
            <a:endParaRPr b="0" lang="en-US" sz="3600" spc="-1" strike="noStrike">
              <a:latin typeface="Arial"/>
            </a:endParaRPr>
          </a:p>
          <a:p>
            <a:pPr marL="1371600" indent="-45684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Dependencias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Cardinalidad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571320" y="1110240"/>
            <a:ext cx="1104912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 marL="304920" algn="just">
              <a:lnSpc>
                <a:spcPct val="9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Representa el número de objetos de una clase que se relacionan con un objeto de la otra clase de la asociación ( o agregación). 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Los valores, rango, de multiplicidad son los siguientes:</a:t>
            </a:r>
            <a:endParaRPr b="0" lang="en-US" sz="2400" spc="-1" strike="noStrike">
              <a:latin typeface="Arial"/>
            </a:endParaRPr>
          </a:p>
          <a:p>
            <a:pPr marL="304920" algn="just">
              <a:lnSpc>
                <a:spcPct val="90000"/>
              </a:lnSpc>
              <a:spcBef>
                <a:spcPts val="700"/>
              </a:spcBef>
            </a:pPr>
            <a:endParaRPr b="0" lang="en-US" sz="2400" spc="-1" strike="noStrike">
              <a:latin typeface="Arial"/>
            </a:endParaRPr>
          </a:p>
          <a:p>
            <a:pPr marL="457200" indent="-38052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Exactamente 1 (1).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Un número finito. (Una Persona tiene un DNI)</a:t>
            </a:r>
            <a:endParaRPr b="0" lang="en-US" sz="2400" spc="-1" strike="noStrike"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Cero ó 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se indica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0 .. 1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opcionalidad. (Un Alumno puede tener un PS4)</a:t>
            </a:r>
            <a:endParaRPr b="0" lang="en-US" sz="2400" spc="-1" strike="noStrike"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Cero a muchos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se indica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0 .. *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(Una Persona tiene cero o muchas tarjetas de crédito)</a:t>
            </a:r>
            <a:endParaRPr b="0" lang="en-US" sz="2400" spc="-1" strike="noStrike"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Uno a muchos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se indica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.. *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(Un Alumno regular lleva uno o más cursos)</a:t>
            </a:r>
            <a:endParaRPr b="0" lang="en-US" sz="2400" spc="-1" strike="noStrike"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Rangos fijos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1 .. 4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o varios números (2, 5, 6,7). (Los Laboratorios de la UTEC tienen capacidad para 25 computadoras)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Cardinalidad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571320" y="1110240"/>
            <a:ext cx="1104912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 marL="304920" algn="just">
              <a:lnSpc>
                <a:spcPct val="90000"/>
              </a:lnSpc>
              <a:spcBef>
                <a:spcPts val="700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Ejemplos: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 multiplicidad se muestra en los extremos de la asociación, en las clases donde es aplicable.</a:t>
            </a:r>
            <a:br/>
            <a:br/>
            <a:br/>
            <a:endParaRPr b="0" lang="en-US" sz="2400" spc="-1" strike="noStrike">
              <a:latin typeface="Arial"/>
            </a:endParaRPr>
          </a:p>
        </p:txBody>
      </p:sp>
      <p:pic>
        <p:nvPicPr>
          <p:cNvPr id="380" name="Google Shape;637;p117" descr=""/>
          <p:cNvPicPr/>
          <p:nvPr/>
        </p:nvPicPr>
        <p:blipFill>
          <a:blip r:embed="rId1"/>
          <a:stretch/>
        </p:blipFill>
        <p:spPr>
          <a:xfrm>
            <a:off x="3058200" y="2143800"/>
            <a:ext cx="6076080" cy="455148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Asociación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571320" y="1110240"/>
            <a:ext cx="11049120" cy="47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 anchor="ctr">
            <a:noAutofit/>
          </a:bodyPr>
          <a:p>
            <a:pPr marL="304920" algn="just">
              <a:lnSpc>
                <a:spcPct val="90000"/>
              </a:lnSpc>
              <a:spcBef>
                <a:spcPts val="700"/>
              </a:spcBef>
            </a:pPr>
            <a:r>
              <a:rPr b="0" i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La </a:t>
            </a:r>
            <a:r>
              <a:rPr b="1" i="1" lang="en-US" sz="3600" spc="-1" strike="noStrike">
                <a:solidFill>
                  <a:srgbClr val="0000ff"/>
                </a:solidFill>
                <a:latin typeface="Arial"/>
                <a:ea typeface="Arial"/>
              </a:rPr>
              <a:t>asociación </a:t>
            </a:r>
            <a:r>
              <a:rPr b="0" i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es la relación más común entre clases.</a:t>
            </a:r>
            <a:br/>
            <a:r>
              <a:rPr b="0" i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Una </a:t>
            </a:r>
            <a:r>
              <a:rPr b="1" i="1" lang="en-US" sz="3600" spc="-1" strike="noStrike">
                <a:solidFill>
                  <a:srgbClr val="0000ff"/>
                </a:solidFill>
                <a:latin typeface="Arial"/>
                <a:ea typeface="Arial"/>
              </a:rPr>
              <a:t>asociación</a:t>
            </a:r>
            <a:r>
              <a:rPr b="0" i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entre clases da lugar a una interacción entre los objetos.</a:t>
            </a:r>
            <a:br/>
            <a:r>
              <a:rPr b="0" i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Las </a:t>
            </a:r>
            <a:r>
              <a:rPr b="1" i="1" lang="en-US" sz="3600" spc="-1" strike="noStrike">
                <a:solidFill>
                  <a:srgbClr val="0000ff"/>
                </a:solidFill>
                <a:latin typeface="Arial"/>
                <a:ea typeface="Arial"/>
              </a:rPr>
              <a:t>asociaciones</a:t>
            </a:r>
            <a:r>
              <a:rPr b="0" i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más comunes son las binarias, esto es, solo intervienen dos clases.</a:t>
            </a:r>
            <a:endParaRPr b="0" lang="en-US" sz="36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Asociación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571320" y="1110240"/>
            <a:ext cx="1104912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 marL="304920" algn="just">
              <a:lnSpc>
                <a:spcPct val="90000"/>
              </a:lnSpc>
              <a:spcBef>
                <a:spcPts val="700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Ejemplos:</a:t>
            </a:r>
            <a:br/>
            <a:br/>
            <a:endParaRPr b="0" lang="en-US" sz="2400" spc="-1" strike="noStrike">
              <a:latin typeface="Arial"/>
            </a:endParaRPr>
          </a:p>
        </p:txBody>
      </p:sp>
      <p:pic>
        <p:nvPicPr>
          <p:cNvPr id="385" name="Google Shape;650;p119" descr=""/>
          <p:cNvPicPr/>
          <p:nvPr/>
        </p:nvPicPr>
        <p:blipFill>
          <a:blip r:embed="rId1"/>
          <a:stretch/>
        </p:blipFill>
        <p:spPr>
          <a:xfrm>
            <a:off x="2068920" y="1760760"/>
            <a:ext cx="7909200" cy="439524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15440" y="2867760"/>
            <a:ext cx="11360520" cy="11221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585858"/>
                </a:solidFill>
                <a:latin typeface="Calibri"/>
                <a:ea typeface="Calibri"/>
              </a:rPr>
              <a:t>1. Constructor &amp; Destructor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 thruBlk="true"/>
  </p:transition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Agregación (simple o compartida)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786600" y="1250640"/>
            <a:ext cx="10368720" cy="48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 anchor="ctr">
            <a:noAutofit/>
          </a:bodyPr>
          <a:p>
            <a:pPr marL="457200" indent="-38052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 considera un caso especial del tipo de relación Asociación.</a:t>
            </a:r>
            <a:endParaRPr b="0" lang="en-US" sz="2400" spc="-1" strike="noStrike"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Es una relación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Todo-Parte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entre una clase agregada (el todo) y una de las partes que los forman.</a:t>
            </a:r>
            <a:endParaRPr b="0" lang="en-US" sz="2400" spc="-1" strike="noStrike"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 se destruye el objeto que representa a la clase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Todo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el objeto que representa a la clase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Parte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puede subsistir,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 pierde su significado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como tal.</a:t>
            </a:r>
            <a:endParaRPr b="0" lang="en-US" sz="2400" spc="-1" strike="noStrike"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Los objetos de las clases que representan el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Todo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y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Parte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se instancias de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forma independiente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57200" indent="-380520" algn="just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 implementación en POO: El objeto que representa a la clase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Parte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es pasado como parámetro por valor al objeto que representa a la clase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Todo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dentro del cual es clonado para ser asignado a uno de sus atributos del mismo tipo que el objeto de la clase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Parte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Agregación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571320" y="1110240"/>
            <a:ext cx="1104912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 marL="304920" algn="just">
              <a:lnSpc>
                <a:spcPct val="9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 agregación se representa por un rombo transparente en el lado de la clase que representa al todo.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Ejemplos:</a:t>
            </a:r>
            <a:br/>
            <a:endParaRPr b="0" lang="en-US" sz="2400" spc="-1" strike="noStrike">
              <a:latin typeface="Arial"/>
            </a:endParaRPr>
          </a:p>
        </p:txBody>
      </p:sp>
      <p:pic>
        <p:nvPicPr>
          <p:cNvPr id="390" name="Google Shape;663;p121" descr=""/>
          <p:cNvPicPr/>
          <p:nvPr/>
        </p:nvPicPr>
        <p:blipFill>
          <a:blip r:embed="rId1"/>
          <a:stretch/>
        </p:blipFill>
        <p:spPr>
          <a:xfrm>
            <a:off x="2921040" y="2416680"/>
            <a:ext cx="6908760" cy="434592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Composición (agregación fuerte)</a:t>
            </a:r>
            <a:br/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571320" y="1110240"/>
            <a:ext cx="1104912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El </a:t>
            </a:r>
            <a:r>
              <a:rPr b="1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Todo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3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contiene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a las </a:t>
            </a:r>
            <a:r>
              <a:rPr b="1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Partes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b="0" lang="en-US" sz="3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Las </a:t>
            </a:r>
            <a:r>
              <a:rPr b="1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Partes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y el </a:t>
            </a:r>
            <a:r>
              <a:rPr b="1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Todo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se crean y destruyen en el </a:t>
            </a:r>
            <a:r>
              <a:rPr b="1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Todo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. Forma jerarquías de Partes.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Un objeto sólo puede ser parte de una composición.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Implementación en POO: Los objetos que representan a las </a:t>
            </a:r>
            <a:r>
              <a:rPr b="1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Partes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se definen como atributos en la clase que represente al </a:t>
            </a:r>
            <a:r>
              <a:rPr b="1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Todo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y son instanciadas en esta clase. </a:t>
            </a:r>
            <a:br/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0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Composición</a:t>
            </a:r>
            <a:br/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571320" y="1110240"/>
            <a:ext cx="1104912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Se representa con un rombo sombreado en el extremo del todo.</a:t>
            </a:r>
            <a:br/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Ejemplo 1:</a:t>
            </a:r>
            <a:br/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395" name="Google Shape;676;p123" descr=""/>
          <p:cNvPicPr/>
          <p:nvPr/>
        </p:nvPicPr>
        <p:blipFill>
          <a:blip r:embed="rId1"/>
          <a:stretch/>
        </p:blipFill>
        <p:spPr>
          <a:xfrm>
            <a:off x="1445400" y="2680560"/>
            <a:ext cx="8745120" cy="347544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415440" y="328320"/>
            <a:ext cx="11360520" cy="76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585858"/>
                </a:solidFill>
                <a:latin typeface="Consolas"/>
                <a:ea typeface="Consolas"/>
              </a:rPr>
              <a:t>Composición</a:t>
            </a:r>
            <a:br/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571320" y="1110240"/>
            <a:ext cx="11049120" cy="46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840" rIns="60840" tIns="60840" bIns="608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Ejemplo 2:</a:t>
            </a:r>
            <a:br/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398" name="Google Shape;683;p124" descr=""/>
          <p:cNvPicPr/>
          <p:nvPr/>
        </p:nvPicPr>
        <p:blipFill>
          <a:blip r:embed="rId1"/>
          <a:stretch/>
        </p:blipFill>
        <p:spPr>
          <a:xfrm>
            <a:off x="571320" y="2014200"/>
            <a:ext cx="11049120" cy="3384360"/>
          </a:xfrm>
          <a:prstGeom prst="rect">
            <a:avLst/>
          </a:prstGeom>
          <a:ln>
            <a:noFill/>
          </a:ln>
        </p:spPr>
      </p:pic>
    </p:spTree>
  </p:cSld>
  <p:transition spd="slow">
    <p:fade thruBlk="true"/>
  </p:transition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655200" y="2316600"/>
            <a:ext cx="45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"/>
          <p:cNvSpPr/>
          <p:nvPr/>
        </p:nvSpPr>
        <p:spPr>
          <a:xfrm>
            <a:off x="5878800" y="0"/>
            <a:ext cx="6312960" cy="6857640"/>
          </a:xfrm>
          <a:custGeom>
            <a:avLst/>
            <a:gdLst/>
            <a:ah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TextShape 3"/>
          <p:cNvSpPr txBox="1"/>
          <p:nvPr/>
        </p:nvSpPr>
        <p:spPr>
          <a:xfrm>
            <a:off x="655200" y="365040"/>
            <a:ext cx="5119920" cy="16923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Explorando lo aprendido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TextShape 4"/>
          <p:cNvSpPr txBox="1"/>
          <p:nvPr/>
        </p:nvSpPr>
        <p:spPr>
          <a:xfrm>
            <a:off x="655200" y="2575080"/>
            <a:ext cx="5119920" cy="346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16488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¿Qué es un constructor?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16488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¿ Qué tareas se deben de realizar en un Destructor?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16488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Cómo se inicializa un miembro constantes de un clase?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164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¿Se puede sobrecargar el operador ::?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164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¿Se puede sobrecargar el operador new?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164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¿Qué diferencia hay entre sobrecarga y sobreescritura?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8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Google Shape;692;p125" descr=""/>
          <p:cNvPicPr/>
          <p:nvPr/>
        </p:nvPicPr>
        <p:blipFill>
          <a:blip r:embed="rId1"/>
          <a:srcRect l="17899" t="0" r="20652" b="0"/>
          <a:stretch/>
        </p:blipFill>
        <p:spPr>
          <a:xfrm>
            <a:off x="5878800" y="0"/>
            <a:ext cx="63129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 anchor="ctr">
            <a:noAutofit/>
          </a:bodyPr>
          <a:p>
            <a:pPr marL="914400" indent="-482400">
              <a:lnSpc>
                <a:spcPct val="9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Constructor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838080" y="1825560"/>
            <a:ext cx="10071000" cy="41497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>
            <a:noAutofit/>
          </a:bodyPr>
          <a:p>
            <a:pPr lvl="1" marL="581400" indent="-2635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Un constructor es una </a:t>
            </a:r>
            <a:r>
              <a:rPr b="0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función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especial que tiene el </a:t>
            </a:r>
            <a:r>
              <a:rPr b="0" i="1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“mismo nombre”</a:t>
            </a:r>
            <a:r>
              <a:rPr b="0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que el de la </a:t>
            </a:r>
            <a:r>
              <a:rPr b="0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clase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, sin un tipo de retorno (no se debe especificar “void”).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581400" indent="-26352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Como su nombre indica, el constructor se llama cada vez que </a:t>
            </a:r>
            <a:r>
              <a:rPr b="0" lang="en-US" sz="3000" spc="-1" strike="noStrike">
                <a:solidFill>
                  <a:srgbClr val="0000ff"/>
                </a:solidFill>
                <a:latin typeface="Arial"/>
                <a:ea typeface="Arial"/>
              </a:rPr>
              <a:t>se declara una instancia</a:t>
            </a:r>
            <a:r>
              <a:rPr b="0" lang="en-US" sz="3000" spc="-1" strike="noStrike">
                <a:solidFill>
                  <a:srgbClr val="4a86e8"/>
                </a:solidFill>
                <a:latin typeface="Arial"/>
                <a:ea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(o se construye).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581400" indent="-26352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El constructor se utiliza para inicializar los miembros de datos de las instancias creadas. La sintaxis es: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 anchor="ctr">
            <a:noAutofit/>
          </a:bodyPr>
          <a:p>
            <a:pPr marL="914400" indent="-482400">
              <a:lnSpc>
                <a:spcPct val="9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Constructor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lvl="1" marL="581400" indent="-2635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Sintaxis: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1397880" y="2412720"/>
            <a:ext cx="9721080" cy="38354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a788"/>
                </a:solidFill>
                <a:latin typeface="Courier New"/>
                <a:ea typeface="Courier New"/>
              </a:rPr>
              <a:t>// Declaración del constructor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13cfd"/>
                </a:solidFill>
                <a:latin typeface="Courier New"/>
                <a:ea typeface="Courier New"/>
              </a:rPr>
              <a:t>class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ff271b"/>
                </a:solidFill>
                <a:latin typeface="Courier New"/>
                <a:ea typeface="Courier New"/>
              </a:rPr>
              <a:t>ClassName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US" sz="2400" spc="-1" strike="noStrike">
                <a:solidFill>
                  <a:srgbClr val="ff271b"/>
                </a:solidFill>
                <a:latin typeface="Courier New"/>
                <a:ea typeface="Courier New"/>
              </a:rPr>
              <a:t>ClassName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(parameter-list);   </a:t>
            </a:r>
            <a:r>
              <a:rPr b="1" lang="en-US" sz="2400" spc="-1" strike="noStrike">
                <a:solidFill>
                  <a:srgbClr val="00a788"/>
                </a:solidFill>
                <a:latin typeface="Courier New"/>
                <a:ea typeface="Courier New"/>
              </a:rPr>
              <a:t>// solo prototipo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a788"/>
                </a:solidFill>
                <a:latin typeface="Courier New"/>
                <a:ea typeface="Courier New"/>
              </a:rPr>
              <a:t>// Implementación del Constructor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271b"/>
                </a:solidFill>
                <a:latin typeface="Courier New"/>
                <a:ea typeface="Courier New"/>
              </a:rPr>
              <a:t>ClassName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::</a:t>
            </a:r>
            <a:r>
              <a:rPr b="0" lang="en-US" sz="2400" spc="-1" strike="noStrike">
                <a:solidFill>
                  <a:srgbClr val="ff271b"/>
                </a:solidFill>
                <a:latin typeface="Courier New"/>
                <a:ea typeface="Courier New"/>
              </a:rPr>
              <a:t>ClassName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(parameter-list)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function-body;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Inicialización con Constructores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lvl="1" marL="581400" indent="-2635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La lista de inicializadores permite inicializar los datos miembro de la clase: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1488960" y="3135600"/>
            <a:ext cx="4423680" cy="34214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13cfd"/>
                </a:solidFill>
                <a:latin typeface="Courier New"/>
                <a:ea typeface="Courier New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ff271b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x,y;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271b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::</a:t>
            </a:r>
            <a:r>
              <a:rPr b="0" lang="en-US" sz="1800" spc="-1" strike="noStrike">
                <a:solidFill>
                  <a:srgbClr val="ff271b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x0,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y0):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x(x0), y(y0)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{}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main()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p1(5,4);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*p2 =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Courier New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Punto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(4,6);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6900840" y="3250080"/>
            <a:ext cx="4122720" cy="11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90000"/>
              </a:lnSpc>
            </a:pPr>
            <a:r>
              <a:rPr b="0" lang="en-US" sz="2400" spc="-1" strike="noStrike">
                <a:solidFill>
                  <a:srgbClr val="980000"/>
                </a:solidFill>
                <a:latin typeface="Arial"/>
                <a:ea typeface="Arial"/>
              </a:rPr>
              <a:t>Es equivalente a: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US" sz="2400" spc="-1" strike="noStrike">
                <a:solidFill>
                  <a:srgbClr val="980000"/>
                </a:solidFill>
                <a:latin typeface="Arial"/>
                <a:ea typeface="Arial"/>
              </a:rPr>
              <a:t>x = x0; 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US" sz="2400" spc="-1" strike="noStrike">
                <a:solidFill>
                  <a:srgbClr val="980000"/>
                </a:solidFill>
                <a:latin typeface="Arial"/>
                <a:ea typeface="Arial"/>
              </a:rPr>
              <a:t>y = y0;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US" sz="2400" spc="-1" strike="noStrike">
                <a:solidFill>
                  <a:srgbClr val="980000"/>
                </a:solidFill>
                <a:latin typeface="Arial"/>
                <a:ea typeface="Arial"/>
              </a:rPr>
              <a:t>en el cuerpo del constructor.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 flipH="1" rot="10800000">
            <a:off x="4953240" y="3350520"/>
            <a:ext cx="20329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6"/>
          <p:cNvSpPr/>
          <p:nvPr/>
        </p:nvSpPr>
        <p:spPr>
          <a:xfrm>
            <a:off x="6900840" y="5005800"/>
            <a:ext cx="396576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90000"/>
              </a:lnSpc>
            </a:pPr>
            <a:r>
              <a:rPr b="0" lang="en-US" sz="2400" spc="-1" strike="noStrike">
                <a:solidFill>
                  <a:srgbClr val="980000"/>
                </a:solidFill>
                <a:latin typeface="Arial"/>
                <a:ea typeface="Arial"/>
              </a:rPr>
              <a:t>Si el miembro dato es un objeto se llama a su constructor, pero con el nombre del objeto, para su inicialización.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Constructor por Defecto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lvl="1" marL="581400" indent="-225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 no se define ningún constructor en la clase, el compilador inserta un constructor predeterminado que no toma ningún argumento y no hace nada. Es decir: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81400" indent="-225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Sin embargo, si se define uno (o más) constructores, el compilador no insertará el constructor por defecto.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81400" indent="-225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 es que se requiere, debe definirse explícitamente su constructor por defecto.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2748960" y="3121200"/>
            <a:ext cx="4423680" cy="1542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13cfd"/>
                </a:solidFill>
                <a:latin typeface="Courier New"/>
                <a:ea typeface="Courier New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ClassName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ClassName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::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Courier New"/>
              </a:rPr>
              <a:t>ClassName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{}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Sobrecarga de Funciones (Constructor)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lvl="1" marL="581400" indent="-225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Una función (incluyendo el constructor) puede tener muchas versiones, diferenciadas por su lista de parámetros (número, tipos y orden de los parámetros). 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 invocación o llamada a la función (o al constructor) puede optar por invocar una versión determinada haciendo coincidir la lista de parámetros.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2019-05-10T00:09:05Z</dcterms:modified>
  <cp:revision>1</cp:revision>
  <dc:subject/>
  <dc:title/>
</cp:coreProperties>
</file>