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113904b20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5113904b20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113904b20_1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5113904b20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113904b20_1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5113904b20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113904b20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5113904b20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13904b20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5113904b20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13904b20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5113904b20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13904b20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5113904b20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113904b20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5113904b20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113904b20_1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5113904b20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113904b20_1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5113904b20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113904b20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5113904b20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113904b20_1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5113904b20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113904b20_1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5113904b20_1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113904b20_1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5113904b20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113904b20_1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5113904b20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113904b20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5113904b20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113904b2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5113904b2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113904b2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5113904b2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113904b2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5113904b2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113904b20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113904b2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113904b2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5113904b2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113904b20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5113904b2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113904b20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113904b2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113904b20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5113904b20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113904b20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113904b20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13904b20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5113904b2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13904b20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5113904b20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113904b20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5113904b20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13904b20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5113904b20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13904b20_1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5113904b20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13904b20_1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113904b20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hyperlink" Target="http://wmn.cs.ccu.edu.tw/" TargetMode="External"/><Relationship Id="rId4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hyperlink" Target="http://wmn.cs.ccu.edu.tw/" TargetMode="External"/><Relationship Id="rId4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98116" y="61581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>
  <p:cSld name="En blanc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15597" y="740800"/>
            <a:ext cx="3744000" cy="100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15597" y="1852799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98116" y="62585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15597" y="593367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15597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6443197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15597" y="593367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53667" y="600199"/>
            <a:ext cx="8490300" cy="545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6586000" y="965432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15597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15597" y="1474833"/>
            <a:ext cx="11360700" cy="261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0"/>
              <a:buFont typeface="Calibri"/>
              <a:buNone/>
              <a:defRPr b="1" i="0" sz="16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15597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>
  <p:cSld name="Contenido con títul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09600" y="273047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766733" y="273047"/>
            <a:ext cx="6815700" cy="5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609599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>
  <p:cSld name="Encabezado de secció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963083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  <a:defRPr b="1" i="0" sz="5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963083" y="2906711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showMasterSp="0">
  <p:cSld name="Dos objet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3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635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»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6197600" y="160019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>
  <p:cSld name="Comparació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609600" y="1535111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609600" y="2174873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3" type="body"/>
          </p:nvPr>
        </p:nvSpPr>
        <p:spPr>
          <a:xfrm>
            <a:off x="6193367" y="1535111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4" type="body"/>
          </p:nvPr>
        </p:nvSpPr>
        <p:spPr>
          <a:xfrm>
            <a:off x="6193367" y="2174873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showMasterSp="0">
  <p:cSld name="Sólo el títul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>
  <p:cSld name="Imagen con títul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2389717" y="5367335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showMasterSp="0">
  <p:cSld name="Título y texto vertica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3832947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65375"/>
            <a:ext cx="5096256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181344" y="1865375"/>
            <a:ext cx="5172455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>
  <p:cSld name="Título vertical y tex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 rot="5400000">
            <a:off x="7285049" y="1828786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 rot="5400000">
            <a:off x="1696997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415597" y="740800"/>
            <a:ext cx="3744000" cy="100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415597" y="1852799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698116" y="62585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/>
          <p:nvPr/>
        </p:nvSpPr>
        <p:spPr>
          <a:xfrm flipH="1">
            <a:off x="1524000" y="-76200"/>
            <a:ext cx="9144000" cy="21336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600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67CCCC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5"/>
          <p:cNvSpPr/>
          <p:nvPr/>
        </p:nvSpPr>
        <p:spPr>
          <a:xfrm>
            <a:off x="1752600" y="6449810"/>
            <a:ext cx="58677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2011 Pearson Education, Inc. Publishing as Pearson Addison-Wesley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eckers" id="153" name="Google Shape;15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6800" y="6175373"/>
            <a:ext cx="1981199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610600" y="6194292"/>
            <a:ext cx="31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6"/>
          <p:cNvGrpSpPr/>
          <p:nvPr/>
        </p:nvGrpSpPr>
        <p:grpSpPr>
          <a:xfrm>
            <a:off x="10210797" y="6324596"/>
            <a:ext cx="304904" cy="228705"/>
            <a:chOff x="0" y="0"/>
            <a:chExt cx="228684" cy="171533"/>
          </a:xfrm>
        </p:grpSpPr>
        <p:sp>
          <p:nvSpPr>
            <p:cNvPr id="157" name="Google Shape;157;p36"/>
            <p:cNvSpPr/>
            <p:nvPr/>
          </p:nvSpPr>
          <p:spPr>
            <a:xfrm>
              <a:off x="0" y="0"/>
              <a:ext cx="228600" cy="1713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6"/>
            <p:cNvSpPr/>
            <p:nvPr/>
          </p:nvSpPr>
          <p:spPr>
            <a:xfrm>
              <a:off x="0" y="0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6"/>
            <p:cNvSpPr/>
            <p:nvPr/>
          </p:nvSpPr>
          <p:spPr>
            <a:xfrm>
              <a:off x="0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6"/>
            <p:cNvSpPr/>
            <p:nvPr/>
          </p:nvSpPr>
          <p:spPr>
            <a:xfrm>
              <a:off x="217884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6"/>
            <p:cNvSpPr/>
            <p:nvPr/>
          </p:nvSpPr>
          <p:spPr>
            <a:xfrm>
              <a:off x="0" y="160733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6"/>
            <p:cNvSpPr/>
            <p:nvPr/>
          </p:nvSpPr>
          <p:spPr>
            <a:xfrm>
              <a:off x="60721" y="32145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6"/>
          <p:cNvGrpSpPr/>
          <p:nvPr/>
        </p:nvGrpSpPr>
        <p:grpSpPr>
          <a:xfrm>
            <a:off x="9829686" y="6324399"/>
            <a:ext cx="304907" cy="228794"/>
            <a:chOff x="-85" y="-149"/>
            <a:chExt cx="228686" cy="171600"/>
          </a:xfrm>
        </p:grpSpPr>
        <p:sp>
          <p:nvSpPr>
            <p:cNvPr id="164" name="Google Shape;164;p36"/>
            <p:cNvSpPr/>
            <p:nvPr/>
          </p:nvSpPr>
          <p:spPr>
            <a:xfrm rot="10800000">
              <a:off x="1" y="-149"/>
              <a:ext cx="228600" cy="1716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6"/>
            <p:cNvSpPr/>
            <p:nvPr/>
          </p:nvSpPr>
          <p:spPr>
            <a:xfrm rot="10800000">
              <a:off x="1" y="160649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6"/>
            <p:cNvSpPr/>
            <p:nvPr/>
          </p:nvSpPr>
          <p:spPr>
            <a:xfrm rot="10800000">
              <a:off x="217799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6"/>
            <p:cNvSpPr/>
            <p:nvPr/>
          </p:nvSpPr>
          <p:spPr>
            <a:xfrm rot="10800000">
              <a:off x="-85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6"/>
            <p:cNvSpPr/>
            <p:nvPr/>
          </p:nvSpPr>
          <p:spPr>
            <a:xfrm rot="10800000">
              <a:off x="1" y="-85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6"/>
            <p:cNvSpPr/>
            <p:nvPr/>
          </p:nvSpPr>
          <p:spPr>
            <a:xfrm rot="10800000">
              <a:off x="60778" y="32203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36"/>
          <p:cNvSpPr/>
          <p:nvPr/>
        </p:nvSpPr>
        <p:spPr>
          <a:xfrm>
            <a:off x="6982368" y="6577010"/>
            <a:ext cx="3608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♥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2006 Pearson Education, Inc.  All rights reserved.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10371276" y="0"/>
            <a:ext cx="296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981200" y="76200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A75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9A7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209800" y="1341437"/>
            <a:ext cx="800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–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–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8534400" y="6324600"/>
            <a:ext cx="2133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♥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2006 Pearson Education, Inc.  All rights reserved.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37"/>
          <p:cNvGrpSpPr/>
          <p:nvPr/>
        </p:nvGrpSpPr>
        <p:grpSpPr>
          <a:xfrm>
            <a:off x="9982197" y="6095996"/>
            <a:ext cx="304904" cy="228705"/>
            <a:chOff x="0" y="0"/>
            <a:chExt cx="228684" cy="171533"/>
          </a:xfrm>
        </p:grpSpPr>
        <p:sp>
          <p:nvSpPr>
            <p:cNvPr id="177" name="Google Shape;177;p37"/>
            <p:cNvSpPr/>
            <p:nvPr/>
          </p:nvSpPr>
          <p:spPr>
            <a:xfrm>
              <a:off x="0" y="0"/>
              <a:ext cx="228600" cy="1713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7"/>
            <p:cNvSpPr/>
            <p:nvPr/>
          </p:nvSpPr>
          <p:spPr>
            <a:xfrm>
              <a:off x="0" y="0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7"/>
            <p:cNvSpPr/>
            <p:nvPr/>
          </p:nvSpPr>
          <p:spPr>
            <a:xfrm>
              <a:off x="0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7"/>
            <p:cNvSpPr/>
            <p:nvPr/>
          </p:nvSpPr>
          <p:spPr>
            <a:xfrm>
              <a:off x="217884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7"/>
            <p:cNvSpPr/>
            <p:nvPr/>
          </p:nvSpPr>
          <p:spPr>
            <a:xfrm>
              <a:off x="0" y="160733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7"/>
            <p:cNvSpPr/>
            <p:nvPr/>
          </p:nvSpPr>
          <p:spPr>
            <a:xfrm>
              <a:off x="60721" y="32145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37"/>
          <p:cNvGrpSpPr/>
          <p:nvPr/>
        </p:nvGrpSpPr>
        <p:grpSpPr>
          <a:xfrm>
            <a:off x="9601086" y="6095799"/>
            <a:ext cx="304907" cy="228794"/>
            <a:chOff x="-85" y="-149"/>
            <a:chExt cx="228686" cy="171600"/>
          </a:xfrm>
        </p:grpSpPr>
        <p:sp>
          <p:nvSpPr>
            <p:cNvPr id="184" name="Google Shape;184;p37"/>
            <p:cNvSpPr/>
            <p:nvPr/>
          </p:nvSpPr>
          <p:spPr>
            <a:xfrm rot="10800000">
              <a:off x="1" y="-149"/>
              <a:ext cx="228600" cy="1716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7"/>
            <p:cNvSpPr/>
            <p:nvPr/>
          </p:nvSpPr>
          <p:spPr>
            <a:xfrm rot="10800000">
              <a:off x="1" y="160649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7"/>
            <p:cNvSpPr/>
            <p:nvPr/>
          </p:nvSpPr>
          <p:spPr>
            <a:xfrm rot="10800000">
              <a:off x="217799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7"/>
            <p:cNvSpPr/>
            <p:nvPr/>
          </p:nvSpPr>
          <p:spPr>
            <a:xfrm rot="10800000">
              <a:off x="-85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7"/>
            <p:cNvSpPr/>
            <p:nvPr/>
          </p:nvSpPr>
          <p:spPr>
            <a:xfrm rot="10800000">
              <a:off x="1" y="-85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7"/>
            <p:cNvSpPr/>
            <p:nvPr/>
          </p:nvSpPr>
          <p:spPr>
            <a:xfrm rot="10800000">
              <a:off x="60778" y="32203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10371276" y="0"/>
            <a:ext cx="296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1985" y="0"/>
            <a:ext cx="1115175" cy="74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>
            <p:ph type="title"/>
          </p:nvPr>
        </p:nvSpPr>
        <p:spPr>
          <a:xfrm>
            <a:off x="2208211" y="762000"/>
            <a:ext cx="77757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1200"/>
              </a:buClr>
              <a:buSzPts val="3500"/>
              <a:buFont typeface="Times New Roman"/>
              <a:buNone/>
              <a:defRPr b="0" i="0" sz="3500" u="none" cap="none" strike="noStrike">
                <a:solidFill>
                  <a:srgbClr val="8D12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2209800" y="1916111"/>
            <a:ext cx="77724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9704494" y="6381749"/>
            <a:ext cx="277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1985" y="0"/>
            <a:ext cx="1115175" cy="74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9704494" y="6381749"/>
            <a:ext cx="277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41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8" id="207" name="Google Shape;20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09" name="Google Shape;2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6" id="214" name="Google Shape;21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5" name="Google Shape;2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838200" y="1865375"/>
            <a:ext cx="5096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43"/>
          <p:cNvSpPr txBox="1"/>
          <p:nvPr>
            <p:ph idx="2" type="body"/>
          </p:nvPr>
        </p:nvSpPr>
        <p:spPr>
          <a:xfrm>
            <a:off x="6181344" y="1865375"/>
            <a:ext cx="51726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43"/>
          <p:cNvSpPr txBox="1"/>
          <p:nvPr>
            <p:ph idx="12" type="sldNum"/>
          </p:nvPr>
        </p:nvSpPr>
        <p:spPr>
          <a:xfrm>
            <a:off x="11672817" y="6299695"/>
            <a:ext cx="355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45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46"/>
          <p:cNvSpPr txBox="1"/>
          <p:nvPr>
            <p:ph idx="2" type="body"/>
          </p:nvPr>
        </p:nvSpPr>
        <p:spPr>
          <a:xfrm>
            <a:off x="839786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4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4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47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8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8"/>
          <p:cNvSpPr txBox="1"/>
          <p:nvPr>
            <p:ph idx="2" type="body"/>
          </p:nvPr>
        </p:nvSpPr>
        <p:spPr>
          <a:xfrm>
            <a:off x="839786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8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49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9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 rot="5400000">
            <a:off x="3920399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50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type="title"/>
          </p:nvPr>
        </p:nvSpPr>
        <p:spPr>
          <a:xfrm rot="5400000">
            <a:off x="7133401" y="1956624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51"/>
          <p:cNvSpPr txBox="1"/>
          <p:nvPr>
            <p:ph idx="1" type="body"/>
          </p:nvPr>
        </p:nvSpPr>
        <p:spPr>
          <a:xfrm rot="5400000">
            <a:off x="1799400" y="-596074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51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50867" y="5976388"/>
            <a:ext cx="1625534" cy="76530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technologyreview.es/s/7919/matematicas-fisica-e-ingenieria-son-las-nuevas-puertas-de-entrada-para-trabajar-en-silicon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2"/>
          <p:cNvSpPr txBox="1"/>
          <p:nvPr>
            <p:ph idx="4294967295" type="ctrTitle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2"/>
          <p:cNvSpPr txBox="1"/>
          <p:nvPr>
            <p:ph idx="4294967295" type="subTitle"/>
          </p:nvPr>
        </p:nvSpPr>
        <p:spPr>
          <a:xfrm>
            <a:off x="1502879" y="4263883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</a:t>
            </a:r>
            <a:r>
              <a:rPr b="1" lang="en-US"/>
              <a:t>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Herencia y Polimorfismo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52"/>
          <p:cNvGrpSpPr/>
          <p:nvPr/>
        </p:nvGrpSpPr>
        <p:grpSpPr>
          <a:xfrm>
            <a:off x="4754257" y="5780071"/>
            <a:ext cx="5892622" cy="692770"/>
            <a:chOff x="-1" y="-1"/>
            <a:chExt cx="5892621" cy="369334"/>
          </a:xfrm>
        </p:grpSpPr>
        <p:sp>
          <p:nvSpPr>
            <p:cNvPr id="262" name="Google Shape;262;p52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2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52"/>
          <p:cNvSpPr txBox="1"/>
          <p:nvPr/>
        </p:nvSpPr>
        <p:spPr>
          <a:xfrm>
            <a:off x="1502875" y="4870325"/>
            <a:ext cx="4956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http://bit.ly/2IUVCjU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/>
          <p:nvPr/>
        </p:nvSpPr>
        <p:spPr>
          <a:xfrm>
            <a:off x="268900" y="251100"/>
            <a:ext cx="3357600" cy="35691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CPersona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edad;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string nombre;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getEdad(){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edad;}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setEdad(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aEdad)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edad = aEdad;}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getNombre()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nombre;}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setNombre(string aNombre) 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 = aNombre;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    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imprime() ;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61"/>
          <p:cNvSpPr txBox="1"/>
          <p:nvPr/>
        </p:nvSpPr>
        <p:spPr>
          <a:xfrm>
            <a:off x="7817633" y="251100"/>
            <a:ext cx="3573600" cy="13608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“util.h”</a:t>
            </a:r>
            <a:endParaRPr b="1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imprime(string txt)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cout &lt;&lt; txt &lt;&lt; endl;		}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Google Shape;3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5467" y="3804197"/>
            <a:ext cx="6106381" cy="2107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61"/>
          <p:cNvSpPr txBox="1"/>
          <p:nvPr/>
        </p:nvSpPr>
        <p:spPr>
          <a:xfrm>
            <a:off x="3774200" y="297267"/>
            <a:ext cx="3846900" cy="22047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&lt;iostream.h&gt;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“persona.h”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b="1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CPersona::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imprime()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cout&lt;&lt;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Edad:   "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edad &lt;&lt;endl;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cout&lt;&lt;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Nombre: "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nombre &lt;&lt;endl;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61"/>
          <p:cNvSpPr txBox="1"/>
          <p:nvPr/>
        </p:nvSpPr>
        <p:spPr>
          <a:xfrm>
            <a:off x="268900" y="4019400"/>
            <a:ext cx="3357600" cy="27804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 b="1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“persona.h”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CAlumno</a:t>
            </a:r>
            <a:r>
              <a:rPr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CPersona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string codigo;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string getCodigo()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codigo; }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setCodigo(string aCodigo)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{ codigo = aCodigo; }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imprime();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61"/>
          <p:cNvSpPr txBox="1"/>
          <p:nvPr/>
        </p:nvSpPr>
        <p:spPr>
          <a:xfrm>
            <a:off x="3774200" y="2915900"/>
            <a:ext cx="3846900" cy="23337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&lt;iostream.h&gt;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“alumno.h”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b="1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CAlumno::imprime()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out&lt;&lt;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Codigo: "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codigo &lt;&lt;endl;</a:t>
            </a:r>
            <a:endParaRPr b="1" i="1" sz="1200">
              <a:solidFill>
                <a:srgbClr val="002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 imprime(); // lamada recursiva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CPersona::imprime(); </a:t>
            </a:r>
            <a:endParaRPr b="1" i="0" sz="12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002FFF"/>
                </a:solidFill>
                <a:latin typeface="Consolas"/>
                <a:ea typeface="Consolas"/>
                <a:cs typeface="Consolas"/>
                <a:sym typeface="Consolas"/>
              </a:rPr>
              <a:t>//Invoca a la Clase Base</a:t>
            </a:r>
            <a:endParaRPr b="1" i="1" sz="1200" u="none" cap="none" strike="noStrike">
              <a:solidFill>
                <a:srgbClr val="002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2FFF"/>
                </a:solidFill>
                <a:latin typeface="Consolas"/>
                <a:ea typeface="Consolas"/>
                <a:cs typeface="Consolas"/>
                <a:sym typeface="Consolas"/>
              </a:rPr>
              <a:t>     ::imprime(“test”);</a:t>
            </a:r>
            <a:br>
              <a:rPr i="1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1"/>
          <p:cNvSpPr txBox="1"/>
          <p:nvPr/>
        </p:nvSpPr>
        <p:spPr>
          <a:xfrm>
            <a:off x="7966975" y="2743300"/>
            <a:ext cx="3573600" cy="35691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 b="1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 b="1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"alumno.h”</a:t>
            </a:r>
            <a:endParaRPr b="1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juan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juan.setEdad(18);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juan.setNombre(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"Flores"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juan.setCodigo(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"20170001"</a:t>
            </a: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juan.imprime();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juan.CPersona::imprime();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imprime(“test”);</a:t>
            </a:r>
            <a:b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}|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61"/>
          <p:cNvSpPr txBox="1"/>
          <p:nvPr/>
        </p:nvSpPr>
        <p:spPr>
          <a:xfrm>
            <a:off x="926567" y="-81617"/>
            <a:ext cx="1335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persona.h</a:t>
            </a:r>
            <a:endParaRPr b="1" i="0" sz="1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1"/>
          <p:cNvSpPr txBox="1"/>
          <p:nvPr/>
        </p:nvSpPr>
        <p:spPr>
          <a:xfrm>
            <a:off x="872067" y="3740633"/>
            <a:ext cx="103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alumno.h</a:t>
            </a:r>
            <a:endParaRPr b="1" i="0" sz="1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1"/>
          <p:cNvSpPr txBox="1"/>
          <p:nvPr/>
        </p:nvSpPr>
        <p:spPr>
          <a:xfrm>
            <a:off x="4241967" y="0"/>
            <a:ext cx="17259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persona.cpp</a:t>
            </a:r>
            <a:endParaRPr b="1" i="0" sz="1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1"/>
          <p:cNvSpPr txBox="1"/>
          <p:nvPr/>
        </p:nvSpPr>
        <p:spPr>
          <a:xfrm>
            <a:off x="4223767" y="2572783"/>
            <a:ext cx="17625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alumno.cpp</a:t>
            </a:r>
            <a:endParaRPr b="1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1"/>
          <p:cNvSpPr txBox="1"/>
          <p:nvPr/>
        </p:nvSpPr>
        <p:spPr>
          <a:xfrm>
            <a:off x="8574767" y="2361667"/>
            <a:ext cx="1335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main.cpp</a:t>
            </a:r>
            <a:endParaRPr b="1" i="0" sz="1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7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Herencia: Constructores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2"/>
          <p:cNvSpPr/>
          <p:nvPr/>
        </p:nvSpPr>
        <p:spPr>
          <a:xfrm>
            <a:off x="415597" y="1091941"/>
            <a:ext cx="11049600" cy="52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9845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construye su instancia, primero debe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construir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del cual heredó.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inicializar los miembros heredados, el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invoca al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 público, en la lista de inicializadores de miembros.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necesario utilizar la lista de inicializadores (: Persona (edad)…) para invocar al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 para inicializar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antes de inicializar la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Los atributos del objeto sólo se pueden inicializar mediante la lista de inicializadores de los atributos.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Herencia: Constructores             …</a:t>
            </a:r>
            <a:r>
              <a:rPr b="1" i="0" lang="en-US" sz="23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continua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3"/>
          <p:cNvSpPr/>
          <p:nvPr/>
        </p:nvSpPr>
        <p:spPr>
          <a:xfrm>
            <a:off x="562187" y="1108117"/>
            <a:ext cx="11049600" cy="5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no se invocó explícitamente al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compilador invocará implícitamente al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defecto de la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construir un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 los miembros de la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utilice el operador de resolución de ámbito en la forma de: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04800" lvl="3" marL="6096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3"/>
          <p:cNvSpPr/>
          <p:nvPr/>
        </p:nvSpPr>
        <p:spPr>
          <a:xfrm>
            <a:off x="2892500" y="4252175"/>
            <a:ext cx="5677200" cy="199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SuperclassName</a:t>
            </a: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memberName</a:t>
            </a:r>
            <a:endParaRPr b="0" i="0" sz="2400" u="none" cap="none" strike="noStrike">
              <a:solidFill>
                <a:srgbClr val="113C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ejemplos: </a:t>
            </a:r>
            <a:b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::imprime();</a:t>
            </a:r>
            <a:b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::getEdad();</a:t>
            </a:r>
            <a:b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4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Calibri"/>
              <a:buNone/>
            </a:pPr>
            <a:r>
              <a:rPr lang="en-US"/>
              <a:t>2</a:t>
            </a:r>
            <a:r>
              <a:rPr b="1" i="0" lang="en-US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. Herencia Múltiple</a:t>
            </a:r>
            <a:endParaRPr b="1" i="0" sz="48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 Múltiple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5"/>
          <p:cNvSpPr/>
          <p:nvPr/>
        </p:nvSpPr>
        <p:spPr>
          <a:xfrm>
            <a:off x="571151" y="1316293"/>
            <a:ext cx="11049600" cy="5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Clase puede derivar de más de una clase Base.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proceso se conoce como derivación múltiple.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de una clase con herencia múltiple, heredará los datos y funciones de todas las clases base.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onsolas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5"/>
          <p:cNvSpPr/>
          <p:nvPr/>
        </p:nvSpPr>
        <p:spPr>
          <a:xfrm>
            <a:off x="870100" y="4867450"/>
            <a:ext cx="10827300" cy="126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&lt;clase_derivada&gt;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&lt;base1&gt;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[,[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&lt;base2&gt;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... };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 Múltiple: Ambigüedad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6"/>
          <p:cNvSpPr/>
          <p:nvPr/>
        </p:nvSpPr>
        <p:spPr>
          <a:xfrm>
            <a:off x="571152" y="1110105"/>
            <a:ext cx="11049600" cy="5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En caso exista una función con el </a:t>
            </a:r>
            <a:r>
              <a:rPr b="0" i="1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mismo nombre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las clases base, la ambigüedad se puede solucionar de dos maneras: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100" u="none" cap="none" strike="noStrike">
                <a:solidFill>
                  <a:srgbClr val="119C4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7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 Múltiple: Ambigüedad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7"/>
          <p:cNvSpPr/>
          <p:nvPr/>
        </p:nvSpPr>
        <p:spPr>
          <a:xfrm>
            <a:off x="571152" y="1110105"/>
            <a:ext cx="11049600" cy="5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412750" lvl="0" marL="4572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AutoNum type="alphaLcPeriod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Referenciando a la clase Base para invocar al método.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100" u="none" cap="none" strike="noStrike">
                <a:solidFill>
                  <a:srgbClr val="119C4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7"/>
          <p:cNvSpPr/>
          <p:nvPr/>
        </p:nvSpPr>
        <p:spPr>
          <a:xfrm>
            <a:off x="641050" y="1911700"/>
            <a:ext cx="10385700" cy="398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// La función </a:t>
            </a:r>
            <a:r>
              <a:rPr b="1" i="1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imprime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esta implementado en ClaseA y ClaseB 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457F2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ClaseA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ClaseB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1524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457F2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heredero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1524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// La sentencia: heredero.imprime();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1524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// Produce error de compilación por ambigüedad.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heredero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.ClaseA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imprime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Herencia Múltiple: Ambigüedad         </a:t>
            </a:r>
            <a:r>
              <a:rPr b="1" i="0" lang="en-US" sz="2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...continua</a:t>
            </a: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8"/>
          <p:cNvSpPr/>
          <p:nvPr/>
        </p:nvSpPr>
        <p:spPr>
          <a:xfrm>
            <a:off x="571152" y="1110105"/>
            <a:ext cx="11049600" cy="5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Sobre escribiendo la función ambigua en la clase derivada.</a:t>
            </a:r>
            <a:b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100" u="none" cap="none" strike="noStrike">
                <a:solidFill>
                  <a:srgbClr val="119C4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8"/>
          <p:cNvSpPr/>
          <p:nvPr/>
        </p:nvSpPr>
        <p:spPr>
          <a:xfrm>
            <a:off x="571150" y="1760350"/>
            <a:ext cx="10620000" cy="434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// La función </a:t>
            </a:r>
            <a:r>
              <a:rPr b="1" i="1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imprime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esta implementado en ClaseA y ClaseB 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457F2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ClaseA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ClaseB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152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imprime(){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"Sobreescribiendo la funcion"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457F2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1457F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ClaseC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heredero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19C44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rgbClr val="119C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heredero</a:t>
            </a:r>
            <a:r>
              <a:rPr b="0" i="0" lang="en-US" sz="2200" u="none" cap="none" strike="noStrike">
                <a:solidFill>
                  <a:srgbClr val="FD3436"/>
                </a:solidFill>
                <a:latin typeface="Courier New"/>
                <a:ea typeface="Courier New"/>
                <a:cs typeface="Courier New"/>
                <a:sym typeface="Courier New"/>
              </a:rPr>
              <a:t>.imprime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1524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Calibri"/>
              <a:buNone/>
            </a:pPr>
            <a:r>
              <a:rPr lang="en-US"/>
              <a:t>3</a:t>
            </a:r>
            <a:r>
              <a:rPr b="1" i="0" lang="en-US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. Funciones Virtuales</a:t>
            </a:r>
            <a:endParaRPr b="1" i="0" sz="48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Funciones Virtuales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70"/>
          <p:cNvSpPr/>
          <p:nvPr/>
        </p:nvSpPr>
        <p:spPr>
          <a:xfrm>
            <a:off x="571151" y="1262505"/>
            <a:ext cx="11049600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uso de la palabra clave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una función de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hace que la función sea virtual para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así como a TODAS sus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invoca una función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un puntero (o referencia), el programa utiliza el método definido para el tipo de objeto en lugar del tipo de puntero. Esto se denomina vinculación dinámica o vinculación tardía, en contraste con la vinculación estática durante el tiempo de compilación.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 la sesión, los alumnos podrán entender el concepto de Herencia y Polimorfismo y los mecanismos para implementarlo en C++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3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Logro de la sesión: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Funciones Virtuales                 …</a:t>
            </a:r>
            <a:r>
              <a:rPr b="1" i="0" lang="en-US" sz="23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continua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71"/>
          <p:cNvSpPr/>
          <p:nvPr/>
        </p:nvSpPr>
        <p:spPr>
          <a:xfrm>
            <a:off x="490471" y="1388012"/>
            <a:ext cx="11049600" cy="4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puede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porque no se hereda.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su propio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invoca al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inicializar los miembros de datos heredados.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ser declarado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 se va a utilizar una clase como una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 modo que se invoque el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objeto apropiado para liberar la memoria asignada dinámicamente en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 la hay.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Funciones Virtuales                 …</a:t>
            </a:r>
            <a:r>
              <a:rPr b="1" i="0" lang="en-US" sz="23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continua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72"/>
          <p:cNvSpPr/>
          <p:nvPr/>
        </p:nvSpPr>
        <p:spPr>
          <a:xfrm>
            <a:off x="571151" y="1316293"/>
            <a:ext cx="110496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0" marL="266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funciones amigas (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no pueden ser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 las funciones amigas no son miembros de la clase y no son heredados.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sobreescribe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la función en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la función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</a:t>
            </a:r>
            <a:r>
              <a:rPr b="1" i="1" lang="en-US" sz="2700"/>
              <a:t>-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escrita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ten</a:t>
            </a:r>
            <a:r>
              <a:rPr lang="en-US" sz="2700"/>
              <a:t>er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misma lista de parámetros que la versión de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superclase, </a:t>
            </a:r>
            <a:r>
              <a:rPr lang="en-US" sz="2700"/>
              <a:t>si no se considera como una </a:t>
            </a:r>
            <a:r>
              <a:rPr b="1" i="1" lang="en-US" sz="2700"/>
              <a:t>sobrecarga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que las funciones 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sobreescribir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sean declaradas como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Calibri"/>
              <a:buNone/>
            </a:pPr>
            <a:r>
              <a:rPr lang="en-US"/>
              <a:t>4</a:t>
            </a:r>
            <a:r>
              <a:rPr b="1" i="0" lang="en-US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. Clases Abstractas</a:t>
            </a:r>
            <a:endParaRPr b="1" i="0" sz="48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4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Funciones Virtuales Puras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4"/>
          <p:cNvSpPr/>
          <p:nvPr/>
        </p:nvSpPr>
        <p:spPr>
          <a:xfrm>
            <a:off x="490471" y="1226647"/>
            <a:ext cx="11049600" cy="51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0350" lvl="0" marL="266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función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pura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normalmente no tiene cuerpo de implementación.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implementación se deja a la </a:t>
            </a:r>
            <a:r>
              <a:rPr b="1" i="1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función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pura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especifica colocando: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=0 "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(denominado especificador puro) en su declaración.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Ejemplo: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096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1457F2"/>
              </a:buClr>
              <a:buSzPts val="600"/>
              <a:buFont typeface="Consolas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682350" y="5194475"/>
            <a:ext cx="105315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//función virtual Pura, será implementada en la subclase</a:t>
            </a:r>
            <a:b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virtual double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getArea()</a:t>
            </a:r>
            <a:r>
              <a:rPr b="0" i="0" lang="en-US" sz="24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Clase Abstracta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75"/>
          <p:cNvSpPr/>
          <p:nvPr/>
        </p:nvSpPr>
        <p:spPr>
          <a:xfrm>
            <a:off x="571150" y="1110100"/>
            <a:ext cx="10759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0" marL="266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clase que contiene una o más funciones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virtuales puras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denomina clase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No se puede instanciar una clase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porque su definición puede ser incompleta.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ser una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Para utilizar una clase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 necesario derivar una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sobreescribir e implementar a todas sus funciones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virtuales puras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Luego, se procede a crear una instancia de la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concreta.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permite la implementación de la función </a:t>
            </a:r>
            <a:r>
              <a:rPr b="1" i="1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pura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En este caso, el = 0 simplemente hace la clase abstracta. Como resultado, no podrá instanciarla.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Calibri"/>
              <a:buNone/>
            </a:pPr>
            <a:r>
              <a:rPr lang="en-US"/>
              <a:t>5</a:t>
            </a:r>
            <a:r>
              <a:rPr b="1" i="0" lang="en-US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/>
              <a:t> Polimorfismo</a:t>
            </a:r>
            <a:endParaRPr b="1" i="0" sz="48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Proviene del griego “</a:t>
            </a:r>
            <a:r>
              <a:rPr b="1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muchas formas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i="1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i="1" lang="en-US" sz="3000">
                <a:solidFill>
                  <a:srgbClr val="0070C0"/>
                </a:solidFill>
              </a:rPr>
              <a:t>interfaz</a:t>
            </a:r>
            <a:r>
              <a:rPr b="1" i="1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común que </a:t>
            </a:r>
            <a:r>
              <a:rPr b="1" i="1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permite tratar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operadores, funciones u objetos de </a:t>
            </a:r>
            <a:r>
              <a:rPr b="1" i="1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tipos de </a:t>
            </a:r>
            <a:r>
              <a:rPr b="1" i="1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forma uniforme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422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0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int x = 10 + 20;</a:t>
            </a:r>
            <a:endParaRPr/>
          </a:p>
          <a:p>
            <a:pPr indent="0" lvl="3" marL="1422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0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std::string y = “Hola “ + “Juan Perez”;</a:t>
            </a:r>
            <a:endParaRPr/>
          </a:p>
          <a:p>
            <a:pPr indent="0" lvl="3" marL="1422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0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double z = 10.5 + 8.2;</a:t>
            </a:r>
            <a:endParaRPr/>
          </a:p>
        </p:txBody>
      </p:sp>
      <p:sp>
        <p:nvSpPr>
          <p:cNvPr id="425" name="Google Shape;425;p77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¿Que es el polimorfismo?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una </a:t>
            </a:r>
            <a:r>
              <a:rPr b="1" i="1" lang="en-US" sz="4000"/>
              <a:t>interfaz</a:t>
            </a:r>
            <a:r>
              <a:rPr b="1" i="1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común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Mejora la abstracción, </a:t>
            </a:r>
            <a:r>
              <a:rPr b="1" i="1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simplificación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Mejor cohesión del código, </a:t>
            </a:r>
            <a:r>
              <a:rPr b="1" i="1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sola tarea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Mejora la </a:t>
            </a:r>
            <a:r>
              <a:rPr b="1" i="1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8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¿Por qué es útil el polimorfismo?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9"/>
          <p:cNvSpPr txBox="1"/>
          <p:nvPr>
            <p:ph idx="1" type="body"/>
          </p:nvPr>
        </p:nvSpPr>
        <p:spPr>
          <a:xfrm>
            <a:off x="648930" y="511278"/>
            <a:ext cx="6467400" cy="5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interface y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implementación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phone&#10;&#10;Description generated with high confidence" id="437" name="Google Shape;437;p79"/>
          <p:cNvPicPr preferRelativeResize="0"/>
          <p:nvPr/>
        </p:nvPicPr>
        <p:blipFill rotWithShape="1">
          <a:blip r:embed="rId3">
            <a:alphaModFix/>
          </a:blip>
          <a:srcRect b="0" l="2085" r="0" t="0"/>
          <a:stretch/>
        </p:blipFill>
        <p:spPr>
          <a:xfrm>
            <a:off x="7333005" y="1942109"/>
            <a:ext cx="3560283" cy="363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Polimorfismo Ad hoc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4000"/>
              <a:t>Subtipificación (herencia)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Polimorfismo parametrizado (generalizaci</a:t>
            </a:r>
            <a:r>
              <a:rPr lang="en-US" sz="4000"/>
              <a:t>ó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n)</a:t>
            </a:r>
            <a:endParaRPr/>
          </a:p>
        </p:txBody>
      </p:sp>
      <p:sp>
        <p:nvSpPr>
          <p:cNvPr id="443" name="Google Shape;443;p80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Tipos de Polimorfismo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95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Herencia</a:t>
            </a:r>
            <a:endParaRPr b="1" sz="3000">
              <a:solidFill>
                <a:schemeClr val="dk1"/>
              </a:solidFill>
            </a:endParaRPr>
          </a:p>
          <a:p>
            <a:pPr indent="-495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Herencia Múltiple</a:t>
            </a:r>
            <a:endParaRPr b="1" sz="3000">
              <a:solidFill>
                <a:schemeClr val="dk1"/>
              </a:solidFill>
            </a:endParaRPr>
          </a:p>
          <a:p>
            <a:pPr indent="-495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Funciones Virtuales</a:t>
            </a:r>
            <a:endParaRPr b="1" sz="3000">
              <a:solidFill>
                <a:schemeClr val="dk1"/>
              </a:solidFill>
            </a:endParaRPr>
          </a:p>
          <a:p>
            <a:pPr indent="-495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lang="en-US" sz="3000">
                <a:solidFill>
                  <a:schemeClr val="dk1"/>
                </a:solidFill>
              </a:rPr>
              <a:t>Clases Abstractas</a:t>
            </a:r>
            <a:endParaRPr b="1" sz="3000">
              <a:solidFill>
                <a:schemeClr val="dk1"/>
              </a:solidFill>
            </a:endParaRPr>
          </a:p>
          <a:p>
            <a:pPr indent="-495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lang="en-US" sz="3000"/>
              <a:t>Polimorfismo</a:t>
            </a:r>
            <a:endParaRPr sz="3000"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4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Contenido: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También conocida como polimorfismo de funciones o Multi-dispatch.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C++ se implementa por medio de la sobrecarga de: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Funciones/Métodos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lenguajes que lo implementan por el multi-método.</a:t>
            </a:r>
            <a:endParaRPr/>
          </a:p>
          <a:p>
            <a:pPr indent="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81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Polimorfismo ad-hoc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o más funciones con el mismo nombre y diferentes parámetros.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número de parámetros es igual entonces los tipos deben ser diferentes.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Pueden tener un mismo tipo de valor de retorno.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aplica para funciones, métodos, incluso constructor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destructor no tiene sobrecarga.</a:t>
            </a:r>
            <a:endParaRPr/>
          </a:p>
        </p:txBody>
      </p:sp>
      <p:sp>
        <p:nvSpPr>
          <p:cNvPr id="455" name="Google Shape;455;p82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Sobrecarga de funciones y operadores en C++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Virtualización de los métodos y la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sobre-escritura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los métodos.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 a los objetos sea a través de punteros, usualmente memoria dinámica.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interface común la define la clase base.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reconocer el tipo original de un objeto, C++ provee de un operador de casting (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dynamic_cast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que permite reconocerlo.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Generalizar la interface y especializar la implementación.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3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Polimorfismo por Sub-tipificación (herencia)</a:t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4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4000"/>
              <a:t>Punteros y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 Dinámica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Sobreescritura de métodos (Virtual Tables)</a:t>
            </a:r>
            <a:endParaRPr/>
          </a:p>
          <a:p>
            <a:pPr indent="-4064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dispatch (Dynamic bind)</a:t>
            </a:r>
            <a:endParaRPr/>
          </a:p>
        </p:txBody>
      </p:sp>
      <p:sp>
        <p:nvSpPr>
          <p:cNvPr id="467" name="Google Shape;467;p84"/>
          <p:cNvSpPr txBox="1"/>
          <p:nvPr>
            <p:ph type="title"/>
          </p:nvPr>
        </p:nvSpPr>
        <p:spPr>
          <a:xfrm>
            <a:off x="415647" y="49219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0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¿</a:t>
            </a:r>
            <a:r>
              <a:rPr lang="en-US" sz="30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30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 se logra el polimorfismo sub-tipificado en C++?</a:t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/>
          <p:nvPr>
            <p:ph idx="1" type="body"/>
          </p:nvPr>
        </p:nvSpPr>
        <p:spPr>
          <a:xfrm>
            <a:off x="1808019" y="1877869"/>
            <a:ext cx="3553800" cy="4351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f() { return “Ejecuta A”;}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B: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f() { return “Ejecuta B”;}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C: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f() { return “Ejecuta C”;}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D: C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f() { return “Ejecuta D”;}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E: C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f() { return “Ejecuta F”;}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85"/>
          <p:cNvSpPr txBox="1"/>
          <p:nvPr/>
        </p:nvSpPr>
        <p:spPr>
          <a:xfrm>
            <a:off x="5777347" y="1887971"/>
            <a:ext cx="4287900" cy="4351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&lt;A*&gt; collection;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collection.push_back(new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collection.push_back(new 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collection.push_back(new 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collection.push_back(new 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item: collection)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item-&gt;f()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(dynamic_cast&lt;A*&gt;(item) !=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“Clase A”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(dynamic_cast&lt;B*&gt;(item) !=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“Clase B”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(dynamic_cast&lt;C*&gt;(item) !=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“Clase C”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(dynamic_cast&lt;D*&gt;(item) !=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“Clase D”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(dynamic_cast&lt;E*&gt;(item) !=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“Clase E”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85"/>
          <p:cNvSpPr txBox="1"/>
          <p:nvPr>
            <p:ph type="title"/>
          </p:nvPr>
        </p:nvSpPr>
        <p:spPr>
          <a:xfrm>
            <a:off x="415647" y="49219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0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Ejemplo</a:t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t/>
            </a:r>
            <a:endParaRPr sz="30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86"/>
          <p:cNvCxnSpPr/>
          <p:nvPr/>
        </p:nvCxnSpPr>
        <p:spPr>
          <a:xfrm>
            <a:off x="655320" y="2316480"/>
            <a:ext cx="45720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building, outdoor, sky, clock&#10;&#10;Description generated with very high confidence" id="480" name="Google Shape;480;p86"/>
          <p:cNvPicPr preferRelativeResize="0"/>
          <p:nvPr/>
        </p:nvPicPr>
        <p:blipFill rotWithShape="1">
          <a:blip r:embed="rId3">
            <a:alphaModFix/>
          </a:blip>
          <a:srcRect b="-1" l="17902" r="20650" t="0"/>
          <a:stretch/>
        </p:blipFill>
        <p:spPr>
          <a:xfrm>
            <a:off x="5878849" y="10"/>
            <a:ext cx="6313150" cy="685798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81" name="Google Shape;481;p86"/>
          <p:cNvSpPr txBox="1"/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Explorando lo aprendido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655325" y="2575025"/>
            <a:ext cx="70944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En qué consiste la herencia de clases?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Cómo se hereda de múltiples clases?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Cómo se relacionan las clases</a:t>
            </a:r>
            <a:r>
              <a:rPr b="1" lang="en-US" sz="1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6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el polimorfismo?</a:t>
            </a:r>
            <a:endParaRPr/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ventaja brinda la 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sobrecarga</a:t>
            </a: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sobre escritura?</a:t>
            </a:r>
            <a:endParaRPr/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¿Para qué se usa el </a:t>
            </a:r>
            <a:r>
              <a:rPr b="1" i="0" lang="en-US" sz="18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dynamic_cast</a:t>
            </a: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65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es útil el polimorfismo?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415599" y="593366"/>
            <a:ext cx="1136080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b="1" i="0" lang="en-US" sz="38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895625" y="1638349"/>
            <a:ext cx="9166200" cy="45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Tour of C++. Bjarne Stroustrup. 2013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Accelerated C++ Practical Programming by Example. Andrew Koenig and Barbara E. Moo. 2000.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think like a computer scientist. Allen B. Downey. 2012.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https://www.technologyreview.es/s/7919/matematicas-fisica-e-ingenieria-son-las-nuevas-puertas-de-entrada-para-trabajar-en-silicon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Essence of C++. Bjarne Stroustrup. 2014.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611" id="489" name="Google Shape;489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Calibri"/>
              <a:buNone/>
            </a:pPr>
            <a:r>
              <a:rPr lang="en-US"/>
              <a:t>1</a:t>
            </a:r>
            <a:r>
              <a:rPr b="1" i="0" lang="en-US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. Herencia</a:t>
            </a:r>
            <a:endParaRPr b="1" i="0" sz="48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6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Definición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6"/>
          <p:cNvSpPr/>
          <p:nvPr/>
        </p:nvSpPr>
        <p:spPr>
          <a:xfrm>
            <a:off x="647350" y="1110100"/>
            <a:ext cx="10806600" cy="43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1" marL="774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herencia de clases permite evitar la redundancia.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n-US" sz="3200">
                <a:solidFill>
                  <a:srgbClr val="002FFF"/>
                </a:solidFill>
              </a:rPr>
              <a:t>subclase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también llamada:</a:t>
            </a:r>
            <a:r>
              <a:rPr lang="en-US" sz="3200">
                <a:solidFill>
                  <a:srgbClr val="002FFF"/>
                </a:solidFill>
              </a:rPr>
              <a:t> </a:t>
            </a:r>
            <a:r>
              <a:rPr b="0" i="0" lang="en-US" sz="3200" u="none" cap="none" strike="noStrike">
                <a:solidFill>
                  <a:srgbClr val="002FFF"/>
                </a:solidFill>
                <a:latin typeface="Arial"/>
                <a:ea typeface="Arial"/>
                <a:cs typeface="Arial"/>
                <a:sym typeface="Arial"/>
              </a:rPr>
              <a:t>clase derivada o clase hija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hereda </a:t>
            </a:r>
            <a:r>
              <a:rPr lang="en-US" sz="3200"/>
              <a:t>características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una </a:t>
            </a:r>
            <a:r>
              <a:rPr b="1" lang="en-US" sz="3200">
                <a:solidFill>
                  <a:srgbClr val="002FFF"/>
                </a:solidFill>
              </a:rPr>
              <a:t>superclase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también llamada: </a:t>
            </a:r>
            <a:r>
              <a:rPr b="0" i="0" lang="en-US" sz="3200" u="none" cap="none" strike="noStrike">
                <a:solidFill>
                  <a:srgbClr val="002FFF"/>
                </a:solidFill>
                <a:latin typeface="Arial"/>
                <a:ea typeface="Arial"/>
                <a:cs typeface="Arial"/>
                <a:sym typeface="Arial"/>
              </a:rPr>
              <a:t>clase base o clase padre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-US" sz="3200">
                <a:solidFill>
                  <a:srgbClr val="002FFF"/>
                </a:solidFill>
              </a:rPr>
              <a:t>subclase</a:t>
            </a:r>
            <a:r>
              <a:rPr b="1" i="0" lang="en-US" sz="3200" u="none" cap="none" strike="noStrike">
                <a:solidFill>
                  <a:srgbClr val="000000"/>
                </a:solidFill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hereda todos los miembros: atributos y métodos de la superclase.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Definición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7"/>
          <p:cNvSpPr/>
          <p:nvPr/>
        </p:nvSpPr>
        <p:spPr>
          <a:xfrm>
            <a:off x="571152" y="1110105"/>
            <a:ext cx="110496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1" marL="774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subclase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definirá su (s) propio (s) constructor (es).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-US" sz="3200">
                <a:solidFill>
                  <a:srgbClr val="0000FF"/>
                </a:solidFill>
              </a:rPr>
              <a:t>subclase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definir miembros adicionales (atributos o métodos).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sintaxis para la herencia de clases es la siguiente: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/>
          <p:nvPr/>
        </p:nvSpPr>
        <p:spPr>
          <a:xfrm>
            <a:off x="1158300" y="4192850"/>
            <a:ext cx="10336500" cy="14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788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113CF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200">
                <a:solidFill>
                  <a:srgbClr val="FF271B"/>
                </a:solidFill>
                <a:latin typeface="Courier New"/>
                <a:ea typeface="Courier New"/>
                <a:cs typeface="Courier New"/>
                <a:sym typeface="Courier New"/>
              </a:rPr>
              <a:t>SubClassName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FF271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-US" sz="2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nivel-</a:t>
            </a:r>
            <a:r>
              <a:rPr b="1" i="1" lang="en-US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acceso-herencia </a:t>
            </a:r>
            <a:r>
              <a:rPr b="1" i="1" lang="en-US" sz="2200">
                <a:solidFill>
                  <a:srgbClr val="FF271B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i="1" lang="en-US" sz="2200" u="none" cap="none" strike="noStrike">
                <a:solidFill>
                  <a:srgbClr val="FF271B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endParaRPr b="1" i="1" sz="2200" u="none" cap="none" strike="noStrike">
              <a:solidFill>
                <a:srgbClr val="FF27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788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2200" u="none" cap="none" strike="noStrike">
              <a:solidFill>
                <a:srgbClr val="113CF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Jerarquía de Clases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8"/>
          <p:cNvSpPr/>
          <p:nvPr/>
        </p:nvSpPr>
        <p:spPr>
          <a:xfrm>
            <a:off x="571150" y="1110100"/>
            <a:ext cx="105258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1" marL="774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se pueden organizar como una jerarquía de clases.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más </a:t>
            </a:r>
            <a:r>
              <a:rPr b="1" i="0" lang="en-US" sz="3200" u="none" cap="none" strike="noStrike">
                <a:solidFill>
                  <a:srgbClr val="000000"/>
                </a:solidFill>
              </a:rPr>
              <a:t>generales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definirán en las jerarquías superiores.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más </a:t>
            </a:r>
            <a:r>
              <a:rPr b="1" i="0" lang="en-US" sz="3200" u="none" cap="none" strike="noStrike">
                <a:solidFill>
                  <a:srgbClr val="000000"/>
                </a:solidFill>
              </a:rPr>
              <a:t>específicas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definirán en las jerarquías inferiores.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/>
          <p:nvPr>
            <p:ph type="title"/>
          </p:nvPr>
        </p:nvSpPr>
        <p:spPr>
          <a:xfrm>
            <a:off x="415596" y="318092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lang="en-US" sz="3400">
                <a:latin typeface="Consolas"/>
                <a:ea typeface="Consolas"/>
                <a:cs typeface="Consolas"/>
                <a:sym typeface="Consolas"/>
              </a:rPr>
              <a:t>Nivel de</a:t>
            </a: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 Acceso de Herencia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9"/>
          <p:cNvSpPr/>
          <p:nvPr/>
        </p:nvSpPr>
        <p:spPr>
          <a:xfrm>
            <a:off x="176705" y="1639023"/>
            <a:ext cx="110496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-266700" lvl="1" marL="774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 el tipo de herencia: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más comúnmente utilizado es la herencia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7470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caso, los miembros heredados en la subclase tienen la misma visibilidad que la superclase.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Consolas"/>
              <a:buNone/>
            </a:pPr>
            <a:r>
              <a:rPr b="1" i="0" lang="en-US" sz="34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Especificador de Acceso de Herencia …</a:t>
            </a:r>
            <a:r>
              <a:rPr b="1" i="0" lang="en-US" sz="2300" u="none" cap="none" strike="noStrike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continua</a:t>
            </a:r>
            <a:endParaRPr b="1" i="0" sz="4000" u="none" cap="none" strike="noStrike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0"/>
          <p:cNvSpPr/>
          <p:nvPr/>
        </p:nvSpPr>
        <p:spPr>
          <a:xfrm>
            <a:off x="571152" y="1110105"/>
            <a:ext cx="110496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-4572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tipo de herencia: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 son muy usadas)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restringir aún más el acceso de los miembros heredados (igual o inferior al acceso en la superclase).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herencia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los miembros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clase base se convierten en miembros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clase derivada.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herencia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los miembros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clase base se convierten en miembros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clase derivada.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privados de la superclase no se pueden acceder directamente en la subclase; mientras que los miembros protegidos se pueden acceder directamente.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