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f2a55e17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f2a55e17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interprete lee el código fuente y el resultado aparece en en el output.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compilador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lee el código y crea el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objeto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instrucciones el lenguaje de computadora)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enlazador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 bibliotecas y genera el programa. La ejecución genera el resultado en el output.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549130cd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g3f549130c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f549130c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f549130cd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4e652170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4e652170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24e652170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24e652170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24e65217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24e65217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f549130cd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f549130cd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hyperlink" Target="http://wmn.cs.ccu.edu.tw/" TargetMode="External"/><Relationship Id="rId4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hyperlink" Target="http://wmn.cs.ccu.edu.tw/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8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6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1672817" y="6299695"/>
            <a:ext cx="355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839786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 96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839786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3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 rot="5400000">
            <a:off x="3920399" y="-1256574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 rot="5400000">
            <a:off x="7133401" y="1956624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 rot="5400000">
            <a:off x="1799400" y="-596074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15597" y="2867799"/>
            <a:ext cx="11360700" cy="112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698116" y="6158167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415597" y="1260293"/>
            <a:ext cx="113607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698116" y="631032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>
  <p:cSld name="En blanc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415597" y="740800"/>
            <a:ext cx="3744000" cy="100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415597" y="1852799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698116" y="6258567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415597" y="593367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415597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2" type="body"/>
          </p:nvPr>
        </p:nvSpPr>
        <p:spPr>
          <a:xfrm>
            <a:off x="6443197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65375"/>
            <a:ext cx="5096256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181344" y="1865375"/>
            <a:ext cx="5172455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415597" y="593367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653667" y="600199"/>
            <a:ext cx="8490300" cy="545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6400"/>
              <a:buFont typeface="Calibri"/>
              <a:buNone/>
              <a:defRPr b="1" i="0" sz="64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5"/>
          <p:cNvSpPr txBox="1"/>
          <p:nvPr>
            <p:ph idx="2" type="body"/>
          </p:nvPr>
        </p:nvSpPr>
        <p:spPr>
          <a:xfrm>
            <a:off x="6586000" y="965432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idx="1" type="body"/>
          </p:nvPr>
        </p:nvSpPr>
        <p:spPr>
          <a:xfrm>
            <a:off x="415597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6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title"/>
          </p:nvPr>
        </p:nvSpPr>
        <p:spPr>
          <a:xfrm>
            <a:off x="415597" y="1474833"/>
            <a:ext cx="11360700" cy="261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6000"/>
              <a:buFont typeface="Calibri"/>
              <a:buNone/>
              <a:defRPr b="1" i="0" sz="16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7"/>
          <p:cNvSpPr txBox="1"/>
          <p:nvPr>
            <p:ph idx="1" type="body"/>
          </p:nvPr>
        </p:nvSpPr>
        <p:spPr>
          <a:xfrm>
            <a:off x="415597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7"/>
          <p:cNvSpPr txBox="1"/>
          <p:nvPr>
            <p:ph idx="12" type="sldNum"/>
          </p:nvPr>
        </p:nvSpPr>
        <p:spPr>
          <a:xfrm>
            <a:off x="11579124" y="626775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>
  <p:cSld name="Contenido con títul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609600" y="273047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  <a:def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4766733" y="273047"/>
            <a:ext cx="6815700" cy="5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1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16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16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»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8"/>
          <p:cNvSpPr txBox="1"/>
          <p:nvPr>
            <p:ph idx="2" type="body"/>
          </p:nvPr>
        </p:nvSpPr>
        <p:spPr>
          <a:xfrm>
            <a:off x="609599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8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>
  <p:cSld name="Encabezado de secció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>
            <p:ph type="title"/>
          </p:nvPr>
        </p:nvSpPr>
        <p:spPr>
          <a:xfrm>
            <a:off x="963083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alibri"/>
              <a:buNone/>
              <a:defRPr b="1" i="0" sz="5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963083" y="2906711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showMasterSp="0">
  <p:cSld name="Dos objeto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3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3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635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»"/>
              <a:defRPr b="0" i="0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0"/>
          <p:cNvSpPr txBox="1"/>
          <p:nvPr>
            <p:ph idx="2" type="body"/>
          </p:nvPr>
        </p:nvSpPr>
        <p:spPr>
          <a:xfrm>
            <a:off x="6197600" y="160019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40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showMasterSp="0">
  <p:cSld name="Comparació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41"/>
          <p:cNvSpPr txBox="1"/>
          <p:nvPr>
            <p:ph idx="1" type="body"/>
          </p:nvPr>
        </p:nvSpPr>
        <p:spPr>
          <a:xfrm>
            <a:off x="609600" y="1535111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41"/>
          <p:cNvSpPr txBox="1"/>
          <p:nvPr>
            <p:ph idx="2" type="body"/>
          </p:nvPr>
        </p:nvSpPr>
        <p:spPr>
          <a:xfrm>
            <a:off x="609600" y="2174873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1"/>
          <p:cNvSpPr txBox="1"/>
          <p:nvPr>
            <p:ph idx="3" type="body"/>
          </p:nvPr>
        </p:nvSpPr>
        <p:spPr>
          <a:xfrm>
            <a:off x="6193367" y="1535111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1"/>
          <p:cNvSpPr txBox="1"/>
          <p:nvPr>
            <p:ph idx="4" type="body"/>
          </p:nvPr>
        </p:nvSpPr>
        <p:spPr>
          <a:xfrm>
            <a:off x="6193367" y="2174873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1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showMasterSp="0">
  <p:cSld name="Sólo el títul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>
  <p:cSld name="Imagen con títul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  <a:def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4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43"/>
          <p:cNvSpPr txBox="1"/>
          <p:nvPr>
            <p:ph idx="1" type="body"/>
          </p:nvPr>
        </p:nvSpPr>
        <p:spPr>
          <a:xfrm>
            <a:off x="2389717" y="5367335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3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showMasterSp="0">
  <p:cSld name="Título y texto vertical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type="title"/>
          </p:nvPr>
        </p:nvSpPr>
        <p:spPr>
          <a:xfrm>
            <a:off x="609600" y="274636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44"/>
          <p:cNvSpPr txBox="1"/>
          <p:nvPr>
            <p:ph idx="1" type="body"/>
          </p:nvPr>
        </p:nvSpPr>
        <p:spPr>
          <a:xfrm rot="5400000">
            <a:off x="3832947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16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16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16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»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4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>
  <p:cSld name="Título vertical y texto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type="title"/>
          </p:nvPr>
        </p:nvSpPr>
        <p:spPr>
          <a:xfrm rot="5400000">
            <a:off x="7285049" y="1828786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45"/>
          <p:cNvSpPr txBox="1"/>
          <p:nvPr>
            <p:ph idx="1" type="body"/>
          </p:nvPr>
        </p:nvSpPr>
        <p:spPr>
          <a:xfrm rot="5400000">
            <a:off x="1696997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16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16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16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16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»"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5"/>
          <p:cNvSpPr txBox="1"/>
          <p:nvPr>
            <p:ph idx="12" type="sldNum"/>
          </p:nvPr>
        </p:nvSpPr>
        <p:spPr>
          <a:xfrm>
            <a:off x="11230476" y="6359483"/>
            <a:ext cx="35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60900" spcFirstLastPara="1" rIns="60900" wrap="square" tIns="60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 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/>
          <p:nvPr>
            <p:ph type="title"/>
          </p:nvPr>
        </p:nvSpPr>
        <p:spPr>
          <a:xfrm>
            <a:off x="415597" y="740800"/>
            <a:ext cx="3744000" cy="100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46"/>
          <p:cNvSpPr txBox="1"/>
          <p:nvPr>
            <p:ph idx="1" type="body"/>
          </p:nvPr>
        </p:nvSpPr>
        <p:spPr>
          <a:xfrm>
            <a:off x="415597" y="1852799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46"/>
          <p:cNvSpPr txBox="1"/>
          <p:nvPr>
            <p:ph idx="12" type="sldNum"/>
          </p:nvPr>
        </p:nvSpPr>
        <p:spPr>
          <a:xfrm>
            <a:off x="698116" y="6258567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 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415597" y="1260293"/>
            <a:ext cx="113607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698116" y="631032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/>
          <p:nvPr/>
        </p:nvSpPr>
        <p:spPr>
          <a:xfrm flipH="1">
            <a:off x="1524000" y="-76200"/>
            <a:ext cx="9144000" cy="21336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6000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67CCCC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8"/>
          <p:cNvSpPr/>
          <p:nvPr/>
        </p:nvSpPr>
        <p:spPr>
          <a:xfrm>
            <a:off x="1752600" y="6449810"/>
            <a:ext cx="58677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2011 Pearson Education, Inc. Publishing as Pearson Addison-Wesley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eckers" id="209" name="Google Shape;20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6800" y="6175373"/>
            <a:ext cx="1981199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8"/>
          <p:cNvSpPr txBox="1"/>
          <p:nvPr>
            <p:ph idx="12" type="sldNum"/>
          </p:nvPr>
        </p:nvSpPr>
        <p:spPr>
          <a:xfrm>
            <a:off x="8610600" y="6194292"/>
            <a:ext cx="31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  <a:defRPr b="0" baseline="-2500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49"/>
          <p:cNvGrpSpPr/>
          <p:nvPr/>
        </p:nvGrpSpPr>
        <p:grpSpPr>
          <a:xfrm>
            <a:off x="10210797" y="6324596"/>
            <a:ext cx="304904" cy="228705"/>
            <a:chOff x="0" y="0"/>
            <a:chExt cx="228684" cy="171533"/>
          </a:xfrm>
        </p:grpSpPr>
        <p:sp>
          <p:nvSpPr>
            <p:cNvPr id="213" name="Google Shape;213;p49"/>
            <p:cNvSpPr/>
            <p:nvPr/>
          </p:nvSpPr>
          <p:spPr>
            <a:xfrm>
              <a:off x="0" y="0"/>
              <a:ext cx="228600" cy="1713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9"/>
            <p:cNvSpPr/>
            <p:nvPr/>
          </p:nvSpPr>
          <p:spPr>
            <a:xfrm>
              <a:off x="0" y="0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9"/>
            <p:cNvSpPr/>
            <p:nvPr/>
          </p:nvSpPr>
          <p:spPr>
            <a:xfrm>
              <a:off x="0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9"/>
            <p:cNvSpPr/>
            <p:nvPr/>
          </p:nvSpPr>
          <p:spPr>
            <a:xfrm>
              <a:off x="217884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9"/>
            <p:cNvSpPr/>
            <p:nvPr/>
          </p:nvSpPr>
          <p:spPr>
            <a:xfrm>
              <a:off x="0" y="160733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9"/>
            <p:cNvSpPr/>
            <p:nvPr/>
          </p:nvSpPr>
          <p:spPr>
            <a:xfrm>
              <a:off x="60721" y="32145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49"/>
          <p:cNvGrpSpPr/>
          <p:nvPr/>
        </p:nvGrpSpPr>
        <p:grpSpPr>
          <a:xfrm>
            <a:off x="9829686" y="6324399"/>
            <a:ext cx="304907" cy="228794"/>
            <a:chOff x="-85" y="-149"/>
            <a:chExt cx="228686" cy="171600"/>
          </a:xfrm>
        </p:grpSpPr>
        <p:sp>
          <p:nvSpPr>
            <p:cNvPr id="220" name="Google Shape;220;p49"/>
            <p:cNvSpPr/>
            <p:nvPr/>
          </p:nvSpPr>
          <p:spPr>
            <a:xfrm rot="10800000">
              <a:off x="1" y="-149"/>
              <a:ext cx="228600" cy="1716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9"/>
            <p:cNvSpPr/>
            <p:nvPr/>
          </p:nvSpPr>
          <p:spPr>
            <a:xfrm rot="10800000">
              <a:off x="1" y="160649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9"/>
            <p:cNvSpPr/>
            <p:nvPr/>
          </p:nvSpPr>
          <p:spPr>
            <a:xfrm rot="10800000">
              <a:off x="217799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9"/>
            <p:cNvSpPr/>
            <p:nvPr/>
          </p:nvSpPr>
          <p:spPr>
            <a:xfrm rot="10800000">
              <a:off x="-85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9"/>
            <p:cNvSpPr/>
            <p:nvPr/>
          </p:nvSpPr>
          <p:spPr>
            <a:xfrm rot="10800000">
              <a:off x="1" y="-85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9"/>
            <p:cNvSpPr/>
            <p:nvPr/>
          </p:nvSpPr>
          <p:spPr>
            <a:xfrm rot="10800000">
              <a:off x="60778" y="32203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49"/>
          <p:cNvSpPr/>
          <p:nvPr/>
        </p:nvSpPr>
        <p:spPr>
          <a:xfrm>
            <a:off x="6982368" y="6577010"/>
            <a:ext cx="3608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♥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2006 Pearson Education, Inc.</a:t>
            </a:r>
            <a:r>
              <a:rPr lang="en-US" sz="1200"/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9"/>
          <p:cNvSpPr txBox="1"/>
          <p:nvPr>
            <p:ph idx="12" type="sldNum"/>
          </p:nvPr>
        </p:nvSpPr>
        <p:spPr>
          <a:xfrm>
            <a:off x="10371276" y="0"/>
            <a:ext cx="296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49"/>
          <p:cNvSpPr txBox="1"/>
          <p:nvPr>
            <p:ph type="title"/>
          </p:nvPr>
        </p:nvSpPr>
        <p:spPr>
          <a:xfrm>
            <a:off x="1981200" y="76200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A75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F9A7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9"/>
          <p:cNvSpPr txBox="1"/>
          <p:nvPr>
            <p:ph idx="1" type="body"/>
          </p:nvPr>
        </p:nvSpPr>
        <p:spPr>
          <a:xfrm>
            <a:off x="2209800" y="1341437"/>
            <a:ext cx="800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00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–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–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  <a:defRPr b="1" i="0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3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/>
          <p:nvPr/>
        </p:nvSpPr>
        <p:spPr>
          <a:xfrm>
            <a:off x="8534400" y="6324600"/>
            <a:ext cx="2133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♥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2006 Pearson Education, Inc.</a:t>
            </a:r>
            <a:r>
              <a:rPr lang="en-US" sz="1200"/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50"/>
          <p:cNvGrpSpPr/>
          <p:nvPr/>
        </p:nvGrpSpPr>
        <p:grpSpPr>
          <a:xfrm>
            <a:off x="9982197" y="6095996"/>
            <a:ext cx="304904" cy="228705"/>
            <a:chOff x="0" y="0"/>
            <a:chExt cx="228684" cy="171533"/>
          </a:xfrm>
        </p:grpSpPr>
        <p:sp>
          <p:nvSpPr>
            <p:cNvPr id="233" name="Google Shape;233;p50"/>
            <p:cNvSpPr/>
            <p:nvPr/>
          </p:nvSpPr>
          <p:spPr>
            <a:xfrm>
              <a:off x="0" y="0"/>
              <a:ext cx="228600" cy="1713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0"/>
            <p:cNvSpPr/>
            <p:nvPr/>
          </p:nvSpPr>
          <p:spPr>
            <a:xfrm>
              <a:off x="0" y="0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0"/>
            <p:cNvSpPr/>
            <p:nvPr/>
          </p:nvSpPr>
          <p:spPr>
            <a:xfrm>
              <a:off x="0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0"/>
            <p:cNvSpPr/>
            <p:nvPr/>
          </p:nvSpPr>
          <p:spPr>
            <a:xfrm>
              <a:off x="217884" y="0"/>
              <a:ext cx="108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0"/>
            <p:cNvSpPr/>
            <p:nvPr/>
          </p:nvSpPr>
          <p:spPr>
            <a:xfrm>
              <a:off x="0" y="160733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0"/>
            <p:cNvSpPr/>
            <p:nvPr/>
          </p:nvSpPr>
          <p:spPr>
            <a:xfrm>
              <a:off x="60721" y="32145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50"/>
          <p:cNvGrpSpPr/>
          <p:nvPr/>
        </p:nvGrpSpPr>
        <p:grpSpPr>
          <a:xfrm>
            <a:off x="9601086" y="6095799"/>
            <a:ext cx="304907" cy="228794"/>
            <a:chOff x="-85" y="-149"/>
            <a:chExt cx="228686" cy="171600"/>
          </a:xfrm>
        </p:grpSpPr>
        <p:sp>
          <p:nvSpPr>
            <p:cNvPr id="240" name="Google Shape;240;p50"/>
            <p:cNvSpPr/>
            <p:nvPr/>
          </p:nvSpPr>
          <p:spPr>
            <a:xfrm rot="10800000">
              <a:off x="1" y="-149"/>
              <a:ext cx="228600" cy="171600"/>
            </a:xfrm>
            <a:prstGeom prst="rect">
              <a:avLst/>
            </a:prstGeom>
            <a:solidFill>
              <a:srgbClr val="67B4B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0"/>
            <p:cNvSpPr/>
            <p:nvPr/>
          </p:nvSpPr>
          <p:spPr>
            <a:xfrm rot="10800000">
              <a:off x="1" y="160649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622" y="120000"/>
                  </a:lnTo>
                  <a:lnTo>
                    <a:pt x="114377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5C3CC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0"/>
            <p:cNvSpPr/>
            <p:nvPr/>
          </p:nvSpPr>
          <p:spPr>
            <a:xfrm rot="10800000">
              <a:off x="217799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7500"/>
                  </a:lnTo>
                  <a:lnTo>
                    <a:pt x="120000" y="1125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A4D2D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0"/>
            <p:cNvSpPr/>
            <p:nvPr/>
          </p:nvSpPr>
          <p:spPr>
            <a:xfrm rot="10800000">
              <a:off x="-85" y="-149"/>
              <a:ext cx="10800" cy="171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7500"/>
                  </a:lnTo>
                  <a:lnTo>
                    <a:pt x="0" y="1125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0"/>
            <p:cNvSpPr/>
            <p:nvPr/>
          </p:nvSpPr>
          <p:spPr>
            <a:xfrm rot="10800000">
              <a:off x="1" y="-85"/>
              <a:ext cx="228600" cy="10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4377" y="0"/>
                  </a:lnTo>
                  <a:lnTo>
                    <a:pt x="562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5290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0"/>
            <p:cNvSpPr/>
            <p:nvPr/>
          </p:nvSpPr>
          <p:spPr>
            <a:xfrm rot="10800000">
              <a:off x="60778" y="32203"/>
              <a:ext cx="107100" cy="107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3E6C7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10371276" y="0"/>
            <a:ext cx="296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1985" y="0"/>
            <a:ext cx="1115175" cy="744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type="title"/>
          </p:nvPr>
        </p:nvSpPr>
        <p:spPr>
          <a:xfrm>
            <a:off x="2208211" y="762000"/>
            <a:ext cx="77757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1200"/>
              </a:buClr>
              <a:buSzPts val="3500"/>
              <a:buFont typeface="Times New Roman"/>
              <a:buNone/>
              <a:defRPr b="0" i="0" sz="3500" u="none" cap="none" strike="noStrike">
                <a:solidFill>
                  <a:srgbClr val="8D12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2209800" y="1916111"/>
            <a:ext cx="77724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64500"/>
              </a:buClr>
              <a:buSzPts val="3200"/>
              <a:buFont typeface="Noto Sans Symbols"/>
              <a:buChar char="●"/>
              <a:defRPr b="0" i="0" sz="3200" u="none" cap="none" strike="noStrike">
                <a:solidFill>
                  <a:srgbClr val="7645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9704494" y="6381749"/>
            <a:ext cx="277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1985" y="0"/>
            <a:ext cx="1115175" cy="74441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2"/>
          <p:cNvSpPr txBox="1"/>
          <p:nvPr>
            <p:ph idx="12" type="sldNum"/>
          </p:nvPr>
        </p:nvSpPr>
        <p:spPr>
          <a:xfrm>
            <a:off x="9704494" y="6381749"/>
            <a:ext cx="277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47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1089857" y="640431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50867" y="5976388"/>
            <a:ext cx="1625534" cy="765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15597" y="1260293"/>
            <a:ext cx="113607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698116" y="6310326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3"/>
          <p:cNvSpPr txBox="1"/>
          <p:nvPr>
            <p:ph idx="4294967295" type="ctrTitle"/>
          </p:nvPr>
        </p:nvSpPr>
        <p:spPr>
          <a:xfrm>
            <a:off x="1502878" y="1480450"/>
            <a:ext cx="9144001" cy="2387601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3"/>
          <p:cNvSpPr txBox="1"/>
          <p:nvPr>
            <p:ph idx="4294967295" type="subTitle"/>
          </p:nvPr>
        </p:nvSpPr>
        <p:spPr>
          <a:xfrm>
            <a:off x="1502879" y="4263883"/>
            <a:ext cx="9144001" cy="71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/>
              <a:t>Laboratorio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Herencia y Relaciones entre Clases.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/>
              <a:t>http://bit.ly/2xxkvf3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53"/>
          <p:cNvGrpSpPr/>
          <p:nvPr/>
        </p:nvGrpSpPr>
        <p:grpSpPr>
          <a:xfrm>
            <a:off x="4754257" y="5780071"/>
            <a:ext cx="5892622" cy="692770"/>
            <a:chOff x="-1" y="-1"/>
            <a:chExt cx="5892621" cy="369334"/>
          </a:xfrm>
        </p:grpSpPr>
        <p:sp>
          <p:nvSpPr>
            <p:cNvPr id="262" name="Google Shape;262;p53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3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E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stanislao Contreras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         	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Rubén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Patron Prototipo</a:t>
            </a:r>
            <a:endParaRPr/>
          </a:p>
        </p:txBody>
      </p:sp>
      <p:pic>
        <p:nvPicPr>
          <p:cNvPr id="320" name="Google Shape;3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13" y="1558978"/>
            <a:ext cx="10364074" cy="43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63"/>
          <p:cNvCxnSpPr/>
          <p:nvPr/>
        </p:nvCxnSpPr>
        <p:spPr>
          <a:xfrm>
            <a:off x="655320" y="2316480"/>
            <a:ext cx="4572000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A picture containing building, outdoor, sky, clock  Description generated with very high confidence" id="326" name="Google Shape;326;p63"/>
          <p:cNvSpPr/>
          <p:nvPr/>
        </p:nvSpPr>
        <p:spPr>
          <a:xfrm>
            <a:off x="5878849" y="10"/>
            <a:ext cx="6313150" cy="6857987"/>
          </a:xfrm>
          <a:custGeom>
            <a:rect b="b" l="l" r="r" t="t"/>
            <a:pathLst>
              <a:path extrusionOk="0" h="6857997" w="631315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3"/>
          <p:cNvSpPr txBox="1"/>
          <p:nvPr>
            <p:ph type="title"/>
          </p:nvPr>
        </p:nvSpPr>
        <p:spPr>
          <a:xfrm>
            <a:off x="655320" y="365125"/>
            <a:ext cx="5120114" cy="16927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Explorando lo aprendido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3"/>
          <p:cNvSpPr txBox="1"/>
          <p:nvPr>
            <p:ph idx="1" type="body"/>
          </p:nvPr>
        </p:nvSpPr>
        <p:spPr>
          <a:xfrm>
            <a:off x="655321" y="2575034"/>
            <a:ext cx="5120113" cy="34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6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un constructor?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6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 Qué tareas se deben de realizar en un Destructor?</a:t>
            </a:r>
            <a:endParaRPr b="1" i="0" sz="166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6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se inicializa un miembro constantes de un clase?</a:t>
            </a:r>
            <a:endParaRPr b="1" i="0" sz="166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6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Qué consiste la herencia de clases?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6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se hereda de múltiples clases?</a:t>
            </a:r>
            <a:endParaRPr b="1" i="0" sz="166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16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se relacionan las clases?</a:t>
            </a:r>
            <a:endParaRPr b="1" i="0" sz="166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building, outdoor, sky, clock&#10;&#10;Description generated with very high confidence" id="329" name="Google Shape;329;p63"/>
          <p:cNvPicPr preferRelativeResize="0"/>
          <p:nvPr/>
        </p:nvPicPr>
        <p:blipFill rotWithShape="1">
          <a:blip r:embed="rId3">
            <a:alphaModFix/>
          </a:blip>
          <a:srcRect b="0" l="17899" r="20652" t="0"/>
          <a:stretch/>
        </p:blipFill>
        <p:spPr>
          <a:xfrm>
            <a:off x="5878849" y="10"/>
            <a:ext cx="6313150" cy="6857997"/>
          </a:xfrm>
          <a:custGeom>
            <a:rect b="b" l="l" r="r" t="t"/>
            <a:pathLst>
              <a:path extrusionOk="0" h="6857997" w="631315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1019697" y="270197"/>
            <a:ext cx="10515600" cy="1163700"/>
          </a:xfrm>
          <a:prstGeom prst="rect">
            <a:avLst/>
          </a:prstGeom>
          <a:solidFill>
            <a:srgbClr val="44EBD4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Logro de la sesión: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115" id="269" name="Google Shape;26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144" y="5880401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116" id="270" name="Google Shape;27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209" y="5929377"/>
            <a:ext cx="632217" cy="5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4"/>
          <p:cNvSpPr txBox="1"/>
          <p:nvPr/>
        </p:nvSpPr>
        <p:spPr>
          <a:xfrm>
            <a:off x="1055550" y="1617849"/>
            <a:ext cx="10443900" cy="211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sesión, los alumnos podrán entender el concepto de Constructores, Destructores, Herencia y Relaciones entre clases, así como su implementación en un lenguaje de programación orientado a objetos ( C++ ).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AutoNum type="arabicPeriod"/>
            </a:pPr>
            <a:r>
              <a:rPr lang="en-US" sz="4000"/>
              <a:t>Herencia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5"/>
          <p:cNvSpPr txBox="1"/>
          <p:nvPr>
            <p:ph idx="1" type="body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Elaborar un programa que implemente el siguiente diagrama: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438" y="2453925"/>
            <a:ext cx="5505125" cy="41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 startAt="2"/>
            </a:pPr>
            <a:r>
              <a:rPr lang="en-US" sz="4000"/>
              <a:t>Agregacion vs Herencia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838200" y="1825625"/>
            <a:ext cx="10515600" cy="391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Elaborar una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llame a cualquiera de las Progresiones y retorne la suma de los n primeros miembros.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un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llamado restart() que reinicie la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progresión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Basado en el diagrama anterior, ¿Podría implementar lo mismo utilizando agregación?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 startAt="3"/>
            </a:pPr>
            <a:r>
              <a:rPr lang="en-US" sz="4000"/>
              <a:t>Agregación y Herencia</a:t>
            </a:r>
            <a:endParaRPr sz="4000"/>
          </a:p>
        </p:txBody>
      </p:sp>
      <p:pic>
        <p:nvPicPr>
          <p:cNvPr id="290" name="Google Shape;2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475" y="1852125"/>
            <a:ext cx="6329542" cy="429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/>
          <p:nvPr>
            <p:ph type="title"/>
          </p:nvPr>
        </p:nvSpPr>
        <p:spPr>
          <a:xfrm>
            <a:off x="415597" y="328340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Representación de las relaciones</a:t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50" y="1380963"/>
            <a:ext cx="70104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100" y="356263"/>
            <a:ext cx="7963801" cy="61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0"/>
          <p:cNvSpPr txBox="1"/>
          <p:nvPr>
            <p:ph type="title"/>
          </p:nvPr>
        </p:nvSpPr>
        <p:spPr>
          <a:xfrm>
            <a:off x="839775" y="457200"/>
            <a:ext cx="4906200" cy="1600200"/>
          </a:xfrm>
          <a:prstGeom prst="rect">
            <a:avLst/>
          </a:prstGeom>
          <a:solidFill>
            <a:srgbClr val="CFE2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Dependencia</a:t>
            </a:r>
            <a:r>
              <a:rPr lang="en-US" sz="3600"/>
              <a:t>,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Agregación</a:t>
            </a:r>
            <a:r>
              <a:rPr b="1" lang="en-US" sz="4000"/>
              <a:t> y Herencia</a:t>
            </a:r>
            <a:endParaRPr sz="3600"/>
          </a:p>
        </p:txBody>
      </p:sp>
      <p:pic>
        <p:nvPicPr>
          <p:cNvPr id="307" name="Google Shape;3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475" y="457200"/>
            <a:ext cx="5799875" cy="574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0"/>
          <p:cNvSpPr txBox="1"/>
          <p:nvPr>
            <p:ph idx="1" type="body"/>
          </p:nvPr>
        </p:nvSpPr>
        <p:spPr>
          <a:xfrm>
            <a:off x="839772" y="2057400"/>
            <a:ext cx="49062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Desarrollar el siguiente diagrama en C++.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922" y="1878409"/>
            <a:ext cx="7759224" cy="42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 startAt="4"/>
            </a:pPr>
            <a:r>
              <a:rPr lang="en-US" sz="4000"/>
              <a:t>Agregación y Herencia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