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0793316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032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8664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12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4078041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8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555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815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4803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57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097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7A119FD-9DCE-4A8D-AA3F-F61F37F71B20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679C4B5-9D7B-46F5-9E50-DAD53F64AD80}" type="slidenum">
              <a:rPr lang="es-CL" smtClean="0"/>
              <a:t>‹Nº›</a:t>
            </a:fld>
            <a:endParaRPr lang="es-C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39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931A98-C094-6107-4B70-E1935F161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3085626"/>
            <a:ext cx="8361229" cy="2098226"/>
          </a:xfrm>
        </p:spPr>
        <p:txBody>
          <a:bodyPr>
            <a:normAutofit fontScale="90000"/>
          </a:bodyPr>
          <a:lstStyle/>
          <a:p>
            <a:r>
              <a:rPr lang="es-ES" dirty="0"/>
              <a:t>Sistema de Cotizaciones Digital para Vidriería Verónica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8F9C9D-C21B-D221-F45C-684ACF81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674" y="5561795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s-ES" dirty="0"/>
              <a:t>Asignatura: CAPSTONE</a:t>
            </a:r>
          </a:p>
          <a:p>
            <a:pPr algn="r"/>
            <a:r>
              <a:rPr lang="es-ES" dirty="0"/>
              <a:t>Sección: 003V</a:t>
            </a:r>
          </a:p>
          <a:p>
            <a:pPr algn="r"/>
            <a:r>
              <a:rPr lang="es-ES" dirty="0"/>
              <a:t>Docente: </a:t>
            </a:r>
            <a:r>
              <a:rPr lang="es-CL" dirty="0"/>
              <a:t>Álvaro Andrés Mellado Pimentel</a:t>
            </a:r>
          </a:p>
          <a:p>
            <a:pPr algn="r"/>
            <a:r>
              <a:rPr lang="es-CL" dirty="0"/>
              <a:t>Integrantes: Francisca Javiera Castro Núñez</a:t>
            </a:r>
          </a:p>
        </p:txBody>
      </p:sp>
    </p:spTree>
    <p:extLst>
      <p:ext uri="{BB962C8B-B14F-4D97-AF65-F5344CB8AC3E}">
        <p14:creationId xmlns:p14="http://schemas.microsoft.com/office/powerpoint/2010/main" val="689016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64CA2-16D6-848D-8C76-96463B15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B671F-D49C-EC92-A335-9535E5BA3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Proyecto </a:t>
            </a:r>
            <a:r>
              <a:rPr lang="es-ES" b="1" dirty="0"/>
              <a:t>factible y relevante</a:t>
            </a:r>
            <a:r>
              <a:rPr lang="es-ES" dirty="0"/>
              <a:t> para la vidriería.</a:t>
            </a:r>
          </a:p>
          <a:p>
            <a:r>
              <a:rPr lang="es-ES" dirty="0"/>
              <a:t>Impacto: </a:t>
            </a:r>
            <a:r>
              <a:rPr lang="es-ES" b="1" dirty="0"/>
              <a:t>modernización, optimización de tiempos y fidelización de clientes.</a:t>
            </a:r>
          </a:p>
          <a:p>
            <a:r>
              <a:rPr lang="es-ES" dirty="0"/>
              <a:t>Aporta a mis competencias como </a:t>
            </a:r>
            <a:r>
              <a:rPr lang="es-ES" b="1" dirty="0"/>
              <a:t>Ingeniera en Informática</a:t>
            </a:r>
            <a:r>
              <a:rPr lang="es-ES" dirty="0"/>
              <a:t> y fortalece mi portafolio profesional.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41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AFE0F-0149-5287-09C0-F912A0AA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 / Problema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018A2C-CECE-7802-A170-9C28D254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3581400"/>
          </a:xfrm>
        </p:spPr>
        <p:txBody>
          <a:bodyPr>
            <a:normAutofit/>
          </a:bodyPr>
          <a:lstStyle/>
          <a:p>
            <a:r>
              <a:rPr lang="es-ES" dirty="0"/>
              <a:t>Actualmente la vidriería realiza cotizaciones </a:t>
            </a:r>
            <a:r>
              <a:rPr lang="es-ES" b="1" dirty="0"/>
              <a:t>a mano</a:t>
            </a:r>
            <a:r>
              <a:rPr lang="es-ES" dirty="0"/>
              <a:t> (papel y archivadores).</a:t>
            </a:r>
          </a:p>
          <a:p>
            <a:r>
              <a:rPr lang="es-ES" dirty="0"/>
              <a:t>Vidriería Verónica es una empresa familiar de mas de 20 años de antigüedad.</a:t>
            </a:r>
          </a:p>
          <a:p>
            <a:r>
              <a:rPr lang="es-ES" dirty="0"/>
              <a:t>Transacciones rudimentarias.</a:t>
            </a:r>
          </a:p>
          <a:p>
            <a:r>
              <a:rPr lang="es-ES" dirty="0"/>
              <a:t>Uso de espacio útil en almacenamiento de documentos</a:t>
            </a:r>
          </a:p>
          <a:p>
            <a:r>
              <a:rPr lang="es-ES" dirty="0"/>
              <a:t>Error humano</a:t>
            </a:r>
          </a:p>
          <a:p>
            <a:r>
              <a:rPr lang="es-ES" dirty="0"/>
              <a:t>Bajo crecimiento de clientes</a:t>
            </a:r>
          </a:p>
          <a:p>
            <a:r>
              <a:rPr lang="es-ES" dirty="0"/>
              <a:t>Necesidad: </a:t>
            </a:r>
            <a:r>
              <a:rPr lang="es-ES" b="1" dirty="0"/>
              <a:t>modernizar el proceso</a:t>
            </a:r>
            <a:r>
              <a:rPr lang="es-ES" dirty="0"/>
              <a:t> con una solución digital.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3968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CAFAF-103C-6076-0384-B021EF8C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 General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94FCC4-EEA0-0C9A-0475-4AFCA956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Diseñar e implementar un </a:t>
            </a:r>
            <a:r>
              <a:rPr lang="es-ES" b="1" dirty="0"/>
              <a:t>sistema web de cotizaciones</a:t>
            </a:r>
            <a:r>
              <a:rPr lang="es-ES" dirty="0"/>
              <a:t> que modernice el proceso, genere documentos en PDF/Excel, y permita enviarlos por correo electrónico, optimizando tiempos y mejorando la gestión de clientes.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3744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FFBE5-4D79-33CA-6D55-2DF5D3B4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Objetivos Específicos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9B1160-C658-E41F-6494-91D5F71F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proceso actual de cotizaciones.</a:t>
            </a:r>
          </a:p>
          <a:p>
            <a:r>
              <a:rPr lang="es-ES" dirty="0"/>
              <a:t>Diseñar base de datos y prototipos de interfaz.</a:t>
            </a:r>
          </a:p>
          <a:p>
            <a:r>
              <a:rPr lang="es-CL" dirty="0"/>
              <a:t>Implementar formulario + lógica de cálculo + exportación PDF/Excel + envío por correo.</a:t>
            </a:r>
          </a:p>
          <a:p>
            <a:r>
              <a:rPr lang="es-ES" dirty="0"/>
              <a:t>Desarrollar módulo de gestión de clientes.</a:t>
            </a:r>
          </a:p>
          <a:p>
            <a:r>
              <a:rPr lang="es-ES" dirty="0"/>
              <a:t>Validar con pruebas unitarias y funcionales.</a:t>
            </a:r>
          </a:p>
          <a:p>
            <a:r>
              <a:rPr lang="es-ES" dirty="0"/>
              <a:t>Documentar y entregar manual de usuario.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04044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2F485-A7E4-B84C-BCD0-27A78204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de trabajo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C38439-5A09-A6DD-949F-A7A2FDCA8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b="1" dirty="0"/>
              <a:t>Metodología:</a:t>
            </a:r>
            <a:r>
              <a:rPr lang="es-CL" dirty="0"/>
              <a:t> Enfoque Ágil adaptado</a:t>
            </a:r>
          </a:p>
          <a:p>
            <a:pPr lvl="1"/>
            <a:r>
              <a:rPr lang="es-ES" dirty="0"/>
              <a:t>Dividir el trabajo en </a:t>
            </a:r>
            <a:r>
              <a:rPr lang="es-ES" b="1" dirty="0" err="1"/>
              <a:t>sprints</a:t>
            </a:r>
            <a:r>
              <a:rPr lang="es-ES" b="1" dirty="0"/>
              <a:t> semanales o quincenales</a:t>
            </a:r>
            <a:r>
              <a:rPr lang="es-ES" dirty="0"/>
              <a:t>.</a:t>
            </a:r>
          </a:p>
          <a:p>
            <a:pPr lvl="1"/>
            <a:r>
              <a:rPr lang="es-CL" dirty="0"/>
              <a:t>Usar un </a:t>
            </a:r>
            <a:r>
              <a:rPr lang="es-CL" b="1" dirty="0"/>
              <a:t>backlog de tareas</a:t>
            </a:r>
            <a:r>
              <a:rPr lang="es-CL" dirty="0"/>
              <a:t> priorizadas.</a:t>
            </a:r>
          </a:p>
          <a:p>
            <a:pPr lvl="1"/>
            <a:r>
              <a:rPr lang="es-ES" dirty="0"/>
              <a:t>Realizar </a:t>
            </a:r>
            <a:r>
              <a:rPr lang="es-ES" b="1" dirty="0"/>
              <a:t>entregas incrementales</a:t>
            </a:r>
            <a:r>
              <a:rPr lang="es-ES" dirty="0"/>
              <a:t> (ejemplo: primero formulario simple, luego exportación PDF, después envío por correo, etc.).</a:t>
            </a:r>
          </a:p>
          <a:p>
            <a:pPr lvl="1"/>
            <a:r>
              <a:rPr lang="es-ES" dirty="0"/>
              <a:t>Tener </a:t>
            </a:r>
            <a:r>
              <a:rPr lang="es-ES" b="1" dirty="0"/>
              <a:t>reuniones de </a:t>
            </a:r>
            <a:r>
              <a:rPr lang="es-ES" b="1" dirty="0" err="1"/>
              <a:t>auto-revisión</a:t>
            </a:r>
            <a:r>
              <a:rPr lang="es-ES" dirty="0"/>
              <a:t> semanales para evaluar el avance.</a:t>
            </a:r>
            <a:endParaRPr lang="es-CL" dirty="0"/>
          </a:p>
          <a:p>
            <a:r>
              <a:rPr lang="es-ES" b="1" dirty="0"/>
              <a:t>Etapas:</a:t>
            </a:r>
            <a:r>
              <a:rPr lang="es-ES" dirty="0"/>
              <a:t> Análisis → Diseño → Desarrollo → Pruebas → Documentación.</a:t>
            </a:r>
          </a:p>
          <a:p>
            <a:r>
              <a:rPr lang="es-CL" b="1" dirty="0"/>
              <a:t>Herramientas:</a:t>
            </a:r>
            <a:r>
              <a:rPr lang="es-CL" dirty="0"/>
              <a:t> Laravel / Spring </a:t>
            </a:r>
            <a:r>
              <a:rPr lang="es-CL" dirty="0" err="1"/>
              <a:t>Boot</a:t>
            </a:r>
            <a:r>
              <a:rPr lang="es-CL" dirty="0"/>
              <a:t>, MySQL/PostgreSQL, VS </a:t>
            </a:r>
            <a:r>
              <a:rPr lang="es-CL" dirty="0" err="1"/>
              <a:t>Code</a:t>
            </a:r>
            <a:r>
              <a:rPr lang="es-CL" dirty="0"/>
              <a:t>, GitHub, </a:t>
            </a:r>
            <a:r>
              <a:rPr lang="es-CL" dirty="0" err="1"/>
              <a:t>Postman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9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72E7A-E1A1-AD71-E509-C28E86E1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 de trabajo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64EBB0A-B570-ACAA-5AFA-15303C6BB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61351"/>
              </p:ext>
            </p:extLst>
          </p:nvPr>
        </p:nvGraphicFramePr>
        <p:xfrm>
          <a:off x="356625" y="1468696"/>
          <a:ext cx="11530575" cy="49427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3153">
                  <a:extLst>
                    <a:ext uri="{9D8B030D-6E8A-4147-A177-3AD203B41FA5}">
                      <a16:colId xmlns:a16="http://schemas.microsoft.com/office/drawing/2014/main" val="2392989116"/>
                    </a:ext>
                  </a:extLst>
                </a:gridCol>
                <a:gridCol w="556692">
                  <a:extLst>
                    <a:ext uri="{9D8B030D-6E8A-4147-A177-3AD203B41FA5}">
                      <a16:colId xmlns:a16="http://schemas.microsoft.com/office/drawing/2014/main" val="1969883935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3873799049"/>
                    </a:ext>
                  </a:extLst>
                </a:gridCol>
                <a:gridCol w="546306">
                  <a:extLst>
                    <a:ext uri="{9D8B030D-6E8A-4147-A177-3AD203B41FA5}">
                      <a16:colId xmlns:a16="http://schemas.microsoft.com/office/drawing/2014/main" val="1356181128"/>
                    </a:ext>
                  </a:extLst>
                </a:gridCol>
                <a:gridCol w="546306">
                  <a:extLst>
                    <a:ext uri="{9D8B030D-6E8A-4147-A177-3AD203B41FA5}">
                      <a16:colId xmlns:a16="http://schemas.microsoft.com/office/drawing/2014/main" val="1374280650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2639591392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3420038652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2690951484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679467914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1893059789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2905049965"/>
                    </a:ext>
                  </a:extLst>
                </a:gridCol>
                <a:gridCol w="543190">
                  <a:extLst>
                    <a:ext uri="{9D8B030D-6E8A-4147-A177-3AD203B41FA5}">
                      <a16:colId xmlns:a16="http://schemas.microsoft.com/office/drawing/2014/main" val="2225815353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2247519137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4083158067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1240349841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3016412005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994060239"/>
                    </a:ext>
                  </a:extLst>
                </a:gridCol>
                <a:gridCol w="157868">
                  <a:extLst>
                    <a:ext uri="{9D8B030D-6E8A-4147-A177-3AD203B41FA5}">
                      <a16:colId xmlns:a16="http://schemas.microsoft.com/office/drawing/2014/main" val="3646327811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3938623222"/>
                    </a:ext>
                  </a:extLst>
                </a:gridCol>
                <a:gridCol w="545266">
                  <a:extLst>
                    <a:ext uri="{9D8B030D-6E8A-4147-A177-3AD203B41FA5}">
                      <a16:colId xmlns:a16="http://schemas.microsoft.com/office/drawing/2014/main" val="3320469501"/>
                    </a:ext>
                  </a:extLst>
                </a:gridCol>
                <a:gridCol w="157868">
                  <a:extLst>
                    <a:ext uri="{9D8B030D-6E8A-4147-A177-3AD203B41FA5}">
                      <a16:colId xmlns:a16="http://schemas.microsoft.com/office/drawing/2014/main" val="3972126105"/>
                    </a:ext>
                  </a:extLst>
                </a:gridCol>
              </a:tblGrid>
              <a:tr h="288916"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Actividad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Fase 1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1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Fase 2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Fase 3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48216"/>
                  </a:ext>
                </a:extLst>
              </a:tr>
              <a:tr h="30640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2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3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4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5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6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7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8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9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10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11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12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13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14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15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16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17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S 18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34054756"/>
                  </a:ext>
                </a:extLst>
              </a:tr>
              <a:tr h="5368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Planificación del proyecto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4762508"/>
                  </a:ext>
                </a:extLst>
              </a:tr>
              <a:tr h="5368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Diseño de la aplicación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79546718"/>
                  </a:ext>
                </a:extLst>
              </a:tr>
              <a:tr h="81987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Configuración de la base de datos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0134240"/>
                  </a:ext>
                </a:extLst>
              </a:tr>
              <a:tr h="5368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Implementación de módulos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68523239"/>
                  </a:ext>
                </a:extLst>
              </a:tr>
              <a:tr h="5368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Pruebas y validación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4366605"/>
                  </a:ext>
                </a:extLst>
              </a:tr>
              <a:tr h="5368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Elaboración de documentos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99079768"/>
                  </a:ext>
                </a:extLst>
              </a:tr>
              <a:tr h="53685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Presentación de proyecto APT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x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843048"/>
                  </a:ext>
                </a:extLst>
              </a:tr>
              <a:tr h="30640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800" kern="0">
                          <a:effectLst/>
                        </a:rPr>
                        <a:t> </a:t>
                      </a:r>
                      <a:endParaRPr lang="es-CL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200" kern="100" dirty="0">
                          <a:effectLst/>
                        </a:rPr>
                        <a:t> </a:t>
                      </a:r>
                      <a:endParaRPr lang="es-CL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6761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12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546B8-EF07-AB2B-2A67-730893E4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Evidencias a presentar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847C7B-E125-171D-D334-A5FF19A4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Diagramas y prototipos de interfaz.</a:t>
            </a:r>
          </a:p>
          <a:p>
            <a:r>
              <a:rPr lang="es-CL" dirty="0"/>
              <a:t>Código inicial en repositorio GitHub.</a:t>
            </a:r>
          </a:p>
          <a:p>
            <a:r>
              <a:rPr lang="es-CL" dirty="0"/>
              <a:t>Pruebas unitarias y funcionales.</a:t>
            </a:r>
          </a:p>
          <a:p>
            <a:r>
              <a:rPr lang="es-CL" dirty="0"/>
              <a:t>Informe técnico final.</a:t>
            </a:r>
          </a:p>
          <a:p>
            <a:r>
              <a:rPr lang="es-CL" dirty="0"/>
              <a:t>Manual de usuario.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4596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139821-F84F-B52C-E0CF-79F9D452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con Competencias del Perfil de Egreso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54BDCD-7583-328D-AA32-06ED6C91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Gestión de proyectos TI:</a:t>
            </a:r>
            <a:r>
              <a:rPr lang="es-ES" dirty="0"/>
              <a:t> planificación y control del avance.</a:t>
            </a:r>
          </a:p>
          <a:p>
            <a:r>
              <a:rPr lang="es-CL" b="1" dirty="0"/>
              <a:t>Desarrollo full </a:t>
            </a:r>
            <a:r>
              <a:rPr lang="es-CL" b="1" dirty="0" err="1"/>
              <a:t>stack</a:t>
            </a:r>
            <a:r>
              <a:rPr lang="es-CL" b="1" dirty="0"/>
              <a:t>:</a:t>
            </a:r>
            <a:r>
              <a:rPr lang="es-CL" dirty="0"/>
              <a:t> </a:t>
            </a:r>
            <a:r>
              <a:rPr lang="es-CL" dirty="0" err="1"/>
              <a:t>frontend</a:t>
            </a:r>
            <a:r>
              <a:rPr lang="es-CL" dirty="0"/>
              <a:t> + </a:t>
            </a:r>
            <a:r>
              <a:rPr lang="es-CL" dirty="0" err="1"/>
              <a:t>backend</a:t>
            </a:r>
            <a:r>
              <a:rPr lang="es-CL" dirty="0"/>
              <a:t>.</a:t>
            </a:r>
          </a:p>
          <a:p>
            <a:r>
              <a:rPr lang="es-ES" b="1" dirty="0"/>
              <a:t>Administración de BD:</a:t>
            </a:r>
            <a:r>
              <a:rPr lang="es-ES" dirty="0"/>
              <a:t> diseño e implementación SQL.</a:t>
            </a:r>
          </a:p>
          <a:p>
            <a:r>
              <a:rPr lang="es-ES" b="1" dirty="0"/>
              <a:t>Calidad y seguridad:</a:t>
            </a:r>
            <a:r>
              <a:rPr lang="es-ES" dirty="0"/>
              <a:t> pruebas y validaciones.</a:t>
            </a:r>
          </a:p>
          <a:p>
            <a:r>
              <a:rPr lang="es-ES" b="1" dirty="0"/>
              <a:t>Comunicación profesional:</a:t>
            </a:r>
            <a:r>
              <a:rPr lang="es-ES" dirty="0"/>
              <a:t> documentación y presentación.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07326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BF414-136E-95DA-C13D-30FBBA4F7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Relación con Intereses Profesionales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9C2738-3AF4-058C-C933-C727E9D7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Me conecta con mi meta de ser </a:t>
            </a:r>
            <a:r>
              <a:rPr lang="es-ES" b="1" dirty="0"/>
              <a:t>desarrolladora full </a:t>
            </a:r>
            <a:r>
              <a:rPr lang="es-ES" b="1" dirty="0" err="1"/>
              <a:t>stack</a:t>
            </a:r>
            <a:r>
              <a:rPr lang="es-ES" dirty="0"/>
              <a:t>.</a:t>
            </a:r>
          </a:p>
          <a:p>
            <a:r>
              <a:rPr lang="es-ES" dirty="0"/>
              <a:t>Experiencia aplicable a </a:t>
            </a:r>
            <a:r>
              <a:rPr lang="es-ES" b="1" dirty="0"/>
              <a:t>web y móvil</a:t>
            </a:r>
            <a:r>
              <a:rPr lang="es-ES" dirty="0"/>
              <a:t>.</a:t>
            </a:r>
          </a:p>
          <a:p>
            <a:r>
              <a:rPr lang="es-ES" dirty="0"/>
              <a:t>Posibilidades de explorar otras actividades que podrían interesarme en el futuro</a:t>
            </a:r>
          </a:p>
          <a:p>
            <a:r>
              <a:rPr lang="es-ES" dirty="0"/>
              <a:t>Me gustaría aprender sobre </a:t>
            </a:r>
            <a:r>
              <a:rPr lang="es-ES" b="1" dirty="0"/>
              <a:t>pruebas automatizadas </a:t>
            </a:r>
            <a:r>
              <a:rPr lang="es-ES" dirty="0"/>
              <a:t>y esta es una buena oportunidad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297941611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919</TotalTime>
  <Words>642</Words>
  <Application>Microsoft Office PowerPoint</Application>
  <PresentationFormat>Panorámica</PresentationFormat>
  <Paragraphs>235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Calibri</vt:lpstr>
      <vt:lpstr>Franklin Gothic Book</vt:lpstr>
      <vt:lpstr>Recorte</vt:lpstr>
      <vt:lpstr>Sistema de Cotizaciones Digital para Vidriería Verónica</vt:lpstr>
      <vt:lpstr>Contexto / Problema</vt:lpstr>
      <vt:lpstr>Objetivo General</vt:lpstr>
      <vt:lpstr>Objetivos Específicos</vt:lpstr>
      <vt:lpstr>Metodología de trabajo</vt:lpstr>
      <vt:lpstr>Plan de trabajo</vt:lpstr>
      <vt:lpstr>Evidencias a presentar</vt:lpstr>
      <vt:lpstr>Relación con Competencias del Perfil de Egreso</vt:lpstr>
      <vt:lpstr>Relación con Intereses Profesionales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Francisca Castro</dc:creator>
  <cp:lastModifiedBy>Francisca Castro</cp:lastModifiedBy>
  <cp:revision>3</cp:revision>
  <dcterms:created xsi:type="dcterms:W3CDTF">2025-09-05T04:59:51Z</dcterms:created>
  <dcterms:modified xsi:type="dcterms:W3CDTF">2025-09-05T20:19:42Z</dcterms:modified>
</cp:coreProperties>
</file>