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4" r:id="rId2"/>
    <p:sldId id="256" r:id="rId3"/>
    <p:sldId id="28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5" r:id="rId12"/>
    <p:sldId id="283" r:id="rId13"/>
    <p:sldId id="267" r:id="rId14"/>
    <p:sldId id="266" r:id="rId15"/>
    <p:sldId id="268" r:id="rId16"/>
    <p:sldId id="269" r:id="rId17"/>
    <p:sldId id="270" r:id="rId18"/>
    <p:sldId id="273" r:id="rId19"/>
    <p:sldId id="271" r:id="rId20"/>
    <p:sldId id="272" r:id="rId21"/>
    <p:sldId id="262" r:id="rId22"/>
    <p:sldId id="263" r:id="rId23"/>
    <p:sldId id="264" r:id="rId24"/>
    <p:sldId id="265" r:id="rId25"/>
    <p:sldId id="258" r:id="rId26"/>
    <p:sldId id="257" r:id="rId27"/>
    <p:sldId id="261" r:id="rId28"/>
    <p:sldId id="260" r:id="rId29"/>
    <p:sldId id="25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367B"/>
    <a:srgbClr val="4C87BE"/>
    <a:srgbClr val="29022C"/>
    <a:srgbClr val="E7E6E6"/>
    <a:srgbClr val="700579"/>
    <a:srgbClr val="153C2A"/>
    <a:srgbClr val="82326D"/>
    <a:srgbClr val="692958"/>
    <a:srgbClr val="823260"/>
    <a:srgbClr val="9E32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2048-323E-4242-B6E1-A3A3505EFCFE}" type="datetimeFigureOut">
              <a:rPr lang="en-ZA" smtClean="0"/>
              <a:t>2022/03/05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35D9-B6A1-447F-8423-3163FB08D69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7343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2048-323E-4242-B6E1-A3A3505EFCFE}" type="datetimeFigureOut">
              <a:rPr lang="en-ZA" smtClean="0"/>
              <a:t>2022/03/05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35D9-B6A1-447F-8423-3163FB08D69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68453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2048-323E-4242-B6E1-A3A3505EFCFE}" type="datetimeFigureOut">
              <a:rPr lang="en-ZA" smtClean="0"/>
              <a:t>2022/03/05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35D9-B6A1-447F-8423-3163FB08D69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82120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2048-323E-4242-B6E1-A3A3505EFCFE}" type="datetimeFigureOut">
              <a:rPr lang="en-ZA" smtClean="0"/>
              <a:t>2022/03/05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35D9-B6A1-447F-8423-3163FB08D69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9790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2048-323E-4242-B6E1-A3A3505EFCFE}" type="datetimeFigureOut">
              <a:rPr lang="en-ZA" smtClean="0"/>
              <a:t>2022/03/05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35D9-B6A1-447F-8423-3163FB08D69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49107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2048-323E-4242-B6E1-A3A3505EFCFE}" type="datetimeFigureOut">
              <a:rPr lang="en-ZA" smtClean="0"/>
              <a:t>2022/03/05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35D9-B6A1-447F-8423-3163FB08D69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45708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2048-323E-4242-B6E1-A3A3505EFCFE}" type="datetimeFigureOut">
              <a:rPr lang="en-ZA" smtClean="0"/>
              <a:t>2022/03/05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35D9-B6A1-447F-8423-3163FB08D69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77796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2048-323E-4242-B6E1-A3A3505EFCFE}" type="datetimeFigureOut">
              <a:rPr lang="en-ZA" smtClean="0"/>
              <a:t>2022/03/05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35D9-B6A1-447F-8423-3163FB08D69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45808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2048-323E-4242-B6E1-A3A3505EFCFE}" type="datetimeFigureOut">
              <a:rPr lang="en-ZA" smtClean="0"/>
              <a:t>2022/03/05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35D9-B6A1-447F-8423-3163FB08D69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53184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2048-323E-4242-B6E1-A3A3505EFCFE}" type="datetimeFigureOut">
              <a:rPr lang="en-ZA" smtClean="0"/>
              <a:t>2022/03/05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35D9-B6A1-447F-8423-3163FB08D69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0797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2048-323E-4242-B6E1-A3A3505EFCFE}" type="datetimeFigureOut">
              <a:rPr lang="en-ZA" smtClean="0"/>
              <a:t>2022/03/05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35D9-B6A1-447F-8423-3163FB08D69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12507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02048-323E-4242-B6E1-A3A3505EFCFE}" type="datetimeFigureOut">
              <a:rPr lang="en-ZA" smtClean="0"/>
              <a:t>2022/03/05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B35D9-B6A1-447F-8423-3163FB08D69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6649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 flipV="1">
            <a:off x="-29672" y="-14334"/>
            <a:ext cx="5544024" cy="6966675"/>
          </a:xfrm>
          <a:custGeom>
            <a:avLst/>
            <a:gdLst>
              <a:gd name="connsiteX0" fmla="*/ 0 w 5615953"/>
              <a:gd name="connsiteY0" fmla="*/ 8201409 h 8201409"/>
              <a:gd name="connsiteX1" fmla="*/ 0 w 5615953"/>
              <a:gd name="connsiteY1" fmla="*/ 0 h 8201409"/>
              <a:gd name="connsiteX2" fmla="*/ 5615953 w 5615953"/>
              <a:gd name="connsiteY2" fmla="*/ 8201409 h 8201409"/>
              <a:gd name="connsiteX3" fmla="*/ 0 w 5615953"/>
              <a:gd name="connsiteY3" fmla="*/ 8201409 h 8201409"/>
              <a:gd name="connsiteX0" fmla="*/ 0 w 5528867"/>
              <a:gd name="connsiteY0" fmla="*/ 8201409 h 8201409"/>
              <a:gd name="connsiteX1" fmla="*/ 0 w 5528867"/>
              <a:gd name="connsiteY1" fmla="*/ 0 h 8201409"/>
              <a:gd name="connsiteX2" fmla="*/ 5528867 w 5528867"/>
              <a:gd name="connsiteY2" fmla="*/ 8041752 h 8201409"/>
              <a:gd name="connsiteX3" fmla="*/ 0 w 5528867"/>
              <a:gd name="connsiteY3" fmla="*/ 8201409 h 8201409"/>
              <a:gd name="connsiteX0" fmla="*/ 0 w 5528867"/>
              <a:gd name="connsiteY0" fmla="*/ 7983694 h 8041752"/>
              <a:gd name="connsiteX1" fmla="*/ 0 w 5528867"/>
              <a:gd name="connsiteY1" fmla="*/ 0 h 8041752"/>
              <a:gd name="connsiteX2" fmla="*/ 5528867 w 5528867"/>
              <a:gd name="connsiteY2" fmla="*/ 8041752 h 8041752"/>
              <a:gd name="connsiteX3" fmla="*/ 0 w 5528867"/>
              <a:gd name="connsiteY3" fmla="*/ 7983694 h 8041752"/>
              <a:gd name="connsiteX0" fmla="*/ 14515 w 5528867"/>
              <a:gd name="connsiteY0" fmla="*/ 8056265 h 8056265"/>
              <a:gd name="connsiteX1" fmla="*/ 0 w 5528867"/>
              <a:gd name="connsiteY1" fmla="*/ 0 h 8056265"/>
              <a:gd name="connsiteX2" fmla="*/ 5528867 w 5528867"/>
              <a:gd name="connsiteY2" fmla="*/ 8041752 h 8056265"/>
              <a:gd name="connsiteX3" fmla="*/ 14515 w 5528867"/>
              <a:gd name="connsiteY3" fmla="*/ 8056265 h 8056265"/>
              <a:gd name="connsiteX0" fmla="*/ 14515 w 5528867"/>
              <a:gd name="connsiteY0" fmla="*/ 8056265 h 8056265"/>
              <a:gd name="connsiteX1" fmla="*/ 0 w 5528867"/>
              <a:gd name="connsiteY1" fmla="*/ 0 h 8056265"/>
              <a:gd name="connsiteX2" fmla="*/ 5528867 w 5528867"/>
              <a:gd name="connsiteY2" fmla="*/ 8041752 h 8056265"/>
              <a:gd name="connsiteX3" fmla="*/ 14515 w 5528867"/>
              <a:gd name="connsiteY3" fmla="*/ 8056265 h 8056265"/>
              <a:gd name="connsiteX0" fmla="*/ 643 w 5544024"/>
              <a:gd name="connsiteY0" fmla="*/ 8056265 h 8056265"/>
              <a:gd name="connsiteX1" fmla="*/ 15157 w 5544024"/>
              <a:gd name="connsiteY1" fmla="*/ 0 h 8056265"/>
              <a:gd name="connsiteX2" fmla="*/ 5544024 w 5544024"/>
              <a:gd name="connsiteY2" fmla="*/ 8041752 h 8056265"/>
              <a:gd name="connsiteX3" fmla="*/ 643 w 5544024"/>
              <a:gd name="connsiteY3" fmla="*/ 8056265 h 8056265"/>
              <a:gd name="connsiteX0" fmla="*/ 643 w 5544024"/>
              <a:gd name="connsiteY0" fmla="*/ 6924151 h 6924151"/>
              <a:gd name="connsiteX1" fmla="*/ 15157 w 5544024"/>
              <a:gd name="connsiteY1" fmla="*/ 0 h 6924151"/>
              <a:gd name="connsiteX2" fmla="*/ 5544024 w 5544024"/>
              <a:gd name="connsiteY2" fmla="*/ 6909638 h 6924151"/>
              <a:gd name="connsiteX3" fmla="*/ 643 w 5544024"/>
              <a:gd name="connsiteY3" fmla="*/ 6924151 h 6924151"/>
              <a:gd name="connsiteX0" fmla="*/ 643 w 5544024"/>
              <a:gd name="connsiteY0" fmla="*/ 6866094 h 6866094"/>
              <a:gd name="connsiteX1" fmla="*/ 15157 w 5544024"/>
              <a:gd name="connsiteY1" fmla="*/ 0 h 6866094"/>
              <a:gd name="connsiteX2" fmla="*/ 5544024 w 5544024"/>
              <a:gd name="connsiteY2" fmla="*/ 6851581 h 6866094"/>
              <a:gd name="connsiteX3" fmla="*/ 643 w 5544024"/>
              <a:gd name="connsiteY3" fmla="*/ 6866094 h 6866094"/>
              <a:gd name="connsiteX0" fmla="*/ 643 w 5544024"/>
              <a:gd name="connsiteY0" fmla="*/ 6866094 h 6866094"/>
              <a:gd name="connsiteX1" fmla="*/ 15157 w 5544024"/>
              <a:gd name="connsiteY1" fmla="*/ 0 h 6866094"/>
              <a:gd name="connsiteX2" fmla="*/ 5544024 w 5544024"/>
              <a:gd name="connsiteY2" fmla="*/ 6851581 h 6866094"/>
              <a:gd name="connsiteX3" fmla="*/ 643 w 5544024"/>
              <a:gd name="connsiteY3" fmla="*/ 6866094 h 6866094"/>
              <a:gd name="connsiteX0" fmla="*/ 643 w 5544024"/>
              <a:gd name="connsiteY0" fmla="*/ 6866094 h 6880249"/>
              <a:gd name="connsiteX1" fmla="*/ 15157 w 5544024"/>
              <a:gd name="connsiteY1" fmla="*/ 0 h 6880249"/>
              <a:gd name="connsiteX2" fmla="*/ 5544024 w 5544024"/>
              <a:gd name="connsiteY2" fmla="*/ 6880249 h 6880249"/>
              <a:gd name="connsiteX3" fmla="*/ 643 w 5544024"/>
              <a:gd name="connsiteY3" fmla="*/ 6866094 h 6880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44024" h="6880249">
                <a:moveTo>
                  <a:pt x="643" y="6866094"/>
                </a:moveTo>
                <a:cubicBezTo>
                  <a:pt x="-4195" y="4180672"/>
                  <a:pt x="19995" y="2685422"/>
                  <a:pt x="15157" y="0"/>
                </a:cubicBezTo>
                <a:cubicBezTo>
                  <a:pt x="2119370" y="1746831"/>
                  <a:pt x="3701068" y="4596389"/>
                  <a:pt x="5544024" y="6880249"/>
                </a:cubicBezTo>
                <a:lnTo>
                  <a:pt x="643" y="6866094"/>
                </a:lnTo>
                <a:close/>
              </a:path>
            </a:pathLst>
          </a:custGeom>
          <a:solidFill>
            <a:srgbClr val="700579"/>
          </a:solidFill>
          <a:ln>
            <a:solidFill>
              <a:srgbClr val="9E32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rgbClr val="7030A0"/>
              </a:solidFill>
            </a:endParaRPr>
          </a:p>
        </p:txBody>
      </p:sp>
      <p:sp>
        <p:nvSpPr>
          <p:cNvPr id="3" name="Isosceles Triangle 2"/>
          <p:cNvSpPr/>
          <p:nvPr/>
        </p:nvSpPr>
        <p:spPr>
          <a:xfrm rot="13508455">
            <a:off x="4502075" y="-1272196"/>
            <a:ext cx="941879" cy="6136699"/>
          </a:xfrm>
          <a:custGeom>
            <a:avLst/>
            <a:gdLst>
              <a:gd name="connsiteX0" fmla="*/ 0 w 1118700"/>
              <a:gd name="connsiteY0" fmla="*/ 6957900 h 6957900"/>
              <a:gd name="connsiteX1" fmla="*/ 559350 w 1118700"/>
              <a:gd name="connsiteY1" fmla="*/ 0 h 6957900"/>
              <a:gd name="connsiteX2" fmla="*/ 1118700 w 1118700"/>
              <a:gd name="connsiteY2" fmla="*/ 6957900 h 6957900"/>
              <a:gd name="connsiteX3" fmla="*/ 0 w 1118700"/>
              <a:gd name="connsiteY3" fmla="*/ 6957900 h 6957900"/>
              <a:gd name="connsiteX0" fmla="*/ 0 w 960336"/>
              <a:gd name="connsiteY0" fmla="*/ 6957900 h 6957900"/>
              <a:gd name="connsiteX1" fmla="*/ 559350 w 960336"/>
              <a:gd name="connsiteY1" fmla="*/ 0 h 6957900"/>
              <a:gd name="connsiteX2" fmla="*/ 960336 w 960336"/>
              <a:gd name="connsiteY2" fmla="*/ 5162232 h 6957900"/>
              <a:gd name="connsiteX3" fmla="*/ 0 w 960336"/>
              <a:gd name="connsiteY3" fmla="*/ 6957900 h 6957900"/>
              <a:gd name="connsiteX0" fmla="*/ 0 w 900777"/>
              <a:gd name="connsiteY0" fmla="*/ 6136699 h 6136699"/>
              <a:gd name="connsiteX1" fmla="*/ 499791 w 900777"/>
              <a:gd name="connsiteY1" fmla="*/ 0 h 6136699"/>
              <a:gd name="connsiteX2" fmla="*/ 900777 w 900777"/>
              <a:gd name="connsiteY2" fmla="*/ 5162232 h 6136699"/>
              <a:gd name="connsiteX3" fmla="*/ 0 w 900777"/>
              <a:gd name="connsiteY3" fmla="*/ 6136699 h 6136699"/>
              <a:gd name="connsiteX0" fmla="*/ 0 w 951966"/>
              <a:gd name="connsiteY0" fmla="*/ 6136699 h 6136699"/>
              <a:gd name="connsiteX1" fmla="*/ 499791 w 951966"/>
              <a:gd name="connsiteY1" fmla="*/ 0 h 6136699"/>
              <a:gd name="connsiteX2" fmla="*/ 951966 w 951966"/>
              <a:gd name="connsiteY2" fmla="*/ 5110790 h 6136699"/>
              <a:gd name="connsiteX3" fmla="*/ 0 w 951966"/>
              <a:gd name="connsiteY3" fmla="*/ 6136699 h 6136699"/>
              <a:gd name="connsiteX0" fmla="*/ 0 w 941879"/>
              <a:gd name="connsiteY0" fmla="*/ 6136699 h 6136699"/>
              <a:gd name="connsiteX1" fmla="*/ 499791 w 941879"/>
              <a:gd name="connsiteY1" fmla="*/ 0 h 6136699"/>
              <a:gd name="connsiteX2" fmla="*/ 941879 w 941879"/>
              <a:gd name="connsiteY2" fmla="*/ 5182658 h 6136699"/>
              <a:gd name="connsiteX3" fmla="*/ 0 w 941879"/>
              <a:gd name="connsiteY3" fmla="*/ 6136699 h 6136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1879" h="6136699">
                <a:moveTo>
                  <a:pt x="0" y="6136699"/>
                </a:moveTo>
                <a:lnTo>
                  <a:pt x="499791" y="0"/>
                </a:lnTo>
                <a:lnTo>
                  <a:pt x="941879" y="5182658"/>
                </a:lnTo>
                <a:lnTo>
                  <a:pt x="0" y="6136699"/>
                </a:lnTo>
                <a:close/>
              </a:path>
            </a:pathLst>
          </a:custGeom>
          <a:solidFill>
            <a:srgbClr val="700579">
              <a:alpha val="56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Isosceles Triangle 3"/>
          <p:cNvSpPr/>
          <p:nvPr/>
        </p:nvSpPr>
        <p:spPr>
          <a:xfrm rot="12892802">
            <a:off x="3811375" y="-757287"/>
            <a:ext cx="971996" cy="5144641"/>
          </a:xfrm>
          <a:custGeom>
            <a:avLst/>
            <a:gdLst>
              <a:gd name="connsiteX0" fmla="*/ 0 w 1445104"/>
              <a:gd name="connsiteY0" fmla="*/ 7351151 h 7351151"/>
              <a:gd name="connsiteX1" fmla="*/ 722552 w 1445104"/>
              <a:gd name="connsiteY1" fmla="*/ 0 h 7351151"/>
              <a:gd name="connsiteX2" fmla="*/ 1445104 w 1445104"/>
              <a:gd name="connsiteY2" fmla="*/ 7351151 h 7351151"/>
              <a:gd name="connsiteX3" fmla="*/ 0 w 1445104"/>
              <a:gd name="connsiteY3" fmla="*/ 7351151 h 7351151"/>
              <a:gd name="connsiteX0" fmla="*/ 0 w 1167747"/>
              <a:gd name="connsiteY0" fmla="*/ 7351151 h 7351151"/>
              <a:gd name="connsiteX1" fmla="*/ 722552 w 1167747"/>
              <a:gd name="connsiteY1" fmla="*/ 0 h 7351151"/>
              <a:gd name="connsiteX2" fmla="*/ 1167747 w 1167747"/>
              <a:gd name="connsiteY2" fmla="*/ 4465952 h 7351151"/>
              <a:gd name="connsiteX3" fmla="*/ 0 w 1167747"/>
              <a:gd name="connsiteY3" fmla="*/ 7351151 h 7351151"/>
              <a:gd name="connsiteX0" fmla="*/ 0 w 971996"/>
              <a:gd name="connsiteY0" fmla="*/ 5144641 h 5144641"/>
              <a:gd name="connsiteX1" fmla="*/ 526801 w 971996"/>
              <a:gd name="connsiteY1" fmla="*/ 0 h 5144641"/>
              <a:gd name="connsiteX2" fmla="*/ 971996 w 971996"/>
              <a:gd name="connsiteY2" fmla="*/ 4465952 h 5144641"/>
              <a:gd name="connsiteX3" fmla="*/ 0 w 971996"/>
              <a:gd name="connsiteY3" fmla="*/ 5144641 h 5144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1996" h="5144641">
                <a:moveTo>
                  <a:pt x="0" y="5144641"/>
                </a:moveTo>
                <a:lnTo>
                  <a:pt x="526801" y="0"/>
                </a:lnTo>
                <a:lnTo>
                  <a:pt x="971996" y="4465952"/>
                </a:lnTo>
                <a:lnTo>
                  <a:pt x="0" y="5144641"/>
                </a:lnTo>
                <a:close/>
              </a:path>
            </a:pathLst>
          </a:custGeom>
          <a:solidFill>
            <a:schemeClr val="accent1">
              <a:lumMod val="75000"/>
              <a:alpha val="8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Right Triangle 9"/>
          <p:cNvSpPr/>
          <p:nvPr/>
        </p:nvSpPr>
        <p:spPr>
          <a:xfrm>
            <a:off x="0" y="754743"/>
            <a:ext cx="5615953" cy="6103257"/>
          </a:xfrm>
          <a:prstGeom prst="rtTriangle">
            <a:avLst/>
          </a:prstGeom>
          <a:solidFill>
            <a:srgbClr val="700579"/>
          </a:solidFill>
          <a:ln>
            <a:solidFill>
              <a:srgbClr val="7005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Isosceles Triangle 4"/>
          <p:cNvSpPr/>
          <p:nvPr/>
        </p:nvSpPr>
        <p:spPr>
          <a:xfrm rot="8091545" flipV="1">
            <a:off x="4128662" y="3063078"/>
            <a:ext cx="696220" cy="4750850"/>
          </a:xfrm>
          <a:custGeom>
            <a:avLst/>
            <a:gdLst>
              <a:gd name="connsiteX0" fmla="*/ 0 w 1118700"/>
              <a:gd name="connsiteY0" fmla="*/ 6957900 h 6957900"/>
              <a:gd name="connsiteX1" fmla="*/ 559350 w 1118700"/>
              <a:gd name="connsiteY1" fmla="*/ 0 h 6957900"/>
              <a:gd name="connsiteX2" fmla="*/ 1118700 w 1118700"/>
              <a:gd name="connsiteY2" fmla="*/ 6957900 h 6957900"/>
              <a:gd name="connsiteX3" fmla="*/ 0 w 1118700"/>
              <a:gd name="connsiteY3" fmla="*/ 6957900 h 6957900"/>
              <a:gd name="connsiteX0" fmla="*/ 0 w 885792"/>
              <a:gd name="connsiteY0" fmla="*/ 6957900 h 6957900"/>
              <a:gd name="connsiteX1" fmla="*/ 559350 w 885792"/>
              <a:gd name="connsiteY1" fmla="*/ 0 h 6957900"/>
              <a:gd name="connsiteX2" fmla="*/ 885792 w 885792"/>
              <a:gd name="connsiteY2" fmla="*/ 4064256 h 6957900"/>
              <a:gd name="connsiteX3" fmla="*/ 0 w 885792"/>
              <a:gd name="connsiteY3" fmla="*/ 6957900 h 6957900"/>
              <a:gd name="connsiteX0" fmla="*/ 0 w 696220"/>
              <a:gd name="connsiteY0" fmla="*/ 4750850 h 4750850"/>
              <a:gd name="connsiteX1" fmla="*/ 369778 w 696220"/>
              <a:gd name="connsiteY1" fmla="*/ 0 h 4750850"/>
              <a:gd name="connsiteX2" fmla="*/ 696220 w 696220"/>
              <a:gd name="connsiteY2" fmla="*/ 4064256 h 4750850"/>
              <a:gd name="connsiteX3" fmla="*/ 0 w 696220"/>
              <a:gd name="connsiteY3" fmla="*/ 4750850 h 475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220" h="4750850">
                <a:moveTo>
                  <a:pt x="0" y="4750850"/>
                </a:moveTo>
                <a:lnTo>
                  <a:pt x="369778" y="0"/>
                </a:lnTo>
                <a:lnTo>
                  <a:pt x="696220" y="4064256"/>
                </a:lnTo>
                <a:lnTo>
                  <a:pt x="0" y="4750850"/>
                </a:lnTo>
                <a:close/>
              </a:path>
            </a:pathLst>
          </a:custGeom>
          <a:solidFill>
            <a:schemeClr val="accent1">
              <a:lumMod val="75000"/>
              <a:alpha val="8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3821" y="2356896"/>
            <a:ext cx="48299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29022C"/>
                </a:solidFill>
                <a:latin typeface="Gill Sans MT Condensed" panose="020B0506020104020203" pitchFamily="34" charset="0"/>
              </a:rPr>
              <a:t>PROPOSAL FOR THE CINEMA INFORMATION SYSTEM DEVELOPMENT PROJECT</a:t>
            </a:r>
            <a:endParaRPr lang="en-ZA" sz="4000" dirty="0">
              <a:solidFill>
                <a:srgbClr val="29022C"/>
              </a:solidFill>
              <a:latin typeface="Gill Sans MT Condensed" panose="020B0506020104020203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462163" y="4275922"/>
            <a:ext cx="4238172" cy="0"/>
          </a:xfrm>
          <a:prstGeom prst="line">
            <a:avLst/>
          </a:prstGeom>
          <a:ln w="38100">
            <a:solidFill>
              <a:srgbClr val="7005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62163" y="4310064"/>
            <a:ext cx="4249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29022C"/>
                </a:solidFill>
                <a:latin typeface="Gill Sans MT Condensed" panose="020B0506020104020203" pitchFamily="34" charset="0"/>
              </a:rPr>
              <a:t>FOR THE PUKKI CINEMA</a:t>
            </a:r>
            <a:endParaRPr lang="en-ZA" sz="2000" dirty="0">
              <a:solidFill>
                <a:srgbClr val="29022C"/>
              </a:solidFill>
              <a:latin typeface="Gill Sans MT Condensed" panose="020B05060201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93" y="2144218"/>
            <a:ext cx="2301435" cy="2165846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885373" y="3265714"/>
            <a:ext cx="1646868" cy="972456"/>
          </a:xfrm>
          <a:prstGeom prst="roundRect">
            <a:avLst/>
          </a:prstGeom>
          <a:solidFill>
            <a:srgbClr val="700579"/>
          </a:solidFill>
          <a:ln>
            <a:solidFill>
              <a:srgbClr val="7005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2" t="12228" r="13699" b="11920"/>
          <a:stretch/>
        </p:blipFill>
        <p:spPr>
          <a:xfrm>
            <a:off x="845605" y="2463566"/>
            <a:ext cx="839715" cy="862826"/>
          </a:xfrm>
          <a:prstGeom prst="ellipse">
            <a:avLst/>
          </a:prstGeom>
        </p:spPr>
      </p:pic>
      <p:sp>
        <p:nvSpPr>
          <p:cNvPr id="8" name="Oval 7"/>
          <p:cNvSpPr/>
          <p:nvPr/>
        </p:nvSpPr>
        <p:spPr>
          <a:xfrm>
            <a:off x="1639691" y="2247766"/>
            <a:ext cx="914400" cy="914400"/>
          </a:xfrm>
          <a:prstGeom prst="ellipse">
            <a:avLst/>
          </a:prstGeom>
          <a:solidFill>
            <a:srgbClr val="700579"/>
          </a:solidFill>
          <a:ln>
            <a:solidFill>
              <a:srgbClr val="7005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" name="TextBox 14"/>
          <p:cNvSpPr txBox="1"/>
          <p:nvPr/>
        </p:nvSpPr>
        <p:spPr>
          <a:xfrm>
            <a:off x="958006" y="3305538"/>
            <a:ext cx="1510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  <a:latin typeface="Gill Sans MT Condensed" panose="020B0506020104020203" pitchFamily="34" charset="0"/>
              </a:rPr>
              <a:t>NWU</a:t>
            </a:r>
            <a:endParaRPr lang="en-ZA" sz="5400" dirty="0">
              <a:solidFill>
                <a:schemeClr val="bg1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12" name="Isosceles Triangle 11"/>
          <p:cNvSpPr/>
          <p:nvPr/>
        </p:nvSpPr>
        <p:spPr>
          <a:xfrm rot="16200000">
            <a:off x="2445954" y="3465331"/>
            <a:ext cx="643669" cy="558556"/>
          </a:xfrm>
          <a:prstGeom prst="triangle">
            <a:avLst>
              <a:gd name="adj" fmla="val 47830"/>
            </a:avLst>
          </a:prstGeom>
          <a:solidFill>
            <a:srgbClr val="700579"/>
          </a:solidFill>
          <a:ln>
            <a:solidFill>
              <a:srgbClr val="7005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8678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8674" y="1323239"/>
            <a:ext cx="1288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90367B"/>
                </a:solidFill>
                <a:latin typeface="Gill Sans MT Condensed" panose="020B0506020104020203" pitchFamily="34" charset="0"/>
              </a:rPr>
              <a:t>8. BUDGET</a:t>
            </a:r>
            <a:endParaRPr lang="en-ZA" sz="2800" dirty="0">
              <a:solidFill>
                <a:srgbClr val="90367B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5" name="Isosceles Triangle 4"/>
          <p:cNvSpPr/>
          <p:nvPr/>
        </p:nvSpPr>
        <p:spPr>
          <a:xfrm rot="11835880">
            <a:off x="68822" y="-1600986"/>
            <a:ext cx="1118700" cy="6957900"/>
          </a:xfrm>
          <a:prstGeom prst="triangle">
            <a:avLst/>
          </a:prstGeom>
          <a:solidFill>
            <a:srgbClr val="70057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Isosceles Triangle 5"/>
          <p:cNvSpPr/>
          <p:nvPr/>
        </p:nvSpPr>
        <p:spPr>
          <a:xfrm rot="11220227">
            <a:off x="-443288" y="-2397049"/>
            <a:ext cx="1445104" cy="7351151"/>
          </a:xfrm>
          <a:prstGeom prst="triangle">
            <a:avLst/>
          </a:prstGeom>
          <a:solidFill>
            <a:schemeClr val="accent1">
              <a:lumMod val="75000"/>
              <a:alpha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 rot="9764120" flipV="1">
            <a:off x="76082" y="1512327"/>
            <a:ext cx="1118700" cy="6957900"/>
          </a:xfrm>
          <a:prstGeom prst="triangle">
            <a:avLst/>
          </a:prstGeom>
          <a:solidFill>
            <a:srgbClr val="70057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Isosceles Triangle 7"/>
          <p:cNvSpPr/>
          <p:nvPr/>
        </p:nvSpPr>
        <p:spPr>
          <a:xfrm rot="10379773" flipV="1">
            <a:off x="-436028" y="716264"/>
            <a:ext cx="1445104" cy="7351151"/>
          </a:xfrm>
          <a:prstGeom prst="triangle">
            <a:avLst/>
          </a:prstGeom>
          <a:solidFill>
            <a:schemeClr val="accent1">
              <a:lumMod val="75000"/>
              <a:alpha val="8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451866" y="1846459"/>
            <a:ext cx="9680591" cy="0"/>
          </a:xfrm>
          <a:prstGeom prst="line">
            <a:avLst/>
          </a:prstGeom>
          <a:ln w="38100">
            <a:solidFill>
              <a:srgbClr val="4C87BE">
                <a:alpha val="9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98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8674" y="1323239"/>
            <a:ext cx="2751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90367B"/>
                </a:solidFill>
                <a:latin typeface="Gill Sans MT Condensed" panose="020B0506020104020203" pitchFamily="34" charset="0"/>
              </a:rPr>
              <a:t>8</a:t>
            </a:r>
            <a:r>
              <a:rPr lang="en-US" sz="2800" dirty="0" smtClean="0">
                <a:solidFill>
                  <a:srgbClr val="90367B"/>
                </a:solidFill>
                <a:latin typeface="Gill Sans MT Condensed" panose="020B0506020104020203" pitchFamily="34" charset="0"/>
              </a:rPr>
              <a:t>. BUDGET (CONTINUED)</a:t>
            </a:r>
            <a:endParaRPr lang="en-ZA" sz="2800" dirty="0">
              <a:solidFill>
                <a:srgbClr val="90367B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5" name="Isosceles Triangle 4"/>
          <p:cNvSpPr/>
          <p:nvPr/>
        </p:nvSpPr>
        <p:spPr>
          <a:xfrm rot="11835880">
            <a:off x="68822" y="-1600986"/>
            <a:ext cx="1118700" cy="6957900"/>
          </a:xfrm>
          <a:prstGeom prst="triangle">
            <a:avLst/>
          </a:prstGeom>
          <a:solidFill>
            <a:srgbClr val="70057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Isosceles Triangle 5"/>
          <p:cNvSpPr/>
          <p:nvPr/>
        </p:nvSpPr>
        <p:spPr>
          <a:xfrm rot="11220227">
            <a:off x="-443288" y="-2397049"/>
            <a:ext cx="1445104" cy="7351151"/>
          </a:xfrm>
          <a:prstGeom prst="triangle">
            <a:avLst/>
          </a:prstGeom>
          <a:solidFill>
            <a:schemeClr val="accent1">
              <a:lumMod val="75000"/>
              <a:alpha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 rot="9764120" flipV="1">
            <a:off x="76082" y="1512327"/>
            <a:ext cx="1118700" cy="6957900"/>
          </a:xfrm>
          <a:prstGeom prst="triangle">
            <a:avLst/>
          </a:prstGeom>
          <a:solidFill>
            <a:srgbClr val="70057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Isosceles Triangle 7"/>
          <p:cNvSpPr/>
          <p:nvPr/>
        </p:nvSpPr>
        <p:spPr>
          <a:xfrm rot="10379773" flipV="1">
            <a:off x="-436028" y="716264"/>
            <a:ext cx="1445104" cy="7351151"/>
          </a:xfrm>
          <a:prstGeom prst="triangle">
            <a:avLst/>
          </a:prstGeom>
          <a:solidFill>
            <a:schemeClr val="accent1">
              <a:lumMod val="75000"/>
              <a:alpha val="8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451866" y="1846459"/>
            <a:ext cx="9680591" cy="0"/>
          </a:xfrm>
          <a:prstGeom prst="line">
            <a:avLst/>
          </a:prstGeom>
          <a:ln w="38100">
            <a:solidFill>
              <a:srgbClr val="4C87BE">
                <a:alpha val="9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255665"/>
              </p:ext>
            </p:extLst>
          </p:nvPr>
        </p:nvGraphicFramePr>
        <p:xfrm>
          <a:off x="1497008" y="2026287"/>
          <a:ext cx="9615388" cy="4627117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5163456">
                  <a:extLst>
                    <a:ext uri="{9D8B030D-6E8A-4147-A177-3AD203B41FA5}">
                      <a16:colId xmlns:a16="http://schemas.microsoft.com/office/drawing/2014/main" val="928404273"/>
                    </a:ext>
                  </a:extLst>
                </a:gridCol>
                <a:gridCol w="1611086">
                  <a:extLst>
                    <a:ext uri="{9D8B030D-6E8A-4147-A177-3AD203B41FA5}">
                      <a16:colId xmlns:a16="http://schemas.microsoft.com/office/drawing/2014/main" val="75206092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92089348"/>
                    </a:ext>
                  </a:extLst>
                </a:gridCol>
                <a:gridCol w="1621646">
                  <a:extLst>
                    <a:ext uri="{9D8B030D-6E8A-4147-A177-3AD203B41FA5}">
                      <a16:colId xmlns:a16="http://schemas.microsoft.com/office/drawing/2014/main" val="3712782417"/>
                    </a:ext>
                  </a:extLst>
                </a:gridCol>
              </a:tblGrid>
              <a:tr h="343593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ZA" dirty="0"/>
                    </a:p>
                  </a:txBody>
                  <a:tcPr>
                    <a:solidFill>
                      <a:srgbClr val="90367B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 per</a:t>
                      </a:r>
                      <a:r>
                        <a:rPr lang="en-US" baseline="0" dirty="0" smtClean="0"/>
                        <a:t> Item</a:t>
                      </a:r>
                      <a:endParaRPr lang="en-ZA" dirty="0"/>
                    </a:p>
                  </a:txBody>
                  <a:tcPr>
                    <a:solidFill>
                      <a:srgbClr val="90367B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ZA" dirty="0"/>
                    </a:p>
                  </a:txBody>
                  <a:tcPr>
                    <a:solidFill>
                      <a:srgbClr val="90367B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cost</a:t>
                      </a:r>
                      <a:endParaRPr lang="en-ZA" dirty="0"/>
                    </a:p>
                  </a:txBody>
                  <a:tcPr>
                    <a:solidFill>
                      <a:srgbClr val="90367B">
                        <a:alpha val="7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766565"/>
                  </a:ext>
                </a:extLst>
              </a:tr>
              <a:tr h="296191">
                <a:tc gridSpan="3"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Hardware</a:t>
                      </a:r>
                      <a:endParaRPr lang="en-ZA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90367B">
                        <a:alpha val="69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R17548,60</a:t>
                      </a:r>
                      <a:endParaRPr lang="en-ZA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90367B">
                        <a:alpha val="6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288581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Card machine</a:t>
                      </a:r>
                      <a:r>
                        <a:rPr lang="en-US" sz="1400" baseline="0" dirty="0" smtClean="0">
                          <a:latin typeface="+mn-lt"/>
                        </a:rPr>
                        <a:t> (Yoko)</a:t>
                      </a:r>
                      <a:endParaRPr lang="en-ZA" sz="1400" dirty="0">
                        <a:latin typeface="+mn-lt"/>
                      </a:endParaRPr>
                    </a:p>
                  </a:txBody>
                  <a:tcPr>
                    <a:solidFill>
                      <a:srgbClr val="90367B">
                        <a:alpha val="3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R1000</a:t>
                      </a:r>
                      <a:endParaRPr lang="en-ZA" sz="1400" dirty="0">
                        <a:latin typeface="+mn-lt"/>
                      </a:endParaRPr>
                    </a:p>
                  </a:txBody>
                  <a:tcPr>
                    <a:solidFill>
                      <a:srgbClr val="90367B">
                        <a:alpha val="3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2</a:t>
                      </a:r>
                      <a:endParaRPr lang="en-ZA" sz="1400" dirty="0">
                        <a:latin typeface="+mn-lt"/>
                      </a:endParaRPr>
                    </a:p>
                  </a:txBody>
                  <a:tcPr>
                    <a:solidFill>
                      <a:srgbClr val="90367B">
                        <a:alpha val="3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R2000</a:t>
                      </a:r>
                      <a:endParaRPr lang="en-ZA" sz="1400" dirty="0">
                        <a:latin typeface="+mn-lt"/>
                      </a:endParaRPr>
                    </a:p>
                  </a:txBody>
                  <a:tcPr>
                    <a:solidFill>
                      <a:srgbClr val="90367B">
                        <a:alpha val="3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644724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Tablets</a:t>
                      </a:r>
                      <a:endParaRPr lang="en-ZA" sz="1400" dirty="0">
                        <a:latin typeface="+mn-lt"/>
                      </a:endParaRPr>
                    </a:p>
                  </a:txBody>
                  <a:tcPr>
                    <a:solidFill>
                      <a:srgbClr val="90367B">
                        <a:alpha val="3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R2000</a:t>
                      </a:r>
                      <a:endParaRPr lang="en-ZA" sz="1400" dirty="0">
                        <a:latin typeface="+mn-lt"/>
                      </a:endParaRPr>
                    </a:p>
                  </a:txBody>
                  <a:tcPr>
                    <a:solidFill>
                      <a:srgbClr val="90367B">
                        <a:alpha val="3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2</a:t>
                      </a:r>
                      <a:endParaRPr lang="en-ZA" sz="1400" dirty="0">
                        <a:latin typeface="+mn-lt"/>
                      </a:endParaRPr>
                    </a:p>
                  </a:txBody>
                  <a:tcPr>
                    <a:solidFill>
                      <a:srgbClr val="90367B">
                        <a:alpha val="3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R4000</a:t>
                      </a:r>
                      <a:endParaRPr lang="en-ZA" sz="1400" dirty="0">
                        <a:latin typeface="+mn-lt"/>
                      </a:endParaRPr>
                    </a:p>
                  </a:txBody>
                  <a:tcPr>
                    <a:solidFill>
                      <a:srgbClr val="90367B">
                        <a:alpha val="3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958349"/>
                  </a:ext>
                </a:extLst>
              </a:tr>
              <a:tr h="35542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Upgrade</a:t>
                      </a:r>
                      <a:r>
                        <a:rPr lang="en-US" sz="1400" baseline="0" dirty="0" smtClean="0">
                          <a:latin typeface="+mn-lt"/>
                        </a:rPr>
                        <a:t> Internet package: Installation fees</a:t>
                      </a:r>
                      <a:endParaRPr lang="en-ZA" sz="1400" dirty="0">
                        <a:latin typeface="+mn-lt"/>
                      </a:endParaRPr>
                    </a:p>
                  </a:txBody>
                  <a:tcPr>
                    <a:solidFill>
                      <a:srgbClr val="90367B">
                        <a:alpha val="3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R1000</a:t>
                      </a:r>
                      <a:endParaRPr lang="en-ZA" sz="1400" dirty="0">
                        <a:latin typeface="+mn-lt"/>
                      </a:endParaRPr>
                    </a:p>
                  </a:txBody>
                  <a:tcPr>
                    <a:solidFill>
                      <a:srgbClr val="90367B">
                        <a:alpha val="3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ZA" sz="1400" dirty="0"/>
                    </a:p>
                  </a:txBody>
                  <a:tcPr>
                    <a:solidFill>
                      <a:srgbClr val="90367B">
                        <a:alpha val="3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R1000</a:t>
                      </a:r>
                      <a:endParaRPr lang="en-ZA" sz="1400" dirty="0">
                        <a:latin typeface="+mn-lt"/>
                      </a:endParaRPr>
                    </a:p>
                  </a:txBody>
                  <a:tcPr>
                    <a:solidFill>
                      <a:srgbClr val="90367B">
                        <a:alpha val="3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662032"/>
                  </a:ext>
                </a:extLst>
              </a:tr>
              <a:tr h="35542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Router</a:t>
                      </a:r>
                      <a:endParaRPr lang="en-ZA" sz="1400" dirty="0">
                        <a:latin typeface="+mn-lt"/>
                      </a:endParaRPr>
                    </a:p>
                  </a:txBody>
                  <a:tcPr>
                    <a:solidFill>
                      <a:srgbClr val="90367B">
                        <a:alpha val="3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 smtClean="0">
                          <a:latin typeface="+mn-lt"/>
                        </a:rPr>
                        <a:t>R700</a:t>
                      </a:r>
                      <a:endParaRPr lang="en-ZA" sz="14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0367B">
                        <a:alpha val="3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ZA" sz="1400" dirty="0"/>
                    </a:p>
                  </a:txBody>
                  <a:tcPr>
                    <a:solidFill>
                      <a:srgbClr val="90367B">
                        <a:alpha val="3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R2100</a:t>
                      </a:r>
                      <a:endParaRPr lang="en-ZA" sz="1400" dirty="0">
                        <a:latin typeface="+mn-lt"/>
                      </a:endParaRPr>
                    </a:p>
                  </a:txBody>
                  <a:tcPr>
                    <a:solidFill>
                      <a:srgbClr val="90367B">
                        <a:alpha val="3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340054"/>
                  </a:ext>
                </a:extLst>
              </a:tr>
              <a:tr h="35542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Ethernet cable</a:t>
                      </a:r>
                      <a:endParaRPr lang="en-ZA" sz="1400" dirty="0">
                        <a:latin typeface="+mn-lt"/>
                      </a:endParaRPr>
                    </a:p>
                  </a:txBody>
                  <a:tcPr>
                    <a:solidFill>
                      <a:srgbClr val="90367B">
                        <a:alpha val="3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>
                          <a:tab pos="228600" algn="l"/>
                        </a:tabLst>
                      </a:pPr>
                      <a:r>
                        <a:rPr lang="en-US" sz="1400" b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R3,5/m</a:t>
                      </a:r>
                      <a:endParaRPr lang="en-ZA" sz="1400" dirty="0" smtClean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0367B">
                        <a:alpha val="3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400m</a:t>
                      </a:r>
                      <a:endParaRPr lang="en-ZA" sz="1400" dirty="0"/>
                    </a:p>
                  </a:txBody>
                  <a:tcPr>
                    <a:solidFill>
                      <a:srgbClr val="90367B">
                        <a:alpha val="3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R1400</a:t>
                      </a:r>
                      <a:endParaRPr lang="en-ZA" sz="1400" dirty="0">
                        <a:latin typeface="+mn-lt"/>
                      </a:endParaRPr>
                    </a:p>
                  </a:txBody>
                  <a:tcPr>
                    <a:solidFill>
                      <a:srgbClr val="90367B">
                        <a:alpha val="3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499679"/>
                  </a:ext>
                </a:extLst>
              </a:tr>
              <a:tr h="35542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Boots</a:t>
                      </a:r>
                      <a:endParaRPr lang="en-ZA" sz="1400" dirty="0">
                        <a:latin typeface="+mn-lt"/>
                      </a:endParaRPr>
                    </a:p>
                  </a:txBody>
                  <a:tcPr>
                    <a:solidFill>
                      <a:srgbClr val="90367B">
                        <a:alpha val="3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>
                          <a:tab pos="228600" algn="l"/>
                        </a:tabLst>
                      </a:pPr>
                      <a:r>
                        <a:rPr lang="en-US" sz="1400" b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R0.7</a:t>
                      </a:r>
                      <a:endParaRPr lang="en-ZA" sz="1400" b="1" dirty="0" smtClean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0367B">
                        <a:alpha val="3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214</a:t>
                      </a:r>
                      <a:endParaRPr lang="en-ZA" sz="1400" dirty="0"/>
                    </a:p>
                  </a:txBody>
                  <a:tcPr>
                    <a:solidFill>
                      <a:srgbClr val="90367B">
                        <a:alpha val="3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R150</a:t>
                      </a:r>
                      <a:endParaRPr lang="en-ZA" sz="1400" dirty="0">
                        <a:latin typeface="+mn-lt"/>
                      </a:endParaRPr>
                    </a:p>
                  </a:txBody>
                  <a:tcPr>
                    <a:solidFill>
                      <a:srgbClr val="90367B">
                        <a:alpha val="3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29616"/>
                  </a:ext>
                </a:extLst>
              </a:tr>
              <a:tr h="35542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RJ45</a:t>
                      </a:r>
                      <a:endParaRPr lang="en-ZA" sz="1400" dirty="0">
                        <a:latin typeface="+mn-lt"/>
                      </a:endParaRPr>
                    </a:p>
                  </a:txBody>
                  <a:tcPr>
                    <a:solidFill>
                      <a:srgbClr val="90367B">
                        <a:alpha val="3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>
                          <a:tab pos="228600" algn="l"/>
                        </a:tabLst>
                      </a:pPr>
                      <a:r>
                        <a:rPr lang="en-US" sz="1400" dirty="0" smtClean="0">
                          <a:latin typeface="+mn-lt"/>
                        </a:rPr>
                        <a:t>R1.70</a:t>
                      </a:r>
                      <a:endParaRPr lang="en-ZA" sz="1400" dirty="0">
                        <a:latin typeface="+mn-lt"/>
                      </a:endParaRPr>
                    </a:p>
                  </a:txBody>
                  <a:tcPr>
                    <a:solidFill>
                      <a:srgbClr val="90367B">
                        <a:alpha val="3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58</a:t>
                      </a:r>
                      <a:endParaRPr lang="en-ZA" sz="1400" dirty="0"/>
                    </a:p>
                  </a:txBody>
                  <a:tcPr>
                    <a:solidFill>
                      <a:srgbClr val="90367B">
                        <a:alpha val="3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R98,60</a:t>
                      </a:r>
                      <a:endParaRPr lang="en-ZA" sz="1400" dirty="0">
                        <a:latin typeface="+mn-lt"/>
                      </a:endParaRPr>
                    </a:p>
                  </a:txBody>
                  <a:tcPr>
                    <a:solidFill>
                      <a:srgbClr val="90367B">
                        <a:alpha val="3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280630"/>
                  </a:ext>
                </a:extLst>
              </a:tr>
              <a:tr h="35542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Main Desktop</a:t>
                      </a:r>
                      <a:endParaRPr lang="en-ZA" sz="1400" dirty="0">
                        <a:latin typeface="+mn-lt"/>
                      </a:endParaRPr>
                    </a:p>
                  </a:txBody>
                  <a:tcPr>
                    <a:solidFill>
                      <a:srgbClr val="90367B">
                        <a:alpha val="3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>
                          <a:tab pos="228600" algn="l"/>
                        </a:tabLst>
                      </a:pPr>
                      <a:r>
                        <a:rPr lang="en-US" sz="1400" dirty="0" smtClean="0">
                          <a:latin typeface="+mn-lt"/>
                        </a:rPr>
                        <a:t>R6000</a:t>
                      </a:r>
                      <a:endParaRPr lang="en-ZA" sz="1400" dirty="0">
                        <a:latin typeface="+mn-lt"/>
                      </a:endParaRPr>
                    </a:p>
                  </a:txBody>
                  <a:tcPr>
                    <a:solidFill>
                      <a:srgbClr val="90367B">
                        <a:alpha val="3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ZA" sz="1400" dirty="0"/>
                    </a:p>
                  </a:txBody>
                  <a:tcPr>
                    <a:solidFill>
                      <a:srgbClr val="90367B">
                        <a:alpha val="3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R6000</a:t>
                      </a:r>
                      <a:endParaRPr lang="en-ZA" sz="1400" dirty="0">
                        <a:latin typeface="+mn-lt"/>
                      </a:endParaRPr>
                    </a:p>
                  </a:txBody>
                  <a:tcPr>
                    <a:solidFill>
                      <a:srgbClr val="90367B">
                        <a:alpha val="3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928832"/>
                  </a:ext>
                </a:extLst>
              </a:tr>
              <a:tr h="355429">
                <a:tc gridSpan="3"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Software</a:t>
                      </a:r>
                      <a:endParaRPr lang="en-ZA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90367B">
                        <a:alpha val="68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ZA" sz="1400" b="1" dirty="0"/>
                    </a:p>
                  </a:txBody>
                  <a:tcPr>
                    <a:solidFill>
                      <a:srgbClr val="90367B">
                        <a:alpha val="68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ZA" sz="1400" b="1" dirty="0"/>
                    </a:p>
                  </a:txBody>
                  <a:tcPr>
                    <a:solidFill>
                      <a:srgbClr val="90367B">
                        <a:alpha val="6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R2800</a:t>
                      </a:r>
                      <a:endParaRPr lang="en-ZA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90367B">
                        <a:alpha val="6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288782"/>
                  </a:ext>
                </a:extLst>
              </a:tr>
              <a:tr h="50352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Upgrade Operating System from Windows 10 to Windows 19</a:t>
                      </a:r>
                      <a:endParaRPr lang="en-ZA" sz="1400" dirty="0">
                        <a:latin typeface="+mn-lt"/>
                      </a:endParaRPr>
                    </a:p>
                  </a:txBody>
                  <a:tcPr>
                    <a:solidFill>
                      <a:srgbClr val="90367B">
                        <a:alpha val="3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>
                          <a:tab pos="228600" algn="l"/>
                        </a:tabLst>
                      </a:pPr>
                      <a:r>
                        <a:rPr lang="en-US" sz="1400" dirty="0" smtClean="0">
                          <a:latin typeface="+mn-lt"/>
                        </a:rPr>
                        <a:t>R2800</a:t>
                      </a:r>
                      <a:endParaRPr lang="en-ZA" sz="1400" dirty="0">
                        <a:latin typeface="+mn-lt"/>
                      </a:endParaRPr>
                    </a:p>
                  </a:txBody>
                  <a:tcPr>
                    <a:solidFill>
                      <a:srgbClr val="90367B">
                        <a:alpha val="3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ZA" sz="1400" dirty="0"/>
                    </a:p>
                  </a:txBody>
                  <a:tcPr>
                    <a:solidFill>
                      <a:srgbClr val="90367B">
                        <a:alpha val="3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R2800</a:t>
                      </a:r>
                      <a:endParaRPr lang="en-ZA" sz="1400" dirty="0">
                        <a:latin typeface="+mn-lt"/>
                      </a:endParaRPr>
                    </a:p>
                  </a:txBody>
                  <a:tcPr>
                    <a:solidFill>
                      <a:srgbClr val="90367B">
                        <a:alpha val="3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911884"/>
                  </a:ext>
                </a:extLst>
              </a:tr>
              <a:tr h="355429">
                <a:tc gridSpan="3"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Total hardware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and software cost</a:t>
                      </a:r>
                      <a:endParaRPr lang="en-ZA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90367B">
                        <a:alpha val="72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ZA" sz="1400" b="1" dirty="0"/>
                    </a:p>
                  </a:txBody>
                  <a:tcPr>
                    <a:solidFill>
                      <a:srgbClr val="90367B">
                        <a:alpha val="72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ZA" sz="1400" b="1" dirty="0"/>
                    </a:p>
                  </a:txBody>
                  <a:tcPr>
                    <a:solidFill>
                      <a:srgbClr val="90367B">
                        <a:alpha val="7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R20348,60</a:t>
                      </a:r>
                      <a:endParaRPr lang="en-ZA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90367B">
                        <a:alpha val="7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820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78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92087" y="2126450"/>
            <a:ext cx="86001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The internal resources for the project are: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System Owner (Sponsor): Director and Chief Curator, L. </a:t>
            </a:r>
            <a:r>
              <a:rPr lang="en-US" sz="2400" dirty="0" err="1"/>
              <a:t>Redelinghuys</a:t>
            </a:r>
            <a:endParaRPr lang="en-US" sz="2400" dirty="0"/>
          </a:p>
          <a:p>
            <a:pPr algn="just"/>
            <a:r>
              <a:rPr lang="en-US" sz="2400" dirty="0"/>
              <a:t>The following system users are proposed and should be available for 20% of their time for 8 months: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Abdul-Kader, Muhammad </a:t>
            </a:r>
            <a:r>
              <a:rPr lang="en-US" sz="2400" dirty="0" err="1"/>
              <a:t>Jameel</a:t>
            </a:r>
            <a:endParaRPr lang="en-US" sz="24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 err="1"/>
              <a:t>Asvat</a:t>
            </a:r>
            <a:r>
              <a:rPr lang="en-US" sz="2400" dirty="0"/>
              <a:t>, Zaid Ismail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Fourie, Miné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Human, Joshua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 err="1"/>
              <a:t>Nakooda</a:t>
            </a:r>
            <a:r>
              <a:rPr lang="en-US" sz="2400" dirty="0"/>
              <a:t>, </a:t>
            </a:r>
            <a:r>
              <a:rPr lang="en-US" sz="2400" dirty="0" err="1"/>
              <a:t>Tasmiyah</a:t>
            </a:r>
            <a:endParaRPr lang="en-US" sz="24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 err="1"/>
              <a:t>Tlamelo</a:t>
            </a:r>
            <a:r>
              <a:rPr lang="en-US" sz="2400" dirty="0"/>
              <a:t>, </a:t>
            </a:r>
            <a:r>
              <a:rPr lang="en-US" sz="2400" dirty="0" err="1"/>
              <a:t>Ipeleng</a:t>
            </a:r>
            <a:endParaRPr lang="en-ZA" sz="2400" dirty="0"/>
          </a:p>
          <a:p>
            <a:pPr marL="355600" lvl="1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Employees </a:t>
            </a:r>
            <a:r>
              <a:rPr lang="en-US" sz="2400" dirty="0" err="1"/>
              <a:t>Marnus</a:t>
            </a:r>
            <a:r>
              <a:rPr lang="en-US" sz="2400" dirty="0"/>
              <a:t> van </a:t>
            </a:r>
            <a:r>
              <a:rPr lang="en-US" sz="2400" dirty="0" err="1"/>
              <a:t>Zyl</a:t>
            </a:r>
            <a:r>
              <a:rPr lang="en-US" sz="2400" dirty="0"/>
              <a:t> and Jadon Bourne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18674" y="1323239"/>
            <a:ext cx="2710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90367B"/>
                </a:solidFill>
                <a:latin typeface="Gill Sans MT Condensed" panose="020B0506020104020203" pitchFamily="34" charset="0"/>
              </a:rPr>
              <a:t>9. INTERNAL RESOURCES</a:t>
            </a:r>
            <a:endParaRPr lang="en-ZA" sz="2800" dirty="0">
              <a:solidFill>
                <a:srgbClr val="90367B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5" name="Isosceles Triangle 4"/>
          <p:cNvSpPr/>
          <p:nvPr/>
        </p:nvSpPr>
        <p:spPr>
          <a:xfrm rot="11835880">
            <a:off x="68822" y="-1600986"/>
            <a:ext cx="1118700" cy="6957900"/>
          </a:xfrm>
          <a:prstGeom prst="triangle">
            <a:avLst/>
          </a:prstGeom>
          <a:solidFill>
            <a:srgbClr val="70057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Isosceles Triangle 5"/>
          <p:cNvSpPr/>
          <p:nvPr/>
        </p:nvSpPr>
        <p:spPr>
          <a:xfrm rot="11220227">
            <a:off x="-443288" y="-2397049"/>
            <a:ext cx="1445104" cy="7351151"/>
          </a:xfrm>
          <a:prstGeom prst="triangle">
            <a:avLst/>
          </a:prstGeom>
          <a:solidFill>
            <a:schemeClr val="accent1">
              <a:lumMod val="75000"/>
              <a:alpha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 rot="9764120" flipV="1">
            <a:off x="76082" y="1512327"/>
            <a:ext cx="1118700" cy="6957900"/>
          </a:xfrm>
          <a:prstGeom prst="triangle">
            <a:avLst/>
          </a:prstGeom>
          <a:solidFill>
            <a:srgbClr val="70057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Isosceles Triangle 7"/>
          <p:cNvSpPr/>
          <p:nvPr/>
        </p:nvSpPr>
        <p:spPr>
          <a:xfrm rot="10379773" flipV="1">
            <a:off x="-436028" y="716264"/>
            <a:ext cx="1445104" cy="7351151"/>
          </a:xfrm>
          <a:prstGeom prst="triangle">
            <a:avLst/>
          </a:prstGeom>
          <a:solidFill>
            <a:schemeClr val="accent1">
              <a:lumMod val="75000"/>
              <a:alpha val="8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451866" y="1846459"/>
            <a:ext cx="9680591" cy="0"/>
          </a:xfrm>
          <a:prstGeom prst="line">
            <a:avLst/>
          </a:prstGeom>
          <a:ln w="38100">
            <a:solidFill>
              <a:srgbClr val="4C87BE">
                <a:alpha val="9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11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57487" y="2815772"/>
            <a:ext cx="25058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Planning:</a:t>
            </a:r>
            <a:endParaRPr lang="en-ZA" sz="4800" dirty="0"/>
          </a:p>
        </p:txBody>
      </p:sp>
    </p:spTree>
    <p:extLst>
      <p:ext uri="{BB962C8B-B14F-4D97-AF65-F5344CB8AC3E}">
        <p14:creationId xmlns:p14="http://schemas.microsoft.com/office/powerpoint/2010/main" val="297443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 flipV="1">
            <a:off x="0" y="-175010"/>
            <a:ext cx="5615953" cy="8201409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Isosceles Triangle 2"/>
          <p:cNvSpPr/>
          <p:nvPr/>
        </p:nvSpPr>
        <p:spPr>
          <a:xfrm rot="13508455">
            <a:off x="4684365" y="-1992870"/>
            <a:ext cx="1118700" cy="69579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Isosceles Triangle 3"/>
          <p:cNvSpPr/>
          <p:nvPr/>
        </p:nvSpPr>
        <p:spPr>
          <a:xfrm rot="12892802">
            <a:off x="4172255" y="-2788933"/>
            <a:ext cx="1445104" cy="7351151"/>
          </a:xfrm>
          <a:prstGeom prst="triangle">
            <a:avLst/>
          </a:prstGeom>
          <a:solidFill>
            <a:schemeClr val="accent6">
              <a:lumMod val="75000"/>
              <a:alpha val="84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Right Triangle 9"/>
          <p:cNvSpPr/>
          <p:nvPr/>
        </p:nvSpPr>
        <p:spPr>
          <a:xfrm>
            <a:off x="0" y="754743"/>
            <a:ext cx="5615953" cy="6103257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Isosceles Triangle 4"/>
          <p:cNvSpPr/>
          <p:nvPr/>
        </p:nvSpPr>
        <p:spPr>
          <a:xfrm rot="8091545" flipV="1">
            <a:off x="4684365" y="2753302"/>
            <a:ext cx="1118700" cy="69579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3821" y="2356896"/>
            <a:ext cx="48299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Gill Sans MT Condensed" panose="020B0506020104020203" pitchFamily="34" charset="0"/>
              </a:rPr>
              <a:t>PROPOSAL FOR THE CINEMA INFORMATION SYSTEM DEVELOPMENT PROJECT</a:t>
            </a:r>
            <a:endParaRPr lang="en-ZA" sz="4000" dirty="0">
              <a:latin typeface="Gill Sans MT Condensed" panose="020B0506020104020203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462163" y="4275922"/>
            <a:ext cx="423817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62163" y="4310064"/>
            <a:ext cx="4249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Gill Sans MT Condensed" panose="020B0506020104020203" pitchFamily="34" charset="0"/>
              </a:rPr>
              <a:t>FOR THE PUKKI CINEMA</a:t>
            </a:r>
            <a:endParaRPr lang="en-ZA" sz="2000" dirty="0">
              <a:latin typeface="Gill Sans MT Condensed" panose="020B05060201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6"/>
          <a:stretch/>
        </p:blipFill>
        <p:spPr>
          <a:xfrm>
            <a:off x="870857" y="2385093"/>
            <a:ext cx="2335209" cy="240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3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 flipV="1">
            <a:off x="0" y="-175010"/>
            <a:ext cx="5615953" cy="8201409"/>
          </a:xfrm>
          <a:prstGeom prst="rtTriangle">
            <a:avLst/>
          </a:prstGeom>
          <a:solidFill>
            <a:srgbClr val="7A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Isosceles Triangle 2"/>
          <p:cNvSpPr/>
          <p:nvPr/>
        </p:nvSpPr>
        <p:spPr>
          <a:xfrm rot="13508455">
            <a:off x="4684365" y="-1992870"/>
            <a:ext cx="1118700" cy="6957900"/>
          </a:xfrm>
          <a:prstGeom prst="triangle">
            <a:avLst/>
          </a:prstGeom>
          <a:solidFill>
            <a:srgbClr val="920000">
              <a:alpha val="85000"/>
            </a:srgbClr>
          </a:solidFill>
          <a:ln>
            <a:solidFill>
              <a:srgbClr val="9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Isosceles Triangle 3"/>
          <p:cNvSpPr/>
          <p:nvPr/>
        </p:nvSpPr>
        <p:spPr>
          <a:xfrm rot="12892802">
            <a:off x="4172255" y="-2788933"/>
            <a:ext cx="1445104" cy="7351151"/>
          </a:xfrm>
          <a:prstGeom prst="triangle">
            <a:avLst/>
          </a:prstGeom>
          <a:solidFill>
            <a:srgbClr val="7A0000">
              <a:alpha val="84000"/>
            </a:srgbClr>
          </a:solidFill>
          <a:ln>
            <a:solidFill>
              <a:srgbClr val="9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Right Triangle 9"/>
          <p:cNvSpPr/>
          <p:nvPr/>
        </p:nvSpPr>
        <p:spPr>
          <a:xfrm>
            <a:off x="0" y="754743"/>
            <a:ext cx="5615953" cy="6103257"/>
          </a:xfrm>
          <a:prstGeom prst="rtTriangle">
            <a:avLst/>
          </a:prstGeom>
          <a:solidFill>
            <a:srgbClr val="7A0000"/>
          </a:solidFill>
          <a:ln>
            <a:solidFill>
              <a:srgbClr val="7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Isosceles Triangle 4"/>
          <p:cNvSpPr/>
          <p:nvPr/>
        </p:nvSpPr>
        <p:spPr>
          <a:xfrm rot="8091545" flipV="1">
            <a:off x="4684365" y="2753302"/>
            <a:ext cx="1118700" cy="6957900"/>
          </a:xfrm>
          <a:prstGeom prst="triangle">
            <a:avLst/>
          </a:prstGeom>
          <a:solidFill>
            <a:srgbClr val="920000"/>
          </a:solidFill>
          <a:ln>
            <a:solidFill>
              <a:srgbClr val="7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3821" y="2356896"/>
            <a:ext cx="48299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Gill Sans MT Condensed" panose="020B0506020104020203" pitchFamily="34" charset="0"/>
              </a:rPr>
              <a:t>PROPOSAL FOR THE CINEMA INFORMATION SYSTEM DEVELOPMENT PROJECT</a:t>
            </a:r>
            <a:endParaRPr lang="en-ZA" sz="4000" dirty="0">
              <a:latin typeface="Gill Sans MT Condensed" panose="020B0506020104020203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462163" y="4275922"/>
            <a:ext cx="4238172" cy="0"/>
          </a:xfrm>
          <a:prstGeom prst="line">
            <a:avLst/>
          </a:prstGeom>
          <a:ln w="38100">
            <a:solidFill>
              <a:srgbClr val="7A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62163" y="4310064"/>
            <a:ext cx="4249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Gill Sans MT Condensed" panose="020B0506020104020203" pitchFamily="34" charset="0"/>
              </a:rPr>
              <a:t>FOR THE PUKKI CINEMA</a:t>
            </a:r>
            <a:endParaRPr lang="en-ZA" sz="2000" dirty="0">
              <a:latin typeface="Gill Sans MT Condensed" panose="020B05060201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476"/>
          <a:stretch/>
        </p:blipFill>
        <p:spPr>
          <a:xfrm>
            <a:off x="870857" y="2385093"/>
            <a:ext cx="2335209" cy="240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09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 flipV="1">
            <a:off x="0" y="-175010"/>
            <a:ext cx="5615953" cy="8201409"/>
          </a:xfrm>
          <a:prstGeom prst="rtTriangle">
            <a:avLst/>
          </a:prstGeom>
          <a:solidFill>
            <a:srgbClr val="00194C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Isosceles Triangle 2"/>
          <p:cNvSpPr/>
          <p:nvPr/>
        </p:nvSpPr>
        <p:spPr>
          <a:xfrm rot="13508455">
            <a:off x="4684365" y="-1992870"/>
            <a:ext cx="1118700" cy="6957900"/>
          </a:xfrm>
          <a:prstGeom prst="triangle">
            <a:avLst/>
          </a:prstGeom>
          <a:solidFill>
            <a:schemeClr val="accent5">
              <a:lumMod val="50000"/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Isosceles Triangle 3"/>
          <p:cNvSpPr/>
          <p:nvPr/>
        </p:nvSpPr>
        <p:spPr>
          <a:xfrm rot="12892802">
            <a:off x="4172255" y="-2788933"/>
            <a:ext cx="1445104" cy="7351151"/>
          </a:xfrm>
          <a:prstGeom prst="triangle">
            <a:avLst/>
          </a:prstGeom>
          <a:solidFill>
            <a:srgbClr val="000B22">
              <a:alpha val="84000"/>
            </a:srgbClr>
          </a:solidFill>
          <a:ln>
            <a:solidFill>
              <a:srgbClr val="000B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Right Triangle 9"/>
          <p:cNvSpPr/>
          <p:nvPr/>
        </p:nvSpPr>
        <p:spPr>
          <a:xfrm>
            <a:off x="0" y="754743"/>
            <a:ext cx="5615953" cy="6103257"/>
          </a:xfrm>
          <a:prstGeom prst="rtTriangle">
            <a:avLst/>
          </a:prstGeom>
          <a:solidFill>
            <a:srgbClr val="00194C"/>
          </a:solidFill>
          <a:ln>
            <a:solidFill>
              <a:srgbClr val="001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Isosceles Triangle 4"/>
          <p:cNvSpPr/>
          <p:nvPr/>
        </p:nvSpPr>
        <p:spPr>
          <a:xfrm rot="8091545" flipV="1">
            <a:off x="4684365" y="2753302"/>
            <a:ext cx="1118700" cy="6957900"/>
          </a:xfrm>
          <a:prstGeom prst="triangle">
            <a:avLst/>
          </a:prstGeom>
          <a:solidFill>
            <a:srgbClr val="000B2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3821" y="2356896"/>
            <a:ext cx="48299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Gill Sans MT Condensed" panose="020B0506020104020203" pitchFamily="34" charset="0"/>
              </a:rPr>
              <a:t>PROPOSAL FOR THE CINEMA INFORMATION SYSTEM DEVELOPMENT PROJECT</a:t>
            </a:r>
            <a:endParaRPr lang="en-ZA" sz="4000" dirty="0">
              <a:latin typeface="Gill Sans MT Condensed" panose="020B0506020104020203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462163" y="4275922"/>
            <a:ext cx="4238172" cy="0"/>
          </a:xfrm>
          <a:prstGeom prst="line">
            <a:avLst/>
          </a:prstGeom>
          <a:ln w="38100">
            <a:solidFill>
              <a:srgbClr val="0019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62163" y="4310064"/>
            <a:ext cx="4249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Gill Sans MT Condensed" panose="020B0506020104020203" pitchFamily="34" charset="0"/>
              </a:rPr>
              <a:t>FOR THE PUKKI CINEMA</a:t>
            </a:r>
            <a:endParaRPr lang="en-ZA" sz="2000" dirty="0">
              <a:latin typeface="Gill Sans MT Condensed" panose="020B05060201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476"/>
          <a:stretch/>
        </p:blipFill>
        <p:spPr>
          <a:xfrm>
            <a:off x="870857" y="2385093"/>
            <a:ext cx="2335209" cy="240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68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 flipV="1">
            <a:off x="0" y="-175010"/>
            <a:ext cx="5615953" cy="8201409"/>
          </a:xfrm>
          <a:prstGeom prst="rtTriangle">
            <a:avLst/>
          </a:prstGeom>
          <a:solidFill>
            <a:srgbClr val="700579"/>
          </a:solidFill>
          <a:ln>
            <a:solidFill>
              <a:srgbClr val="9E32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rgbClr val="7030A0"/>
              </a:solidFill>
            </a:endParaRPr>
          </a:p>
        </p:txBody>
      </p:sp>
      <p:sp>
        <p:nvSpPr>
          <p:cNvPr id="3" name="Isosceles Triangle 2"/>
          <p:cNvSpPr/>
          <p:nvPr/>
        </p:nvSpPr>
        <p:spPr>
          <a:xfrm rot="13508455">
            <a:off x="4684365" y="-1992870"/>
            <a:ext cx="1118700" cy="6957900"/>
          </a:xfrm>
          <a:prstGeom prst="triangle">
            <a:avLst/>
          </a:prstGeom>
          <a:solidFill>
            <a:srgbClr val="700579">
              <a:alpha val="56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Isosceles Triangle 3"/>
          <p:cNvSpPr/>
          <p:nvPr/>
        </p:nvSpPr>
        <p:spPr>
          <a:xfrm rot="12892802">
            <a:off x="4172255" y="-2788933"/>
            <a:ext cx="1445104" cy="7351151"/>
          </a:xfrm>
          <a:prstGeom prst="triangle">
            <a:avLst/>
          </a:prstGeom>
          <a:solidFill>
            <a:srgbClr val="700579">
              <a:alpha val="84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Right Triangle 9"/>
          <p:cNvSpPr/>
          <p:nvPr/>
        </p:nvSpPr>
        <p:spPr>
          <a:xfrm>
            <a:off x="0" y="754743"/>
            <a:ext cx="5615953" cy="6103257"/>
          </a:xfrm>
          <a:prstGeom prst="rtTriangle">
            <a:avLst/>
          </a:prstGeom>
          <a:solidFill>
            <a:srgbClr val="700579"/>
          </a:solidFill>
          <a:ln>
            <a:solidFill>
              <a:srgbClr val="7005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Isosceles Triangle 4"/>
          <p:cNvSpPr/>
          <p:nvPr/>
        </p:nvSpPr>
        <p:spPr>
          <a:xfrm rot="8091545" flipV="1">
            <a:off x="4684365" y="2753302"/>
            <a:ext cx="1118700" cy="6957900"/>
          </a:xfrm>
          <a:prstGeom prst="triangle">
            <a:avLst/>
          </a:prstGeom>
          <a:solidFill>
            <a:srgbClr val="700579">
              <a:alpha val="84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3821" y="2356896"/>
            <a:ext cx="48299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Gill Sans MT Condensed" panose="020B0506020104020203" pitchFamily="34" charset="0"/>
              </a:rPr>
              <a:t>PROPOSAL FOR THE CINEMA INFORMATION SYSTEM DEVELOPMENT PROJECT</a:t>
            </a:r>
            <a:endParaRPr lang="en-ZA" sz="4000" dirty="0">
              <a:latin typeface="Gill Sans MT Condensed" panose="020B0506020104020203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462163" y="4275922"/>
            <a:ext cx="4238172" cy="0"/>
          </a:xfrm>
          <a:prstGeom prst="line">
            <a:avLst/>
          </a:prstGeom>
          <a:ln w="38100">
            <a:solidFill>
              <a:srgbClr val="7005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62163" y="4310064"/>
            <a:ext cx="4249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Gill Sans MT Condensed" panose="020B0506020104020203" pitchFamily="34" charset="0"/>
              </a:rPr>
              <a:t>FOR THE PUKKI CINEMA</a:t>
            </a:r>
            <a:endParaRPr lang="en-ZA" sz="2000" dirty="0">
              <a:latin typeface="Gill Sans MT Condensed" panose="020B05060201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476"/>
          <a:stretch/>
        </p:blipFill>
        <p:spPr>
          <a:xfrm>
            <a:off x="870857" y="2385093"/>
            <a:ext cx="2335209" cy="24000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631" y="3541487"/>
            <a:ext cx="403886" cy="40388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58489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 flipV="1">
            <a:off x="0" y="-175010"/>
            <a:ext cx="5615953" cy="8201409"/>
          </a:xfrm>
          <a:prstGeom prst="rtTriangle">
            <a:avLst/>
          </a:prstGeom>
          <a:solidFill>
            <a:srgbClr val="700579"/>
          </a:solidFill>
          <a:ln>
            <a:solidFill>
              <a:srgbClr val="9E32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rgbClr val="7030A0"/>
              </a:solidFill>
            </a:endParaRPr>
          </a:p>
        </p:txBody>
      </p:sp>
      <p:sp>
        <p:nvSpPr>
          <p:cNvPr id="3" name="Isosceles Triangle 2"/>
          <p:cNvSpPr/>
          <p:nvPr/>
        </p:nvSpPr>
        <p:spPr>
          <a:xfrm rot="13508455">
            <a:off x="4684365" y="-1992870"/>
            <a:ext cx="1118700" cy="6957900"/>
          </a:xfrm>
          <a:prstGeom prst="triangle">
            <a:avLst/>
          </a:prstGeom>
          <a:solidFill>
            <a:srgbClr val="700579">
              <a:alpha val="56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Isosceles Triangle 3"/>
          <p:cNvSpPr/>
          <p:nvPr/>
        </p:nvSpPr>
        <p:spPr>
          <a:xfrm rot="12892802">
            <a:off x="4172255" y="-2788933"/>
            <a:ext cx="1445104" cy="7351151"/>
          </a:xfrm>
          <a:prstGeom prst="triangle">
            <a:avLst/>
          </a:prstGeom>
          <a:solidFill>
            <a:schemeClr val="accent1">
              <a:lumMod val="75000"/>
              <a:alpha val="8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Right Triangle 9"/>
          <p:cNvSpPr/>
          <p:nvPr/>
        </p:nvSpPr>
        <p:spPr>
          <a:xfrm>
            <a:off x="0" y="754743"/>
            <a:ext cx="5615953" cy="6103257"/>
          </a:xfrm>
          <a:prstGeom prst="rtTriangle">
            <a:avLst/>
          </a:prstGeom>
          <a:solidFill>
            <a:srgbClr val="700579"/>
          </a:solidFill>
          <a:ln>
            <a:solidFill>
              <a:srgbClr val="7005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Isosceles Triangle 4"/>
          <p:cNvSpPr/>
          <p:nvPr/>
        </p:nvSpPr>
        <p:spPr>
          <a:xfrm rot="8091545" flipV="1">
            <a:off x="4684365" y="2753302"/>
            <a:ext cx="1118700" cy="6957900"/>
          </a:xfrm>
          <a:prstGeom prst="triangle">
            <a:avLst/>
          </a:prstGeom>
          <a:solidFill>
            <a:schemeClr val="accent1">
              <a:lumMod val="75000"/>
              <a:alpha val="8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3821" y="2356896"/>
            <a:ext cx="48299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Gill Sans MT Condensed" panose="020B0506020104020203" pitchFamily="34" charset="0"/>
              </a:rPr>
              <a:t>PROPOSAL FOR THE CINEMA INFORMATION SYSTEM DEVELOPMENT PROJECT</a:t>
            </a:r>
            <a:endParaRPr lang="en-ZA" sz="4000" dirty="0">
              <a:latin typeface="Gill Sans MT Condensed" panose="020B0506020104020203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462163" y="4275922"/>
            <a:ext cx="4238172" cy="0"/>
          </a:xfrm>
          <a:prstGeom prst="line">
            <a:avLst/>
          </a:prstGeom>
          <a:ln w="38100">
            <a:solidFill>
              <a:srgbClr val="7005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62163" y="4310064"/>
            <a:ext cx="4249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Gill Sans MT Condensed" panose="020B0506020104020203" pitchFamily="34" charset="0"/>
              </a:rPr>
              <a:t>FOR THE PUKKI CINEMA</a:t>
            </a:r>
            <a:endParaRPr lang="en-ZA" sz="2000" dirty="0">
              <a:latin typeface="Gill Sans MT Condensed" panose="020B05060201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476"/>
          <a:stretch/>
        </p:blipFill>
        <p:spPr>
          <a:xfrm>
            <a:off x="870857" y="2385093"/>
            <a:ext cx="2335209" cy="2400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2" t="12228" r="13699" b="11920"/>
          <a:stretch/>
        </p:blipFill>
        <p:spPr>
          <a:xfrm>
            <a:off x="1299984" y="3527081"/>
            <a:ext cx="437091" cy="449121"/>
          </a:xfrm>
          <a:prstGeom prst="ellipse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32" y="4310064"/>
            <a:ext cx="2301435" cy="216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23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 flipV="1">
            <a:off x="0" y="-175010"/>
            <a:ext cx="5615953" cy="8201409"/>
          </a:xfrm>
          <a:prstGeom prst="rtTriangle">
            <a:avLst/>
          </a:prstGeom>
          <a:solidFill>
            <a:srgbClr val="153C2A"/>
          </a:solidFill>
          <a:ln>
            <a:solidFill>
              <a:srgbClr val="9E32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rgbClr val="7030A0"/>
              </a:solidFill>
            </a:endParaRPr>
          </a:p>
        </p:txBody>
      </p:sp>
      <p:sp>
        <p:nvSpPr>
          <p:cNvPr id="3" name="Isosceles Triangle 2"/>
          <p:cNvSpPr/>
          <p:nvPr/>
        </p:nvSpPr>
        <p:spPr>
          <a:xfrm rot="13508455">
            <a:off x="4684365" y="-1992870"/>
            <a:ext cx="1118700" cy="6957900"/>
          </a:xfrm>
          <a:prstGeom prst="triangle">
            <a:avLst/>
          </a:prstGeom>
          <a:solidFill>
            <a:srgbClr val="153C2A">
              <a:alpha val="56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Isosceles Triangle 3"/>
          <p:cNvSpPr/>
          <p:nvPr/>
        </p:nvSpPr>
        <p:spPr>
          <a:xfrm rot="12892802">
            <a:off x="4172255" y="-2788933"/>
            <a:ext cx="1445104" cy="7351151"/>
          </a:xfrm>
          <a:prstGeom prst="triangle">
            <a:avLst/>
          </a:prstGeom>
          <a:solidFill>
            <a:srgbClr val="153C2A">
              <a:alpha val="84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Right Triangle 9"/>
          <p:cNvSpPr/>
          <p:nvPr/>
        </p:nvSpPr>
        <p:spPr>
          <a:xfrm>
            <a:off x="0" y="754743"/>
            <a:ext cx="5615953" cy="6103257"/>
          </a:xfrm>
          <a:prstGeom prst="rtTriangle">
            <a:avLst/>
          </a:prstGeom>
          <a:solidFill>
            <a:srgbClr val="153C2A"/>
          </a:solidFill>
          <a:ln>
            <a:solidFill>
              <a:srgbClr val="153C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Isosceles Triangle 4"/>
          <p:cNvSpPr/>
          <p:nvPr/>
        </p:nvSpPr>
        <p:spPr>
          <a:xfrm rot="8091545" flipV="1">
            <a:off x="4684365" y="2753302"/>
            <a:ext cx="1118700" cy="6957900"/>
          </a:xfrm>
          <a:prstGeom prst="triangle">
            <a:avLst/>
          </a:prstGeom>
          <a:solidFill>
            <a:srgbClr val="153C2A">
              <a:alpha val="84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3821" y="2356896"/>
            <a:ext cx="48299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Gill Sans MT Condensed" panose="020B0506020104020203" pitchFamily="34" charset="0"/>
              </a:rPr>
              <a:t>PROPOSAL FOR THE CINEMA INFORMATION SYSTEM DEVELOPMENT PROJECT</a:t>
            </a:r>
            <a:endParaRPr lang="en-ZA" sz="4000" dirty="0">
              <a:latin typeface="Gill Sans MT Condensed" panose="020B0506020104020203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462163" y="4275922"/>
            <a:ext cx="4238172" cy="0"/>
          </a:xfrm>
          <a:prstGeom prst="line">
            <a:avLst/>
          </a:prstGeom>
          <a:ln w="38100">
            <a:solidFill>
              <a:srgbClr val="153C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62163" y="4310064"/>
            <a:ext cx="4249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Gill Sans MT Condensed" panose="020B0506020104020203" pitchFamily="34" charset="0"/>
              </a:rPr>
              <a:t>FOR THE PUKKI CINEMA</a:t>
            </a:r>
            <a:endParaRPr lang="en-ZA" sz="2000" dirty="0">
              <a:latin typeface="Gill Sans MT Condensed" panose="020B05060201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476"/>
          <a:stretch/>
        </p:blipFill>
        <p:spPr>
          <a:xfrm>
            <a:off x="870857" y="2385093"/>
            <a:ext cx="2335209" cy="24000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631" y="3541487"/>
            <a:ext cx="403886" cy="40388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06912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9429" y="2170719"/>
            <a:ext cx="86001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Background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Problem Statement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Constraints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Scope Definition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Goals of the project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Opportunities to improve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Schedule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Budget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Internal Resources</a:t>
            </a:r>
            <a:endParaRPr lang="en-ZA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618674" y="1323239"/>
            <a:ext cx="2232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90367B"/>
                </a:solidFill>
                <a:latin typeface="Gill Sans MT Condensed" panose="020B0506020104020203" pitchFamily="34" charset="0"/>
              </a:rPr>
              <a:t>TABLE OF CONTENT</a:t>
            </a:r>
            <a:endParaRPr lang="en-ZA" sz="2800" dirty="0">
              <a:solidFill>
                <a:srgbClr val="90367B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5" name="Isosceles Triangle 4"/>
          <p:cNvSpPr/>
          <p:nvPr/>
        </p:nvSpPr>
        <p:spPr>
          <a:xfrm rot="11835880">
            <a:off x="-12950" y="-302565"/>
            <a:ext cx="884392" cy="5629005"/>
          </a:xfrm>
          <a:custGeom>
            <a:avLst/>
            <a:gdLst>
              <a:gd name="connsiteX0" fmla="*/ 0 w 1118700"/>
              <a:gd name="connsiteY0" fmla="*/ 6957900 h 6957900"/>
              <a:gd name="connsiteX1" fmla="*/ 559350 w 1118700"/>
              <a:gd name="connsiteY1" fmla="*/ 0 h 6957900"/>
              <a:gd name="connsiteX2" fmla="*/ 1118700 w 1118700"/>
              <a:gd name="connsiteY2" fmla="*/ 6957900 h 6957900"/>
              <a:gd name="connsiteX3" fmla="*/ 0 w 1118700"/>
              <a:gd name="connsiteY3" fmla="*/ 6957900 h 6957900"/>
              <a:gd name="connsiteX0" fmla="*/ 0 w 1003354"/>
              <a:gd name="connsiteY0" fmla="*/ 6957900 h 6957900"/>
              <a:gd name="connsiteX1" fmla="*/ 559350 w 1003354"/>
              <a:gd name="connsiteY1" fmla="*/ 0 h 6957900"/>
              <a:gd name="connsiteX2" fmla="*/ 1003354 w 1003354"/>
              <a:gd name="connsiteY2" fmla="*/ 5413042 h 6957900"/>
              <a:gd name="connsiteX3" fmla="*/ 0 w 1003354"/>
              <a:gd name="connsiteY3" fmla="*/ 6957900 h 6957900"/>
              <a:gd name="connsiteX0" fmla="*/ 0 w 884392"/>
              <a:gd name="connsiteY0" fmla="*/ 5629005 h 5629005"/>
              <a:gd name="connsiteX1" fmla="*/ 440388 w 884392"/>
              <a:gd name="connsiteY1" fmla="*/ 0 h 5629005"/>
              <a:gd name="connsiteX2" fmla="*/ 884392 w 884392"/>
              <a:gd name="connsiteY2" fmla="*/ 5413042 h 5629005"/>
              <a:gd name="connsiteX3" fmla="*/ 0 w 884392"/>
              <a:gd name="connsiteY3" fmla="*/ 5629005 h 5629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4392" h="5629005">
                <a:moveTo>
                  <a:pt x="0" y="5629005"/>
                </a:moveTo>
                <a:lnTo>
                  <a:pt x="440388" y="0"/>
                </a:lnTo>
                <a:lnTo>
                  <a:pt x="884392" y="5413042"/>
                </a:lnTo>
                <a:lnTo>
                  <a:pt x="0" y="5629005"/>
                </a:lnTo>
                <a:close/>
              </a:path>
            </a:pathLst>
          </a:custGeom>
          <a:solidFill>
            <a:srgbClr val="70057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Isosceles Triangle 5"/>
          <p:cNvSpPr/>
          <p:nvPr/>
        </p:nvSpPr>
        <p:spPr>
          <a:xfrm rot="11220227">
            <a:off x="-314873" y="-165558"/>
            <a:ext cx="928753" cy="5112135"/>
          </a:xfrm>
          <a:custGeom>
            <a:avLst/>
            <a:gdLst>
              <a:gd name="connsiteX0" fmla="*/ 0 w 1445104"/>
              <a:gd name="connsiteY0" fmla="*/ 7351151 h 7351151"/>
              <a:gd name="connsiteX1" fmla="*/ 722552 w 1445104"/>
              <a:gd name="connsiteY1" fmla="*/ 0 h 7351151"/>
              <a:gd name="connsiteX2" fmla="*/ 1445104 w 1445104"/>
              <a:gd name="connsiteY2" fmla="*/ 7351151 h 7351151"/>
              <a:gd name="connsiteX3" fmla="*/ 0 w 1445104"/>
              <a:gd name="connsiteY3" fmla="*/ 7351151 h 7351151"/>
              <a:gd name="connsiteX0" fmla="*/ 0 w 1180130"/>
              <a:gd name="connsiteY0" fmla="*/ 7351151 h 7351151"/>
              <a:gd name="connsiteX1" fmla="*/ 722552 w 1180130"/>
              <a:gd name="connsiteY1" fmla="*/ 0 h 7351151"/>
              <a:gd name="connsiteX2" fmla="*/ 1180130 w 1180130"/>
              <a:gd name="connsiteY2" fmla="*/ 4956218 h 7351151"/>
              <a:gd name="connsiteX3" fmla="*/ 0 w 1180130"/>
              <a:gd name="connsiteY3" fmla="*/ 7351151 h 7351151"/>
              <a:gd name="connsiteX0" fmla="*/ 0 w 928753"/>
              <a:gd name="connsiteY0" fmla="*/ 5112135 h 5112135"/>
              <a:gd name="connsiteX1" fmla="*/ 471175 w 928753"/>
              <a:gd name="connsiteY1" fmla="*/ 0 h 5112135"/>
              <a:gd name="connsiteX2" fmla="*/ 928753 w 928753"/>
              <a:gd name="connsiteY2" fmla="*/ 4956218 h 5112135"/>
              <a:gd name="connsiteX3" fmla="*/ 0 w 928753"/>
              <a:gd name="connsiteY3" fmla="*/ 5112135 h 5112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8753" h="5112135">
                <a:moveTo>
                  <a:pt x="0" y="5112135"/>
                </a:moveTo>
                <a:lnTo>
                  <a:pt x="471175" y="0"/>
                </a:lnTo>
                <a:lnTo>
                  <a:pt x="928753" y="4956218"/>
                </a:lnTo>
                <a:lnTo>
                  <a:pt x="0" y="5112135"/>
                </a:lnTo>
                <a:close/>
              </a:path>
            </a:pathLst>
          </a:custGeom>
          <a:solidFill>
            <a:schemeClr val="accent1">
              <a:lumMod val="75000"/>
              <a:alpha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 rot="9764120" flipV="1">
            <a:off x="76082" y="1512327"/>
            <a:ext cx="1118700" cy="6957900"/>
          </a:xfrm>
          <a:prstGeom prst="triangle">
            <a:avLst/>
          </a:prstGeom>
          <a:solidFill>
            <a:srgbClr val="70057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Isosceles Triangle 7"/>
          <p:cNvSpPr/>
          <p:nvPr/>
        </p:nvSpPr>
        <p:spPr>
          <a:xfrm rot="10379773" flipV="1">
            <a:off x="-436028" y="716264"/>
            <a:ext cx="1445104" cy="7351151"/>
          </a:xfrm>
          <a:prstGeom prst="triangle">
            <a:avLst/>
          </a:prstGeom>
          <a:solidFill>
            <a:schemeClr val="accent1">
              <a:lumMod val="75000"/>
              <a:alpha val="8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451866" y="1846459"/>
            <a:ext cx="9680591" cy="0"/>
          </a:xfrm>
          <a:prstGeom prst="line">
            <a:avLst/>
          </a:prstGeom>
          <a:ln w="38100">
            <a:solidFill>
              <a:srgbClr val="4C87BE">
                <a:alpha val="9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33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 flipV="1">
            <a:off x="0" y="-175010"/>
            <a:ext cx="5615953" cy="8201409"/>
          </a:xfrm>
          <a:prstGeom prst="rtTriangle">
            <a:avLst/>
          </a:prstGeom>
          <a:solidFill>
            <a:srgbClr val="153C2A"/>
          </a:solidFill>
          <a:ln>
            <a:solidFill>
              <a:srgbClr val="9E32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rgbClr val="7030A0"/>
              </a:solidFill>
            </a:endParaRPr>
          </a:p>
        </p:txBody>
      </p:sp>
      <p:sp>
        <p:nvSpPr>
          <p:cNvPr id="3" name="Isosceles Triangle 2"/>
          <p:cNvSpPr/>
          <p:nvPr/>
        </p:nvSpPr>
        <p:spPr>
          <a:xfrm rot="13508455">
            <a:off x="4684365" y="-1992870"/>
            <a:ext cx="1118700" cy="6957900"/>
          </a:xfrm>
          <a:prstGeom prst="triangle">
            <a:avLst/>
          </a:prstGeom>
          <a:solidFill>
            <a:srgbClr val="153C2A">
              <a:alpha val="56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Isosceles Triangle 3"/>
          <p:cNvSpPr/>
          <p:nvPr/>
        </p:nvSpPr>
        <p:spPr>
          <a:xfrm rot="12892802">
            <a:off x="4172255" y="-2788933"/>
            <a:ext cx="1445104" cy="7351151"/>
          </a:xfrm>
          <a:prstGeom prst="triangle">
            <a:avLst/>
          </a:prstGeom>
          <a:solidFill>
            <a:srgbClr val="153C2A">
              <a:alpha val="84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Right Triangle 9"/>
          <p:cNvSpPr/>
          <p:nvPr/>
        </p:nvSpPr>
        <p:spPr>
          <a:xfrm>
            <a:off x="0" y="754743"/>
            <a:ext cx="5615953" cy="6103257"/>
          </a:xfrm>
          <a:prstGeom prst="rtTriangle">
            <a:avLst/>
          </a:prstGeom>
          <a:solidFill>
            <a:srgbClr val="153C2A"/>
          </a:solidFill>
          <a:ln>
            <a:solidFill>
              <a:srgbClr val="153C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Isosceles Triangle 4"/>
          <p:cNvSpPr/>
          <p:nvPr/>
        </p:nvSpPr>
        <p:spPr>
          <a:xfrm rot="8091545" flipV="1">
            <a:off x="4684365" y="2753302"/>
            <a:ext cx="1118700" cy="6957900"/>
          </a:xfrm>
          <a:prstGeom prst="triangle">
            <a:avLst/>
          </a:prstGeom>
          <a:solidFill>
            <a:srgbClr val="153C2A">
              <a:alpha val="84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3821" y="2356896"/>
            <a:ext cx="48299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Gill Sans MT Condensed" panose="020B0506020104020203" pitchFamily="34" charset="0"/>
              </a:rPr>
              <a:t>PROPOSAL FOR THE CINEMA INFORMATION SYSTEM DEVELOPMENT PROJECT</a:t>
            </a:r>
            <a:endParaRPr lang="en-ZA" sz="4000" dirty="0">
              <a:latin typeface="Gill Sans MT Condensed" panose="020B0506020104020203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462163" y="4275922"/>
            <a:ext cx="4238172" cy="0"/>
          </a:xfrm>
          <a:prstGeom prst="line">
            <a:avLst/>
          </a:prstGeom>
          <a:ln w="38100">
            <a:solidFill>
              <a:srgbClr val="153C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62163" y="4310064"/>
            <a:ext cx="4249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Gill Sans MT Condensed" panose="020B0506020104020203" pitchFamily="34" charset="0"/>
              </a:rPr>
              <a:t>FOR THE PUKKI CINEMA</a:t>
            </a:r>
            <a:endParaRPr lang="en-ZA" sz="2000" dirty="0">
              <a:latin typeface="Gill Sans MT Condensed" panose="020B05060201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476"/>
          <a:stretch/>
        </p:blipFill>
        <p:spPr>
          <a:xfrm>
            <a:off x="870857" y="2385093"/>
            <a:ext cx="2335209" cy="240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29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7314" y="1078264"/>
            <a:ext cx="6096000" cy="300364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A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Problem Statement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ZA" dirty="0"/>
              <a:t>Cinema system was designed 10 years ago and is out of date for the following purposes: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dirty="0"/>
              <a:t>Admin purposes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dirty="0"/>
              <a:t>Staff login interface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dirty="0"/>
              <a:t>Booking of movie tickets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dirty="0"/>
              <a:t>Editing movie inventory as required.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ZA" dirty="0"/>
              <a:t>No provision for </a:t>
            </a:r>
            <a:r>
              <a:rPr lang="en-ZA" dirty="0" smtClean="0"/>
              <a:t>card </a:t>
            </a:r>
            <a:r>
              <a:rPr lang="en-ZA" dirty="0"/>
              <a:t>payments.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ZA" dirty="0"/>
              <a:t>Using an outdated operating system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Z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49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0310" y="1310185"/>
            <a:ext cx="62500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Constraints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ZA" dirty="0"/>
              <a:t>Budget for the project is _________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ZA" dirty="0"/>
              <a:t>Limited time frame of eight months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ZA" dirty="0"/>
              <a:t>Budget is limited so will need to code in an open-sourced IDE </a:t>
            </a:r>
          </a:p>
        </p:txBody>
      </p:sp>
    </p:spTree>
    <p:extLst>
      <p:ext uri="{BB962C8B-B14F-4D97-AF65-F5344CB8AC3E}">
        <p14:creationId xmlns:p14="http://schemas.microsoft.com/office/powerpoint/2010/main" val="374366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6537" y="1296537"/>
            <a:ext cx="218316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 Scope definition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ZA" dirty="0"/>
              <a:t>Maintain Films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ZA" dirty="0"/>
              <a:t>Maintain Theatres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ZA" dirty="0"/>
              <a:t>Maintain Genres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ZA" dirty="0"/>
              <a:t>Scheduling films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ZA" dirty="0"/>
              <a:t>Selling of tickets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ZA" dirty="0"/>
              <a:t>Request reports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0402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2889" y="1078173"/>
            <a:ext cx="92804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 Goals of the project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ZA" dirty="0"/>
              <a:t>The system must improve the knowledge of the business by regulating the inventory and allocation of the films through the system.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ZA" dirty="0"/>
              <a:t>The system must improve the business processes by automating the selling of tickets. 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ZA" dirty="0"/>
              <a:t>The system must improve business communication by allowing to request reports</a:t>
            </a:r>
            <a:r>
              <a:rPr lang="en-ZA" dirty="0" smtClean="0"/>
              <a:t>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8732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4566" y="1083212"/>
            <a:ext cx="101428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 Opportunities </a:t>
            </a:r>
            <a:r>
              <a:rPr lang="en-US" dirty="0" smtClean="0"/>
              <a:t>to improve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 improve on the backup system that keeps track of all movie sales with minimum effort to Excel for reporting purposes to obtain business knowledge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Card sale which will prove safer and more efficient for the business.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9037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049264"/>
              </p:ext>
            </p:extLst>
          </p:nvPr>
        </p:nvGraphicFramePr>
        <p:xfrm>
          <a:off x="109183" y="478514"/>
          <a:ext cx="11941791" cy="7706460"/>
        </p:xfrm>
        <a:graphic>
          <a:graphicData uri="http://schemas.openxmlformats.org/drawingml/2006/table">
            <a:tbl>
              <a:tblPr firstRow="1" bandRow="1">
                <a:solidFill>
                  <a:schemeClr val="accent4">
                    <a:lumMod val="60000"/>
                    <a:lumOff val="40000"/>
                  </a:schemeClr>
                </a:solidFill>
                <a:tableStyleId>{5C22544A-7EE6-4342-B048-85BDC9FD1C3A}</a:tableStyleId>
              </a:tblPr>
              <a:tblGrid>
                <a:gridCol w="2183641">
                  <a:extLst>
                    <a:ext uri="{9D8B030D-6E8A-4147-A177-3AD203B41FA5}">
                      <a16:colId xmlns:a16="http://schemas.microsoft.com/office/drawing/2014/main" val="928404273"/>
                    </a:ext>
                  </a:extLst>
                </a:gridCol>
                <a:gridCol w="7970292">
                  <a:extLst>
                    <a:ext uri="{9D8B030D-6E8A-4147-A177-3AD203B41FA5}">
                      <a16:colId xmlns:a16="http://schemas.microsoft.com/office/drawing/2014/main" val="3244892929"/>
                    </a:ext>
                  </a:extLst>
                </a:gridCol>
                <a:gridCol w="1787858">
                  <a:extLst>
                    <a:ext uri="{9D8B030D-6E8A-4147-A177-3AD203B41FA5}">
                      <a16:colId xmlns:a16="http://schemas.microsoft.com/office/drawing/2014/main" val="3712782417"/>
                    </a:ext>
                  </a:extLst>
                </a:gridCol>
              </a:tblGrid>
              <a:tr h="40887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Steps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Steps implemented</a:t>
                      </a:r>
                      <a:endParaRPr lang="en-ZA" dirty="0"/>
                    </a:p>
                  </a:txBody>
                  <a:tcPr>
                    <a:solidFill>
                      <a:srgbClr val="90367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Proposed</a:t>
                      </a:r>
                      <a:r>
                        <a:rPr lang="en-US" baseline="0" dirty="0" smtClean="0"/>
                        <a:t> date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766565"/>
                  </a:ext>
                </a:extLst>
              </a:tr>
              <a:tr h="395506">
                <a:tc>
                  <a:txBody>
                    <a:bodyPr/>
                    <a:lstStyle/>
                    <a:p>
                      <a:r>
                        <a:rPr lang="en-US" dirty="0" smtClean="0"/>
                        <a:t>Scope definition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Scope definition</a:t>
                      </a:r>
                      <a:r>
                        <a:rPr lang="en-US" baseline="0" dirty="0" smtClean="0"/>
                        <a:t> documented in the project proposal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01-03-2022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288581"/>
                  </a:ext>
                </a:extLst>
              </a:tr>
              <a:tr h="945380">
                <a:tc>
                  <a:txBody>
                    <a:bodyPr/>
                    <a:lstStyle/>
                    <a:p>
                      <a:r>
                        <a:rPr lang="en-US" dirty="0" smtClean="0"/>
                        <a:t>Problem analysis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project proposal with the existing problems, proposed solutions to the problems, business opportunities, schedule of events and the economic justification.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08-03-2022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644724"/>
                  </a:ext>
                </a:extLst>
              </a:tr>
              <a:tr h="600501"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Requirements analysis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Business requirement statements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958349"/>
                  </a:ext>
                </a:extLst>
              </a:tr>
              <a:tr h="425490">
                <a:tc>
                  <a:txBody>
                    <a:bodyPr/>
                    <a:lstStyle/>
                    <a:p>
                      <a:r>
                        <a:rPr lang="en-US" dirty="0" smtClean="0"/>
                        <a:t>Logical Design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Spesifications</a:t>
                      </a:r>
                      <a:r>
                        <a:rPr lang="en-US" dirty="0" smtClean="0"/>
                        <a:t> and the logical system modules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662032"/>
                  </a:ext>
                </a:extLst>
              </a:tr>
              <a:tr h="1310623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analysis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Document</a:t>
                      </a:r>
                      <a:r>
                        <a:rPr lang="en-US" baseline="0" dirty="0" smtClean="0"/>
                        <a:t> with evaluation for each candidate solution in terms of technical-, operational-, economic-, schedule- and risk- feasibility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lang="en-GB" sz="18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Choose best candidate solution and decide whether project must be completed</a:t>
                      </a:r>
                      <a:endParaRPr lang="en-ZA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340054"/>
                  </a:ext>
                </a:extLst>
              </a:tr>
              <a:tr h="408870">
                <a:tc>
                  <a:txBody>
                    <a:bodyPr/>
                    <a:lstStyle/>
                    <a:p>
                      <a:r>
                        <a:rPr lang="en-US" dirty="0" smtClean="0"/>
                        <a:t>Physical design &amp; integration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lang="en-GB" sz="1800" b="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Physical design models</a:t>
                      </a:r>
                      <a:endParaRPr lang="en-ZA" sz="2800" b="1" dirty="0" smtClean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lang="en-GB" sz="1800" b="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Detail specifications</a:t>
                      </a:r>
                      <a:endParaRPr lang="en-ZA" sz="2800" b="1" dirty="0" smtClean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lang="en-GB" sz="1800" b="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Prototypes</a:t>
                      </a:r>
                      <a:endParaRPr lang="en-ZA" sz="2800" b="1" dirty="0" smtClean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lang="en-GB" sz="18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Redesigned business processes</a:t>
                      </a:r>
                      <a:endParaRPr lang="en-ZA" sz="1400" dirty="0" smtClean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499679"/>
                  </a:ext>
                </a:extLst>
              </a:tr>
              <a:tr h="40887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Construction &amp; testing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lang="en-GB" sz="1800" b="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Database</a:t>
                      </a:r>
                      <a:endParaRPr lang="en-ZA" sz="2800" b="1" dirty="0" smtClean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lang="en-GB" sz="1800" b="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Custom-built software</a:t>
                      </a:r>
                      <a:endParaRPr lang="en-ZA" sz="2800" b="1" dirty="0" smtClean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lang="en-GB" sz="1800" b="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User Interfaces (Windows or Web)</a:t>
                      </a:r>
                      <a:endParaRPr lang="en-ZA" sz="2800" b="1" dirty="0" smtClean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lang="en-GB" sz="1800" b="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Test plan</a:t>
                      </a:r>
                      <a:endParaRPr lang="en-ZA" sz="2800" b="1" dirty="0" smtClean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29616"/>
                  </a:ext>
                </a:extLst>
              </a:tr>
              <a:tr h="408870">
                <a:tc>
                  <a:txBody>
                    <a:bodyPr/>
                    <a:lstStyle/>
                    <a:p>
                      <a:r>
                        <a:rPr lang="en-US" dirty="0" smtClean="0"/>
                        <a:t>Installation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lang="en-GB" sz="1800" b="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An operational system</a:t>
                      </a:r>
                      <a:endParaRPr lang="en-ZA" sz="2800" b="1" dirty="0" smtClean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lang="en-GB" sz="1800" b="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Operation manual</a:t>
                      </a:r>
                      <a:endParaRPr lang="en-ZA" sz="2800" b="1" dirty="0" smtClean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lang="en-GB" sz="1800" b="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Documented quality review</a:t>
                      </a:r>
                      <a:endParaRPr lang="en-ZA" sz="2800" b="1" dirty="0" smtClean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lang="en-GB" sz="1800" b="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Updated logical and physical system models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28063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87105" y="109182"/>
            <a:ext cx="2595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7. Schedule of the project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1073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8549" y="914400"/>
            <a:ext cx="31534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8. Budget</a:t>
            </a:r>
            <a:endParaRPr lang="en-US" dirty="0" smtClean="0"/>
          </a:p>
          <a:p>
            <a:r>
              <a:rPr lang="en-US" dirty="0" smtClean="0"/>
              <a:t>Internal cost</a:t>
            </a:r>
          </a:p>
          <a:p>
            <a:endParaRPr lang="en-US" dirty="0"/>
          </a:p>
          <a:p>
            <a:r>
              <a:rPr lang="en-US" dirty="0" smtClean="0"/>
              <a:t>20%(6*8*583*320) = 1 790 976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5410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15152" y="464023"/>
            <a:ext cx="7020063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8. Budget (continued)</a:t>
            </a:r>
          </a:p>
          <a:p>
            <a:r>
              <a:rPr lang="en-US" dirty="0" smtClean="0"/>
              <a:t>Hardware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2x Card machines @R1000 each (Yoko)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2x Tablets @R2000 each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Upgrade Internet package :Installation fees @R1000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3x Routers @R700 each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400m Ethernet cable @R1400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10x Boots @R0,7 each (R150)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50x RJ45 @R1.70 each (R100)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Main Desktop @R6000</a:t>
            </a:r>
          </a:p>
          <a:p>
            <a:endParaRPr lang="en-US" dirty="0"/>
          </a:p>
          <a:p>
            <a:r>
              <a:rPr lang="en-US" dirty="0" smtClean="0"/>
              <a:t>Total hardware cost = R16 750</a:t>
            </a:r>
          </a:p>
          <a:p>
            <a:endParaRPr lang="en-US" dirty="0"/>
          </a:p>
          <a:p>
            <a:r>
              <a:rPr lang="en-US" dirty="0" smtClean="0"/>
              <a:t>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Upgrade Operating System from Windows 10 to Windows 19 @R2800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Total software cost = R2800</a:t>
            </a:r>
          </a:p>
          <a:p>
            <a:endParaRPr lang="en-US" dirty="0"/>
          </a:p>
          <a:p>
            <a:r>
              <a:rPr lang="en-US" dirty="0" smtClean="0"/>
              <a:t>Total project cost = R16 750 + R2 000 +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9332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8299" y="1023582"/>
            <a:ext cx="986475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9. Internal </a:t>
            </a:r>
            <a:r>
              <a:rPr lang="en-US" dirty="0" smtClean="0"/>
              <a:t>resources</a:t>
            </a:r>
          </a:p>
          <a:p>
            <a:r>
              <a:rPr lang="en-US" dirty="0" smtClean="0"/>
              <a:t>The internal resources for the project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System Owner (Sponsor): Director and Chief Curator, L. </a:t>
            </a:r>
            <a:r>
              <a:rPr lang="en-US" dirty="0" err="1" smtClean="0"/>
              <a:t>Redelinghuys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following system users are proposed and should be available for 20% of their time for 8 months: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Abdul-Kader, Muhammad </a:t>
            </a:r>
            <a:r>
              <a:rPr lang="en-US" dirty="0" err="1" smtClean="0"/>
              <a:t>Jameel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Asvat</a:t>
            </a:r>
            <a:r>
              <a:rPr lang="en-US" dirty="0" smtClean="0"/>
              <a:t>, Zaid Ismail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Fourie, Miné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Human, Joshua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Nakooda</a:t>
            </a:r>
            <a:r>
              <a:rPr lang="en-US" dirty="0" smtClean="0"/>
              <a:t>, </a:t>
            </a:r>
            <a:r>
              <a:rPr lang="en-US" dirty="0" err="1" smtClean="0"/>
              <a:t>Tasmiyah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Tlamelo</a:t>
            </a:r>
            <a:r>
              <a:rPr lang="en-US" dirty="0" smtClean="0"/>
              <a:t>, </a:t>
            </a:r>
            <a:r>
              <a:rPr lang="en-US" dirty="0" err="1" smtClean="0"/>
              <a:t>Ipeleng</a:t>
            </a:r>
            <a:endParaRPr lang="en-ZA" dirty="0" smtClean="0"/>
          </a:p>
          <a:p>
            <a:pPr marL="35560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Employees </a:t>
            </a:r>
            <a:r>
              <a:rPr lang="en-US" dirty="0" err="1" smtClean="0"/>
              <a:t>Marnus</a:t>
            </a:r>
            <a:r>
              <a:rPr lang="en-US" dirty="0" smtClean="0"/>
              <a:t> van </a:t>
            </a:r>
            <a:r>
              <a:rPr lang="en-US" dirty="0" err="1" smtClean="0"/>
              <a:t>Zyl</a:t>
            </a:r>
            <a:r>
              <a:rPr lang="en-US" dirty="0" smtClean="0"/>
              <a:t> and Jadon Bourne</a:t>
            </a:r>
          </a:p>
        </p:txBody>
      </p:sp>
    </p:spTree>
    <p:extLst>
      <p:ext uri="{BB962C8B-B14F-4D97-AF65-F5344CB8AC3E}">
        <p14:creationId xmlns:p14="http://schemas.microsoft.com/office/powerpoint/2010/main" val="268294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9429" y="2170719"/>
            <a:ext cx="86001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ZA" sz="2400" dirty="0" smtClean="0"/>
              <a:t>The </a:t>
            </a:r>
            <a:r>
              <a:rPr lang="en-ZA" sz="2400" dirty="0" err="1"/>
              <a:t>Pukki</a:t>
            </a:r>
            <a:r>
              <a:rPr lang="en-ZA" sz="2400" dirty="0"/>
              <a:t> cinema has been a local attraction to all based in Potchefstroom for the last ten years. It has constantly showed the newest releases in local and foreign films and has a variety of genres that caters for all movie preferences. In addition, there are three spacious theatres which can accommodate thirty people each. This is a place that everyone can come to gain a stress-relieving experience and take their minds of reality.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18674" y="1323239"/>
            <a:ext cx="1854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90367B"/>
                </a:solidFill>
                <a:latin typeface="Gill Sans MT Condensed" panose="020B0506020104020203" pitchFamily="34" charset="0"/>
              </a:rPr>
              <a:t>1. BACKGROUND</a:t>
            </a:r>
            <a:endParaRPr lang="en-ZA" sz="2800" dirty="0">
              <a:solidFill>
                <a:srgbClr val="90367B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5" name="Isosceles Triangle 4"/>
          <p:cNvSpPr/>
          <p:nvPr/>
        </p:nvSpPr>
        <p:spPr>
          <a:xfrm rot="11835880">
            <a:off x="68822" y="-1600986"/>
            <a:ext cx="1118700" cy="6957900"/>
          </a:xfrm>
          <a:prstGeom prst="triangle">
            <a:avLst/>
          </a:prstGeom>
          <a:solidFill>
            <a:srgbClr val="70057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Isosceles Triangle 5"/>
          <p:cNvSpPr/>
          <p:nvPr/>
        </p:nvSpPr>
        <p:spPr>
          <a:xfrm rot="11220227">
            <a:off x="-443288" y="-2397049"/>
            <a:ext cx="1445104" cy="7351151"/>
          </a:xfrm>
          <a:prstGeom prst="triangle">
            <a:avLst/>
          </a:prstGeom>
          <a:solidFill>
            <a:schemeClr val="accent1">
              <a:lumMod val="75000"/>
              <a:alpha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 rot="9764120" flipV="1">
            <a:off x="76082" y="1512327"/>
            <a:ext cx="1118700" cy="6957900"/>
          </a:xfrm>
          <a:prstGeom prst="triangle">
            <a:avLst/>
          </a:prstGeom>
          <a:solidFill>
            <a:srgbClr val="70057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Isosceles Triangle 7"/>
          <p:cNvSpPr/>
          <p:nvPr/>
        </p:nvSpPr>
        <p:spPr>
          <a:xfrm rot="10379773" flipV="1">
            <a:off x="-436028" y="716264"/>
            <a:ext cx="1445104" cy="7351151"/>
          </a:xfrm>
          <a:prstGeom prst="triangle">
            <a:avLst/>
          </a:prstGeom>
          <a:solidFill>
            <a:schemeClr val="accent1">
              <a:lumMod val="75000"/>
              <a:alpha val="8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451866" y="1846459"/>
            <a:ext cx="9680591" cy="0"/>
          </a:xfrm>
          <a:prstGeom prst="line">
            <a:avLst/>
          </a:prstGeom>
          <a:ln w="38100">
            <a:solidFill>
              <a:srgbClr val="4C87BE">
                <a:alpha val="9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33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9429" y="2170719"/>
            <a:ext cx="86001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ZA" sz="2400" dirty="0"/>
              <a:t>Cinema system was designed 10 years ago and is out of date for the following purposes: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ZA" sz="2400" dirty="0"/>
              <a:t>Admin purposes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ZA" sz="2400" dirty="0"/>
              <a:t>Staff login interface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ZA" sz="2400" dirty="0"/>
              <a:t>Booking of movie tickets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ZA" sz="2400" dirty="0"/>
              <a:t>Editing movie inventory as required.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ZA" sz="2400" dirty="0"/>
              <a:t>No provision for card payments.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ZA" sz="2400" dirty="0"/>
              <a:t>Using an outdated operating system</a:t>
            </a:r>
            <a:endParaRPr lang="en-ZA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618674" y="1323239"/>
            <a:ext cx="2670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90367B"/>
                </a:solidFill>
                <a:latin typeface="Gill Sans MT Condensed" panose="020B0506020104020203" pitchFamily="34" charset="0"/>
              </a:rPr>
              <a:t>2</a:t>
            </a:r>
            <a:r>
              <a:rPr lang="en-US" sz="2800" dirty="0" smtClean="0">
                <a:solidFill>
                  <a:srgbClr val="90367B"/>
                </a:solidFill>
                <a:latin typeface="Gill Sans MT Condensed" panose="020B0506020104020203" pitchFamily="34" charset="0"/>
              </a:rPr>
              <a:t>. PROBLEM STATEMENT</a:t>
            </a:r>
            <a:endParaRPr lang="en-ZA" sz="2800" dirty="0">
              <a:solidFill>
                <a:srgbClr val="90367B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5" name="Isosceles Triangle 4"/>
          <p:cNvSpPr/>
          <p:nvPr/>
        </p:nvSpPr>
        <p:spPr>
          <a:xfrm rot="11835880">
            <a:off x="68822" y="-1600986"/>
            <a:ext cx="1118700" cy="6957900"/>
          </a:xfrm>
          <a:prstGeom prst="triangle">
            <a:avLst/>
          </a:prstGeom>
          <a:solidFill>
            <a:srgbClr val="70057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Isosceles Triangle 5"/>
          <p:cNvSpPr/>
          <p:nvPr/>
        </p:nvSpPr>
        <p:spPr>
          <a:xfrm rot="11220227">
            <a:off x="-443288" y="-2397049"/>
            <a:ext cx="1445104" cy="7351151"/>
          </a:xfrm>
          <a:prstGeom prst="triangle">
            <a:avLst/>
          </a:prstGeom>
          <a:solidFill>
            <a:schemeClr val="accent1">
              <a:lumMod val="75000"/>
              <a:alpha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 rot="9764120" flipV="1">
            <a:off x="76082" y="1512327"/>
            <a:ext cx="1118700" cy="6957900"/>
          </a:xfrm>
          <a:prstGeom prst="triangle">
            <a:avLst/>
          </a:prstGeom>
          <a:solidFill>
            <a:srgbClr val="70057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Isosceles Triangle 7"/>
          <p:cNvSpPr/>
          <p:nvPr/>
        </p:nvSpPr>
        <p:spPr>
          <a:xfrm rot="10379773" flipV="1">
            <a:off x="-436028" y="716264"/>
            <a:ext cx="1445104" cy="7351151"/>
          </a:xfrm>
          <a:prstGeom prst="triangle">
            <a:avLst/>
          </a:prstGeom>
          <a:solidFill>
            <a:schemeClr val="accent1">
              <a:lumMod val="75000"/>
              <a:alpha val="8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451866" y="1846459"/>
            <a:ext cx="9680591" cy="0"/>
          </a:xfrm>
          <a:prstGeom prst="line">
            <a:avLst/>
          </a:prstGeom>
          <a:ln w="38100">
            <a:solidFill>
              <a:srgbClr val="4C87BE">
                <a:alpha val="9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8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9429" y="2170719"/>
            <a:ext cx="8600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ZA" sz="2400" dirty="0"/>
              <a:t>Budget for the project is _________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ZA" sz="2400" dirty="0"/>
              <a:t>Limited time frame of eight months 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ZA" sz="2400" dirty="0"/>
              <a:t>Budget is limited so will need to code in an open-sourced IDE </a:t>
            </a:r>
            <a:endParaRPr lang="en-ZA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618674" y="1323239"/>
            <a:ext cx="178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90367B"/>
                </a:solidFill>
                <a:latin typeface="Gill Sans MT Condensed" panose="020B0506020104020203" pitchFamily="34" charset="0"/>
              </a:rPr>
              <a:t>3</a:t>
            </a:r>
            <a:r>
              <a:rPr lang="en-US" sz="2800" dirty="0" smtClean="0">
                <a:solidFill>
                  <a:srgbClr val="90367B"/>
                </a:solidFill>
                <a:latin typeface="Gill Sans MT Condensed" panose="020B0506020104020203" pitchFamily="34" charset="0"/>
              </a:rPr>
              <a:t>. </a:t>
            </a:r>
            <a:r>
              <a:rPr lang="en-US" sz="2800" dirty="0">
                <a:solidFill>
                  <a:srgbClr val="90367B"/>
                </a:solidFill>
                <a:latin typeface="Gill Sans MT Condensed" panose="020B0506020104020203" pitchFamily="34" charset="0"/>
              </a:rPr>
              <a:t>C</a:t>
            </a:r>
            <a:r>
              <a:rPr lang="en-US" sz="2800" dirty="0" smtClean="0">
                <a:solidFill>
                  <a:srgbClr val="90367B"/>
                </a:solidFill>
                <a:latin typeface="Gill Sans MT Condensed" panose="020B0506020104020203" pitchFamily="34" charset="0"/>
              </a:rPr>
              <a:t>ONSTARINTS</a:t>
            </a:r>
            <a:endParaRPr lang="en-ZA" sz="2800" dirty="0">
              <a:solidFill>
                <a:srgbClr val="90367B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5" name="Isosceles Triangle 4"/>
          <p:cNvSpPr/>
          <p:nvPr/>
        </p:nvSpPr>
        <p:spPr>
          <a:xfrm rot="11835880">
            <a:off x="68822" y="-1600986"/>
            <a:ext cx="1118700" cy="6957900"/>
          </a:xfrm>
          <a:prstGeom prst="triangle">
            <a:avLst/>
          </a:prstGeom>
          <a:solidFill>
            <a:srgbClr val="70057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Isosceles Triangle 5"/>
          <p:cNvSpPr/>
          <p:nvPr/>
        </p:nvSpPr>
        <p:spPr>
          <a:xfrm rot="11220227">
            <a:off x="-443288" y="-2397049"/>
            <a:ext cx="1445104" cy="7351151"/>
          </a:xfrm>
          <a:prstGeom prst="triangle">
            <a:avLst/>
          </a:prstGeom>
          <a:solidFill>
            <a:schemeClr val="accent1">
              <a:lumMod val="75000"/>
              <a:alpha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 rot="9764120" flipV="1">
            <a:off x="76082" y="1512327"/>
            <a:ext cx="1118700" cy="6957900"/>
          </a:xfrm>
          <a:prstGeom prst="triangle">
            <a:avLst/>
          </a:prstGeom>
          <a:solidFill>
            <a:srgbClr val="70057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Isosceles Triangle 7"/>
          <p:cNvSpPr/>
          <p:nvPr/>
        </p:nvSpPr>
        <p:spPr>
          <a:xfrm rot="10379773" flipV="1">
            <a:off x="-436028" y="716264"/>
            <a:ext cx="1445104" cy="7351151"/>
          </a:xfrm>
          <a:prstGeom prst="triangle">
            <a:avLst/>
          </a:prstGeom>
          <a:solidFill>
            <a:schemeClr val="accent1">
              <a:lumMod val="75000"/>
              <a:alpha val="8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451866" y="1846459"/>
            <a:ext cx="9680591" cy="0"/>
          </a:xfrm>
          <a:prstGeom prst="line">
            <a:avLst/>
          </a:prstGeom>
          <a:ln w="38100">
            <a:solidFill>
              <a:srgbClr val="4C87BE">
                <a:alpha val="9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55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9429" y="2170719"/>
            <a:ext cx="86001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ZA" sz="2400" dirty="0"/>
              <a:t>Maintain Films 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ZA" sz="2400" dirty="0"/>
              <a:t>Maintain Theatres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ZA" sz="2400" dirty="0"/>
              <a:t>Maintain Genres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ZA" sz="2400" dirty="0"/>
              <a:t>Scheduling films 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ZA" sz="2400" dirty="0"/>
              <a:t>Selling of tickets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ZA" sz="2400" dirty="0"/>
              <a:t>Request reports</a:t>
            </a:r>
            <a:endParaRPr lang="en-ZA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618674" y="1323239"/>
            <a:ext cx="2396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90367B"/>
                </a:solidFill>
                <a:latin typeface="Gill Sans MT Condensed" panose="020B0506020104020203" pitchFamily="34" charset="0"/>
              </a:rPr>
              <a:t>4</a:t>
            </a:r>
            <a:r>
              <a:rPr lang="en-US" sz="2800" dirty="0" smtClean="0">
                <a:solidFill>
                  <a:srgbClr val="90367B"/>
                </a:solidFill>
                <a:latin typeface="Gill Sans MT Condensed" panose="020B0506020104020203" pitchFamily="34" charset="0"/>
              </a:rPr>
              <a:t>. SCOPE DEFINITION</a:t>
            </a:r>
            <a:endParaRPr lang="en-ZA" sz="2800" dirty="0">
              <a:solidFill>
                <a:srgbClr val="90367B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5" name="Isosceles Triangle 4"/>
          <p:cNvSpPr/>
          <p:nvPr/>
        </p:nvSpPr>
        <p:spPr>
          <a:xfrm rot="11835880">
            <a:off x="68822" y="-1600986"/>
            <a:ext cx="1118700" cy="6957900"/>
          </a:xfrm>
          <a:prstGeom prst="triangle">
            <a:avLst/>
          </a:prstGeom>
          <a:solidFill>
            <a:srgbClr val="70057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Isosceles Triangle 5"/>
          <p:cNvSpPr/>
          <p:nvPr/>
        </p:nvSpPr>
        <p:spPr>
          <a:xfrm rot="11220227">
            <a:off x="-443288" y="-2397049"/>
            <a:ext cx="1445104" cy="7351151"/>
          </a:xfrm>
          <a:prstGeom prst="triangle">
            <a:avLst/>
          </a:prstGeom>
          <a:solidFill>
            <a:schemeClr val="accent1">
              <a:lumMod val="75000"/>
              <a:alpha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 rot="9764120" flipV="1">
            <a:off x="76082" y="1512327"/>
            <a:ext cx="1118700" cy="6957900"/>
          </a:xfrm>
          <a:prstGeom prst="triangle">
            <a:avLst/>
          </a:prstGeom>
          <a:solidFill>
            <a:srgbClr val="70057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Isosceles Triangle 7"/>
          <p:cNvSpPr/>
          <p:nvPr/>
        </p:nvSpPr>
        <p:spPr>
          <a:xfrm rot="10379773" flipV="1">
            <a:off x="-436028" y="716264"/>
            <a:ext cx="1445104" cy="7351151"/>
          </a:xfrm>
          <a:prstGeom prst="triangle">
            <a:avLst/>
          </a:prstGeom>
          <a:solidFill>
            <a:schemeClr val="accent1">
              <a:lumMod val="75000"/>
              <a:alpha val="8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451866" y="1846459"/>
            <a:ext cx="9680591" cy="0"/>
          </a:xfrm>
          <a:prstGeom prst="line">
            <a:avLst/>
          </a:prstGeom>
          <a:ln w="38100">
            <a:solidFill>
              <a:srgbClr val="4C87BE">
                <a:alpha val="9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41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9429" y="2170719"/>
            <a:ext cx="86001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ZA" sz="2400" dirty="0"/>
              <a:t>The system must improve the knowledge of the business by regulating the inventory and allocation of the films through the system.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ZA" sz="2400" dirty="0"/>
              <a:t>The system must improve the business processes by automating the selling of tickets.  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ZA" sz="2400" dirty="0"/>
              <a:t>The system must improve business communication by allowing to request reports.</a:t>
            </a:r>
            <a:endParaRPr lang="en-ZA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618674" y="1323239"/>
            <a:ext cx="2982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90367B"/>
                </a:solidFill>
                <a:latin typeface="Gill Sans MT Condensed" panose="020B0506020104020203" pitchFamily="34" charset="0"/>
              </a:rPr>
              <a:t>5. GOALS OF THE PROJECT</a:t>
            </a:r>
            <a:endParaRPr lang="en-ZA" sz="2800" dirty="0">
              <a:solidFill>
                <a:srgbClr val="90367B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5" name="Isosceles Triangle 4"/>
          <p:cNvSpPr/>
          <p:nvPr/>
        </p:nvSpPr>
        <p:spPr>
          <a:xfrm rot="11835880">
            <a:off x="68822" y="-1600986"/>
            <a:ext cx="1118700" cy="6957900"/>
          </a:xfrm>
          <a:prstGeom prst="triangle">
            <a:avLst/>
          </a:prstGeom>
          <a:solidFill>
            <a:srgbClr val="70057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Isosceles Triangle 5"/>
          <p:cNvSpPr/>
          <p:nvPr/>
        </p:nvSpPr>
        <p:spPr>
          <a:xfrm rot="11220227">
            <a:off x="-443288" y="-2397049"/>
            <a:ext cx="1445104" cy="7351151"/>
          </a:xfrm>
          <a:prstGeom prst="triangle">
            <a:avLst/>
          </a:prstGeom>
          <a:solidFill>
            <a:schemeClr val="accent1">
              <a:lumMod val="75000"/>
              <a:alpha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 rot="9764120" flipV="1">
            <a:off x="76082" y="1512327"/>
            <a:ext cx="1118700" cy="6957900"/>
          </a:xfrm>
          <a:prstGeom prst="triangle">
            <a:avLst/>
          </a:prstGeom>
          <a:solidFill>
            <a:srgbClr val="70057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Isosceles Triangle 7"/>
          <p:cNvSpPr/>
          <p:nvPr/>
        </p:nvSpPr>
        <p:spPr>
          <a:xfrm rot="10379773" flipV="1">
            <a:off x="-436028" y="716264"/>
            <a:ext cx="1445104" cy="7351151"/>
          </a:xfrm>
          <a:prstGeom prst="triangle">
            <a:avLst/>
          </a:prstGeom>
          <a:solidFill>
            <a:schemeClr val="accent1">
              <a:lumMod val="75000"/>
              <a:alpha val="8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451866" y="1846459"/>
            <a:ext cx="9680591" cy="0"/>
          </a:xfrm>
          <a:prstGeom prst="line">
            <a:avLst/>
          </a:prstGeom>
          <a:ln w="38100">
            <a:solidFill>
              <a:srgbClr val="4C87BE">
                <a:alpha val="9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37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9429" y="2170719"/>
            <a:ext cx="86001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To improve on the backup system that keeps track of all movie sales with minimum effort to Excel for reporting purposes to obtain business knowledge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Card sale which will prove safer and more efficient for the business.</a:t>
            </a:r>
            <a:endParaRPr lang="en-ZA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618674" y="1323239"/>
            <a:ext cx="3444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90367B"/>
                </a:solidFill>
                <a:latin typeface="Gill Sans MT Condensed" panose="020B0506020104020203" pitchFamily="34" charset="0"/>
              </a:rPr>
              <a:t>6. OPPORTUNITIES TO IMPROVE</a:t>
            </a:r>
            <a:endParaRPr lang="en-ZA" sz="2800" dirty="0">
              <a:solidFill>
                <a:srgbClr val="90367B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5" name="Isosceles Triangle 4"/>
          <p:cNvSpPr/>
          <p:nvPr/>
        </p:nvSpPr>
        <p:spPr>
          <a:xfrm rot="11835880">
            <a:off x="68822" y="-1600986"/>
            <a:ext cx="1118700" cy="6957900"/>
          </a:xfrm>
          <a:prstGeom prst="triangle">
            <a:avLst/>
          </a:prstGeom>
          <a:solidFill>
            <a:srgbClr val="70057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Isosceles Triangle 5"/>
          <p:cNvSpPr/>
          <p:nvPr/>
        </p:nvSpPr>
        <p:spPr>
          <a:xfrm rot="11220227">
            <a:off x="-443288" y="-2397049"/>
            <a:ext cx="1445104" cy="7351151"/>
          </a:xfrm>
          <a:prstGeom prst="triangle">
            <a:avLst/>
          </a:prstGeom>
          <a:solidFill>
            <a:schemeClr val="accent1">
              <a:lumMod val="75000"/>
              <a:alpha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 rot="9764120" flipV="1">
            <a:off x="76082" y="1512327"/>
            <a:ext cx="1118700" cy="6957900"/>
          </a:xfrm>
          <a:prstGeom prst="triangle">
            <a:avLst/>
          </a:prstGeom>
          <a:solidFill>
            <a:srgbClr val="70057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Isosceles Triangle 7"/>
          <p:cNvSpPr/>
          <p:nvPr/>
        </p:nvSpPr>
        <p:spPr>
          <a:xfrm rot="10379773" flipV="1">
            <a:off x="-436028" y="716264"/>
            <a:ext cx="1445104" cy="7351151"/>
          </a:xfrm>
          <a:prstGeom prst="triangle">
            <a:avLst/>
          </a:prstGeom>
          <a:solidFill>
            <a:schemeClr val="accent1">
              <a:lumMod val="75000"/>
              <a:alpha val="8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451866" y="1846459"/>
            <a:ext cx="9680591" cy="0"/>
          </a:xfrm>
          <a:prstGeom prst="line">
            <a:avLst/>
          </a:prstGeom>
          <a:ln w="38100">
            <a:solidFill>
              <a:srgbClr val="4C87BE">
                <a:alpha val="9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02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8674" y="-12070"/>
            <a:ext cx="3381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90367B"/>
                </a:solidFill>
                <a:latin typeface="Gill Sans MT Condensed" panose="020B0506020104020203" pitchFamily="34" charset="0"/>
              </a:rPr>
              <a:t>7</a:t>
            </a:r>
            <a:r>
              <a:rPr lang="en-US" sz="2800" dirty="0" smtClean="0">
                <a:solidFill>
                  <a:srgbClr val="90367B"/>
                </a:solidFill>
                <a:latin typeface="Gill Sans MT Condensed" panose="020B0506020104020203" pitchFamily="34" charset="0"/>
              </a:rPr>
              <a:t>. SCHEDULE OF THE PROJECT</a:t>
            </a:r>
            <a:endParaRPr lang="en-ZA" sz="2800" dirty="0">
              <a:solidFill>
                <a:srgbClr val="90367B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5" name="Isosceles Triangle 4"/>
          <p:cNvSpPr/>
          <p:nvPr/>
        </p:nvSpPr>
        <p:spPr>
          <a:xfrm rot="11835880">
            <a:off x="68822" y="-1600986"/>
            <a:ext cx="1118700" cy="6957900"/>
          </a:xfrm>
          <a:prstGeom prst="triangle">
            <a:avLst/>
          </a:prstGeom>
          <a:solidFill>
            <a:srgbClr val="70057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Isosceles Triangle 5"/>
          <p:cNvSpPr/>
          <p:nvPr/>
        </p:nvSpPr>
        <p:spPr>
          <a:xfrm rot="11220227">
            <a:off x="-443288" y="-2397049"/>
            <a:ext cx="1445104" cy="7351151"/>
          </a:xfrm>
          <a:prstGeom prst="triangle">
            <a:avLst/>
          </a:prstGeom>
          <a:solidFill>
            <a:schemeClr val="accent1">
              <a:lumMod val="75000"/>
              <a:alpha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 rot="9764120" flipV="1">
            <a:off x="76082" y="1512327"/>
            <a:ext cx="1118700" cy="6957900"/>
          </a:xfrm>
          <a:prstGeom prst="triangle">
            <a:avLst/>
          </a:prstGeom>
          <a:solidFill>
            <a:srgbClr val="70057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Isosceles Triangle 7"/>
          <p:cNvSpPr/>
          <p:nvPr/>
        </p:nvSpPr>
        <p:spPr>
          <a:xfrm rot="10379773" flipV="1">
            <a:off x="-436028" y="716264"/>
            <a:ext cx="1445104" cy="7351151"/>
          </a:xfrm>
          <a:prstGeom prst="triangle">
            <a:avLst/>
          </a:prstGeom>
          <a:solidFill>
            <a:schemeClr val="accent1">
              <a:lumMod val="75000"/>
              <a:alpha val="8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451866" y="511150"/>
            <a:ext cx="9680591" cy="0"/>
          </a:xfrm>
          <a:prstGeom prst="line">
            <a:avLst/>
          </a:prstGeom>
          <a:ln w="38100">
            <a:solidFill>
              <a:srgbClr val="4C87BE">
                <a:alpha val="9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480551"/>
              </p:ext>
            </p:extLst>
          </p:nvPr>
        </p:nvGraphicFramePr>
        <p:xfrm>
          <a:off x="1484467" y="670883"/>
          <a:ext cx="9615388" cy="6120358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1806702">
                  <a:extLst>
                    <a:ext uri="{9D8B030D-6E8A-4147-A177-3AD203B41FA5}">
                      <a16:colId xmlns:a16="http://schemas.microsoft.com/office/drawing/2014/main" val="928404273"/>
                    </a:ext>
                  </a:extLst>
                </a:gridCol>
                <a:gridCol w="6052458">
                  <a:extLst>
                    <a:ext uri="{9D8B030D-6E8A-4147-A177-3AD203B41FA5}">
                      <a16:colId xmlns:a16="http://schemas.microsoft.com/office/drawing/2014/main" val="3244892929"/>
                    </a:ext>
                  </a:extLst>
                </a:gridCol>
                <a:gridCol w="1756228">
                  <a:extLst>
                    <a:ext uri="{9D8B030D-6E8A-4147-A177-3AD203B41FA5}">
                      <a16:colId xmlns:a16="http://schemas.microsoft.com/office/drawing/2014/main" val="3712782417"/>
                    </a:ext>
                  </a:extLst>
                </a:gridCol>
              </a:tblGrid>
              <a:tr h="344473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Steps</a:t>
                      </a:r>
                      <a:endParaRPr lang="en-ZA" dirty="0"/>
                    </a:p>
                  </a:txBody>
                  <a:tcPr>
                    <a:solidFill>
                      <a:srgbClr val="90367B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Steps implemented</a:t>
                      </a:r>
                      <a:endParaRPr lang="en-ZA" dirty="0"/>
                    </a:p>
                  </a:txBody>
                  <a:tcPr>
                    <a:solidFill>
                      <a:srgbClr val="90367B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Proposed</a:t>
                      </a:r>
                      <a:r>
                        <a:rPr lang="en-US" baseline="0" dirty="0" smtClean="0"/>
                        <a:t> date</a:t>
                      </a:r>
                      <a:endParaRPr lang="en-ZA" dirty="0"/>
                    </a:p>
                  </a:txBody>
                  <a:tcPr>
                    <a:solidFill>
                      <a:srgbClr val="90367B">
                        <a:alpha val="7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766565"/>
                  </a:ext>
                </a:extLst>
              </a:tr>
              <a:tr h="33663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Scope definition</a:t>
                      </a:r>
                      <a:endParaRPr lang="en-ZA" sz="1400" dirty="0">
                        <a:latin typeface="+mn-lt"/>
                      </a:endParaRPr>
                    </a:p>
                  </a:txBody>
                  <a:tcPr>
                    <a:solidFill>
                      <a:srgbClr val="90367B">
                        <a:alpha val="3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Scope definition</a:t>
                      </a:r>
                      <a:r>
                        <a:rPr lang="en-US" sz="1400" baseline="0" dirty="0" smtClean="0">
                          <a:latin typeface="+mn-lt"/>
                        </a:rPr>
                        <a:t> documented in the project proposal</a:t>
                      </a:r>
                      <a:endParaRPr lang="en-ZA" sz="1400" dirty="0">
                        <a:latin typeface="+mn-lt"/>
                      </a:endParaRPr>
                    </a:p>
                  </a:txBody>
                  <a:tcPr>
                    <a:solidFill>
                      <a:srgbClr val="90367B">
                        <a:alpha val="3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01-03-2022</a:t>
                      </a:r>
                      <a:endParaRPr lang="en-ZA" sz="1400" dirty="0">
                        <a:latin typeface="+mn-lt"/>
                      </a:endParaRPr>
                    </a:p>
                  </a:txBody>
                  <a:tcPr>
                    <a:solidFill>
                      <a:srgbClr val="90367B">
                        <a:alpha val="3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288581"/>
                  </a:ext>
                </a:extLst>
              </a:tr>
              <a:tr h="77812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Problem analysis</a:t>
                      </a:r>
                      <a:endParaRPr lang="en-ZA" sz="1400" dirty="0">
                        <a:latin typeface="+mn-lt"/>
                      </a:endParaRPr>
                    </a:p>
                  </a:txBody>
                  <a:tcPr>
                    <a:solidFill>
                      <a:srgbClr val="90367B">
                        <a:alpha val="3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The</a:t>
                      </a:r>
                      <a:r>
                        <a:rPr lang="en-US" sz="1400" baseline="0" dirty="0" smtClean="0">
                          <a:latin typeface="+mn-lt"/>
                        </a:rPr>
                        <a:t> project proposal with the existing problems, proposed solutions to the problems, business opportunities, schedule of events and the economic justification.</a:t>
                      </a:r>
                      <a:endParaRPr lang="en-ZA" sz="1400" dirty="0">
                        <a:latin typeface="+mn-lt"/>
                      </a:endParaRPr>
                    </a:p>
                  </a:txBody>
                  <a:tcPr>
                    <a:solidFill>
                      <a:srgbClr val="90367B">
                        <a:alpha val="3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08-03-2022</a:t>
                      </a:r>
                      <a:endParaRPr lang="en-ZA" sz="1400" dirty="0">
                        <a:latin typeface="+mn-lt"/>
                      </a:endParaRPr>
                    </a:p>
                  </a:txBody>
                  <a:tcPr>
                    <a:solidFill>
                      <a:srgbClr val="90367B">
                        <a:alpha val="3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644724"/>
                  </a:ext>
                </a:extLst>
              </a:tr>
              <a:tr h="3305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Requirements analysis</a:t>
                      </a:r>
                      <a:endParaRPr lang="en-ZA" sz="1400" dirty="0">
                        <a:latin typeface="+mn-lt"/>
                      </a:endParaRPr>
                    </a:p>
                  </a:txBody>
                  <a:tcPr>
                    <a:solidFill>
                      <a:srgbClr val="90367B">
                        <a:alpha val="3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Business requirement statements</a:t>
                      </a:r>
                      <a:endParaRPr lang="en-ZA" sz="1400" dirty="0">
                        <a:latin typeface="+mn-lt"/>
                      </a:endParaRPr>
                    </a:p>
                  </a:txBody>
                  <a:tcPr>
                    <a:solidFill>
                      <a:srgbClr val="90367B">
                        <a:alpha val="3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latin typeface="+mn-lt"/>
                      </a:endParaRPr>
                    </a:p>
                  </a:txBody>
                  <a:tcPr>
                    <a:solidFill>
                      <a:srgbClr val="90367B">
                        <a:alpha val="3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958349"/>
                  </a:ext>
                </a:extLst>
              </a:tr>
              <a:tr h="31124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Logical Design</a:t>
                      </a:r>
                      <a:endParaRPr lang="en-ZA" sz="1400" dirty="0">
                        <a:latin typeface="+mn-lt"/>
                      </a:endParaRPr>
                    </a:p>
                  </a:txBody>
                  <a:tcPr>
                    <a:solidFill>
                      <a:srgbClr val="90367B">
                        <a:alpha val="3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Specifications </a:t>
                      </a:r>
                      <a:r>
                        <a:rPr lang="en-US" sz="1400" dirty="0" smtClean="0">
                          <a:latin typeface="+mn-lt"/>
                        </a:rPr>
                        <a:t>and the logical system modules</a:t>
                      </a:r>
                      <a:endParaRPr lang="en-ZA" sz="1400" dirty="0">
                        <a:latin typeface="+mn-lt"/>
                      </a:endParaRPr>
                    </a:p>
                  </a:txBody>
                  <a:tcPr>
                    <a:solidFill>
                      <a:srgbClr val="90367B">
                        <a:alpha val="3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latin typeface="+mn-lt"/>
                      </a:endParaRPr>
                    </a:p>
                  </a:txBody>
                  <a:tcPr>
                    <a:solidFill>
                      <a:srgbClr val="90367B">
                        <a:alpha val="3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662032"/>
                  </a:ext>
                </a:extLst>
              </a:tr>
              <a:tr h="99503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Decision analysis</a:t>
                      </a:r>
                      <a:endParaRPr lang="en-ZA" sz="1400" dirty="0">
                        <a:latin typeface="+mn-lt"/>
                      </a:endParaRPr>
                    </a:p>
                  </a:txBody>
                  <a:tcPr>
                    <a:solidFill>
                      <a:srgbClr val="90367B">
                        <a:alpha val="3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>
                          <a:latin typeface="+mn-lt"/>
                        </a:rPr>
                        <a:t>Document</a:t>
                      </a:r>
                      <a:r>
                        <a:rPr lang="en-US" sz="1400" baseline="0" dirty="0" smtClean="0">
                          <a:latin typeface="+mn-lt"/>
                        </a:rPr>
                        <a:t> with evaluation for each candidate solution in terms of technical-, operational-, economic-, schedule- and risk- feasibility</a:t>
                      </a:r>
                    </a:p>
                    <a:p>
                      <a:pPr marL="285750" lvl="0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228600" algn="l"/>
                        </a:tabLst>
                      </a:pPr>
                      <a:r>
                        <a:rPr lang="en-GB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Choose best candidate solution and decide whether project must be completed</a:t>
                      </a:r>
                      <a:endParaRPr lang="en-ZA" sz="14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0367B">
                        <a:alpha val="3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latin typeface="+mn-lt"/>
                      </a:endParaRPr>
                    </a:p>
                  </a:txBody>
                  <a:tcPr>
                    <a:solidFill>
                      <a:srgbClr val="90367B">
                        <a:alpha val="3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340054"/>
                  </a:ext>
                </a:extLst>
              </a:tr>
              <a:tr h="104657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Physical design &amp; integration</a:t>
                      </a:r>
                      <a:endParaRPr lang="en-ZA" sz="1400" dirty="0">
                        <a:latin typeface="+mn-lt"/>
                      </a:endParaRPr>
                    </a:p>
                  </a:txBody>
                  <a:tcPr>
                    <a:solidFill>
                      <a:srgbClr val="90367B">
                        <a:alpha val="3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228600" algn="l"/>
                        </a:tabLst>
                      </a:pPr>
                      <a:r>
                        <a:rPr lang="en-GB" sz="1400" b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Physical design models</a:t>
                      </a:r>
                      <a:endParaRPr lang="en-ZA" sz="1400" b="1" dirty="0" smtClean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285750" lvl="0" indent="-2857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228600" algn="l"/>
                        </a:tabLst>
                      </a:pPr>
                      <a:r>
                        <a:rPr lang="en-GB" sz="1400" b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Detail specifications</a:t>
                      </a:r>
                      <a:endParaRPr lang="en-ZA" sz="1400" b="1" dirty="0" smtClean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285750" lvl="0" indent="-2857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228600" algn="l"/>
                        </a:tabLst>
                      </a:pPr>
                      <a:r>
                        <a:rPr lang="en-GB" sz="1400" b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Prototypes</a:t>
                      </a:r>
                      <a:endParaRPr lang="en-ZA" sz="1400" b="1" dirty="0" smtClean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285750" lvl="0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228600" algn="l"/>
                        </a:tabLst>
                      </a:pPr>
                      <a:r>
                        <a:rPr lang="en-GB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Redesigned business processes</a:t>
                      </a:r>
                      <a:endParaRPr lang="en-ZA" sz="1400" dirty="0" smtClean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0367B">
                        <a:alpha val="3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latin typeface="+mn-lt"/>
                      </a:endParaRPr>
                    </a:p>
                  </a:txBody>
                  <a:tcPr>
                    <a:solidFill>
                      <a:srgbClr val="90367B">
                        <a:alpha val="3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499679"/>
                  </a:ext>
                </a:extLst>
              </a:tr>
              <a:tr h="92737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Construction &amp; testing</a:t>
                      </a:r>
                      <a:endParaRPr lang="en-ZA" sz="1400" dirty="0">
                        <a:latin typeface="+mn-lt"/>
                      </a:endParaRPr>
                    </a:p>
                  </a:txBody>
                  <a:tcPr>
                    <a:solidFill>
                      <a:srgbClr val="90367B">
                        <a:alpha val="3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228600" algn="l"/>
                        </a:tabLst>
                      </a:pPr>
                      <a:r>
                        <a:rPr lang="en-GB" sz="1400" b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Database</a:t>
                      </a:r>
                      <a:endParaRPr lang="en-ZA" sz="1400" b="1" dirty="0" smtClean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285750" lvl="0" indent="-2857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228600" algn="l"/>
                        </a:tabLst>
                      </a:pPr>
                      <a:r>
                        <a:rPr lang="en-GB" sz="1400" b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Custom-built software</a:t>
                      </a:r>
                      <a:endParaRPr lang="en-ZA" sz="1400" b="1" dirty="0" smtClean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285750" lvl="0" indent="-2857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228600" algn="l"/>
                        </a:tabLst>
                      </a:pPr>
                      <a:r>
                        <a:rPr lang="en-GB" sz="1400" b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User Interfaces (Windows or Web)</a:t>
                      </a:r>
                      <a:endParaRPr lang="en-ZA" sz="1400" b="1" dirty="0" smtClean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285750" lvl="0" indent="-2857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228600" algn="l"/>
                        </a:tabLst>
                      </a:pPr>
                      <a:r>
                        <a:rPr lang="en-GB" sz="1400" b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Test plan</a:t>
                      </a:r>
                      <a:endParaRPr lang="en-ZA" sz="1400" b="1" dirty="0" smtClean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0367B">
                        <a:alpha val="3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latin typeface="+mn-lt"/>
                      </a:endParaRPr>
                    </a:p>
                  </a:txBody>
                  <a:tcPr>
                    <a:solidFill>
                      <a:srgbClr val="90367B">
                        <a:alpha val="3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29616"/>
                  </a:ext>
                </a:extLst>
              </a:tr>
              <a:tr h="101155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Installation</a:t>
                      </a:r>
                      <a:endParaRPr lang="en-ZA" sz="1400" dirty="0">
                        <a:latin typeface="+mn-lt"/>
                      </a:endParaRPr>
                    </a:p>
                  </a:txBody>
                  <a:tcPr>
                    <a:solidFill>
                      <a:srgbClr val="90367B">
                        <a:alpha val="3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228600" algn="l"/>
                        </a:tabLst>
                      </a:pPr>
                      <a:r>
                        <a:rPr lang="en-GB" sz="1400" b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An operational system</a:t>
                      </a:r>
                      <a:endParaRPr lang="en-ZA" sz="1400" b="1" dirty="0" smtClean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285750" lvl="0" indent="-2857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228600" algn="l"/>
                        </a:tabLst>
                      </a:pPr>
                      <a:r>
                        <a:rPr lang="en-GB" sz="1400" b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Operation manual</a:t>
                      </a:r>
                      <a:endParaRPr lang="en-ZA" sz="1400" b="1" dirty="0" smtClean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285750" lvl="0" indent="-2857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228600" algn="l"/>
                        </a:tabLst>
                      </a:pPr>
                      <a:r>
                        <a:rPr lang="en-GB" sz="1400" b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Documented quality review</a:t>
                      </a:r>
                      <a:endParaRPr lang="en-ZA" sz="1400" b="1" dirty="0" smtClean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285750" lvl="0" indent="-2857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228600" algn="l"/>
                        </a:tabLst>
                      </a:pPr>
                      <a:r>
                        <a:rPr lang="en-GB" sz="1400" b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Updated logical and physical system models</a:t>
                      </a:r>
                      <a:endParaRPr lang="en-ZA" sz="1400" dirty="0">
                        <a:latin typeface="+mn-lt"/>
                      </a:endParaRPr>
                    </a:p>
                  </a:txBody>
                  <a:tcPr>
                    <a:solidFill>
                      <a:srgbClr val="90367B">
                        <a:alpha val="3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latin typeface="+mn-lt"/>
                      </a:endParaRPr>
                    </a:p>
                  </a:txBody>
                  <a:tcPr>
                    <a:solidFill>
                      <a:srgbClr val="90367B">
                        <a:alpha val="3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280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67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2246</TotalTime>
  <Words>1185</Words>
  <Application>Microsoft Office PowerPoint</Application>
  <PresentationFormat>Widescreen</PresentationFormat>
  <Paragraphs>240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Gill Sans MT Condensed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MINE FOURIE</dc:creator>
  <cp:lastModifiedBy>MINE FOURIE</cp:lastModifiedBy>
  <cp:revision>36</cp:revision>
  <dcterms:created xsi:type="dcterms:W3CDTF">2022-03-04T06:16:25Z</dcterms:created>
  <dcterms:modified xsi:type="dcterms:W3CDTF">2022-03-07T06:22:37Z</dcterms:modified>
</cp:coreProperties>
</file>