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9" r:id="rId3"/>
    <p:sldId id="300" r:id="rId4"/>
    <p:sldId id="301" r:id="rId5"/>
    <p:sldId id="304" r:id="rId6"/>
    <p:sldId id="305" r:id="rId7"/>
    <p:sldId id="313" r:id="rId8"/>
    <p:sldId id="314" r:id="rId9"/>
    <p:sldId id="315" r:id="rId10"/>
    <p:sldId id="316" r:id="rId11"/>
    <p:sldId id="302" r:id="rId12"/>
    <p:sldId id="294" r:id="rId13"/>
    <p:sldId id="258" r:id="rId14"/>
    <p:sldId id="259" r:id="rId15"/>
    <p:sldId id="260" r:id="rId16"/>
    <p:sldId id="262" r:id="rId17"/>
    <p:sldId id="263" r:id="rId18"/>
    <p:sldId id="264" r:id="rId19"/>
    <p:sldId id="265" r:id="rId20"/>
    <p:sldId id="266" r:id="rId21"/>
    <p:sldId id="267" r:id="rId22"/>
    <p:sldId id="268" r:id="rId23"/>
    <p:sldId id="269" r:id="rId24"/>
    <p:sldId id="270" r:id="rId25"/>
    <p:sldId id="271" r:id="rId26"/>
    <p:sldId id="273" r:id="rId27"/>
    <p:sldId id="274" r:id="rId28"/>
    <p:sldId id="275" r:id="rId29"/>
    <p:sldId id="272"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306" r:id="rId48"/>
    <p:sldId id="321" r:id="rId49"/>
    <p:sldId id="296" r:id="rId50"/>
    <p:sldId id="309" r:id="rId51"/>
    <p:sldId id="310" r:id="rId52"/>
    <p:sldId id="311" r:id="rId53"/>
    <p:sldId id="312" r:id="rId54"/>
    <p:sldId id="317" r:id="rId55"/>
    <p:sldId id="318" r:id="rId56"/>
    <p:sldId id="319" r:id="rId57"/>
    <p:sldId id="297" r:id="rId58"/>
    <p:sldId id="320"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0DB"/>
    <a:srgbClr val="700579"/>
    <a:srgbClr val="AEA8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658F2429-3645-4E5B-B708-0A4CBF6B92A2}" type="datetimeFigureOut">
              <a:rPr lang="en-ZA" smtClean="0"/>
              <a:t>2022/04/16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90638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58F2429-3645-4E5B-B708-0A4CBF6B92A2}" type="datetimeFigureOut">
              <a:rPr lang="en-ZA" smtClean="0"/>
              <a:t>2022/04/16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363550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58F2429-3645-4E5B-B708-0A4CBF6B92A2}" type="datetimeFigureOut">
              <a:rPr lang="en-ZA" smtClean="0"/>
              <a:t>2022/04/16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224456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58F2429-3645-4E5B-B708-0A4CBF6B92A2}" type="datetimeFigureOut">
              <a:rPr lang="en-ZA" smtClean="0"/>
              <a:t>2022/04/16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73725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8F2429-3645-4E5B-B708-0A4CBF6B92A2}" type="datetimeFigureOut">
              <a:rPr lang="en-ZA" smtClean="0"/>
              <a:t>2022/04/16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171362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658F2429-3645-4E5B-B708-0A4CBF6B92A2}" type="datetimeFigureOut">
              <a:rPr lang="en-ZA" smtClean="0"/>
              <a:t>2022/04/16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112006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658F2429-3645-4E5B-B708-0A4CBF6B92A2}" type="datetimeFigureOut">
              <a:rPr lang="en-ZA" smtClean="0"/>
              <a:t>2022/04/16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264827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658F2429-3645-4E5B-B708-0A4CBF6B92A2}" type="datetimeFigureOut">
              <a:rPr lang="en-ZA" smtClean="0"/>
              <a:t>2022/04/16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14818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F2429-3645-4E5B-B708-0A4CBF6B92A2}" type="datetimeFigureOut">
              <a:rPr lang="en-ZA" smtClean="0"/>
              <a:t>2022/04/16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397884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8F2429-3645-4E5B-B708-0A4CBF6B92A2}" type="datetimeFigureOut">
              <a:rPr lang="en-ZA" smtClean="0"/>
              <a:t>2022/04/16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363028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8F2429-3645-4E5B-B708-0A4CBF6B92A2}" type="datetimeFigureOut">
              <a:rPr lang="en-ZA" smtClean="0"/>
              <a:t>2022/04/16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B1BFC06-C1C3-49BA-9614-8F2CE807E9AA}" type="slidenum">
              <a:rPr lang="en-ZA" smtClean="0"/>
              <a:t>‹#›</a:t>
            </a:fld>
            <a:endParaRPr lang="en-ZA"/>
          </a:p>
        </p:txBody>
      </p:sp>
    </p:spTree>
    <p:extLst>
      <p:ext uri="{BB962C8B-B14F-4D97-AF65-F5344CB8AC3E}">
        <p14:creationId xmlns:p14="http://schemas.microsoft.com/office/powerpoint/2010/main" val="373330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F2429-3645-4E5B-B708-0A4CBF6B92A2}" type="datetimeFigureOut">
              <a:rPr lang="en-ZA" smtClean="0"/>
              <a:t>2022/04/16</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BFC06-C1C3-49BA-9614-8F2CE807E9AA}" type="slidenum">
              <a:rPr lang="en-ZA" smtClean="0"/>
              <a:t>‹#›</a:t>
            </a:fld>
            <a:endParaRPr lang="en-ZA"/>
          </a:p>
        </p:txBody>
      </p:sp>
    </p:spTree>
    <p:extLst>
      <p:ext uri="{BB962C8B-B14F-4D97-AF65-F5344CB8AC3E}">
        <p14:creationId xmlns:p14="http://schemas.microsoft.com/office/powerpoint/2010/main" val="249328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Triangle 10"/>
          <p:cNvSpPr/>
          <p:nvPr/>
        </p:nvSpPr>
        <p:spPr>
          <a:xfrm flipV="1">
            <a:off x="-29672" y="-14334"/>
            <a:ext cx="5544024" cy="6966675"/>
          </a:xfrm>
          <a:custGeom>
            <a:avLst/>
            <a:gdLst>
              <a:gd name="connsiteX0" fmla="*/ 0 w 5615953"/>
              <a:gd name="connsiteY0" fmla="*/ 8201409 h 8201409"/>
              <a:gd name="connsiteX1" fmla="*/ 0 w 5615953"/>
              <a:gd name="connsiteY1" fmla="*/ 0 h 8201409"/>
              <a:gd name="connsiteX2" fmla="*/ 5615953 w 5615953"/>
              <a:gd name="connsiteY2" fmla="*/ 8201409 h 8201409"/>
              <a:gd name="connsiteX3" fmla="*/ 0 w 5615953"/>
              <a:gd name="connsiteY3" fmla="*/ 8201409 h 8201409"/>
              <a:gd name="connsiteX0" fmla="*/ 0 w 5528867"/>
              <a:gd name="connsiteY0" fmla="*/ 8201409 h 8201409"/>
              <a:gd name="connsiteX1" fmla="*/ 0 w 5528867"/>
              <a:gd name="connsiteY1" fmla="*/ 0 h 8201409"/>
              <a:gd name="connsiteX2" fmla="*/ 5528867 w 5528867"/>
              <a:gd name="connsiteY2" fmla="*/ 8041752 h 8201409"/>
              <a:gd name="connsiteX3" fmla="*/ 0 w 5528867"/>
              <a:gd name="connsiteY3" fmla="*/ 8201409 h 8201409"/>
              <a:gd name="connsiteX0" fmla="*/ 0 w 5528867"/>
              <a:gd name="connsiteY0" fmla="*/ 7983694 h 8041752"/>
              <a:gd name="connsiteX1" fmla="*/ 0 w 5528867"/>
              <a:gd name="connsiteY1" fmla="*/ 0 h 8041752"/>
              <a:gd name="connsiteX2" fmla="*/ 5528867 w 5528867"/>
              <a:gd name="connsiteY2" fmla="*/ 8041752 h 8041752"/>
              <a:gd name="connsiteX3" fmla="*/ 0 w 5528867"/>
              <a:gd name="connsiteY3" fmla="*/ 7983694 h 8041752"/>
              <a:gd name="connsiteX0" fmla="*/ 14515 w 5528867"/>
              <a:gd name="connsiteY0" fmla="*/ 8056265 h 8056265"/>
              <a:gd name="connsiteX1" fmla="*/ 0 w 5528867"/>
              <a:gd name="connsiteY1" fmla="*/ 0 h 8056265"/>
              <a:gd name="connsiteX2" fmla="*/ 5528867 w 5528867"/>
              <a:gd name="connsiteY2" fmla="*/ 8041752 h 8056265"/>
              <a:gd name="connsiteX3" fmla="*/ 14515 w 5528867"/>
              <a:gd name="connsiteY3" fmla="*/ 8056265 h 8056265"/>
              <a:gd name="connsiteX0" fmla="*/ 14515 w 5528867"/>
              <a:gd name="connsiteY0" fmla="*/ 8056265 h 8056265"/>
              <a:gd name="connsiteX1" fmla="*/ 0 w 5528867"/>
              <a:gd name="connsiteY1" fmla="*/ 0 h 8056265"/>
              <a:gd name="connsiteX2" fmla="*/ 5528867 w 5528867"/>
              <a:gd name="connsiteY2" fmla="*/ 8041752 h 8056265"/>
              <a:gd name="connsiteX3" fmla="*/ 14515 w 5528867"/>
              <a:gd name="connsiteY3" fmla="*/ 8056265 h 8056265"/>
              <a:gd name="connsiteX0" fmla="*/ 643 w 5544024"/>
              <a:gd name="connsiteY0" fmla="*/ 8056265 h 8056265"/>
              <a:gd name="connsiteX1" fmla="*/ 15157 w 5544024"/>
              <a:gd name="connsiteY1" fmla="*/ 0 h 8056265"/>
              <a:gd name="connsiteX2" fmla="*/ 5544024 w 5544024"/>
              <a:gd name="connsiteY2" fmla="*/ 8041752 h 8056265"/>
              <a:gd name="connsiteX3" fmla="*/ 643 w 5544024"/>
              <a:gd name="connsiteY3" fmla="*/ 8056265 h 8056265"/>
              <a:gd name="connsiteX0" fmla="*/ 643 w 5544024"/>
              <a:gd name="connsiteY0" fmla="*/ 6924151 h 6924151"/>
              <a:gd name="connsiteX1" fmla="*/ 15157 w 5544024"/>
              <a:gd name="connsiteY1" fmla="*/ 0 h 6924151"/>
              <a:gd name="connsiteX2" fmla="*/ 5544024 w 5544024"/>
              <a:gd name="connsiteY2" fmla="*/ 6909638 h 6924151"/>
              <a:gd name="connsiteX3" fmla="*/ 643 w 5544024"/>
              <a:gd name="connsiteY3" fmla="*/ 6924151 h 6924151"/>
              <a:gd name="connsiteX0" fmla="*/ 643 w 5544024"/>
              <a:gd name="connsiteY0" fmla="*/ 6866094 h 6866094"/>
              <a:gd name="connsiteX1" fmla="*/ 15157 w 5544024"/>
              <a:gd name="connsiteY1" fmla="*/ 0 h 6866094"/>
              <a:gd name="connsiteX2" fmla="*/ 5544024 w 5544024"/>
              <a:gd name="connsiteY2" fmla="*/ 6851581 h 6866094"/>
              <a:gd name="connsiteX3" fmla="*/ 643 w 5544024"/>
              <a:gd name="connsiteY3" fmla="*/ 6866094 h 6866094"/>
              <a:gd name="connsiteX0" fmla="*/ 643 w 5544024"/>
              <a:gd name="connsiteY0" fmla="*/ 6866094 h 6866094"/>
              <a:gd name="connsiteX1" fmla="*/ 15157 w 5544024"/>
              <a:gd name="connsiteY1" fmla="*/ 0 h 6866094"/>
              <a:gd name="connsiteX2" fmla="*/ 5544024 w 5544024"/>
              <a:gd name="connsiteY2" fmla="*/ 6851581 h 6866094"/>
              <a:gd name="connsiteX3" fmla="*/ 643 w 5544024"/>
              <a:gd name="connsiteY3" fmla="*/ 6866094 h 6866094"/>
              <a:gd name="connsiteX0" fmla="*/ 643 w 5544024"/>
              <a:gd name="connsiteY0" fmla="*/ 6866094 h 6880249"/>
              <a:gd name="connsiteX1" fmla="*/ 15157 w 5544024"/>
              <a:gd name="connsiteY1" fmla="*/ 0 h 6880249"/>
              <a:gd name="connsiteX2" fmla="*/ 5544024 w 5544024"/>
              <a:gd name="connsiteY2" fmla="*/ 6880249 h 6880249"/>
              <a:gd name="connsiteX3" fmla="*/ 643 w 5544024"/>
              <a:gd name="connsiteY3" fmla="*/ 6866094 h 6880249"/>
            </a:gdLst>
            <a:ahLst/>
            <a:cxnLst>
              <a:cxn ang="0">
                <a:pos x="connsiteX0" y="connsiteY0"/>
              </a:cxn>
              <a:cxn ang="0">
                <a:pos x="connsiteX1" y="connsiteY1"/>
              </a:cxn>
              <a:cxn ang="0">
                <a:pos x="connsiteX2" y="connsiteY2"/>
              </a:cxn>
              <a:cxn ang="0">
                <a:pos x="connsiteX3" y="connsiteY3"/>
              </a:cxn>
            </a:cxnLst>
            <a:rect l="l" t="t" r="r" b="b"/>
            <a:pathLst>
              <a:path w="5544024" h="6880249">
                <a:moveTo>
                  <a:pt x="643" y="6866094"/>
                </a:moveTo>
                <a:cubicBezTo>
                  <a:pt x="-4195" y="4180672"/>
                  <a:pt x="19995" y="2685422"/>
                  <a:pt x="15157" y="0"/>
                </a:cubicBezTo>
                <a:cubicBezTo>
                  <a:pt x="2119370" y="1746831"/>
                  <a:pt x="3701068" y="4596389"/>
                  <a:pt x="5544024" y="6880249"/>
                </a:cubicBezTo>
                <a:lnTo>
                  <a:pt x="643" y="6866094"/>
                </a:lnTo>
                <a:close/>
              </a:path>
            </a:pathLst>
          </a:custGeom>
          <a:solidFill>
            <a:srgbClr val="700579"/>
          </a:solidFill>
          <a:ln>
            <a:solidFill>
              <a:srgbClr val="9E32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rgbClr val="7030A0"/>
              </a:solidFill>
            </a:endParaRPr>
          </a:p>
        </p:txBody>
      </p:sp>
      <p:sp>
        <p:nvSpPr>
          <p:cNvPr id="3" name="Isosceles Triangle 2"/>
          <p:cNvSpPr/>
          <p:nvPr/>
        </p:nvSpPr>
        <p:spPr>
          <a:xfrm rot="13508455">
            <a:off x="4502075" y="-1272196"/>
            <a:ext cx="941879" cy="6136699"/>
          </a:xfrm>
          <a:custGeom>
            <a:avLst/>
            <a:gdLst>
              <a:gd name="connsiteX0" fmla="*/ 0 w 1118700"/>
              <a:gd name="connsiteY0" fmla="*/ 6957900 h 6957900"/>
              <a:gd name="connsiteX1" fmla="*/ 559350 w 1118700"/>
              <a:gd name="connsiteY1" fmla="*/ 0 h 6957900"/>
              <a:gd name="connsiteX2" fmla="*/ 1118700 w 1118700"/>
              <a:gd name="connsiteY2" fmla="*/ 6957900 h 6957900"/>
              <a:gd name="connsiteX3" fmla="*/ 0 w 1118700"/>
              <a:gd name="connsiteY3" fmla="*/ 6957900 h 6957900"/>
              <a:gd name="connsiteX0" fmla="*/ 0 w 960336"/>
              <a:gd name="connsiteY0" fmla="*/ 6957900 h 6957900"/>
              <a:gd name="connsiteX1" fmla="*/ 559350 w 960336"/>
              <a:gd name="connsiteY1" fmla="*/ 0 h 6957900"/>
              <a:gd name="connsiteX2" fmla="*/ 960336 w 960336"/>
              <a:gd name="connsiteY2" fmla="*/ 5162232 h 6957900"/>
              <a:gd name="connsiteX3" fmla="*/ 0 w 960336"/>
              <a:gd name="connsiteY3" fmla="*/ 6957900 h 6957900"/>
              <a:gd name="connsiteX0" fmla="*/ 0 w 900777"/>
              <a:gd name="connsiteY0" fmla="*/ 6136699 h 6136699"/>
              <a:gd name="connsiteX1" fmla="*/ 499791 w 900777"/>
              <a:gd name="connsiteY1" fmla="*/ 0 h 6136699"/>
              <a:gd name="connsiteX2" fmla="*/ 900777 w 900777"/>
              <a:gd name="connsiteY2" fmla="*/ 5162232 h 6136699"/>
              <a:gd name="connsiteX3" fmla="*/ 0 w 900777"/>
              <a:gd name="connsiteY3" fmla="*/ 6136699 h 6136699"/>
              <a:gd name="connsiteX0" fmla="*/ 0 w 951966"/>
              <a:gd name="connsiteY0" fmla="*/ 6136699 h 6136699"/>
              <a:gd name="connsiteX1" fmla="*/ 499791 w 951966"/>
              <a:gd name="connsiteY1" fmla="*/ 0 h 6136699"/>
              <a:gd name="connsiteX2" fmla="*/ 951966 w 951966"/>
              <a:gd name="connsiteY2" fmla="*/ 5110790 h 6136699"/>
              <a:gd name="connsiteX3" fmla="*/ 0 w 951966"/>
              <a:gd name="connsiteY3" fmla="*/ 6136699 h 6136699"/>
              <a:gd name="connsiteX0" fmla="*/ 0 w 941879"/>
              <a:gd name="connsiteY0" fmla="*/ 6136699 h 6136699"/>
              <a:gd name="connsiteX1" fmla="*/ 499791 w 941879"/>
              <a:gd name="connsiteY1" fmla="*/ 0 h 6136699"/>
              <a:gd name="connsiteX2" fmla="*/ 941879 w 941879"/>
              <a:gd name="connsiteY2" fmla="*/ 5182658 h 6136699"/>
              <a:gd name="connsiteX3" fmla="*/ 0 w 941879"/>
              <a:gd name="connsiteY3" fmla="*/ 6136699 h 6136699"/>
            </a:gdLst>
            <a:ahLst/>
            <a:cxnLst>
              <a:cxn ang="0">
                <a:pos x="connsiteX0" y="connsiteY0"/>
              </a:cxn>
              <a:cxn ang="0">
                <a:pos x="connsiteX1" y="connsiteY1"/>
              </a:cxn>
              <a:cxn ang="0">
                <a:pos x="connsiteX2" y="connsiteY2"/>
              </a:cxn>
              <a:cxn ang="0">
                <a:pos x="connsiteX3" y="connsiteY3"/>
              </a:cxn>
            </a:cxnLst>
            <a:rect l="l" t="t" r="r" b="b"/>
            <a:pathLst>
              <a:path w="941879" h="6136699">
                <a:moveTo>
                  <a:pt x="0" y="6136699"/>
                </a:moveTo>
                <a:lnTo>
                  <a:pt x="499791" y="0"/>
                </a:lnTo>
                <a:lnTo>
                  <a:pt x="941879" y="5182658"/>
                </a:lnTo>
                <a:lnTo>
                  <a:pt x="0" y="6136699"/>
                </a:lnTo>
                <a:close/>
              </a:path>
            </a:pathLst>
          </a:custGeom>
          <a:solidFill>
            <a:srgbClr val="700579">
              <a:alpha val="5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2892802">
            <a:off x="3811375" y="-757287"/>
            <a:ext cx="971996" cy="5144641"/>
          </a:xfrm>
          <a:custGeom>
            <a:avLst/>
            <a:gdLst>
              <a:gd name="connsiteX0" fmla="*/ 0 w 1445104"/>
              <a:gd name="connsiteY0" fmla="*/ 7351151 h 7351151"/>
              <a:gd name="connsiteX1" fmla="*/ 722552 w 1445104"/>
              <a:gd name="connsiteY1" fmla="*/ 0 h 7351151"/>
              <a:gd name="connsiteX2" fmla="*/ 1445104 w 1445104"/>
              <a:gd name="connsiteY2" fmla="*/ 7351151 h 7351151"/>
              <a:gd name="connsiteX3" fmla="*/ 0 w 1445104"/>
              <a:gd name="connsiteY3" fmla="*/ 7351151 h 7351151"/>
              <a:gd name="connsiteX0" fmla="*/ 0 w 1167747"/>
              <a:gd name="connsiteY0" fmla="*/ 7351151 h 7351151"/>
              <a:gd name="connsiteX1" fmla="*/ 722552 w 1167747"/>
              <a:gd name="connsiteY1" fmla="*/ 0 h 7351151"/>
              <a:gd name="connsiteX2" fmla="*/ 1167747 w 1167747"/>
              <a:gd name="connsiteY2" fmla="*/ 4465952 h 7351151"/>
              <a:gd name="connsiteX3" fmla="*/ 0 w 1167747"/>
              <a:gd name="connsiteY3" fmla="*/ 7351151 h 7351151"/>
              <a:gd name="connsiteX0" fmla="*/ 0 w 971996"/>
              <a:gd name="connsiteY0" fmla="*/ 5144641 h 5144641"/>
              <a:gd name="connsiteX1" fmla="*/ 526801 w 971996"/>
              <a:gd name="connsiteY1" fmla="*/ 0 h 5144641"/>
              <a:gd name="connsiteX2" fmla="*/ 971996 w 971996"/>
              <a:gd name="connsiteY2" fmla="*/ 4465952 h 5144641"/>
              <a:gd name="connsiteX3" fmla="*/ 0 w 971996"/>
              <a:gd name="connsiteY3" fmla="*/ 5144641 h 5144641"/>
            </a:gdLst>
            <a:ahLst/>
            <a:cxnLst>
              <a:cxn ang="0">
                <a:pos x="connsiteX0" y="connsiteY0"/>
              </a:cxn>
              <a:cxn ang="0">
                <a:pos x="connsiteX1" y="connsiteY1"/>
              </a:cxn>
              <a:cxn ang="0">
                <a:pos x="connsiteX2" y="connsiteY2"/>
              </a:cxn>
              <a:cxn ang="0">
                <a:pos x="connsiteX3" y="connsiteY3"/>
              </a:cxn>
            </a:cxnLst>
            <a:rect l="l" t="t" r="r" b="b"/>
            <a:pathLst>
              <a:path w="971996" h="5144641">
                <a:moveTo>
                  <a:pt x="0" y="5144641"/>
                </a:moveTo>
                <a:lnTo>
                  <a:pt x="526801" y="0"/>
                </a:lnTo>
                <a:lnTo>
                  <a:pt x="971996" y="4465952"/>
                </a:lnTo>
                <a:lnTo>
                  <a:pt x="0" y="5144641"/>
                </a:lnTo>
                <a:close/>
              </a:path>
            </a:pathLst>
          </a:cu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10" name="Right Triangle 9"/>
          <p:cNvSpPr/>
          <p:nvPr/>
        </p:nvSpPr>
        <p:spPr>
          <a:xfrm>
            <a:off x="0" y="754743"/>
            <a:ext cx="5615953" cy="6103257"/>
          </a:xfrm>
          <a:prstGeom prst="rtTriangle">
            <a:avLst/>
          </a:prstGeom>
          <a:solidFill>
            <a:srgbClr val="700579"/>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Isosceles Triangle 4"/>
          <p:cNvSpPr/>
          <p:nvPr/>
        </p:nvSpPr>
        <p:spPr>
          <a:xfrm rot="8091545" flipV="1">
            <a:off x="4128662" y="3063078"/>
            <a:ext cx="696220" cy="4750850"/>
          </a:xfrm>
          <a:custGeom>
            <a:avLst/>
            <a:gdLst>
              <a:gd name="connsiteX0" fmla="*/ 0 w 1118700"/>
              <a:gd name="connsiteY0" fmla="*/ 6957900 h 6957900"/>
              <a:gd name="connsiteX1" fmla="*/ 559350 w 1118700"/>
              <a:gd name="connsiteY1" fmla="*/ 0 h 6957900"/>
              <a:gd name="connsiteX2" fmla="*/ 1118700 w 1118700"/>
              <a:gd name="connsiteY2" fmla="*/ 6957900 h 6957900"/>
              <a:gd name="connsiteX3" fmla="*/ 0 w 1118700"/>
              <a:gd name="connsiteY3" fmla="*/ 6957900 h 6957900"/>
              <a:gd name="connsiteX0" fmla="*/ 0 w 885792"/>
              <a:gd name="connsiteY0" fmla="*/ 6957900 h 6957900"/>
              <a:gd name="connsiteX1" fmla="*/ 559350 w 885792"/>
              <a:gd name="connsiteY1" fmla="*/ 0 h 6957900"/>
              <a:gd name="connsiteX2" fmla="*/ 885792 w 885792"/>
              <a:gd name="connsiteY2" fmla="*/ 4064256 h 6957900"/>
              <a:gd name="connsiteX3" fmla="*/ 0 w 885792"/>
              <a:gd name="connsiteY3" fmla="*/ 6957900 h 6957900"/>
              <a:gd name="connsiteX0" fmla="*/ 0 w 696220"/>
              <a:gd name="connsiteY0" fmla="*/ 4750850 h 4750850"/>
              <a:gd name="connsiteX1" fmla="*/ 369778 w 696220"/>
              <a:gd name="connsiteY1" fmla="*/ 0 h 4750850"/>
              <a:gd name="connsiteX2" fmla="*/ 696220 w 696220"/>
              <a:gd name="connsiteY2" fmla="*/ 4064256 h 4750850"/>
              <a:gd name="connsiteX3" fmla="*/ 0 w 696220"/>
              <a:gd name="connsiteY3" fmla="*/ 4750850 h 4750850"/>
            </a:gdLst>
            <a:ahLst/>
            <a:cxnLst>
              <a:cxn ang="0">
                <a:pos x="connsiteX0" y="connsiteY0"/>
              </a:cxn>
              <a:cxn ang="0">
                <a:pos x="connsiteX1" y="connsiteY1"/>
              </a:cxn>
              <a:cxn ang="0">
                <a:pos x="connsiteX2" y="connsiteY2"/>
              </a:cxn>
              <a:cxn ang="0">
                <a:pos x="connsiteX3" y="connsiteY3"/>
              </a:cxn>
            </a:cxnLst>
            <a:rect l="l" t="t" r="r" b="b"/>
            <a:pathLst>
              <a:path w="696220" h="4750850">
                <a:moveTo>
                  <a:pt x="0" y="4750850"/>
                </a:moveTo>
                <a:lnTo>
                  <a:pt x="369778" y="0"/>
                </a:lnTo>
                <a:lnTo>
                  <a:pt x="696220" y="4064256"/>
                </a:lnTo>
                <a:lnTo>
                  <a:pt x="0" y="4750850"/>
                </a:lnTo>
                <a:close/>
              </a:path>
            </a:pathLst>
          </a:cu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2" name="TextBox 1"/>
          <p:cNvSpPr txBox="1"/>
          <p:nvPr/>
        </p:nvSpPr>
        <p:spPr>
          <a:xfrm>
            <a:off x="6113821" y="2356896"/>
            <a:ext cx="4829951" cy="1938992"/>
          </a:xfrm>
          <a:prstGeom prst="rect">
            <a:avLst/>
          </a:prstGeom>
          <a:noFill/>
        </p:spPr>
        <p:txBody>
          <a:bodyPr wrap="square" rtlCol="0">
            <a:spAutoFit/>
          </a:bodyPr>
          <a:lstStyle/>
          <a:p>
            <a:pPr algn="ctr"/>
            <a:r>
              <a:rPr lang="en-ZA" sz="4000" dirty="0">
                <a:solidFill>
                  <a:srgbClr val="29022C"/>
                </a:solidFill>
                <a:latin typeface="Gill Sans MT Condensed" panose="020B0506020104020203" pitchFamily="34" charset="0"/>
              </a:rPr>
              <a:t>REQUIREMENTS DOCUMENT FOR AN INFORMATION SYSTEM DEVELOPMENT PROJECT</a:t>
            </a:r>
          </a:p>
        </p:txBody>
      </p:sp>
      <p:cxnSp>
        <p:nvCxnSpPr>
          <p:cNvPr id="13" name="Straight Connector 12"/>
          <p:cNvCxnSpPr/>
          <p:nvPr/>
        </p:nvCxnSpPr>
        <p:spPr>
          <a:xfrm>
            <a:off x="6462163" y="4275922"/>
            <a:ext cx="4238172" cy="0"/>
          </a:xfrm>
          <a:prstGeom prst="line">
            <a:avLst/>
          </a:prstGeom>
          <a:ln w="38100">
            <a:solidFill>
              <a:srgbClr val="700579"/>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62163" y="4310064"/>
            <a:ext cx="4249380" cy="400110"/>
          </a:xfrm>
          <a:prstGeom prst="rect">
            <a:avLst/>
          </a:prstGeom>
          <a:noFill/>
        </p:spPr>
        <p:txBody>
          <a:bodyPr wrap="square" rtlCol="0">
            <a:spAutoFit/>
          </a:bodyPr>
          <a:lstStyle/>
          <a:p>
            <a:pPr algn="ctr"/>
            <a:r>
              <a:rPr lang="en-US" sz="2000" dirty="0" smtClean="0">
                <a:solidFill>
                  <a:srgbClr val="29022C"/>
                </a:solidFill>
                <a:latin typeface="Gill Sans MT Condensed" panose="020B0506020104020203" pitchFamily="34" charset="0"/>
              </a:rPr>
              <a:t>FOR THE PUKKI CINEMA</a:t>
            </a:r>
            <a:endParaRPr lang="en-ZA" sz="2000" dirty="0">
              <a:solidFill>
                <a:srgbClr val="29022C"/>
              </a:solidFill>
              <a:latin typeface="Gill Sans MT Condensed" panose="020B0506020104020203" pitchFamily="34" charset="0"/>
            </a:endParaRPr>
          </a:p>
        </p:txBody>
      </p:sp>
      <p:pic>
        <p:nvPicPr>
          <p:cNvPr id="9" name="Picture 8"/>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817893" y="2144218"/>
            <a:ext cx="2301435" cy="2165846"/>
          </a:xfrm>
          <a:prstGeom prst="rect">
            <a:avLst/>
          </a:prstGeom>
        </p:spPr>
      </p:pic>
      <p:sp>
        <p:nvSpPr>
          <p:cNvPr id="6" name="Rounded Rectangle 5"/>
          <p:cNvSpPr/>
          <p:nvPr/>
        </p:nvSpPr>
        <p:spPr>
          <a:xfrm>
            <a:off x="885373" y="3265714"/>
            <a:ext cx="1646868" cy="972456"/>
          </a:xfrm>
          <a:prstGeom prst="roundRect">
            <a:avLst/>
          </a:prstGeom>
          <a:solidFill>
            <a:srgbClr val="700579"/>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2482" t="12228" r="13699" b="11920"/>
          <a:stretch/>
        </p:blipFill>
        <p:spPr>
          <a:xfrm>
            <a:off x="845605" y="2463566"/>
            <a:ext cx="839715" cy="862826"/>
          </a:xfrm>
          <a:prstGeom prst="ellipse">
            <a:avLst/>
          </a:prstGeom>
        </p:spPr>
      </p:pic>
      <p:sp>
        <p:nvSpPr>
          <p:cNvPr id="8" name="Oval 7"/>
          <p:cNvSpPr/>
          <p:nvPr/>
        </p:nvSpPr>
        <p:spPr>
          <a:xfrm>
            <a:off x="1639691" y="2247766"/>
            <a:ext cx="914400" cy="914400"/>
          </a:xfrm>
          <a:prstGeom prst="ellipse">
            <a:avLst/>
          </a:prstGeom>
          <a:solidFill>
            <a:srgbClr val="700579"/>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Isosceles Triangle 11"/>
          <p:cNvSpPr/>
          <p:nvPr/>
        </p:nvSpPr>
        <p:spPr>
          <a:xfrm rot="16200000">
            <a:off x="2445954" y="3465331"/>
            <a:ext cx="643669" cy="558556"/>
          </a:xfrm>
          <a:prstGeom prst="triangle">
            <a:avLst>
              <a:gd name="adj" fmla="val 47830"/>
            </a:avLst>
          </a:prstGeom>
          <a:solidFill>
            <a:srgbClr val="700579"/>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TextBox 14"/>
          <p:cNvSpPr txBox="1"/>
          <p:nvPr/>
        </p:nvSpPr>
        <p:spPr>
          <a:xfrm>
            <a:off x="6462163" y="4606183"/>
            <a:ext cx="4249380" cy="400110"/>
          </a:xfrm>
          <a:prstGeom prst="rect">
            <a:avLst/>
          </a:prstGeom>
          <a:noFill/>
        </p:spPr>
        <p:txBody>
          <a:bodyPr wrap="square" rtlCol="0">
            <a:spAutoFit/>
          </a:bodyPr>
          <a:lstStyle/>
          <a:p>
            <a:pPr algn="ctr"/>
            <a:r>
              <a:rPr lang="en-US" sz="2000" dirty="0" smtClean="0">
                <a:solidFill>
                  <a:srgbClr val="29022C"/>
                </a:solidFill>
                <a:latin typeface="Gill Sans MT Condensed" panose="020B0506020104020203" pitchFamily="34" charset="0"/>
              </a:rPr>
              <a:t>PHASE 2</a:t>
            </a:r>
            <a:endParaRPr lang="en-ZA" sz="2000" dirty="0">
              <a:solidFill>
                <a:srgbClr val="29022C"/>
              </a:solidFill>
              <a:latin typeface="Gill Sans MT Condensed" panose="020B0506020104020203" pitchFamily="34" charset="0"/>
            </a:endParaRPr>
          </a:p>
        </p:txBody>
      </p:sp>
    </p:spTree>
    <p:extLst>
      <p:ext uri="{BB962C8B-B14F-4D97-AF65-F5344CB8AC3E}">
        <p14:creationId xmlns:p14="http://schemas.microsoft.com/office/powerpoint/2010/main" val="2631601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FAD786C-675B-4703-846E-419DE6A7F293}"/>
              </a:ext>
            </a:extLst>
          </p:cNvPr>
          <p:cNvPicPr>
            <a:picLocks noChangeAspect="1"/>
          </p:cNvPicPr>
          <p:nvPr/>
        </p:nvPicPr>
        <p:blipFill>
          <a:blip r:embed="rId2"/>
          <a:stretch>
            <a:fillRect/>
          </a:stretch>
        </p:blipFill>
        <p:spPr>
          <a:xfrm>
            <a:off x="0" y="2189851"/>
            <a:ext cx="12192000" cy="1652722"/>
          </a:xfrm>
          <a:prstGeom prst="rect">
            <a:avLst/>
          </a:prstGeom>
        </p:spPr>
      </p:pic>
    </p:spTree>
    <p:extLst>
      <p:ext uri="{BB962C8B-B14F-4D97-AF65-F5344CB8AC3E}">
        <p14:creationId xmlns:p14="http://schemas.microsoft.com/office/powerpoint/2010/main" val="949487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512685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2</a:t>
            </a:r>
            <a:r>
              <a:rPr lang="en-US" sz="2800" dirty="0" smtClean="0">
                <a:solidFill>
                  <a:srgbClr val="90367B"/>
                </a:solidFill>
                <a:latin typeface="Gill Sans MT Condensed" panose="020B0506020104020203" pitchFamily="34" charset="0"/>
              </a:rPr>
              <a:t>. DEFINITIONS, ACRONYMS AND ABBREVIATIONS</a:t>
            </a:r>
            <a:endParaRPr lang="en-US"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04268" y="1983188"/>
            <a:ext cx="10081846" cy="4724370"/>
          </a:xfrm>
          <a:prstGeom prst="rect">
            <a:avLst/>
          </a:prstGeom>
          <a:noFill/>
        </p:spPr>
        <p:txBody>
          <a:bodyPr wrap="square" rtlCol="0">
            <a:spAutoFit/>
          </a:bodyPr>
          <a:lstStyle/>
          <a:p>
            <a:r>
              <a:rPr lang="en-US" sz="2000" b="1" dirty="0"/>
              <a:t>Abbreviations </a:t>
            </a:r>
            <a:endParaRPr lang="en-US" sz="2000" b="1" dirty="0" smtClean="0"/>
          </a:p>
          <a:p>
            <a:pPr>
              <a:lnSpc>
                <a:spcPct val="150000"/>
              </a:lnSpc>
            </a:pPr>
            <a:r>
              <a:rPr lang="en-US" dirty="0" smtClean="0"/>
              <a:t>• </a:t>
            </a:r>
            <a:r>
              <a:rPr lang="en-US" dirty="0"/>
              <a:t>PERT Chart: Program Evaluation Review Technique Chart </a:t>
            </a:r>
            <a:endParaRPr lang="en-US" dirty="0" smtClean="0"/>
          </a:p>
          <a:p>
            <a:pPr>
              <a:lnSpc>
                <a:spcPct val="150000"/>
              </a:lnSpc>
            </a:pPr>
            <a:r>
              <a:rPr lang="en-US" dirty="0" smtClean="0"/>
              <a:t>• </a:t>
            </a:r>
            <a:r>
              <a:rPr lang="en-US" dirty="0"/>
              <a:t>GUI: Graphical User Interface </a:t>
            </a:r>
            <a:endParaRPr lang="en-US" dirty="0" smtClean="0"/>
          </a:p>
          <a:p>
            <a:pPr>
              <a:lnSpc>
                <a:spcPct val="150000"/>
              </a:lnSpc>
            </a:pPr>
            <a:r>
              <a:rPr lang="en-US" dirty="0" smtClean="0"/>
              <a:t>• </a:t>
            </a:r>
            <a:r>
              <a:rPr lang="en-US" dirty="0"/>
              <a:t>COTS: Commercial Off-The-Shelf </a:t>
            </a:r>
            <a:endParaRPr lang="en-US" dirty="0" smtClean="0"/>
          </a:p>
          <a:p>
            <a:pPr>
              <a:lnSpc>
                <a:spcPct val="150000"/>
              </a:lnSpc>
            </a:pPr>
            <a:r>
              <a:rPr lang="en-US" dirty="0" smtClean="0"/>
              <a:t>• </a:t>
            </a:r>
            <a:r>
              <a:rPr lang="en-US" dirty="0"/>
              <a:t>EST: Earliest Start Time </a:t>
            </a:r>
            <a:endParaRPr lang="en-US" dirty="0" smtClean="0"/>
          </a:p>
          <a:p>
            <a:pPr>
              <a:lnSpc>
                <a:spcPct val="150000"/>
              </a:lnSpc>
            </a:pPr>
            <a:r>
              <a:rPr lang="en-US" dirty="0" smtClean="0"/>
              <a:t>• </a:t>
            </a:r>
            <a:r>
              <a:rPr lang="en-US" dirty="0"/>
              <a:t>LCT: Latest Completion Time </a:t>
            </a:r>
            <a:endParaRPr lang="en-US" dirty="0" smtClean="0"/>
          </a:p>
          <a:p>
            <a:pPr>
              <a:lnSpc>
                <a:spcPct val="150000"/>
              </a:lnSpc>
            </a:pPr>
            <a:r>
              <a:rPr lang="en-US" dirty="0" smtClean="0"/>
              <a:t>• </a:t>
            </a:r>
            <a:r>
              <a:rPr lang="en-US" dirty="0"/>
              <a:t>FAST, Use </a:t>
            </a:r>
            <a:r>
              <a:rPr lang="en-US" dirty="0" smtClean="0"/>
              <a:t>Case</a:t>
            </a:r>
          </a:p>
          <a:p>
            <a:endParaRPr lang="en-US" dirty="0" smtClean="0"/>
          </a:p>
          <a:p>
            <a:r>
              <a:rPr lang="en-US" sz="2000" b="1" dirty="0" smtClean="0"/>
              <a:t>Definitions</a:t>
            </a:r>
            <a:r>
              <a:rPr lang="en-US" dirty="0" smtClean="0"/>
              <a:t> </a:t>
            </a:r>
          </a:p>
          <a:p>
            <a:pPr algn="just">
              <a:lnSpc>
                <a:spcPct val="150000"/>
              </a:lnSpc>
            </a:pPr>
            <a:r>
              <a:rPr lang="en-US" dirty="0" smtClean="0"/>
              <a:t>• </a:t>
            </a:r>
            <a:r>
              <a:rPr lang="en-US" dirty="0"/>
              <a:t>GANTT Chart: A bar chart that is used to illustrate a project schedule. The tasks are placed on the </a:t>
            </a:r>
            <a:r>
              <a:rPr lang="en-US" dirty="0" smtClean="0"/>
              <a:t>vertical axis </a:t>
            </a:r>
            <a:r>
              <a:rPr lang="en-US" dirty="0"/>
              <a:t>with the time needed for each phase being put on the horizontal axis. </a:t>
            </a:r>
            <a:endParaRPr lang="en-US" dirty="0" smtClean="0"/>
          </a:p>
          <a:p>
            <a:pPr algn="just">
              <a:lnSpc>
                <a:spcPct val="150000"/>
              </a:lnSpc>
            </a:pPr>
            <a:r>
              <a:rPr lang="en-US" dirty="0" smtClean="0"/>
              <a:t>• </a:t>
            </a:r>
            <a:r>
              <a:rPr lang="en-US" dirty="0"/>
              <a:t>PERT Chart: A tool used to plan, organize, schedule and coordinate tasks within a project.</a:t>
            </a:r>
            <a:endParaRPr lang="en-ZA" dirty="0"/>
          </a:p>
        </p:txBody>
      </p:sp>
    </p:spTree>
    <p:extLst>
      <p:ext uri="{BB962C8B-B14F-4D97-AF65-F5344CB8AC3E}">
        <p14:creationId xmlns:p14="http://schemas.microsoft.com/office/powerpoint/2010/main" val="594115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6445" y="1903973"/>
            <a:ext cx="9628910" cy="4708981"/>
          </a:xfrm>
          <a:prstGeom prst="rect">
            <a:avLst/>
          </a:prstGeom>
          <a:noFill/>
        </p:spPr>
        <p:txBody>
          <a:bodyPr wrap="square" rtlCol="0">
            <a:spAutoFit/>
          </a:bodyPr>
          <a:lstStyle/>
          <a:p>
            <a:pPr algn="just">
              <a:lnSpc>
                <a:spcPct val="150000"/>
              </a:lnSpc>
            </a:pPr>
            <a:r>
              <a:rPr lang="en-US" sz="2000" dirty="0"/>
              <a:t>The </a:t>
            </a:r>
            <a:r>
              <a:rPr lang="en-US" sz="2000" dirty="0" smtClean="0"/>
              <a:t>paramount objective  </a:t>
            </a:r>
            <a:r>
              <a:rPr lang="en-US" sz="2000" dirty="0"/>
              <a:t>of this project is to </a:t>
            </a:r>
            <a:r>
              <a:rPr lang="en-US" sz="2000" dirty="0" smtClean="0"/>
              <a:t>provide the Pukki </a:t>
            </a:r>
            <a:r>
              <a:rPr lang="en-US" sz="2000" dirty="0"/>
              <a:t>Cinema with a computerized system that will automate </a:t>
            </a:r>
            <a:r>
              <a:rPr lang="en-US" sz="2000" dirty="0" smtClean="0"/>
              <a:t>daily </a:t>
            </a:r>
            <a:r>
              <a:rPr lang="en-US" sz="2000" dirty="0"/>
              <a:t>business procedures and </a:t>
            </a:r>
            <a:r>
              <a:rPr lang="en-US" sz="2000" dirty="0" smtClean="0"/>
              <a:t>provide comprehensive </a:t>
            </a:r>
            <a:r>
              <a:rPr lang="en-US" sz="2000" dirty="0"/>
              <a:t>business reporting to </a:t>
            </a:r>
            <a:r>
              <a:rPr lang="en-US" sz="2000" dirty="0" smtClean="0"/>
              <a:t>aid </a:t>
            </a:r>
            <a:r>
              <a:rPr lang="en-US" sz="2000" dirty="0"/>
              <a:t>business </a:t>
            </a:r>
            <a:r>
              <a:rPr lang="en-US" sz="2000" dirty="0" smtClean="0"/>
              <a:t>decisions. This will contain the flow of  the selling of tickets as well as the scheduling of films to each theater. Reports include the top six genres per given time period as well as the number of tickets sold per given time period</a:t>
            </a:r>
            <a:r>
              <a:rPr lang="en-US" sz="2000" dirty="0"/>
              <a:t>. Furthermore, the system should include extensive Help functionality, backup capability, and data security to prevent unauthorized </a:t>
            </a:r>
            <a:r>
              <a:rPr lang="en-US" sz="2000" dirty="0" smtClean="0"/>
              <a:t>access. All previous data must firstly be loaded into the system before it can be used in a production environment. The FAST methodology, with multiple phases, will be used to approach and implement the system in a formal way. The following functionality will be included in the scope of this project:</a:t>
            </a:r>
            <a:endParaRPr lang="en-ZA" sz="2000" dirty="0"/>
          </a:p>
        </p:txBody>
      </p:sp>
      <p:sp>
        <p:nvSpPr>
          <p:cNvPr id="4" name="Isosceles Triangle 3"/>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TextBox 7"/>
          <p:cNvSpPr txBox="1"/>
          <p:nvPr/>
        </p:nvSpPr>
        <p:spPr>
          <a:xfrm>
            <a:off x="1618674" y="1323239"/>
            <a:ext cx="4055277"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3. PROJECT DESCRIPTION AND SCOPE</a:t>
            </a:r>
            <a:endParaRPr lang="en-US" sz="2800" dirty="0">
              <a:solidFill>
                <a:srgbClr val="90367B"/>
              </a:solidFill>
              <a:latin typeface="Gill Sans MT Condensed" panose="020B0506020104020203" pitchFamily="34" charset="0"/>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151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208" y="1935222"/>
            <a:ext cx="6879063" cy="4247317"/>
          </a:xfrm>
          <a:prstGeom prst="rect">
            <a:avLst/>
          </a:prstGeom>
          <a:noFill/>
        </p:spPr>
        <p:txBody>
          <a:bodyPr wrap="none" rtlCol="0">
            <a:spAutoFit/>
          </a:bodyPr>
          <a:lstStyle/>
          <a:p>
            <a:pPr>
              <a:lnSpc>
                <a:spcPct val="150000"/>
              </a:lnSpc>
            </a:pPr>
            <a:r>
              <a:rPr lang="en-US" sz="2000" b="1" dirty="0" smtClean="0"/>
              <a:t>The system must satisfy the following functional requirements:</a:t>
            </a:r>
          </a:p>
          <a:p>
            <a:pPr marL="285750" indent="-285750">
              <a:lnSpc>
                <a:spcPct val="150000"/>
              </a:lnSpc>
              <a:buFont typeface="Arial" panose="020B0604020202020204" pitchFamily="34" charset="0"/>
              <a:buChar char="•"/>
            </a:pPr>
            <a:r>
              <a:rPr lang="en-US" sz="2000" dirty="0" smtClean="0"/>
              <a:t>Maintain Films</a:t>
            </a:r>
          </a:p>
          <a:p>
            <a:pPr marL="285750" indent="-285750">
              <a:lnSpc>
                <a:spcPct val="150000"/>
              </a:lnSpc>
              <a:buFont typeface="Arial" panose="020B0604020202020204" pitchFamily="34" charset="0"/>
              <a:buChar char="•"/>
            </a:pPr>
            <a:r>
              <a:rPr lang="en-US" sz="2000" dirty="0" smtClean="0"/>
              <a:t>Maintain Genres</a:t>
            </a:r>
          </a:p>
          <a:p>
            <a:pPr marL="285750" indent="-285750">
              <a:lnSpc>
                <a:spcPct val="150000"/>
              </a:lnSpc>
              <a:buFont typeface="Arial" panose="020B0604020202020204" pitchFamily="34" charset="0"/>
              <a:buChar char="•"/>
            </a:pPr>
            <a:r>
              <a:rPr lang="en-US" sz="2000" dirty="0" smtClean="0"/>
              <a:t>Maintain Theatres</a:t>
            </a:r>
          </a:p>
          <a:p>
            <a:pPr marL="285750" indent="-285750">
              <a:lnSpc>
                <a:spcPct val="150000"/>
              </a:lnSpc>
              <a:buFont typeface="Arial" panose="020B0604020202020204" pitchFamily="34" charset="0"/>
              <a:buChar char="•"/>
            </a:pPr>
            <a:r>
              <a:rPr lang="en-US" sz="2000" dirty="0" smtClean="0"/>
              <a:t>Scheduling films</a:t>
            </a:r>
          </a:p>
          <a:p>
            <a:pPr marL="285750" indent="-285750">
              <a:lnSpc>
                <a:spcPct val="150000"/>
              </a:lnSpc>
              <a:buFont typeface="Arial" panose="020B0604020202020204" pitchFamily="34" charset="0"/>
              <a:buChar char="•"/>
            </a:pPr>
            <a:r>
              <a:rPr lang="en-US" sz="2000" dirty="0" smtClean="0"/>
              <a:t>Selling of </a:t>
            </a:r>
            <a:r>
              <a:rPr lang="en-US" sz="2000" dirty="0" smtClean="0"/>
              <a:t>tickets</a:t>
            </a:r>
            <a:endParaRPr lang="en-US" sz="2000" dirty="0" smtClean="0"/>
          </a:p>
          <a:p>
            <a:pPr marL="285750" indent="-285750">
              <a:lnSpc>
                <a:spcPct val="150000"/>
              </a:lnSpc>
              <a:buFont typeface="Arial" panose="020B0604020202020204" pitchFamily="34" charset="0"/>
              <a:buChar char="•"/>
            </a:pPr>
            <a:r>
              <a:rPr lang="en-US" sz="2000" dirty="0" smtClean="0"/>
              <a:t>Request reports including:</a:t>
            </a:r>
          </a:p>
          <a:p>
            <a:pPr marL="742950" lvl="1" indent="-285750">
              <a:lnSpc>
                <a:spcPct val="150000"/>
              </a:lnSpc>
              <a:buFont typeface="Arial" panose="020B0604020202020204" pitchFamily="34" charset="0"/>
              <a:buChar char="•"/>
            </a:pPr>
            <a:r>
              <a:rPr lang="en-US" sz="2000" dirty="0" smtClean="0"/>
              <a:t>Tickets sold per given time period</a:t>
            </a:r>
          </a:p>
          <a:p>
            <a:pPr marL="742950" lvl="1" indent="-285750">
              <a:lnSpc>
                <a:spcPct val="150000"/>
              </a:lnSpc>
              <a:buFont typeface="Arial" panose="020B0604020202020204" pitchFamily="34" charset="0"/>
              <a:buChar char="•"/>
            </a:pPr>
            <a:r>
              <a:rPr lang="en-US" sz="2000" dirty="0" smtClean="0"/>
              <a:t>Top six genres per given time period</a:t>
            </a:r>
            <a:endParaRPr lang="en-ZA" sz="2000" dirty="0"/>
          </a:p>
        </p:txBody>
      </p:sp>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TextBox 7"/>
          <p:cNvSpPr txBox="1"/>
          <p:nvPr/>
        </p:nvSpPr>
        <p:spPr>
          <a:xfrm>
            <a:off x="1618674" y="1323239"/>
            <a:ext cx="4055277"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3</a:t>
            </a:r>
            <a:r>
              <a:rPr lang="en-US" sz="2800" dirty="0" smtClean="0">
                <a:solidFill>
                  <a:srgbClr val="90367B"/>
                </a:solidFill>
                <a:latin typeface="Gill Sans MT Condensed" panose="020B0506020104020203" pitchFamily="34" charset="0"/>
              </a:rPr>
              <a:t>. PROJECT DESCRIPTION AND SCOPE</a:t>
            </a:r>
            <a:endParaRPr lang="en-US" sz="2800" dirty="0">
              <a:solidFill>
                <a:srgbClr val="90367B"/>
              </a:solidFill>
              <a:latin typeface="Gill Sans MT Condensed" panose="020B0506020104020203" pitchFamily="34" charset="0"/>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150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9742" y="1894886"/>
            <a:ext cx="10440537" cy="4247317"/>
          </a:xfrm>
          <a:prstGeom prst="rect">
            <a:avLst/>
          </a:prstGeom>
          <a:noFill/>
        </p:spPr>
        <p:txBody>
          <a:bodyPr wrap="square" rtlCol="0">
            <a:spAutoFit/>
          </a:bodyPr>
          <a:lstStyle/>
          <a:p>
            <a:pPr>
              <a:lnSpc>
                <a:spcPct val="150000"/>
              </a:lnSpc>
            </a:pPr>
            <a:r>
              <a:rPr lang="en-US" sz="2000" b="1" dirty="0" smtClean="0"/>
              <a:t>In addition, the system must satisfy the following non-functional requirements:</a:t>
            </a:r>
          </a:p>
          <a:p>
            <a:pPr marL="285750" indent="-285750">
              <a:lnSpc>
                <a:spcPct val="150000"/>
              </a:lnSpc>
              <a:buFont typeface="Arial" panose="020B0604020202020204" pitchFamily="34" charset="0"/>
              <a:buChar char="•"/>
            </a:pPr>
            <a:r>
              <a:rPr lang="en-US" sz="2000" dirty="0" smtClean="0"/>
              <a:t>Extensive Help functionality</a:t>
            </a:r>
          </a:p>
          <a:p>
            <a:pPr marL="285750" indent="-285750">
              <a:lnSpc>
                <a:spcPct val="150000"/>
              </a:lnSpc>
              <a:buFont typeface="Arial" panose="020B0604020202020204" pitchFamily="34" charset="0"/>
              <a:buChar char="•"/>
            </a:pPr>
            <a:r>
              <a:rPr lang="en-US" sz="2000" dirty="0" smtClean="0"/>
              <a:t>Allocation of distinctive identifiers (e.g. username and password) to all system users</a:t>
            </a:r>
          </a:p>
          <a:p>
            <a:pPr marL="285750" indent="-285750">
              <a:lnSpc>
                <a:spcPct val="150000"/>
              </a:lnSpc>
              <a:buFont typeface="Arial" panose="020B0604020202020204" pitchFamily="34" charset="0"/>
              <a:buChar char="•"/>
            </a:pPr>
            <a:r>
              <a:rPr lang="en-US" sz="2000" dirty="0" smtClean="0"/>
              <a:t> The database will contain data for six films (each of a  different genre) divided into 3 theaters each with a seating  capacity of 30 people, accumulating to 8370 tickets available per month</a:t>
            </a:r>
          </a:p>
          <a:p>
            <a:pPr marL="285750" indent="-285750">
              <a:lnSpc>
                <a:spcPct val="150000"/>
              </a:lnSpc>
              <a:buFont typeface="Arial" panose="020B0604020202020204" pitchFamily="34" charset="0"/>
              <a:buChar char="•"/>
            </a:pPr>
            <a:r>
              <a:rPr lang="en-US" sz="2000" dirty="0" smtClean="0"/>
              <a:t>Queries on the database should take no longer than an estimated time of 4 seconds</a:t>
            </a:r>
          </a:p>
          <a:p>
            <a:pPr marL="285750" indent="-285750">
              <a:lnSpc>
                <a:spcPct val="150000"/>
              </a:lnSpc>
              <a:buFont typeface="Arial" panose="020B0604020202020204" pitchFamily="34" charset="0"/>
              <a:buChar char="•"/>
            </a:pPr>
            <a:r>
              <a:rPr lang="en-US" sz="2000" dirty="0" smtClean="0"/>
              <a:t>There will be 2 types of system users. The administrator will have full access to the systems capabilities, while the employees will have access to only specified functionality</a:t>
            </a:r>
          </a:p>
          <a:p>
            <a:pPr marL="285750" indent="-285750">
              <a:lnSpc>
                <a:spcPct val="150000"/>
              </a:lnSpc>
              <a:buFont typeface="Arial" panose="020B0604020202020204" pitchFamily="34" charset="0"/>
              <a:buChar char="•"/>
            </a:pPr>
            <a:r>
              <a:rPr lang="en-US" sz="2000" dirty="0" smtClean="0"/>
              <a:t>Booking speed will be increased by 60%</a:t>
            </a:r>
            <a:endParaRPr lang="en-ZA" sz="2000" dirty="0"/>
          </a:p>
        </p:txBody>
      </p:sp>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TextBox 7"/>
          <p:cNvSpPr txBox="1"/>
          <p:nvPr/>
        </p:nvSpPr>
        <p:spPr>
          <a:xfrm>
            <a:off x="1618674" y="1323239"/>
            <a:ext cx="4145045"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3</a:t>
            </a:r>
            <a:r>
              <a:rPr lang="en-US" sz="2800" dirty="0" smtClean="0">
                <a:solidFill>
                  <a:srgbClr val="90367B"/>
                </a:solidFill>
                <a:latin typeface="Gill Sans MT Condensed" panose="020B0506020104020203" pitchFamily="34" charset="0"/>
              </a:rPr>
              <a:t>. PROJECT DESCRIPTION AND SCOPE</a:t>
            </a:r>
            <a:endParaRPr lang="en-US" sz="2800" dirty="0">
              <a:solidFill>
                <a:srgbClr val="90367B"/>
              </a:solidFill>
              <a:latin typeface="Gill Sans MT Condensed" panose="020B0506020104020203" pitchFamily="34" charset="0"/>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578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8736" y="3156155"/>
            <a:ext cx="723332" cy="3038168"/>
          </a:xfrm>
          <a:prstGeom prst="rect">
            <a:avLst/>
          </a:prstGeom>
          <a:solidFill>
            <a:srgbClr val="700579"/>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smtClean="0"/>
              <a:t>Login form</a:t>
            </a:r>
            <a:endParaRPr lang="en-ZA" sz="2400" dirty="0"/>
          </a:p>
        </p:txBody>
      </p:sp>
      <p:sp>
        <p:nvSpPr>
          <p:cNvPr id="5" name="Rectangle 4"/>
          <p:cNvSpPr/>
          <p:nvPr/>
        </p:nvSpPr>
        <p:spPr>
          <a:xfrm>
            <a:off x="4126174" y="2972941"/>
            <a:ext cx="1769660" cy="602776"/>
          </a:xfrm>
          <a:prstGeom prst="rect">
            <a:avLst/>
          </a:prstGeom>
          <a:solidFill>
            <a:srgbClr val="700579">
              <a:alpha val="67000"/>
            </a:srgbClr>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Maintain</a:t>
            </a:r>
            <a:endParaRPr lang="en-ZA" sz="2000" dirty="0"/>
          </a:p>
        </p:txBody>
      </p:sp>
      <p:sp>
        <p:nvSpPr>
          <p:cNvPr id="9" name="Rectangle 8"/>
          <p:cNvSpPr/>
          <p:nvPr/>
        </p:nvSpPr>
        <p:spPr>
          <a:xfrm>
            <a:off x="4126174" y="3903263"/>
            <a:ext cx="1769660" cy="602776"/>
          </a:xfrm>
          <a:prstGeom prst="rect">
            <a:avLst/>
          </a:prstGeom>
          <a:solidFill>
            <a:srgbClr val="700579">
              <a:alpha val="67000"/>
            </a:srgbClr>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Schedule films</a:t>
            </a:r>
            <a:endParaRPr lang="en-ZA" sz="2000" dirty="0"/>
          </a:p>
        </p:txBody>
      </p:sp>
      <p:sp>
        <p:nvSpPr>
          <p:cNvPr id="10" name="Rectangle 9"/>
          <p:cNvSpPr/>
          <p:nvPr/>
        </p:nvSpPr>
        <p:spPr>
          <a:xfrm>
            <a:off x="4126174" y="4833585"/>
            <a:ext cx="1769660" cy="602776"/>
          </a:xfrm>
          <a:prstGeom prst="rect">
            <a:avLst/>
          </a:prstGeom>
          <a:solidFill>
            <a:srgbClr val="700579">
              <a:alpha val="67000"/>
            </a:srgbClr>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Sell Tickets</a:t>
            </a:r>
            <a:endParaRPr lang="en-ZA" sz="2000" dirty="0"/>
          </a:p>
        </p:txBody>
      </p:sp>
      <p:sp>
        <p:nvSpPr>
          <p:cNvPr id="11" name="Rectangle 10"/>
          <p:cNvSpPr/>
          <p:nvPr/>
        </p:nvSpPr>
        <p:spPr>
          <a:xfrm>
            <a:off x="4126174" y="5763908"/>
            <a:ext cx="1769660" cy="602776"/>
          </a:xfrm>
          <a:prstGeom prst="rect">
            <a:avLst/>
          </a:prstGeom>
          <a:solidFill>
            <a:srgbClr val="700579">
              <a:alpha val="67000"/>
            </a:srgbClr>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Request reports</a:t>
            </a:r>
            <a:endParaRPr lang="en-ZA" sz="2000" dirty="0"/>
          </a:p>
        </p:txBody>
      </p:sp>
      <p:sp>
        <p:nvSpPr>
          <p:cNvPr id="12" name="Rectangle 11"/>
          <p:cNvSpPr/>
          <p:nvPr/>
        </p:nvSpPr>
        <p:spPr>
          <a:xfrm>
            <a:off x="6407625" y="3900983"/>
            <a:ext cx="1769660" cy="602776"/>
          </a:xfrm>
          <a:prstGeom prst="rect">
            <a:avLst/>
          </a:prstGeom>
          <a:solidFill>
            <a:srgbClr val="700579">
              <a:alpha val="34000"/>
            </a:srgbClr>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Theatres</a:t>
            </a:r>
            <a:endParaRPr lang="en-ZA" sz="2000" dirty="0"/>
          </a:p>
        </p:txBody>
      </p:sp>
      <p:sp>
        <p:nvSpPr>
          <p:cNvPr id="13" name="Rectangle 12"/>
          <p:cNvSpPr/>
          <p:nvPr/>
        </p:nvSpPr>
        <p:spPr>
          <a:xfrm>
            <a:off x="6407625" y="2979556"/>
            <a:ext cx="1769660" cy="602776"/>
          </a:xfrm>
          <a:prstGeom prst="rect">
            <a:avLst/>
          </a:prstGeom>
          <a:solidFill>
            <a:srgbClr val="700579">
              <a:alpha val="34000"/>
            </a:srgbClr>
          </a:solidFill>
          <a:ln>
            <a:solidFill>
              <a:srgbClr val="700579"/>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Genres</a:t>
            </a:r>
            <a:endParaRPr lang="en-ZA" sz="2000" dirty="0"/>
          </a:p>
        </p:txBody>
      </p:sp>
      <p:sp>
        <p:nvSpPr>
          <p:cNvPr id="14" name="Rectangle 13"/>
          <p:cNvSpPr/>
          <p:nvPr/>
        </p:nvSpPr>
        <p:spPr>
          <a:xfrm>
            <a:off x="6407625" y="2062844"/>
            <a:ext cx="1769660" cy="602776"/>
          </a:xfrm>
          <a:prstGeom prst="rect">
            <a:avLst/>
          </a:prstGeom>
          <a:solidFill>
            <a:srgbClr val="700579">
              <a:alpha val="34000"/>
            </a:srgbClr>
          </a:solidFill>
          <a:ln>
            <a:solidFill>
              <a:srgbClr val="700579"/>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smtClean="0"/>
              <a:t>Films</a:t>
            </a:r>
            <a:endParaRPr lang="en-ZA" sz="2000" dirty="0"/>
          </a:p>
        </p:txBody>
      </p:sp>
      <p:sp>
        <p:nvSpPr>
          <p:cNvPr id="16" name="Isosceles Triangle 15"/>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17" name="Isosceles Triangle 16"/>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18" name="Isosceles Triangle 17"/>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19" name="Isosceles Triangle 18"/>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20" name="TextBox 19"/>
          <p:cNvSpPr txBox="1"/>
          <p:nvPr/>
        </p:nvSpPr>
        <p:spPr>
          <a:xfrm>
            <a:off x="1618674" y="1323239"/>
            <a:ext cx="5076390"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4. GRAPHICAL USER INTERFACE REQUIREMENTS</a:t>
            </a:r>
            <a:endParaRPr lang="en-US" sz="2800" dirty="0">
              <a:solidFill>
                <a:srgbClr val="90367B"/>
              </a:solidFill>
              <a:latin typeface="Gill Sans MT Condensed" panose="020B0506020104020203" pitchFamily="34" charset="0"/>
            </a:endParaRPr>
          </a:p>
        </p:txBody>
      </p:sp>
      <p:cxnSp>
        <p:nvCxnSpPr>
          <p:cNvPr id="21" name="Straight Connector 20"/>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5" idx="1"/>
          </p:cNvCxnSpPr>
          <p:nvPr/>
        </p:nvCxnSpPr>
        <p:spPr>
          <a:xfrm flipV="1">
            <a:off x="3562068" y="3274329"/>
            <a:ext cx="564106" cy="1400910"/>
          </a:xfrm>
          <a:prstGeom prst="bentConnector3">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4" idx="3"/>
            <a:endCxn id="11" idx="1"/>
          </p:cNvCxnSpPr>
          <p:nvPr/>
        </p:nvCxnSpPr>
        <p:spPr>
          <a:xfrm>
            <a:off x="3562068" y="4675239"/>
            <a:ext cx="564106" cy="1390057"/>
          </a:xfrm>
          <a:prstGeom prst="bentConnector3">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9" idx="1"/>
          </p:cNvCxnSpPr>
          <p:nvPr/>
        </p:nvCxnSpPr>
        <p:spPr>
          <a:xfrm flipV="1">
            <a:off x="3562068" y="4204651"/>
            <a:ext cx="564106" cy="470588"/>
          </a:xfrm>
          <a:prstGeom prst="bentConnector3">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3"/>
            <a:endCxn id="10" idx="1"/>
          </p:cNvCxnSpPr>
          <p:nvPr/>
        </p:nvCxnSpPr>
        <p:spPr>
          <a:xfrm>
            <a:off x="3562068" y="4675239"/>
            <a:ext cx="564106" cy="459734"/>
          </a:xfrm>
          <a:prstGeom prst="bentConnector3">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5" idx="3"/>
            <a:endCxn id="14" idx="1"/>
          </p:cNvCxnSpPr>
          <p:nvPr/>
        </p:nvCxnSpPr>
        <p:spPr>
          <a:xfrm flipV="1">
            <a:off x="5895834" y="2364232"/>
            <a:ext cx="511791" cy="910097"/>
          </a:xfrm>
          <a:prstGeom prst="bentConnector3">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3"/>
            <a:endCxn id="12" idx="1"/>
          </p:cNvCxnSpPr>
          <p:nvPr/>
        </p:nvCxnSpPr>
        <p:spPr>
          <a:xfrm>
            <a:off x="5895834" y="3274329"/>
            <a:ext cx="511791" cy="928042"/>
          </a:xfrm>
          <a:prstGeom prst="bentConnector3">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13" idx="1"/>
          </p:cNvCxnSpPr>
          <p:nvPr/>
        </p:nvCxnSpPr>
        <p:spPr>
          <a:xfrm>
            <a:off x="5895834" y="3274329"/>
            <a:ext cx="511791" cy="6615"/>
          </a:xfrm>
          <a:prstGeom prst="straightConnector1">
            <a:avLst/>
          </a:prstGeom>
          <a:ln>
            <a:solidFill>
              <a:srgbClr val="7005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234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92477165"/>
              </p:ext>
            </p:extLst>
          </p:nvPr>
        </p:nvGraphicFramePr>
        <p:xfrm>
          <a:off x="1766535" y="2224882"/>
          <a:ext cx="9100458" cy="43586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984206186"/>
                    </a:ext>
                  </a:extLst>
                </a:gridCol>
                <a:gridCol w="4441372">
                  <a:extLst>
                    <a:ext uri="{9D8B030D-6E8A-4147-A177-3AD203B41FA5}">
                      <a16:colId xmlns:a16="http://schemas.microsoft.com/office/drawing/2014/main" val="3834758994"/>
                    </a:ext>
                  </a:extLst>
                </a:gridCol>
                <a:gridCol w="3033486">
                  <a:extLst>
                    <a:ext uri="{9D8B030D-6E8A-4147-A177-3AD203B41FA5}">
                      <a16:colId xmlns:a16="http://schemas.microsoft.com/office/drawing/2014/main" val="1723361887"/>
                    </a:ext>
                  </a:extLst>
                </a:gridCol>
              </a:tblGrid>
              <a:tr h="370840">
                <a:tc gridSpan="3">
                  <a:txBody>
                    <a:bodyPr/>
                    <a:lstStyle/>
                    <a:p>
                      <a:pPr algn="ctr"/>
                      <a:r>
                        <a:rPr lang="en-US" sz="2400" dirty="0" smtClean="0"/>
                        <a:t>Maintain films</a:t>
                      </a:r>
                      <a:endParaRPr lang="en-ZA" sz="2400" dirty="0"/>
                    </a:p>
                  </a:txBody>
                  <a:tcPr>
                    <a:solidFill>
                      <a:srgbClr val="700579"/>
                    </a:solidFill>
                  </a:tcPr>
                </a:tc>
                <a:tc hMerge="1">
                  <a:txBody>
                    <a:bodyPr/>
                    <a:lstStyle/>
                    <a:p>
                      <a:pPr algn="ctr"/>
                      <a:endParaRPr lang="en-ZA" dirty="0"/>
                    </a:p>
                  </a:txBody>
                  <a:tcPr/>
                </a:tc>
                <a:tc hMerge="1">
                  <a:txBody>
                    <a:bodyPr/>
                    <a:lstStyle/>
                    <a:p>
                      <a:pPr algn="ctr"/>
                      <a:endParaRPr lang="en-ZA"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Add new film</a:t>
                      </a:r>
                      <a:endParaRPr lang="en-ZA" sz="2000" dirty="0">
                        <a:solidFill>
                          <a:schemeClr val="bg1"/>
                        </a:solidFill>
                      </a:endParaRPr>
                    </a:p>
                  </a:txBody>
                  <a:tcPr>
                    <a:solidFill>
                      <a:srgbClr val="700579">
                        <a:alpha val="70000"/>
                      </a:srgbClr>
                    </a:solidFill>
                  </a:tcPr>
                </a:tc>
                <a:tc hMerge="1">
                  <a:txBody>
                    <a:bodyPr/>
                    <a:lstStyle/>
                    <a:p>
                      <a:endParaRPr lang="en-ZA" dirty="0"/>
                    </a:p>
                  </a:txBody>
                  <a:tcPr/>
                </a:tc>
                <a:tc hMerge="1">
                  <a:txBody>
                    <a:bodyPr/>
                    <a:lstStyle/>
                    <a:p>
                      <a:endParaRPr lang="en-ZA" dirty="0"/>
                    </a:p>
                  </a:txBody>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l">
                        <a:buFont typeface="Arial" panose="020B0604020202020204" pitchFamily="34" charset="0"/>
                        <a:buChar char="•"/>
                      </a:pPr>
                      <a:r>
                        <a:rPr lang="en-US" dirty="0" smtClean="0"/>
                        <a:t>Title</a:t>
                      </a:r>
                      <a:endParaRPr lang="en-US" dirty="0" smtClean="0"/>
                    </a:p>
                    <a:p>
                      <a:pPr marL="285750" indent="-285750" algn="l">
                        <a:buFont typeface="Arial" panose="020B0604020202020204" pitchFamily="34" charset="0"/>
                        <a:buChar char="•"/>
                      </a:pPr>
                      <a:r>
                        <a:rPr lang="en-US" dirty="0" smtClean="0"/>
                        <a:t>Film</a:t>
                      </a:r>
                      <a:r>
                        <a:rPr lang="en-US" baseline="0" dirty="0" smtClean="0"/>
                        <a:t> cost</a:t>
                      </a:r>
                    </a:p>
                    <a:p>
                      <a:pPr marL="285750" indent="-285750" algn="l">
                        <a:buFont typeface="Arial" panose="020B0604020202020204" pitchFamily="34" charset="0"/>
                        <a:buChar char="•"/>
                      </a:pPr>
                      <a:r>
                        <a:rPr lang="en-US" baseline="0" dirty="0" smtClean="0"/>
                        <a:t>Selling price</a:t>
                      </a:r>
                      <a:endParaRPr lang="en-US" dirty="0" smtClean="0"/>
                    </a:p>
                    <a:p>
                      <a:pPr marL="285750" indent="-285750" algn="l">
                        <a:buFont typeface="Arial" panose="020B0604020202020204" pitchFamily="34" charset="0"/>
                        <a:buChar char="•"/>
                      </a:pPr>
                      <a:r>
                        <a:rPr lang="en-US" dirty="0" smtClean="0"/>
                        <a:t>Length</a:t>
                      </a:r>
                    </a:p>
                    <a:p>
                      <a:pPr marL="285750" indent="-285750" algn="l">
                        <a:buFont typeface="Arial" panose="020B0604020202020204" pitchFamily="34" charset="0"/>
                        <a:buChar char="•"/>
                      </a:pPr>
                      <a:r>
                        <a:rPr lang="en-US" dirty="0" smtClean="0"/>
                        <a:t>Age</a:t>
                      </a:r>
                      <a:r>
                        <a:rPr lang="en-US" baseline="0" dirty="0" smtClean="0"/>
                        <a:t> restriction</a:t>
                      </a:r>
                      <a:endParaRPr lang="en-US"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Genre ID</a:t>
                      </a:r>
                    </a:p>
                    <a:p>
                      <a:pPr algn="l"/>
                      <a:endParaRPr lang="en-US" dirty="0" smtClean="0"/>
                    </a:p>
                  </a:txBody>
                  <a:tcPr>
                    <a:solidFill>
                      <a:srgbClr val="700579">
                        <a:alpha val="10000"/>
                      </a:srgbClr>
                    </a:solidFill>
                  </a:tcPr>
                </a:tc>
                <a:tc>
                  <a:txBody>
                    <a:bodyPr/>
                    <a:lstStyle/>
                    <a:p>
                      <a:pPr marL="285750" indent="-285750" algn="l">
                        <a:buFont typeface="Arial" panose="020B0604020202020204" pitchFamily="34" charset="0"/>
                        <a:buChar char="•"/>
                      </a:pPr>
                      <a:r>
                        <a:rPr lang="en-US" baseline="0" dirty="0" smtClean="0"/>
                        <a:t> Give an error message if all fields from the title to the ratings are the same.</a:t>
                      </a:r>
                    </a:p>
                    <a:p>
                      <a:pPr marL="285750" indent="-285750" algn="l">
                        <a:buFont typeface="Arial" panose="020B0604020202020204" pitchFamily="34" charset="0"/>
                        <a:buChar char="•"/>
                      </a:pPr>
                      <a:r>
                        <a:rPr lang="en-US" baseline="0" dirty="0" smtClean="0"/>
                        <a:t>Validate that:</a:t>
                      </a:r>
                    </a:p>
                    <a:p>
                      <a:pPr marL="742950" lvl="1" indent="-285750" algn="l">
                        <a:buFont typeface="Arial" panose="020B0604020202020204" pitchFamily="34" charset="0"/>
                        <a:buChar char="•"/>
                      </a:pPr>
                      <a:r>
                        <a:rPr lang="en-US" baseline="0" dirty="0" smtClean="0"/>
                        <a:t>All attributes have been assigned a value</a:t>
                      </a:r>
                    </a:p>
                    <a:p>
                      <a:pPr marL="742950" lvl="1" indent="-285750" algn="l">
                        <a:buFont typeface="Arial" panose="020B0604020202020204" pitchFamily="34" charset="0"/>
                        <a:buChar char="•"/>
                      </a:pPr>
                      <a:r>
                        <a:rPr lang="en-US" baseline="0" dirty="0" smtClean="0"/>
                        <a:t>Length, Film cost, Selling price are numeric</a:t>
                      </a:r>
                    </a:p>
                    <a:p>
                      <a:pPr marL="285750" indent="-285750" algn="l">
                        <a:buFont typeface="Arial" panose="020B0604020202020204" pitchFamily="34" charset="0"/>
                        <a:buChar char="•"/>
                      </a:pPr>
                      <a:r>
                        <a:rPr lang="en-US" baseline="0" dirty="0" smtClean="0"/>
                        <a:t>If the save button is clicked and there are no duplicates, the new film is added to the </a:t>
                      </a:r>
                      <a:r>
                        <a:rPr lang="en-US" baseline="0" dirty="0" smtClean="0"/>
                        <a:t>database</a:t>
                      </a:r>
                    </a:p>
                    <a:p>
                      <a:pPr marL="285750" indent="-285750" algn="l">
                        <a:buFont typeface="Arial" panose="020B0604020202020204" pitchFamily="34" charset="0"/>
                        <a:buChar char="•"/>
                      </a:pPr>
                      <a:r>
                        <a:rPr lang="en-US" baseline="0" dirty="0" smtClean="0"/>
                        <a:t>Generate </a:t>
                      </a:r>
                      <a:r>
                        <a:rPr lang="en-US" baseline="0" dirty="0" err="1" smtClean="0"/>
                        <a:t>FilmID</a:t>
                      </a:r>
                      <a:endParaRPr lang="en-ZA" dirty="0"/>
                    </a:p>
                  </a:txBody>
                  <a:tcPr>
                    <a:solidFill>
                      <a:srgbClr val="700579">
                        <a:alpha val="10000"/>
                      </a:srgbClr>
                    </a:solidFill>
                  </a:tcPr>
                </a:tc>
                <a:tc>
                  <a:txBody>
                    <a:bodyPr/>
                    <a:lstStyle/>
                    <a:p>
                      <a:pPr marL="285750" indent="-285750" algn="l">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l">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l">
                        <a:buFont typeface="Arial" panose="020B0604020202020204" pitchFamily="34" charset="0"/>
                        <a:buChar char="•"/>
                      </a:pPr>
                      <a:r>
                        <a:rPr lang="en-US" baseline="0" dirty="0" smtClean="0"/>
                        <a:t>Send a confirmation message to show that the film was successfully saved and added</a:t>
                      </a:r>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TextBox 2"/>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cxnSp>
        <p:nvCxnSpPr>
          <p:cNvPr id="4" name="Straight Connector 3"/>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9" name="Isosceles Triangle 8"/>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Tree>
    <p:extLst>
      <p:ext uri="{BB962C8B-B14F-4D97-AF65-F5344CB8AC3E}">
        <p14:creationId xmlns:p14="http://schemas.microsoft.com/office/powerpoint/2010/main" val="813391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11870663"/>
              </p:ext>
            </p:extLst>
          </p:nvPr>
        </p:nvGraphicFramePr>
        <p:xfrm>
          <a:off x="1618674" y="2052818"/>
          <a:ext cx="9513783" cy="4084320"/>
        </p:xfrm>
        <a:graphic>
          <a:graphicData uri="http://schemas.openxmlformats.org/drawingml/2006/table">
            <a:tbl>
              <a:tblPr firstRow="1" bandRow="1">
                <a:tableStyleId>{5C22544A-7EE6-4342-B048-85BDC9FD1C3A}</a:tableStyleId>
              </a:tblPr>
              <a:tblGrid>
                <a:gridCol w="2171661">
                  <a:extLst>
                    <a:ext uri="{9D8B030D-6E8A-4147-A177-3AD203B41FA5}">
                      <a16:colId xmlns:a16="http://schemas.microsoft.com/office/drawing/2014/main" val="2984206186"/>
                    </a:ext>
                  </a:extLst>
                </a:gridCol>
                <a:gridCol w="4170861">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marL="0" algn="ctr" defTabSz="914400" rtl="0" eaLnBrk="1" latinLnBrk="0" hangingPunct="1"/>
                      <a:r>
                        <a:rPr lang="en-US" sz="2400" kern="1200" dirty="0" smtClean="0">
                          <a:solidFill>
                            <a:schemeClr val="bg1"/>
                          </a:solidFill>
                          <a:latin typeface="+mn-lt"/>
                          <a:ea typeface="+mn-ea"/>
                          <a:cs typeface="+mn-cs"/>
                        </a:rPr>
                        <a:t>Maintain films</a:t>
                      </a:r>
                      <a:endParaRPr lang="en-ZA" sz="2400" kern="1200" dirty="0">
                        <a:solidFill>
                          <a:schemeClr val="bg1"/>
                        </a:solidFill>
                        <a:latin typeface="+mn-lt"/>
                        <a:ea typeface="+mn-ea"/>
                        <a:cs typeface="+mn-cs"/>
                      </a:endParaRPr>
                    </a:p>
                  </a:txBody>
                  <a:tcPr>
                    <a:solidFill>
                      <a:srgbClr val="700579"/>
                    </a:solidFill>
                  </a:tcPr>
                </a:tc>
                <a:tc hMerge="1">
                  <a:txBody>
                    <a:bodyPr/>
                    <a:lstStyle/>
                    <a:p>
                      <a:pPr marL="0" algn="l" defTabSz="914400" rtl="0" eaLnBrk="1" latinLnBrk="0" hangingPunct="1"/>
                      <a:endParaRPr lang="en-ZA" sz="2400" kern="1200" dirty="0">
                        <a:solidFill>
                          <a:schemeClr val="bg1"/>
                        </a:solidFill>
                        <a:latin typeface="+mn-lt"/>
                        <a:ea typeface="+mn-ea"/>
                        <a:cs typeface="+mn-cs"/>
                      </a:endParaRPr>
                    </a:p>
                  </a:txBody>
                  <a:tcPr/>
                </a:tc>
                <a:tc hMerge="1">
                  <a:txBody>
                    <a:bodyPr/>
                    <a:lstStyle/>
                    <a:p>
                      <a:pPr marL="0" algn="l" defTabSz="914400" rtl="0" eaLnBrk="1" latinLnBrk="0" hangingPunct="1"/>
                      <a:endParaRPr lang="en-ZA" sz="2400" kern="1200" dirty="0">
                        <a:solidFill>
                          <a:schemeClr val="bg1"/>
                        </a:solidFill>
                        <a:latin typeface="+mn-lt"/>
                        <a:ea typeface="+mn-ea"/>
                        <a:cs typeface="+mn-cs"/>
                      </a:endParaRPr>
                    </a:p>
                  </a:txBody>
                  <a:tcPr/>
                </a:tc>
                <a:extLst>
                  <a:ext uri="{0D108BD9-81ED-4DB2-BD59-A6C34878D82A}">
                    <a16:rowId xmlns:a16="http://schemas.microsoft.com/office/drawing/2014/main" val="3469924688"/>
                  </a:ext>
                </a:extLst>
              </a:tr>
              <a:tr h="370840">
                <a:tc gridSpan="3">
                  <a:txBody>
                    <a:bodyPr/>
                    <a:lstStyle/>
                    <a:p>
                      <a:pPr marL="0" algn="ctr" defTabSz="914400" rtl="0" eaLnBrk="1" latinLnBrk="0" hangingPunct="1"/>
                      <a:r>
                        <a:rPr lang="en-US" sz="2000" kern="1200" dirty="0" smtClean="0">
                          <a:solidFill>
                            <a:schemeClr val="bg1"/>
                          </a:solidFill>
                          <a:latin typeface="+mn-lt"/>
                          <a:ea typeface="+mn-ea"/>
                          <a:cs typeface="+mn-cs"/>
                        </a:rPr>
                        <a:t>Change details of existing film</a:t>
                      </a:r>
                      <a:endParaRPr lang="en-ZA" sz="2000" kern="1200" dirty="0">
                        <a:solidFill>
                          <a:schemeClr val="bg1"/>
                        </a:solidFill>
                        <a:latin typeface="+mn-lt"/>
                        <a:ea typeface="+mn-ea"/>
                        <a:cs typeface="+mn-cs"/>
                      </a:endParaRPr>
                    </a:p>
                  </a:txBody>
                  <a:tcPr>
                    <a:solidFill>
                      <a:srgbClr val="700579">
                        <a:alpha val="70000"/>
                      </a:srgbClr>
                    </a:solidFill>
                  </a:tcPr>
                </a:tc>
                <a:tc hMerge="1">
                  <a:txBody>
                    <a:bodyPr/>
                    <a:lstStyle/>
                    <a:p>
                      <a:pPr marL="0" algn="l" defTabSz="914400" rtl="0" eaLnBrk="1" latinLnBrk="0" hangingPunct="1"/>
                      <a:endParaRPr lang="en-ZA" sz="1800" kern="1200" dirty="0">
                        <a:solidFill>
                          <a:schemeClr val="dk1"/>
                        </a:solidFill>
                        <a:latin typeface="+mn-lt"/>
                        <a:ea typeface="+mn-ea"/>
                        <a:cs typeface="+mn-cs"/>
                      </a:endParaRPr>
                    </a:p>
                  </a:txBody>
                  <a:tcPr/>
                </a:tc>
                <a:tc hMerge="1">
                  <a:txBody>
                    <a:bodyPr/>
                    <a:lstStyle/>
                    <a:p>
                      <a:pPr marL="0" algn="l" defTabSz="914400" rtl="0" eaLnBrk="1" latinLnBrk="0" hangingPunct="1"/>
                      <a:endParaRPr lang="en-ZA" sz="1800" kern="1200" dirty="0">
                        <a:solidFill>
                          <a:schemeClr val="dk1"/>
                        </a:solidFill>
                        <a:latin typeface="+mn-lt"/>
                        <a:ea typeface="+mn-ea"/>
                        <a:cs typeface="+mn-cs"/>
                      </a:endParaRPr>
                    </a:p>
                  </a:txBody>
                  <a:tcPr/>
                </a:tc>
                <a:extLst>
                  <a:ext uri="{0D108BD9-81ED-4DB2-BD59-A6C34878D82A}">
                    <a16:rowId xmlns:a16="http://schemas.microsoft.com/office/drawing/2014/main" val="3535079933"/>
                  </a:ext>
                </a:extLst>
              </a:tr>
              <a:tr h="370840">
                <a:tc>
                  <a:txBody>
                    <a:bodyPr/>
                    <a:lstStyle/>
                    <a:p>
                      <a:pPr marL="0" algn="l" defTabSz="914400" rtl="0" eaLnBrk="1" latinLnBrk="0" hangingPunct="1"/>
                      <a:r>
                        <a:rPr lang="en-US" sz="2000" kern="1200" dirty="0" smtClean="0">
                          <a:solidFill>
                            <a:schemeClr val="bg1"/>
                          </a:solidFill>
                          <a:latin typeface="+mn-lt"/>
                          <a:ea typeface="+mn-ea"/>
                          <a:cs typeface="+mn-cs"/>
                        </a:rPr>
                        <a:t>Input Data</a:t>
                      </a:r>
                      <a:endParaRPr lang="en-ZA" sz="2000" kern="1200" dirty="0">
                        <a:solidFill>
                          <a:schemeClr val="bg1"/>
                        </a:solidFill>
                        <a:latin typeface="+mn-lt"/>
                        <a:ea typeface="+mn-ea"/>
                        <a:cs typeface="+mn-cs"/>
                      </a:endParaRPr>
                    </a:p>
                  </a:txBody>
                  <a:tcPr>
                    <a:solidFill>
                      <a:srgbClr val="700579">
                        <a:alpha val="40000"/>
                      </a:srgbClr>
                    </a:solidFill>
                  </a:tcPr>
                </a:tc>
                <a:tc>
                  <a:txBody>
                    <a:bodyPr/>
                    <a:lstStyle/>
                    <a:p>
                      <a:pPr marL="0" algn="l" defTabSz="914400" rtl="0" eaLnBrk="1" latinLnBrk="0" hangingPunct="1"/>
                      <a:r>
                        <a:rPr lang="en-US" sz="2000" kern="1200" dirty="0" smtClean="0">
                          <a:solidFill>
                            <a:schemeClr val="bg1"/>
                          </a:solidFill>
                          <a:latin typeface="+mn-lt"/>
                          <a:ea typeface="+mn-ea"/>
                          <a:cs typeface="+mn-cs"/>
                        </a:rPr>
                        <a:t>Processing</a:t>
                      </a:r>
                      <a:endParaRPr lang="en-ZA" sz="2000" kern="1200" dirty="0">
                        <a:solidFill>
                          <a:schemeClr val="bg1"/>
                        </a:solidFill>
                        <a:latin typeface="+mn-lt"/>
                        <a:ea typeface="+mn-ea"/>
                        <a:cs typeface="+mn-cs"/>
                      </a:endParaRPr>
                    </a:p>
                  </a:txBody>
                  <a:tcPr>
                    <a:solidFill>
                      <a:srgbClr val="700579">
                        <a:alpha val="40000"/>
                      </a:srgbClr>
                    </a:solidFill>
                  </a:tcPr>
                </a:tc>
                <a:tc>
                  <a:txBody>
                    <a:bodyPr/>
                    <a:lstStyle/>
                    <a:p>
                      <a:pPr marL="0" algn="l" defTabSz="914400" rtl="0" eaLnBrk="1" latinLnBrk="0" hangingPunct="1"/>
                      <a:r>
                        <a:rPr lang="en-US" sz="2000" kern="1200" dirty="0" smtClean="0">
                          <a:solidFill>
                            <a:schemeClr val="bg1"/>
                          </a:solidFill>
                          <a:latin typeface="+mn-lt"/>
                          <a:ea typeface="+mn-ea"/>
                          <a:cs typeface="+mn-cs"/>
                        </a:rPr>
                        <a:t>Output</a:t>
                      </a:r>
                      <a:endParaRPr lang="en-ZA" sz="2000" kern="1200" dirty="0">
                        <a:solidFill>
                          <a:schemeClr val="bg1"/>
                        </a:solidFill>
                        <a:latin typeface="+mn-lt"/>
                        <a:ea typeface="+mn-ea"/>
                        <a:cs typeface="+mn-cs"/>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Film ID</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Title</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Film cost</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Selling price</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Length</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Age restriction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dk1"/>
                          </a:solidFill>
                          <a:latin typeface="+mn-lt"/>
                          <a:ea typeface="+mn-ea"/>
                          <a:cs typeface="+mn-cs"/>
                        </a:rPr>
                        <a:t>Genre ID</a:t>
                      </a:r>
                    </a:p>
                  </a:txBody>
                  <a:tcPr>
                    <a:solidFill>
                      <a:srgbClr val="700579">
                        <a:alpha val="10000"/>
                      </a:srgbClr>
                    </a:solidFill>
                  </a:tcPr>
                </a:tc>
                <a:tc>
                  <a:txBody>
                    <a:bodyPr/>
                    <a:lstStyle/>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Display all attributes of selected Film and allow user to change</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Validate</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 that:</a:t>
                      </a:r>
                    </a:p>
                    <a:p>
                      <a:pPr marL="742950" lvl="1"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All attributes have been assigned a value</a:t>
                      </a:r>
                    </a:p>
                    <a:p>
                      <a:pPr marL="742950" lvl="1"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Length, Film cost, Selling price are numeric</a:t>
                      </a:r>
                    </a:p>
                    <a:p>
                      <a:pPr marL="285750" indent="-285750" algn="l" defTabSz="914400" rtl="0" eaLnBrk="1" latinLnBrk="0" hangingPunct="1">
                        <a:buFont typeface="Arial" panose="020B0604020202020204" pitchFamily="34" charset="0"/>
                        <a:buChar char="•"/>
                      </a:pPr>
                      <a:r>
                        <a:rPr lang="en-US" sz="1800" kern="1200" dirty="0" smtClean="0">
                          <a:solidFill>
                            <a:schemeClr val="dk1"/>
                          </a:solidFill>
                          <a:latin typeface="+mn-lt"/>
                          <a:ea typeface="+mn-ea"/>
                          <a:cs typeface="+mn-cs"/>
                        </a:rPr>
                        <a:t>If the save button is clicked and</a:t>
                      </a:r>
                      <a:r>
                        <a:rPr lang="en-US" sz="1800" kern="1200" baseline="0" dirty="0" smtClean="0">
                          <a:solidFill>
                            <a:schemeClr val="dk1"/>
                          </a:solidFill>
                          <a:latin typeface="+mn-lt"/>
                          <a:ea typeface="+mn-ea"/>
                          <a:cs typeface="+mn-cs"/>
                        </a:rPr>
                        <a:t> there are</a:t>
                      </a:r>
                      <a:r>
                        <a:rPr lang="en-US" sz="1800" kern="1200" dirty="0" smtClean="0">
                          <a:solidFill>
                            <a:schemeClr val="dk1"/>
                          </a:solidFill>
                          <a:latin typeface="+mn-lt"/>
                          <a:ea typeface="+mn-ea"/>
                          <a:cs typeface="+mn-cs"/>
                        </a:rPr>
                        <a:t> no duplicates, the  film is updated to the database</a:t>
                      </a:r>
                      <a:endParaRPr lang="en-ZA" sz="1800" kern="1200" dirty="0">
                        <a:solidFill>
                          <a:schemeClr val="dk1"/>
                        </a:solidFill>
                        <a:latin typeface="+mn-lt"/>
                        <a:ea typeface="+mn-ea"/>
                        <a:cs typeface="+mn-cs"/>
                      </a:endParaRPr>
                    </a:p>
                  </a:txBody>
                  <a:tcPr>
                    <a:solidFill>
                      <a:srgbClr val="700579">
                        <a:alpha val="10000"/>
                      </a:srgbClr>
                    </a:solidFill>
                  </a:tcPr>
                </a:tc>
                <a:tc>
                  <a:txBody>
                    <a:bodyPr/>
                    <a:lstStyle/>
                    <a:p>
                      <a:pPr marL="285750" indent="-285750" algn="l">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l">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l">
                        <a:buFont typeface="Arial" panose="020B0604020202020204" pitchFamily="34" charset="0"/>
                        <a:buChar char="•"/>
                      </a:pPr>
                      <a:r>
                        <a:rPr lang="en-US" baseline="0" dirty="0" smtClean="0"/>
                        <a:t>Send a confirmation message to show that the film was successfully updated.</a:t>
                      </a:r>
                    </a:p>
                    <a:p>
                      <a:pPr marL="285750" indent="-285750" algn="l" defTabSz="914400" rtl="0" eaLnBrk="1" latinLnBrk="0" hangingPunct="1">
                        <a:buFont typeface="Arial" panose="020B0604020202020204" pitchFamily="34" charset="0"/>
                        <a:buChar char="•"/>
                      </a:pPr>
                      <a:endParaRPr lang="en-ZA" sz="1800" kern="1200" dirty="0">
                        <a:solidFill>
                          <a:schemeClr val="dk1"/>
                        </a:solidFill>
                        <a:latin typeface="+mn-lt"/>
                        <a:ea typeface="+mn-ea"/>
                        <a:cs typeface="+mn-cs"/>
                      </a:endParaRPr>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3628403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778038"/>
              </p:ext>
            </p:extLst>
          </p:nvPr>
        </p:nvGraphicFramePr>
        <p:xfrm>
          <a:off x="1618674" y="2218691"/>
          <a:ext cx="9368874" cy="3284644"/>
        </p:xfrm>
        <a:graphic>
          <a:graphicData uri="http://schemas.openxmlformats.org/drawingml/2006/table">
            <a:tbl>
              <a:tblPr firstRow="1" bandRow="1">
                <a:tableStyleId>{5C22544A-7EE6-4342-B048-85BDC9FD1C3A}</a:tableStyleId>
              </a:tblPr>
              <a:tblGrid>
                <a:gridCol w="1876694">
                  <a:extLst>
                    <a:ext uri="{9D8B030D-6E8A-4147-A177-3AD203B41FA5}">
                      <a16:colId xmlns:a16="http://schemas.microsoft.com/office/drawing/2014/main" val="2984206186"/>
                    </a:ext>
                  </a:extLst>
                </a:gridCol>
                <a:gridCol w="4369222">
                  <a:extLst>
                    <a:ext uri="{9D8B030D-6E8A-4147-A177-3AD203B41FA5}">
                      <a16:colId xmlns:a16="http://schemas.microsoft.com/office/drawing/2014/main" val="3834758994"/>
                    </a:ext>
                  </a:extLst>
                </a:gridCol>
                <a:gridCol w="3122958">
                  <a:extLst>
                    <a:ext uri="{9D8B030D-6E8A-4147-A177-3AD203B41FA5}">
                      <a16:colId xmlns:a16="http://schemas.microsoft.com/office/drawing/2014/main" val="1723361887"/>
                    </a:ext>
                  </a:extLst>
                </a:gridCol>
              </a:tblGrid>
              <a:tr h="370840">
                <a:tc gridSpan="3">
                  <a:txBody>
                    <a:bodyPr/>
                    <a:lstStyle/>
                    <a:p>
                      <a:pPr algn="ctr"/>
                      <a:r>
                        <a:rPr lang="en-US" sz="2400" dirty="0" smtClean="0"/>
                        <a:t>Maintain films</a:t>
                      </a:r>
                      <a:endParaRPr lang="en-ZA" sz="2400" dirty="0"/>
                    </a:p>
                  </a:txBody>
                  <a:tcPr anchor="ctr">
                    <a:solidFill>
                      <a:srgbClr val="700579"/>
                    </a:solidFill>
                  </a:tcPr>
                </a:tc>
                <a:tc hMerge="1">
                  <a:txBody>
                    <a:bodyPr/>
                    <a:lstStyle/>
                    <a:p>
                      <a:endParaRPr lang="en-ZA" sz="2400" dirty="0"/>
                    </a:p>
                  </a:txBody>
                  <a:tcPr>
                    <a:solidFill>
                      <a:srgbClr val="700579"/>
                    </a:solidFill>
                  </a:tcPr>
                </a:tc>
                <a:tc hMerge="1">
                  <a:txBody>
                    <a:bodyPr/>
                    <a:lstStyle/>
                    <a:p>
                      <a:endParaRPr lang="en-ZA" sz="2400" dirty="0"/>
                    </a:p>
                  </a:txBody>
                  <a:tcPr>
                    <a:solidFill>
                      <a:srgbClr val="700579"/>
                    </a:solidFill>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Delete existing film</a:t>
                      </a:r>
                      <a:endParaRPr lang="en-ZA" sz="2000" dirty="0">
                        <a:solidFill>
                          <a:schemeClr val="bg1"/>
                        </a:solidFill>
                      </a:endParaRPr>
                    </a:p>
                  </a:txBody>
                  <a:tcPr>
                    <a:solidFill>
                      <a:srgbClr val="700579">
                        <a:alpha val="70000"/>
                      </a:srgbClr>
                    </a:solidFill>
                  </a:tcPr>
                </a:tc>
                <a:tc hMerge="1">
                  <a:txBody>
                    <a:bodyPr/>
                    <a:lstStyle/>
                    <a:p>
                      <a:pPr algn="ctr"/>
                      <a:endParaRPr lang="en-ZA" dirty="0"/>
                    </a:p>
                  </a:txBody>
                  <a:tcPr/>
                </a:tc>
                <a:tc hMerge="1">
                  <a:txBody>
                    <a:bodyPr/>
                    <a:lstStyle/>
                    <a:p>
                      <a:pPr algn="ctr"/>
                      <a:endParaRPr lang="en-ZA" dirty="0"/>
                    </a:p>
                  </a:txBody>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2034964">
                <a:tc>
                  <a:txBody>
                    <a:bodyPr/>
                    <a:lstStyle/>
                    <a:p>
                      <a:pPr marL="285750" indent="-285750" algn="just">
                        <a:buFont typeface="Arial" panose="020B0604020202020204" pitchFamily="34" charset="0"/>
                        <a:buChar char="•"/>
                      </a:pPr>
                      <a:r>
                        <a:rPr lang="en-US" dirty="0" smtClean="0"/>
                        <a:t>Film ID</a:t>
                      </a:r>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 all attributes of selected Film</a:t>
                      </a:r>
                      <a:endParaRPr lang="en-US" baseline="0" dirty="0" smtClean="0"/>
                    </a:p>
                    <a:p>
                      <a:pPr marL="285750" indent="-285750" algn="just">
                        <a:buFont typeface="Arial" panose="020B0604020202020204" pitchFamily="34" charset="0"/>
                        <a:buChar char="•"/>
                      </a:pPr>
                      <a:r>
                        <a:rPr lang="en-US" baseline="0" dirty="0" smtClean="0"/>
                        <a:t>After user requested to delete the film, ask if user is sure and if yes, then delete the corresponding database table entry</a:t>
                      </a:r>
                      <a:endParaRPr lang="en-ZA" dirty="0"/>
                    </a:p>
                  </a:txBody>
                  <a:tcPr>
                    <a:solidFill>
                      <a:srgbClr val="700579">
                        <a:alpha val="10000"/>
                      </a:srgbClr>
                    </a:solidFill>
                  </a:tcPr>
                </a:tc>
                <a:tc>
                  <a:txBody>
                    <a:bodyPr/>
                    <a:lstStyle/>
                    <a:p>
                      <a:pPr marL="285750" indent="-285750" algn="l">
                        <a:buFont typeface="Arial" panose="020B0604020202020204" pitchFamily="34" charset="0"/>
                        <a:buChar char="•"/>
                      </a:pPr>
                      <a:r>
                        <a:rPr lang="en-US" dirty="0" smtClean="0"/>
                        <a:t>Message to indicate the film with the</a:t>
                      </a:r>
                      <a:r>
                        <a:rPr lang="en-US" baseline="0" dirty="0" smtClean="0"/>
                        <a:t> specified</a:t>
                      </a:r>
                      <a:r>
                        <a:rPr lang="en-US" dirty="0" smtClean="0"/>
                        <a:t> Film</a:t>
                      </a:r>
                      <a:r>
                        <a:rPr lang="en-US" baseline="0" dirty="0" smtClean="0"/>
                        <a:t> ID has been successfully deleted</a:t>
                      </a: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1238446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36005864"/>
              </p:ext>
            </p:extLst>
          </p:nvPr>
        </p:nvGraphicFramePr>
        <p:xfrm>
          <a:off x="1618675" y="2189851"/>
          <a:ext cx="9383622" cy="4358640"/>
        </p:xfrm>
        <a:graphic>
          <a:graphicData uri="http://schemas.openxmlformats.org/drawingml/2006/table">
            <a:tbl>
              <a:tblPr firstRow="1" bandRow="1">
                <a:tableStyleId>{5C22544A-7EE6-4342-B048-85BDC9FD1C3A}</a:tableStyleId>
              </a:tblPr>
              <a:tblGrid>
                <a:gridCol w="2035048">
                  <a:extLst>
                    <a:ext uri="{9D8B030D-6E8A-4147-A177-3AD203B41FA5}">
                      <a16:colId xmlns:a16="http://schemas.microsoft.com/office/drawing/2014/main" val="2984206186"/>
                    </a:ext>
                  </a:extLst>
                </a:gridCol>
                <a:gridCol w="4220700">
                  <a:extLst>
                    <a:ext uri="{9D8B030D-6E8A-4147-A177-3AD203B41FA5}">
                      <a16:colId xmlns:a16="http://schemas.microsoft.com/office/drawing/2014/main" val="3834758994"/>
                    </a:ext>
                  </a:extLst>
                </a:gridCol>
                <a:gridCol w="3127874">
                  <a:extLst>
                    <a:ext uri="{9D8B030D-6E8A-4147-A177-3AD203B41FA5}">
                      <a16:colId xmlns:a16="http://schemas.microsoft.com/office/drawing/2014/main" val="1723361887"/>
                    </a:ext>
                  </a:extLst>
                </a:gridCol>
              </a:tblGrid>
              <a:tr h="370840">
                <a:tc gridSpan="3">
                  <a:txBody>
                    <a:bodyPr/>
                    <a:lstStyle/>
                    <a:p>
                      <a:pPr algn="ctr"/>
                      <a:r>
                        <a:rPr lang="en-US" sz="2400" dirty="0" smtClean="0"/>
                        <a:t>Maintain genres</a:t>
                      </a:r>
                      <a:endParaRPr lang="en-ZA" sz="2400" dirty="0"/>
                    </a:p>
                  </a:txBody>
                  <a:tcPr>
                    <a:solidFill>
                      <a:srgbClr val="700579"/>
                    </a:solidFill>
                  </a:tcPr>
                </a:tc>
                <a:tc hMerge="1">
                  <a:txBody>
                    <a:bodyPr/>
                    <a:lstStyle/>
                    <a:p>
                      <a:pPr algn="ctr"/>
                      <a:endParaRPr lang="en-ZA"/>
                    </a:p>
                  </a:txBody>
                  <a:tcPr/>
                </a:tc>
                <a:tc hMerge="1">
                  <a:txBody>
                    <a:bodyPr/>
                    <a:lstStyle/>
                    <a:p>
                      <a:pPr algn="ctr"/>
                      <a:endParaRPr lang="en-ZA"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Add new genres</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solidFill>
                  </a:tcPr>
                </a:tc>
                <a:tc hMerge="1">
                  <a:txBody>
                    <a:bodyPr/>
                    <a:lstStyle/>
                    <a:p>
                      <a:pPr algn="ctr"/>
                      <a:endParaRPr lang="en-ZA" sz="2000" dirty="0">
                        <a:solidFill>
                          <a:schemeClr val="bg1"/>
                        </a:solidFill>
                      </a:endParaRPr>
                    </a:p>
                  </a:txBody>
                  <a:tcPr>
                    <a:solidFill>
                      <a:srgbClr val="700579"/>
                    </a:solidFill>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Description</a:t>
                      </a:r>
                      <a:endParaRPr lang="en-US" dirty="0" smtClean="0"/>
                    </a:p>
                  </a:txBody>
                  <a:tcPr>
                    <a:solidFill>
                      <a:srgbClr val="700579">
                        <a:alpha val="10000"/>
                      </a:srgbClr>
                    </a:solidFill>
                  </a:tcPr>
                </a:tc>
                <a:tc>
                  <a:txBody>
                    <a:bodyPr/>
                    <a:lstStyle/>
                    <a:p>
                      <a:pPr marL="285750" indent="-285750" algn="just">
                        <a:buFont typeface="Arial" panose="020B0604020202020204" pitchFamily="34" charset="0"/>
                        <a:buChar char="•"/>
                      </a:pPr>
                      <a:r>
                        <a:rPr lang="en-US" baseline="0" dirty="0" smtClean="0"/>
                        <a:t>Display an error message if the description is the same as the other entries.</a:t>
                      </a:r>
                    </a:p>
                    <a:p>
                      <a:pPr marL="285750" indent="-285750" algn="just">
                        <a:buFont typeface="Arial" panose="020B0604020202020204" pitchFamily="34" charset="0"/>
                        <a:buChar char="•"/>
                      </a:pPr>
                      <a:r>
                        <a:rPr lang="en-US" baseline="0" dirty="0" smtClean="0"/>
                        <a:t>Validate that:</a:t>
                      </a:r>
                    </a:p>
                    <a:p>
                      <a:pPr marL="742950" lvl="1" indent="-285750" algn="just">
                        <a:buFont typeface="Arial" panose="020B0604020202020204" pitchFamily="34" charset="0"/>
                        <a:buChar char="•"/>
                      </a:pPr>
                      <a:r>
                        <a:rPr lang="en-US" baseline="0" dirty="0" smtClean="0"/>
                        <a:t>All attributes have been assigned a value</a:t>
                      </a:r>
                    </a:p>
                    <a:p>
                      <a:pPr marL="285750" indent="-285750" algn="just">
                        <a:buFont typeface="Arial" panose="020B0604020202020204" pitchFamily="34" charset="0"/>
                        <a:buChar char="•"/>
                      </a:pPr>
                      <a:r>
                        <a:rPr lang="en-US" baseline="0" dirty="0" smtClean="0"/>
                        <a:t>If the save button is clicked and there are no duplicates,  the new genre is added to the </a:t>
                      </a:r>
                      <a:r>
                        <a:rPr lang="en-US" baseline="0" dirty="0" smtClean="0"/>
                        <a:t>database</a:t>
                      </a:r>
                    </a:p>
                    <a:p>
                      <a:pPr marL="285750" indent="-285750" algn="just">
                        <a:buFont typeface="Arial" panose="020B0604020202020204" pitchFamily="34" charset="0"/>
                        <a:buChar char="•"/>
                      </a:pPr>
                      <a:r>
                        <a:rPr lang="en-US" baseline="0" dirty="0" smtClean="0"/>
                        <a:t>Generate </a:t>
                      </a:r>
                      <a:r>
                        <a:rPr lang="en-US" baseline="0" dirty="0" err="1" smtClean="0"/>
                        <a:t>GenreID</a:t>
                      </a:r>
                      <a:endParaRPr lang="en-ZA" dirty="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just">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just">
                        <a:buFont typeface="Arial" panose="020B0604020202020204" pitchFamily="34" charset="0"/>
                        <a:buChar char="•"/>
                      </a:pPr>
                      <a:r>
                        <a:rPr lang="en-US" baseline="0" dirty="0" smtClean="0"/>
                        <a:t>Send a confirmation message to show that the genre was successfully saved and added</a:t>
                      </a:r>
                    </a:p>
                    <a:p>
                      <a:pPr marL="285750" indent="-285750" algn="just">
                        <a:buFont typeface="Arial" panose="020B0604020202020204" pitchFamily="34" charset="0"/>
                        <a:buChar char="•"/>
                      </a:pP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428856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22324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TABLE OF CONTENT</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12950" y="-302565"/>
            <a:ext cx="884392" cy="5629005"/>
          </a:xfrm>
          <a:custGeom>
            <a:avLst/>
            <a:gdLst>
              <a:gd name="connsiteX0" fmla="*/ 0 w 1118700"/>
              <a:gd name="connsiteY0" fmla="*/ 6957900 h 6957900"/>
              <a:gd name="connsiteX1" fmla="*/ 559350 w 1118700"/>
              <a:gd name="connsiteY1" fmla="*/ 0 h 6957900"/>
              <a:gd name="connsiteX2" fmla="*/ 1118700 w 1118700"/>
              <a:gd name="connsiteY2" fmla="*/ 6957900 h 6957900"/>
              <a:gd name="connsiteX3" fmla="*/ 0 w 1118700"/>
              <a:gd name="connsiteY3" fmla="*/ 6957900 h 6957900"/>
              <a:gd name="connsiteX0" fmla="*/ 0 w 1003354"/>
              <a:gd name="connsiteY0" fmla="*/ 6957900 h 6957900"/>
              <a:gd name="connsiteX1" fmla="*/ 559350 w 1003354"/>
              <a:gd name="connsiteY1" fmla="*/ 0 h 6957900"/>
              <a:gd name="connsiteX2" fmla="*/ 1003354 w 1003354"/>
              <a:gd name="connsiteY2" fmla="*/ 5413042 h 6957900"/>
              <a:gd name="connsiteX3" fmla="*/ 0 w 1003354"/>
              <a:gd name="connsiteY3" fmla="*/ 6957900 h 6957900"/>
              <a:gd name="connsiteX0" fmla="*/ 0 w 884392"/>
              <a:gd name="connsiteY0" fmla="*/ 5629005 h 5629005"/>
              <a:gd name="connsiteX1" fmla="*/ 440388 w 884392"/>
              <a:gd name="connsiteY1" fmla="*/ 0 h 5629005"/>
              <a:gd name="connsiteX2" fmla="*/ 884392 w 884392"/>
              <a:gd name="connsiteY2" fmla="*/ 5413042 h 5629005"/>
              <a:gd name="connsiteX3" fmla="*/ 0 w 884392"/>
              <a:gd name="connsiteY3" fmla="*/ 5629005 h 5629005"/>
            </a:gdLst>
            <a:ahLst/>
            <a:cxnLst>
              <a:cxn ang="0">
                <a:pos x="connsiteX0" y="connsiteY0"/>
              </a:cxn>
              <a:cxn ang="0">
                <a:pos x="connsiteX1" y="connsiteY1"/>
              </a:cxn>
              <a:cxn ang="0">
                <a:pos x="connsiteX2" y="connsiteY2"/>
              </a:cxn>
              <a:cxn ang="0">
                <a:pos x="connsiteX3" y="connsiteY3"/>
              </a:cxn>
            </a:cxnLst>
            <a:rect l="l" t="t" r="r" b="b"/>
            <a:pathLst>
              <a:path w="884392" h="5629005">
                <a:moveTo>
                  <a:pt x="0" y="5629005"/>
                </a:moveTo>
                <a:lnTo>
                  <a:pt x="440388" y="0"/>
                </a:lnTo>
                <a:lnTo>
                  <a:pt x="884392" y="5413042"/>
                </a:lnTo>
                <a:lnTo>
                  <a:pt x="0" y="5629005"/>
                </a:lnTo>
                <a:close/>
              </a:path>
            </a:pathLst>
          </a:cu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314873" y="-165558"/>
            <a:ext cx="928753" cy="5112135"/>
          </a:xfrm>
          <a:custGeom>
            <a:avLst/>
            <a:gdLst>
              <a:gd name="connsiteX0" fmla="*/ 0 w 1445104"/>
              <a:gd name="connsiteY0" fmla="*/ 7351151 h 7351151"/>
              <a:gd name="connsiteX1" fmla="*/ 722552 w 1445104"/>
              <a:gd name="connsiteY1" fmla="*/ 0 h 7351151"/>
              <a:gd name="connsiteX2" fmla="*/ 1445104 w 1445104"/>
              <a:gd name="connsiteY2" fmla="*/ 7351151 h 7351151"/>
              <a:gd name="connsiteX3" fmla="*/ 0 w 1445104"/>
              <a:gd name="connsiteY3" fmla="*/ 7351151 h 7351151"/>
              <a:gd name="connsiteX0" fmla="*/ 0 w 1180130"/>
              <a:gd name="connsiteY0" fmla="*/ 7351151 h 7351151"/>
              <a:gd name="connsiteX1" fmla="*/ 722552 w 1180130"/>
              <a:gd name="connsiteY1" fmla="*/ 0 h 7351151"/>
              <a:gd name="connsiteX2" fmla="*/ 1180130 w 1180130"/>
              <a:gd name="connsiteY2" fmla="*/ 4956218 h 7351151"/>
              <a:gd name="connsiteX3" fmla="*/ 0 w 1180130"/>
              <a:gd name="connsiteY3" fmla="*/ 7351151 h 7351151"/>
              <a:gd name="connsiteX0" fmla="*/ 0 w 928753"/>
              <a:gd name="connsiteY0" fmla="*/ 5112135 h 5112135"/>
              <a:gd name="connsiteX1" fmla="*/ 471175 w 928753"/>
              <a:gd name="connsiteY1" fmla="*/ 0 h 5112135"/>
              <a:gd name="connsiteX2" fmla="*/ 928753 w 928753"/>
              <a:gd name="connsiteY2" fmla="*/ 4956218 h 5112135"/>
              <a:gd name="connsiteX3" fmla="*/ 0 w 928753"/>
              <a:gd name="connsiteY3" fmla="*/ 5112135 h 5112135"/>
            </a:gdLst>
            <a:ahLst/>
            <a:cxnLst>
              <a:cxn ang="0">
                <a:pos x="connsiteX0" y="connsiteY0"/>
              </a:cxn>
              <a:cxn ang="0">
                <a:pos x="connsiteX1" y="connsiteY1"/>
              </a:cxn>
              <a:cxn ang="0">
                <a:pos x="connsiteX2" y="connsiteY2"/>
              </a:cxn>
              <a:cxn ang="0">
                <a:pos x="connsiteX3" y="connsiteY3"/>
              </a:cxn>
            </a:cxnLst>
            <a:rect l="l" t="t" r="r" b="b"/>
            <a:pathLst>
              <a:path w="928753" h="5112135">
                <a:moveTo>
                  <a:pt x="0" y="5112135"/>
                </a:moveTo>
                <a:lnTo>
                  <a:pt x="471175" y="0"/>
                </a:lnTo>
                <a:lnTo>
                  <a:pt x="928753" y="4956218"/>
                </a:lnTo>
                <a:lnTo>
                  <a:pt x="0" y="5112135"/>
                </a:lnTo>
                <a:close/>
              </a:path>
            </a:pathLst>
          </a:cu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39994" y="2023447"/>
            <a:ext cx="10768429" cy="4216539"/>
          </a:xfrm>
          <a:prstGeom prst="rect">
            <a:avLst/>
          </a:prstGeom>
          <a:noFill/>
        </p:spPr>
        <p:txBody>
          <a:bodyPr wrap="square" rtlCol="0">
            <a:spAutoFit/>
          </a:bodyPr>
          <a:lstStyle/>
          <a:p>
            <a:pPr marL="457200" indent="-457200" algn="just">
              <a:buFont typeface="+mj-lt"/>
              <a:buAutoNum type="arabicPeriod"/>
            </a:pPr>
            <a:r>
              <a:rPr lang="en-US" sz="2000" dirty="0" smtClean="0"/>
              <a:t>Project Plan</a:t>
            </a:r>
          </a:p>
          <a:p>
            <a:pPr marL="457200" indent="-457200" algn="just">
              <a:buFont typeface="+mj-lt"/>
              <a:buAutoNum type="arabicPeriod"/>
            </a:pPr>
            <a:r>
              <a:rPr lang="en-US" sz="2000" dirty="0" smtClean="0"/>
              <a:t>Definitions, acronyms and abbreviations</a:t>
            </a:r>
          </a:p>
          <a:p>
            <a:pPr marL="457200" indent="-457200" algn="just">
              <a:buFont typeface="+mj-lt"/>
              <a:buAutoNum type="arabicPeriod"/>
            </a:pPr>
            <a:r>
              <a:rPr lang="en-US" sz="2000" dirty="0" smtClean="0"/>
              <a:t>Project Description and Scope</a:t>
            </a:r>
          </a:p>
          <a:p>
            <a:pPr marL="457200" indent="-457200" algn="just">
              <a:buFont typeface="+mj-lt"/>
              <a:buAutoNum type="arabicPeriod"/>
            </a:pPr>
            <a:r>
              <a:rPr lang="en-US" sz="2000" dirty="0" smtClean="0"/>
              <a:t>Functional requirements i.e.</a:t>
            </a:r>
          </a:p>
          <a:p>
            <a:pPr algn="just" defTabSz="450850"/>
            <a:r>
              <a:rPr lang="en-US" sz="2400" dirty="0" smtClean="0"/>
              <a:t>	</a:t>
            </a:r>
            <a:r>
              <a:rPr lang="en-US" dirty="0" smtClean="0"/>
              <a:t>a) business data requirements(inputs, outputs),</a:t>
            </a:r>
          </a:p>
          <a:p>
            <a:pPr algn="just" defTabSz="450850"/>
            <a:r>
              <a:rPr lang="en-US" dirty="0"/>
              <a:t>	</a:t>
            </a:r>
            <a:r>
              <a:rPr lang="en-US" dirty="0" smtClean="0"/>
              <a:t>b) business processes requirements and</a:t>
            </a:r>
          </a:p>
          <a:p>
            <a:pPr algn="just" defTabSz="450850"/>
            <a:r>
              <a:rPr lang="en-US" dirty="0"/>
              <a:t>	</a:t>
            </a:r>
            <a:r>
              <a:rPr lang="en-US" dirty="0" smtClean="0"/>
              <a:t>c) business interface requirements</a:t>
            </a:r>
          </a:p>
          <a:p>
            <a:pPr marL="457200" indent="-457200" algn="just">
              <a:buFont typeface="+mj-lt"/>
              <a:buAutoNum type="arabicPeriod" startAt="5"/>
            </a:pPr>
            <a:r>
              <a:rPr lang="en-US" sz="2000" dirty="0" smtClean="0"/>
              <a:t>Non-functionality requirements (categorized according to the PIECES Framework)</a:t>
            </a:r>
          </a:p>
          <a:p>
            <a:pPr marL="457200" indent="-457200" algn="just">
              <a:buFont typeface="+mj-lt"/>
              <a:buAutoNum type="arabicPeriod" startAt="5"/>
            </a:pPr>
            <a:r>
              <a:rPr lang="en-US" sz="2000" dirty="0" smtClean="0"/>
              <a:t>Candidate Systems Matrix</a:t>
            </a:r>
          </a:p>
          <a:p>
            <a:pPr marL="457200" indent="-457200" algn="just">
              <a:buFont typeface="+mj-lt"/>
              <a:buAutoNum type="arabicPeriod" startAt="5"/>
            </a:pPr>
            <a:r>
              <a:rPr lang="en-US" sz="2000" dirty="0" smtClean="0"/>
              <a:t>Feasibility Analysis Matrix</a:t>
            </a:r>
          </a:p>
          <a:p>
            <a:pPr marL="457200" indent="-457200" algn="just">
              <a:buFont typeface="+mj-lt"/>
              <a:buAutoNum type="arabicPeriod" startAt="5"/>
            </a:pPr>
            <a:r>
              <a:rPr lang="en-US" sz="2000" dirty="0" smtClean="0"/>
              <a:t>Use-Case Glossary &amp; Use-Case Model Diagram</a:t>
            </a:r>
          </a:p>
          <a:p>
            <a:pPr marL="457200" indent="-457200" algn="just">
              <a:buFont typeface="+mj-lt"/>
              <a:buAutoNum type="arabicPeriod" startAt="5"/>
            </a:pPr>
            <a:r>
              <a:rPr lang="en-US" sz="2000" dirty="0" smtClean="0"/>
              <a:t>Examples of data, questionnaires, fact-finding techniques used</a:t>
            </a:r>
          </a:p>
          <a:p>
            <a:pPr marL="457200" indent="-457200" algn="just">
              <a:buFont typeface="+mj-lt"/>
              <a:buAutoNum type="arabicPeriod" startAt="5"/>
            </a:pPr>
            <a:r>
              <a:rPr lang="en-US" sz="2000" dirty="0" smtClean="0"/>
              <a:t>Summary, future &amp; further planning (PERT Chart)</a:t>
            </a:r>
            <a:endParaRPr lang="en-ZA" sz="2000" dirty="0"/>
          </a:p>
        </p:txBody>
      </p:sp>
    </p:spTree>
    <p:extLst>
      <p:ext uri="{BB962C8B-B14F-4D97-AF65-F5344CB8AC3E}">
        <p14:creationId xmlns:p14="http://schemas.microsoft.com/office/powerpoint/2010/main" val="4105539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3708728"/>
              </p:ext>
            </p:extLst>
          </p:nvPr>
        </p:nvGraphicFramePr>
        <p:xfrm>
          <a:off x="2059295" y="2071867"/>
          <a:ext cx="8943003" cy="4358640"/>
        </p:xfrm>
        <a:graphic>
          <a:graphicData uri="http://schemas.openxmlformats.org/drawingml/2006/table">
            <a:tbl>
              <a:tblPr firstRow="1" bandRow="1">
                <a:tableStyleId>{5C22544A-7EE6-4342-B048-85BDC9FD1C3A}</a:tableStyleId>
              </a:tblPr>
              <a:tblGrid>
                <a:gridCol w="2261613">
                  <a:extLst>
                    <a:ext uri="{9D8B030D-6E8A-4147-A177-3AD203B41FA5}">
                      <a16:colId xmlns:a16="http://schemas.microsoft.com/office/drawing/2014/main" val="2984206186"/>
                    </a:ext>
                  </a:extLst>
                </a:gridCol>
                <a:gridCol w="3700389">
                  <a:extLst>
                    <a:ext uri="{9D8B030D-6E8A-4147-A177-3AD203B41FA5}">
                      <a16:colId xmlns:a16="http://schemas.microsoft.com/office/drawing/2014/main" val="3834758994"/>
                    </a:ext>
                  </a:extLst>
                </a:gridCol>
                <a:gridCol w="2981001">
                  <a:extLst>
                    <a:ext uri="{9D8B030D-6E8A-4147-A177-3AD203B41FA5}">
                      <a16:colId xmlns:a16="http://schemas.microsoft.com/office/drawing/2014/main" val="1723361887"/>
                    </a:ext>
                  </a:extLst>
                </a:gridCol>
              </a:tblGrid>
              <a:tr h="370840">
                <a:tc gridSpan="3">
                  <a:txBody>
                    <a:bodyPr/>
                    <a:lstStyle/>
                    <a:p>
                      <a:pPr algn="ctr"/>
                      <a:r>
                        <a:rPr lang="en-US" sz="2400" dirty="0" smtClean="0"/>
                        <a:t>Maintain genres</a:t>
                      </a:r>
                      <a:endParaRPr lang="en-ZA" sz="2400" dirty="0"/>
                    </a:p>
                  </a:txBody>
                  <a:tcPr>
                    <a:solidFill>
                      <a:srgbClr val="700579"/>
                    </a:solidFill>
                  </a:tcPr>
                </a:tc>
                <a:tc hMerge="1">
                  <a:txBody>
                    <a:bodyPr/>
                    <a:lstStyle/>
                    <a:p>
                      <a:pPr algn="ctr"/>
                      <a:endParaRPr lang="en-ZA" sz="2400" dirty="0"/>
                    </a:p>
                  </a:txBody>
                  <a:tcPr/>
                </a:tc>
                <a:tc hMerge="1">
                  <a:txBody>
                    <a:bodyPr/>
                    <a:lstStyle/>
                    <a:p>
                      <a:pPr algn="ctr"/>
                      <a:endParaRPr lang="en-ZA" sz="2400"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Change</a:t>
                      </a:r>
                      <a:r>
                        <a:rPr lang="en-US" sz="2000" baseline="0" dirty="0" smtClean="0">
                          <a:solidFill>
                            <a:schemeClr val="bg1"/>
                          </a:solidFill>
                        </a:rPr>
                        <a:t> existing</a:t>
                      </a:r>
                      <a:r>
                        <a:rPr lang="en-US" sz="2000" dirty="0" smtClean="0">
                          <a:solidFill>
                            <a:schemeClr val="bg1"/>
                          </a:solidFill>
                        </a:rPr>
                        <a:t> genres</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alpha val="70000"/>
                      </a:srgbClr>
                    </a:solidFill>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buFont typeface="Arial" panose="020B0604020202020204" pitchFamily="34" charset="0"/>
                        <a:buChar char="•"/>
                      </a:pPr>
                      <a:r>
                        <a:rPr lang="en-US" dirty="0" smtClean="0"/>
                        <a:t>Genre ID</a:t>
                      </a:r>
                    </a:p>
                    <a:p>
                      <a:pPr marL="285750" indent="-285750">
                        <a:buFont typeface="Arial" panose="020B0604020202020204" pitchFamily="34" charset="0"/>
                        <a:buChar char="•"/>
                      </a:pPr>
                      <a:r>
                        <a:rPr lang="en-US" dirty="0" smtClean="0"/>
                        <a:t>Description</a:t>
                      </a:r>
                    </a:p>
                  </a:txBody>
                  <a:tcPr>
                    <a:solidFill>
                      <a:srgbClr val="700579">
                        <a:alpha val="10000"/>
                      </a:srgbClr>
                    </a:solidFill>
                  </a:tcPr>
                </a:tc>
                <a:tc>
                  <a:txBody>
                    <a:bodyPr/>
                    <a:lstStyle/>
                    <a:p>
                      <a:pPr marL="285750" indent="-285750">
                        <a:buFont typeface="Arial" panose="020B0604020202020204" pitchFamily="34" charset="0"/>
                        <a:buChar char="•"/>
                      </a:pPr>
                      <a:r>
                        <a:rPr lang="en-US" dirty="0" smtClean="0"/>
                        <a:t>Display all attributes of selected genre and allow user to change</a:t>
                      </a:r>
                      <a:endParaRPr lang="en-US" baseline="0" dirty="0" smtClean="0"/>
                    </a:p>
                    <a:p>
                      <a:pPr marL="285750" indent="-285750">
                        <a:buFont typeface="Arial" panose="020B0604020202020204" pitchFamily="34" charset="0"/>
                        <a:buChar char="•"/>
                      </a:pPr>
                      <a:r>
                        <a:rPr lang="en-US" baseline="0" dirty="0" smtClean="0"/>
                        <a:t>Validate that:</a:t>
                      </a:r>
                    </a:p>
                    <a:p>
                      <a:pPr marL="742950" lvl="1" indent="-285750">
                        <a:buFont typeface="Arial" panose="020B0604020202020204" pitchFamily="34" charset="0"/>
                        <a:buChar char="•"/>
                      </a:pPr>
                      <a:r>
                        <a:rPr lang="en-US" baseline="0" dirty="0" smtClean="0"/>
                        <a:t>All attributes have been assigned a value</a:t>
                      </a:r>
                    </a:p>
                    <a:p>
                      <a:pPr marL="285750" indent="-285750">
                        <a:buFont typeface="Arial" panose="020B0604020202020204" pitchFamily="34" charset="0"/>
                        <a:buChar char="•"/>
                      </a:pPr>
                      <a:r>
                        <a:rPr lang="en-US" baseline="0" dirty="0" smtClean="0"/>
                        <a:t>If the  save button is clicked and there are no duplicates, update the new genre to the database</a:t>
                      </a:r>
                      <a:endParaRPr lang="en-ZA" dirty="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just">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just">
                        <a:buFont typeface="Arial" panose="020B0604020202020204" pitchFamily="34" charset="0"/>
                        <a:buChar char="•"/>
                      </a:pPr>
                      <a:r>
                        <a:rPr lang="en-US" baseline="0" dirty="0" smtClean="0"/>
                        <a:t>Send a confirmation message to show that the genre has been successfully updated</a:t>
                      </a:r>
                    </a:p>
                    <a:p>
                      <a:pPr marL="285750" indent="-285750">
                        <a:buFont typeface="Arial" panose="020B0604020202020204" pitchFamily="34" charset="0"/>
                        <a:buChar char="•"/>
                      </a:pP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3654092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24003400"/>
              </p:ext>
            </p:extLst>
          </p:nvPr>
        </p:nvGraphicFramePr>
        <p:xfrm>
          <a:off x="1618674" y="2421802"/>
          <a:ext cx="9513783" cy="2438400"/>
        </p:xfrm>
        <a:graphic>
          <a:graphicData uri="http://schemas.openxmlformats.org/drawingml/2006/table">
            <a:tbl>
              <a:tblPr firstRow="1" bandRow="1">
                <a:tableStyleId>{5C22544A-7EE6-4342-B048-85BDC9FD1C3A}</a:tableStyleId>
              </a:tblPr>
              <a:tblGrid>
                <a:gridCol w="1743958">
                  <a:extLst>
                    <a:ext uri="{9D8B030D-6E8A-4147-A177-3AD203B41FA5}">
                      <a16:colId xmlns:a16="http://schemas.microsoft.com/office/drawing/2014/main" val="2984206186"/>
                    </a:ext>
                  </a:extLst>
                </a:gridCol>
                <a:gridCol w="4598564">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Maintain genres</a:t>
                      </a:r>
                      <a:endParaRPr lang="en-ZA" sz="2400" dirty="0"/>
                    </a:p>
                  </a:txBody>
                  <a:tcPr>
                    <a:solidFill>
                      <a:srgbClr val="700579"/>
                    </a:solidFill>
                  </a:tcPr>
                </a:tc>
                <a:tc hMerge="1">
                  <a:txBody>
                    <a:bodyPr/>
                    <a:lstStyle/>
                    <a:p>
                      <a:pPr algn="ctr"/>
                      <a:endParaRPr lang="en-ZA" dirty="0"/>
                    </a:p>
                  </a:txBody>
                  <a:tcPr/>
                </a:tc>
                <a:tc hMerge="1">
                  <a:txBody>
                    <a:bodyPr/>
                    <a:lstStyle/>
                    <a:p>
                      <a:pPr algn="ctr"/>
                      <a:endParaRPr lang="en-ZA"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Delete genres</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tc>
                <a:tc hMerge="1">
                  <a:txBody>
                    <a:bodyPr/>
                    <a:lstStyle/>
                    <a:p>
                      <a:pPr algn="ctr"/>
                      <a:endParaRPr lang="en-ZA" sz="2000" dirty="0">
                        <a:solidFill>
                          <a:schemeClr val="bg1"/>
                        </a:solidFill>
                      </a:endParaRPr>
                    </a:p>
                  </a:txBody>
                  <a:tcPr/>
                </a:tc>
                <a:extLst>
                  <a:ext uri="{0D108BD9-81ED-4DB2-BD59-A6C34878D82A}">
                    <a16:rowId xmlns:a16="http://schemas.microsoft.com/office/drawing/2014/main" val="3535079933"/>
                  </a:ext>
                </a:extLst>
              </a:tr>
              <a:tr h="370840">
                <a:tc>
                  <a:txBody>
                    <a:bodyPr/>
                    <a:lstStyle/>
                    <a:p>
                      <a:pPr marL="0" algn="l" defTabSz="914400" rtl="0" eaLnBrk="1" latinLnBrk="0" hangingPunct="1"/>
                      <a:r>
                        <a:rPr lang="en-US" sz="2000" kern="1200" dirty="0" smtClean="0">
                          <a:solidFill>
                            <a:schemeClr val="bg1"/>
                          </a:solidFill>
                          <a:latin typeface="+mn-lt"/>
                          <a:ea typeface="+mn-ea"/>
                          <a:cs typeface="+mn-cs"/>
                        </a:rPr>
                        <a:t>Input Data</a:t>
                      </a:r>
                      <a:endParaRPr lang="en-ZA" sz="2000" kern="1200" dirty="0">
                        <a:solidFill>
                          <a:schemeClr val="bg1"/>
                        </a:solidFill>
                        <a:latin typeface="+mn-lt"/>
                        <a:ea typeface="+mn-ea"/>
                        <a:cs typeface="+mn-cs"/>
                      </a:endParaRPr>
                    </a:p>
                  </a:txBody>
                  <a:tcPr>
                    <a:solidFill>
                      <a:srgbClr val="700579">
                        <a:alpha val="40000"/>
                      </a:srgbClr>
                    </a:solidFill>
                  </a:tcPr>
                </a:tc>
                <a:tc>
                  <a:txBody>
                    <a:bodyPr/>
                    <a:lstStyle/>
                    <a:p>
                      <a:pPr marL="0" algn="l" defTabSz="914400" rtl="0" eaLnBrk="1" latinLnBrk="0" hangingPunct="1"/>
                      <a:r>
                        <a:rPr lang="en-US" sz="2000" kern="1200" dirty="0" smtClean="0">
                          <a:solidFill>
                            <a:schemeClr val="bg1"/>
                          </a:solidFill>
                          <a:latin typeface="+mn-lt"/>
                          <a:ea typeface="+mn-ea"/>
                          <a:cs typeface="+mn-cs"/>
                        </a:rPr>
                        <a:t>Processing</a:t>
                      </a:r>
                      <a:endParaRPr lang="en-ZA" sz="2000" kern="1200" dirty="0">
                        <a:solidFill>
                          <a:schemeClr val="bg1"/>
                        </a:solidFill>
                        <a:latin typeface="+mn-lt"/>
                        <a:ea typeface="+mn-ea"/>
                        <a:cs typeface="+mn-cs"/>
                      </a:endParaRPr>
                    </a:p>
                  </a:txBody>
                  <a:tcPr>
                    <a:solidFill>
                      <a:srgbClr val="700579">
                        <a:alpha val="40000"/>
                      </a:srgbClr>
                    </a:solidFill>
                  </a:tcPr>
                </a:tc>
                <a:tc>
                  <a:txBody>
                    <a:bodyPr/>
                    <a:lstStyle/>
                    <a:p>
                      <a:pPr marL="0" algn="l" defTabSz="914400" rtl="0" eaLnBrk="1" latinLnBrk="0" hangingPunct="1"/>
                      <a:r>
                        <a:rPr lang="en-US" sz="2000" kern="1200" dirty="0" smtClean="0">
                          <a:solidFill>
                            <a:schemeClr val="bg1"/>
                          </a:solidFill>
                          <a:latin typeface="+mn-lt"/>
                          <a:ea typeface="+mn-ea"/>
                          <a:cs typeface="+mn-cs"/>
                        </a:rPr>
                        <a:t>Output</a:t>
                      </a:r>
                      <a:endParaRPr lang="en-ZA" sz="2000" kern="1200" dirty="0">
                        <a:solidFill>
                          <a:schemeClr val="bg1"/>
                        </a:solidFill>
                        <a:latin typeface="+mn-lt"/>
                        <a:ea typeface="+mn-ea"/>
                        <a:cs typeface="+mn-cs"/>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Genre ID</a:t>
                      </a:r>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 all attributes of selected genre</a:t>
                      </a:r>
                      <a:endParaRPr lang="en-US" baseline="0" dirty="0" smtClean="0"/>
                    </a:p>
                    <a:p>
                      <a:pPr marL="285750" indent="-285750" algn="just">
                        <a:buFont typeface="Arial" panose="020B0604020202020204" pitchFamily="34" charset="0"/>
                        <a:buChar char="•"/>
                      </a:pPr>
                      <a:r>
                        <a:rPr lang="en-US" baseline="0" dirty="0" smtClean="0"/>
                        <a:t>After user requested to delete the genre, ask if user is sure and if yes, then delete the corresponding database table entry</a:t>
                      </a:r>
                      <a:endParaRPr lang="en-ZA" dirty="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Message to indicate the film with that Genre</a:t>
                      </a:r>
                      <a:r>
                        <a:rPr lang="en-US" baseline="0" dirty="0" smtClean="0"/>
                        <a:t> ID has been successfully deleted</a:t>
                      </a: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2933486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573808"/>
              </p:ext>
            </p:extLst>
          </p:nvPr>
        </p:nvGraphicFramePr>
        <p:xfrm>
          <a:off x="1618676" y="2100027"/>
          <a:ext cx="9513783" cy="4358640"/>
        </p:xfrm>
        <a:graphic>
          <a:graphicData uri="http://schemas.openxmlformats.org/drawingml/2006/table">
            <a:tbl>
              <a:tblPr firstRow="1" bandRow="1">
                <a:tableStyleId>{5C22544A-7EE6-4342-B048-85BDC9FD1C3A}</a:tableStyleId>
              </a:tblPr>
              <a:tblGrid>
                <a:gridCol w="2112666">
                  <a:extLst>
                    <a:ext uri="{9D8B030D-6E8A-4147-A177-3AD203B41FA5}">
                      <a16:colId xmlns:a16="http://schemas.microsoft.com/office/drawing/2014/main" val="2984206186"/>
                    </a:ext>
                  </a:extLst>
                </a:gridCol>
                <a:gridCol w="4229856">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Maintain theatres</a:t>
                      </a:r>
                      <a:endParaRPr lang="en-ZA" sz="2400" dirty="0"/>
                    </a:p>
                  </a:txBody>
                  <a:tcPr>
                    <a:solidFill>
                      <a:srgbClr val="700579"/>
                    </a:solidFill>
                  </a:tcPr>
                </a:tc>
                <a:tc hMerge="1">
                  <a:txBody>
                    <a:bodyPr/>
                    <a:lstStyle/>
                    <a:p>
                      <a:endParaRPr lang="en-ZA" sz="2400"/>
                    </a:p>
                  </a:txBody>
                  <a:tcPr/>
                </a:tc>
                <a:tc hMerge="1">
                  <a:txBody>
                    <a:bodyPr/>
                    <a:lstStyle/>
                    <a:p>
                      <a:endParaRPr lang="en-ZA" sz="2400"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Add new</a:t>
                      </a:r>
                      <a:r>
                        <a:rPr lang="en-US" sz="2000" baseline="0" dirty="0" smtClean="0">
                          <a:solidFill>
                            <a:schemeClr val="bg1"/>
                          </a:solidFill>
                        </a:rPr>
                        <a:t> theatres</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tc>
                <a:tc hMerge="1">
                  <a:txBody>
                    <a:bodyPr/>
                    <a:lstStyle/>
                    <a:p>
                      <a:pPr algn="ctr"/>
                      <a:endParaRPr lang="en-ZA" sz="2000" dirty="0">
                        <a:solidFill>
                          <a:schemeClr val="bg1"/>
                        </a:solidFill>
                      </a:endParaRPr>
                    </a:p>
                  </a:txBody>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l">
                        <a:buFont typeface="Arial" panose="020B0604020202020204" pitchFamily="34" charset="0"/>
                        <a:buChar char="•"/>
                      </a:pPr>
                      <a:r>
                        <a:rPr lang="en-US" dirty="0" smtClean="0"/>
                        <a:t>Number</a:t>
                      </a:r>
                      <a:endParaRPr lang="en-US" dirty="0" smtClean="0"/>
                    </a:p>
                    <a:p>
                      <a:pPr marL="285750" indent="-285750" algn="l">
                        <a:buFont typeface="Arial" panose="020B0604020202020204" pitchFamily="34" charset="0"/>
                        <a:buChar char="•"/>
                      </a:pPr>
                      <a:r>
                        <a:rPr lang="en-US" dirty="0" smtClean="0"/>
                        <a:t>Capacity</a:t>
                      </a:r>
                    </a:p>
                    <a:p>
                      <a:pPr marL="285750" indent="-285750" algn="l">
                        <a:buFont typeface="Arial" panose="020B0604020202020204" pitchFamily="34" charset="0"/>
                        <a:buChar char="•"/>
                      </a:pPr>
                      <a:r>
                        <a:rPr lang="en-US" dirty="0" smtClean="0"/>
                        <a:t>Showing Time 1</a:t>
                      </a:r>
                    </a:p>
                    <a:p>
                      <a:pPr marL="285750" indent="-285750" algn="l">
                        <a:buFont typeface="Arial" panose="020B0604020202020204" pitchFamily="34" charset="0"/>
                        <a:buChar char="•"/>
                      </a:pPr>
                      <a:r>
                        <a:rPr lang="en-US" dirty="0" smtClean="0"/>
                        <a:t>Showing Time 2</a:t>
                      </a:r>
                    </a:p>
                    <a:p>
                      <a:pPr marL="285750" indent="-285750" algn="l">
                        <a:buFont typeface="Arial" panose="020B0604020202020204" pitchFamily="34" charset="0"/>
                        <a:buChar char="•"/>
                      </a:pPr>
                      <a:r>
                        <a:rPr lang="en-US" dirty="0" smtClean="0"/>
                        <a:t>Showing</a:t>
                      </a:r>
                      <a:r>
                        <a:rPr lang="en-US" baseline="0" dirty="0" smtClean="0"/>
                        <a:t> Time 3</a:t>
                      </a:r>
                    </a:p>
                  </a:txBody>
                  <a:tcPr>
                    <a:solidFill>
                      <a:srgbClr val="700579">
                        <a:alpha val="10000"/>
                      </a:srgbClr>
                    </a:solidFill>
                  </a:tcPr>
                </a:tc>
                <a:tc>
                  <a:txBody>
                    <a:bodyPr/>
                    <a:lstStyle/>
                    <a:p>
                      <a:pPr marL="285750" indent="-285750" algn="l">
                        <a:buFont typeface="Arial" panose="020B0604020202020204" pitchFamily="34" charset="0"/>
                        <a:buChar char="•"/>
                      </a:pPr>
                      <a:r>
                        <a:rPr lang="en-US" dirty="0" smtClean="0"/>
                        <a:t>If</a:t>
                      </a:r>
                      <a:r>
                        <a:rPr lang="en-US" baseline="0" dirty="0" smtClean="0"/>
                        <a:t> Number  is the same as other entries, display an error message</a:t>
                      </a:r>
                    </a:p>
                    <a:p>
                      <a:pPr marL="285750" indent="-285750" algn="l">
                        <a:buFont typeface="Arial" panose="020B0604020202020204" pitchFamily="34" charset="0"/>
                        <a:buChar char="•"/>
                      </a:pPr>
                      <a:r>
                        <a:rPr lang="en-US" baseline="0" dirty="0" smtClean="0"/>
                        <a:t>Validate that:</a:t>
                      </a:r>
                    </a:p>
                    <a:p>
                      <a:pPr marL="742950" lvl="1" indent="-285750" algn="l">
                        <a:buFont typeface="Arial" panose="020B0604020202020204" pitchFamily="34" charset="0"/>
                        <a:buChar char="•"/>
                      </a:pPr>
                      <a:r>
                        <a:rPr lang="en-US" baseline="0" dirty="0" smtClean="0"/>
                        <a:t>All attributes have been assigned a value</a:t>
                      </a:r>
                    </a:p>
                    <a:p>
                      <a:pPr marL="742950" lvl="1" indent="-285750" algn="l">
                        <a:buFont typeface="Arial" panose="020B0604020202020204" pitchFamily="34" charset="0"/>
                        <a:buChar char="•"/>
                      </a:pPr>
                      <a:r>
                        <a:rPr lang="en-US" baseline="0" dirty="0" smtClean="0"/>
                        <a:t>Number and capacity is numeric</a:t>
                      </a:r>
                    </a:p>
                    <a:p>
                      <a:pPr marL="285750" indent="-285750" algn="l">
                        <a:buFont typeface="Arial" panose="020B0604020202020204" pitchFamily="34" charset="0"/>
                        <a:buChar char="•"/>
                      </a:pPr>
                      <a:r>
                        <a:rPr lang="en-US" baseline="0" dirty="0" smtClean="0"/>
                        <a:t>If the save button is clicked and there are no duplicates, add the new theatre to the </a:t>
                      </a:r>
                      <a:r>
                        <a:rPr lang="en-US" baseline="0" dirty="0" smtClean="0"/>
                        <a:t>database</a:t>
                      </a:r>
                    </a:p>
                    <a:p>
                      <a:pPr marL="285750" indent="-285750" algn="l">
                        <a:buFont typeface="Arial" panose="020B0604020202020204" pitchFamily="34" charset="0"/>
                        <a:buChar char="•"/>
                      </a:pPr>
                      <a:r>
                        <a:rPr lang="en-US" baseline="0" dirty="0" smtClean="0"/>
                        <a:t>Generate </a:t>
                      </a:r>
                      <a:r>
                        <a:rPr lang="en-US" baseline="0" dirty="0" err="1" smtClean="0"/>
                        <a:t>TheatreID</a:t>
                      </a:r>
                      <a:endParaRPr lang="en-ZA" dirty="0"/>
                    </a:p>
                  </a:txBody>
                  <a:tcPr>
                    <a:solidFill>
                      <a:srgbClr val="700579">
                        <a:alpha val="10000"/>
                      </a:srgbClr>
                    </a:solidFill>
                  </a:tcPr>
                </a:tc>
                <a:tc>
                  <a:txBody>
                    <a:bodyPr/>
                    <a:lstStyle/>
                    <a:p>
                      <a:pPr marL="285750" indent="-285750" algn="l">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l">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l">
                        <a:buFont typeface="Arial" panose="020B0604020202020204" pitchFamily="34" charset="0"/>
                        <a:buChar char="•"/>
                      </a:pPr>
                      <a:r>
                        <a:rPr lang="en-US" baseline="0" dirty="0" smtClean="0"/>
                        <a:t>Send a confirmation message to show that the theatre has been successfully saved and added</a:t>
                      </a:r>
                    </a:p>
                    <a:p>
                      <a:pPr marL="285750" indent="-285750" algn="l">
                        <a:buFont typeface="Arial" panose="020B0604020202020204" pitchFamily="34" charset="0"/>
                        <a:buChar char="•"/>
                      </a:pP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1484558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02958921"/>
              </p:ext>
            </p:extLst>
          </p:nvPr>
        </p:nvGraphicFramePr>
        <p:xfrm>
          <a:off x="1618674" y="2189851"/>
          <a:ext cx="9513783" cy="4058920"/>
        </p:xfrm>
        <a:graphic>
          <a:graphicData uri="http://schemas.openxmlformats.org/drawingml/2006/table">
            <a:tbl>
              <a:tblPr firstRow="1" bandRow="1">
                <a:tableStyleId>{5C22544A-7EE6-4342-B048-85BDC9FD1C3A}</a:tableStyleId>
              </a:tblPr>
              <a:tblGrid>
                <a:gridCol w="1611223">
                  <a:extLst>
                    <a:ext uri="{9D8B030D-6E8A-4147-A177-3AD203B41FA5}">
                      <a16:colId xmlns:a16="http://schemas.microsoft.com/office/drawing/2014/main" val="2984206186"/>
                    </a:ext>
                  </a:extLst>
                </a:gridCol>
                <a:gridCol w="4731299">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Maintain theatre</a:t>
                      </a:r>
                      <a:endParaRPr lang="en-ZA" sz="2400" dirty="0"/>
                    </a:p>
                  </a:txBody>
                  <a:tcPr>
                    <a:solidFill>
                      <a:srgbClr val="700579"/>
                    </a:solidFill>
                  </a:tcPr>
                </a:tc>
                <a:tc hMerge="1">
                  <a:txBody>
                    <a:bodyPr/>
                    <a:lstStyle/>
                    <a:p>
                      <a:endParaRPr lang="en-ZA"/>
                    </a:p>
                  </a:txBody>
                  <a:tcPr/>
                </a:tc>
                <a:tc hMerge="1">
                  <a:txBody>
                    <a:bodyPr/>
                    <a:lstStyle/>
                    <a:p>
                      <a:endParaRPr lang="en-ZA"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Change</a:t>
                      </a:r>
                      <a:r>
                        <a:rPr lang="en-US" sz="2000" baseline="0" dirty="0" smtClean="0">
                          <a:solidFill>
                            <a:schemeClr val="bg1"/>
                          </a:solidFill>
                        </a:rPr>
                        <a:t> existing</a:t>
                      </a:r>
                      <a:r>
                        <a:rPr lang="en-US" sz="2000" dirty="0" smtClean="0">
                          <a:solidFill>
                            <a:schemeClr val="bg1"/>
                          </a:solidFill>
                        </a:rPr>
                        <a:t> theatre</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alpha val="70000"/>
                      </a:srgbClr>
                    </a:solidFill>
                  </a:tcPr>
                </a:tc>
                <a:extLst>
                  <a:ext uri="{0D108BD9-81ED-4DB2-BD59-A6C34878D82A}">
                    <a16:rowId xmlns:a16="http://schemas.microsoft.com/office/drawing/2014/main" val="3535079933"/>
                  </a:ext>
                </a:extLst>
              </a:tr>
              <a:tr h="370840">
                <a:tc>
                  <a:txBody>
                    <a:bodyPr/>
                    <a:lstStyle/>
                    <a:p>
                      <a:r>
                        <a:rPr lang="en-US" dirty="0" smtClean="0"/>
                        <a:t>Input Data</a:t>
                      </a:r>
                      <a:endParaRPr lang="en-ZA" dirty="0"/>
                    </a:p>
                  </a:txBody>
                  <a:tcPr>
                    <a:solidFill>
                      <a:srgbClr val="700579">
                        <a:alpha val="40000"/>
                      </a:srgbClr>
                    </a:solidFill>
                  </a:tcPr>
                </a:tc>
                <a:tc>
                  <a:txBody>
                    <a:bodyPr/>
                    <a:lstStyle/>
                    <a:p>
                      <a:r>
                        <a:rPr lang="en-US" dirty="0" smtClean="0"/>
                        <a:t>Processing</a:t>
                      </a:r>
                      <a:endParaRPr lang="en-ZA" dirty="0"/>
                    </a:p>
                  </a:txBody>
                  <a:tcPr>
                    <a:solidFill>
                      <a:srgbClr val="700579">
                        <a:alpha val="40000"/>
                      </a:srgbClr>
                    </a:solidFill>
                  </a:tcPr>
                </a:tc>
                <a:tc>
                  <a:txBody>
                    <a:bodyPr/>
                    <a:lstStyle/>
                    <a:p>
                      <a:r>
                        <a:rPr lang="en-US" dirty="0" smtClean="0"/>
                        <a:t>Output</a:t>
                      </a:r>
                      <a:endParaRPr lang="en-ZA" dirty="0"/>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Theatre ID</a:t>
                      </a:r>
                    </a:p>
                    <a:p>
                      <a:pPr marL="285750" indent="-285750" algn="just">
                        <a:buFont typeface="Arial" panose="020B0604020202020204" pitchFamily="34" charset="0"/>
                        <a:buChar char="•"/>
                      </a:pPr>
                      <a:r>
                        <a:rPr lang="en-US" dirty="0" smtClean="0"/>
                        <a:t>Number</a:t>
                      </a:r>
                    </a:p>
                    <a:p>
                      <a:pPr marL="285750" indent="-285750" algn="just">
                        <a:buFont typeface="Arial" panose="020B0604020202020204" pitchFamily="34" charset="0"/>
                        <a:buChar char="•"/>
                      </a:pPr>
                      <a:r>
                        <a:rPr lang="en-US" dirty="0" smtClean="0"/>
                        <a:t>Capacity</a:t>
                      </a:r>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 all attributes of selected theatre and allow user to change</a:t>
                      </a:r>
                      <a:endParaRPr lang="en-US" baseline="0" dirty="0" smtClean="0"/>
                    </a:p>
                    <a:p>
                      <a:pPr marL="285750" indent="-285750" algn="just">
                        <a:buFont typeface="Arial" panose="020B0604020202020204" pitchFamily="34" charset="0"/>
                        <a:buChar char="•"/>
                      </a:pPr>
                      <a:r>
                        <a:rPr lang="en-US" baseline="0" dirty="0" smtClean="0"/>
                        <a:t>Validate that:</a:t>
                      </a:r>
                    </a:p>
                    <a:p>
                      <a:pPr marL="742950" lvl="1" indent="-285750" algn="just">
                        <a:buFont typeface="Arial" panose="020B0604020202020204" pitchFamily="34" charset="0"/>
                        <a:buChar char="•"/>
                      </a:pPr>
                      <a:r>
                        <a:rPr lang="en-US" baseline="0" dirty="0" smtClean="0"/>
                        <a:t>All attributes have been assigned a value</a:t>
                      </a:r>
                    </a:p>
                    <a:p>
                      <a:pPr marL="285750" indent="-285750" algn="just">
                        <a:buFont typeface="Arial" panose="020B0604020202020204" pitchFamily="34" charset="0"/>
                        <a:buChar char="•"/>
                      </a:pPr>
                      <a:r>
                        <a:rPr lang="en-US" baseline="0" dirty="0" smtClean="0"/>
                        <a:t>If the save button is clicked and there are no duplicates, update the new theatre to the database</a:t>
                      </a:r>
                      <a:endParaRPr lang="en-ZA" dirty="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just">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just">
                        <a:buFont typeface="Arial" panose="020B0604020202020204" pitchFamily="34" charset="0"/>
                        <a:buChar char="•"/>
                      </a:pPr>
                      <a:r>
                        <a:rPr lang="en-US" baseline="0" dirty="0" smtClean="0"/>
                        <a:t>Send a confirmation message to show that the theatre has been successfully updated</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2206847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5424658"/>
              </p:ext>
            </p:extLst>
          </p:nvPr>
        </p:nvGraphicFramePr>
        <p:xfrm>
          <a:off x="1618674" y="2311046"/>
          <a:ext cx="9513783" cy="2438400"/>
        </p:xfrm>
        <a:graphic>
          <a:graphicData uri="http://schemas.openxmlformats.org/drawingml/2006/table">
            <a:tbl>
              <a:tblPr firstRow="1" bandRow="1">
                <a:tableStyleId>{5C22544A-7EE6-4342-B048-85BDC9FD1C3A}</a:tableStyleId>
              </a:tblPr>
              <a:tblGrid>
                <a:gridCol w="1802952">
                  <a:extLst>
                    <a:ext uri="{9D8B030D-6E8A-4147-A177-3AD203B41FA5}">
                      <a16:colId xmlns:a16="http://schemas.microsoft.com/office/drawing/2014/main" val="2984206186"/>
                    </a:ext>
                  </a:extLst>
                </a:gridCol>
                <a:gridCol w="4539570">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Maintain theatres</a:t>
                      </a:r>
                      <a:endParaRPr lang="en-ZA" sz="2400" dirty="0"/>
                    </a:p>
                  </a:txBody>
                  <a:tcPr>
                    <a:solidFill>
                      <a:srgbClr val="700579"/>
                    </a:solidFill>
                  </a:tcPr>
                </a:tc>
                <a:tc hMerge="1">
                  <a:txBody>
                    <a:bodyPr/>
                    <a:lstStyle/>
                    <a:p>
                      <a:pPr algn="ctr"/>
                      <a:endParaRPr lang="en-ZA" sz="2400"/>
                    </a:p>
                  </a:txBody>
                  <a:tcPr/>
                </a:tc>
                <a:tc hMerge="1">
                  <a:txBody>
                    <a:bodyPr/>
                    <a:lstStyle/>
                    <a:p>
                      <a:pPr algn="ctr"/>
                      <a:endParaRPr lang="en-ZA" sz="2400"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Delete theatre</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solidFill>
                      <a:srgbClr val="700579">
                        <a:alpha val="70000"/>
                      </a:srgbClr>
                    </a:solidFill>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Theatre ID</a:t>
                      </a:r>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 all attributes of selected theatre</a:t>
                      </a:r>
                      <a:endParaRPr lang="en-US" baseline="0" dirty="0" smtClean="0"/>
                    </a:p>
                    <a:p>
                      <a:pPr marL="285750" indent="-285750" algn="just">
                        <a:buFont typeface="Arial" panose="020B0604020202020204" pitchFamily="34" charset="0"/>
                        <a:buChar char="•"/>
                      </a:pPr>
                      <a:r>
                        <a:rPr lang="en-US" baseline="0" dirty="0" smtClean="0"/>
                        <a:t>After user requested to delete the theatre, ask if user is sure and if yes, then delete from the corresponding database table</a:t>
                      </a:r>
                      <a:endParaRPr lang="en-ZA" dirty="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Message to indicate the film with that Theatre </a:t>
                      </a:r>
                      <a:r>
                        <a:rPr lang="en-US" baseline="0" dirty="0" smtClean="0"/>
                        <a:t>ID has been successfully deleted</a:t>
                      </a: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1839520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02362970"/>
              </p:ext>
            </p:extLst>
          </p:nvPr>
        </p:nvGraphicFramePr>
        <p:xfrm>
          <a:off x="1618675" y="2189851"/>
          <a:ext cx="9513783" cy="3784600"/>
        </p:xfrm>
        <a:graphic>
          <a:graphicData uri="http://schemas.openxmlformats.org/drawingml/2006/table">
            <a:tbl>
              <a:tblPr firstRow="1" bandRow="1">
                <a:tableStyleId>{5C22544A-7EE6-4342-B048-85BDC9FD1C3A}</a:tableStyleId>
              </a:tblPr>
              <a:tblGrid>
                <a:gridCol w="1994680">
                  <a:extLst>
                    <a:ext uri="{9D8B030D-6E8A-4147-A177-3AD203B41FA5}">
                      <a16:colId xmlns:a16="http://schemas.microsoft.com/office/drawing/2014/main" val="2984206186"/>
                    </a:ext>
                  </a:extLst>
                </a:gridCol>
                <a:gridCol w="4347842">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Scheduling</a:t>
                      </a:r>
                      <a:r>
                        <a:rPr lang="en-US" sz="2400" baseline="0" dirty="0" smtClean="0"/>
                        <a:t> of films</a:t>
                      </a:r>
                      <a:endParaRPr lang="en-ZA" sz="2400" dirty="0"/>
                    </a:p>
                  </a:txBody>
                  <a:tcPr>
                    <a:solidFill>
                      <a:srgbClr val="700579"/>
                    </a:solidFill>
                  </a:tcPr>
                </a:tc>
                <a:tc hMerge="1">
                  <a:txBody>
                    <a:bodyPr/>
                    <a:lstStyle/>
                    <a:p>
                      <a:endParaRPr lang="en-ZA" sz="2400" dirty="0"/>
                    </a:p>
                  </a:txBody>
                  <a:tcPr>
                    <a:solidFill>
                      <a:srgbClr val="700579"/>
                    </a:solidFill>
                  </a:tcPr>
                </a:tc>
                <a:tc hMerge="1">
                  <a:txBody>
                    <a:bodyPr/>
                    <a:lstStyle/>
                    <a:p>
                      <a:endParaRPr lang="en-ZA" sz="2400" dirty="0"/>
                    </a:p>
                  </a:txBody>
                  <a:tcPr>
                    <a:solidFill>
                      <a:srgbClr val="700579"/>
                    </a:solidFill>
                  </a:tcPr>
                </a:tc>
                <a:extLst>
                  <a:ext uri="{0D108BD9-81ED-4DB2-BD59-A6C34878D82A}">
                    <a16:rowId xmlns:a16="http://schemas.microsoft.com/office/drawing/2014/main" val="3469924688"/>
                  </a:ext>
                </a:extLst>
              </a:tr>
              <a:tr h="370840">
                <a:tc gridSpan="3">
                  <a:txBody>
                    <a:bodyPr/>
                    <a:lstStyle/>
                    <a:p>
                      <a:endParaRPr lang="en-ZA" dirty="0"/>
                    </a:p>
                  </a:txBody>
                  <a:tcPr>
                    <a:solidFill>
                      <a:srgbClr val="700579">
                        <a:alpha val="70000"/>
                      </a:srgbClr>
                    </a:solidFill>
                  </a:tcPr>
                </a:tc>
                <a:tc hMerge="1">
                  <a:txBody>
                    <a:bodyPr/>
                    <a:lstStyle/>
                    <a:p>
                      <a:endParaRPr lang="en-ZA" dirty="0"/>
                    </a:p>
                  </a:txBody>
                  <a:tcPr/>
                </a:tc>
                <a:tc hMerge="1">
                  <a:txBody>
                    <a:bodyPr/>
                    <a:lstStyle/>
                    <a:p>
                      <a:endParaRPr lang="en-ZA" dirty="0"/>
                    </a:p>
                  </a:txBody>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Film ID</a:t>
                      </a:r>
                    </a:p>
                    <a:p>
                      <a:pPr marL="285750" indent="-285750" algn="just">
                        <a:buFont typeface="Arial" panose="020B0604020202020204" pitchFamily="34" charset="0"/>
                        <a:buChar char="•"/>
                      </a:pPr>
                      <a:r>
                        <a:rPr lang="en-US" dirty="0" smtClean="0"/>
                        <a:t>Theatre ID</a:t>
                      </a:r>
                    </a:p>
                    <a:p>
                      <a:pPr marL="285750" indent="-285750" algn="just">
                        <a:buFont typeface="Arial" panose="020B0604020202020204" pitchFamily="34" charset="0"/>
                        <a:buChar char="•"/>
                      </a:pPr>
                      <a:r>
                        <a:rPr lang="en-US" dirty="0" smtClean="0"/>
                        <a:t>Time</a:t>
                      </a:r>
                    </a:p>
                    <a:p>
                      <a:pPr marL="285750" indent="-285750" algn="just">
                        <a:buFont typeface="Arial" panose="020B0604020202020204" pitchFamily="34" charset="0"/>
                        <a:buChar char="•"/>
                      </a:pPr>
                      <a:r>
                        <a:rPr lang="en-US" dirty="0" smtClean="0"/>
                        <a:t>Date</a:t>
                      </a:r>
                    </a:p>
                    <a:p>
                      <a:pPr marL="285750" indent="-285750" algn="just">
                        <a:buFont typeface="Arial" panose="020B0604020202020204" pitchFamily="34" charset="0"/>
                        <a:buChar char="•"/>
                      </a:pPr>
                      <a:r>
                        <a:rPr lang="en-US" dirty="0" smtClean="0"/>
                        <a:t>Ticket Counter</a:t>
                      </a:r>
                    </a:p>
                  </a:txBody>
                  <a:tcPr>
                    <a:solidFill>
                      <a:srgbClr val="700579">
                        <a:alpha val="10000"/>
                      </a:srgbClr>
                    </a:solidFill>
                  </a:tcPr>
                </a:tc>
                <a:tc>
                  <a:txBody>
                    <a:bodyPr/>
                    <a:lstStyle/>
                    <a:p>
                      <a:pPr marL="285750" indent="-285750" algn="just">
                        <a:buFont typeface="Arial" panose="020B0604020202020204" pitchFamily="34" charset="0"/>
                        <a:buChar char="•"/>
                      </a:pPr>
                      <a:r>
                        <a:rPr lang="en-US" baseline="0" dirty="0" smtClean="0"/>
                        <a:t>Display an error message if the attributes are the same as other entries</a:t>
                      </a:r>
                    </a:p>
                    <a:p>
                      <a:pPr marL="285750" indent="-285750" algn="just">
                        <a:buFont typeface="Arial" panose="020B0604020202020204" pitchFamily="34" charset="0"/>
                        <a:buChar char="•"/>
                      </a:pPr>
                      <a:r>
                        <a:rPr lang="en-US" baseline="0" dirty="0" smtClean="0"/>
                        <a:t>Validate that:</a:t>
                      </a:r>
                    </a:p>
                    <a:p>
                      <a:pPr marL="742950" lvl="1" indent="-285750" algn="just">
                        <a:buFont typeface="Arial" panose="020B0604020202020204" pitchFamily="34" charset="0"/>
                        <a:buChar char="•"/>
                      </a:pPr>
                      <a:r>
                        <a:rPr lang="en-US" baseline="0" dirty="0" smtClean="0"/>
                        <a:t>All attributes have been assigned a value</a:t>
                      </a:r>
                    </a:p>
                    <a:p>
                      <a:pPr marL="285750" indent="-285750" algn="just">
                        <a:buFont typeface="Arial" panose="020B0604020202020204" pitchFamily="34" charset="0"/>
                        <a:buChar char="•"/>
                      </a:pPr>
                      <a:r>
                        <a:rPr lang="en-US" baseline="0" dirty="0" smtClean="0"/>
                        <a:t>If the save button is clicked and there are no duplicates, schedule the film in the Schedule table</a:t>
                      </a:r>
                      <a:endParaRPr lang="en-ZA" dirty="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Display</a:t>
                      </a:r>
                      <a:r>
                        <a:rPr lang="en-US" baseline="0" dirty="0" smtClean="0"/>
                        <a:t> a warning message if duplicates are to be entered </a:t>
                      </a:r>
                    </a:p>
                    <a:p>
                      <a:pPr marL="285750" indent="-285750" algn="just">
                        <a:buFont typeface="Arial" panose="020B0604020202020204" pitchFamily="34" charset="0"/>
                        <a:buChar char="•"/>
                      </a:pPr>
                      <a:r>
                        <a:rPr lang="en-US" dirty="0" smtClean="0"/>
                        <a:t>Error message will</a:t>
                      </a:r>
                      <a:r>
                        <a:rPr lang="en-US" baseline="0" dirty="0" smtClean="0"/>
                        <a:t> appear stating that all fields must be filled in</a:t>
                      </a:r>
                    </a:p>
                    <a:p>
                      <a:pPr marL="285750" indent="-285750" algn="just">
                        <a:buFont typeface="Arial" panose="020B0604020202020204" pitchFamily="34" charset="0"/>
                        <a:buChar char="•"/>
                      </a:pPr>
                      <a:r>
                        <a:rPr lang="en-US" baseline="0" dirty="0" smtClean="0"/>
                        <a:t>Send a confirmation message to show that the film has been successfully scheduled </a:t>
                      </a:r>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1234316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6433198"/>
              </p:ext>
            </p:extLst>
          </p:nvPr>
        </p:nvGraphicFramePr>
        <p:xfrm>
          <a:off x="1618674" y="2189851"/>
          <a:ext cx="9513783" cy="4084320"/>
        </p:xfrm>
        <a:graphic>
          <a:graphicData uri="http://schemas.openxmlformats.org/drawingml/2006/table">
            <a:tbl>
              <a:tblPr firstRow="1" bandRow="1">
                <a:tableStyleId>{5C22544A-7EE6-4342-B048-85BDC9FD1C3A}</a:tableStyleId>
              </a:tblPr>
              <a:tblGrid>
                <a:gridCol w="2938578">
                  <a:extLst>
                    <a:ext uri="{9D8B030D-6E8A-4147-A177-3AD203B41FA5}">
                      <a16:colId xmlns:a16="http://schemas.microsoft.com/office/drawing/2014/main" val="2984206186"/>
                    </a:ext>
                  </a:extLst>
                </a:gridCol>
                <a:gridCol w="3403944">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Selling of Tickets</a:t>
                      </a:r>
                      <a:endParaRPr lang="en-ZA" sz="2400" dirty="0"/>
                    </a:p>
                  </a:txBody>
                  <a:tcPr>
                    <a:solidFill>
                      <a:srgbClr val="700579"/>
                    </a:solidFill>
                  </a:tcPr>
                </a:tc>
                <a:tc hMerge="1">
                  <a:txBody>
                    <a:bodyPr/>
                    <a:lstStyle/>
                    <a:p>
                      <a:pPr algn="ctr"/>
                      <a:endParaRPr lang="en-ZA" sz="2400" dirty="0"/>
                    </a:p>
                  </a:txBody>
                  <a:tcPr/>
                </a:tc>
                <a:tc hMerge="1">
                  <a:txBody>
                    <a:bodyPr/>
                    <a:lstStyle/>
                    <a:p>
                      <a:pPr algn="ctr"/>
                      <a:endParaRPr lang="en-ZA" sz="2400" dirty="0"/>
                    </a:p>
                  </a:txBody>
                  <a:tcPr/>
                </a:tc>
                <a:extLst>
                  <a:ext uri="{0D108BD9-81ED-4DB2-BD59-A6C34878D82A}">
                    <a16:rowId xmlns:a16="http://schemas.microsoft.com/office/drawing/2014/main" val="3469924688"/>
                  </a:ext>
                </a:extLst>
              </a:tr>
              <a:tr h="370840">
                <a:tc gridSpan="3">
                  <a:txBody>
                    <a:bodyPr/>
                    <a:lstStyle/>
                    <a:p>
                      <a:endParaRPr lang="en-ZA" sz="2000" dirty="0"/>
                    </a:p>
                  </a:txBody>
                  <a:tcPr>
                    <a:solidFill>
                      <a:srgbClr val="700579">
                        <a:alpha val="70000"/>
                      </a:srgbClr>
                    </a:solidFill>
                  </a:tcPr>
                </a:tc>
                <a:tc hMerge="1">
                  <a:txBody>
                    <a:bodyPr/>
                    <a:lstStyle/>
                    <a:p>
                      <a:endParaRPr lang="en-ZA" sz="2000" dirty="0"/>
                    </a:p>
                  </a:txBody>
                  <a:tcPr>
                    <a:solidFill>
                      <a:srgbClr val="700579">
                        <a:alpha val="70000"/>
                      </a:srgbClr>
                    </a:solidFill>
                  </a:tcPr>
                </a:tc>
                <a:tc hMerge="1">
                  <a:txBody>
                    <a:bodyPr/>
                    <a:lstStyle/>
                    <a:p>
                      <a:endParaRPr lang="en-ZA" sz="2000" dirty="0"/>
                    </a:p>
                  </a:txBody>
                  <a:tcPr>
                    <a:solidFill>
                      <a:srgbClr val="700579">
                        <a:alpha val="70000"/>
                      </a:srgbClr>
                    </a:solidFill>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Ticket</a:t>
                      </a:r>
                      <a:r>
                        <a:rPr lang="en-US" baseline="0" dirty="0" smtClean="0"/>
                        <a:t> ID</a:t>
                      </a:r>
                    </a:p>
                    <a:p>
                      <a:pPr marL="285750" indent="-285750" algn="just">
                        <a:buFont typeface="Arial" panose="020B0604020202020204" pitchFamily="34" charset="0"/>
                        <a:buChar char="•"/>
                      </a:pPr>
                      <a:r>
                        <a:rPr lang="en-US" baseline="0" dirty="0" smtClean="0"/>
                        <a:t>Movie Title</a:t>
                      </a:r>
                    </a:p>
                    <a:p>
                      <a:pPr marL="285750" indent="-285750" algn="just">
                        <a:buFont typeface="Arial" panose="020B0604020202020204" pitchFamily="34" charset="0"/>
                        <a:buChar char="•"/>
                      </a:pPr>
                      <a:r>
                        <a:rPr lang="en-US" baseline="0" dirty="0" smtClean="0"/>
                        <a:t>Time</a:t>
                      </a:r>
                    </a:p>
                    <a:p>
                      <a:pPr marL="285750" indent="-285750" algn="just">
                        <a:buFont typeface="Arial" panose="020B0604020202020204" pitchFamily="34" charset="0"/>
                        <a:buChar char="•"/>
                      </a:pPr>
                      <a:r>
                        <a:rPr lang="en-US" baseline="0" dirty="0" smtClean="0"/>
                        <a:t>Number of Tickets</a:t>
                      </a:r>
                    </a:p>
                    <a:p>
                      <a:pPr marL="285750" indent="-285750" algn="just">
                        <a:buFont typeface="Arial" panose="020B0604020202020204" pitchFamily="34" charset="0"/>
                        <a:buChar char="•"/>
                      </a:pPr>
                      <a:r>
                        <a:rPr lang="en-US" baseline="0" dirty="0" smtClean="0"/>
                        <a:t>Date</a:t>
                      </a:r>
                    </a:p>
                    <a:p>
                      <a:pPr marL="285750" indent="-285750" algn="just">
                        <a:buFont typeface="Arial" panose="020B0604020202020204" pitchFamily="34" charset="0"/>
                        <a:buChar char="•"/>
                      </a:pPr>
                      <a:r>
                        <a:rPr lang="en-US" baseline="0" dirty="0" smtClean="0"/>
                        <a:t>Click on Availability button</a:t>
                      </a:r>
                      <a:endParaRPr lang="en-US" dirty="0" smtClean="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Validate</a:t>
                      </a:r>
                      <a:r>
                        <a:rPr lang="en-US" baseline="0" dirty="0" smtClean="0"/>
                        <a:t> that all fields have values entered</a:t>
                      </a:r>
                    </a:p>
                    <a:p>
                      <a:pPr marL="285750" indent="-285750" algn="just">
                        <a:buFont typeface="Arial" panose="020B0604020202020204" pitchFamily="34" charset="0"/>
                        <a:buChar char="•"/>
                      </a:pPr>
                      <a:r>
                        <a:rPr lang="en-US" dirty="0" smtClean="0"/>
                        <a:t>Check availability of ticket</a:t>
                      </a:r>
                      <a:endParaRPr lang="en-US" baseline="0" dirty="0" smtClean="0"/>
                    </a:p>
                    <a:p>
                      <a:pPr marL="285750" indent="-285750" algn="just">
                        <a:buFont typeface="Arial" panose="020B0604020202020204" pitchFamily="34" charset="0"/>
                        <a:buChar char="•"/>
                      </a:pPr>
                      <a:r>
                        <a:rPr lang="en-US" baseline="0" dirty="0" smtClean="0"/>
                        <a:t>Increment ticket sale for the day as well as for that movie with its time slot and date as well as the genre</a:t>
                      </a:r>
                    </a:p>
                    <a:p>
                      <a:pPr marL="285750" indent="-285750" algn="just">
                        <a:buFont typeface="Arial" panose="020B0604020202020204" pitchFamily="34" charset="0"/>
                        <a:buChar char="•"/>
                      </a:pPr>
                      <a:r>
                        <a:rPr lang="en-US" baseline="0" dirty="0" smtClean="0"/>
                        <a:t>Record the sale of the ticket in the Sales table</a:t>
                      </a:r>
                    </a:p>
                    <a:p>
                      <a:pPr marL="285750" indent="-285750" algn="just">
                        <a:buFont typeface="Arial" panose="020B0604020202020204" pitchFamily="34" charset="0"/>
                        <a:buChar char="•"/>
                      </a:pPr>
                      <a:r>
                        <a:rPr lang="en-US" baseline="0" dirty="0" smtClean="0"/>
                        <a:t>Print out the tickets</a:t>
                      </a:r>
                      <a:endParaRPr lang="en-ZA" dirty="0"/>
                    </a:p>
                  </a:txBody>
                  <a:tcPr>
                    <a:solidFill>
                      <a:srgbClr val="700579">
                        <a:alpha val="10000"/>
                      </a:srgb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Display</a:t>
                      </a:r>
                      <a:r>
                        <a:rPr lang="en-US" baseline="0" dirty="0" smtClean="0"/>
                        <a:t> a w</a:t>
                      </a:r>
                      <a:r>
                        <a:rPr lang="en-US" dirty="0" smtClean="0"/>
                        <a:t>arning message if tickets are not available</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Error message stating that all fields</a:t>
                      </a:r>
                      <a:r>
                        <a:rPr lang="en-US" baseline="0" dirty="0" smtClean="0"/>
                        <a:t> must be filled in</a:t>
                      </a:r>
                      <a:endParaRPr lang="en-ZA" dirty="0" smtClean="0"/>
                    </a:p>
                    <a:p>
                      <a:pPr marL="285750" indent="-285750" algn="just">
                        <a:buFont typeface="Arial" panose="020B0604020202020204" pitchFamily="34" charset="0"/>
                        <a:buChar char="•"/>
                      </a:pPr>
                      <a:r>
                        <a:rPr lang="en-US" dirty="0" smtClean="0"/>
                        <a:t>Send a confirmation</a:t>
                      </a:r>
                      <a:r>
                        <a:rPr lang="en-US" baseline="0" dirty="0" smtClean="0"/>
                        <a:t> message to show that the tickets were successfully purchased </a:t>
                      </a:r>
                    </a:p>
                    <a:p>
                      <a:pPr marL="285750" indent="-285750" algn="just">
                        <a:buFont typeface="Arial" panose="020B0604020202020204" pitchFamily="34" charset="0"/>
                        <a:buChar char="•"/>
                      </a:pPr>
                      <a:r>
                        <a:rPr lang="en-US" baseline="0" dirty="0" smtClean="0"/>
                        <a:t>Print purchased tickets</a:t>
                      </a: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1287715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50561723"/>
              </p:ext>
            </p:extLst>
          </p:nvPr>
        </p:nvGraphicFramePr>
        <p:xfrm>
          <a:off x="1618674" y="2318172"/>
          <a:ext cx="9513783" cy="2438400"/>
        </p:xfrm>
        <a:graphic>
          <a:graphicData uri="http://schemas.openxmlformats.org/drawingml/2006/table">
            <a:tbl>
              <a:tblPr firstRow="1" bandRow="1">
                <a:tableStyleId>{5C22544A-7EE6-4342-B048-85BDC9FD1C3A}</a:tableStyleId>
              </a:tblPr>
              <a:tblGrid>
                <a:gridCol w="3171261">
                  <a:extLst>
                    <a:ext uri="{9D8B030D-6E8A-4147-A177-3AD203B41FA5}">
                      <a16:colId xmlns:a16="http://schemas.microsoft.com/office/drawing/2014/main" val="2984206186"/>
                    </a:ext>
                  </a:extLst>
                </a:gridCol>
                <a:gridCol w="3171261">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Request</a:t>
                      </a:r>
                      <a:r>
                        <a:rPr lang="en-US" sz="2400" baseline="0" dirty="0" smtClean="0"/>
                        <a:t> reports</a:t>
                      </a:r>
                      <a:endParaRPr lang="en-ZA" sz="2400" dirty="0"/>
                    </a:p>
                  </a:txBody>
                  <a:tcPr>
                    <a:solidFill>
                      <a:srgbClr val="700579"/>
                    </a:solidFill>
                  </a:tcPr>
                </a:tc>
                <a:tc hMerge="1">
                  <a:txBody>
                    <a:bodyPr/>
                    <a:lstStyle/>
                    <a:p>
                      <a:endParaRPr lang="en-ZA" sz="2400" dirty="0"/>
                    </a:p>
                  </a:txBody>
                  <a:tcPr/>
                </a:tc>
                <a:tc hMerge="1">
                  <a:txBody>
                    <a:bodyPr/>
                    <a:lstStyle/>
                    <a:p>
                      <a:endParaRPr lang="en-ZA" sz="2400"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Top 6 genres per time period</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tc>
                <a:tc hMerge="1">
                  <a:txBody>
                    <a:bodyPr/>
                    <a:lstStyle/>
                    <a:p>
                      <a:pPr algn="ctr"/>
                      <a:endParaRPr lang="en-ZA" sz="2000" dirty="0">
                        <a:solidFill>
                          <a:schemeClr val="bg1"/>
                        </a:solidFill>
                      </a:endParaRPr>
                    </a:p>
                  </a:txBody>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Click on Reports</a:t>
                      </a:r>
                      <a:r>
                        <a:rPr lang="en-US" baseline="0" dirty="0" smtClean="0"/>
                        <a:t> button</a:t>
                      </a:r>
                    </a:p>
                    <a:p>
                      <a:pPr marL="285750" indent="-285750" algn="just">
                        <a:buFont typeface="Arial" panose="020B0604020202020204" pitchFamily="34" charset="0"/>
                        <a:buChar char="•"/>
                      </a:pPr>
                      <a:r>
                        <a:rPr lang="en-US" baseline="0" dirty="0" smtClean="0"/>
                        <a:t>Time period</a:t>
                      </a:r>
                    </a:p>
                    <a:p>
                      <a:pPr marL="285750" indent="-285750" algn="just">
                        <a:buFont typeface="Arial" panose="020B0604020202020204" pitchFamily="34" charset="0"/>
                        <a:buChar char="•"/>
                      </a:pPr>
                      <a:r>
                        <a:rPr lang="en-US" baseline="0" dirty="0" smtClean="0"/>
                        <a:t>Click on Top 6 Genres</a:t>
                      </a:r>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Validate</a:t>
                      </a:r>
                      <a:r>
                        <a:rPr lang="en-US" baseline="0" dirty="0" smtClean="0"/>
                        <a:t> that all fields have values entered</a:t>
                      </a:r>
                    </a:p>
                    <a:p>
                      <a:pPr marL="285750" indent="-285750" algn="just">
                        <a:buFont typeface="Arial" panose="020B0604020202020204" pitchFamily="34" charset="0"/>
                        <a:buChar char="•"/>
                      </a:pPr>
                      <a:r>
                        <a:rPr lang="en-US" baseline="0" dirty="0" smtClean="0"/>
                        <a:t>Query for top 6 genres viewed</a:t>
                      </a:r>
                      <a:endParaRPr lang="en-ZA" dirty="0"/>
                    </a:p>
                  </a:txBody>
                  <a:tcPr>
                    <a:solidFill>
                      <a:srgbClr val="700579">
                        <a:alpha val="10000"/>
                      </a:srgb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 text or excel file, display the genres as well as the number of tickets sold</a:t>
                      </a: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1943425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55065704"/>
              </p:ext>
            </p:extLst>
          </p:nvPr>
        </p:nvGraphicFramePr>
        <p:xfrm>
          <a:off x="1618674" y="2183916"/>
          <a:ext cx="9513783" cy="2438400"/>
        </p:xfrm>
        <a:graphic>
          <a:graphicData uri="http://schemas.openxmlformats.org/drawingml/2006/table">
            <a:tbl>
              <a:tblPr firstRow="1" bandRow="1">
                <a:tableStyleId>{5C22544A-7EE6-4342-B048-85BDC9FD1C3A}</a:tableStyleId>
              </a:tblPr>
              <a:tblGrid>
                <a:gridCol w="3171261">
                  <a:extLst>
                    <a:ext uri="{9D8B030D-6E8A-4147-A177-3AD203B41FA5}">
                      <a16:colId xmlns:a16="http://schemas.microsoft.com/office/drawing/2014/main" val="2984206186"/>
                    </a:ext>
                  </a:extLst>
                </a:gridCol>
                <a:gridCol w="3171261">
                  <a:extLst>
                    <a:ext uri="{9D8B030D-6E8A-4147-A177-3AD203B41FA5}">
                      <a16:colId xmlns:a16="http://schemas.microsoft.com/office/drawing/2014/main" val="3834758994"/>
                    </a:ext>
                  </a:extLst>
                </a:gridCol>
                <a:gridCol w="3171261">
                  <a:extLst>
                    <a:ext uri="{9D8B030D-6E8A-4147-A177-3AD203B41FA5}">
                      <a16:colId xmlns:a16="http://schemas.microsoft.com/office/drawing/2014/main" val="1723361887"/>
                    </a:ext>
                  </a:extLst>
                </a:gridCol>
              </a:tblGrid>
              <a:tr h="370840">
                <a:tc gridSpan="3">
                  <a:txBody>
                    <a:bodyPr/>
                    <a:lstStyle/>
                    <a:p>
                      <a:pPr algn="ctr"/>
                      <a:r>
                        <a:rPr lang="en-US" sz="2400" dirty="0" smtClean="0"/>
                        <a:t>Request</a:t>
                      </a:r>
                      <a:r>
                        <a:rPr lang="en-US" sz="2400" baseline="0" dirty="0" smtClean="0"/>
                        <a:t> reports</a:t>
                      </a:r>
                      <a:endParaRPr lang="en-ZA" sz="2400" dirty="0"/>
                    </a:p>
                  </a:txBody>
                  <a:tcPr>
                    <a:solidFill>
                      <a:srgbClr val="700579"/>
                    </a:solidFill>
                  </a:tcPr>
                </a:tc>
                <a:tc hMerge="1">
                  <a:txBody>
                    <a:bodyPr/>
                    <a:lstStyle/>
                    <a:p>
                      <a:pPr algn="ctr"/>
                      <a:endParaRPr lang="en-ZA" sz="2400" dirty="0"/>
                    </a:p>
                  </a:txBody>
                  <a:tcPr/>
                </a:tc>
                <a:tc hMerge="1">
                  <a:txBody>
                    <a:bodyPr/>
                    <a:lstStyle/>
                    <a:p>
                      <a:pPr algn="ctr"/>
                      <a:endParaRPr lang="en-ZA" sz="2400" dirty="0"/>
                    </a:p>
                  </a:txBody>
                  <a:tcPr/>
                </a:tc>
                <a:extLst>
                  <a:ext uri="{0D108BD9-81ED-4DB2-BD59-A6C34878D82A}">
                    <a16:rowId xmlns:a16="http://schemas.microsoft.com/office/drawing/2014/main" val="3469924688"/>
                  </a:ext>
                </a:extLst>
              </a:tr>
              <a:tr h="370840">
                <a:tc gridSpan="3">
                  <a:txBody>
                    <a:bodyPr/>
                    <a:lstStyle/>
                    <a:p>
                      <a:pPr algn="ctr"/>
                      <a:r>
                        <a:rPr lang="en-US" sz="2000" dirty="0" smtClean="0">
                          <a:solidFill>
                            <a:schemeClr val="bg1"/>
                          </a:solidFill>
                        </a:rPr>
                        <a:t>Tickets</a:t>
                      </a:r>
                      <a:r>
                        <a:rPr lang="en-US" sz="2000" baseline="0" dirty="0" smtClean="0">
                          <a:solidFill>
                            <a:schemeClr val="bg1"/>
                          </a:solidFill>
                        </a:rPr>
                        <a:t> sold per time period</a:t>
                      </a:r>
                      <a:endParaRPr lang="en-ZA" sz="2000" dirty="0">
                        <a:solidFill>
                          <a:schemeClr val="bg1"/>
                        </a:solidFill>
                      </a:endParaRPr>
                    </a:p>
                  </a:txBody>
                  <a:tcPr>
                    <a:solidFill>
                      <a:srgbClr val="700579">
                        <a:alpha val="70000"/>
                      </a:srgbClr>
                    </a:solidFill>
                  </a:tcPr>
                </a:tc>
                <a:tc hMerge="1">
                  <a:txBody>
                    <a:bodyPr/>
                    <a:lstStyle/>
                    <a:p>
                      <a:pPr algn="ctr"/>
                      <a:endParaRPr lang="en-ZA" sz="2000" dirty="0">
                        <a:solidFill>
                          <a:schemeClr val="bg1"/>
                        </a:solidFill>
                      </a:endParaRPr>
                    </a:p>
                  </a:txBody>
                  <a:tcPr/>
                </a:tc>
                <a:tc hMerge="1">
                  <a:txBody>
                    <a:bodyPr/>
                    <a:lstStyle/>
                    <a:p>
                      <a:pPr algn="ctr"/>
                      <a:endParaRPr lang="en-ZA" sz="2000" dirty="0">
                        <a:solidFill>
                          <a:schemeClr val="bg1"/>
                        </a:solidFill>
                      </a:endParaRPr>
                    </a:p>
                  </a:txBody>
                  <a:tcPr/>
                </a:tc>
                <a:extLst>
                  <a:ext uri="{0D108BD9-81ED-4DB2-BD59-A6C34878D82A}">
                    <a16:rowId xmlns:a16="http://schemas.microsoft.com/office/drawing/2014/main" val="3535079933"/>
                  </a:ext>
                </a:extLst>
              </a:tr>
              <a:tr h="370840">
                <a:tc>
                  <a:txBody>
                    <a:bodyPr/>
                    <a:lstStyle/>
                    <a:p>
                      <a:r>
                        <a:rPr lang="en-US" sz="2000" dirty="0" smtClean="0">
                          <a:solidFill>
                            <a:schemeClr val="bg1"/>
                          </a:solidFill>
                        </a:rPr>
                        <a:t>Input Data</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Processing</a:t>
                      </a:r>
                      <a:endParaRPr lang="en-ZA" sz="2000" dirty="0">
                        <a:solidFill>
                          <a:schemeClr val="bg1"/>
                        </a:solidFill>
                      </a:endParaRPr>
                    </a:p>
                  </a:txBody>
                  <a:tcPr>
                    <a:solidFill>
                      <a:srgbClr val="700579">
                        <a:alpha val="40000"/>
                      </a:srgbClr>
                    </a:solidFill>
                  </a:tcPr>
                </a:tc>
                <a:tc>
                  <a:txBody>
                    <a:bodyPr/>
                    <a:lstStyle/>
                    <a:p>
                      <a:r>
                        <a:rPr lang="en-US" sz="2000" dirty="0" smtClean="0">
                          <a:solidFill>
                            <a:schemeClr val="bg1"/>
                          </a:solidFill>
                        </a:rPr>
                        <a:t>Output</a:t>
                      </a:r>
                      <a:endParaRPr lang="en-ZA" sz="2000" dirty="0">
                        <a:solidFill>
                          <a:schemeClr val="bg1"/>
                        </a:solidFill>
                      </a:endParaRPr>
                    </a:p>
                  </a:txBody>
                  <a:tcPr>
                    <a:solidFill>
                      <a:srgbClr val="700579">
                        <a:alpha val="40000"/>
                      </a:srgbClr>
                    </a:solidFill>
                  </a:tcPr>
                </a:tc>
                <a:extLst>
                  <a:ext uri="{0D108BD9-81ED-4DB2-BD59-A6C34878D82A}">
                    <a16:rowId xmlns:a16="http://schemas.microsoft.com/office/drawing/2014/main" val="1733441054"/>
                  </a:ext>
                </a:extLst>
              </a:tr>
              <a:tr h="370840">
                <a:tc>
                  <a:txBody>
                    <a:bodyPr/>
                    <a:lstStyle/>
                    <a:p>
                      <a:pPr marL="285750" indent="-285750" algn="just">
                        <a:buFont typeface="Arial" panose="020B0604020202020204" pitchFamily="34" charset="0"/>
                        <a:buChar char="•"/>
                      </a:pPr>
                      <a:r>
                        <a:rPr lang="en-US" dirty="0" smtClean="0"/>
                        <a:t>Click on Reports</a:t>
                      </a:r>
                      <a:r>
                        <a:rPr lang="en-US" baseline="0" dirty="0" smtClean="0"/>
                        <a:t> button</a:t>
                      </a:r>
                    </a:p>
                    <a:p>
                      <a:pPr marL="285750" indent="-285750" algn="just">
                        <a:buFont typeface="Arial" panose="020B0604020202020204" pitchFamily="34" charset="0"/>
                        <a:buChar char="•"/>
                      </a:pPr>
                      <a:r>
                        <a:rPr lang="en-US" baseline="0" dirty="0" smtClean="0"/>
                        <a:t>Time period</a:t>
                      </a:r>
                    </a:p>
                    <a:p>
                      <a:pPr marL="285750" indent="-285750" algn="just">
                        <a:buFont typeface="Arial" panose="020B0604020202020204" pitchFamily="34" charset="0"/>
                        <a:buChar char="•"/>
                      </a:pPr>
                      <a:r>
                        <a:rPr lang="en-US" baseline="0" dirty="0" smtClean="0"/>
                        <a:t>Click on Sales report button</a:t>
                      </a:r>
                    </a:p>
                    <a:p>
                      <a:pPr marL="285750" indent="-285750" algn="just">
                        <a:buFont typeface="Arial" panose="020B0604020202020204" pitchFamily="34" charset="0"/>
                        <a:buChar char="•"/>
                      </a:pPr>
                      <a:endParaRPr lang="en-US" baseline="0" dirty="0" smtClean="0"/>
                    </a:p>
                  </a:txBody>
                  <a:tcPr>
                    <a:solidFill>
                      <a:srgbClr val="700579">
                        <a:alpha val="10000"/>
                      </a:srgbClr>
                    </a:solidFill>
                  </a:tcPr>
                </a:tc>
                <a:tc>
                  <a:txBody>
                    <a:bodyPr/>
                    <a:lstStyle/>
                    <a:p>
                      <a:pPr marL="285750" indent="-285750" algn="just">
                        <a:buFont typeface="Arial" panose="020B0604020202020204" pitchFamily="34" charset="0"/>
                        <a:buChar char="•"/>
                      </a:pPr>
                      <a:r>
                        <a:rPr lang="en-US" dirty="0" smtClean="0"/>
                        <a:t>Validate</a:t>
                      </a:r>
                      <a:r>
                        <a:rPr lang="en-US" baseline="0" dirty="0" smtClean="0"/>
                        <a:t> that all fields have values entered</a:t>
                      </a:r>
                    </a:p>
                    <a:p>
                      <a:pPr marL="285750" indent="-285750" algn="just">
                        <a:buFont typeface="Arial" panose="020B0604020202020204" pitchFamily="34" charset="0"/>
                        <a:buChar char="•"/>
                      </a:pPr>
                      <a:r>
                        <a:rPr lang="en-US" baseline="0" dirty="0" smtClean="0"/>
                        <a:t>Query for tickets sold per time period</a:t>
                      </a:r>
                      <a:endParaRPr lang="en-ZA" dirty="0"/>
                    </a:p>
                  </a:txBody>
                  <a:tcPr>
                    <a:solidFill>
                      <a:srgbClr val="700579">
                        <a:alpha val="10000"/>
                      </a:srgb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 text or excel file, display the number of tickets</a:t>
                      </a:r>
                      <a:r>
                        <a:rPr lang="en-US" baseline="0" dirty="0" smtClean="0"/>
                        <a:t> sold</a:t>
                      </a:r>
                      <a:endParaRPr lang="en-ZA" dirty="0"/>
                    </a:p>
                  </a:txBody>
                  <a:tcPr>
                    <a:solidFill>
                      <a:srgbClr val="700579">
                        <a:alpha val="10000"/>
                      </a:srgbClr>
                    </a:solidFill>
                  </a:tcPr>
                </a:tc>
                <a:extLst>
                  <a:ext uri="{0D108BD9-81ED-4DB2-BD59-A6C34878D82A}">
                    <a16:rowId xmlns:a16="http://schemas.microsoft.com/office/drawing/2014/main" val="2938026612"/>
                  </a:ext>
                </a:extLst>
              </a:tr>
            </a:tbl>
          </a:graphicData>
        </a:graphic>
      </p:graphicFrame>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6708183"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4</a:t>
            </a:r>
            <a:r>
              <a:rPr lang="en-US" sz="2800" dirty="0" smtClean="0">
                <a:solidFill>
                  <a:srgbClr val="90367B"/>
                </a:solidFill>
                <a:latin typeface="Gill Sans MT Condensed" panose="020B0506020104020203" pitchFamily="34" charset="0"/>
              </a:rPr>
              <a:t>. FUNCTIONAL DATA, PROCESS and INTERFACE REQUIREMENTS</a:t>
            </a:r>
            <a:endParaRPr lang="en-US" sz="2800" dirty="0">
              <a:solidFill>
                <a:srgbClr val="90367B"/>
              </a:solidFill>
              <a:latin typeface="Gill Sans MT Condensed" panose="020B0506020104020203" pitchFamily="34" charset="0"/>
            </a:endParaRPr>
          </a:p>
        </p:txBody>
      </p:sp>
    </p:spTree>
    <p:extLst>
      <p:ext uri="{BB962C8B-B14F-4D97-AF65-F5344CB8AC3E}">
        <p14:creationId xmlns:p14="http://schemas.microsoft.com/office/powerpoint/2010/main" val="2014489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79613538"/>
              </p:ext>
            </p:extLst>
          </p:nvPr>
        </p:nvGraphicFramePr>
        <p:xfrm>
          <a:off x="811161" y="1479129"/>
          <a:ext cx="11253020" cy="4994184"/>
        </p:xfrm>
        <a:graphic>
          <a:graphicData uri="http://schemas.openxmlformats.org/drawingml/2006/table">
            <a:tbl>
              <a:tblPr firstRow="1" bandRow="1">
                <a:tableStyleId>{5C22544A-7EE6-4342-B048-85BDC9FD1C3A}</a:tableStyleId>
              </a:tblPr>
              <a:tblGrid>
                <a:gridCol w="6990736">
                  <a:extLst>
                    <a:ext uri="{9D8B030D-6E8A-4147-A177-3AD203B41FA5}">
                      <a16:colId xmlns:a16="http://schemas.microsoft.com/office/drawing/2014/main" val="381114694"/>
                    </a:ext>
                  </a:extLst>
                </a:gridCol>
                <a:gridCol w="4262284">
                  <a:extLst>
                    <a:ext uri="{9D8B030D-6E8A-4147-A177-3AD203B41FA5}">
                      <a16:colId xmlns:a16="http://schemas.microsoft.com/office/drawing/2014/main" val="294926753"/>
                    </a:ext>
                  </a:extLst>
                </a:gridCol>
              </a:tblGrid>
              <a:tr h="335480">
                <a:tc>
                  <a:txBody>
                    <a:bodyPr/>
                    <a:lstStyle/>
                    <a:p>
                      <a:pPr algn="ctr"/>
                      <a:endParaRPr lang="en-ZA" sz="2400" dirty="0"/>
                    </a:p>
                  </a:txBody>
                  <a:tcPr>
                    <a:solidFill>
                      <a:srgbClr val="700579"/>
                    </a:solidFill>
                  </a:tcPr>
                </a:tc>
                <a:tc>
                  <a:txBody>
                    <a:bodyPr/>
                    <a:lstStyle/>
                    <a:p>
                      <a:pPr algn="ctr"/>
                      <a:r>
                        <a:rPr lang="en-US" sz="2400" dirty="0" smtClean="0"/>
                        <a:t>PIECES Framework</a:t>
                      </a:r>
                      <a:endParaRPr lang="en-ZA" sz="2400" dirty="0"/>
                    </a:p>
                  </a:txBody>
                  <a:tcPr>
                    <a:solidFill>
                      <a:srgbClr val="700579"/>
                    </a:solidFill>
                  </a:tcPr>
                </a:tc>
                <a:extLst>
                  <a:ext uri="{0D108BD9-81ED-4DB2-BD59-A6C34878D82A}">
                    <a16:rowId xmlns:a16="http://schemas.microsoft.com/office/drawing/2014/main" val="3408598132"/>
                  </a:ext>
                </a:extLst>
              </a:tr>
              <a:tr h="469672">
                <a:tc>
                  <a:txBody>
                    <a:bodyPr/>
                    <a:lstStyle/>
                    <a:p>
                      <a:pPr>
                        <a:lnSpc>
                          <a:spcPct val="100000"/>
                        </a:lnSpc>
                      </a:pPr>
                      <a:r>
                        <a:rPr lang="en-US" dirty="0" smtClean="0"/>
                        <a:t>Extensive help</a:t>
                      </a:r>
                      <a:r>
                        <a:rPr lang="en-US" baseline="0" dirty="0" smtClean="0"/>
                        <a:t> functionality</a:t>
                      </a:r>
                      <a:endParaRPr lang="en-ZA" dirty="0"/>
                    </a:p>
                  </a:txBody>
                  <a:tcPr>
                    <a:solidFill>
                      <a:srgbClr val="DAD0DB"/>
                    </a:solidFill>
                  </a:tcPr>
                </a:tc>
                <a:tc>
                  <a:txBody>
                    <a:bodyPr/>
                    <a:lstStyle/>
                    <a:p>
                      <a:pPr>
                        <a:lnSpc>
                          <a:spcPct val="100000"/>
                        </a:lnSpc>
                      </a:pPr>
                      <a:r>
                        <a:rPr lang="en-US" dirty="0" smtClean="0"/>
                        <a:t>Efficiency</a:t>
                      </a:r>
                      <a:r>
                        <a:rPr lang="en-US" baseline="0" dirty="0" smtClean="0"/>
                        <a:t> of People and Processes, Information and Data</a:t>
                      </a:r>
                      <a:endParaRPr lang="en-ZA" dirty="0"/>
                    </a:p>
                  </a:txBody>
                  <a:tcPr>
                    <a:solidFill>
                      <a:srgbClr val="DAD0DB"/>
                    </a:solidFill>
                  </a:tcPr>
                </a:tc>
                <a:extLst>
                  <a:ext uri="{0D108BD9-81ED-4DB2-BD59-A6C34878D82A}">
                    <a16:rowId xmlns:a16="http://schemas.microsoft.com/office/drawing/2014/main" val="3367867009"/>
                  </a:ext>
                </a:extLst>
              </a:tr>
              <a:tr h="469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Allocation of distinctive identifiers (e.g. username and password) to all system users</a:t>
                      </a:r>
                    </a:p>
                  </a:txBody>
                  <a:tcPr>
                    <a:solidFill>
                      <a:srgbClr val="DAD0DB"/>
                    </a:solidFill>
                  </a:tcPr>
                </a:tc>
                <a:tc>
                  <a:txBody>
                    <a:bodyPr/>
                    <a:lstStyle/>
                    <a:p>
                      <a:pPr>
                        <a:lnSpc>
                          <a:spcPct val="100000"/>
                        </a:lnSpc>
                      </a:pPr>
                      <a:r>
                        <a:rPr lang="en-US" dirty="0" smtClean="0"/>
                        <a:t>Control and</a:t>
                      </a:r>
                      <a:r>
                        <a:rPr lang="en-US" baseline="0" dirty="0" smtClean="0"/>
                        <a:t> Security</a:t>
                      </a:r>
                      <a:endParaRPr lang="en-ZA" dirty="0"/>
                    </a:p>
                  </a:txBody>
                  <a:tcPr>
                    <a:solidFill>
                      <a:srgbClr val="DAD0DB"/>
                    </a:solidFill>
                  </a:tcPr>
                </a:tc>
                <a:extLst>
                  <a:ext uri="{0D108BD9-81ED-4DB2-BD59-A6C34878D82A}">
                    <a16:rowId xmlns:a16="http://schemas.microsoft.com/office/drawing/2014/main" val="761527426"/>
                  </a:ext>
                </a:extLst>
              </a:tr>
              <a:tr h="972892">
                <a:tc>
                  <a:txBody>
                    <a:bodyPr/>
                    <a:lstStyle/>
                    <a:p>
                      <a:pPr marL="0" indent="0">
                        <a:lnSpc>
                          <a:spcPct val="100000"/>
                        </a:lnSpc>
                        <a:buFont typeface="Arial" panose="020B0604020202020204" pitchFamily="34" charset="0"/>
                        <a:buNone/>
                      </a:pPr>
                      <a:r>
                        <a:rPr lang="en-US" sz="1800" dirty="0" smtClean="0"/>
                        <a:t>The database will contain data for six films (each of a  different genre) divided into 3 theaters each with a seating  capacity of 30 people, accumulating to 8370 tickets available per month</a:t>
                      </a:r>
                    </a:p>
                  </a:txBody>
                  <a:tcPr>
                    <a:solidFill>
                      <a:srgbClr val="DAD0DB"/>
                    </a:solidFill>
                  </a:tcPr>
                </a:tc>
                <a:tc>
                  <a:txBody>
                    <a:bodyPr/>
                    <a:lstStyle/>
                    <a:p>
                      <a:pPr>
                        <a:lnSpc>
                          <a:spcPct val="100000"/>
                        </a:lnSpc>
                      </a:pPr>
                      <a:r>
                        <a:rPr lang="en-US" dirty="0" smtClean="0"/>
                        <a:t>Performance, Information and Data</a:t>
                      </a:r>
                      <a:endParaRPr lang="en-ZA" dirty="0"/>
                    </a:p>
                  </a:txBody>
                  <a:tcPr>
                    <a:solidFill>
                      <a:srgbClr val="DAD0DB"/>
                    </a:solidFill>
                  </a:tcPr>
                </a:tc>
                <a:extLst>
                  <a:ext uri="{0D108BD9-81ED-4DB2-BD59-A6C34878D82A}">
                    <a16:rowId xmlns:a16="http://schemas.microsoft.com/office/drawing/2014/main" val="2033598362"/>
                  </a:ext>
                </a:extLst>
              </a:tr>
              <a:tr h="670960">
                <a:tc>
                  <a:txBody>
                    <a:bodyPr/>
                    <a:lstStyle/>
                    <a:p>
                      <a:pPr marL="0" indent="0">
                        <a:lnSpc>
                          <a:spcPct val="100000"/>
                        </a:lnSpc>
                        <a:buFont typeface="Arial" panose="020B0604020202020204" pitchFamily="34" charset="0"/>
                        <a:buNone/>
                      </a:pPr>
                      <a:r>
                        <a:rPr lang="en-US" sz="1800" dirty="0" smtClean="0"/>
                        <a:t>Queries on the database should take no longer than an estimated time of 4 seconds</a:t>
                      </a:r>
                    </a:p>
                  </a:txBody>
                  <a:tcPr>
                    <a:solidFill>
                      <a:srgbClr val="DAD0DB"/>
                    </a:solidFill>
                  </a:tcPr>
                </a:tc>
                <a:tc>
                  <a:txBody>
                    <a:bodyPr/>
                    <a:lstStyle/>
                    <a:p>
                      <a:pPr>
                        <a:lnSpc>
                          <a:spcPct val="100000"/>
                        </a:lnSpc>
                      </a:pPr>
                      <a:r>
                        <a:rPr lang="en-US" dirty="0" smtClean="0"/>
                        <a:t>Performance, Efficiency</a:t>
                      </a:r>
                      <a:r>
                        <a:rPr lang="en-US" baseline="0" dirty="0" smtClean="0"/>
                        <a:t> Of People and Processes </a:t>
                      </a:r>
                      <a:r>
                        <a:rPr lang="en-US" dirty="0" smtClean="0"/>
                        <a:t>,Information</a:t>
                      </a:r>
                      <a:r>
                        <a:rPr lang="en-US" baseline="0" dirty="0" smtClean="0"/>
                        <a:t> and Data</a:t>
                      </a:r>
                      <a:endParaRPr lang="en-ZA" dirty="0"/>
                    </a:p>
                  </a:txBody>
                  <a:tcPr>
                    <a:solidFill>
                      <a:srgbClr val="DAD0DB"/>
                    </a:solidFill>
                  </a:tcPr>
                </a:tc>
                <a:extLst>
                  <a:ext uri="{0D108BD9-81ED-4DB2-BD59-A6C34878D82A}">
                    <a16:rowId xmlns:a16="http://schemas.microsoft.com/office/drawing/2014/main" val="2807093220"/>
                  </a:ext>
                </a:extLst>
              </a:tr>
              <a:tr h="972892">
                <a:tc>
                  <a:txBody>
                    <a:bodyPr/>
                    <a:lstStyle/>
                    <a:p>
                      <a:pPr marL="0" indent="0">
                        <a:lnSpc>
                          <a:spcPct val="100000"/>
                        </a:lnSpc>
                        <a:buFont typeface="Arial" panose="020B0604020202020204" pitchFamily="34" charset="0"/>
                        <a:buNone/>
                      </a:pPr>
                      <a:r>
                        <a:rPr lang="en-US" sz="1800" dirty="0" smtClean="0"/>
                        <a:t>There will be 2 types of system users. The administrator will have full access to the systems capabilities, while the employees will have access to only specified functionality</a:t>
                      </a:r>
                    </a:p>
                  </a:txBody>
                  <a:tcPr>
                    <a:solidFill>
                      <a:srgbClr val="DAD0DB"/>
                    </a:solidFill>
                  </a:tcPr>
                </a:tc>
                <a:tc>
                  <a:txBody>
                    <a:bodyPr/>
                    <a:lstStyle/>
                    <a:p>
                      <a:pPr>
                        <a:lnSpc>
                          <a:spcPct val="100000"/>
                        </a:lnSpc>
                      </a:pPr>
                      <a:r>
                        <a:rPr lang="en-US" dirty="0" smtClean="0"/>
                        <a:t>Control</a:t>
                      </a:r>
                      <a:r>
                        <a:rPr lang="en-US" baseline="0" dirty="0" smtClean="0"/>
                        <a:t> and security </a:t>
                      </a:r>
                      <a:endParaRPr lang="en-ZA" dirty="0"/>
                    </a:p>
                  </a:txBody>
                  <a:tcPr>
                    <a:solidFill>
                      <a:srgbClr val="DAD0DB"/>
                    </a:solidFill>
                  </a:tcPr>
                </a:tc>
                <a:extLst>
                  <a:ext uri="{0D108BD9-81ED-4DB2-BD59-A6C34878D82A}">
                    <a16:rowId xmlns:a16="http://schemas.microsoft.com/office/drawing/2014/main" val="2141696573"/>
                  </a:ext>
                </a:extLst>
              </a:tr>
              <a:tr h="469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Booking speed will be increased by 60%</a:t>
                      </a:r>
                      <a:endParaRPr lang="en-ZA" dirty="0" smtClean="0"/>
                    </a:p>
                  </a:txBody>
                  <a:tcPr>
                    <a:solidFill>
                      <a:srgbClr val="DAD0DB"/>
                    </a:solidFill>
                  </a:tcPr>
                </a:tc>
                <a:tc>
                  <a:txBody>
                    <a:bodyPr/>
                    <a:lstStyle/>
                    <a:p>
                      <a:pPr>
                        <a:lnSpc>
                          <a:spcPct val="100000"/>
                        </a:lnSpc>
                      </a:pPr>
                      <a:r>
                        <a:rPr lang="en-US" dirty="0" smtClean="0"/>
                        <a:t>Performance,</a:t>
                      </a:r>
                      <a:r>
                        <a:rPr lang="en-US" baseline="0" dirty="0" smtClean="0"/>
                        <a:t> Efficiency of People and Processes, Service to customers</a:t>
                      </a:r>
                      <a:endParaRPr lang="en-ZA" dirty="0"/>
                    </a:p>
                  </a:txBody>
                  <a:tcPr>
                    <a:solidFill>
                      <a:srgbClr val="DAD0DB"/>
                    </a:solidFill>
                  </a:tcPr>
                </a:tc>
                <a:extLst>
                  <a:ext uri="{0D108BD9-81ED-4DB2-BD59-A6C34878D82A}">
                    <a16:rowId xmlns:a16="http://schemas.microsoft.com/office/drawing/2014/main" val="1407096388"/>
                  </a:ext>
                </a:extLst>
              </a:tr>
            </a:tbl>
          </a:graphicData>
        </a:graphic>
      </p:graphicFrame>
      <p:sp>
        <p:nvSpPr>
          <p:cNvPr id="9" name="TextBox 8"/>
          <p:cNvSpPr txBox="1"/>
          <p:nvPr/>
        </p:nvSpPr>
        <p:spPr>
          <a:xfrm>
            <a:off x="1618674" y="792303"/>
            <a:ext cx="3930178"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5. NON-FUNCTIONAL REQUIREMENTS</a:t>
            </a:r>
            <a:endParaRPr lang="en-US" sz="2800" dirty="0">
              <a:solidFill>
                <a:srgbClr val="90367B"/>
              </a:solidFill>
              <a:latin typeface="Gill Sans MT Condensed" panose="020B0506020104020203" pitchFamily="34" charset="0"/>
            </a:endParaRPr>
          </a:p>
        </p:txBody>
      </p:sp>
      <p:cxnSp>
        <p:nvCxnSpPr>
          <p:cNvPr id="10" name="Straight Connector 9"/>
          <p:cNvCxnSpPr/>
          <p:nvPr/>
        </p:nvCxnSpPr>
        <p:spPr>
          <a:xfrm>
            <a:off x="1451866" y="1315523"/>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179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1964897"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721F24A-3B9B-486B-9EED-7A3BDEF9E1D7}"/>
              </a:ext>
            </a:extLst>
          </p:cNvPr>
          <p:cNvPicPr>
            <a:picLocks noChangeAspect="1"/>
          </p:cNvPicPr>
          <p:nvPr/>
        </p:nvPicPr>
        <p:blipFill>
          <a:blip r:embed="rId2"/>
          <a:stretch>
            <a:fillRect/>
          </a:stretch>
        </p:blipFill>
        <p:spPr>
          <a:xfrm>
            <a:off x="0" y="1978861"/>
            <a:ext cx="12192000" cy="3762725"/>
          </a:xfrm>
          <a:prstGeom prst="rect">
            <a:avLst/>
          </a:prstGeom>
        </p:spPr>
      </p:pic>
    </p:spTree>
    <p:extLst>
      <p:ext uri="{BB962C8B-B14F-4D97-AF65-F5344CB8AC3E}">
        <p14:creationId xmlns:p14="http://schemas.microsoft.com/office/powerpoint/2010/main" val="1756164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326717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53351012"/>
              </p:ext>
            </p:extLst>
          </p:nvPr>
        </p:nvGraphicFramePr>
        <p:xfrm>
          <a:off x="1108793" y="2006620"/>
          <a:ext cx="10660419" cy="4389120"/>
        </p:xfrm>
        <a:graphic>
          <a:graphicData uri="http://schemas.openxmlformats.org/drawingml/2006/table">
            <a:tbl>
              <a:tblPr firstRow="1" bandRow="1">
                <a:tableStyleId>{5C22544A-7EE6-4342-B048-85BDC9FD1C3A}</a:tableStyleId>
              </a:tblPr>
              <a:tblGrid>
                <a:gridCol w="2799530">
                  <a:extLst>
                    <a:ext uri="{9D8B030D-6E8A-4147-A177-3AD203B41FA5}">
                      <a16:colId xmlns:a16="http://schemas.microsoft.com/office/drawing/2014/main" val="680217337"/>
                    </a:ext>
                  </a:extLst>
                </a:gridCol>
                <a:gridCol w="2197509">
                  <a:extLst>
                    <a:ext uri="{9D8B030D-6E8A-4147-A177-3AD203B41FA5}">
                      <a16:colId xmlns:a16="http://schemas.microsoft.com/office/drawing/2014/main" val="3989835891"/>
                    </a:ext>
                  </a:extLst>
                </a:gridCol>
                <a:gridCol w="2802194">
                  <a:extLst>
                    <a:ext uri="{9D8B030D-6E8A-4147-A177-3AD203B41FA5}">
                      <a16:colId xmlns:a16="http://schemas.microsoft.com/office/drawing/2014/main" val="4126051678"/>
                    </a:ext>
                  </a:extLst>
                </a:gridCol>
                <a:gridCol w="2861186">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pPr algn="l"/>
                      <a:r>
                        <a:rPr lang="en-US" dirty="0"/>
                        <a:t>The portion of the cinemas system that will be covered by the candidate.</a:t>
                      </a:r>
                    </a:p>
                    <a:p>
                      <a:pPr algn="l"/>
                      <a:endParaRPr lang="en-US" dirty="0"/>
                    </a:p>
                    <a:p>
                      <a:pPr algn="l"/>
                      <a:r>
                        <a:rPr lang="en-US" dirty="0"/>
                        <a:t>A brief description of all the aspects of the cinemas system that would be computerized</a:t>
                      </a:r>
                      <a:r>
                        <a:rPr lang="en-US" baseline="0" dirty="0"/>
                        <a:t> in this candidate.</a:t>
                      </a:r>
                      <a:endParaRPr lang="en-ZA" dirty="0"/>
                    </a:p>
                  </a:txBody>
                  <a:tcPr>
                    <a:solidFill>
                      <a:srgbClr val="DAD0DB"/>
                    </a:solidFill>
                  </a:tcPr>
                </a:tc>
                <a:tc>
                  <a:txBody>
                    <a:bodyPr/>
                    <a:lstStyle/>
                    <a:p>
                      <a:pPr algn="l"/>
                      <a:r>
                        <a:rPr lang="en-US" dirty="0"/>
                        <a:t>Currently, the cinema is not computerized.</a:t>
                      </a:r>
                      <a:r>
                        <a:rPr lang="en-US" baseline="0" dirty="0"/>
                        <a:t> As a result, all records are recorded by hand. This type of candidate in insufficient, as it allows room for human error.</a:t>
                      </a:r>
                      <a:endParaRPr lang="en-ZA" dirty="0"/>
                    </a:p>
                  </a:txBody>
                  <a:tcPr>
                    <a:solidFill>
                      <a:srgbClr val="DAD0DB"/>
                    </a:solidFill>
                  </a:tcPr>
                </a:tc>
                <a:tc>
                  <a:txBody>
                    <a:bodyPr/>
                    <a:lstStyle/>
                    <a:p>
                      <a:pPr algn="l"/>
                      <a:r>
                        <a:rPr lang="en-US" dirty="0"/>
                        <a:t>This</a:t>
                      </a:r>
                      <a:r>
                        <a:rPr lang="en-US" baseline="0" dirty="0"/>
                        <a:t> candidate system will cover all the theatres fundamental needs, but reports will not be customized and will not meet all their requirements, such as scheduling films in theatres, but it will allow the system user to purchase and print tickets. </a:t>
                      </a:r>
                      <a:endParaRPr lang="en-ZA" dirty="0"/>
                    </a:p>
                  </a:txBody>
                  <a:tcPr>
                    <a:solidFill>
                      <a:srgbClr val="DAD0DB"/>
                    </a:solidFill>
                  </a:tcPr>
                </a:tc>
                <a:tc>
                  <a:txBody>
                    <a:bodyPr/>
                    <a:lstStyle/>
                    <a:p>
                      <a:pPr algn="l"/>
                      <a:r>
                        <a:rPr lang="en-US" dirty="0"/>
                        <a:t>This Candidate system will be a customized system that will meet all the requirements, Including the maintenance of films, theatres, genres and scheduling of films and ticket sales. The top 6 genres and the number of tickets sold per given time period will be displayed in reports.</a:t>
                      </a:r>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2337095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98833895"/>
              </p:ext>
            </p:extLst>
          </p:nvPr>
        </p:nvGraphicFramePr>
        <p:xfrm>
          <a:off x="1119337" y="2026287"/>
          <a:ext cx="10822672" cy="4114800"/>
        </p:xfrm>
        <a:graphic>
          <a:graphicData uri="http://schemas.openxmlformats.org/drawingml/2006/table">
            <a:tbl>
              <a:tblPr firstRow="1" bandRow="1">
                <a:tableStyleId>{5C22544A-7EE6-4342-B048-85BDC9FD1C3A}</a:tableStyleId>
              </a:tblPr>
              <a:tblGrid>
                <a:gridCol w="2287540">
                  <a:extLst>
                    <a:ext uri="{9D8B030D-6E8A-4147-A177-3AD203B41FA5}">
                      <a16:colId xmlns:a16="http://schemas.microsoft.com/office/drawing/2014/main" val="680217337"/>
                    </a:ext>
                  </a:extLst>
                </a:gridCol>
                <a:gridCol w="1769807">
                  <a:extLst>
                    <a:ext uri="{9D8B030D-6E8A-4147-A177-3AD203B41FA5}">
                      <a16:colId xmlns:a16="http://schemas.microsoft.com/office/drawing/2014/main" val="3989835891"/>
                    </a:ext>
                  </a:extLst>
                </a:gridCol>
                <a:gridCol w="3451122">
                  <a:extLst>
                    <a:ext uri="{9D8B030D-6E8A-4147-A177-3AD203B41FA5}">
                      <a16:colId xmlns:a16="http://schemas.microsoft.com/office/drawing/2014/main" val="4126051678"/>
                    </a:ext>
                  </a:extLst>
                </a:gridCol>
                <a:gridCol w="3314203">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pPr algn="l"/>
                      <a:r>
                        <a:rPr lang="en-US" dirty="0"/>
                        <a:t>Benefits </a:t>
                      </a:r>
                    </a:p>
                    <a:p>
                      <a:pPr algn="l"/>
                      <a:endParaRPr lang="en-US" dirty="0"/>
                    </a:p>
                    <a:p>
                      <a:pPr algn="l"/>
                      <a:r>
                        <a:rPr lang="en-US" dirty="0"/>
                        <a:t>A brief description of the business benefits that would be realized for this candidate. </a:t>
                      </a:r>
                      <a:endParaRPr lang="en-ZA" dirty="0"/>
                    </a:p>
                  </a:txBody>
                  <a:tcPr>
                    <a:solidFill>
                      <a:srgbClr val="DAD0DB"/>
                    </a:solidFill>
                  </a:tcPr>
                </a:tc>
                <a:tc>
                  <a:txBody>
                    <a:bodyPr/>
                    <a:lstStyle/>
                    <a:p>
                      <a:pPr algn="l"/>
                      <a:r>
                        <a:rPr lang="en-US" dirty="0"/>
                        <a:t>No</a:t>
                      </a:r>
                      <a:r>
                        <a:rPr lang="en-US" baseline="0" dirty="0"/>
                        <a:t> cost involved</a:t>
                      </a:r>
                      <a:endParaRPr lang="en-ZA" dirty="0"/>
                    </a:p>
                  </a:txBody>
                  <a:tcPr>
                    <a:solidFill>
                      <a:srgbClr val="DAD0DB"/>
                    </a:solidFill>
                  </a:tcPr>
                </a:tc>
                <a:tc>
                  <a:txBody>
                    <a:bodyPr/>
                    <a:lstStyle/>
                    <a:p>
                      <a:r>
                        <a:rPr lang="en-GB" baseline="0" dirty="0"/>
                        <a:t>The system will be implemented immediately, but it will lack features such as a secure login with a username and password that the user cannot change. In terms of theatre enlargement, the system will not be customized. Technical assistance will be available, however there is a chance of a prolonged waiting time.</a:t>
                      </a:r>
                      <a:endParaRPr lang="en-US" baseline="0" dirty="0"/>
                    </a:p>
                  </a:txBody>
                  <a:tcPr>
                    <a:solidFill>
                      <a:srgbClr val="DAD0DB"/>
                    </a:solidFill>
                  </a:tcPr>
                </a:tc>
                <a:tc>
                  <a:txBody>
                    <a:bodyPr/>
                    <a:lstStyle/>
                    <a:p>
                      <a:pPr algn="l"/>
                      <a:r>
                        <a:rPr lang="en-GB" dirty="0"/>
                        <a:t>The system will be customized to suit the needs of the cinema. The system will feature a login screen with a username and password that the user can  easily customise. The system will allow for future expansion. In a reasonable timeframe, technical assistance will be provided to this candidate</a:t>
                      </a:r>
                      <a:r>
                        <a:rPr lang="en-US" dirty="0"/>
                        <a:t>. </a:t>
                      </a:r>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40965990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31330226"/>
              </p:ext>
            </p:extLst>
          </p:nvPr>
        </p:nvGraphicFramePr>
        <p:xfrm>
          <a:off x="1501061" y="2194510"/>
          <a:ext cx="9648724" cy="3596640"/>
        </p:xfrm>
        <a:graphic>
          <a:graphicData uri="http://schemas.openxmlformats.org/drawingml/2006/table">
            <a:tbl>
              <a:tblPr firstRow="1" bandRow="1">
                <a:tableStyleId>{5C22544A-7EE6-4342-B048-85BDC9FD1C3A}</a:tableStyleId>
              </a:tblPr>
              <a:tblGrid>
                <a:gridCol w="2412181">
                  <a:extLst>
                    <a:ext uri="{9D8B030D-6E8A-4147-A177-3AD203B41FA5}">
                      <a16:colId xmlns:a16="http://schemas.microsoft.com/office/drawing/2014/main" val="680217337"/>
                    </a:ext>
                  </a:extLst>
                </a:gridCol>
                <a:gridCol w="2412181">
                  <a:extLst>
                    <a:ext uri="{9D8B030D-6E8A-4147-A177-3AD203B41FA5}">
                      <a16:colId xmlns:a16="http://schemas.microsoft.com/office/drawing/2014/main" val="3989835891"/>
                    </a:ext>
                  </a:extLst>
                </a:gridCol>
                <a:gridCol w="2412181">
                  <a:extLst>
                    <a:ext uri="{9D8B030D-6E8A-4147-A177-3AD203B41FA5}">
                      <a16:colId xmlns:a16="http://schemas.microsoft.com/office/drawing/2014/main" val="4126051678"/>
                    </a:ext>
                  </a:extLst>
                </a:gridCol>
                <a:gridCol w="2412181">
                  <a:extLst>
                    <a:ext uri="{9D8B030D-6E8A-4147-A177-3AD203B41FA5}">
                      <a16:colId xmlns:a16="http://schemas.microsoft.com/office/drawing/2014/main" val="4085165715"/>
                    </a:ext>
                  </a:extLst>
                </a:gridCol>
              </a:tblGrid>
              <a:tr h="370840">
                <a:tc>
                  <a:txBody>
                    <a:bodyPr/>
                    <a:lstStyle/>
                    <a:p>
                      <a:r>
                        <a:rPr lang="en-US" sz="2000" dirty="0"/>
                        <a:t>Characteristics</a:t>
                      </a:r>
                      <a:endParaRPr lang="en-ZA" sz="2000" dirty="0"/>
                    </a:p>
                  </a:txBody>
                  <a:tcPr>
                    <a:solidFill>
                      <a:srgbClr val="700579"/>
                    </a:solidFill>
                  </a:tcPr>
                </a:tc>
                <a:tc>
                  <a:txBody>
                    <a:bodyPr/>
                    <a:lstStyle/>
                    <a:p>
                      <a:r>
                        <a:rPr lang="en-US" sz="2000" dirty="0"/>
                        <a:t>Candidate 1</a:t>
                      </a:r>
                    </a:p>
                    <a:p>
                      <a:r>
                        <a:rPr lang="en-US" sz="2000" dirty="0"/>
                        <a:t>AS-IS</a:t>
                      </a:r>
                      <a:endParaRPr lang="en-ZA" sz="2000" dirty="0"/>
                    </a:p>
                  </a:txBody>
                  <a:tcPr>
                    <a:solidFill>
                      <a:srgbClr val="700579"/>
                    </a:solidFill>
                  </a:tcPr>
                </a:tc>
                <a:tc>
                  <a:txBody>
                    <a:bodyPr/>
                    <a:lstStyle/>
                    <a:p>
                      <a:r>
                        <a:rPr lang="en-US" sz="2000" dirty="0"/>
                        <a:t>Candidate 2</a:t>
                      </a:r>
                    </a:p>
                    <a:p>
                      <a:r>
                        <a:rPr lang="en-US" sz="2000" dirty="0"/>
                        <a:t>COTS Package Software Solution (Evergreen ILS)</a:t>
                      </a:r>
                      <a:endParaRPr lang="en-ZA" sz="2000" dirty="0"/>
                    </a:p>
                  </a:txBody>
                  <a:tcPr>
                    <a:solidFill>
                      <a:srgbClr val="700579"/>
                    </a:solidFill>
                  </a:tcPr>
                </a:tc>
                <a:tc>
                  <a:txBody>
                    <a:bodyPr/>
                    <a:lstStyle/>
                    <a:p>
                      <a:r>
                        <a:rPr lang="en-US" sz="2000" dirty="0"/>
                        <a:t>Candidate</a:t>
                      </a:r>
                      <a:r>
                        <a:rPr lang="en-US" sz="2000" baseline="0" dirty="0"/>
                        <a:t> 3</a:t>
                      </a:r>
                    </a:p>
                    <a:p>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pPr algn="l"/>
                      <a:r>
                        <a:rPr lang="en-US" dirty="0"/>
                        <a:t>Additional software</a:t>
                      </a:r>
                    </a:p>
                    <a:p>
                      <a:pPr algn="l"/>
                      <a:endParaRPr lang="en-US" dirty="0"/>
                    </a:p>
                    <a:p>
                      <a:pPr algn="l"/>
                      <a:r>
                        <a:rPr lang="en-US" dirty="0"/>
                        <a:t>A description of the software needed to support the candidate’s basic functions and capabilities</a:t>
                      </a:r>
                      <a:endParaRPr lang="en-ZA" dirty="0"/>
                    </a:p>
                  </a:txBody>
                  <a:tcPr>
                    <a:solidFill>
                      <a:srgbClr val="700579">
                        <a:alpha val="10000"/>
                      </a:srgbClr>
                    </a:solidFill>
                  </a:tcPr>
                </a:tc>
                <a:tc>
                  <a:txBody>
                    <a:bodyPr/>
                    <a:lstStyle/>
                    <a:p>
                      <a:pPr algn="l"/>
                      <a:r>
                        <a:rPr lang="en-US" dirty="0"/>
                        <a:t>N/A</a:t>
                      </a:r>
                      <a:endParaRPr lang="en-ZA" dirty="0"/>
                    </a:p>
                  </a:txBody>
                  <a:tcPr>
                    <a:solidFill>
                      <a:srgbClr val="700579">
                        <a:alpha val="10000"/>
                      </a:srgbClr>
                    </a:solidFill>
                  </a:tcPr>
                </a:tc>
                <a:tc>
                  <a:txBody>
                    <a:bodyPr/>
                    <a:lstStyle/>
                    <a:p>
                      <a:r>
                        <a:rPr lang="en-GB" dirty="0"/>
                        <a:t>The server will use Linux. To support the candidate's database, PostgreSQL is required. The system will lack the ability to export reports.</a:t>
                      </a:r>
                      <a:endParaRPr lang="en-ZA" dirty="0"/>
                    </a:p>
                  </a:txBody>
                  <a:tcPr>
                    <a:solidFill>
                      <a:srgbClr val="700579">
                        <a:alpha val="10000"/>
                      </a:srgbClr>
                    </a:solidFill>
                  </a:tcPr>
                </a:tc>
                <a:tc>
                  <a:txBody>
                    <a:bodyPr/>
                    <a:lstStyle/>
                    <a:p>
                      <a:r>
                        <a:rPr lang="en-GB" dirty="0"/>
                        <a:t>This candidate's database capabilities are supported by the SQL-server database in Visual Studios. The candidate's reporting abilities are supported by Microsoft Excel.</a:t>
                      </a:r>
                      <a:endParaRPr lang="en-US" dirty="0"/>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1475055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64713069"/>
              </p:ext>
            </p:extLst>
          </p:nvPr>
        </p:nvGraphicFramePr>
        <p:xfrm>
          <a:off x="1652155" y="2026287"/>
          <a:ext cx="9280012" cy="3840480"/>
        </p:xfrm>
        <a:graphic>
          <a:graphicData uri="http://schemas.openxmlformats.org/drawingml/2006/table">
            <a:tbl>
              <a:tblPr firstRow="1" bandRow="1">
                <a:tableStyleId>{5C22544A-7EE6-4342-B048-85BDC9FD1C3A}</a:tableStyleId>
              </a:tblPr>
              <a:tblGrid>
                <a:gridCol w="2320003">
                  <a:extLst>
                    <a:ext uri="{9D8B030D-6E8A-4147-A177-3AD203B41FA5}">
                      <a16:colId xmlns:a16="http://schemas.microsoft.com/office/drawing/2014/main" val="680217337"/>
                    </a:ext>
                  </a:extLst>
                </a:gridCol>
                <a:gridCol w="1941945">
                  <a:extLst>
                    <a:ext uri="{9D8B030D-6E8A-4147-A177-3AD203B41FA5}">
                      <a16:colId xmlns:a16="http://schemas.microsoft.com/office/drawing/2014/main" val="3989835891"/>
                    </a:ext>
                  </a:extLst>
                </a:gridCol>
                <a:gridCol w="2698061">
                  <a:extLst>
                    <a:ext uri="{9D8B030D-6E8A-4147-A177-3AD203B41FA5}">
                      <a16:colId xmlns:a16="http://schemas.microsoft.com/office/drawing/2014/main" val="4126051678"/>
                    </a:ext>
                  </a:extLst>
                </a:gridCol>
                <a:gridCol w="2320003">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pPr algn="l"/>
                      <a:r>
                        <a:rPr lang="en-US" dirty="0"/>
                        <a:t>Servers and Workstations </a:t>
                      </a:r>
                    </a:p>
                    <a:p>
                      <a:pPr algn="l"/>
                      <a:endParaRPr lang="en-US" dirty="0"/>
                    </a:p>
                    <a:p>
                      <a:pPr algn="l"/>
                      <a:r>
                        <a:rPr lang="en-US" dirty="0"/>
                        <a:t>A description of the servers and workstations needed to support this candidate.</a:t>
                      </a:r>
                      <a:endParaRPr lang="en-ZA" dirty="0"/>
                    </a:p>
                  </a:txBody>
                  <a:tcPr>
                    <a:solidFill>
                      <a:srgbClr val="700579">
                        <a:alpha val="10000"/>
                      </a:srgbClr>
                    </a:solidFill>
                  </a:tcPr>
                </a:tc>
                <a:tc>
                  <a:txBody>
                    <a:bodyPr/>
                    <a:lstStyle/>
                    <a:p>
                      <a:pPr algn="l"/>
                      <a:r>
                        <a:rPr lang="en-US" dirty="0"/>
                        <a:t>N/A</a:t>
                      </a:r>
                    </a:p>
                    <a:p>
                      <a:pPr algn="l"/>
                      <a:endParaRPr lang="en-US" dirty="0"/>
                    </a:p>
                    <a:p>
                      <a:pPr algn="l"/>
                      <a:endParaRPr lang="en-US" dirty="0"/>
                    </a:p>
                    <a:p>
                      <a:r>
                        <a:rPr lang="en-US" dirty="0"/>
                        <a:t>All the cinema’s information are stored in physical form.</a:t>
                      </a:r>
                      <a:endParaRPr lang="en-ZA" dirty="0"/>
                    </a:p>
                  </a:txBody>
                  <a:tcPr>
                    <a:solidFill>
                      <a:srgbClr val="700579">
                        <a:alpha val="10000"/>
                      </a:srgbClr>
                    </a:solidFill>
                  </a:tcPr>
                </a:tc>
                <a:tc>
                  <a:txBody>
                    <a:bodyPr/>
                    <a:lstStyle/>
                    <a:p>
                      <a:r>
                        <a:rPr lang="en-US" dirty="0"/>
                        <a:t>The</a:t>
                      </a:r>
                      <a:r>
                        <a:rPr lang="en-US" baseline="0" dirty="0"/>
                        <a:t> entry-level computer with Linux installed are required and the workstations can be comprised with the use of Microsoft Windows or Linux OS.</a:t>
                      </a:r>
                      <a:endParaRPr lang="en-ZA" dirty="0"/>
                    </a:p>
                  </a:txBody>
                  <a:tcPr>
                    <a:solidFill>
                      <a:srgbClr val="700579">
                        <a:alpha val="10000"/>
                      </a:srgbClr>
                    </a:solidFill>
                  </a:tcPr>
                </a:tc>
                <a:tc>
                  <a:txBody>
                    <a:bodyPr/>
                    <a:lstStyle/>
                    <a:p>
                      <a:r>
                        <a:rPr lang="en-GB" dirty="0"/>
                        <a:t>The server will require a Windows computer, and the workstations will require two tablets. Microsoft Windows can be used on the workstations, and Windows 19 will be the operating system.</a:t>
                      </a:r>
                      <a:endParaRPr lang="en-US" dirty="0"/>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8469935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802224414"/>
              </p:ext>
            </p:extLst>
          </p:nvPr>
        </p:nvGraphicFramePr>
        <p:xfrm>
          <a:off x="1618672" y="2120760"/>
          <a:ext cx="9398372" cy="3870960"/>
        </p:xfrm>
        <a:graphic>
          <a:graphicData uri="http://schemas.openxmlformats.org/drawingml/2006/table">
            <a:tbl>
              <a:tblPr firstRow="1" bandRow="1">
                <a:tableStyleId>{5C22544A-7EE6-4342-B048-85BDC9FD1C3A}</a:tableStyleId>
              </a:tblPr>
              <a:tblGrid>
                <a:gridCol w="2510876">
                  <a:extLst>
                    <a:ext uri="{9D8B030D-6E8A-4147-A177-3AD203B41FA5}">
                      <a16:colId xmlns:a16="http://schemas.microsoft.com/office/drawing/2014/main" val="680217337"/>
                    </a:ext>
                  </a:extLst>
                </a:gridCol>
                <a:gridCol w="1622323">
                  <a:extLst>
                    <a:ext uri="{9D8B030D-6E8A-4147-A177-3AD203B41FA5}">
                      <a16:colId xmlns:a16="http://schemas.microsoft.com/office/drawing/2014/main" val="3989835891"/>
                    </a:ext>
                  </a:extLst>
                </a:gridCol>
                <a:gridCol w="2271252">
                  <a:extLst>
                    <a:ext uri="{9D8B030D-6E8A-4147-A177-3AD203B41FA5}">
                      <a16:colId xmlns:a16="http://schemas.microsoft.com/office/drawing/2014/main" val="4126051678"/>
                    </a:ext>
                  </a:extLst>
                </a:gridCol>
                <a:gridCol w="2993921">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Software Tools </a:t>
                      </a:r>
                    </a:p>
                    <a:p>
                      <a:endParaRPr lang="en-US" dirty="0"/>
                    </a:p>
                    <a:p>
                      <a:r>
                        <a:rPr lang="en-US" dirty="0"/>
                        <a:t>Needed Software tools needed to design and build the candidate Not generally applicable if applications software packages are to be purchased.</a:t>
                      </a:r>
                      <a:endParaRPr lang="en-ZA" dirty="0"/>
                    </a:p>
                  </a:txBody>
                  <a:tcPr>
                    <a:solidFill>
                      <a:srgbClr val="700579">
                        <a:alpha val="10000"/>
                      </a:srgbClr>
                    </a:solidFill>
                  </a:tcPr>
                </a:tc>
                <a:tc>
                  <a:txBody>
                    <a:bodyPr/>
                    <a:lstStyle/>
                    <a:p>
                      <a:r>
                        <a:rPr lang="en-US" dirty="0"/>
                        <a:t>N/A</a:t>
                      </a:r>
                    </a:p>
                  </a:txBody>
                  <a:tcPr>
                    <a:solidFill>
                      <a:srgbClr val="700579">
                        <a:alpha val="10000"/>
                      </a:srgbClr>
                    </a:solidFill>
                  </a:tcPr>
                </a:tc>
                <a:tc>
                  <a:txBody>
                    <a:bodyPr/>
                    <a:lstStyle/>
                    <a:p>
                      <a:r>
                        <a:rPr lang="en-US" dirty="0"/>
                        <a:t>Linux OS.</a:t>
                      </a:r>
                      <a:endParaRPr lang="en-ZA" dirty="0"/>
                    </a:p>
                  </a:txBody>
                  <a:tcPr>
                    <a:solidFill>
                      <a:srgbClr val="700579">
                        <a:alpha val="10000"/>
                      </a:srgbClr>
                    </a:solidFill>
                  </a:tcPr>
                </a:tc>
                <a:tc>
                  <a:txBody>
                    <a:bodyPr/>
                    <a:lstStyle/>
                    <a:p>
                      <a:r>
                        <a:rPr lang="en-GB" dirty="0"/>
                        <a:t>It'll be developed with Visual Studio 2019 using C#. The databases will be built using SQL-server on Visual Studio. All Microsoft versions will be compatible with the system.</a:t>
                      </a:r>
                      <a:endParaRPr lang="en-US" dirty="0"/>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2716706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42026636"/>
              </p:ext>
            </p:extLst>
          </p:nvPr>
        </p:nvGraphicFramePr>
        <p:xfrm>
          <a:off x="1548915" y="2189851"/>
          <a:ext cx="9486491" cy="4145280"/>
        </p:xfrm>
        <a:graphic>
          <a:graphicData uri="http://schemas.openxmlformats.org/drawingml/2006/table">
            <a:tbl>
              <a:tblPr firstRow="1" bandRow="1">
                <a:tableStyleId>{5C22544A-7EE6-4342-B048-85BDC9FD1C3A}</a:tableStyleId>
              </a:tblPr>
              <a:tblGrid>
                <a:gridCol w="2127045">
                  <a:extLst>
                    <a:ext uri="{9D8B030D-6E8A-4147-A177-3AD203B41FA5}">
                      <a16:colId xmlns:a16="http://schemas.microsoft.com/office/drawing/2014/main" val="680217337"/>
                    </a:ext>
                  </a:extLst>
                </a:gridCol>
                <a:gridCol w="1500724">
                  <a:extLst>
                    <a:ext uri="{9D8B030D-6E8A-4147-A177-3AD203B41FA5}">
                      <a16:colId xmlns:a16="http://schemas.microsoft.com/office/drawing/2014/main" val="3989835891"/>
                    </a:ext>
                  </a:extLst>
                </a:gridCol>
                <a:gridCol w="2462981">
                  <a:extLst>
                    <a:ext uri="{9D8B030D-6E8A-4147-A177-3AD203B41FA5}">
                      <a16:colId xmlns:a16="http://schemas.microsoft.com/office/drawing/2014/main" val="4126051678"/>
                    </a:ext>
                  </a:extLst>
                </a:gridCol>
                <a:gridCol w="3395741">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Method of Data Processing </a:t>
                      </a:r>
                    </a:p>
                    <a:p>
                      <a:endParaRPr lang="en-US" dirty="0"/>
                    </a:p>
                    <a:p>
                      <a:r>
                        <a:rPr lang="en-US" dirty="0"/>
                        <a:t>Generally, some combination of online, batch, deferred batch, remote batch, and real-time. </a:t>
                      </a:r>
                      <a:endParaRPr lang="en-ZA" dirty="0"/>
                    </a:p>
                  </a:txBody>
                  <a:tcPr>
                    <a:solidFill>
                      <a:srgbClr val="700579">
                        <a:alpha val="10000"/>
                      </a:srgbClr>
                    </a:solidFill>
                  </a:tcPr>
                </a:tc>
                <a:tc>
                  <a:txBody>
                    <a:bodyPr/>
                    <a:lstStyle/>
                    <a:p>
                      <a:r>
                        <a:rPr lang="en-US" dirty="0"/>
                        <a:t>Movies</a:t>
                      </a:r>
                      <a:r>
                        <a:rPr lang="en-US" baseline="0" dirty="0"/>
                        <a:t> are added and deleted manually.</a:t>
                      </a:r>
                      <a:endParaRPr lang="en-ZA" dirty="0"/>
                    </a:p>
                  </a:txBody>
                  <a:tcPr>
                    <a:solidFill>
                      <a:srgbClr val="700579">
                        <a:alpha val="10000"/>
                      </a:srgbClr>
                    </a:solidFill>
                  </a:tcPr>
                </a:tc>
                <a:tc>
                  <a:txBody>
                    <a:bodyPr/>
                    <a:lstStyle/>
                    <a:p>
                      <a:r>
                        <a:rPr lang="en-US" dirty="0"/>
                        <a:t>All the</a:t>
                      </a:r>
                      <a:r>
                        <a:rPr lang="en-US" baseline="0" dirty="0"/>
                        <a:t> data are processed online in real-time.</a:t>
                      </a:r>
                      <a:endParaRPr lang="en-ZA" dirty="0"/>
                    </a:p>
                  </a:txBody>
                  <a:tcPr>
                    <a:solidFill>
                      <a:srgbClr val="700579">
                        <a:alpha val="10000"/>
                      </a:srgbClr>
                    </a:solidFill>
                  </a:tcPr>
                </a:tc>
                <a:tc>
                  <a:txBody>
                    <a:bodyPr/>
                    <a:lstStyle/>
                    <a:p>
                      <a:r>
                        <a:rPr lang="en-GB" dirty="0"/>
                        <a:t>On the workstation, all the data will be processed in real time. Genres, show times, and films can all be added, removed, or changed by administrators and managers. They request for reports of tickets sold per given time period. </a:t>
                      </a:r>
                      <a:r>
                        <a:rPr lang="en-US" baseline="0" dirty="0"/>
                        <a:t>The server's database will also be updated when needed.</a:t>
                      </a:r>
                      <a:endParaRPr lang="en-US" dirty="0"/>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1055388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455016061"/>
              </p:ext>
            </p:extLst>
          </p:nvPr>
        </p:nvGraphicFramePr>
        <p:xfrm>
          <a:off x="1092363" y="2098855"/>
          <a:ext cx="10399596" cy="4114800"/>
        </p:xfrm>
        <a:graphic>
          <a:graphicData uri="http://schemas.openxmlformats.org/drawingml/2006/table">
            <a:tbl>
              <a:tblPr firstRow="1" bandRow="1">
                <a:tableStyleId>{5C22544A-7EE6-4342-B048-85BDC9FD1C3A}</a:tableStyleId>
              </a:tblPr>
              <a:tblGrid>
                <a:gridCol w="2599899">
                  <a:extLst>
                    <a:ext uri="{9D8B030D-6E8A-4147-A177-3AD203B41FA5}">
                      <a16:colId xmlns:a16="http://schemas.microsoft.com/office/drawing/2014/main" val="680217337"/>
                    </a:ext>
                  </a:extLst>
                </a:gridCol>
                <a:gridCol w="1779390">
                  <a:extLst>
                    <a:ext uri="{9D8B030D-6E8A-4147-A177-3AD203B41FA5}">
                      <a16:colId xmlns:a16="http://schemas.microsoft.com/office/drawing/2014/main" val="3989835891"/>
                    </a:ext>
                  </a:extLst>
                </a:gridCol>
                <a:gridCol w="3038167">
                  <a:extLst>
                    <a:ext uri="{9D8B030D-6E8A-4147-A177-3AD203B41FA5}">
                      <a16:colId xmlns:a16="http://schemas.microsoft.com/office/drawing/2014/main" val="4126051678"/>
                    </a:ext>
                  </a:extLst>
                </a:gridCol>
                <a:gridCol w="2982140">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Application Software</a:t>
                      </a:r>
                    </a:p>
                    <a:p>
                      <a:endParaRPr lang="en-US" dirty="0"/>
                    </a:p>
                    <a:p>
                      <a:r>
                        <a:rPr lang="en-US" dirty="0"/>
                        <a:t>A description of the software to be purchased, built, accessed, or some combination of these techniques.</a:t>
                      </a:r>
                      <a:endParaRPr lang="en-ZA" dirty="0"/>
                    </a:p>
                  </a:txBody>
                  <a:tcPr>
                    <a:solidFill>
                      <a:srgbClr val="DAD0DB"/>
                    </a:solidFill>
                  </a:tcPr>
                </a:tc>
                <a:tc>
                  <a:txBody>
                    <a:bodyPr/>
                    <a:lstStyle/>
                    <a:p>
                      <a:r>
                        <a:rPr lang="en-US" dirty="0"/>
                        <a:t>N/A</a:t>
                      </a:r>
                    </a:p>
                    <a:p>
                      <a:endParaRPr lang="en-US" dirty="0"/>
                    </a:p>
                    <a:p>
                      <a:r>
                        <a:rPr lang="en-US" dirty="0"/>
                        <a:t>All</a:t>
                      </a:r>
                      <a:r>
                        <a:rPr lang="en-US" baseline="0" dirty="0"/>
                        <a:t> cinema processes were done manually</a:t>
                      </a:r>
                      <a:endParaRPr lang="en-ZA" dirty="0"/>
                    </a:p>
                  </a:txBody>
                  <a:tcPr>
                    <a:solidFill>
                      <a:srgbClr val="DAD0DB"/>
                    </a:solidFill>
                  </a:tcPr>
                </a:tc>
                <a:tc>
                  <a:txBody>
                    <a:bodyPr/>
                    <a:lstStyle/>
                    <a:p>
                      <a:r>
                        <a:rPr lang="en-GB" dirty="0"/>
                        <a:t>This candidate system will be unable to print tickets and will not be able to allow for a specific number of tickets to be available, schedule films, or view the sales report or the top six genres report. The system also does not assign a ticket number to each ticket and does not allocate movies accordingly.</a:t>
                      </a:r>
                      <a:endParaRPr lang="en-ZA" dirty="0"/>
                    </a:p>
                  </a:txBody>
                  <a:tcPr>
                    <a:solidFill>
                      <a:srgbClr val="DAD0DB"/>
                    </a:solidFill>
                  </a:tcPr>
                </a:tc>
                <a:tc>
                  <a:txBody>
                    <a:bodyPr/>
                    <a:lstStyle/>
                    <a:p>
                      <a:r>
                        <a:rPr lang="en-GB" dirty="0"/>
                        <a:t>This Candidate system will be able to maintain genres, films, schedule films and theatres, as well as request reports and sell tickets. It will also be able to allocate ticket numbers and allow for a specific number of tickets to be available, as well as the allocation of specific films to specific theatres.</a:t>
                      </a:r>
                      <a:endParaRPr lang="en-US" dirty="0"/>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32384701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77463109"/>
              </p:ext>
            </p:extLst>
          </p:nvPr>
        </p:nvGraphicFramePr>
        <p:xfrm>
          <a:off x="1262961" y="2038052"/>
          <a:ext cx="10683232" cy="4114800"/>
        </p:xfrm>
        <a:graphic>
          <a:graphicData uri="http://schemas.openxmlformats.org/drawingml/2006/table">
            <a:tbl>
              <a:tblPr firstRow="1" bandRow="1">
                <a:tableStyleId>{5C22544A-7EE6-4342-B048-85BDC9FD1C3A}</a:tableStyleId>
              </a:tblPr>
              <a:tblGrid>
                <a:gridCol w="2670808">
                  <a:extLst>
                    <a:ext uri="{9D8B030D-6E8A-4147-A177-3AD203B41FA5}">
                      <a16:colId xmlns:a16="http://schemas.microsoft.com/office/drawing/2014/main" val="680217337"/>
                    </a:ext>
                  </a:extLst>
                </a:gridCol>
                <a:gridCol w="1434644">
                  <a:extLst>
                    <a:ext uri="{9D8B030D-6E8A-4147-A177-3AD203B41FA5}">
                      <a16:colId xmlns:a16="http://schemas.microsoft.com/office/drawing/2014/main" val="3989835891"/>
                    </a:ext>
                  </a:extLst>
                </a:gridCol>
                <a:gridCol w="3067664">
                  <a:extLst>
                    <a:ext uri="{9D8B030D-6E8A-4147-A177-3AD203B41FA5}">
                      <a16:colId xmlns:a16="http://schemas.microsoft.com/office/drawing/2014/main" val="4126051678"/>
                    </a:ext>
                  </a:extLst>
                </a:gridCol>
                <a:gridCol w="3510116">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Output Devices and Implications</a:t>
                      </a:r>
                    </a:p>
                    <a:p>
                      <a:endParaRPr lang="en-US" dirty="0"/>
                    </a:p>
                    <a:p>
                      <a:r>
                        <a:rPr lang="en-US" dirty="0"/>
                        <a:t>A description of output devices that would be used, special output requirements, (e.g., network, pre-printed forms, etc.), and output considerations (e.g., timing constraints). </a:t>
                      </a:r>
                      <a:endParaRPr lang="en-ZA" dirty="0"/>
                    </a:p>
                  </a:txBody>
                  <a:tcPr>
                    <a:solidFill>
                      <a:srgbClr val="DAD0DB"/>
                    </a:solidFill>
                  </a:tcPr>
                </a:tc>
                <a:tc>
                  <a:txBody>
                    <a:bodyPr/>
                    <a:lstStyle/>
                    <a:p>
                      <a:r>
                        <a:rPr lang="en-US" dirty="0"/>
                        <a:t>N/A</a:t>
                      </a:r>
                    </a:p>
                  </a:txBody>
                  <a:tcPr>
                    <a:solidFill>
                      <a:srgbClr val="DAD0DB"/>
                    </a:solidFill>
                  </a:tcPr>
                </a:tc>
                <a:tc>
                  <a:txBody>
                    <a:bodyPr/>
                    <a:lstStyle/>
                    <a:p>
                      <a:r>
                        <a:rPr lang="en-GB" dirty="0"/>
                        <a:t>This Candidate system will not be able to produce an output such as a message stating that the ticket sale was successful, nor would the documentation be printable, however it will be viewable. The output can be viewed on the monitor.</a:t>
                      </a:r>
                      <a:endParaRPr lang="en-ZA" dirty="0"/>
                    </a:p>
                  </a:txBody>
                  <a:tcPr>
                    <a:solidFill>
                      <a:srgbClr val="DAD0DB"/>
                    </a:solidFill>
                  </a:tcPr>
                </a:tc>
                <a:tc>
                  <a:txBody>
                    <a:bodyPr/>
                    <a:lstStyle/>
                    <a:p>
                      <a:r>
                        <a:rPr lang="en-GB" dirty="0"/>
                        <a:t>The output reports will be viewable on the system and can be exported to Excel. When needed, sales and top genre data will be easily viewable and printable, at the time of sale, tickets will be printed and given to the customer. Two tablets, a monitor, as well as a printer would be used to display the output.</a:t>
                      </a:r>
                      <a:endParaRPr lang="en-US" dirty="0"/>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2448791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320141230"/>
              </p:ext>
            </p:extLst>
          </p:nvPr>
        </p:nvGraphicFramePr>
        <p:xfrm>
          <a:off x="1444606" y="2044879"/>
          <a:ext cx="10031176" cy="3870960"/>
        </p:xfrm>
        <a:graphic>
          <a:graphicData uri="http://schemas.openxmlformats.org/drawingml/2006/table">
            <a:tbl>
              <a:tblPr firstRow="1" bandRow="1">
                <a:tableStyleId>{5C22544A-7EE6-4342-B048-85BDC9FD1C3A}</a:tableStyleId>
              </a:tblPr>
              <a:tblGrid>
                <a:gridCol w="3997549">
                  <a:extLst>
                    <a:ext uri="{9D8B030D-6E8A-4147-A177-3AD203B41FA5}">
                      <a16:colId xmlns:a16="http://schemas.microsoft.com/office/drawing/2014/main" val="680217337"/>
                    </a:ext>
                  </a:extLst>
                </a:gridCol>
                <a:gridCol w="1386348">
                  <a:extLst>
                    <a:ext uri="{9D8B030D-6E8A-4147-A177-3AD203B41FA5}">
                      <a16:colId xmlns:a16="http://schemas.microsoft.com/office/drawing/2014/main" val="3989835891"/>
                    </a:ext>
                  </a:extLst>
                </a:gridCol>
                <a:gridCol w="2374491">
                  <a:extLst>
                    <a:ext uri="{9D8B030D-6E8A-4147-A177-3AD203B41FA5}">
                      <a16:colId xmlns:a16="http://schemas.microsoft.com/office/drawing/2014/main" val="4126051678"/>
                    </a:ext>
                  </a:extLst>
                </a:gridCol>
                <a:gridCol w="2272788">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Input Devices and Implications </a:t>
                      </a:r>
                    </a:p>
                    <a:p>
                      <a:endParaRPr lang="en-US" dirty="0"/>
                    </a:p>
                    <a:p>
                      <a:r>
                        <a:rPr lang="en-US" dirty="0"/>
                        <a:t>A description of Input methods to be used, input devices (e.g., keyboard, mouse, etc.), special input requirements, (e.g., new or revised forms from which data would be input), and input considerations (e.g., timing of actual inputs).</a:t>
                      </a:r>
                      <a:endParaRPr lang="en-ZA" dirty="0"/>
                    </a:p>
                  </a:txBody>
                  <a:tcPr>
                    <a:solidFill>
                      <a:srgbClr val="700579">
                        <a:alpha val="10000"/>
                      </a:srgbClr>
                    </a:solidFill>
                  </a:tcPr>
                </a:tc>
                <a:tc>
                  <a:txBody>
                    <a:bodyPr/>
                    <a:lstStyle/>
                    <a:p>
                      <a:r>
                        <a:rPr lang="en-US" dirty="0"/>
                        <a:t>N/A</a:t>
                      </a:r>
                    </a:p>
                  </a:txBody>
                  <a:tcPr>
                    <a:solidFill>
                      <a:srgbClr val="700579">
                        <a:alpha val="10000"/>
                      </a:srgbClr>
                    </a:solidFill>
                  </a:tcPr>
                </a:tc>
                <a:tc>
                  <a:txBody>
                    <a:bodyPr/>
                    <a:lstStyle/>
                    <a:p>
                      <a:r>
                        <a:rPr lang="en-US" dirty="0"/>
                        <a:t>A</a:t>
                      </a:r>
                      <a:r>
                        <a:rPr lang="en-US" baseline="0" dirty="0"/>
                        <a:t> keyboard and a mouse is required for basic GUI input</a:t>
                      </a:r>
                      <a:endParaRPr lang="en-ZA" dirty="0"/>
                    </a:p>
                  </a:txBody>
                  <a:tcPr>
                    <a:solidFill>
                      <a:srgbClr val="700579">
                        <a:alpha val="10000"/>
                      </a:srgbClr>
                    </a:solidFill>
                  </a:tcPr>
                </a:tc>
                <a:tc>
                  <a:txBody>
                    <a:bodyPr/>
                    <a:lstStyle/>
                    <a:p>
                      <a:r>
                        <a:rPr lang="en-US" dirty="0"/>
                        <a:t>A keyboard and a mouse is required for basic GUI input. Two</a:t>
                      </a:r>
                      <a:r>
                        <a:rPr lang="en-US" baseline="0" dirty="0"/>
                        <a:t> tablets also used at point of sale. </a:t>
                      </a:r>
                      <a:endParaRPr lang="en-US" dirty="0"/>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2138587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85881975"/>
              </p:ext>
            </p:extLst>
          </p:nvPr>
        </p:nvGraphicFramePr>
        <p:xfrm>
          <a:off x="941256" y="2036744"/>
          <a:ext cx="10975440" cy="4389120"/>
        </p:xfrm>
        <a:graphic>
          <a:graphicData uri="http://schemas.openxmlformats.org/drawingml/2006/table">
            <a:tbl>
              <a:tblPr firstRow="1" bandRow="1">
                <a:tableStyleId>{5C22544A-7EE6-4342-B048-85BDC9FD1C3A}</a:tableStyleId>
              </a:tblPr>
              <a:tblGrid>
                <a:gridCol w="3409518">
                  <a:extLst>
                    <a:ext uri="{9D8B030D-6E8A-4147-A177-3AD203B41FA5}">
                      <a16:colId xmlns:a16="http://schemas.microsoft.com/office/drawing/2014/main" val="680217337"/>
                    </a:ext>
                  </a:extLst>
                </a:gridCol>
                <a:gridCol w="1327355">
                  <a:extLst>
                    <a:ext uri="{9D8B030D-6E8A-4147-A177-3AD203B41FA5}">
                      <a16:colId xmlns:a16="http://schemas.microsoft.com/office/drawing/2014/main" val="3989835891"/>
                    </a:ext>
                  </a:extLst>
                </a:gridCol>
                <a:gridCol w="2964426">
                  <a:extLst>
                    <a:ext uri="{9D8B030D-6E8A-4147-A177-3AD203B41FA5}">
                      <a16:colId xmlns:a16="http://schemas.microsoft.com/office/drawing/2014/main" val="4126051678"/>
                    </a:ext>
                  </a:extLst>
                </a:gridCol>
                <a:gridCol w="3274141">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Storage Devices and Implications </a:t>
                      </a:r>
                    </a:p>
                    <a:p>
                      <a:endParaRPr lang="en-US" dirty="0"/>
                    </a:p>
                    <a:p>
                      <a:r>
                        <a:rPr lang="en-US" dirty="0"/>
                        <a:t>A brief description of what data would be stored, what data would be accessed from existing stores, what storage media would be used, how much storage capacity would be needed, and how data would be organized.</a:t>
                      </a:r>
                      <a:endParaRPr lang="en-ZA" dirty="0"/>
                    </a:p>
                  </a:txBody>
                  <a:tcPr>
                    <a:solidFill>
                      <a:srgbClr val="DAD0DB"/>
                    </a:solidFill>
                  </a:tcPr>
                </a:tc>
                <a:tc>
                  <a:txBody>
                    <a:bodyPr/>
                    <a:lstStyle/>
                    <a:p>
                      <a:r>
                        <a:rPr lang="en-US" dirty="0"/>
                        <a:t>The</a:t>
                      </a:r>
                      <a:r>
                        <a:rPr lang="en-US" baseline="0" dirty="0"/>
                        <a:t> system users book records containing information about the films. Reports are stored in a hard copy in a storage room. </a:t>
                      </a:r>
                      <a:endParaRPr lang="en-US" dirty="0"/>
                    </a:p>
                  </a:txBody>
                  <a:tcPr>
                    <a:solidFill>
                      <a:srgbClr val="DAD0DB"/>
                    </a:solidFill>
                  </a:tcPr>
                </a:tc>
                <a:tc>
                  <a:txBody>
                    <a:bodyPr/>
                    <a:lstStyle/>
                    <a:p>
                      <a:r>
                        <a:rPr lang="en-US" dirty="0"/>
                        <a:t>All</a:t>
                      </a:r>
                      <a:r>
                        <a:rPr lang="en-US" baseline="0" dirty="0"/>
                        <a:t> the candidate's storage requirements are met with the use of a text file and a spreadsheet program using an entry-level computer. </a:t>
                      </a:r>
                    </a:p>
                    <a:p>
                      <a:endParaRPr lang="en-US" baseline="0" dirty="0"/>
                    </a:p>
                    <a:p>
                      <a:r>
                        <a:rPr lang="en-GB" baseline="0" dirty="0"/>
                        <a:t>This consumes a significant amount of memory on the computer, reducing the operating processes. As a result, cloud storage services like Dropbox can be utilised.</a:t>
                      </a:r>
                      <a:endParaRPr lang="en-ZA" dirty="0"/>
                    </a:p>
                  </a:txBody>
                  <a:tcPr>
                    <a:solidFill>
                      <a:srgbClr val="DAD0DB"/>
                    </a:solidFill>
                  </a:tcPr>
                </a:tc>
                <a:tc>
                  <a:txBody>
                    <a:bodyPr/>
                    <a:lstStyle/>
                    <a:p>
                      <a:r>
                        <a:rPr lang="en-GB" dirty="0"/>
                        <a:t>Using a database system, the applicant can meet the storage requirements. The database can store all the information that the information system requires, and it can be stored on a central server that can be accessed by all the individual workstations. As a result, storage consumption is reduced, and the system is more versatile, allowing it to be used on multiple workstations.</a:t>
                      </a:r>
                      <a:endParaRPr lang="en-US" dirty="0"/>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1548034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3E645BF-7915-4F59-86AF-8BA8A5D7901E}"/>
              </a:ext>
            </a:extLst>
          </p:cNvPr>
          <p:cNvPicPr>
            <a:picLocks noChangeAspect="1"/>
          </p:cNvPicPr>
          <p:nvPr/>
        </p:nvPicPr>
        <p:blipFill>
          <a:blip r:embed="rId2"/>
          <a:stretch>
            <a:fillRect/>
          </a:stretch>
        </p:blipFill>
        <p:spPr>
          <a:xfrm>
            <a:off x="0" y="2026287"/>
            <a:ext cx="12192000" cy="3948070"/>
          </a:xfrm>
          <a:prstGeom prst="rect">
            <a:avLst/>
          </a:prstGeom>
        </p:spPr>
      </p:pic>
    </p:spTree>
    <p:extLst>
      <p:ext uri="{BB962C8B-B14F-4D97-AF65-F5344CB8AC3E}">
        <p14:creationId xmlns:p14="http://schemas.microsoft.com/office/powerpoint/2010/main" val="1301107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339586"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6</a:t>
            </a:r>
            <a:r>
              <a:rPr lang="en-US" sz="2800" dirty="0" smtClean="0">
                <a:solidFill>
                  <a:srgbClr val="90367B"/>
                </a:solidFill>
                <a:latin typeface="Gill Sans MT Condensed" panose="020B0506020104020203" pitchFamily="34" charset="0"/>
              </a:rPr>
              <a:t>. CANDIDATE SYSTEM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50218722"/>
              </p:ext>
            </p:extLst>
          </p:nvPr>
        </p:nvGraphicFramePr>
        <p:xfrm>
          <a:off x="1101282" y="2026287"/>
          <a:ext cx="10672552" cy="3048000"/>
        </p:xfrm>
        <a:graphic>
          <a:graphicData uri="http://schemas.openxmlformats.org/drawingml/2006/table">
            <a:tbl>
              <a:tblPr firstRow="1" bandRow="1">
                <a:tableStyleId>{5C22544A-7EE6-4342-B048-85BDC9FD1C3A}</a:tableStyleId>
              </a:tblPr>
              <a:tblGrid>
                <a:gridCol w="2668138">
                  <a:extLst>
                    <a:ext uri="{9D8B030D-6E8A-4147-A177-3AD203B41FA5}">
                      <a16:colId xmlns:a16="http://schemas.microsoft.com/office/drawing/2014/main" val="680217337"/>
                    </a:ext>
                  </a:extLst>
                </a:gridCol>
                <a:gridCol w="2668138">
                  <a:extLst>
                    <a:ext uri="{9D8B030D-6E8A-4147-A177-3AD203B41FA5}">
                      <a16:colId xmlns:a16="http://schemas.microsoft.com/office/drawing/2014/main" val="3989835891"/>
                    </a:ext>
                  </a:extLst>
                </a:gridCol>
                <a:gridCol w="2668138">
                  <a:extLst>
                    <a:ext uri="{9D8B030D-6E8A-4147-A177-3AD203B41FA5}">
                      <a16:colId xmlns:a16="http://schemas.microsoft.com/office/drawing/2014/main" val="4126051678"/>
                    </a:ext>
                  </a:extLst>
                </a:gridCol>
                <a:gridCol w="2668138">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dirty="0"/>
                        <a:t>Output Software </a:t>
                      </a:r>
                    </a:p>
                    <a:p>
                      <a:endParaRPr lang="en-US" dirty="0"/>
                    </a:p>
                    <a:p>
                      <a:r>
                        <a:rPr lang="en-US" dirty="0"/>
                        <a:t>The software needed by the system to display certain forms of output from the system.</a:t>
                      </a:r>
                      <a:endParaRPr lang="en-ZA" dirty="0"/>
                    </a:p>
                  </a:txBody>
                  <a:tcPr>
                    <a:solidFill>
                      <a:srgbClr val="700579">
                        <a:alpha val="10000"/>
                      </a:srgbClr>
                    </a:solidFill>
                  </a:tcPr>
                </a:tc>
                <a:tc>
                  <a:txBody>
                    <a:bodyPr/>
                    <a:lstStyle/>
                    <a:p>
                      <a:r>
                        <a:rPr lang="en-US" dirty="0"/>
                        <a:t>N/A</a:t>
                      </a:r>
                    </a:p>
                  </a:txBody>
                  <a:tcPr>
                    <a:solidFill>
                      <a:srgbClr val="700579">
                        <a:alpha val="10000"/>
                      </a:srgbClr>
                    </a:solidFill>
                  </a:tcPr>
                </a:tc>
                <a:tc>
                  <a:txBody>
                    <a:bodyPr/>
                    <a:lstStyle/>
                    <a:p>
                      <a:r>
                        <a:rPr lang="en-US" dirty="0"/>
                        <a:t>The candidate is independent of other output applications and formats</a:t>
                      </a:r>
                      <a:endParaRPr lang="en-ZA" dirty="0"/>
                    </a:p>
                  </a:txBody>
                  <a:tcPr>
                    <a:solidFill>
                      <a:srgbClr val="700579">
                        <a:alpha val="10000"/>
                      </a:srgbClr>
                    </a:solidFill>
                  </a:tcPr>
                </a:tc>
                <a:tc>
                  <a:txBody>
                    <a:bodyPr/>
                    <a:lstStyle/>
                    <a:p>
                      <a:r>
                        <a:rPr lang="en-US" dirty="0"/>
                        <a:t>The</a:t>
                      </a:r>
                      <a:r>
                        <a:rPr lang="en-US" baseline="0" dirty="0"/>
                        <a:t> candidate produces most of its own output, </a:t>
                      </a:r>
                      <a:r>
                        <a:rPr lang="en-GB" dirty="0"/>
                        <a:t>however Excel is utilized for reporting.</a:t>
                      </a:r>
                      <a:endParaRPr lang="en-US" dirty="0"/>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1335963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8" name="Straight Connector 7"/>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18674" y="1323239"/>
            <a:ext cx="3474093"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7. FEASIBILITY ANALYSIS MATRIX</a:t>
            </a:r>
            <a:endParaRPr lang="en-US" sz="2800" dirty="0">
              <a:solidFill>
                <a:srgbClr val="90367B"/>
              </a:solidFill>
              <a:latin typeface="Gill Sans MT Condensed" panose="020B0506020104020203"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51781309"/>
              </p:ext>
            </p:extLst>
          </p:nvPr>
        </p:nvGraphicFramePr>
        <p:xfrm>
          <a:off x="1078175" y="2112204"/>
          <a:ext cx="10440319" cy="4177317"/>
        </p:xfrm>
        <a:graphic>
          <a:graphicData uri="http://schemas.openxmlformats.org/drawingml/2006/table">
            <a:tbl>
              <a:tblPr firstRow="1" bandRow="1">
                <a:tableStyleId>{5C22544A-7EE6-4342-B048-85BDC9FD1C3A}</a:tableStyleId>
              </a:tblPr>
              <a:tblGrid>
                <a:gridCol w="1733264">
                  <a:extLst>
                    <a:ext uri="{9D8B030D-6E8A-4147-A177-3AD203B41FA5}">
                      <a16:colId xmlns:a16="http://schemas.microsoft.com/office/drawing/2014/main" val="680217337"/>
                    </a:ext>
                  </a:extLst>
                </a:gridCol>
                <a:gridCol w="586854">
                  <a:extLst>
                    <a:ext uri="{9D8B030D-6E8A-4147-A177-3AD203B41FA5}">
                      <a16:colId xmlns:a16="http://schemas.microsoft.com/office/drawing/2014/main" val="179134287"/>
                    </a:ext>
                  </a:extLst>
                </a:gridCol>
                <a:gridCol w="1748508">
                  <a:extLst>
                    <a:ext uri="{9D8B030D-6E8A-4147-A177-3AD203B41FA5}">
                      <a16:colId xmlns:a16="http://schemas.microsoft.com/office/drawing/2014/main" val="3989835891"/>
                    </a:ext>
                  </a:extLst>
                </a:gridCol>
                <a:gridCol w="3436382">
                  <a:extLst>
                    <a:ext uri="{9D8B030D-6E8A-4147-A177-3AD203B41FA5}">
                      <a16:colId xmlns:a16="http://schemas.microsoft.com/office/drawing/2014/main" val="4126051678"/>
                    </a:ext>
                  </a:extLst>
                </a:gridCol>
                <a:gridCol w="2935311">
                  <a:extLst>
                    <a:ext uri="{9D8B030D-6E8A-4147-A177-3AD203B41FA5}">
                      <a16:colId xmlns:a16="http://schemas.microsoft.com/office/drawing/2014/main" val="4085165715"/>
                    </a:ext>
                  </a:extLst>
                </a:gridCol>
              </a:tblGrid>
              <a:tr h="929974">
                <a:tc>
                  <a:txBody>
                    <a:bodyPr/>
                    <a:lstStyle/>
                    <a:p>
                      <a:pPr algn="ctr"/>
                      <a:r>
                        <a:rPr lang="en-US" sz="2000" b="1" dirty="0">
                          <a:solidFill>
                            <a:schemeClr val="bg1"/>
                          </a:solidFill>
                        </a:rPr>
                        <a:t>Characteristics</a:t>
                      </a:r>
                      <a:endParaRPr lang="en-ZA" sz="2000" b="1" dirty="0">
                        <a:solidFill>
                          <a:schemeClr val="bg1"/>
                        </a:solidFill>
                      </a:endParaRPr>
                    </a:p>
                  </a:txBody>
                  <a:tcPr>
                    <a:solidFill>
                      <a:srgbClr val="700579"/>
                    </a:solidFill>
                  </a:tcPr>
                </a:tc>
                <a:tc>
                  <a:txBody>
                    <a:bodyPr/>
                    <a:lstStyle/>
                    <a:p>
                      <a:pPr algn="ctr"/>
                      <a:r>
                        <a:rPr lang="en-US" sz="2000" dirty="0" smtClean="0"/>
                        <a:t>Wt.</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171477">
                <a:tc>
                  <a:txBody>
                    <a:bodyPr/>
                    <a:lstStyle/>
                    <a:p>
                      <a:r>
                        <a:rPr lang="en-ZA" b="1" dirty="0">
                          <a:solidFill>
                            <a:schemeClr val="bg1"/>
                          </a:solidFill>
                        </a:rPr>
                        <a:t>Technical feasibility</a:t>
                      </a:r>
                    </a:p>
                  </a:txBody>
                  <a:tcPr>
                    <a:solidFill>
                      <a:srgbClr val="700579"/>
                    </a:solidFill>
                  </a:tcPr>
                </a:tc>
                <a:tc>
                  <a:txBody>
                    <a:bodyPr/>
                    <a:lstStyle/>
                    <a:p>
                      <a:pPr algn="ctr"/>
                      <a:r>
                        <a:rPr lang="en-US" dirty="0" smtClean="0"/>
                        <a:t>20</a:t>
                      </a:r>
                      <a:endParaRPr lang="en-ZA" dirty="0"/>
                    </a:p>
                  </a:txBody>
                  <a:tcPr>
                    <a:solidFill>
                      <a:srgbClr val="DAD0DB"/>
                    </a:solidFill>
                  </a:tcPr>
                </a:tc>
                <a:tc>
                  <a:txBody>
                    <a:bodyPr/>
                    <a:lstStyle/>
                    <a:p>
                      <a:r>
                        <a:rPr lang="en-US" dirty="0"/>
                        <a:t>The</a:t>
                      </a:r>
                      <a:r>
                        <a:rPr lang="en-US" baseline="0" dirty="0"/>
                        <a:t> project team can use this candidate, but it cannot be altered</a:t>
                      </a:r>
                      <a:r>
                        <a:rPr lang="en-US" baseline="0"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Score: 0</a:t>
                      </a:r>
                      <a:endParaRPr lang="en-ZA" dirty="0"/>
                    </a:p>
                  </a:txBody>
                  <a:tcPr>
                    <a:solidFill>
                      <a:srgbClr val="DAD0DB"/>
                    </a:solidFill>
                  </a:tcPr>
                </a:tc>
                <a:tc>
                  <a:txBody>
                    <a:bodyPr/>
                    <a:lstStyle/>
                    <a:p>
                      <a:r>
                        <a:rPr lang="en-US" dirty="0"/>
                        <a:t>Installing this candidate can be relatively straightforward</a:t>
                      </a:r>
                      <a:r>
                        <a:rPr lang="en-US" baseline="0" dirty="0"/>
                        <a:t> however making necessary adjustments will be challenging since the project team members are not familiar with the programming languages and database systems used in the system</a:t>
                      </a:r>
                      <a:r>
                        <a:rPr lang="en-US" baseline="0" dirty="0" smtClean="0"/>
                        <a:t>.</a:t>
                      </a:r>
                    </a:p>
                    <a:p>
                      <a:endParaRPr lang="en-US" baseline="0" dirty="0" smtClean="0"/>
                    </a:p>
                    <a:p>
                      <a:endParaRPr lang="en-US" baseline="0" dirty="0" smtClean="0"/>
                    </a:p>
                    <a:p>
                      <a:r>
                        <a:rPr lang="en-US" baseline="0" dirty="0" smtClean="0"/>
                        <a:t>Score: 30</a:t>
                      </a:r>
                      <a:endParaRPr lang="en-ZA" dirty="0"/>
                    </a:p>
                  </a:txBody>
                  <a:tcPr>
                    <a:solidFill>
                      <a:srgbClr val="DAD0DB"/>
                    </a:solidFill>
                  </a:tcPr>
                </a:tc>
                <a:tc>
                  <a:txBody>
                    <a:bodyPr/>
                    <a:lstStyle/>
                    <a:p>
                      <a:r>
                        <a:rPr lang="en-GB" dirty="0"/>
                        <a:t>Since the candidate will be written in C# on Visual Studios, which are well-known to the team, project team members have the knowledge and experience to design and develop the entire system and all the interfaces</a:t>
                      </a:r>
                      <a:r>
                        <a:rPr lang="en-GB" dirty="0" smtClean="0"/>
                        <a:t>.</a:t>
                      </a:r>
                    </a:p>
                    <a:p>
                      <a:endParaRPr lang="en-GB" dirty="0" smtClean="0"/>
                    </a:p>
                    <a:p>
                      <a:r>
                        <a:rPr lang="en-GB" dirty="0" smtClean="0"/>
                        <a:t>Score:</a:t>
                      </a:r>
                      <a:r>
                        <a:rPr lang="en-GB" baseline="0" dirty="0" smtClean="0"/>
                        <a:t> 85</a:t>
                      </a:r>
                      <a:endParaRPr lang="en-US" dirty="0"/>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178526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928585"/>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405365"/>
            <a:ext cx="4546501"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7. FEASIBILITY ANALYSIS MATRIX continues</a:t>
            </a:r>
            <a:endParaRPr lang="en-US" sz="2800" dirty="0">
              <a:solidFill>
                <a:srgbClr val="90367B"/>
              </a:solidFill>
              <a:latin typeface="Gill Sans MT Condensed" panose="020B05060201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2739399"/>
              </p:ext>
            </p:extLst>
          </p:nvPr>
        </p:nvGraphicFramePr>
        <p:xfrm>
          <a:off x="655092" y="1194308"/>
          <a:ext cx="11423177" cy="5486400"/>
        </p:xfrm>
        <a:graphic>
          <a:graphicData uri="http://schemas.openxmlformats.org/drawingml/2006/table">
            <a:tbl>
              <a:tblPr firstRow="1" bandRow="1">
                <a:tableStyleId>{5C22544A-7EE6-4342-B048-85BDC9FD1C3A}</a:tableStyleId>
              </a:tblPr>
              <a:tblGrid>
                <a:gridCol w="1787857">
                  <a:extLst>
                    <a:ext uri="{9D8B030D-6E8A-4147-A177-3AD203B41FA5}">
                      <a16:colId xmlns:a16="http://schemas.microsoft.com/office/drawing/2014/main" val="680217337"/>
                    </a:ext>
                  </a:extLst>
                </a:gridCol>
                <a:gridCol w="586854">
                  <a:extLst>
                    <a:ext uri="{9D8B030D-6E8A-4147-A177-3AD203B41FA5}">
                      <a16:colId xmlns:a16="http://schemas.microsoft.com/office/drawing/2014/main" val="295998172"/>
                    </a:ext>
                  </a:extLst>
                </a:gridCol>
                <a:gridCol w="1801504">
                  <a:extLst>
                    <a:ext uri="{9D8B030D-6E8A-4147-A177-3AD203B41FA5}">
                      <a16:colId xmlns:a16="http://schemas.microsoft.com/office/drawing/2014/main" val="3989835891"/>
                    </a:ext>
                  </a:extLst>
                </a:gridCol>
                <a:gridCol w="3152633">
                  <a:extLst>
                    <a:ext uri="{9D8B030D-6E8A-4147-A177-3AD203B41FA5}">
                      <a16:colId xmlns:a16="http://schemas.microsoft.com/office/drawing/2014/main" val="4126051678"/>
                    </a:ext>
                  </a:extLst>
                </a:gridCol>
                <a:gridCol w="4094329">
                  <a:extLst>
                    <a:ext uri="{9D8B030D-6E8A-4147-A177-3AD203B41FA5}">
                      <a16:colId xmlns:a16="http://schemas.microsoft.com/office/drawing/2014/main" val="4085165715"/>
                    </a:ext>
                  </a:extLst>
                </a:gridCol>
              </a:tblGrid>
              <a:tr h="370840">
                <a:tc>
                  <a:txBody>
                    <a:bodyPr/>
                    <a:lstStyle/>
                    <a:p>
                      <a:pPr algn="ctr"/>
                      <a:r>
                        <a:rPr lang="en-US" sz="2000" b="1" dirty="0" smtClean="0">
                          <a:solidFill>
                            <a:schemeClr val="bg1"/>
                          </a:solidFill>
                        </a:rPr>
                        <a:t>Characteristics</a:t>
                      </a:r>
                      <a:endParaRPr lang="en-ZA" sz="2000" b="1" dirty="0">
                        <a:solidFill>
                          <a:schemeClr val="bg1"/>
                        </a:solidFill>
                      </a:endParaRPr>
                    </a:p>
                  </a:txBody>
                  <a:tcPr>
                    <a:solidFill>
                      <a:srgbClr val="700579"/>
                    </a:solidFill>
                  </a:tcPr>
                </a:tc>
                <a:tc>
                  <a:txBody>
                    <a:bodyPr/>
                    <a:lstStyle/>
                    <a:p>
                      <a:pPr algn="ctr"/>
                      <a:r>
                        <a:rPr lang="en-US" sz="2000" dirty="0" smtClean="0"/>
                        <a:t>Wt.</a:t>
                      </a:r>
                      <a:endParaRPr lang="en-ZA" sz="2000" dirty="0"/>
                    </a:p>
                  </a:txBody>
                  <a:tcPr>
                    <a:solidFill>
                      <a:srgbClr val="700579"/>
                    </a:solidFill>
                  </a:tcPr>
                </a:tc>
                <a:tc>
                  <a:txBody>
                    <a:bodyPr/>
                    <a:lstStyle/>
                    <a:p>
                      <a:pPr algn="ctr"/>
                      <a:r>
                        <a:rPr lang="en-US" sz="2000" dirty="0" smtClean="0"/>
                        <a:t>Candidate 1</a:t>
                      </a:r>
                    </a:p>
                    <a:p>
                      <a:pPr algn="ctr"/>
                      <a:r>
                        <a:rPr lang="en-US" sz="2000" dirty="0" smtClean="0"/>
                        <a:t>AS-IS</a:t>
                      </a:r>
                      <a:endParaRPr lang="en-ZA" sz="2000" dirty="0"/>
                    </a:p>
                  </a:txBody>
                  <a:tcPr>
                    <a:solidFill>
                      <a:srgbClr val="700579"/>
                    </a:solidFill>
                  </a:tcPr>
                </a:tc>
                <a:tc>
                  <a:txBody>
                    <a:bodyPr/>
                    <a:lstStyle/>
                    <a:p>
                      <a:pPr algn="ctr"/>
                      <a:r>
                        <a:rPr lang="en-US" sz="2000" dirty="0" smtClean="0"/>
                        <a:t>Candidate 2</a:t>
                      </a:r>
                    </a:p>
                    <a:p>
                      <a:pPr algn="ctr"/>
                      <a:r>
                        <a:rPr lang="en-US" sz="2000" dirty="0" smtClean="0"/>
                        <a:t>COTS Package Software Solution (Evergreen ILS)</a:t>
                      </a:r>
                      <a:endParaRPr lang="en-ZA" sz="2000" dirty="0"/>
                    </a:p>
                  </a:txBody>
                  <a:tcPr>
                    <a:solidFill>
                      <a:srgbClr val="700579"/>
                    </a:solidFill>
                  </a:tcPr>
                </a:tc>
                <a:tc>
                  <a:txBody>
                    <a:bodyPr/>
                    <a:lstStyle/>
                    <a:p>
                      <a:pPr algn="ctr"/>
                      <a:r>
                        <a:rPr lang="en-US" sz="2000" dirty="0" smtClean="0"/>
                        <a:t>Candidate</a:t>
                      </a:r>
                      <a:r>
                        <a:rPr lang="en-US" sz="2000" baseline="0" dirty="0" smtClean="0"/>
                        <a:t> 3</a:t>
                      </a:r>
                    </a:p>
                    <a:p>
                      <a:pPr algn="ctr"/>
                      <a:r>
                        <a:rPr lang="en-US" sz="2000" baseline="0" dirty="0" smtClean="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ZA" b="1" dirty="0" smtClean="0">
                          <a:solidFill>
                            <a:schemeClr val="bg1"/>
                          </a:solidFill>
                        </a:rPr>
                        <a:t>Operational feasibility</a:t>
                      </a:r>
                      <a:endParaRPr lang="en-ZA" b="1" dirty="0">
                        <a:solidFill>
                          <a:schemeClr val="bg1"/>
                        </a:solidFill>
                      </a:endParaRPr>
                    </a:p>
                  </a:txBody>
                  <a:tcPr>
                    <a:solidFill>
                      <a:srgbClr val="700579"/>
                    </a:solidFill>
                  </a:tcPr>
                </a:tc>
                <a:tc>
                  <a:txBody>
                    <a:bodyPr/>
                    <a:lstStyle/>
                    <a:p>
                      <a:pPr algn="ctr"/>
                      <a:r>
                        <a:rPr lang="en-US" sz="1600" dirty="0" smtClean="0"/>
                        <a:t>15</a:t>
                      </a:r>
                      <a:endParaRPr lang="en-ZA" sz="1600" dirty="0"/>
                    </a:p>
                  </a:txBody>
                  <a:tcPr>
                    <a:solidFill>
                      <a:srgbClr val="DAD0DB"/>
                    </a:solidFill>
                  </a:tcPr>
                </a:tc>
                <a:tc>
                  <a:txBody>
                    <a:bodyPr/>
                    <a:lstStyle/>
                    <a:p>
                      <a:r>
                        <a:rPr lang="en-US" sz="1600" dirty="0" smtClean="0"/>
                        <a:t>The candidate system which is currently being used by the theatre fulfils the requirements. The system is inefficient, and is  open to the loss of data through human error. The candidate is extremely time consuming and frustrating for the users and customers.</a:t>
                      </a:r>
                    </a:p>
                    <a:p>
                      <a:r>
                        <a:rPr lang="en-US" sz="1600" dirty="0" smtClean="0"/>
                        <a:t>Score: 25</a:t>
                      </a:r>
                      <a:endParaRPr lang="en-ZA" sz="1600" dirty="0"/>
                    </a:p>
                  </a:txBody>
                  <a:tcPr>
                    <a:solidFill>
                      <a:srgbClr val="DAD0DB"/>
                    </a:solidFill>
                  </a:tcPr>
                </a:tc>
                <a:tc>
                  <a:txBody>
                    <a:bodyPr/>
                    <a:lstStyle/>
                    <a:p>
                      <a:r>
                        <a:rPr lang="en-US" sz="1600" dirty="0" smtClean="0"/>
                        <a:t>The candidate which will fulfil most of the system users’ requirements, except for the scheduling of films and for allowing theatre expansion. The candidate will increase proficiency in the business work environment. This will decrease the workload on the users. This candidate will allow for better efficiency when it comes to dealing with the customers. However, the candidate system is very complex, and the users will therefore struggle to learn how to use it, but because the system, is well known, it may allow users to place their trust in the system.</a:t>
                      </a:r>
                    </a:p>
                    <a:p>
                      <a:r>
                        <a:rPr lang="en-US" sz="1600" dirty="0" smtClean="0"/>
                        <a:t>Score: 70</a:t>
                      </a:r>
                      <a:endParaRPr lang="en-ZA" sz="1600" dirty="0"/>
                    </a:p>
                  </a:txBody>
                  <a:tcPr>
                    <a:solidFill>
                      <a:srgbClr val="DAD0DB"/>
                    </a:solidFill>
                  </a:tcPr>
                </a:tc>
                <a:tc>
                  <a:txBody>
                    <a:bodyPr/>
                    <a:lstStyle/>
                    <a:p>
                      <a:r>
                        <a:rPr lang="en-US" sz="1600" dirty="0" smtClean="0"/>
                        <a:t>The candidate will fulfil all of the users’ requirements and will allow for extra features such as scheduling of films and allowing for theatre expansion. The candidate will, like candidate 2, make the work environment more efficient and will decrease the workload on the users greatly. This candidate will allow for better efficiency when it comes to dealing with the customers. This candidate system’s interfaces are created to be simple and easily usable. On delivery of the system a user manual will be provided as well as technical services. There will also be training provided as soon as the system is installed. Thus, ensures the users of the ability of the system if there as any uncertainty.</a:t>
                      </a:r>
                    </a:p>
                    <a:p>
                      <a:endParaRPr lang="en-US" sz="1600" dirty="0" smtClean="0"/>
                    </a:p>
                    <a:p>
                      <a:r>
                        <a:rPr lang="en-US" sz="1600" dirty="0" smtClean="0"/>
                        <a:t>Score: 90</a:t>
                      </a:r>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1861960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602607"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7. FEASABILITY ANALYSIS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78576904"/>
              </p:ext>
            </p:extLst>
          </p:nvPr>
        </p:nvGraphicFramePr>
        <p:xfrm>
          <a:off x="1653460" y="2073440"/>
          <a:ext cx="9289844" cy="4145280"/>
        </p:xfrm>
        <a:graphic>
          <a:graphicData uri="http://schemas.openxmlformats.org/drawingml/2006/table">
            <a:tbl>
              <a:tblPr firstRow="1" bandRow="1">
                <a:tableStyleId>{5C22544A-7EE6-4342-B048-85BDC9FD1C3A}</a:tableStyleId>
              </a:tblPr>
              <a:tblGrid>
                <a:gridCol w="1840367">
                  <a:extLst>
                    <a:ext uri="{9D8B030D-6E8A-4147-A177-3AD203B41FA5}">
                      <a16:colId xmlns:a16="http://schemas.microsoft.com/office/drawing/2014/main" val="680217337"/>
                    </a:ext>
                  </a:extLst>
                </a:gridCol>
                <a:gridCol w="777922">
                  <a:extLst>
                    <a:ext uri="{9D8B030D-6E8A-4147-A177-3AD203B41FA5}">
                      <a16:colId xmlns:a16="http://schemas.microsoft.com/office/drawing/2014/main" val="2645489448"/>
                    </a:ext>
                  </a:extLst>
                </a:gridCol>
                <a:gridCol w="1731274">
                  <a:extLst>
                    <a:ext uri="{9D8B030D-6E8A-4147-A177-3AD203B41FA5}">
                      <a16:colId xmlns:a16="http://schemas.microsoft.com/office/drawing/2014/main" val="3989835891"/>
                    </a:ext>
                  </a:extLst>
                </a:gridCol>
                <a:gridCol w="2608714">
                  <a:extLst>
                    <a:ext uri="{9D8B030D-6E8A-4147-A177-3AD203B41FA5}">
                      <a16:colId xmlns:a16="http://schemas.microsoft.com/office/drawing/2014/main" val="4126051678"/>
                    </a:ext>
                  </a:extLst>
                </a:gridCol>
                <a:gridCol w="2331567">
                  <a:extLst>
                    <a:ext uri="{9D8B030D-6E8A-4147-A177-3AD203B41FA5}">
                      <a16:colId xmlns:a16="http://schemas.microsoft.com/office/drawing/2014/main" val="4085165715"/>
                    </a:ext>
                  </a:extLst>
                </a:gridCol>
              </a:tblGrid>
              <a:tr h="370840">
                <a:tc>
                  <a:txBody>
                    <a:bodyPr/>
                    <a:lstStyle/>
                    <a:p>
                      <a:pPr algn="ctr"/>
                      <a:r>
                        <a:rPr lang="en-US" sz="2000" b="1" dirty="0">
                          <a:solidFill>
                            <a:schemeClr val="bg1"/>
                          </a:solidFill>
                        </a:rPr>
                        <a:t>Characteristics</a:t>
                      </a:r>
                      <a:endParaRPr lang="en-ZA" sz="2000" b="1" dirty="0">
                        <a:solidFill>
                          <a:schemeClr val="bg1"/>
                        </a:solidFill>
                      </a:endParaRPr>
                    </a:p>
                  </a:txBody>
                  <a:tcPr>
                    <a:solidFill>
                      <a:srgbClr val="700579"/>
                    </a:solidFill>
                  </a:tcPr>
                </a:tc>
                <a:tc>
                  <a:txBody>
                    <a:bodyPr/>
                    <a:lstStyle/>
                    <a:p>
                      <a:pPr algn="ctr"/>
                      <a:r>
                        <a:rPr lang="en-US" sz="2000" dirty="0" smtClean="0"/>
                        <a:t>Wt.</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243295">
                <a:tc>
                  <a:txBody>
                    <a:bodyPr/>
                    <a:lstStyle/>
                    <a:p>
                      <a:r>
                        <a:rPr lang="en-US" b="1" dirty="0">
                          <a:solidFill>
                            <a:schemeClr val="bg1"/>
                          </a:solidFill>
                        </a:rPr>
                        <a:t>Risk feasibility</a:t>
                      </a:r>
                      <a:endParaRPr lang="en-ZA" b="1" dirty="0">
                        <a:solidFill>
                          <a:schemeClr val="bg1"/>
                        </a:solidFill>
                      </a:endParaRPr>
                    </a:p>
                  </a:txBody>
                  <a:tcPr>
                    <a:solidFill>
                      <a:srgbClr val="700579"/>
                    </a:solidFill>
                  </a:tcPr>
                </a:tc>
                <a:tc>
                  <a:txBody>
                    <a:bodyPr/>
                    <a:lstStyle/>
                    <a:p>
                      <a:pPr algn="ctr"/>
                      <a:r>
                        <a:rPr lang="en-US" dirty="0" smtClean="0"/>
                        <a:t>25</a:t>
                      </a:r>
                      <a:endParaRPr lang="en-ZA" dirty="0"/>
                    </a:p>
                  </a:txBody>
                  <a:tcPr>
                    <a:solidFill>
                      <a:srgbClr val="DAD0DB"/>
                    </a:solidFill>
                  </a:tcPr>
                </a:tc>
                <a:tc>
                  <a:txBody>
                    <a:bodyPr/>
                    <a:lstStyle/>
                    <a:p>
                      <a:r>
                        <a:rPr lang="en-US" dirty="0"/>
                        <a:t>The system stores physical</a:t>
                      </a:r>
                      <a:r>
                        <a:rPr lang="en-US" baseline="0" dirty="0"/>
                        <a:t> data</a:t>
                      </a:r>
                      <a:r>
                        <a:rPr lang="en-US" dirty="0"/>
                        <a:t> which poses</a:t>
                      </a:r>
                      <a:r>
                        <a:rPr lang="en-US" baseline="0" dirty="0"/>
                        <a:t> a risk of theft </a:t>
                      </a:r>
                      <a:r>
                        <a:rPr lang="en-US" dirty="0"/>
                        <a:t>or damage</a:t>
                      </a:r>
                      <a:r>
                        <a:rPr lang="en-US" dirty="0" smtClean="0"/>
                        <a:t>.</a:t>
                      </a:r>
                    </a:p>
                    <a:p>
                      <a:endParaRPr lang="en-US" dirty="0" smtClean="0"/>
                    </a:p>
                    <a:p>
                      <a:endParaRPr lang="en-US" dirty="0" smtClean="0"/>
                    </a:p>
                    <a:p>
                      <a:endParaRPr lang="en-US" dirty="0" smtClean="0"/>
                    </a:p>
                    <a:p>
                      <a:r>
                        <a:rPr lang="en-US" dirty="0" smtClean="0"/>
                        <a:t>Score: 0</a:t>
                      </a:r>
                      <a:endParaRPr lang="en-ZA" dirty="0"/>
                    </a:p>
                  </a:txBody>
                  <a:tcPr>
                    <a:solidFill>
                      <a:srgbClr val="DAD0DB"/>
                    </a:solidFill>
                  </a:tcPr>
                </a:tc>
                <a:tc>
                  <a:txBody>
                    <a:bodyPr/>
                    <a:lstStyle/>
                    <a:p>
                      <a:r>
                        <a:rPr lang="en-GB" dirty="0"/>
                        <a:t>Since the project team is unfamiliar with the technical features and technologies of the system, the chances of a successful implementation are slim</a:t>
                      </a:r>
                      <a:r>
                        <a:rPr lang="en-GB" dirty="0" smtClean="0"/>
                        <a:t>.</a:t>
                      </a:r>
                    </a:p>
                    <a:p>
                      <a:endParaRPr lang="en-GB" dirty="0" smtClean="0"/>
                    </a:p>
                    <a:p>
                      <a:endParaRPr lang="en-GB" dirty="0" smtClean="0"/>
                    </a:p>
                    <a:p>
                      <a:r>
                        <a:rPr lang="en-GB" dirty="0" smtClean="0"/>
                        <a:t>Score: 60</a:t>
                      </a:r>
                      <a:endParaRPr lang="en-ZA" dirty="0"/>
                    </a:p>
                  </a:txBody>
                  <a:tcPr>
                    <a:solidFill>
                      <a:srgbClr val="DAD0DB"/>
                    </a:solidFill>
                  </a:tcPr>
                </a:tc>
                <a:tc>
                  <a:txBody>
                    <a:bodyPr/>
                    <a:lstStyle/>
                    <a:p>
                      <a:r>
                        <a:rPr lang="en-GB" dirty="0"/>
                        <a:t>The project team's understanding of the programming language and software utilized in the system increases the chances of a successful </a:t>
                      </a:r>
                      <a:r>
                        <a:rPr lang="en-GB" dirty="0" smtClean="0"/>
                        <a:t>implementation.</a:t>
                      </a:r>
                    </a:p>
                    <a:p>
                      <a:endParaRPr lang="en-GB" dirty="0" smtClean="0"/>
                    </a:p>
                    <a:p>
                      <a:r>
                        <a:rPr lang="en-GB" dirty="0" smtClean="0"/>
                        <a:t>Score: 95</a:t>
                      </a:r>
                      <a:endParaRPr lang="en-US" dirty="0"/>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2937066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177716"/>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654496"/>
            <a:ext cx="4546501"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7. FEASIBILITY ANALYSIS MATRIX continues</a:t>
            </a:r>
            <a:endParaRPr lang="en-US" sz="2800" dirty="0">
              <a:solidFill>
                <a:srgbClr val="90367B"/>
              </a:solidFill>
              <a:latin typeface="Gill Sans MT Condensed" panose="020B05060201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14420616"/>
              </p:ext>
            </p:extLst>
          </p:nvPr>
        </p:nvGraphicFramePr>
        <p:xfrm>
          <a:off x="1444606" y="1357544"/>
          <a:ext cx="10368852" cy="5242560"/>
        </p:xfrm>
        <a:graphic>
          <a:graphicData uri="http://schemas.openxmlformats.org/drawingml/2006/table">
            <a:tbl>
              <a:tblPr firstRow="1" bandRow="1">
                <a:tableStyleId>{5C22544A-7EE6-4342-B048-85BDC9FD1C3A}</a:tableStyleId>
              </a:tblPr>
              <a:tblGrid>
                <a:gridCol w="2073770">
                  <a:extLst>
                    <a:ext uri="{9D8B030D-6E8A-4147-A177-3AD203B41FA5}">
                      <a16:colId xmlns:a16="http://schemas.microsoft.com/office/drawing/2014/main" val="680217337"/>
                    </a:ext>
                  </a:extLst>
                </a:gridCol>
                <a:gridCol w="685134">
                  <a:extLst>
                    <a:ext uri="{9D8B030D-6E8A-4147-A177-3AD203B41FA5}">
                      <a16:colId xmlns:a16="http://schemas.microsoft.com/office/drawing/2014/main" val="1137161638"/>
                    </a:ext>
                  </a:extLst>
                </a:gridCol>
                <a:gridCol w="1801505">
                  <a:extLst>
                    <a:ext uri="{9D8B030D-6E8A-4147-A177-3AD203B41FA5}">
                      <a16:colId xmlns:a16="http://schemas.microsoft.com/office/drawing/2014/main" val="3989835891"/>
                    </a:ext>
                  </a:extLst>
                </a:gridCol>
                <a:gridCol w="3861655">
                  <a:extLst>
                    <a:ext uri="{9D8B030D-6E8A-4147-A177-3AD203B41FA5}">
                      <a16:colId xmlns:a16="http://schemas.microsoft.com/office/drawing/2014/main" val="4126051678"/>
                    </a:ext>
                  </a:extLst>
                </a:gridCol>
                <a:gridCol w="1946788">
                  <a:extLst>
                    <a:ext uri="{9D8B030D-6E8A-4147-A177-3AD203B41FA5}">
                      <a16:colId xmlns:a16="http://schemas.microsoft.com/office/drawing/2014/main" val="4085165715"/>
                    </a:ext>
                  </a:extLst>
                </a:gridCol>
              </a:tblGrid>
              <a:tr h="370840">
                <a:tc>
                  <a:txBody>
                    <a:bodyPr/>
                    <a:lstStyle/>
                    <a:p>
                      <a:pPr algn="ctr"/>
                      <a:r>
                        <a:rPr lang="en-US" sz="2000" b="1" dirty="0" smtClean="0">
                          <a:solidFill>
                            <a:schemeClr val="bg1"/>
                          </a:solidFill>
                        </a:rPr>
                        <a:t>Characteristics</a:t>
                      </a:r>
                      <a:endParaRPr lang="en-ZA" sz="2000" b="1" dirty="0">
                        <a:solidFill>
                          <a:schemeClr val="bg1"/>
                        </a:solidFill>
                      </a:endParaRPr>
                    </a:p>
                  </a:txBody>
                  <a:tcPr>
                    <a:solidFill>
                      <a:srgbClr val="700579"/>
                    </a:solidFill>
                  </a:tcPr>
                </a:tc>
                <a:tc>
                  <a:txBody>
                    <a:bodyPr/>
                    <a:lstStyle/>
                    <a:p>
                      <a:pPr algn="ctr"/>
                      <a:r>
                        <a:rPr lang="en-US" sz="2000" dirty="0" smtClean="0"/>
                        <a:t>Wt.</a:t>
                      </a:r>
                      <a:endParaRPr lang="en-ZA" sz="2000" dirty="0"/>
                    </a:p>
                  </a:txBody>
                  <a:tcPr>
                    <a:solidFill>
                      <a:srgbClr val="700579"/>
                    </a:solidFill>
                  </a:tcPr>
                </a:tc>
                <a:tc>
                  <a:txBody>
                    <a:bodyPr/>
                    <a:lstStyle/>
                    <a:p>
                      <a:pPr algn="ctr"/>
                      <a:r>
                        <a:rPr lang="en-US" sz="2000" dirty="0" smtClean="0"/>
                        <a:t>Candidate 1</a:t>
                      </a:r>
                    </a:p>
                    <a:p>
                      <a:pPr algn="ctr"/>
                      <a:r>
                        <a:rPr lang="en-US" sz="2000" dirty="0" smtClean="0"/>
                        <a:t>AS-IS</a:t>
                      </a:r>
                      <a:endParaRPr lang="en-ZA" sz="2000" dirty="0"/>
                    </a:p>
                  </a:txBody>
                  <a:tcPr>
                    <a:solidFill>
                      <a:srgbClr val="700579"/>
                    </a:solidFill>
                  </a:tcPr>
                </a:tc>
                <a:tc>
                  <a:txBody>
                    <a:bodyPr/>
                    <a:lstStyle/>
                    <a:p>
                      <a:pPr algn="ctr"/>
                      <a:r>
                        <a:rPr lang="en-US" sz="2000" dirty="0" smtClean="0"/>
                        <a:t>Candidate 2</a:t>
                      </a:r>
                    </a:p>
                    <a:p>
                      <a:pPr algn="ctr"/>
                      <a:r>
                        <a:rPr lang="en-US" sz="2000" dirty="0" smtClean="0"/>
                        <a:t>COTS Package Software Solution (Evergreen ILS)</a:t>
                      </a:r>
                      <a:endParaRPr lang="en-ZA" sz="2000" dirty="0"/>
                    </a:p>
                  </a:txBody>
                  <a:tcPr>
                    <a:solidFill>
                      <a:srgbClr val="700579"/>
                    </a:solidFill>
                  </a:tcPr>
                </a:tc>
                <a:tc>
                  <a:txBody>
                    <a:bodyPr/>
                    <a:lstStyle/>
                    <a:p>
                      <a:pPr algn="ctr"/>
                      <a:r>
                        <a:rPr lang="en-US" sz="2000" dirty="0" smtClean="0"/>
                        <a:t>Candidate</a:t>
                      </a:r>
                      <a:r>
                        <a:rPr lang="en-US" sz="2000" baseline="0" dirty="0" smtClean="0"/>
                        <a:t> 3</a:t>
                      </a:r>
                    </a:p>
                    <a:p>
                      <a:pPr algn="ctr"/>
                      <a:r>
                        <a:rPr lang="en-US" sz="2000" baseline="0" dirty="0" smtClean="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US" b="1" dirty="0" smtClean="0">
                          <a:solidFill>
                            <a:schemeClr val="bg1"/>
                          </a:solidFill>
                        </a:rPr>
                        <a:t>Economic feasibility </a:t>
                      </a:r>
                    </a:p>
                    <a:p>
                      <a:endParaRPr lang="en-US" b="1" dirty="0" smtClean="0">
                        <a:solidFill>
                          <a:schemeClr val="bg1"/>
                        </a:solidFill>
                      </a:endParaRPr>
                    </a:p>
                    <a:p>
                      <a:r>
                        <a:rPr lang="en-US" b="1" dirty="0" smtClean="0">
                          <a:solidFill>
                            <a:schemeClr val="bg1"/>
                          </a:solidFill>
                        </a:rPr>
                        <a:t>The cost to develop: </a:t>
                      </a:r>
                    </a:p>
                    <a:p>
                      <a:endParaRPr lang="en-US" b="1" dirty="0" smtClean="0">
                        <a:solidFill>
                          <a:schemeClr val="bg1"/>
                        </a:solidFill>
                      </a:endParaRPr>
                    </a:p>
                    <a:p>
                      <a:r>
                        <a:rPr lang="en-US" b="1" dirty="0" smtClean="0">
                          <a:solidFill>
                            <a:schemeClr val="bg1"/>
                          </a:solidFill>
                        </a:rPr>
                        <a:t>Payback period: </a:t>
                      </a:r>
                    </a:p>
                    <a:p>
                      <a:endParaRPr lang="en-US" b="1" dirty="0" smtClean="0">
                        <a:solidFill>
                          <a:schemeClr val="bg1"/>
                        </a:solidFill>
                      </a:endParaRPr>
                    </a:p>
                    <a:p>
                      <a:r>
                        <a:rPr lang="en-US" b="1" dirty="0" smtClean="0">
                          <a:solidFill>
                            <a:schemeClr val="bg1"/>
                          </a:solidFill>
                        </a:rPr>
                        <a:t>Net present value: </a:t>
                      </a:r>
                    </a:p>
                    <a:p>
                      <a:endParaRPr lang="en-US" b="1" dirty="0" smtClean="0">
                        <a:solidFill>
                          <a:schemeClr val="bg1"/>
                        </a:solidFill>
                      </a:endParaRPr>
                    </a:p>
                    <a:p>
                      <a:r>
                        <a:rPr lang="en-US" b="1" dirty="0" smtClean="0">
                          <a:solidFill>
                            <a:schemeClr val="bg1"/>
                          </a:solidFill>
                        </a:rPr>
                        <a:t>Detailed calculation:</a:t>
                      </a:r>
                    </a:p>
                    <a:p>
                      <a:endParaRPr lang="en-US" b="1" dirty="0" smtClean="0">
                        <a:solidFill>
                          <a:schemeClr val="bg1"/>
                        </a:solidFill>
                      </a:endParaRPr>
                    </a:p>
                    <a:p>
                      <a:r>
                        <a:rPr lang="en-US" b="1" dirty="0" smtClean="0">
                          <a:solidFill>
                            <a:schemeClr val="bg1"/>
                          </a:solidFill>
                        </a:rPr>
                        <a:t>Score</a:t>
                      </a:r>
                      <a:endParaRPr lang="en-ZA" b="1" dirty="0">
                        <a:solidFill>
                          <a:schemeClr val="bg1"/>
                        </a:solidFill>
                      </a:endParaRPr>
                    </a:p>
                  </a:txBody>
                  <a:tcPr>
                    <a:solidFill>
                      <a:srgbClr val="700579"/>
                    </a:solidFill>
                  </a:tcPr>
                </a:tc>
                <a:tc>
                  <a:txBody>
                    <a:bodyPr/>
                    <a:lstStyle/>
                    <a:p>
                      <a:pPr algn="ctr"/>
                      <a:r>
                        <a:rPr lang="en-US" dirty="0" smtClean="0"/>
                        <a:t>20</a:t>
                      </a:r>
                      <a:endParaRPr lang="en-ZA" dirty="0"/>
                    </a:p>
                  </a:txBody>
                  <a:tcPr>
                    <a:solidFill>
                      <a:srgbClr val="DAD0DB"/>
                    </a:solidFill>
                  </a:tcPr>
                </a:tc>
                <a:tc>
                  <a:txBody>
                    <a:bodyPr/>
                    <a:lstStyle/>
                    <a:p>
                      <a:endParaRPr lang="en-ZA" dirty="0" smtClean="0"/>
                    </a:p>
                    <a:p>
                      <a:endParaRPr lang="en-ZA" dirty="0" smtClean="0"/>
                    </a:p>
                    <a:p>
                      <a:r>
                        <a:rPr lang="en-ZA" dirty="0" smtClean="0"/>
                        <a:t>N/A </a:t>
                      </a:r>
                    </a:p>
                    <a:p>
                      <a:endParaRPr lang="en-ZA" dirty="0" smtClean="0"/>
                    </a:p>
                    <a:p>
                      <a:endParaRPr lang="en-ZA" dirty="0" smtClean="0"/>
                    </a:p>
                    <a:p>
                      <a:r>
                        <a:rPr lang="en-ZA" dirty="0" smtClean="0"/>
                        <a:t>N/A </a:t>
                      </a:r>
                    </a:p>
                    <a:p>
                      <a:endParaRPr lang="en-ZA" dirty="0" smtClean="0"/>
                    </a:p>
                    <a:p>
                      <a:r>
                        <a:rPr lang="en-ZA" dirty="0" smtClean="0"/>
                        <a:t>N/A </a:t>
                      </a:r>
                    </a:p>
                    <a:p>
                      <a:endParaRPr lang="en-ZA" dirty="0" smtClean="0"/>
                    </a:p>
                    <a:p>
                      <a:endParaRPr lang="en-ZA" dirty="0" smtClean="0"/>
                    </a:p>
                    <a:p>
                      <a:r>
                        <a:rPr lang="en-ZA" dirty="0" smtClean="0"/>
                        <a:t>N/A</a:t>
                      </a:r>
                    </a:p>
                    <a:p>
                      <a:endParaRPr lang="en-US" dirty="0" smtClean="0"/>
                    </a:p>
                    <a:p>
                      <a:r>
                        <a:rPr lang="en-US" dirty="0" smtClean="0"/>
                        <a:t>100</a:t>
                      </a:r>
                      <a:endParaRPr lang="en-ZA" dirty="0"/>
                    </a:p>
                  </a:txBody>
                  <a:tcPr>
                    <a:solidFill>
                      <a:srgbClr val="DAD0DB"/>
                    </a:solidFill>
                  </a:tcPr>
                </a:tc>
                <a:tc>
                  <a:txBody>
                    <a:bodyPr/>
                    <a:lstStyle/>
                    <a:p>
                      <a:endParaRPr lang="en-US" dirty="0" smtClean="0"/>
                    </a:p>
                    <a:p>
                      <a:endParaRPr lang="en-US" dirty="0" smtClean="0"/>
                    </a:p>
                    <a:p>
                      <a:r>
                        <a:rPr lang="en-US" dirty="0" smtClean="0"/>
                        <a:t>R650 000.00</a:t>
                      </a:r>
                    </a:p>
                    <a:p>
                      <a:endParaRPr lang="en-US" dirty="0" smtClean="0"/>
                    </a:p>
                    <a:p>
                      <a:endParaRPr lang="en-US" dirty="0" smtClean="0"/>
                    </a:p>
                    <a:p>
                      <a:r>
                        <a:rPr lang="en-US" dirty="0" smtClean="0"/>
                        <a:t>Approx. 3.5 years</a:t>
                      </a:r>
                    </a:p>
                    <a:p>
                      <a:endParaRPr lang="en-US" dirty="0" smtClean="0"/>
                    </a:p>
                    <a:p>
                      <a:r>
                        <a:rPr lang="en-US" dirty="0" smtClean="0"/>
                        <a:t>R593</a:t>
                      </a:r>
                      <a:r>
                        <a:rPr lang="en-US" baseline="0" dirty="0" smtClean="0"/>
                        <a:t> 000.00</a:t>
                      </a:r>
                    </a:p>
                    <a:p>
                      <a:endParaRPr lang="en-US" baseline="0" dirty="0" smtClean="0"/>
                    </a:p>
                    <a:p>
                      <a:endParaRPr lang="en-US" baseline="0" dirty="0" smtClean="0"/>
                    </a:p>
                    <a:p>
                      <a:r>
                        <a:rPr lang="en-US" baseline="0" dirty="0" smtClean="0"/>
                        <a:t>See attachment A</a:t>
                      </a:r>
                    </a:p>
                    <a:p>
                      <a:endParaRPr lang="en-US" baseline="0" dirty="0" smtClean="0"/>
                    </a:p>
                    <a:p>
                      <a:r>
                        <a:rPr lang="en-US" baseline="0" dirty="0" smtClean="0"/>
                        <a:t>85</a:t>
                      </a:r>
                      <a:endParaRPr lang="en-US" dirty="0" smtClean="0"/>
                    </a:p>
                  </a:txBody>
                  <a:tcPr>
                    <a:solidFill>
                      <a:srgbClr val="DAD0DB"/>
                    </a:solidFill>
                  </a:tcPr>
                </a:tc>
                <a:tc>
                  <a:txBody>
                    <a:bodyPr/>
                    <a:lstStyle/>
                    <a:p>
                      <a:endParaRPr lang="en-US" dirty="0" smtClean="0"/>
                    </a:p>
                    <a:p>
                      <a:endParaRPr lang="en-US" dirty="0" smtClean="0"/>
                    </a:p>
                    <a:p>
                      <a:r>
                        <a:rPr lang="en-US" dirty="0" smtClean="0"/>
                        <a:t>R604</a:t>
                      </a:r>
                      <a:r>
                        <a:rPr lang="en-US" baseline="0" dirty="0" smtClean="0"/>
                        <a:t> 800</a:t>
                      </a:r>
                    </a:p>
                    <a:p>
                      <a:endParaRPr lang="en-US" baseline="0" dirty="0" smtClean="0"/>
                    </a:p>
                    <a:p>
                      <a:endParaRPr lang="en-US" baseline="0" dirty="0" smtClean="0"/>
                    </a:p>
                    <a:p>
                      <a:r>
                        <a:rPr lang="en-US" baseline="0" dirty="0" smtClean="0"/>
                        <a:t>Approximately 3.5 years</a:t>
                      </a:r>
                    </a:p>
                    <a:p>
                      <a:endParaRPr lang="en-US" baseline="0" dirty="0" smtClean="0"/>
                    </a:p>
                    <a:p>
                      <a:r>
                        <a:rPr lang="en-US" baseline="0" dirty="0" smtClean="0"/>
                        <a:t>R529 800</a:t>
                      </a:r>
                    </a:p>
                    <a:p>
                      <a:endParaRPr lang="en-US" baseline="0" dirty="0" smtClean="0"/>
                    </a:p>
                    <a:p>
                      <a:r>
                        <a:rPr lang="en-US" baseline="0" dirty="0" smtClean="0"/>
                        <a:t>See attachment A</a:t>
                      </a:r>
                    </a:p>
                    <a:p>
                      <a:endParaRPr lang="en-US" baseline="0" dirty="0" smtClean="0"/>
                    </a:p>
                    <a:p>
                      <a:r>
                        <a:rPr lang="en-US" baseline="0" dirty="0" smtClean="0"/>
                        <a:t>90</a:t>
                      </a:r>
                    </a:p>
                    <a:p>
                      <a:endParaRPr lang="en-US" dirty="0" smtClean="0"/>
                    </a:p>
                  </a:txBody>
                  <a:tcPr>
                    <a:solidFill>
                      <a:srgbClr val="DAD0DB"/>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414545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546501"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7. FEASIBILITY ANALYSIS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75462495"/>
              </p:ext>
            </p:extLst>
          </p:nvPr>
        </p:nvGraphicFramePr>
        <p:xfrm>
          <a:off x="1715557" y="2029525"/>
          <a:ext cx="9153207" cy="4693920"/>
        </p:xfrm>
        <a:graphic>
          <a:graphicData uri="http://schemas.openxmlformats.org/drawingml/2006/table">
            <a:tbl>
              <a:tblPr firstRow="1" bandRow="1">
                <a:tableStyleId>{5C22544A-7EE6-4342-B048-85BDC9FD1C3A}</a:tableStyleId>
              </a:tblPr>
              <a:tblGrid>
                <a:gridCol w="1791918">
                  <a:extLst>
                    <a:ext uri="{9D8B030D-6E8A-4147-A177-3AD203B41FA5}">
                      <a16:colId xmlns:a16="http://schemas.microsoft.com/office/drawing/2014/main" val="680217337"/>
                    </a:ext>
                  </a:extLst>
                </a:gridCol>
                <a:gridCol w="627797">
                  <a:extLst>
                    <a:ext uri="{9D8B030D-6E8A-4147-A177-3AD203B41FA5}">
                      <a16:colId xmlns:a16="http://schemas.microsoft.com/office/drawing/2014/main" val="2425949097"/>
                    </a:ext>
                  </a:extLst>
                </a:gridCol>
                <a:gridCol w="1883391">
                  <a:extLst>
                    <a:ext uri="{9D8B030D-6E8A-4147-A177-3AD203B41FA5}">
                      <a16:colId xmlns:a16="http://schemas.microsoft.com/office/drawing/2014/main" val="3989835891"/>
                    </a:ext>
                  </a:extLst>
                </a:gridCol>
                <a:gridCol w="2388358">
                  <a:extLst>
                    <a:ext uri="{9D8B030D-6E8A-4147-A177-3AD203B41FA5}">
                      <a16:colId xmlns:a16="http://schemas.microsoft.com/office/drawing/2014/main" val="4126051678"/>
                    </a:ext>
                  </a:extLst>
                </a:gridCol>
                <a:gridCol w="2461743">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smtClean="0"/>
                        <a:t>Wt.</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ZA" b="1" dirty="0">
                          <a:solidFill>
                            <a:schemeClr val="bg1"/>
                          </a:solidFill>
                        </a:rPr>
                        <a:t>Schedule</a:t>
                      </a:r>
                      <a:r>
                        <a:rPr lang="en-US" b="1" dirty="0">
                          <a:solidFill>
                            <a:schemeClr val="bg1"/>
                          </a:solidFill>
                        </a:rPr>
                        <a:t> feasibility</a:t>
                      </a:r>
                      <a:endParaRPr lang="en-ZA" b="1" dirty="0">
                        <a:solidFill>
                          <a:schemeClr val="bg1"/>
                        </a:solidFill>
                      </a:endParaRPr>
                    </a:p>
                  </a:txBody>
                  <a:tcPr>
                    <a:solidFill>
                      <a:srgbClr val="700579"/>
                    </a:solidFill>
                  </a:tcPr>
                </a:tc>
                <a:tc>
                  <a:txBody>
                    <a:bodyPr/>
                    <a:lstStyle/>
                    <a:p>
                      <a:pPr algn="ctr"/>
                      <a:r>
                        <a:rPr lang="en-US" dirty="0" smtClean="0"/>
                        <a:t>10</a:t>
                      </a:r>
                      <a:endParaRPr lang="en-ZA" dirty="0"/>
                    </a:p>
                  </a:txBody>
                  <a:tcPr>
                    <a:solidFill>
                      <a:srgbClr val="700579">
                        <a:alpha val="10000"/>
                      </a:srgbClr>
                    </a:solidFill>
                  </a:tcPr>
                </a:tc>
                <a:tc>
                  <a:txBody>
                    <a:bodyPr/>
                    <a:lstStyle/>
                    <a:p>
                      <a:r>
                        <a:rPr lang="en-ZA" sz="1800" b="0" i="0" u="none" strike="noStrike" kern="1200" baseline="0" dirty="0">
                          <a:solidFill>
                            <a:schemeClr val="dk1"/>
                          </a:solidFill>
                          <a:latin typeface="+mn-lt"/>
                          <a:ea typeface="+mn-ea"/>
                          <a:cs typeface="+mn-cs"/>
                        </a:rPr>
                        <a:t>If this candidate is</a:t>
                      </a:r>
                    </a:p>
                    <a:p>
                      <a:r>
                        <a:rPr lang="en-ZA" sz="1800" b="0" i="0" u="none" strike="noStrike" kern="1200" baseline="0" dirty="0">
                          <a:solidFill>
                            <a:schemeClr val="dk1"/>
                          </a:solidFill>
                          <a:latin typeface="+mn-lt"/>
                          <a:ea typeface="+mn-ea"/>
                          <a:cs typeface="+mn-cs"/>
                        </a:rPr>
                        <a:t>chosen, no changes</a:t>
                      </a:r>
                    </a:p>
                    <a:p>
                      <a:r>
                        <a:rPr lang="en-GB" sz="1800" b="0" i="0" u="none" strike="noStrike" kern="1200" baseline="0" dirty="0">
                          <a:solidFill>
                            <a:schemeClr val="dk1"/>
                          </a:solidFill>
                          <a:latin typeface="+mn-lt"/>
                          <a:ea typeface="+mn-ea"/>
                          <a:cs typeface="+mn-cs"/>
                        </a:rPr>
                        <a:t>will be made</a:t>
                      </a:r>
                      <a:r>
                        <a:rPr lang="en-GB" sz="1800" b="0" i="0" u="none" strike="noStrike" kern="1200" baseline="0" dirty="0" smtClean="0">
                          <a:solidFill>
                            <a:schemeClr val="dk1"/>
                          </a:solidFill>
                          <a:latin typeface="+mn-lt"/>
                          <a:ea typeface="+mn-ea"/>
                          <a:cs typeface="+mn-cs"/>
                        </a:rPr>
                        <a:t>.</a:t>
                      </a:r>
                    </a:p>
                    <a:p>
                      <a:endParaRPr lang="en-GB" sz="1800" b="0" i="0" u="none" strike="noStrike" kern="1200" baseline="0" dirty="0" smtClean="0">
                        <a:solidFill>
                          <a:schemeClr val="dk1"/>
                        </a:solidFill>
                        <a:latin typeface="+mn-lt"/>
                        <a:ea typeface="+mn-ea"/>
                        <a:cs typeface="+mn-cs"/>
                      </a:endParaRPr>
                    </a:p>
                    <a:p>
                      <a:endParaRPr lang="en-GB" sz="1800" b="0" i="0" u="none" strike="noStrike" kern="1200" baseline="0" dirty="0" smtClean="0">
                        <a:solidFill>
                          <a:schemeClr val="dk1"/>
                        </a:solidFill>
                        <a:latin typeface="+mn-lt"/>
                        <a:ea typeface="+mn-ea"/>
                        <a:cs typeface="+mn-cs"/>
                      </a:endParaRPr>
                    </a:p>
                    <a:p>
                      <a:endParaRPr lang="en-GB" sz="1800" b="0" i="0" u="none" strike="noStrike" kern="1200" baseline="0" dirty="0" smtClean="0">
                        <a:solidFill>
                          <a:schemeClr val="dk1"/>
                        </a:solidFill>
                        <a:latin typeface="+mn-lt"/>
                        <a:ea typeface="+mn-ea"/>
                        <a:cs typeface="+mn-cs"/>
                      </a:endParaRPr>
                    </a:p>
                    <a:p>
                      <a:endParaRPr lang="en-GB" sz="1800" b="0" i="0" u="none" strike="noStrike" kern="1200" baseline="0" dirty="0" smtClean="0">
                        <a:solidFill>
                          <a:schemeClr val="dk1"/>
                        </a:solidFill>
                        <a:latin typeface="+mn-lt"/>
                        <a:ea typeface="+mn-ea"/>
                        <a:cs typeface="+mn-cs"/>
                      </a:endParaRPr>
                    </a:p>
                    <a:p>
                      <a:endParaRPr lang="en-GB" sz="1800" b="0" i="0" u="none" strike="noStrike" kern="1200" baseline="0" dirty="0" smtClean="0">
                        <a:solidFill>
                          <a:schemeClr val="dk1"/>
                        </a:solidFill>
                        <a:latin typeface="+mn-lt"/>
                        <a:ea typeface="+mn-ea"/>
                        <a:cs typeface="+mn-cs"/>
                      </a:endParaRPr>
                    </a:p>
                    <a:p>
                      <a:endParaRPr lang="en-GB" sz="1800" b="0" i="0" u="none" strike="noStrike" kern="1200" baseline="0" dirty="0" smtClean="0">
                        <a:solidFill>
                          <a:schemeClr val="dk1"/>
                        </a:solidFill>
                        <a:latin typeface="+mn-lt"/>
                        <a:ea typeface="+mn-ea"/>
                        <a:cs typeface="+mn-cs"/>
                      </a:endParaRPr>
                    </a:p>
                    <a:p>
                      <a:endParaRPr lang="en-GB" sz="1800" b="0" i="0" u="none" strike="noStrike" kern="1200" baseline="0" dirty="0" smtClean="0">
                        <a:solidFill>
                          <a:schemeClr val="dk1"/>
                        </a:solidFill>
                        <a:latin typeface="+mn-lt"/>
                        <a:ea typeface="+mn-ea"/>
                        <a:cs typeface="+mn-cs"/>
                      </a:endParaRPr>
                    </a:p>
                    <a:p>
                      <a:r>
                        <a:rPr lang="en-GB" sz="1800" b="0" i="0" u="none" strike="noStrike" kern="1200" baseline="0" dirty="0" smtClean="0">
                          <a:solidFill>
                            <a:schemeClr val="dk1"/>
                          </a:solidFill>
                          <a:latin typeface="+mn-lt"/>
                          <a:ea typeface="+mn-ea"/>
                          <a:cs typeface="+mn-cs"/>
                        </a:rPr>
                        <a:t>Score: 5</a:t>
                      </a:r>
                      <a:endParaRPr lang="en-ZA" dirty="0"/>
                    </a:p>
                  </a:txBody>
                  <a:tcPr>
                    <a:solidFill>
                      <a:srgbClr val="700579">
                        <a:alpha val="10000"/>
                      </a:srgbClr>
                    </a:solidFill>
                  </a:tcPr>
                </a:tc>
                <a:tc>
                  <a:txBody>
                    <a:bodyPr/>
                    <a:lstStyle/>
                    <a:p>
                      <a:r>
                        <a:rPr lang="en-GB" dirty="0"/>
                        <a:t>The programming language and software (Linux) utilized by the team are unfamiliar. As a result, there is a possibility that there'll be a delay and that additional time would be required.</a:t>
                      </a:r>
                      <a:r>
                        <a:rPr lang="en-US" dirty="0"/>
                        <a:t> (~3 months needed for adjustments</a:t>
                      </a:r>
                      <a:r>
                        <a:rPr lang="en-US" dirty="0" smtClean="0"/>
                        <a:t>)</a:t>
                      </a:r>
                    </a:p>
                    <a:p>
                      <a:r>
                        <a:rPr lang="en-US" dirty="0" smtClean="0"/>
                        <a:t>Score:</a:t>
                      </a:r>
                      <a:r>
                        <a:rPr lang="en-US" baseline="0" dirty="0" smtClean="0"/>
                        <a:t> 45</a:t>
                      </a:r>
                      <a:endParaRPr lang="en-ZA" dirty="0"/>
                    </a:p>
                  </a:txBody>
                  <a:tcPr>
                    <a:solidFill>
                      <a:srgbClr val="700579">
                        <a:alpha val="10000"/>
                      </a:srgbClr>
                    </a:solidFill>
                  </a:tcPr>
                </a:tc>
                <a:tc>
                  <a:txBody>
                    <a:bodyPr/>
                    <a:lstStyle/>
                    <a:p>
                      <a:r>
                        <a:rPr lang="en-GB" dirty="0"/>
                        <a:t>This candidate requires that the project team construct all interfaces from the beginning, so that the system can be completed on time by using reverse scheduling and resource levelling. </a:t>
                      </a:r>
                    </a:p>
                    <a:p>
                      <a:r>
                        <a:rPr lang="en-US" dirty="0">
                          <a:solidFill>
                            <a:schemeClr val="tx1"/>
                          </a:solidFill>
                        </a:rPr>
                        <a:t>(~8 months needed</a:t>
                      </a:r>
                      <a:r>
                        <a:rPr lang="en-US" dirty="0" smtClean="0">
                          <a:solidFill>
                            <a:schemeClr val="tx1"/>
                          </a:solidFill>
                        </a:rPr>
                        <a:t>)</a:t>
                      </a:r>
                    </a:p>
                    <a:p>
                      <a:endParaRPr lang="en-US" dirty="0" smtClean="0">
                        <a:solidFill>
                          <a:schemeClr val="tx1"/>
                        </a:solidFill>
                      </a:endParaRPr>
                    </a:p>
                    <a:p>
                      <a:r>
                        <a:rPr lang="en-US" dirty="0" smtClean="0">
                          <a:solidFill>
                            <a:schemeClr val="tx1"/>
                          </a:solidFill>
                        </a:rPr>
                        <a:t>Score: 85</a:t>
                      </a:r>
                      <a:endParaRPr lang="en-US" dirty="0">
                        <a:solidFill>
                          <a:schemeClr val="tx1"/>
                        </a:solidFill>
                      </a:endParaRPr>
                    </a:p>
                  </a:txBody>
                  <a:tcPr>
                    <a:solidFill>
                      <a:srgbClr val="700579">
                        <a:alpha val="10000"/>
                      </a:srgbClr>
                    </a:solidFill>
                  </a:tcPr>
                </a:tc>
                <a:extLst>
                  <a:ext uri="{0D108BD9-81ED-4DB2-BD59-A6C34878D82A}">
                    <a16:rowId xmlns:a16="http://schemas.microsoft.com/office/drawing/2014/main" val="1568364147"/>
                  </a:ext>
                </a:extLst>
              </a:tr>
            </a:tbl>
          </a:graphicData>
        </a:graphic>
      </p:graphicFrame>
    </p:spTree>
    <p:extLst>
      <p:ext uri="{BB962C8B-B14F-4D97-AF65-F5344CB8AC3E}">
        <p14:creationId xmlns:p14="http://schemas.microsoft.com/office/powerpoint/2010/main" val="27890816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4602607"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7. FEASIBILITY ANALYSIS MATRIX continues</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57404733"/>
              </p:ext>
            </p:extLst>
          </p:nvPr>
        </p:nvGraphicFramePr>
        <p:xfrm>
          <a:off x="1618674" y="2189851"/>
          <a:ext cx="9405255" cy="4511040"/>
        </p:xfrm>
        <a:graphic>
          <a:graphicData uri="http://schemas.openxmlformats.org/drawingml/2006/table">
            <a:tbl>
              <a:tblPr firstRow="1" bandRow="1">
                <a:tableStyleId>{5C22544A-7EE6-4342-B048-85BDC9FD1C3A}</a:tableStyleId>
              </a:tblPr>
              <a:tblGrid>
                <a:gridCol w="1779619">
                  <a:extLst>
                    <a:ext uri="{9D8B030D-6E8A-4147-A177-3AD203B41FA5}">
                      <a16:colId xmlns:a16="http://schemas.microsoft.com/office/drawing/2014/main" val="680217337"/>
                    </a:ext>
                  </a:extLst>
                </a:gridCol>
                <a:gridCol w="736979">
                  <a:extLst>
                    <a:ext uri="{9D8B030D-6E8A-4147-A177-3AD203B41FA5}">
                      <a16:colId xmlns:a16="http://schemas.microsoft.com/office/drawing/2014/main" val="2426792530"/>
                    </a:ext>
                  </a:extLst>
                </a:gridCol>
                <a:gridCol w="2019868">
                  <a:extLst>
                    <a:ext uri="{9D8B030D-6E8A-4147-A177-3AD203B41FA5}">
                      <a16:colId xmlns:a16="http://schemas.microsoft.com/office/drawing/2014/main" val="3989835891"/>
                    </a:ext>
                  </a:extLst>
                </a:gridCol>
                <a:gridCol w="2620370">
                  <a:extLst>
                    <a:ext uri="{9D8B030D-6E8A-4147-A177-3AD203B41FA5}">
                      <a16:colId xmlns:a16="http://schemas.microsoft.com/office/drawing/2014/main" val="4126051678"/>
                    </a:ext>
                  </a:extLst>
                </a:gridCol>
                <a:gridCol w="2248419">
                  <a:extLst>
                    <a:ext uri="{9D8B030D-6E8A-4147-A177-3AD203B41FA5}">
                      <a16:colId xmlns:a16="http://schemas.microsoft.com/office/drawing/2014/main" val="4085165715"/>
                    </a:ext>
                  </a:extLst>
                </a:gridCol>
              </a:tblGrid>
              <a:tr h="370840">
                <a:tc>
                  <a:txBody>
                    <a:bodyPr/>
                    <a:lstStyle/>
                    <a:p>
                      <a:pPr algn="ctr"/>
                      <a:r>
                        <a:rPr lang="en-US" sz="2000" dirty="0"/>
                        <a:t>Characteristics</a:t>
                      </a:r>
                      <a:endParaRPr lang="en-ZA" sz="2000" dirty="0"/>
                    </a:p>
                  </a:txBody>
                  <a:tcPr>
                    <a:solidFill>
                      <a:srgbClr val="700579"/>
                    </a:solidFill>
                  </a:tcPr>
                </a:tc>
                <a:tc>
                  <a:txBody>
                    <a:bodyPr/>
                    <a:lstStyle/>
                    <a:p>
                      <a:pPr algn="ctr"/>
                      <a:r>
                        <a:rPr lang="en-US" sz="2000" dirty="0" smtClean="0"/>
                        <a:t>Wt.</a:t>
                      </a:r>
                      <a:endParaRPr lang="en-ZA" sz="2000" dirty="0"/>
                    </a:p>
                  </a:txBody>
                  <a:tcPr>
                    <a:solidFill>
                      <a:srgbClr val="700579"/>
                    </a:solidFill>
                  </a:tcPr>
                </a:tc>
                <a:tc>
                  <a:txBody>
                    <a:bodyPr/>
                    <a:lstStyle/>
                    <a:p>
                      <a:pPr algn="ctr"/>
                      <a:r>
                        <a:rPr lang="en-US" sz="2000" dirty="0"/>
                        <a:t>Candidate 1</a:t>
                      </a:r>
                    </a:p>
                    <a:p>
                      <a:pPr algn="ctr"/>
                      <a:r>
                        <a:rPr lang="en-US" sz="2000" dirty="0"/>
                        <a:t>AS-IS</a:t>
                      </a:r>
                      <a:endParaRPr lang="en-ZA" sz="2000" dirty="0"/>
                    </a:p>
                  </a:txBody>
                  <a:tcPr>
                    <a:solidFill>
                      <a:srgbClr val="700579"/>
                    </a:solidFill>
                  </a:tcPr>
                </a:tc>
                <a:tc>
                  <a:txBody>
                    <a:bodyPr/>
                    <a:lstStyle/>
                    <a:p>
                      <a:pPr algn="ctr"/>
                      <a:r>
                        <a:rPr lang="en-US" sz="2000" dirty="0"/>
                        <a:t>Candidate 2</a:t>
                      </a:r>
                    </a:p>
                    <a:p>
                      <a:pPr algn="ctr"/>
                      <a:r>
                        <a:rPr lang="en-US" sz="2000" dirty="0"/>
                        <a:t>COTS Package Software Solution (Evergreen ILS)</a:t>
                      </a:r>
                      <a:endParaRPr lang="en-ZA" sz="2000" dirty="0"/>
                    </a:p>
                  </a:txBody>
                  <a:tcPr>
                    <a:solidFill>
                      <a:srgbClr val="700579"/>
                    </a:solidFill>
                  </a:tcPr>
                </a:tc>
                <a:tc>
                  <a:txBody>
                    <a:bodyPr/>
                    <a:lstStyle/>
                    <a:p>
                      <a:pPr algn="ctr"/>
                      <a:r>
                        <a:rPr lang="en-US" sz="2000" dirty="0"/>
                        <a:t>Candidate</a:t>
                      </a:r>
                      <a:r>
                        <a:rPr lang="en-US" sz="2000" baseline="0" dirty="0"/>
                        <a:t> 3</a:t>
                      </a:r>
                    </a:p>
                    <a:p>
                      <a:pPr algn="ctr"/>
                      <a:r>
                        <a:rPr lang="en-US" sz="2000" baseline="0" dirty="0"/>
                        <a:t> Custom Designed Solution</a:t>
                      </a:r>
                      <a:endParaRPr lang="en-ZA" sz="2000" dirty="0"/>
                    </a:p>
                  </a:txBody>
                  <a:tcPr>
                    <a:solidFill>
                      <a:srgbClr val="700579"/>
                    </a:solidFill>
                  </a:tcPr>
                </a:tc>
                <a:extLst>
                  <a:ext uri="{0D108BD9-81ED-4DB2-BD59-A6C34878D82A}">
                    <a16:rowId xmlns:a16="http://schemas.microsoft.com/office/drawing/2014/main" val="2316182076"/>
                  </a:ext>
                </a:extLst>
              </a:tr>
              <a:tr h="370840">
                <a:tc>
                  <a:txBody>
                    <a:bodyPr/>
                    <a:lstStyle/>
                    <a:p>
                      <a:r>
                        <a:rPr lang="en-ZA" b="1" dirty="0">
                          <a:solidFill>
                            <a:schemeClr val="bg1"/>
                          </a:solidFill>
                        </a:rPr>
                        <a:t>Cultural </a:t>
                      </a:r>
                      <a:r>
                        <a:rPr lang="en-US" b="1" dirty="0">
                          <a:solidFill>
                            <a:schemeClr val="bg1"/>
                          </a:solidFill>
                        </a:rPr>
                        <a:t>feasibility</a:t>
                      </a:r>
                      <a:endParaRPr lang="en-ZA" b="1" dirty="0">
                        <a:solidFill>
                          <a:schemeClr val="bg1"/>
                        </a:solidFill>
                      </a:endParaRPr>
                    </a:p>
                  </a:txBody>
                  <a:tcPr>
                    <a:solidFill>
                      <a:srgbClr val="700579"/>
                    </a:solidFill>
                  </a:tcPr>
                </a:tc>
                <a:tc>
                  <a:txBody>
                    <a:bodyPr/>
                    <a:lstStyle/>
                    <a:p>
                      <a:pPr algn="ctr"/>
                      <a:r>
                        <a:rPr lang="en-US" dirty="0" smtClean="0"/>
                        <a:t>10</a:t>
                      </a:r>
                      <a:endParaRPr lang="en-ZA" dirty="0"/>
                    </a:p>
                  </a:txBody>
                  <a:tcPr>
                    <a:solidFill>
                      <a:srgbClr val="DAD0DB"/>
                    </a:solidFill>
                  </a:tcPr>
                </a:tc>
                <a:tc>
                  <a:txBody>
                    <a:bodyPr/>
                    <a:lstStyle/>
                    <a:p>
                      <a:r>
                        <a:rPr lang="en-US" dirty="0"/>
                        <a:t>Users have resistance</a:t>
                      </a:r>
                      <a:r>
                        <a:rPr lang="en-US" baseline="0" dirty="0"/>
                        <a:t> to this solution due to the strenuous efforts required to accomplish the tasks</a:t>
                      </a:r>
                      <a:r>
                        <a:rPr lang="en-US" baseline="0" dirty="0" smtClean="0"/>
                        <a:t>.</a:t>
                      </a:r>
                    </a:p>
                    <a:p>
                      <a:endParaRPr lang="en-US" baseline="0" dirty="0" smtClean="0"/>
                    </a:p>
                    <a:p>
                      <a:r>
                        <a:rPr lang="en-US" baseline="0" dirty="0" smtClean="0"/>
                        <a:t>Score: 10</a:t>
                      </a:r>
                      <a:endParaRPr lang="en-ZA" dirty="0"/>
                    </a:p>
                  </a:txBody>
                  <a:tcPr>
                    <a:solidFill>
                      <a:srgbClr val="700579">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Although there is less opposition to the system, those who are unfamiliar with Linux continue to oppose it</a:t>
                      </a:r>
                      <a:r>
                        <a:rPr lang="en-GB"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Score: 40</a:t>
                      </a:r>
                      <a:endParaRPr lang="en-ZA" dirty="0"/>
                    </a:p>
                  </a:txBody>
                  <a:tcPr>
                    <a:solidFill>
                      <a:srgbClr val="700579">
                        <a:alpha val="10000"/>
                      </a:srgbClr>
                    </a:solidFill>
                  </a:tcPr>
                </a:tc>
                <a:tc>
                  <a:txBody>
                    <a:bodyPr/>
                    <a:lstStyle/>
                    <a:p>
                      <a:r>
                        <a:rPr lang="en-GB" dirty="0"/>
                        <a:t>There will be opposition. Although the users' requirements are considered, the opposing and intimidating factors are not as severe</a:t>
                      </a:r>
                      <a:r>
                        <a:rPr lang="en-GB" dirty="0" smtClean="0"/>
                        <a:t>.</a:t>
                      </a:r>
                    </a:p>
                    <a:p>
                      <a:r>
                        <a:rPr lang="en-GB" dirty="0" smtClean="0"/>
                        <a:t>Score: 60</a:t>
                      </a:r>
                      <a:endParaRPr lang="en-US" dirty="0"/>
                    </a:p>
                  </a:txBody>
                  <a:tcPr>
                    <a:solidFill>
                      <a:srgbClr val="700579">
                        <a:alpha val="10000"/>
                      </a:srgbClr>
                    </a:solidFill>
                  </a:tcPr>
                </a:tc>
                <a:extLst>
                  <a:ext uri="{0D108BD9-81ED-4DB2-BD59-A6C34878D82A}">
                    <a16:rowId xmlns:a16="http://schemas.microsoft.com/office/drawing/2014/main" val="1568364147"/>
                  </a:ext>
                </a:extLst>
              </a:tr>
              <a:tr h="370840">
                <a:tc>
                  <a:txBody>
                    <a:bodyPr/>
                    <a:lstStyle/>
                    <a:p>
                      <a:r>
                        <a:rPr lang="en-ZA" b="1" dirty="0" smtClean="0">
                          <a:solidFill>
                            <a:schemeClr val="bg1"/>
                          </a:solidFill>
                        </a:rPr>
                        <a:t>Weighted feasibility</a:t>
                      </a:r>
                      <a:endParaRPr lang="en-ZA" b="1" dirty="0">
                        <a:solidFill>
                          <a:schemeClr val="bg1"/>
                        </a:solidFill>
                      </a:endParaRPr>
                    </a:p>
                  </a:txBody>
                  <a:tcPr>
                    <a:solidFill>
                      <a:srgbClr val="700579"/>
                    </a:solidFill>
                  </a:tcPr>
                </a:tc>
                <a:tc>
                  <a:txBody>
                    <a:bodyPr/>
                    <a:lstStyle/>
                    <a:p>
                      <a:pPr algn="ctr"/>
                      <a:r>
                        <a:rPr lang="en-US" dirty="0" smtClean="0"/>
                        <a:t>100%</a:t>
                      </a:r>
                      <a:endParaRPr lang="en-ZA" dirty="0"/>
                    </a:p>
                  </a:txBody>
                  <a:tcPr anchor="ctr">
                    <a:solidFill>
                      <a:srgbClr val="AEA8AF"/>
                    </a:solidFill>
                  </a:tcPr>
                </a:tc>
                <a:tc>
                  <a:txBody>
                    <a:bodyPr/>
                    <a:lstStyle/>
                    <a:p>
                      <a:pPr algn="ctr"/>
                      <a:r>
                        <a:rPr lang="en-US" dirty="0" smtClean="0"/>
                        <a:t>25.25%</a:t>
                      </a:r>
                      <a:endParaRPr lang="en-ZA" dirty="0"/>
                    </a:p>
                  </a:txBody>
                  <a:tcPr anchor="ctr">
                    <a:solidFill>
                      <a:srgbClr val="AEA8A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57.00%</a:t>
                      </a:r>
                      <a:endParaRPr lang="en-ZA" dirty="0"/>
                    </a:p>
                  </a:txBody>
                  <a:tcPr anchor="ctr">
                    <a:solidFill>
                      <a:srgbClr val="AEA8AF"/>
                    </a:solidFill>
                  </a:tcPr>
                </a:tc>
                <a:tc>
                  <a:txBody>
                    <a:bodyPr/>
                    <a:lstStyle/>
                    <a:p>
                      <a:pPr algn="ctr"/>
                      <a:r>
                        <a:rPr lang="en-US" dirty="0" smtClean="0"/>
                        <a:t>86.75%</a:t>
                      </a:r>
                      <a:endParaRPr lang="en-US" dirty="0"/>
                    </a:p>
                  </a:txBody>
                  <a:tcPr anchor="ctr">
                    <a:solidFill>
                      <a:srgbClr val="AEA8AF"/>
                    </a:solidFill>
                  </a:tcPr>
                </a:tc>
                <a:extLst>
                  <a:ext uri="{0D108BD9-81ED-4DB2-BD59-A6C34878D82A}">
                    <a16:rowId xmlns:a16="http://schemas.microsoft.com/office/drawing/2014/main" val="3901341041"/>
                  </a:ext>
                </a:extLst>
              </a:tr>
            </a:tbl>
          </a:graphicData>
        </a:graphic>
      </p:graphicFrame>
    </p:spTree>
    <p:extLst>
      <p:ext uri="{BB962C8B-B14F-4D97-AF65-F5344CB8AC3E}">
        <p14:creationId xmlns:p14="http://schemas.microsoft.com/office/powerpoint/2010/main" val="38602168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696085"/>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72865"/>
            <a:ext cx="2504212"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8</a:t>
            </a:r>
            <a:r>
              <a:rPr lang="en-US" sz="2800" dirty="0" smtClean="0">
                <a:solidFill>
                  <a:srgbClr val="90367B"/>
                </a:solidFill>
                <a:latin typeface="Gill Sans MT Condensed" panose="020B0506020104020203" pitchFamily="34" charset="0"/>
              </a:rPr>
              <a:t>. USE-CASE GLOSSARY</a:t>
            </a:r>
            <a:endParaRPr lang="en-US" sz="2800" dirty="0">
              <a:solidFill>
                <a:srgbClr val="90367B"/>
              </a:solidFill>
              <a:latin typeface="Gill Sans MT Condensed" panose="020B05060201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49688115"/>
              </p:ext>
            </p:extLst>
          </p:nvPr>
        </p:nvGraphicFramePr>
        <p:xfrm>
          <a:off x="375012" y="841197"/>
          <a:ext cx="11658600" cy="5730240"/>
        </p:xfrm>
        <a:graphic>
          <a:graphicData uri="http://schemas.openxmlformats.org/drawingml/2006/table">
            <a:tbl>
              <a:tblPr firstRow="1" bandRow="1">
                <a:tableStyleId>{5C22544A-7EE6-4342-B048-85BDC9FD1C3A}</a:tableStyleId>
              </a:tblPr>
              <a:tblGrid>
                <a:gridCol w="1440140">
                  <a:extLst>
                    <a:ext uri="{9D8B030D-6E8A-4147-A177-3AD203B41FA5}">
                      <a16:colId xmlns:a16="http://schemas.microsoft.com/office/drawing/2014/main" val="2059186136"/>
                    </a:ext>
                  </a:extLst>
                </a:gridCol>
                <a:gridCol w="7417336">
                  <a:extLst>
                    <a:ext uri="{9D8B030D-6E8A-4147-A177-3AD203B41FA5}">
                      <a16:colId xmlns:a16="http://schemas.microsoft.com/office/drawing/2014/main" val="4133475001"/>
                    </a:ext>
                  </a:extLst>
                </a:gridCol>
                <a:gridCol w="2801124">
                  <a:extLst>
                    <a:ext uri="{9D8B030D-6E8A-4147-A177-3AD203B41FA5}">
                      <a16:colId xmlns:a16="http://schemas.microsoft.com/office/drawing/2014/main" val="114662733"/>
                    </a:ext>
                  </a:extLst>
                </a:gridCol>
              </a:tblGrid>
              <a:tr h="577935">
                <a:tc>
                  <a:txBody>
                    <a:bodyPr/>
                    <a:lstStyle/>
                    <a:p>
                      <a:pPr algn="ctr"/>
                      <a:r>
                        <a:rPr lang="en-US" sz="2000" dirty="0" smtClean="0"/>
                        <a:t>Use Case Name</a:t>
                      </a:r>
                      <a:endParaRPr lang="en-ZA" sz="2000" dirty="0"/>
                    </a:p>
                  </a:txBody>
                  <a:tcPr>
                    <a:solidFill>
                      <a:srgbClr val="700579"/>
                    </a:solidFill>
                  </a:tcPr>
                </a:tc>
                <a:tc>
                  <a:txBody>
                    <a:bodyPr/>
                    <a:lstStyle/>
                    <a:p>
                      <a:pPr algn="ctr"/>
                      <a:r>
                        <a:rPr lang="en-US" sz="2000" dirty="0" smtClean="0"/>
                        <a:t>Use</a:t>
                      </a:r>
                      <a:r>
                        <a:rPr lang="en-US" sz="2000" baseline="0" dirty="0" smtClean="0"/>
                        <a:t> Case Description</a:t>
                      </a:r>
                      <a:endParaRPr lang="en-ZA" sz="2000" dirty="0"/>
                    </a:p>
                  </a:txBody>
                  <a:tcPr>
                    <a:solidFill>
                      <a:srgbClr val="700579"/>
                    </a:solidFill>
                  </a:tcPr>
                </a:tc>
                <a:tc>
                  <a:txBody>
                    <a:bodyPr/>
                    <a:lstStyle/>
                    <a:p>
                      <a:pPr algn="ctr"/>
                      <a:r>
                        <a:rPr lang="en-US" sz="2000" dirty="0" smtClean="0"/>
                        <a:t>Participating Actors and Roles</a:t>
                      </a:r>
                      <a:endParaRPr lang="en-ZA" sz="2000" dirty="0"/>
                    </a:p>
                  </a:txBody>
                  <a:tcPr>
                    <a:solidFill>
                      <a:srgbClr val="700579"/>
                    </a:solidFill>
                  </a:tcPr>
                </a:tc>
                <a:extLst>
                  <a:ext uri="{0D108BD9-81ED-4DB2-BD59-A6C34878D82A}">
                    <a16:rowId xmlns:a16="http://schemas.microsoft.com/office/drawing/2014/main" val="360205204"/>
                  </a:ext>
                </a:extLst>
              </a:tr>
              <a:tr h="535973">
                <a:tc>
                  <a:txBody>
                    <a:bodyPr/>
                    <a:lstStyle/>
                    <a:p>
                      <a:r>
                        <a:rPr lang="en-US" dirty="0" smtClean="0"/>
                        <a:t>Log into system</a:t>
                      </a:r>
                      <a:endParaRPr lang="en-ZA" dirty="0"/>
                    </a:p>
                  </a:txBody>
                  <a:tcPr>
                    <a:solidFill>
                      <a:srgbClr val="DAD0DB"/>
                    </a:solidFill>
                  </a:tcPr>
                </a:tc>
                <a:tc>
                  <a:txBody>
                    <a:bodyPr/>
                    <a:lstStyle/>
                    <a:p>
                      <a:r>
                        <a:rPr lang="en-US" dirty="0" smtClean="0"/>
                        <a:t>The event where a user gets access to the system by providing a username and password.</a:t>
                      </a:r>
                      <a:endParaRPr lang="en-ZA" dirty="0"/>
                    </a:p>
                  </a:txBody>
                  <a:tcPr>
                    <a:solidFill>
                      <a:srgbClr val="DAD0DB"/>
                    </a:solidFill>
                  </a:tcPr>
                </a:tc>
                <a:tc>
                  <a:txBody>
                    <a:bodyPr/>
                    <a:lstStyle/>
                    <a:p>
                      <a:r>
                        <a:rPr lang="en-ZA" dirty="0" smtClean="0"/>
                        <a:t>Administrator and Manager</a:t>
                      </a:r>
                    </a:p>
                    <a:p>
                      <a:r>
                        <a:rPr lang="en-US" dirty="0" smtClean="0"/>
                        <a:t>Employees</a:t>
                      </a:r>
                      <a:endParaRPr lang="en-ZA" dirty="0"/>
                    </a:p>
                  </a:txBody>
                  <a:tcPr>
                    <a:solidFill>
                      <a:srgbClr val="DAD0DB"/>
                    </a:solidFill>
                  </a:tcPr>
                </a:tc>
                <a:extLst>
                  <a:ext uri="{0D108BD9-81ED-4DB2-BD59-A6C34878D82A}">
                    <a16:rowId xmlns:a16="http://schemas.microsoft.com/office/drawing/2014/main" val="3701207703"/>
                  </a:ext>
                </a:extLst>
              </a:tr>
              <a:tr h="527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Films</a:t>
                      </a:r>
                    </a:p>
                  </a:txBody>
                  <a:tcPr>
                    <a:solidFill>
                      <a:srgbClr val="DAD0DB"/>
                    </a:solidFill>
                  </a:tcPr>
                </a:tc>
                <a:tc>
                  <a:txBody>
                    <a:bodyPr/>
                    <a:lstStyle/>
                    <a:p>
                      <a:r>
                        <a:rPr lang="en-US" dirty="0" smtClean="0"/>
                        <a:t>The event where a new film will be added to the system, the details of the existing films is changed or an existing film is removed from the system.</a:t>
                      </a:r>
                      <a:endParaRPr lang="en-ZA" dirty="0"/>
                    </a:p>
                  </a:txBody>
                  <a:tcPr>
                    <a:solidFill>
                      <a:srgbClr val="DAD0DB"/>
                    </a:solidFill>
                  </a:tcPr>
                </a:tc>
                <a:tc>
                  <a:txBody>
                    <a:bodyPr/>
                    <a:lstStyle/>
                    <a:p>
                      <a:r>
                        <a:rPr lang="en-ZA" dirty="0" smtClean="0"/>
                        <a:t>Administrator and Manager</a:t>
                      </a:r>
                      <a:endParaRPr lang="en-ZA" dirty="0"/>
                    </a:p>
                  </a:txBody>
                  <a:tcPr>
                    <a:solidFill>
                      <a:srgbClr val="DAD0DB"/>
                    </a:solidFill>
                  </a:tcPr>
                </a:tc>
                <a:extLst>
                  <a:ext uri="{0D108BD9-81ED-4DB2-BD59-A6C34878D82A}">
                    <a16:rowId xmlns:a16="http://schemas.microsoft.com/office/drawing/2014/main" val="4257167909"/>
                  </a:ext>
                </a:extLst>
              </a:tr>
              <a:tr h="527680">
                <a:tc>
                  <a:txBody>
                    <a:bodyPr/>
                    <a:lstStyle/>
                    <a:p>
                      <a:pPr marL="0" indent="0">
                        <a:buFont typeface="Arial" panose="020B0604020202020204" pitchFamily="34" charset="0"/>
                        <a:buNone/>
                      </a:pPr>
                      <a:r>
                        <a:rPr lang="en-US" dirty="0" smtClean="0"/>
                        <a:t>Maintain Genres</a:t>
                      </a:r>
                    </a:p>
                  </a:txBody>
                  <a:tcPr>
                    <a:solidFill>
                      <a:srgbClr val="DAD0DB"/>
                    </a:solidFill>
                  </a:tcPr>
                </a:tc>
                <a:tc>
                  <a:txBody>
                    <a:bodyPr/>
                    <a:lstStyle/>
                    <a:p>
                      <a:r>
                        <a:rPr lang="en-US" dirty="0" smtClean="0"/>
                        <a:t>The event where a new Genre will be added to the system, the details of the existing genre is changed or the existing genre is removed.</a:t>
                      </a:r>
                      <a:endParaRPr lang="en-ZA" dirty="0"/>
                    </a:p>
                  </a:txBody>
                  <a:tcPr>
                    <a:solidFill>
                      <a:srgbClr val="DAD0DB"/>
                    </a:solidFill>
                  </a:tcPr>
                </a:tc>
                <a:tc>
                  <a:txBody>
                    <a:bodyPr/>
                    <a:lstStyle/>
                    <a:p>
                      <a:r>
                        <a:rPr lang="en-ZA" dirty="0" smtClean="0"/>
                        <a:t>Administrator and Manager</a:t>
                      </a:r>
                      <a:endParaRPr lang="en-ZA" dirty="0"/>
                    </a:p>
                  </a:txBody>
                  <a:tcPr>
                    <a:solidFill>
                      <a:srgbClr val="DAD0DB"/>
                    </a:solidFill>
                  </a:tcPr>
                </a:tc>
                <a:extLst>
                  <a:ext uri="{0D108BD9-81ED-4DB2-BD59-A6C34878D82A}">
                    <a16:rowId xmlns:a16="http://schemas.microsoft.com/office/drawing/2014/main" val="3590627531"/>
                  </a:ext>
                </a:extLst>
              </a:tr>
              <a:tr h="527680">
                <a:tc>
                  <a:txBody>
                    <a:bodyPr/>
                    <a:lstStyle/>
                    <a:p>
                      <a:r>
                        <a:rPr lang="en-US" dirty="0" smtClean="0"/>
                        <a:t>Maintain Theatres</a:t>
                      </a:r>
                      <a:endParaRPr lang="en-ZA" dirty="0"/>
                    </a:p>
                  </a:txBody>
                  <a:tcPr>
                    <a:solidFill>
                      <a:srgbClr val="DAD0DB"/>
                    </a:solidFill>
                  </a:tcPr>
                </a:tc>
                <a:tc>
                  <a:txBody>
                    <a:bodyPr/>
                    <a:lstStyle/>
                    <a:p>
                      <a:r>
                        <a:rPr lang="en-US" dirty="0" smtClean="0"/>
                        <a:t>The event where a new</a:t>
                      </a:r>
                      <a:r>
                        <a:rPr lang="en-US" baseline="0" dirty="0" smtClean="0"/>
                        <a:t> Theatre</a:t>
                      </a:r>
                      <a:r>
                        <a:rPr lang="en-US" dirty="0" smtClean="0"/>
                        <a:t> will be added to the system, the details of the existing theatre is changed or the existing theatre is removed.</a:t>
                      </a:r>
                      <a:endParaRPr lang="en-ZA" dirty="0"/>
                    </a:p>
                  </a:txBody>
                  <a:tcPr>
                    <a:solidFill>
                      <a:srgbClr val="DAD0DB"/>
                    </a:solidFill>
                  </a:tcPr>
                </a:tc>
                <a:tc>
                  <a:txBody>
                    <a:bodyPr/>
                    <a:lstStyle/>
                    <a:p>
                      <a:r>
                        <a:rPr lang="en-ZA" dirty="0" smtClean="0"/>
                        <a:t>Administrator and Manager</a:t>
                      </a:r>
                      <a:endParaRPr lang="en-ZA" dirty="0"/>
                    </a:p>
                  </a:txBody>
                  <a:tcPr>
                    <a:solidFill>
                      <a:srgbClr val="DAD0DB"/>
                    </a:solidFill>
                  </a:tcPr>
                </a:tc>
                <a:extLst>
                  <a:ext uri="{0D108BD9-81ED-4DB2-BD59-A6C34878D82A}">
                    <a16:rowId xmlns:a16="http://schemas.microsoft.com/office/drawing/2014/main" val="1205434991"/>
                  </a:ext>
                </a:extLst>
              </a:tr>
              <a:tr h="527680">
                <a:tc>
                  <a:txBody>
                    <a:bodyPr/>
                    <a:lstStyle/>
                    <a:p>
                      <a:r>
                        <a:rPr lang="en-US" dirty="0" smtClean="0"/>
                        <a:t>Scheduling Films</a:t>
                      </a:r>
                      <a:endParaRPr lang="en-ZA" dirty="0"/>
                    </a:p>
                  </a:txBody>
                  <a:tcPr>
                    <a:solidFill>
                      <a:srgbClr val="DAD0DB"/>
                    </a:solidFill>
                  </a:tcPr>
                </a:tc>
                <a:tc>
                  <a:txBody>
                    <a:bodyPr/>
                    <a:lstStyle/>
                    <a:p>
                      <a:r>
                        <a:rPr lang="en-US" dirty="0" smtClean="0"/>
                        <a:t>The scheduling of films to selected theaters.</a:t>
                      </a:r>
                      <a:endParaRPr lang="en-ZA" dirty="0"/>
                    </a:p>
                  </a:txBody>
                  <a:tcPr>
                    <a:solidFill>
                      <a:srgbClr val="DAD0DB"/>
                    </a:solidFill>
                  </a:tcPr>
                </a:tc>
                <a:tc>
                  <a:txBody>
                    <a:bodyPr/>
                    <a:lstStyle/>
                    <a:p>
                      <a:r>
                        <a:rPr lang="en-ZA" dirty="0" smtClean="0"/>
                        <a:t>Administrator and Manager</a:t>
                      </a:r>
                      <a:endParaRPr lang="en-ZA" dirty="0"/>
                    </a:p>
                  </a:txBody>
                  <a:tcPr>
                    <a:solidFill>
                      <a:srgbClr val="DAD0DB"/>
                    </a:solidFill>
                  </a:tcPr>
                </a:tc>
                <a:extLst>
                  <a:ext uri="{0D108BD9-81ED-4DB2-BD59-A6C34878D82A}">
                    <a16:rowId xmlns:a16="http://schemas.microsoft.com/office/drawing/2014/main" val="3320390377"/>
                  </a:ext>
                </a:extLst>
              </a:tr>
              <a:tr h="535973">
                <a:tc>
                  <a:txBody>
                    <a:bodyPr/>
                    <a:lstStyle/>
                    <a:p>
                      <a:r>
                        <a:rPr lang="en-US" dirty="0" smtClean="0"/>
                        <a:t>Selling of tickets</a:t>
                      </a:r>
                      <a:endParaRPr lang="en-ZA" dirty="0"/>
                    </a:p>
                  </a:txBody>
                  <a:tcPr>
                    <a:solidFill>
                      <a:srgbClr val="DAD0DB"/>
                    </a:solidFill>
                  </a:tcPr>
                </a:tc>
                <a:tc>
                  <a:txBody>
                    <a:bodyPr/>
                    <a:lstStyle/>
                    <a:p>
                      <a:r>
                        <a:rPr lang="en-US" dirty="0" smtClean="0"/>
                        <a:t>The use case describes the event where the Film ticket is sold to the consumer.</a:t>
                      </a:r>
                      <a:endParaRPr lang="en-ZA" dirty="0"/>
                    </a:p>
                  </a:txBody>
                  <a:tcPr>
                    <a:solidFill>
                      <a:srgbClr val="DAD0DB"/>
                    </a:solidFill>
                  </a:tcPr>
                </a:tc>
                <a:tc>
                  <a:txBody>
                    <a:bodyPr/>
                    <a:lstStyle/>
                    <a:p>
                      <a:r>
                        <a:rPr lang="en-ZA" dirty="0" smtClean="0"/>
                        <a:t>Administrator and Manager</a:t>
                      </a:r>
                    </a:p>
                    <a:p>
                      <a:r>
                        <a:rPr lang="en-US" dirty="0" smtClean="0"/>
                        <a:t>Employees</a:t>
                      </a:r>
                      <a:endParaRPr lang="en-ZA" dirty="0"/>
                    </a:p>
                  </a:txBody>
                  <a:tcPr>
                    <a:solidFill>
                      <a:srgbClr val="DAD0DB"/>
                    </a:solidFill>
                  </a:tcPr>
                </a:tc>
                <a:extLst>
                  <a:ext uri="{0D108BD9-81ED-4DB2-BD59-A6C34878D82A}">
                    <a16:rowId xmlns:a16="http://schemas.microsoft.com/office/drawing/2014/main" val="843637119"/>
                  </a:ext>
                </a:extLst>
              </a:tr>
              <a:tr h="979977">
                <a:tc>
                  <a:txBody>
                    <a:bodyPr/>
                    <a:lstStyle/>
                    <a:p>
                      <a:r>
                        <a:rPr lang="en-US" dirty="0" smtClean="0"/>
                        <a:t>Request Reports</a:t>
                      </a:r>
                      <a:endParaRPr lang="en-ZA" dirty="0"/>
                    </a:p>
                  </a:txBody>
                  <a:tcPr>
                    <a:solidFill>
                      <a:srgbClr val="DAD0DB"/>
                    </a:solidFill>
                  </a:tcPr>
                </a:tc>
                <a:tc>
                  <a:txBody>
                    <a:bodyPr/>
                    <a:lstStyle/>
                    <a:p>
                      <a:r>
                        <a:rPr lang="en-US" dirty="0" smtClean="0"/>
                        <a:t>This use case describes the process of requesting a report from the system and viewing it on a computer screen using Excel.</a:t>
                      </a:r>
                      <a:r>
                        <a:rPr lang="en-US" baseline="0" dirty="0" smtClean="0"/>
                        <a:t> For a given time period, the system will generate reports for the top 5 genres and the best selling film tickets. It is also possible to print a hard copy.</a:t>
                      </a:r>
                      <a:endParaRPr lang="en-ZA" dirty="0"/>
                    </a:p>
                  </a:txBody>
                  <a:tcPr>
                    <a:solidFill>
                      <a:srgbClr val="DAD0DB"/>
                    </a:solidFill>
                  </a:tcPr>
                </a:tc>
                <a:tc>
                  <a:txBody>
                    <a:bodyPr/>
                    <a:lstStyle/>
                    <a:p>
                      <a:r>
                        <a:rPr lang="en-ZA" dirty="0" smtClean="0"/>
                        <a:t>Administrator and Manager</a:t>
                      </a:r>
                      <a:endParaRPr lang="en-ZA" dirty="0"/>
                    </a:p>
                  </a:txBody>
                  <a:tcPr>
                    <a:solidFill>
                      <a:srgbClr val="DAD0DB"/>
                    </a:solidFill>
                  </a:tcPr>
                </a:tc>
                <a:extLst>
                  <a:ext uri="{0D108BD9-81ED-4DB2-BD59-A6C34878D82A}">
                    <a16:rowId xmlns:a16="http://schemas.microsoft.com/office/drawing/2014/main" val="2438198284"/>
                  </a:ext>
                </a:extLst>
              </a:tr>
            </a:tbl>
          </a:graphicData>
        </a:graphic>
      </p:graphicFrame>
    </p:spTree>
    <p:extLst>
      <p:ext uri="{BB962C8B-B14F-4D97-AF65-F5344CB8AC3E}">
        <p14:creationId xmlns:p14="http://schemas.microsoft.com/office/powerpoint/2010/main" val="7385700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10" name="Straight Connector 9"/>
          <p:cNvCxnSpPr/>
          <p:nvPr/>
        </p:nvCxnSpPr>
        <p:spPr>
          <a:xfrm>
            <a:off x="1451866" y="1378971"/>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18674" y="855751"/>
            <a:ext cx="3274551" cy="523220"/>
          </a:xfrm>
          <a:prstGeom prst="rect">
            <a:avLst/>
          </a:prstGeom>
          <a:noFill/>
        </p:spPr>
        <p:txBody>
          <a:bodyPr wrap="none" rtlCol="0">
            <a:spAutoFit/>
          </a:bodyPr>
          <a:lstStyle/>
          <a:p>
            <a:r>
              <a:rPr lang="en-US" sz="2800" dirty="0">
                <a:solidFill>
                  <a:srgbClr val="90367B"/>
                </a:solidFill>
                <a:latin typeface="Gill Sans MT Condensed" panose="020B0506020104020203" pitchFamily="34" charset="0"/>
              </a:rPr>
              <a:t>8</a:t>
            </a:r>
            <a:r>
              <a:rPr lang="en-US" sz="2800" dirty="0" smtClean="0">
                <a:solidFill>
                  <a:srgbClr val="90367B"/>
                </a:solidFill>
                <a:latin typeface="Gill Sans MT Condensed" panose="020B0506020104020203" pitchFamily="34" charset="0"/>
              </a:rPr>
              <a:t>. USE-CASE MODEL DIAGRAM</a:t>
            </a:r>
            <a:endParaRPr lang="en-US" sz="2800" dirty="0">
              <a:solidFill>
                <a:srgbClr val="90367B"/>
              </a:solidFill>
              <a:latin typeface="Gill Sans MT Condensed" panose="020B05060201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248" y="1503067"/>
            <a:ext cx="4695825" cy="5162550"/>
          </a:xfrm>
          <a:prstGeom prst="rect">
            <a:avLst/>
          </a:prstGeom>
        </p:spPr>
      </p:pic>
    </p:spTree>
    <p:extLst>
      <p:ext uri="{BB962C8B-B14F-4D97-AF65-F5344CB8AC3E}">
        <p14:creationId xmlns:p14="http://schemas.microsoft.com/office/powerpoint/2010/main" val="2055255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400110"/>
          </a:xfrm>
          <a:prstGeom prst="rect">
            <a:avLst/>
          </a:prstGeom>
          <a:noFill/>
        </p:spPr>
        <p:txBody>
          <a:bodyPr wrap="square" rtlCol="0">
            <a:spAutoFit/>
          </a:bodyPr>
          <a:lstStyle/>
          <a:p>
            <a:r>
              <a:rPr lang="en-US" sz="2000" b="1" dirty="0" smtClean="0"/>
              <a:t>Questionnaires: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7036" y="1127955"/>
            <a:ext cx="3565721" cy="5074620"/>
          </a:xfrm>
          <a:prstGeom prst="rect">
            <a:avLst/>
          </a:prstGeom>
        </p:spPr>
      </p:pic>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t="5180"/>
          <a:stretch/>
        </p:blipFill>
        <p:spPr>
          <a:xfrm>
            <a:off x="7946219" y="1127955"/>
            <a:ext cx="3567889" cy="5074620"/>
          </a:xfrm>
          <a:prstGeom prst="rect">
            <a:avLst/>
          </a:prstGeom>
        </p:spPr>
      </p:pic>
    </p:spTree>
    <p:extLst>
      <p:ext uri="{BB962C8B-B14F-4D97-AF65-F5344CB8AC3E}">
        <p14:creationId xmlns:p14="http://schemas.microsoft.com/office/powerpoint/2010/main" val="246361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82C30F2-A53E-4D71-BAB4-46417666B18B}"/>
              </a:ext>
            </a:extLst>
          </p:cNvPr>
          <p:cNvPicPr>
            <a:picLocks noChangeAspect="1"/>
          </p:cNvPicPr>
          <p:nvPr/>
        </p:nvPicPr>
        <p:blipFill>
          <a:blip r:embed="rId2"/>
          <a:stretch>
            <a:fillRect/>
          </a:stretch>
        </p:blipFill>
        <p:spPr>
          <a:xfrm>
            <a:off x="0" y="2026287"/>
            <a:ext cx="12192000" cy="3937669"/>
          </a:xfrm>
          <a:prstGeom prst="rect">
            <a:avLst/>
          </a:prstGeom>
        </p:spPr>
      </p:pic>
    </p:spTree>
    <p:extLst>
      <p:ext uri="{BB962C8B-B14F-4D97-AF65-F5344CB8AC3E}">
        <p14:creationId xmlns:p14="http://schemas.microsoft.com/office/powerpoint/2010/main" val="39696671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707886"/>
          </a:xfrm>
          <a:prstGeom prst="rect">
            <a:avLst/>
          </a:prstGeom>
          <a:noFill/>
        </p:spPr>
        <p:txBody>
          <a:bodyPr wrap="square" rtlCol="0">
            <a:spAutoFit/>
          </a:bodyPr>
          <a:lstStyle/>
          <a:p>
            <a:r>
              <a:rPr lang="en-US" sz="2000" b="1" dirty="0" smtClean="0"/>
              <a:t>Questionnaires</a:t>
            </a:r>
          </a:p>
          <a:p>
            <a:r>
              <a:rPr lang="en-US" sz="2000" b="1" dirty="0" smtClean="0"/>
              <a:t>(continues):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1656" y="845906"/>
            <a:ext cx="3551431" cy="512294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2757" y="845906"/>
            <a:ext cx="3470114" cy="5122940"/>
          </a:xfrm>
          <a:prstGeom prst="rect">
            <a:avLst/>
          </a:prstGeom>
        </p:spPr>
      </p:pic>
    </p:spTree>
    <p:extLst>
      <p:ext uri="{BB962C8B-B14F-4D97-AF65-F5344CB8AC3E}">
        <p14:creationId xmlns:p14="http://schemas.microsoft.com/office/powerpoint/2010/main" val="1468818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707886"/>
          </a:xfrm>
          <a:prstGeom prst="rect">
            <a:avLst/>
          </a:prstGeom>
          <a:noFill/>
        </p:spPr>
        <p:txBody>
          <a:bodyPr wrap="square" rtlCol="0">
            <a:spAutoFit/>
          </a:bodyPr>
          <a:lstStyle/>
          <a:p>
            <a:r>
              <a:rPr lang="en-US" sz="2000" b="1" dirty="0" smtClean="0"/>
              <a:t>Questionnaires</a:t>
            </a:r>
          </a:p>
          <a:p>
            <a:r>
              <a:rPr lang="en-US" sz="2000" b="1" dirty="0" smtClean="0"/>
              <a:t>(continues):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0096" y="655586"/>
            <a:ext cx="3680911" cy="539443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751" y="631731"/>
            <a:ext cx="3737055" cy="5418294"/>
          </a:xfrm>
          <a:prstGeom prst="rect">
            <a:avLst/>
          </a:prstGeom>
        </p:spPr>
      </p:pic>
    </p:spTree>
    <p:extLst>
      <p:ext uri="{BB962C8B-B14F-4D97-AF65-F5344CB8AC3E}">
        <p14:creationId xmlns:p14="http://schemas.microsoft.com/office/powerpoint/2010/main" val="6689964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707886"/>
          </a:xfrm>
          <a:prstGeom prst="rect">
            <a:avLst/>
          </a:prstGeom>
          <a:noFill/>
        </p:spPr>
        <p:txBody>
          <a:bodyPr wrap="square" rtlCol="0">
            <a:spAutoFit/>
          </a:bodyPr>
          <a:lstStyle/>
          <a:p>
            <a:r>
              <a:rPr lang="en-US" sz="2000" b="1" dirty="0" smtClean="0"/>
              <a:t>Questionnaires</a:t>
            </a:r>
          </a:p>
          <a:p>
            <a:r>
              <a:rPr lang="en-US" sz="2000" b="1" dirty="0" smtClean="0"/>
              <a:t>(continues):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3444" y="489732"/>
            <a:ext cx="3897885" cy="5860983"/>
          </a:xfrm>
          <a:prstGeom prst="rect">
            <a:avLst/>
          </a:prstGeom>
        </p:spPr>
      </p:pic>
    </p:spTree>
    <p:extLst>
      <p:ext uri="{BB962C8B-B14F-4D97-AF65-F5344CB8AC3E}">
        <p14:creationId xmlns:p14="http://schemas.microsoft.com/office/powerpoint/2010/main" val="23594291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400110"/>
          </a:xfrm>
          <a:prstGeom prst="rect">
            <a:avLst/>
          </a:prstGeom>
          <a:noFill/>
        </p:spPr>
        <p:txBody>
          <a:bodyPr wrap="square" rtlCol="0">
            <a:spAutoFit/>
          </a:bodyPr>
          <a:lstStyle/>
          <a:p>
            <a:r>
              <a:rPr lang="en-US" sz="2000" b="1" dirty="0" smtClean="0"/>
              <a:t>Interview:</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2" name="Picture 1"/>
          <p:cNvPicPr>
            <a:picLocks noChangeAspect="1"/>
          </p:cNvPicPr>
          <p:nvPr/>
        </p:nvPicPr>
        <p:blipFill>
          <a:blip r:embed="rId2"/>
          <a:stretch>
            <a:fillRect/>
          </a:stretch>
        </p:blipFill>
        <p:spPr>
          <a:xfrm>
            <a:off x="4345863" y="474471"/>
            <a:ext cx="6641685" cy="5981478"/>
          </a:xfrm>
          <a:prstGeom prst="rect">
            <a:avLst/>
          </a:prstGeom>
        </p:spPr>
      </p:pic>
    </p:spTree>
    <p:extLst>
      <p:ext uri="{BB962C8B-B14F-4D97-AF65-F5344CB8AC3E}">
        <p14:creationId xmlns:p14="http://schemas.microsoft.com/office/powerpoint/2010/main" val="38261573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707886"/>
          </a:xfrm>
          <a:prstGeom prst="rect">
            <a:avLst/>
          </a:prstGeom>
          <a:noFill/>
        </p:spPr>
        <p:txBody>
          <a:bodyPr wrap="square" rtlCol="0">
            <a:spAutoFit/>
          </a:bodyPr>
          <a:lstStyle/>
          <a:p>
            <a:r>
              <a:rPr lang="en-US" sz="2000" b="1" dirty="0" smtClean="0"/>
              <a:t>Summary of findings: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4" name="Picture 3"/>
          <p:cNvPicPr>
            <a:picLocks noChangeAspect="1"/>
          </p:cNvPicPr>
          <p:nvPr/>
        </p:nvPicPr>
        <p:blipFill>
          <a:blip r:embed="rId2"/>
          <a:stretch>
            <a:fillRect/>
          </a:stretch>
        </p:blipFill>
        <p:spPr>
          <a:xfrm>
            <a:off x="4098661" y="942975"/>
            <a:ext cx="3667125" cy="4972050"/>
          </a:xfrm>
          <a:prstGeom prst="rect">
            <a:avLst/>
          </a:prstGeom>
        </p:spPr>
      </p:pic>
      <p:pic>
        <p:nvPicPr>
          <p:cNvPr id="11" name="Picture 10"/>
          <p:cNvPicPr>
            <a:picLocks noChangeAspect="1"/>
          </p:cNvPicPr>
          <p:nvPr/>
        </p:nvPicPr>
        <p:blipFill>
          <a:blip r:embed="rId3"/>
          <a:stretch>
            <a:fillRect/>
          </a:stretch>
        </p:blipFill>
        <p:spPr>
          <a:xfrm>
            <a:off x="7944703" y="942975"/>
            <a:ext cx="3936633" cy="4972050"/>
          </a:xfrm>
          <a:prstGeom prst="rect">
            <a:avLst/>
          </a:prstGeom>
        </p:spPr>
      </p:pic>
    </p:spTree>
    <p:extLst>
      <p:ext uri="{BB962C8B-B14F-4D97-AF65-F5344CB8AC3E}">
        <p14:creationId xmlns:p14="http://schemas.microsoft.com/office/powerpoint/2010/main" val="8226678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707886"/>
          </a:xfrm>
          <a:prstGeom prst="rect">
            <a:avLst/>
          </a:prstGeom>
          <a:noFill/>
        </p:spPr>
        <p:txBody>
          <a:bodyPr wrap="square" rtlCol="0">
            <a:spAutoFit/>
          </a:bodyPr>
          <a:lstStyle/>
          <a:p>
            <a:r>
              <a:rPr lang="en-US" sz="2000" b="1" dirty="0" smtClean="0"/>
              <a:t>Summary of findings: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2" name="Picture 1"/>
          <p:cNvPicPr>
            <a:picLocks noChangeAspect="1"/>
          </p:cNvPicPr>
          <p:nvPr/>
        </p:nvPicPr>
        <p:blipFill>
          <a:blip r:embed="rId2"/>
          <a:stretch>
            <a:fillRect/>
          </a:stretch>
        </p:blipFill>
        <p:spPr>
          <a:xfrm>
            <a:off x="4327564" y="942975"/>
            <a:ext cx="3248545" cy="4972050"/>
          </a:xfrm>
          <a:prstGeom prst="rect">
            <a:avLst/>
          </a:prstGeom>
        </p:spPr>
      </p:pic>
      <p:pic>
        <p:nvPicPr>
          <p:cNvPr id="12" name="Picture 11"/>
          <p:cNvPicPr>
            <a:picLocks noChangeAspect="1"/>
          </p:cNvPicPr>
          <p:nvPr/>
        </p:nvPicPr>
        <p:blipFill>
          <a:blip r:embed="rId3"/>
          <a:stretch>
            <a:fillRect/>
          </a:stretch>
        </p:blipFill>
        <p:spPr>
          <a:xfrm>
            <a:off x="7890040" y="942975"/>
            <a:ext cx="3000873" cy="4918957"/>
          </a:xfrm>
          <a:prstGeom prst="rect">
            <a:avLst/>
          </a:prstGeom>
        </p:spPr>
      </p:pic>
    </p:spTree>
    <p:extLst>
      <p:ext uri="{BB962C8B-B14F-4D97-AF65-F5344CB8AC3E}">
        <p14:creationId xmlns:p14="http://schemas.microsoft.com/office/powerpoint/2010/main" val="305206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6073" y="3265155"/>
            <a:ext cx="2347501" cy="707886"/>
          </a:xfrm>
          <a:prstGeom prst="rect">
            <a:avLst/>
          </a:prstGeom>
          <a:noFill/>
        </p:spPr>
        <p:txBody>
          <a:bodyPr wrap="square" rtlCol="0">
            <a:spAutoFit/>
          </a:bodyPr>
          <a:lstStyle/>
          <a:p>
            <a:r>
              <a:rPr lang="en-US" sz="2000" b="1" dirty="0" smtClean="0"/>
              <a:t>Summary of findings:</a:t>
            </a:r>
            <a:endParaRPr lang="en-ZA" sz="2000" b="1" dirty="0"/>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flipV="1">
            <a:off x="1546073" y="3139121"/>
            <a:ext cx="2347501" cy="5193"/>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8674" y="1323239"/>
            <a:ext cx="2560381" cy="1815882"/>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9. EXAMPLE OF DATA, </a:t>
            </a:r>
          </a:p>
          <a:p>
            <a:r>
              <a:rPr lang="en-US" sz="2800" dirty="0" smtClean="0">
                <a:solidFill>
                  <a:srgbClr val="90367B"/>
                </a:solidFill>
                <a:latin typeface="Gill Sans MT Condensed" panose="020B0506020104020203" pitchFamily="34" charset="0"/>
              </a:rPr>
              <a:t>QUESTIONNAIRES AND </a:t>
            </a:r>
          </a:p>
          <a:p>
            <a:r>
              <a:rPr lang="en-US" sz="2800" dirty="0" smtClean="0">
                <a:solidFill>
                  <a:srgbClr val="90367B"/>
                </a:solidFill>
                <a:latin typeface="Gill Sans MT Condensed" panose="020B0506020104020203" pitchFamily="34" charset="0"/>
              </a:rPr>
              <a:t>FACT_FINDING </a:t>
            </a:r>
          </a:p>
          <a:p>
            <a:r>
              <a:rPr lang="en-US" sz="2800" dirty="0" smtClean="0">
                <a:solidFill>
                  <a:srgbClr val="90367B"/>
                </a:solidFill>
                <a:latin typeface="Gill Sans MT Condensed" panose="020B0506020104020203" pitchFamily="34" charset="0"/>
              </a:rPr>
              <a:t>TECHNIQUES USED</a:t>
            </a:r>
            <a:endParaRPr lang="en-US" sz="2800" dirty="0">
              <a:solidFill>
                <a:srgbClr val="90367B"/>
              </a:solidFill>
              <a:latin typeface="Gill Sans MT Condensed" panose="020B0506020104020203" pitchFamily="34" charset="0"/>
            </a:endParaRPr>
          </a:p>
        </p:txBody>
      </p:sp>
      <p:pic>
        <p:nvPicPr>
          <p:cNvPr id="4" name="Picture 3"/>
          <p:cNvPicPr>
            <a:picLocks noChangeAspect="1"/>
          </p:cNvPicPr>
          <p:nvPr/>
        </p:nvPicPr>
        <p:blipFill>
          <a:blip r:embed="rId2"/>
          <a:stretch>
            <a:fillRect/>
          </a:stretch>
        </p:blipFill>
        <p:spPr>
          <a:xfrm>
            <a:off x="6149053" y="942974"/>
            <a:ext cx="3529352" cy="4918957"/>
          </a:xfrm>
          <a:prstGeom prst="rect">
            <a:avLst/>
          </a:prstGeom>
        </p:spPr>
      </p:pic>
    </p:spTree>
    <p:extLst>
      <p:ext uri="{BB962C8B-B14F-4D97-AF65-F5344CB8AC3E}">
        <p14:creationId xmlns:p14="http://schemas.microsoft.com/office/powerpoint/2010/main" val="40967359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6467412"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10. SUMMARY, FUTURE &amp; FURTHER PLANNING (PERT CHART)</a:t>
            </a:r>
            <a:endParaRPr lang="en-US" sz="2800" dirty="0">
              <a:solidFill>
                <a:srgbClr val="90367B"/>
              </a:solidFill>
              <a:latin typeface="Gill Sans MT Condensed" panose="020B0506020104020203" pitchFamily="34" charset="0"/>
            </a:endParaRPr>
          </a:p>
        </p:txBody>
      </p:sp>
      <p:sp>
        <p:nvSpPr>
          <p:cNvPr id="2" name="TextBox 1"/>
          <p:cNvSpPr txBox="1"/>
          <p:nvPr/>
        </p:nvSpPr>
        <p:spPr>
          <a:xfrm>
            <a:off x="1774209" y="2189850"/>
            <a:ext cx="8884692" cy="2862322"/>
          </a:xfrm>
          <a:prstGeom prst="rect">
            <a:avLst/>
          </a:prstGeom>
          <a:noFill/>
        </p:spPr>
        <p:txBody>
          <a:bodyPr wrap="square" rtlCol="0">
            <a:spAutoFit/>
          </a:bodyPr>
          <a:lstStyle/>
          <a:p>
            <a:pPr>
              <a:lnSpc>
                <a:spcPct val="150000"/>
              </a:lnSpc>
            </a:pPr>
            <a:r>
              <a:rPr lang="en-US" sz="2000" dirty="0"/>
              <a:t>This document covered all necessary requirements for the </a:t>
            </a:r>
            <a:r>
              <a:rPr lang="en-US" sz="2000" dirty="0" smtClean="0"/>
              <a:t>operating </a:t>
            </a:r>
            <a:r>
              <a:rPr lang="en-US" sz="2000" dirty="0"/>
              <a:t>system of </a:t>
            </a:r>
            <a:r>
              <a:rPr lang="en-US" sz="2000" dirty="0" smtClean="0"/>
              <a:t>Pukki </a:t>
            </a:r>
            <a:r>
              <a:rPr lang="en-US" sz="2000" dirty="0"/>
              <a:t>Cinema. Therefore this would conclude that the  Requirements Analysis </a:t>
            </a:r>
            <a:r>
              <a:rPr lang="en-US" sz="2000" dirty="0" smtClean="0"/>
              <a:t>phase, including </a:t>
            </a:r>
            <a:r>
              <a:rPr lang="en-US" sz="2000" dirty="0"/>
              <a:t>the scope definition and problem analysis have been successfully accomplished. Once this requirement document has been accepted ,the team will commence to work on the Logical Design Phase which is completed on the 24th May 2022.</a:t>
            </a:r>
            <a:endParaRPr lang="en-ZA" sz="2000" dirty="0"/>
          </a:p>
        </p:txBody>
      </p:sp>
    </p:spTree>
    <p:extLst>
      <p:ext uri="{BB962C8B-B14F-4D97-AF65-F5344CB8AC3E}">
        <p14:creationId xmlns:p14="http://schemas.microsoft.com/office/powerpoint/2010/main" val="36670386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6467412"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10. SUMMARY, FUTURE &amp; FURTHER PLANNING (PERT CHART)</a:t>
            </a:r>
            <a:endParaRPr lang="en-US" sz="2800" dirty="0">
              <a:solidFill>
                <a:srgbClr val="90367B"/>
              </a:solidFill>
              <a:latin typeface="Gill Sans MT Condensed" panose="020B0506020104020203" pitchFamily="34" charset="0"/>
            </a:endParaRPr>
          </a:p>
        </p:txBody>
      </p:sp>
      <p:grpSp>
        <p:nvGrpSpPr>
          <p:cNvPr id="30" name="Group 29"/>
          <p:cNvGrpSpPr/>
          <p:nvPr/>
        </p:nvGrpSpPr>
        <p:grpSpPr>
          <a:xfrm>
            <a:off x="670330" y="3442684"/>
            <a:ext cx="500901" cy="842713"/>
            <a:chOff x="1202598" y="3442684"/>
            <a:chExt cx="500901" cy="842713"/>
          </a:xfrm>
        </p:grpSpPr>
        <p:sp>
          <p:nvSpPr>
            <p:cNvPr id="2" name="Flowchart: Connector 1"/>
            <p:cNvSpPr/>
            <p:nvPr/>
          </p:nvSpPr>
          <p:spPr>
            <a:xfrm>
              <a:off x="1202598" y="3794078"/>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TextBox 16"/>
            <p:cNvSpPr txBox="1"/>
            <p:nvPr/>
          </p:nvSpPr>
          <p:spPr>
            <a:xfrm>
              <a:off x="1202598" y="3442684"/>
              <a:ext cx="476412" cy="369332"/>
            </a:xfrm>
            <a:prstGeom prst="rect">
              <a:avLst/>
            </a:prstGeom>
            <a:noFill/>
          </p:spPr>
          <p:txBody>
            <a:bodyPr wrap="none" rtlCol="0">
              <a:spAutoFit/>
            </a:bodyPr>
            <a:lstStyle/>
            <a:p>
              <a:r>
                <a:rPr lang="en-US" dirty="0" smtClean="0">
                  <a:solidFill>
                    <a:srgbClr val="002060"/>
                  </a:solidFill>
                </a:rPr>
                <a:t>0,0</a:t>
              </a:r>
              <a:endParaRPr lang="en-ZA" dirty="0">
                <a:solidFill>
                  <a:srgbClr val="002060"/>
                </a:solidFill>
              </a:endParaRPr>
            </a:p>
          </p:txBody>
        </p:sp>
      </p:grpSp>
      <p:grpSp>
        <p:nvGrpSpPr>
          <p:cNvPr id="58" name="Group 57"/>
          <p:cNvGrpSpPr/>
          <p:nvPr/>
        </p:nvGrpSpPr>
        <p:grpSpPr>
          <a:xfrm>
            <a:off x="5144786" y="3417249"/>
            <a:ext cx="710451" cy="868146"/>
            <a:chOff x="5144786" y="3417249"/>
            <a:chExt cx="710451" cy="868146"/>
          </a:xfrm>
        </p:grpSpPr>
        <p:sp>
          <p:nvSpPr>
            <p:cNvPr id="12" name="Flowchart: Connector 11"/>
            <p:cNvSpPr/>
            <p:nvPr/>
          </p:nvSpPr>
          <p:spPr>
            <a:xfrm>
              <a:off x="5236409" y="3794076"/>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Box 17"/>
            <p:cNvSpPr txBox="1"/>
            <p:nvPr/>
          </p:nvSpPr>
          <p:spPr>
            <a:xfrm>
              <a:off x="5144786" y="3417249"/>
              <a:ext cx="710451" cy="369332"/>
            </a:xfrm>
            <a:prstGeom prst="rect">
              <a:avLst/>
            </a:prstGeom>
            <a:noFill/>
          </p:spPr>
          <p:txBody>
            <a:bodyPr wrap="none" rtlCol="0">
              <a:spAutoFit/>
            </a:bodyPr>
            <a:lstStyle/>
            <a:p>
              <a:r>
                <a:rPr lang="en-US" dirty="0" smtClean="0">
                  <a:solidFill>
                    <a:srgbClr val="002060"/>
                  </a:solidFill>
                </a:rPr>
                <a:t>44,44</a:t>
              </a:r>
              <a:endParaRPr lang="en-ZA" dirty="0">
                <a:solidFill>
                  <a:srgbClr val="002060"/>
                </a:solidFill>
              </a:endParaRPr>
            </a:p>
          </p:txBody>
        </p:sp>
      </p:grpSp>
      <p:grpSp>
        <p:nvGrpSpPr>
          <p:cNvPr id="65" name="Group 64"/>
          <p:cNvGrpSpPr/>
          <p:nvPr/>
        </p:nvGrpSpPr>
        <p:grpSpPr>
          <a:xfrm>
            <a:off x="7985759" y="3442684"/>
            <a:ext cx="710451" cy="842712"/>
            <a:chOff x="7985759" y="3442684"/>
            <a:chExt cx="710451" cy="842712"/>
          </a:xfrm>
        </p:grpSpPr>
        <p:sp>
          <p:nvSpPr>
            <p:cNvPr id="16" name="Flowchart: Connector 15"/>
            <p:cNvSpPr/>
            <p:nvPr/>
          </p:nvSpPr>
          <p:spPr>
            <a:xfrm>
              <a:off x="8090535" y="3794077"/>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TextBox 18"/>
            <p:cNvSpPr txBox="1"/>
            <p:nvPr/>
          </p:nvSpPr>
          <p:spPr>
            <a:xfrm>
              <a:off x="7985759" y="3442684"/>
              <a:ext cx="710451" cy="369332"/>
            </a:xfrm>
            <a:prstGeom prst="rect">
              <a:avLst/>
            </a:prstGeom>
            <a:noFill/>
          </p:spPr>
          <p:txBody>
            <a:bodyPr wrap="none" rtlCol="0">
              <a:spAutoFit/>
            </a:bodyPr>
            <a:lstStyle/>
            <a:p>
              <a:r>
                <a:rPr lang="en-US" dirty="0" smtClean="0">
                  <a:solidFill>
                    <a:srgbClr val="002060"/>
                  </a:solidFill>
                </a:rPr>
                <a:t>74,74</a:t>
              </a:r>
              <a:endParaRPr lang="en-ZA" dirty="0">
                <a:solidFill>
                  <a:srgbClr val="002060"/>
                </a:solidFill>
              </a:endParaRPr>
            </a:p>
          </p:txBody>
        </p:sp>
      </p:grpSp>
      <p:grpSp>
        <p:nvGrpSpPr>
          <p:cNvPr id="62" name="Group 61"/>
          <p:cNvGrpSpPr/>
          <p:nvPr/>
        </p:nvGrpSpPr>
        <p:grpSpPr>
          <a:xfrm>
            <a:off x="6593207" y="3442684"/>
            <a:ext cx="710451" cy="842712"/>
            <a:chOff x="6593207" y="3442684"/>
            <a:chExt cx="710451" cy="842712"/>
          </a:xfrm>
        </p:grpSpPr>
        <p:sp>
          <p:nvSpPr>
            <p:cNvPr id="14" name="Flowchart: Connector 13"/>
            <p:cNvSpPr/>
            <p:nvPr/>
          </p:nvSpPr>
          <p:spPr>
            <a:xfrm>
              <a:off x="6697983" y="3794077"/>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p:cNvSpPr txBox="1"/>
            <p:nvPr/>
          </p:nvSpPr>
          <p:spPr>
            <a:xfrm>
              <a:off x="6593207" y="3442684"/>
              <a:ext cx="710451" cy="369332"/>
            </a:xfrm>
            <a:prstGeom prst="rect">
              <a:avLst/>
            </a:prstGeom>
            <a:noFill/>
          </p:spPr>
          <p:txBody>
            <a:bodyPr wrap="none" rtlCol="0">
              <a:spAutoFit/>
            </a:bodyPr>
            <a:lstStyle/>
            <a:p>
              <a:r>
                <a:rPr lang="en-US" dirty="0" smtClean="0">
                  <a:solidFill>
                    <a:srgbClr val="002060"/>
                  </a:solidFill>
                </a:rPr>
                <a:t>60,60</a:t>
              </a:r>
              <a:endParaRPr lang="en-ZA" dirty="0">
                <a:solidFill>
                  <a:srgbClr val="002060"/>
                </a:solidFill>
              </a:endParaRPr>
            </a:p>
          </p:txBody>
        </p:sp>
      </p:grpSp>
      <p:grpSp>
        <p:nvGrpSpPr>
          <p:cNvPr id="73" name="Group 72"/>
          <p:cNvGrpSpPr/>
          <p:nvPr/>
        </p:nvGrpSpPr>
        <p:grpSpPr>
          <a:xfrm>
            <a:off x="11284674" y="3442684"/>
            <a:ext cx="944489" cy="842710"/>
            <a:chOff x="11284674" y="3442684"/>
            <a:chExt cx="944489" cy="842710"/>
          </a:xfrm>
        </p:grpSpPr>
        <p:sp>
          <p:nvSpPr>
            <p:cNvPr id="9" name="Flowchart: Connector 8"/>
            <p:cNvSpPr/>
            <p:nvPr/>
          </p:nvSpPr>
          <p:spPr>
            <a:xfrm>
              <a:off x="11506469" y="3794075"/>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TextBox 20"/>
            <p:cNvSpPr txBox="1"/>
            <p:nvPr/>
          </p:nvSpPr>
          <p:spPr>
            <a:xfrm>
              <a:off x="11284674" y="3442684"/>
              <a:ext cx="944489" cy="369332"/>
            </a:xfrm>
            <a:prstGeom prst="rect">
              <a:avLst/>
            </a:prstGeom>
            <a:noFill/>
          </p:spPr>
          <p:txBody>
            <a:bodyPr wrap="none" rtlCol="0">
              <a:spAutoFit/>
            </a:bodyPr>
            <a:lstStyle/>
            <a:p>
              <a:r>
                <a:rPr lang="en-US" dirty="0" smtClean="0">
                  <a:solidFill>
                    <a:srgbClr val="002060"/>
                  </a:solidFill>
                </a:rPr>
                <a:t>130,130</a:t>
              </a:r>
              <a:endParaRPr lang="en-ZA" dirty="0">
                <a:solidFill>
                  <a:srgbClr val="002060"/>
                </a:solidFill>
              </a:endParaRPr>
            </a:p>
          </p:txBody>
        </p:sp>
      </p:grpSp>
      <p:grpSp>
        <p:nvGrpSpPr>
          <p:cNvPr id="69" name="Group 68"/>
          <p:cNvGrpSpPr/>
          <p:nvPr/>
        </p:nvGrpSpPr>
        <p:grpSpPr>
          <a:xfrm>
            <a:off x="10288249" y="3442684"/>
            <a:ext cx="944489" cy="842713"/>
            <a:chOff x="9417398" y="3442684"/>
            <a:chExt cx="944489" cy="842713"/>
          </a:xfrm>
        </p:grpSpPr>
        <p:sp>
          <p:nvSpPr>
            <p:cNvPr id="15" name="Flowchart: Connector 14"/>
            <p:cNvSpPr/>
            <p:nvPr/>
          </p:nvSpPr>
          <p:spPr>
            <a:xfrm>
              <a:off x="9639193" y="3794078"/>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TextBox 21"/>
            <p:cNvSpPr txBox="1"/>
            <p:nvPr/>
          </p:nvSpPr>
          <p:spPr>
            <a:xfrm>
              <a:off x="9417398" y="3442684"/>
              <a:ext cx="944489" cy="369332"/>
            </a:xfrm>
            <a:prstGeom prst="rect">
              <a:avLst/>
            </a:prstGeom>
            <a:noFill/>
          </p:spPr>
          <p:txBody>
            <a:bodyPr wrap="none" rtlCol="0">
              <a:spAutoFit/>
            </a:bodyPr>
            <a:lstStyle/>
            <a:p>
              <a:r>
                <a:rPr lang="en-US" dirty="0" smtClean="0">
                  <a:solidFill>
                    <a:srgbClr val="002060"/>
                  </a:solidFill>
                </a:rPr>
                <a:t>125,125</a:t>
              </a:r>
              <a:endParaRPr lang="en-ZA" dirty="0">
                <a:solidFill>
                  <a:srgbClr val="002060"/>
                </a:solidFill>
              </a:endParaRPr>
            </a:p>
          </p:txBody>
        </p:sp>
      </p:grpSp>
      <p:grpSp>
        <p:nvGrpSpPr>
          <p:cNvPr id="51" name="Group 50"/>
          <p:cNvGrpSpPr/>
          <p:nvPr/>
        </p:nvGrpSpPr>
        <p:grpSpPr>
          <a:xfrm>
            <a:off x="3819839" y="3446132"/>
            <a:ext cx="710451" cy="841537"/>
            <a:chOff x="4023035" y="3446132"/>
            <a:chExt cx="710451" cy="841537"/>
          </a:xfrm>
        </p:grpSpPr>
        <p:sp>
          <p:nvSpPr>
            <p:cNvPr id="13" name="Flowchart: Connector 12"/>
            <p:cNvSpPr/>
            <p:nvPr/>
          </p:nvSpPr>
          <p:spPr>
            <a:xfrm>
              <a:off x="4098068" y="3796350"/>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3" name="TextBox 22"/>
            <p:cNvSpPr txBox="1"/>
            <p:nvPr/>
          </p:nvSpPr>
          <p:spPr>
            <a:xfrm>
              <a:off x="4023035" y="3446132"/>
              <a:ext cx="710451" cy="369332"/>
            </a:xfrm>
            <a:prstGeom prst="rect">
              <a:avLst/>
            </a:prstGeom>
            <a:noFill/>
          </p:spPr>
          <p:txBody>
            <a:bodyPr wrap="none" rtlCol="0">
              <a:spAutoFit/>
            </a:bodyPr>
            <a:lstStyle/>
            <a:p>
              <a:r>
                <a:rPr lang="en-US" dirty="0" smtClean="0">
                  <a:solidFill>
                    <a:srgbClr val="002060"/>
                  </a:solidFill>
                </a:rPr>
                <a:t>35,35</a:t>
              </a:r>
              <a:endParaRPr lang="en-ZA" dirty="0">
                <a:solidFill>
                  <a:srgbClr val="002060"/>
                </a:solidFill>
              </a:endParaRPr>
            </a:p>
          </p:txBody>
        </p:sp>
      </p:grpSp>
      <p:grpSp>
        <p:nvGrpSpPr>
          <p:cNvPr id="40" name="Group 39"/>
          <p:cNvGrpSpPr/>
          <p:nvPr/>
        </p:nvGrpSpPr>
        <p:grpSpPr>
          <a:xfrm>
            <a:off x="2098115" y="3442684"/>
            <a:ext cx="710451" cy="842710"/>
            <a:chOff x="2824472" y="3442684"/>
            <a:chExt cx="710451" cy="842710"/>
          </a:xfrm>
        </p:grpSpPr>
        <p:sp>
          <p:nvSpPr>
            <p:cNvPr id="11" name="Flowchart: Connector 10"/>
            <p:cNvSpPr/>
            <p:nvPr/>
          </p:nvSpPr>
          <p:spPr>
            <a:xfrm>
              <a:off x="2930319" y="3794075"/>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p:cNvSpPr txBox="1"/>
            <p:nvPr/>
          </p:nvSpPr>
          <p:spPr>
            <a:xfrm>
              <a:off x="2824472" y="3442684"/>
              <a:ext cx="710451" cy="369332"/>
            </a:xfrm>
            <a:prstGeom prst="rect">
              <a:avLst/>
            </a:prstGeom>
            <a:noFill/>
          </p:spPr>
          <p:txBody>
            <a:bodyPr wrap="none" rtlCol="0">
              <a:spAutoFit/>
            </a:bodyPr>
            <a:lstStyle/>
            <a:p>
              <a:r>
                <a:rPr lang="en-US" dirty="0" smtClean="0">
                  <a:solidFill>
                    <a:srgbClr val="002060"/>
                  </a:solidFill>
                </a:rPr>
                <a:t>13,13</a:t>
              </a:r>
              <a:endParaRPr lang="en-ZA" dirty="0">
                <a:solidFill>
                  <a:srgbClr val="002060"/>
                </a:solidFill>
              </a:endParaRPr>
            </a:p>
          </p:txBody>
        </p:sp>
      </p:grpSp>
      <p:grpSp>
        <p:nvGrpSpPr>
          <p:cNvPr id="36" name="Group 35"/>
          <p:cNvGrpSpPr/>
          <p:nvPr/>
        </p:nvGrpSpPr>
        <p:grpSpPr>
          <a:xfrm>
            <a:off x="1594621" y="2610593"/>
            <a:ext cx="593432" cy="857406"/>
            <a:chOff x="2625130" y="2450934"/>
            <a:chExt cx="593432" cy="857406"/>
          </a:xfrm>
        </p:grpSpPr>
        <p:sp>
          <p:nvSpPr>
            <p:cNvPr id="10" name="Flowchart: Connector 9"/>
            <p:cNvSpPr/>
            <p:nvPr/>
          </p:nvSpPr>
          <p:spPr>
            <a:xfrm>
              <a:off x="2641914" y="2817021"/>
              <a:ext cx="500901" cy="491319"/>
            </a:xfrm>
            <a:prstGeom prst="flowChartConnector">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TextBox 24"/>
            <p:cNvSpPr txBox="1"/>
            <p:nvPr/>
          </p:nvSpPr>
          <p:spPr>
            <a:xfrm>
              <a:off x="2625130" y="2450934"/>
              <a:ext cx="593432" cy="369332"/>
            </a:xfrm>
            <a:prstGeom prst="rect">
              <a:avLst/>
            </a:prstGeom>
            <a:noFill/>
          </p:spPr>
          <p:txBody>
            <a:bodyPr wrap="none" rtlCol="0">
              <a:spAutoFit/>
            </a:bodyPr>
            <a:lstStyle/>
            <a:p>
              <a:r>
                <a:rPr lang="en-US" dirty="0" smtClean="0">
                  <a:solidFill>
                    <a:srgbClr val="002060"/>
                  </a:solidFill>
                </a:rPr>
                <a:t>9,13</a:t>
              </a:r>
              <a:endParaRPr lang="en-ZA" dirty="0">
                <a:solidFill>
                  <a:srgbClr val="002060"/>
                </a:solidFill>
              </a:endParaRPr>
            </a:p>
          </p:txBody>
        </p:sp>
      </p:grpSp>
      <p:cxnSp>
        <p:nvCxnSpPr>
          <p:cNvPr id="32" name="Straight Arrow Connector 31"/>
          <p:cNvCxnSpPr>
            <a:stCxn id="2" idx="7"/>
            <a:endCxn id="10" idx="3"/>
          </p:cNvCxnSpPr>
          <p:nvPr/>
        </p:nvCxnSpPr>
        <p:spPr>
          <a:xfrm flipV="1">
            <a:off x="1097876" y="3396047"/>
            <a:ext cx="586884" cy="46998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 idx="6"/>
          </p:cNvCxnSpPr>
          <p:nvPr/>
        </p:nvCxnSpPr>
        <p:spPr>
          <a:xfrm flipV="1">
            <a:off x="1171231" y="4030539"/>
            <a:ext cx="1037706" cy="919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6"/>
            <a:endCxn id="13" idx="2"/>
          </p:cNvCxnSpPr>
          <p:nvPr/>
        </p:nvCxnSpPr>
        <p:spPr>
          <a:xfrm>
            <a:off x="2704863" y="4039735"/>
            <a:ext cx="1190009" cy="22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3" idx="6"/>
            <a:endCxn id="12" idx="2"/>
          </p:cNvCxnSpPr>
          <p:nvPr/>
        </p:nvCxnSpPr>
        <p:spPr>
          <a:xfrm flipV="1">
            <a:off x="4395773" y="4039736"/>
            <a:ext cx="840636" cy="227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6"/>
            <a:endCxn id="14" idx="2"/>
          </p:cNvCxnSpPr>
          <p:nvPr/>
        </p:nvCxnSpPr>
        <p:spPr>
          <a:xfrm>
            <a:off x="5737310" y="4039736"/>
            <a:ext cx="960673" cy="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6"/>
            <a:endCxn id="16" idx="2"/>
          </p:cNvCxnSpPr>
          <p:nvPr/>
        </p:nvCxnSpPr>
        <p:spPr>
          <a:xfrm>
            <a:off x="7198884" y="4039737"/>
            <a:ext cx="891651"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6" idx="6"/>
            <a:endCxn id="15" idx="2"/>
          </p:cNvCxnSpPr>
          <p:nvPr/>
        </p:nvCxnSpPr>
        <p:spPr>
          <a:xfrm>
            <a:off x="8591436" y="4039737"/>
            <a:ext cx="1918608" cy="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5" idx="6"/>
            <a:endCxn id="9" idx="2"/>
          </p:cNvCxnSpPr>
          <p:nvPr/>
        </p:nvCxnSpPr>
        <p:spPr>
          <a:xfrm flipV="1">
            <a:off x="11010945" y="4039735"/>
            <a:ext cx="495524" cy="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212358" y="3309813"/>
            <a:ext cx="317716" cy="369332"/>
          </a:xfrm>
          <a:prstGeom prst="rect">
            <a:avLst/>
          </a:prstGeom>
          <a:noFill/>
        </p:spPr>
        <p:txBody>
          <a:bodyPr wrap="none" rtlCol="0">
            <a:spAutoFit/>
          </a:bodyPr>
          <a:lstStyle/>
          <a:p>
            <a:r>
              <a:rPr lang="en-US" dirty="0" smtClean="0">
                <a:solidFill>
                  <a:srgbClr val="002060"/>
                </a:solidFill>
              </a:rPr>
              <a:t>A</a:t>
            </a:r>
            <a:endParaRPr lang="en-ZA" dirty="0">
              <a:solidFill>
                <a:srgbClr val="002060"/>
              </a:solidFill>
            </a:endParaRPr>
          </a:p>
        </p:txBody>
      </p:sp>
      <p:sp>
        <p:nvSpPr>
          <p:cNvPr id="78" name="TextBox 77"/>
          <p:cNvSpPr txBox="1"/>
          <p:nvPr/>
        </p:nvSpPr>
        <p:spPr>
          <a:xfrm>
            <a:off x="4615724" y="3662425"/>
            <a:ext cx="327334" cy="369332"/>
          </a:xfrm>
          <a:prstGeom prst="rect">
            <a:avLst/>
          </a:prstGeom>
          <a:noFill/>
        </p:spPr>
        <p:txBody>
          <a:bodyPr wrap="none" rtlCol="0">
            <a:spAutoFit/>
          </a:bodyPr>
          <a:lstStyle/>
          <a:p>
            <a:r>
              <a:rPr lang="en-US" dirty="0" smtClean="0">
                <a:solidFill>
                  <a:srgbClr val="002060"/>
                </a:solidFill>
              </a:rPr>
              <a:t>D</a:t>
            </a:r>
            <a:endParaRPr lang="en-ZA" dirty="0">
              <a:solidFill>
                <a:srgbClr val="002060"/>
              </a:solidFill>
            </a:endParaRPr>
          </a:p>
        </p:txBody>
      </p:sp>
      <p:sp>
        <p:nvSpPr>
          <p:cNvPr id="79" name="TextBox 78"/>
          <p:cNvSpPr txBox="1"/>
          <p:nvPr/>
        </p:nvSpPr>
        <p:spPr>
          <a:xfrm>
            <a:off x="6002311" y="3685081"/>
            <a:ext cx="296876" cy="369332"/>
          </a:xfrm>
          <a:prstGeom prst="rect">
            <a:avLst/>
          </a:prstGeom>
          <a:noFill/>
        </p:spPr>
        <p:txBody>
          <a:bodyPr wrap="none" rtlCol="0">
            <a:spAutoFit/>
          </a:bodyPr>
          <a:lstStyle/>
          <a:p>
            <a:r>
              <a:rPr lang="en-US" dirty="0" smtClean="0">
                <a:solidFill>
                  <a:srgbClr val="002060"/>
                </a:solidFill>
              </a:rPr>
              <a:t>E</a:t>
            </a:r>
            <a:endParaRPr lang="en-ZA" dirty="0">
              <a:solidFill>
                <a:srgbClr val="002060"/>
              </a:solidFill>
            </a:endParaRPr>
          </a:p>
        </p:txBody>
      </p:sp>
      <p:sp>
        <p:nvSpPr>
          <p:cNvPr id="80" name="TextBox 79"/>
          <p:cNvSpPr txBox="1"/>
          <p:nvPr/>
        </p:nvSpPr>
        <p:spPr>
          <a:xfrm>
            <a:off x="7456129" y="3652539"/>
            <a:ext cx="290464" cy="369332"/>
          </a:xfrm>
          <a:prstGeom prst="rect">
            <a:avLst/>
          </a:prstGeom>
          <a:noFill/>
        </p:spPr>
        <p:txBody>
          <a:bodyPr wrap="none" rtlCol="0">
            <a:spAutoFit/>
          </a:bodyPr>
          <a:lstStyle/>
          <a:p>
            <a:r>
              <a:rPr lang="en-US" dirty="0" smtClean="0">
                <a:solidFill>
                  <a:srgbClr val="002060"/>
                </a:solidFill>
              </a:rPr>
              <a:t>F</a:t>
            </a:r>
            <a:endParaRPr lang="en-ZA" dirty="0">
              <a:solidFill>
                <a:srgbClr val="002060"/>
              </a:solidFill>
            </a:endParaRPr>
          </a:p>
        </p:txBody>
      </p:sp>
      <p:sp>
        <p:nvSpPr>
          <p:cNvPr id="81" name="TextBox 80"/>
          <p:cNvSpPr txBox="1"/>
          <p:nvPr/>
        </p:nvSpPr>
        <p:spPr>
          <a:xfrm>
            <a:off x="9410409" y="3678919"/>
            <a:ext cx="330540" cy="369332"/>
          </a:xfrm>
          <a:prstGeom prst="rect">
            <a:avLst/>
          </a:prstGeom>
          <a:noFill/>
        </p:spPr>
        <p:txBody>
          <a:bodyPr wrap="none" rtlCol="0">
            <a:spAutoFit/>
          </a:bodyPr>
          <a:lstStyle/>
          <a:p>
            <a:r>
              <a:rPr lang="en-US" dirty="0" smtClean="0">
                <a:solidFill>
                  <a:srgbClr val="002060"/>
                </a:solidFill>
              </a:rPr>
              <a:t>G</a:t>
            </a:r>
            <a:endParaRPr lang="en-ZA" dirty="0">
              <a:solidFill>
                <a:srgbClr val="002060"/>
              </a:solidFill>
            </a:endParaRPr>
          </a:p>
        </p:txBody>
      </p:sp>
      <p:sp>
        <p:nvSpPr>
          <p:cNvPr id="82" name="TextBox 81"/>
          <p:cNvSpPr txBox="1"/>
          <p:nvPr/>
        </p:nvSpPr>
        <p:spPr>
          <a:xfrm>
            <a:off x="11073880" y="3690082"/>
            <a:ext cx="328936" cy="369332"/>
          </a:xfrm>
          <a:prstGeom prst="rect">
            <a:avLst/>
          </a:prstGeom>
          <a:noFill/>
        </p:spPr>
        <p:txBody>
          <a:bodyPr wrap="none" rtlCol="0">
            <a:spAutoFit/>
          </a:bodyPr>
          <a:lstStyle/>
          <a:p>
            <a:r>
              <a:rPr lang="en-US" dirty="0">
                <a:solidFill>
                  <a:srgbClr val="002060"/>
                </a:solidFill>
              </a:rPr>
              <a:t>H</a:t>
            </a:r>
            <a:endParaRPr lang="en-ZA" dirty="0">
              <a:solidFill>
                <a:srgbClr val="002060"/>
              </a:solidFill>
            </a:endParaRPr>
          </a:p>
        </p:txBody>
      </p:sp>
      <p:sp>
        <p:nvSpPr>
          <p:cNvPr id="83" name="TextBox 82"/>
          <p:cNvSpPr txBox="1"/>
          <p:nvPr/>
        </p:nvSpPr>
        <p:spPr>
          <a:xfrm>
            <a:off x="1597591" y="3678919"/>
            <a:ext cx="317716" cy="369332"/>
          </a:xfrm>
          <a:prstGeom prst="rect">
            <a:avLst/>
          </a:prstGeom>
          <a:noFill/>
        </p:spPr>
        <p:txBody>
          <a:bodyPr wrap="none" rtlCol="0">
            <a:spAutoFit/>
          </a:bodyPr>
          <a:lstStyle/>
          <a:p>
            <a:r>
              <a:rPr lang="en-US" dirty="0" smtClean="0">
                <a:solidFill>
                  <a:srgbClr val="002060"/>
                </a:solidFill>
              </a:rPr>
              <a:t>B</a:t>
            </a:r>
            <a:endParaRPr lang="en-ZA" dirty="0">
              <a:solidFill>
                <a:srgbClr val="002060"/>
              </a:solidFill>
            </a:endParaRPr>
          </a:p>
        </p:txBody>
      </p:sp>
      <p:sp>
        <p:nvSpPr>
          <p:cNvPr id="84" name="TextBox 83"/>
          <p:cNvSpPr txBox="1"/>
          <p:nvPr/>
        </p:nvSpPr>
        <p:spPr>
          <a:xfrm>
            <a:off x="3099411" y="3690082"/>
            <a:ext cx="317716" cy="369332"/>
          </a:xfrm>
          <a:prstGeom prst="rect">
            <a:avLst/>
          </a:prstGeom>
          <a:noFill/>
        </p:spPr>
        <p:txBody>
          <a:bodyPr wrap="none" rtlCol="0">
            <a:spAutoFit/>
          </a:bodyPr>
          <a:lstStyle/>
          <a:p>
            <a:r>
              <a:rPr lang="en-US" dirty="0" smtClean="0">
                <a:solidFill>
                  <a:srgbClr val="002060"/>
                </a:solidFill>
              </a:rPr>
              <a:t>C</a:t>
            </a:r>
            <a:endParaRPr lang="en-ZA" dirty="0">
              <a:solidFill>
                <a:srgbClr val="002060"/>
              </a:solidFill>
            </a:endParaRPr>
          </a:p>
        </p:txBody>
      </p:sp>
      <p:sp>
        <p:nvSpPr>
          <p:cNvPr id="85" name="TextBox 84"/>
          <p:cNvSpPr txBox="1"/>
          <p:nvPr/>
        </p:nvSpPr>
        <p:spPr>
          <a:xfrm>
            <a:off x="3048013" y="4008571"/>
            <a:ext cx="418704" cy="369332"/>
          </a:xfrm>
          <a:prstGeom prst="rect">
            <a:avLst/>
          </a:prstGeom>
          <a:noFill/>
        </p:spPr>
        <p:txBody>
          <a:bodyPr wrap="none" rtlCol="0">
            <a:spAutoFit/>
          </a:bodyPr>
          <a:lstStyle/>
          <a:p>
            <a:r>
              <a:rPr lang="en-US" dirty="0" smtClean="0">
                <a:solidFill>
                  <a:srgbClr val="002060"/>
                </a:solidFill>
              </a:rPr>
              <a:t>22</a:t>
            </a:r>
            <a:endParaRPr lang="en-ZA" dirty="0">
              <a:solidFill>
                <a:srgbClr val="002060"/>
              </a:solidFill>
            </a:endParaRPr>
          </a:p>
        </p:txBody>
      </p:sp>
      <p:sp>
        <p:nvSpPr>
          <p:cNvPr id="86" name="TextBox 85"/>
          <p:cNvSpPr txBox="1"/>
          <p:nvPr/>
        </p:nvSpPr>
        <p:spPr>
          <a:xfrm>
            <a:off x="4650625" y="4016733"/>
            <a:ext cx="301686" cy="369332"/>
          </a:xfrm>
          <a:prstGeom prst="rect">
            <a:avLst/>
          </a:prstGeom>
          <a:noFill/>
        </p:spPr>
        <p:txBody>
          <a:bodyPr wrap="none" rtlCol="0">
            <a:spAutoFit/>
          </a:bodyPr>
          <a:lstStyle/>
          <a:p>
            <a:r>
              <a:rPr lang="en-US" dirty="0" smtClean="0">
                <a:solidFill>
                  <a:srgbClr val="002060"/>
                </a:solidFill>
              </a:rPr>
              <a:t>9</a:t>
            </a:r>
            <a:endParaRPr lang="en-ZA" dirty="0">
              <a:solidFill>
                <a:srgbClr val="002060"/>
              </a:solidFill>
            </a:endParaRPr>
          </a:p>
        </p:txBody>
      </p:sp>
      <p:sp>
        <p:nvSpPr>
          <p:cNvPr id="87" name="TextBox 86"/>
          <p:cNvSpPr txBox="1"/>
          <p:nvPr/>
        </p:nvSpPr>
        <p:spPr>
          <a:xfrm>
            <a:off x="5960811" y="4016693"/>
            <a:ext cx="418704" cy="369332"/>
          </a:xfrm>
          <a:prstGeom prst="rect">
            <a:avLst/>
          </a:prstGeom>
          <a:noFill/>
        </p:spPr>
        <p:txBody>
          <a:bodyPr wrap="none" rtlCol="0">
            <a:spAutoFit/>
          </a:bodyPr>
          <a:lstStyle/>
          <a:p>
            <a:r>
              <a:rPr lang="en-US" dirty="0" smtClean="0">
                <a:solidFill>
                  <a:srgbClr val="002060"/>
                </a:solidFill>
              </a:rPr>
              <a:t>16</a:t>
            </a:r>
            <a:endParaRPr lang="en-ZA" dirty="0">
              <a:solidFill>
                <a:srgbClr val="002060"/>
              </a:solidFill>
            </a:endParaRPr>
          </a:p>
        </p:txBody>
      </p:sp>
      <p:sp>
        <p:nvSpPr>
          <p:cNvPr id="88" name="TextBox 87"/>
          <p:cNvSpPr txBox="1"/>
          <p:nvPr/>
        </p:nvSpPr>
        <p:spPr>
          <a:xfrm>
            <a:off x="7438822" y="4048251"/>
            <a:ext cx="418704" cy="369332"/>
          </a:xfrm>
          <a:prstGeom prst="rect">
            <a:avLst/>
          </a:prstGeom>
          <a:noFill/>
        </p:spPr>
        <p:txBody>
          <a:bodyPr wrap="none" rtlCol="0">
            <a:spAutoFit/>
          </a:bodyPr>
          <a:lstStyle/>
          <a:p>
            <a:r>
              <a:rPr lang="en-US" dirty="0" smtClean="0">
                <a:solidFill>
                  <a:srgbClr val="002060"/>
                </a:solidFill>
              </a:rPr>
              <a:t>14</a:t>
            </a:r>
            <a:endParaRPr lang="en-ZA" dirty="0">
              <a:solidFill>
                <a:srgbClr val="002060"/>
              </a:solidFill>
            </a:endParaRPr>
          </a:p>
        </p:txBody>
      </p:sp>
      <p:sp>
        <p:nvSpPr>
          <p:cNvPr id="89" name="TextBox 88"/>
          <p:cNvSpPr txBox="1"/>
          <p:nvPr/>
        </p:nvSpPr>
        <p:spPr>
          <a:xfrm>
            <a:off x="9405258" y="4016693"/>
            <a:ext cx="470402" cy="369332"/>
          </a:xfrm>
          <a:prstGeom prst="rect">
            <a:avLst/>
          </a:prstGeom>
          <a:noFill/>
        </p:spPr>
        <p:txBody>
          <a:bodyPr wrap="square" rtlCol="0">
            <a:spAutoFit/>
          </a:bodyPr>
          <a:lstStyle/>
          <a:p>
            <a:r>
              <a:rPr lang="en-US" dirty="0" smtClean="0">
                <a:solidFill>
                  <a:srgbClr val="002060"/>
                </a:solidFill>
              </a:rPr>
              <a:t>51</a:t>
            </a:r>
            <a:endParaRPr lang="en-ZA" dirty="0">
              <a:solidFill>
                <a:srgbClr val="002060"/>
              </a:solidFill>
            </a:endParaRPr>
          </a:p>
        </p:txBody>
      </p:sp>
      <p:sp>
        <p:nvSpPr>
          <p:cNvPr id="90" name="TextBox 89"/>
          <p:cNvSpPr txBox="1"/>
          <p:nvPr/>
        </p:nvSpPr>
        <p:spPr>
          <a:xfrm>
            <a:off x="11097361" y="4021871"/>
            <a:ext cx="301686" cy="369332"/>
          </a:xfrm>
          <a:prstGeom prst="rect">
            <a:avLst/>
          </a:prstGeom>
          <a:noFill/>
        </p:spPr>
        <p:txBody>
          <a:bodyPr wrap="none" rtlCol="0">
            <a:spAutoFit/>
          </a:bodyPr>
          <a:lstStyle/>
          <a:p>
            <a:r>
              <a:rPr lang="en-US" dirty="0" smtClean="0">
                <a:solidFill>
                  <a:srgbClr val="002060"/>
                </a:solidFill>
              </a:rPr>
              <a:t>5</a:t>
            </a:r>
            <a:endParaRPr lang="en-ZA" dirty="0">
              <a:solidFill>
                <a:srgbClr val="002060"/>
              </a:solidFill>
            </a:endParaRPr>
          </a:p>
        </p:txBody>
      </p:sp>
      <p:sp>
        <p:nvSpPr>
          <p:cNvPr id="91" name="TextBox 90"/>
          <p:cNvSpPr txBox="1"/>
          <p:nvPr/>
        </p:nvSpPr>
        <p:spPr>
          <a:xfrm>
            <a:off x="1335862" y="3549049"/>
            <a:ext cx="301686" cy="369332"/>
          </a:xfrm>
          <a:prstGeom prst="rect">
            <a:avLst/>
          </a:prstGeom>
          <a:noFill/>
        </p:spPr>
        <p:txBody>
          <a:bodyPr wrap="none" rtlCol="0">
            <a:spAutoFit/>
          </a:bodyPr>
          <a:lstStyle/>
          <a:p>
            <a:r>
              <a:rPr lang="en-US" dirty="0" smtClean="0">
                <a:solidFill>
                  <a:srgbClr val="002060"/>
                </a:solidFill>
              </a:rPr>
              <a:t>9</a:t>
            </a:r>
            <a:endParaRPr lang="en-ZA" dirty="0">
              <a:solidFill>
                <a:srgbClr val="002060"/>
              </a:solidFill>
            </a:endParaRPr>
          </a:p>
        </p:txBody>
      </p:sp>
      <p:sp>
        <p:nvSpPr>
          <p:cNvPr id="92" name="TextBox 91"/>
          <p:cNvSpPr txBox="1"/>
          <p:nvPr/>
        </p:nvSpPr>
        <p:spPr>
          <a:xfrm>
            <a:off x="1590371" y="4019005"/>
            <a:ext cx="418704" cy="369332"/>
          </a:xfrm>
          <a:prstGeom prst="rect">
            <a:avLst/>
          </a:prstGeom>
          <a:noFill/>
        </p:spPr>
        <p:txBody>
          <a:bodyPr wrap="none" rtlCol="0">
            <a:spAutoFit/>
          </a:bodyPr>
          <a:lstStyle/>
          <a:p>
            <a:r>
              <a:rPr lang="en-US" dirty="0" smtClean="0">
                <a:solidFill>
                  <a:srgbClr val="002060"/>
                </a:solidFill>
              </a:rPr>
              <a:t>13</a:t>
            </a:r>
            <a:endParaRPr lang="en-ZA" dirty="0">
              <a:solidFill>
                <a:srgbClr val="002060"/>
              </a:solidFill>
            </a:endParaRPr>
          </a:p>
        </p:txBody>
      </p:sp>
      <p:sp>
        <p:nvSpPr>
          <p:cNvPr id="93" name="TextBox 92"/>
          <p:cNvSpPr txBox="1"/>
          <p:nvPr/>
        </p:nvSpPr>
        <p:spPr>
          <a:xfrm>
            <a:off x="2898080" y="5247177"/>
            <a:ext cx="2601931" cy="1200329"/>
          </a:xfrm>
          <a:prstGeom prst="rect">
            <a:avLst/>
          </a:prstGeom>
          <a:noFill/>
        </p:spPr>
        <p:txBody>
          <a:bodyPr wrap="none" rtlCol="0">
            <a:spAutoFit/>
          </a:bodyPr>
          <a:lstStyle/>
          <a:p>
            <a:r>
              <a:rPr lang="en-US" dirty="0" smtClean="0">
                <a:solidFill>
                  <a:srgbClr val="002060"/>
                </a:solidFill>
              </a:rPr>
              <a:t>A - Scope Definition</a:t>
            </a:r>
          </a:p>
          <a:p>
            <a:r>
              <a:rPr lang="en-US" dirty="0" smtClean="0">
                <a:solidFill>
                  <a:srgbClr val="002060"/>
                </a:solidFill>
              </a:rPr>
              <a:t>B - Problem Analysis</a:t>
            </a:r>
          </a:p>
          <a:p>
            <a:r>
              <a:rPr lang="en-US" dirty="0" smtClean="0">
                <a:solidFill>
                  <a:srgbClr val="002060"/>
                </a:solidFill>
              </a:rPr>
              <a:t>C - Requirements Analysis</a:t>
            </a:r>
          </a:p>
          <a:p>
            <a:r>
              <a:rPr lang="en-US" dirty="0" smtClean="0">
                <a:solidFill>
                  <a:srgbClr val="002060"/>
                </a:solidFill>
              </a:rPr>
              <a:t>D - Logic Design</a:t>
            </a:r>
            <a:endParaRPr lang="en-ZA" dirty="0">
              <a:solidFill>
                <a:srgbClr val="002060"/>
              </a:solidFill>
            </a:endParaRPr>
          </a:p>
        </p:txBody>
      </p:sp>
      <p:cxnSp>
        <p:nvCxnSpPr>
          <p:cNvPr id="94" name="Straight Arrow Connector 93"/>
          <p:cNvCxnSpPr>
            <a:stCxn id="10" idx="5"/>
            <a:endCxn id="11" idx="1"/>
          </p:cNvCxnSpPr>
          <p:nvPr/>
        </p:nvCxnSpPr>
        <p:spPr>
          <a:xfrm>
            <a:off x="2038951" y="3396047"/>
            <a:ext cx="238366" cy="469980"/>
          </a:xfrm>
          <a:prstGeom prst="straightConnector1">
            <a:avLst/>
          </a:prstGeom>
          <a:ln>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647466" y="5243065"/>
            <a:ext cx="3430170" cy="1200329"/>
          </a:xfrm>
          <a:prstGeom prst="rect">
            <a:avLst/>
          </a:prstGeom>
          <a:noFill/>
        </p:spPr>
        <p:txBody>
          <a:bodyPr wrap="none" rtlCol="0">
            <a:spAutoFit/>
          </a:bodyPr>
          <a:lstStyle/>
          <a:p>
            <a:r>
              <a:rPr lang="en-US" dirty="0">
                <a:solidFill>
                  <a:srgbClr val="002060"/>
                </a:solidFill>
              </a:rPr>
              <a:t>E</a:t>
            </a:r>
            <a:r>
              <a:rPr lang="en-US" dirty="0" smtClean="0">
                <a:solidFill>
                  <a:srgbClr val="002060"/>
                </a:solidFill>
              </a:rPr>
              <a:t> – Decision Analysis</a:t>
            </a:r>
          </a:p>
          <a:p>
            <a:r>
              <a:rPr lang="en-US" dirty="0">
                <a:solidFill>
                  <a:srgbClr val="002060"/>
                </a:solidFill>
              </a:rPr>
              <a:t>F</a:t>
            </a:r>
            <a:r>
              <a:rPr lang="en-US" dirty="0" smtClean="0">
                <a:solidFill>
                  <a:srgbClr val="002060"/>
                </a:solidFill>
              </a:rPr>
              <a:t> – Physical Design and Integration</a:t>
            </a:r>
          </a:p>
          <a:p>
            <a:r>
              <a:rPr lang="en-US" dirty="0">
                <a:solidFill>
                  <a:srgbClr val="002060"/>
                </a:solidFill>
              </a:rPr>
              <a:t>G</a:t>
            </a:r>
            <a:r>
              <a:rPr lang="en-US" dirty="0" smtClean="0">
                <a:solidFill>
                  <a:srgbClr val="002060"/>
                </a:solidFill>
              </a:rPr>
              <a:t> – Construction and Testing</a:t>
            </a:r>
          </a:p>
          <a:p>
            <a:r>
              <a:rPr lang="en-US" dirty="0">
                <a:solidFill>
                  <a:srgbClr val="002060"/>
                </a:solidFill>
              </a:rPr>
              <a:t>H</a:t>
            </a:r>
            <a:r>
              <a:rPr lang="en-US" dirty="0" smtClean="0">
                <a:solidFill>
                  <a:srgbClr val="002060"/>
                </a:solidFill>
              </a:rPr>
              <a:t> – Installation and Delivery</a:t>
            </a:r>
            <a:endParaRPr lang="en-ZA" dirty="0">
              <a:solidFill>
                <a:srgbClr val="002060"/>
              </a:solidFill>
            </a:endParaRPr>
          </a:p>
        </p:txBody>
      </p:sp>
      <p:sp>
        <p:nvSpPr>
          <p:cNvPr id="100" name="Rectangle 99"/>
          <p:cNvSpPr/>
          <p:nvPr/>
        </p:nvSpPr>
        <p:spPr>
          <a:xfrm>
            <a:off x="2808566" y="5243065"/>
            <a:ext cx="6269070" cy="120032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675034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4" name="Isosceles Triangle 3"/>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5" name="Isosceles Triangle 4"/>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7" name="Straight Connector 6"/>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8674" y="1323239"/>
            <a:ext cx="1702582"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ATTACHMENT A</a:t>
            </a:r>
            <a:endParaRPr lang="en-US" sz="2800" dirty="0">
              <a:solidFill>
                <a:srgbClr val="90367B"/>
              </a:solidFill>
              <a:latin typeface="Gill Sans MT Condensed" panose="020B0506020104020203" pitchFamily="34" charset="0"/>
            </a:endParaRPr>
          </a:p>
        </p:txBody>
      </p:sp>
      <mc:AlternateContent xmlns:mc="http://schemas.openxmlformats.org/markup-compatibility/2006" xmlns:a14="http://schemas.microsoft.com/office/drawing/2010/main">
        <mc:Choice Requires="a14">
          <p:graphicFrame>
            <p:nvGraphicFramePr>
              <p:cNvPr id="9" name="Table 7">
                <a:extLst>
                  <a:ext uri="{FF2B5EF4-FFF2-40B4-BE49-F238E27FC236}">
                    <a16:creationId xmlns:a16="http://schemas.microsoft.com/office/drawing/2014/main" id="{D814B10D-86ED-438E-AFA4-A64476AABAE9}"/>
                  </a:ext>
                </a:extLst>
              </p:cNvPr>
              <p:cNvGraphicFramePr>
                <a:graphicFrameLocks noGrp="1"/>
              </p:cNvGraphicFramePr>
              <p:nvPr>
                <p:extLst>
                  <p:ext uri="{D42A27DB-BD31-4B8C-83A1-F6EECF244321}">
                    <p14:modId xmlns:p14="http://schemas.microsoft.com/office/powerpoint/2010/main" val="2404294603"/>
                  </p:ext>
                </p:extLst>
              </p:nvPr>
            </p:nvGraphicFramePr>
            <p:xfrm>
              <a:off x="1055927" y="2051882"/>
              <a:ext cx="10472468" cy="4433367"/>
            </p:xfrm>
            <a:graphic>
              <a:graphicData uri="http://schemas.openxmlformats.org/drawingml/2006/table">
                <a:tbl>
                  <a:tblPr firstRow="1" bandRow="1">
                    <a:tableStyleId>{5C22544A-7EE6-4342-B048-85BDC9FD1C3A}</a:tableStyleId>
                  </a:tblPr>
                  <a:tblGrid>
                    <a:gridCol w="4717076">
                      <a:extLst>
                        <a:ext uri="{9D8B030D-6E8A-4147-A177-3AD203B41FA5}">
                          <a16:colId xmlns:a16="http://schemas.microsoft.com/office/drawing/2014/main" val="186421574"/>
                        </a:ext>
                      </a:extLst>
                    </a:gridCol>
                    <a:gridCol w="5755392">
                      <a:extLst>
                        <a:ext uri="{9D8B030D-6E8A-4147-A177-3AD203B41FA5}">
                          <a16:colId xmlns:a16="http://schemas.microsoft.com/office/drawing/2014/main" val="1525083230"/>
                        </a:ext>
                      </a:extLst>
                    </a:gridCol>
                  </a:tblGrid>
                  <a:tr h="680481">
                    <a:tc>
                      <a:txBody>
                        <a:bodyPr/>
                        <a:lstStyle/>
                        <a:p>
                          <a:r>
                            <a:rPr lang="en-GB" sz="2000" dirty="0"/>
                            <a:t>Candidate</a:t>
                          </a:r>
                          <a:r>
                            <a:rPr lang="en-GB" dirty="0"/>
                            <a:t> 2: NPV Calculation</a:t>
                          </a:r>
                        </a:p>
                      </a:txBody>
                      <a:tcPr>
                        <a:solidFill>
                          <a:srgbClr val="700579"/>
                        </a:solidFill>
                      </a:tcPr>
                    </a:tc>
                    <a:tc>
                      <a:txBody>
                        <a:bodyPr/>
                        <a:lstStyle/>
                        <a:p>
                          <a:r>
                            <a:rPr lang="en-GB" dirty="0"/>
                            <a:t>Candidate 3: NPV Calculation</a:t>
                          </a:r>
                          <a:endParaRPr lang="en-ZA" dirty="0"/>
                        </a:p>
                      </a:txBody>
                      <a:tcPr>
                        <a:solidFill>
                          <a:srgbClr val="700579"/>
                        </a:solidFill>
                      </a:tcPr>
                    </a:tc>
                    <a:extLst>
                      <a:ext uri="{0D108BD9-81ED-4DB2-BD59-A6C34878D82A}">
                        <a16:rowId xmlns:a16="http://schemas.microsoft.com/office/drawing/2014/main" val="535622632"/>
                      </a:ext>
                    </a:extLst>
                  </a:tr>
                  <a:tr h="633530">
                    <a:tc>
                      <a:txBody>
                        <a:bodyPr/>
                        <a:lstStyle/>
                        <a:p>
                          <a:r>
                            <a:rPr lang="en-GB" dirty="0"/>
                            <a:t>Discount Rate at 6%</a:t>
                          </a:r>
                          <a:endParaRPr lang="en-ZA" dirty="0"/>
                        </a:p>
                      </a:txBody>
                      <a:tcPr>
                        <a:solidFill>
                          <a:srgbClr val="DAD0DB"/>
                        </a:solidFill>
                      </a:tcPr>
                    </a:tc>
                    <a:tc>
                      <a:txBody>
                        <a:bodyPr/>
                        <a:lstStyle/>
                        <a:p>
                          <a:r>
                            <a:rPr lang="en-GB" dirty="0"/>
                            <a:t>Discount Rate at 6%</a:t>
                          </a:r>
                          <a:endParaRPr lang="en-ZA" dirty="0"/>
                        </a:p>
                      </a:txBody>
                      <a:tcPr>
                        <a:solidFill>
                          <a:srgbClr val="DAD0DB"/>
                        </a:solidFill>
                      </a:tcPr>
                    </a:tc>
                    <a:extLst>
                      <a:ext uri="{0D108BD9-81ED-4DB2-BD59-A6C34878D82A}">
                        <a16:rowId xmlns:a16="http://schemas.microsoft.com/office/drawing/2014/main" val="4017778286"/>
                      </a:ext>
                    </a:extLst>
                  </a:tr>
                  <a:tr h="633530">
                    <a:tc>
                      <a:txBody>
                        <a:bodyPr/>
                        <a:lstStyle/>
                        <a:p>
                          <a:r>
                            <a:rPr lang="en-GB" dirty="0"/>
                            <a:t>Payback Timeframe: 3 Years</a:t>
                          </a:r>
                          <a:endParaRPr lang="en-ZA" dirty="0"/>
                        </a:p>
                      </a:txBody>
                      <a:tcPr>
                        <a:solidFill>
                          <a:srgbClr val="DAD0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Payback Timeframe: 3 Years</a:t>
                          </a:r>
                          <a:endParaRPr lang="en-ZA" dirty="0"/>
                        </a:p>
                      </a:txBody>
                      <a:tcPr>
                        <a:solidFill>
                          <a:srgbClr val="DAD0DB"/>
                        </a:solidFill>
                      </a:tcPr>
                    </a:tc>
                    <a:extLst>
                      <a:ext uri="{0D108BD9-81ED-4DB2-BD59-A6C34878D82A}">
                        <a16:rowId xmlns:a16="http://schemas.microsoft.com/office/drawing/2014/main" val="1891646792"/>
                      </a:ext>
                    </a:extLst>
                  </a:tr>
                  <a:tr h="913771">
                    <a:tc>
                      <a:txBody>
                        <a:bodyPr/>
                        <a:lstStyle/>
                        <a:p>
                          <a:r>
                            <a:rPr lang="en-GB" dirty="0"/>
                            <a:t>NPV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𝑅𝑡</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r>
                                        <a:rPr lang="en-GB" b="0" i="1" smtClean="0">
                                          <a:latin typeface="Cambria Math" panose="02040503050406030204" pitchFamily="18" charset="0"/>
                                        </a:rPr>
                                        <m:t>𝑖</m:t>
                                      </m:r>
                                      <m:r>
                                        <a:rPr lang="en-GB" b="0" i="1" smtClean="0">
                                          <a:latin typeface="Cambria Math" panose="02040503050406030204" pitchFamily="18" charset="0"/>
                                        </a:rPr>
                                        <m:t>)</m:t>
                                      </m:r>
                                    </m:e>
                                    <m:sup>
                                      <m:r>
                                        <a:rPr lang="en-GB" b="0" i="1" smtClean="0">
                                          <a:latin typeface="Cambria Math" panose="02040503050406030204" pitchFamily="18" charset="0"/>
                                        </a:rPr>
                                        <m:t>𝑡</m:t>
                                      </m:r>
                                    </m:sup>
                                  </m:sSup>
                                </m:den>
                              </m:f>
                              <m:r>
                                <a:rPr lang="en-GB" b="0" i="1" smtClean="0">
                                  <a:latin typeface="Cambria Math" panose="02040503050406030204" pitchFamily="18" charset="0"/>
                                </a:rPr>
                                <m:t> </m:t>
                              </m:r>
                            </m:oMath>
                          </a14:m>
                          <a:r>
                            <a:rPr lang="en-ZA" dirty="0"/>
                            <a:t>   [Year 1: </a:t>
                          </a:r>
                          <a:r>
                            <a:rPr lang="en-ZA" baseline="0" dirty="0"/>
                            <a:t>40%, Year 2: 45%,</a:t>
                          </a:r>
                        </a:p>
                        <a:p>
                          <a:r>
                            <a:rPr lang="en-ZA" baseline="0" dirty="0"/>
                            <a:t>                           Year 3: 48%]</a:t>
                          </a:r>
                        </a:p>
                      </a:txBody>
                      <a:tcPr>
                        <a:solidFill>
                          <a:srgbClr val="DAD0DB"/>
                        </a:solidFill>
                      </a:tcPr>
                    </a:tc>
                    <a:tc>
                      <a:txBody>
                        <a:bodyPr/>
                        <a:lstStyle/>
                        <a:p>
                          <a:r>
                            <a:rPr lang="en-GB" dirty="0"/>
                            <a:t>NPV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𝑅𝑡</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r>
                                        <a:rPr lang="en-GB" b="0" i="1" smtClean="0">
                                          <a:latin typeface="Cambria Math" panose="02040503050406030204" pitchFamily="18" charset="0"/>
                                        </a:rPr>
                                        <m:t>𝑖</m:t>
                                      </m:r>
                                      <m:r>
                                        <a:rPr lang="en-GB" b="0" i="1" smtClean="0">
                                          <a:latin typeface="Cambria Math" panose="02040503050406030204" pitchFamily="18" charset="0"/>
                                        </a:rPr>
                                        <m:t>)</m:t>
                                      </m:r>
                                    </m:e>
                                    <m:sup>
                                      <m:r>
                                        <a:rPr lang="en-GB" b="0" i="1" smtClean="0">
                                          <a:latin typeface="Cambria Math" panose="02040503050406030204" pitchFamily="18" charset="0"/>
                                        </a:rPr>
                                        <m:t>𝑡</m:t>
                                      </m:r>
                                    </m:sup>
                                  </m:sSup>
                                </m:den>
                              </m:f>
                              <m:r>
                                <a:rPr lang="en-GB" b="0" i="1" smtClean="0">
                                  <a:latin typeface="Cambria Math" panose="02040503050406030204" pitchFamily="18" charset="0"/>
                                </a:rPr>
                                <m:t> </m:t>
                              </m:r>
                            </m:oMath>
                          </a14:m>
                          <a:r>
                            <a:rPr lang="en-ZA" dirty="0"/>
                            <a:t>   [Year 1: </a:t>
                          </a:r>
                          <a:r>
                            <a:rPr lang="en-ZA" baseline="0" dirty="0"/>
                            <a:t>40%, Year 2: 45%,</a:t>
                          </a:r>
                        </a:p>
                        <a:p>
                          <a:r>
                            <a:rPr lang="en-ZA" baseline="0" dirty="0"/>
                            <a:t>                           Year 3: 48%]</a:t>
                          </a:r>
                        </a:p>
                        <a:p>
                          <a:endParaRPr lang="en-ZA" dirty="0"/>
                        </a:p>
                      </a:txBody>
                      <a:tcPr>
                        <a:solidFill>
                          <a:srgbClr val="DAD0DB"/>
                        </a:solidFill>
                      </a:tcPr>
                    </a:tc>
                    <a:extLst>
                      <a:ext uri="{0D108BD9-81ED-4DB2-BD59-A6C34878D82A}">
                        <a16:rowId xmlns:a16="http://schemas.microsoft.com/office/drawing/2014/main" val="2612293694"/>
                      </a:ext>
                    </a:extLst>
                  </a:tr>
                  <a:tr h="681325">
                    <a:tc>
                      <a:txBody>
                        <a:bodyPr/>
                        <a:lstStyle/>
                        <a:p>
                          <a:r>
                            <a:rPr lang="en-GB" b="0" dirty="0"/>
                            <a:t>[</a:t>
                          </a:r>
                          <a14:m>
                            <m:oMath xmlns:m="http://schemas.openxmlformats.org/officeDocument/2006/math">
                              <m:r>
                                <a:rPr lang="en-GB" b="0" i="1" smtClean="0">
                                  <a:latin typeface="Cambria Math" panose="02040503050406030204" pitchFamily="18" charset="0"/>
                                </a:rPr>
                                <m:t>−</m:t>
                              </m:r>
                              <m:f>
                                <m:fPr>
                                  <m:ctrlPr>
                                    <a:rPr lang="en-ZA" i="1" smtClean="0">
                                      <a:latin typeface="Cambria Math" panose="02040503050406030204" pitchFamily="18" charset="0"/>
                                    </a:rPr>
                                  </m:ctrlPr>
                                </m:fPr>
                                <m:num>
                                  <m:r>
                                    <a:rPr lang="en-GB" b="0" i="1" smtClean="0">
                                      <a:latin typeface="Cambria Math" panose="02040503050406030204" pitchFamily="18" charset="0"/>
                                    </a:rPr>
                                    <m:t>500000.00</m:t>
                                  </m:r>
                                </m:num>
                                <m:den>
                                  <m:sSup>
                                    <m:sSupPr>
                                      <m:ctrlPr>
                                        <a:rPr lang="en-ZA"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0</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200000.00</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1</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225000.00</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240000.00</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3</m:t>
                                      </m:r>
                                    </m:sup>
                                  </m:sSup>
                                </m:den>
                              </m:f>
                              <m:r>
                                <a:rPr lang="en-GB" b="0" i="1" smtClean="0">
                                  <a:latin typeface="Cambria Math" panose="02040503050406030204" pitchFamily="18" charset="0"/>
                                </a:rPr>
                                <m:t>]</m:t>
                              </m:r>
                            </m:oMath>
                          </a14:m>
                          <a:endParaRPr lang="en-ZA" dirty="0"/>
                        </a:p>
                      </a:txBody>
                      <a:tcPr>
                        <a:solidFill>
                          <a:srgbClr val="DAD0DB"/>
                        </a:solidFill>
                      </a:tcPr>
                    </a:tc>
                    <a:tc>
                      <a:txBody>
                        <a:bodyPr/>
                        <a:lstStyle/>
                        <a:p>
                          <a:r>
                            <a:rPr lang="en-GB" b="0" dirty="0"/>
                            <a:t>[</a:t>
                          </a:r>
                          <a14:m>
                            <m:oMath xmlns:m="http://schemas.openxmlformats.org/officeDocument/2006/math">
                              <m:r>
                                <a:rPr lang="en-GB" b="0" i="1" smtClean="0">
                                  <a:latin typeface="Cambria Math" panose="02040503050406030204" pitchFamily="18" charset="0"/>
                                </a:rPr>
                                <m:t>−</m:t>
                              </m:r>
                              <m:f>
                                <m:fPr>
                                  <m:ctrlPr>
                                    <a:rPr lang="en-ZA" i="1" smtClean="0">
                                      <a:latin typeface="Cambria Math" panose="02040503050406030204" pitchFamily="18" charset="0"/>
                                    </a:rPr>
                                  </m:ctrlPr>
                                </m:fPr>
                                <m:num>
                                  <m:r>
                                    <a:rPr lang="en-GB" b="0" i="1" smtClean="0">
                                      <a:latin typeface="Cambria Math" panose="02040503050406030204" pitchFamily="18" charset="0"/>
                                    </a:rPr>
                                    <m:t>604800.00</m:t>
                                  </m:r>
                                </m:num>
                                <m:den>
                                  <m:sSup>
                                    <m:sSupPr>
                                      <m:ctrlPr>
                                        <a:rPr lang="en-ZA"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0</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254016.00</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1</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286675.20</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320544.00</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1+0.06</m:t>
                                          </m:r>
                                        </m:e>
                                      </m:d>
                                    </m:e>
                                    <m:sup>
                                      <m:r>
                                        <a:rPr lang="en-GB" b="0" i="1" smtClean="0">
                                          <a:latin typeface="Cambria Math" panose="02040503050406030204" pitchFamily="18" charset="0"/>
                                        </a:rPr>
                                        <m:t>3</m:t>
                                      </m:r>
                                    </m:sup>
                                  </m:sSup>
                                </m:den>
                              </m:f>
                              <m:r>
                                <a:rPr lang="en-GB" b="0" i="1" smtClean="0">
                                  <a:latin typeface="Cambria Math" panose="02040503050406030204" pitchFamily="18" charset="0"/>
                                </a:rPr>
                                <m:t>]</m:t>
                              </m:r>
                            </m:oMath>
                          </a14:m>
                          <a:endParaRPr lang="en-ZA" dirty="0"/>
                        </a:p>
                        <a:p>
                          <a:endParaRPr lang="en-ZA" dirty="0"/>
                        </a:p>
                      </a:txBody>
                      <a:tcPr>
                        <a:solidFill>
                          <a:srgbClr val="DAD0DB"/>
                        </a:solidFill>
                      </a:tcPr>
                    </a:tc>
                    <a:extLst>
                      <a:ext uri="{0D108BD9-81ED-4DB2-BD59-A6C34878D82A}">
                        <a16:rowId xmlns:a16="http://schemas.microsoft.com/office/drawing/2014/main" val="1021200421"/>
                      </a:ext>
                    </a:extLst>
                  </a:tr>
                  <a:tr h="633530">
                    <a:tc>
                      <a:txBody>
                        <a:bodyPr/>
                        <a:lstStyle/>
                        <a:p>
                          <a:r>
                            <a:rPr lang="en-GB" dirty="0"/>
                            <a:t>NPV = R 90 437.08</a:t>
                          </a:r>
                          <a:endParaRPr lang="en-ZA" dirty="0"/>
                        </a:p>
                      </a:txBody>
                      <a:tcPr>
                        <a:solidFill>
                          <a:srgbClr val="DAD0DB"/>
                        </a:solidFill>
                      </a:tcPr>
                    </a:tc>
                    <a:tc>
                      <a:txBody>
                        <a:bodyPr/>
                        <a:lstStyle/>
                        <a:p>
                          <a:r>
                            <a:rPr lang="en-GB" dirty="0"/>
                            <a:t>NPV = R 159 112.57</a:t>
                          </a:r>
                          <a:endParaRPr lang="en-ZA" dirty="0"/>
                        </a:p>
                      </a:txBody>
                      <a:tcPr>
                        <a:solidFill>
                          <a:srgbClr val="DAD0DB"/>
                        </a:solidFill>
                      </a:tcPr>
                    </a:tc>
                    <a:extLst>
                      <a:ext uri="{0D108BD9-81ED-4DB2-BD59-A6C34878D82A}">
                        <a16:rowId xmlns:a16="http://schemas.microsoft.com/office/drawing/2014/main" val="894723998"/>
                      </a:ext>
                    </a:extLst>
                  </a:tr>
                </a:tbl>
              </a:graphicData>
            </a:graphic>
          </p:graphicFrame>
        </mc:Choice>
        <mc:Fallback xmlns="">
          <p:graphicFrame>
            <p:nvGraphicFramePr>
              <p:cNvPr id="9" name="Table 7">
                <a:extLst>
                  <a:ext uri="{FF2B5EF4-FFF2-40B4-BE49-F238E27FC236}">
                    <a16:creationId xmlns:a16="http://schemas.microsoft.com/office/drawing/2014/main" id="{D814B10D-86ED-438E-AFA4-A64476AABAE9}"/>
                  </a:ext>
                </a:extLst>
              </p:cNvPr>
              <p:cNvGraphicFramePr>
                <a:graphicFrameLocks noGrp="1"/>
              </p:cNvGraphicFramePr>
              <p:nvPr>
                <p:extLst>
                  <p:ext uri="{D42A27DB-BD31-4B8C-83A1-F6EECF244321}">
                    <p14:modId xmlns:p14="http://schemas.microsoft.com/office/powerpoint/2010/main" val="2404294603"/>
                  </p:ext>
                </p:extLst>
              </p:nvPr>
            </p:nvGraphicFramePr>
            <p:xfrm>
              <a:off x="1055927" y="2051882"/>
              <a:ext cx="10472468" cy="4433367"/>
            </p:xfrm>
            <a:graphic>
              <a:graphicData uri="http://schemas.openxmlformats.org/drawingml/2006/table">
                <a:tbl>
                  <a:tblPr firstRow="1" bandRow="1">
                    <a:tableStyleId>{5C22544A-7EE6-4342-B048-85BDC9FD1C3A}</a:tableStyleId>
                  </a:tblPr>
                  <a:tblGrid>
                    <a:gridCol w="4717076">
                      <a:extLst>
                        <a:ext uri="{9D8B030D-6E8A-4147-A177-3AD203B41FA5}">
                          <a16:colId xmlns:a16="http://schemas.microsoft.com/office/drawing/2014/main" val="186421574"/>
                        </a:ext>
                      </a:extLst>
                    </a:gridCol>
                    <a:gridCol w="5755392">
                      <a:extLst>
                        <a:ext uri="{9D8B030D-6E8A-4147-A177-3AD203B41FA5}">
                          <a16:colId xmlns:a16="http://schemas.microsoft.com/office/drawing/2014/main" val="1525083230"/>
                        </a:ext>
                      </a:extLst>
                    </a:gridCol>
                  </a:tblGrid>
                  <a:tr h="680481">
                    <a:tc>
                      <a:txBody>
                        <a:bodyPr/>
                        <a:lstStyle/>
                        <a:p>
                          <a:r>
                            <a:rPr lang="en-GB" sz="2000" dirty="0"/>
                            <a:t>Candidate</a:t>
                          </a:r>
                          <a:r>
                            <a:rPr lang="en-GB" dirty="0"/>
                            <a:t> 2: NPV Calculation</a:t>
                          </a:r>
                        </a:p>
                      </a:txBody>
                      <a:tcPr>
                        <a:solidFill>
                          <a:srgbClr val="700579"/>
                        </a:solidFill>
                      </a:tcPr>
                    </a:tc>
                    <a:tc>
                      <a:txBody>
                        <a:bodyPr/>
                        <a:lstStyle/>
                        <a:p>
                          <a:r>
                            <a:rPr lang="en-GB" dirty="0"/>
                            <a:t>Candidate 3: NPV Calculation</a:t>
                          </a:r>
                          <a:endParaRPr lang="en-ZA" dirty="0"/>
                        </a:p>
                      </a:txBody>
                      <a:tcPr>
                        <a:solidFill>
                          <a:srgbClr val="700579"/>
                        </a:solidFill>
                      </a:tcPr>
                    </a:tc>
                    <a:extLst>
                      <a:ext uri="{0D108BD9-81ED-4DB2-BD59-A6C34878D82A}">
                        <a16:rowId xmlns:a16="http://schemas.microsoft.com/office/drawing/2014/main" val="535622632"/>
                      </a:ext>
                    </a:extLst>
                  </a:tr>
                  <a:tr h="633530">
                    <a:tc>
                      <a:txBody>
                        <a:bodyPr/>
                        <a:lstStyle/>
                        <a:p>
                          <a:r>
                            <a:rPr lang="en-GB" dirty="0"/>
                            <a:t>Discount Rate at 6%</a:t>
                          </a:r>
                          <a:endParaRPr lang="en-ZA" dirty="0"/>
                        </a:p>
                      </a:txBody>
                      <a:tcPr>
                        <a:solidFill>
                          <a:srgbClr val="DAD0DB"/>
                        </a:solidFill>
                      </a:tcPr>
                    </a:tc>
                    <a:tc>
                      <a:txBody>
                        <a:bodyPr/>
                        <a:lstStyle/>
                        <a:p>
                          <a:r>
                            <a:rPr lang="en-GB" dirty="0"/>
                            <a:t>Discount Rate at 6%</a:t>
                          </a:r>
                          <a:endParaRPr lang="en-ZA" dirty="0"/>
                        </a:p>
                      </a:txBody>
                      <a:tcPr>
                        <a:solidFill>
                          <a:srgbClr val="DAD0DB"/>
                        </a:solidFill>
                      </a:tcPr>
                    </a:tc>
                    <a:extLst>
                      <a:ext uri="{0D108BD9-81ED-4DB2-BD59-A6C34878D82A}">
                        <a16:rowId xmlns:a16="http://schemas.microsoft.com/office/drawing/2014/main" val="4017778286"/>
                      </a:ext>
                    </a:extLst>
                  </a:tr>
                  <a:tr h="633530">
                    <a:tc>
                      <a:txBody>
                        <a:bodyPr/>
                        <a:lstStyle/>
                        <a:p>
                          <a:r>
                            <a:rPr lang="en-GB" dirty="0"/>
                            <a:t>Payback Timeframe: 3 Years</a:t>
                          </a:r>
                          <a:endParaRPr lang="en-ZA" dirty="0"/>
                        </a:p>
                      </a:txBody>
                      <a:tcPr>
                        <a:solidFill>
                          <a:srgbClr val="DAD0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Payback Timeframe: 3 Years</a:t>
                          </a:r>
                          <a:endParaRPr lang="en-ZA" dirty="0"/>
                        </a:p>
                      </a:txBody>
                      <a:tcPr>
                        <a:solidFill>
                          <a:srgbClr val="DAD0DB"/>
                        </a:solidFill>
                      </a:tcPr>
                    </a:tc>
                    <a:extLst>
                      <a:ext uri="{0D108BD9-81ED-4DB2-BD59-A6C34878D82A}">
                        <a16:rowId xmlns:a16="http://schemas.microsoft.com/office/drawing/2014/main" val="1891646792"/>
                      </a:ext>
                    </a:extLst>
                  </a:tr>
                  <a:tr h="1064959">
                    <a:tc>
                      <a:txBody>
                        <a:bodyPr/>
                        <a:lstStyle/>
                        <a:p>
                          <a:endParaRPr lang="en-US"/>
                        </a:p>
                      </a:txBody>
                      <a:tcPr>
                        <a:blipFill>
                          <a:blip r:embed="rId2"/>
                          <a:stretch>
                            <a:fillRect l="-129" t="-185714" r="-122610" b="-134286"/>
                          </a:stretch>
                        </a:blipFill>
                      </a:tcPr>
                    </a:tc>
                    <a:tc>
                      <a:txBody>
                        <a:bodyPr/>
                        <a:lstStyle/>
                        <a:p>
                          <a:endParaRPr lang="en-US"/>
                        </a:p>
                      </a:txBody>
                      <a:tcPr>
                        <a:blipFill>
                          <a:blip r:embed="rId2"/>
                          <a:stretch>
                            <a:fillRect l="-82011" t="-185714" r="-423" b="-134286"/>
                          </a:stretch>
                        </a:blipFill>
                      </a:tcPr>
                    </a:tc>
                    <a:extLst>
                      <a:ext uri="{0D108BD9-81ED-4DB2-BD59-A6C34878D82A}">
                        <a16:rowId xmlns:a16="http://schemas.microsoft.com/office/drawing/2014/main" val="2612293694"/>
                      </a:ext>
                    </a:extLst>
                  </a:tr>
                  <a:tr h="787337">
                    <a:tc>
                      <a:txBody>
                        <a:bodyPr/>
                        <a:lstStyle/>
                        <a:p>
                          <a:endParaRPr lang="en-US"/>
                        </a:p>
                      </a:txBody>
                      <a:tcPr>
                        <a:blipFill>
                          <a:blip r:embed="rId2"/>
                          <a:stretch>
                            <a:fillRect l="-129" t="-387597" r="-122610" b="-82171"/>
                          </a:stretch>
                        </a:blipFill>
                      </a:tcPr>
                    </a:tc>
                    <a:tc>
                      <a:txBody>
                        <a:bodyPr/>
                        <a:lstStyle/>
                        <a:p>
                          <a:endParaRPr lang="en-US"/>
                        </a:p>
                      </a:txBody>
                      <a:tcPr>
                        <a:blipFill>
                          <a:blip r:embed="rId2"/>
                          <a:stretch>
                            <a:fillRect l="-82011" t="-387597" r="-423" b="-82171"/>
                          </a:stretch>
                        </a:blipFill>
                      </a:tcPr>
                    </a:tc>
                    <a:extLst>
                      <a:ext uri="{0D108BD9-81ED-4DB2-BD59-A6C34878D82A}">
                        <a16:rowId xmlns:a16="http://schemas.microsoft.com/office/drawing/2014/main" val="1021200421"/>
                      </a:ext>
                    </a:extLst>
                  </a:tr>
                  <a:tr h="633530">
                    <a:tc>
                      <a:txBody>
                        <a:bodyPr/>
                        <a:lstStyle/>
                        <a:p>
                          <a:r>
                            <a:rPr lang="en-GB" dirty="0"/>
                            <a:t>NPV = R 90 437.08</a:t>
                          </a:r>
                          <a:endParaRPr lang="en-ZA" dirty="0"/>
                        </a:p>
                      </a:txBody>
                      <a:tcPr>
                        <a:solidFill>
                          <a:srgbClr val="DAD0DB"/>
                        </a:solidFill>
                      </a:tcPr>
                    </a:tc>
                    <a:tc>
                      <a:txBody>
                        <a:bodyPr/>
                        <a:lstStyle/>
                        <a:p>
                          <a:r>
                            <a:rPr lang="en-GB" dirty="0"/>
                            <a:t>NPV = R 159 112.57</a:t>
                          </a:r>
                          <a:endParaRPr lang="en-ZA" dirty="0"/>
                        </a:p>
                      </a:txBody>
                      <a:tcPr>
                        <a:solidFill>
                          <a:srgbClr val="DAD0DB"/>
                        </a:solidFill>
                      </a:tcPr>
                    </a:tc>
                    <a:extLst>
                      <a:ext uri="{0D108BD9-81ED-4DB2-BD59-A6C34878D82A}">
                        <a16:rowId xmlns:a16="http://schemas.microsoft.com/office/drawing/2014/main" val="894723998"/>
                      </a:ext>
                    </a:extLst>
                  </a:tr>
                </a:tbl>
              </a:graphicData>
            </a:graphic>
          </p:graphicFrame>
        </mc:Fallback>
      </mc:AlternateContent>
    </p:spTree>
    <p:extLst>
      <p:ext uri="{BB962C8B-B14F-4D97-AF65-F5344CB8AC3E}">
        <p14:creationId xmlns:p14="http://schemas.microsoft.com/office/powerpoint/2010/main" val="425054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7035835-228E-429C-A2BA-13FD4EA96750}"/>
              </a:ext>
            </a:extLst>
          </p:cNvPr>
          <p:cNvPicPr>
            <a:picLocks noChangeAspect="1"/>
          </p:cNvPicPr>
          <p:nvPr/>
        </p:nvPicPr>
        <p:blipFill>
          <a:blip r:embed="rId2"/>
          <a:stretch>
            <a:fillRect/>
          </a:stretch>
        </p:blipFill>
        <p:spPr>
          <a:xfrm>
            <a:off x="0" y="2201378"/>
            <a:ext cx="12192000" cy="2455243"/>
          </a:xfrm>
          <a:prstGeom prst="rect">
            <a:avLst/>
          </a:prstGeom>
        </p:spPr>
      </p:pic>
    </p:spTree>
    <p:extLst>
      <p:ext uri="{BB962C8B-B14F-4D97-AF65-F5344CB8AC3E}">
        <p14:creationId xmlns:p14="http://schemas.microsoft.com/office/powerpoint/2010/main" val="171425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FDFD03C-3C00-439D-947E-10EF691E8B82}"/>
              </a:ext>
            </a:extLst>
          </p:cNvPr>
          <p:cNvPicPr>
            <a:picLocks noChangeAspect="1"/>
          </p:cNvPicPr>
          <p:nvPr/>
        </p:nvPicPr>
        <p:blipFill>
          <a:blip r:embed="rId2"/>
          <a:stretch>
            <a:fillRect/>
          </a:stretch>
        </p:blipFill>
        <p:spPr>
          <a:xfrm>
            <a:off x="0" y="2136556"/>
            <a:ext cx="12192000" cy="3190850"/>
          </a:xfrm>
          <a:prstGeom prst="rect">
            <a:avLst/>
          </a:prstGeom>
        </p:spPr>
      </p:pic>
    </p:spTree>
    <p:extLst>
      <p:ext uri="{BB962C8B-B14F-4D97-AF65-F5344CB8AC3E}">
        <p14:creationId xmlns:p14="http://schemas.microsoft.com/office/powerpoint/2010/main" val="216374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9EA75B8-4382-4EDD-A635-80CF413CE81D}"/>
              </a:ext>
            </a:extLst>
          </p:cNvPr>
          <p:cNvPicPr>
            <a:picLocks noChangeAspect="1"/>
          </p:cNvPicPr>
          <p:nvPr/>
        </p:nvPicPr>
        <p:blipFill>
          <a:blip r:embed="rId2"/>
          <a:stretch>
            <a:fillRect/>
          </a:stretch>
        </p:blipFill>
        <p:spPr>
          <a:xfrm>
            <a:off x="0" y="2162543"/>
            <a:ext cx="12192000" cy="3173525"/>
          </a:xfrm>
          <a:prstGeom prst="rect">
            <a:avLst/>
          </a:prstGeom>
        </p:spPr>
      </p:pic>
    </p:spTree>
    <p:extLst>
      <p:ext uri="{BB962C8B-B14F-4D97-AF65-F5344CB8AC3E}">
        <p14:creationId xmlns:p14="http://schemas.microsoft.com/office/powerpoint/2010/main" val="3026258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8674" y="1323239"/>
            <a:ext cx="3037306" cy="523220"/>
          </a:xfrm>
          <a:prstGeom prst="rect">
            <a:avLst/>
          </a:prstGeom>
          <a:noFill/>
        </p:spPr>
        <p:txBody>
          <a:bodyPr wrap="none" rtlCol="0">
            <a:spAutoFit/>
          </a:bodyPr>
          <a:lstStyle/>
          <a:p>
            <a:r>
              <a:rPr lang="en-US" sz="2800" dirty="0" smtClean="0">
                <a:solidFill>
                  <a:srgbClr val="90367B"/>
                </a:solidFill>
                <a:latin typeface="Gill Sans MT Condensed" panose="020B0506020104020203" pitchFamily="34" charset="0"/>
              </a:rPr>
              <a:t>1. PROJECT PLAN continues</a:t>
            </a:r>
            <a:endParaRPr lang="en-ZA" sz="2800" dirty="0">
              <a:solidFill>
                <a:srgbClr val="90367B"/>
              </a:solidFill>
              <a:latin typeface="Gill Sans MT Condensed" panose="020B0506020104020203" pitchFamily="34" charset="0"/>
            </a:endParaRPr>
          </a:p>
        </p:txBody>
      </p:sp>
      <p:sp>
        <p:nvSpPr>
          <p:cNvPr id="5" name="Isosceles Triangle 4"/>
          <p:cNvSpPr/>
          <p:nvPr/>
        </p:nvSpPr>
        <p:spPr>
          <a:xfrm rot="11835880">
            <a:off x="68822" y="-1600986"/>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6" name="Isosceles Triangle 5"/>
          <p:cNvSpPr/>
          <p:nvPr/>
        </p:nvSpPr>
        <p:spPr>
          <a:xfrm rot="11220227">
            <a:off x="-443288" y="-2397049"/>
            <a:ext cx="1445104" cy="7351151"/>
          </a:xfrm>
          <a:prstGeom prst="triangle">
            <a:avLst/>
          </a:prstGeom>
          <a:solidFill>
            <a:schemeClr val="accent1">
              <a:lumMod val="75000"/>
              <a:alpha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7" name="Isosceles Triangle 6"/>
          <p:cNvSpPr/>
          <p:nvPr/>
        </p:nvSpPr>
        <p:spPr>
          <a:xfrm rot="9764120" flipV="1">
            <a:off x="76082" y="1512327"/>
            <a:ext cx="1118700" cy="6957900"/>
          </a:xfrm>
          <a:prstGeom prst="triangle">
            <a:avLst/>
          </a:prstGeom>
          <a:solidFill>
            <a:srgbClr val="70057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sp>
        <p:nvSpPr>
          <p:cNvPr id="8" name="Isosceles Triangle 7"/>
          <p:cNvSpPr/>
          <p:nvPr/>
        </p:nvSpPr>
        <p:spPr>
          <a:xfrm rot="10379773" flipV="1">
            <a:off x="-436028" y="716264"/>
            <a:ext cx="1445104" cy="7351151"/>
          </a:xfrm>
          <a:prstGeom prst="triangle">
            <a:avLst/>
          </a:prstGeom>
          <a:solidFill>
            <a:schemeClr val="accent1">
              <a:lumMod val="75000"/>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6">
                  <a:lumMod val="75000"/>
                </a:schemeClr>
              </a:solidFill>
            </a:endParaRPr>
          </a:p>
        </p:txBody>
      </p:sp>
      <p:cxnSp>
        <p:nvCxnSpPr>
          <p:cNvPr id="9" name="Straight Connector 8"/>
          <p:cNvCxnSpPr/>
          <p:nvPr/>
        </p:nvCxnSpPr>
        <p:spPr>
          <a:xfrm>
            <a:off x="1451866" y="1846459"/>
            <a:ext cx="9680591" cy="0"/>
          </a:xfrm>
          <a:prstGeom prst="line">
            <a:avLst/>
          </a:prstGeom>
          <a:ln w="38100">
            <a:solidFill>
              <a:srgbClr val="4C87BE">
                <a:alpha val="91000"/>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3B96BAA-C079-4983-BEC8-20FF34FC0E0D}"/>
              </a:ext>
            </a:extLst>
          </p:cNvPr>
          <p:cNvPicPr>
            <a:picLocks noChangeAspect="1"/>
          </p:cNvPicPr>
          <p:nvPr/>
        </p:nvPicPr>
        <p:blipFill>
          <a:blip r:embed="rId2"/>
          <a:stretch>
            <a:fillRect/>
          </a:stretch>
        </p:blipFill>
        <p:spPr>
          <a:xfrm>
            <a:off x="0" y="2170451"/>
            <a:ext cx="12192000" cy="3168253"/>
          </a:xfrm>
          <a:prstGeom prst="rect">
            <a:avLst/>
          </a:prstGeom>
        </p:spPr>
      </p:pic>
    </p:spTree>
    <p:extLst>
      <p:ext uri="{BB962C8B-B14F-4D97-AF65-F5344CB8AC3E}">
        <p14:creationId xmlns:p14="http://schemas.microsoft.com/office/powerpoint/2010/main" val="4222493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18028</TotalTime>
  <Words>4606</Words>
  <Application>Microsoft Office PowerPoint</Application>
  <PresentationFormat>Widescreen</PresentationFormat>
  <Paragraphs>740</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Gill Sans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MINE FOURIE</dc:creator>
  <cp:lastModifiedBy>MINE FOURIE</cp:lastModifiedBy>
  <cp:revision>124</cp:revision>
  <dcterms:created xsi:type="dcterms:W3CDTF">2022-03-31T06:38:23Z</dcterms:created>
  <dcterms:modified xsi:type="dcterms:W3CDTF">2022-04-16T10:06:37Z</dcterms:modified>
</cp:coreProperties>
</file>