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65" r:id="rId24"/>
    <p:sldId id="289" r:id="rId25"/>
    <p:sldId id="29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7" y="-4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11DD-9B0C-4B2A-8E88-33A91335029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308B-7D84-4911-A5AE-0E4D7E6F4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3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11DD-9B0C-4B2A-8E88-33A91335029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308B-7D84-4911-A5AE-0E4D7E6F4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9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11DD-9B0C-4B2A-8E88-33A91335029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308B-7D84-4911-A5AE-0E4D7E6F4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7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11DD-9B0C-4B2A-8E88-33A91335029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308B-7D84-4911-A5AE-0E4D7E6F4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4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11DD-9B0C-4B2A-8E88-33A91335029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308B-7D84-4911-A5AE-0E4D7E6F4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11DD-9B0C-4B2A-8E88-33A91335029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308B-7D84-4911-A5AE-0E4D7E6F4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7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11DD-9B0C-4B2A-8E88-33A91335029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308B-7D84-4911-A5AE-0E4D7E6F4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17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11DD-9B0C-4B2A-8E88-33A91335029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308B-7D84-4911-A5AE-0E4D7E6F4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11DD-9B0C-4B2A-8E88-33A91335029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308B-7D84-4911-A5AE-0E4D7E6F4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7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11DD-9B0C-4B2A-8E88-33A91335029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308B-7D84-4911-A5AE-0E4D7E6F4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5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11DD-9B0C-4B2A-8E88-33A91335029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308B-7D84-4911-A5AE-0E4D7E6F4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2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B11DD-9B0C-4B2A-8E88-33A91335029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3308B-7D84-4911-A5AE-0E4D7E6F4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3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zh-CN/docs/Web/HTTP/Headers/Referer" TargetMode="External"/><Relationship Id="rId3" Type="http://schemas.openxmlformats.org/officeDocument/2006/relationships/hyperlink" Target="https://developer.mozilla.org/en-US/docs/Web/HTTP/Headers" TargetMode="External"/><Relationship Id="rId7" Type="http://schemas.openxmlformats.org/officeDocument/2006/relationships/hyperlink" Target="https://developer.mozilla.org/zh-CN/docs/Web/HTTP/Headers/Accept-Languag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zh-CN/docs/Web/HTTP/Headers/Accept-Type" TargetMode="External"/><Relationship Id="rId5" Type="http://schemas.openxmlformats.org/officeDocument/2006/relationships/hyperlink" Target="https://developer.mozilla.org/zh-CN/docs/Web/HTTP/Headers/User-Agent" TargetMode="External"/><Relationship Id="rId10" Type="http://schemas.openxmlformats.org/officeDocument/2006/relationships/hyperlink" Target="https://developer.mozilla.org/zh-CN/docs/Web/HTTP/Headers/Content-Length" TargetMode="External"/><Relationship Id="rId4" Type="http://schemas.openxmlformats.org/officeDocument/2006/relationships/hyperlink" Target="https://developer.mozilla.org/zh-CN/docs/Web/HTTP/Headers/Via" TargetMode="External"/><Relationship Id="rId9" Type="http://schemas.openxmlformats.org/officeDocument/2006/relationships/hyperlink" Target="https://developer.mozilla.org/zh-CN/docs/Web/HTTP/Headers/If-Non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HTTP/Headers/Content-Length" TargetMode="External"/><Relationship Id="rId2" Type="http://schemas.openxmlformats.org/officeDocument/2006/relationships/hyperlink" Target="https://developer.mozilla.org/zh-CN/docs/Web/HTTP/Headers/Content-Typ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Guide/HTML/Forms" TargetMode="External"/><Relationship Id="rId4" Type="http://schemas.openxmlformats.org/officeDocument/2006/relationships/hyperlink" Target="https://developer.mozilla.org/en-US/docs/Web/HTTP/Basics_of_HTTP/MIME_types#multipartform-dat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HTTP/Status/404" TargetMode="External"/><Relationship Id="rId2" Type="http://schemas.openxmlformats.org/officeDocument/2006/relationships/hyperlink" Target="https://developer.mozilla.org/zh-CN/docs/Web/HTTP/Status/2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zh-CN/docs/Web/HTTP/Status/302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" TargetMode="External"/><Relationship Id="rId7" Type="http://schemas.openxmlformats.org/officeDocument/2006/relationships/hyperlink" Target="https://developer.mozilla.org/zh-CN/docs/Web/HTTP/Headers/Content-Length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zh-CN/docs/Web/HTTP/Headers/Accept-Ranges" TargetMode="External"/><Relationship Id="rId5" Type="http://schemas.openxmlformats.org/officeDocument/2006/relationships/hyperlink" Target="https://developer.mozilla.org/zh-CN/docs/Web/HTTP/Headers/Vary" TargetMode="External"/><Relationship Id="rId4" Type="http://schemas.openxmlformats.org/officeDocument/2006/relationships/hyperlink" Target="https://developer.mozilla.org/zh-CN/docs/Web/HTTP/Headers/Vi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HTTP/Status/204" TargetMode="External"/><Relationship Id="rId2" Type="http://schemas.openxmlformats.org/officeDocument/2006/relationships/hyperlink" Target="https://developer.mozilla.org/zh-CN/docs/Web/HTTP/Status/2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getpostman.com/app/download/win64?_ga=2.201562513.1250696341.1530543681-1582181135.153054368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heerio.js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v2ex.com/api/nodes/show.json?name=pyth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2ex.com/api/topics/hot.json" TargetMode="External"/><Relationship Id="rId2" Type="http://schemas.openxmlformats.org/officeDocument/2006/relationships/hyperlink" Target="https://www.v2ex.com/p/7v9TEc5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CN/docs/Web/HTTP/Messag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r>
              <a:rPr lang="zh-CN" altLang="en-US" dirty="0" smtClean="0"/>
              <a:t>技术分享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64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 smtClean="0"/>
              <a:t>请求之起始行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起始行包含三要素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方法，描述要执行的动作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请求目</a:t>
            </a:r>
            <a:r>
              <a:rPr lang="zh-CN" altLang="en-US" dirty="0" smtClean="0"/>
              <a:t>标，通常是一个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ＵＲＬ，</a:t>
            </a:r>
            <a:r>
              <a:rPr lang="zh-CN" altLang="en-US" dirty="0" smtClean="0">
                <a:latin typeface="+mn-ea"/>
              </a:rPr>
              <a:t>或者是协议、端口和域名的绝对路径，通常以请求的环境为特征</a:t>
            </a:r>
            <a:endParaRPr lang="en-US" altLang="zh-CN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+mn-ea"/>
              </a:rPr>
              <a:t>HTTP</a:t>
            </a:r>
            <a:r>
              <a:rPr lang="zh-CN" altLang="en-US" dirty="0" smtClean="0">
                <a:latin typeface="+mn-ea"/>
              </a:rPr>
              <a:t>版本，定义了剩余报文的结构，作为对期望的响应版本的指示符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109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请求之</a:t>
            </a:r>
            <a:r>
              <a:rPr lang="en-US" altLang="zh-CN" dirty="0" smtClean="0"/>
              <a:t>headers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6644640" cy="2133600"/>
          </a:xfrm>
        </p:spPr>
      </p:pic>
      <p:sp>
        <p:nvSpPr>
          <p:cNvPr id="5" name="TextBox 4"/>
          <p:cNvSpPr txBox="1"/>
          <p:nvPr/>
        </p:nvSpPr>
        <p:spPr>
          <a:xfrm>
            <a:off x="827584" y="3469994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来自请求的 </a:t>
            </a:r>
            <a:r>
              <a:rPr lang="en-US" altLang="zh-CN" dirty="0">
                <a:hlinkClick r:id="rId3"/>
              </a:rPr>
              <a:t>HTTP headers</a:t>
            </a:r>
            <a:r>
              <a:rPr lang="en-US" altLang="zh-CN" dirty="0"/>
              <a:t> </a:t>
            </a:r>
            <a:r>
              <a:rPr lang="zh-CN" altLang="en-US" dirty="0"/>
              <a:t>遵循和 </a:t>
            </a:r>
            <a:r>
              <a:rPr lang="en-US" altLang="zh-CN" dirty="0"/>
              <a:t>HTTP header </a:t>
            </a:r>
            <a:r>
              <a:rPr lang="zh-CN" altLang="en-US" dirty="0"/>
              <a:t>相同的基本结构：不区分大小写的字符串，紧跟着的冒号 </a:t>
            </a:r>
            <a:r>
              <a:rPr lang="en-US" altLang="zh-CN" dirty="0"/>
              <a:t>(':') </a:t>
            </a:r>
            <a:r>
              <a:rPr lang="zh-CN" altLang="en-US" dirty="0"/>
              <a:t>和一个结构取决于 </a:t>
            </a:r>
            <a:r>
              <a:rPr lang="en-US" altLang="zh-CN" dirty="0"/>
              <a:t>header </a:t>
            </a:r>
            <a:r>
              <a:rPr lang="zh-CN" altLang="en-US" dirty="0"/>
              <a:t>的值。 整个 </a:t>
            </a:r>
            <a:r>
              <a:rPr lang="en-US" altLang="zh-CN" dirty="0"/>
              <a:t>header</a:t>
            </a:r>
            <a:r>
              <a:rPr lang="zh-CN" altLang="en-US" dirty="0"/>
              <a:t>（包括值）由一行组成，这一行可以相当长。</a:t>
            </a:r>
          </a:p>
          <a:p>
            <a:r>
              <a:rPr lang="zh-CN" altLang="en-US" dirty="0"/>
              <a:t>有许多请求头可用，它们可以分为几组：</a:t>
            </a:r>
          </a:p>
          <a:p>
            <a:r>
              <a:rPr lang="en-US" altLang="zh-CN" i="1" dirty="0"/>
              <a:t>General headers</a:t>
            </a:r>
            <a:r>
              <a:rPr lang="zh-CN" altLang="en-US" i="1" dirty="0"/>
              <a:t>，</a:t>
            </a:r>
            <a:r>
              <a:rPr lang="zh-CN" altLang="en-US" dirty="0"/>
              <a:t>例如 </a:t>
            </a:r>
            <a:r>
              <a:rPr lang="en-US" altLang="zh-CN" dirty="0">
                <a:hlinkClick r:id="rId4" tooltip="Via 是一个通用首部，是由代理服务器添加的，适用于正向和反向代理，在请求和响应首部中均可出现。这个消息首部可以用来追踪消息转发情况，防止循环请求，以及识别在请求或响应传递链中消息发送者对于协议的支持能力。"/>
              </a:rPr>
              <a:t>Via</a:t>
            </a:r>
            <a:r>
              <a:rPr lang="zh-CN" altLang="en-US" dirty="0"/>
              <a:t>，适用于整个报文。</a:t>
            </a:r>
          </a:p>
          <a:p>
            <a:r>
              <a:rPr lang="en-US" altLang="zh-CN" i="1" dirty="0"/>
              <a:t>Request headers</a:t>
            </a:r>
            <a:r>
              <a:rPr lang="zh-CN" altLang="en-US" i="1" dirty="0"/>
              <a:t>，</a:t>
            </a:r>
            <a:r>
              <a:rPr lang="zh-CN" altLang="en-US" dirty="0"/>
              <a:t>例如</a:t>
            </a:r>
            <a:r>
              <a:rPr lang="zh-CN" altLang="en-US" i="1" dirty="0"/>
              <a:t> </a:t>
            </a:r>
            <a:r>
              <a:rPr lang="en-US" altLang="zh-CN" dirty="0">
                <a:hlinkClick r:id="rId5" tooltip="User-Agent 首部包含了一个特征字符串，用来让网络协议的对端来识别发起请求的用户代理软件的应用类型、操作系统、软件开发商以及版本号。"/>
              </a:rPr>
              <a:t>User-Agent</a:t>
            </a:r>
            <a:r>
              <a:rPr lang="zh-CN" altLang="en-US" dirty="0"/>
              <a:t>，</a:t>
            </a:r>
            <a:r>
              <a:rPr lang="en-US" altLang="zh-CN" dirty="0">
                <a:hlinkClick r:id="rId6" tooltip="此页面仍未被本地化, 期待您的翻译!"/>
              </a:rPr>
              <a:t>Accept-Type</a:t>
            </a:r>
            <a:r>
              <a:rPr lang="zh-CN" altLang="en-US" dirty="0"/>
              <a:t>，通过进一步的定义</a:t>
            </a:r>
            <a:r>
              <a:rPr lang="en-US" altLang="zh-CN" dirty="0"/>
              <a:t>(</a:t>
            </a:r>
            <a:r>
              <a:rPr lang="zh-CN" altLang="en-US" dirty="0"/>
              <a:t>例如 </a:t>
            </a:r>
            <a:r>
              <a:rPr lang="en-US" altLang="zh-CN" dirty="0">
                <a:hlinkClick r:id="rId7" tooltip="Accept-Language 请求头允许客户端声明它可以理解的自然语言，以及优先选择的区域方言。借助内容协商机制，服务器可以从诸多备选项中选择一项进行应用， 并使用 Content-Language 应答头通知客户端它的选择。浏览器会基于其用户界面语言为这个请求头设置合适的值，即便是用户可以进行修改，但是这种情况极少发生（因为可增加指纹独特性，通常也不被鼓励）（译者注：通常只在测试网站的多语言支持时手动修改它；或为进一步减少指纹独特性，改为最常见的英文）。"/>
              </a:rPr>
              <a:t>Accept-Language</a:t>
            </a:r>
            <a:r>
              <a:rPr lang="en-US" altLang="zh-CN" dirty="0"/>
              <a:t>)</a:t>
            </a:r>
            <a:r>
              <a:rPr lang="zh-CN" altLang="en-US" dirty="0"/>
              <a:t>，或者给定上下文</a:t>
            </a:r>
            <a:r>
              <a:rPr lang="en-US" altLang="zh-CN" dirty="0"/>
              <a:t>(</a:t>
            </a:r>
            <a:r>
              <a:rPr lang="zh-CN" altLang="en-US" dirty="0"/>
              <a:t>例如 </a:t>
            </a:r>
            <a:r>
              <a:rPr lang="en-US" altLang="zh-CN" dirty="0">
                <a:hlinkClick r:id="rId8" tooltip="Referer 请求头包含了当前请求页面的来源页面的地址，即表示当前页面是通过此来源页面里的链接进入的。服务端一般使用 Referer 请求头识别访问来源，可能会以此进行统计分析、日志记录以及缓存优化等。"/>
              </a:rPr>
              <a:t>Referer</a:t>
            </a:r>
            <a:r>
              <a:rPr lang="en-US" altLang="zh-CN" dirty="0"/>
              <a:t>)</a:t>
            </a:r>
            <a:r>
              <a:rPr lang="zh-CN" altLang="en-US" dirty="0"/>
              <a:t>，或者进行有条件的限制 </a:t>
            </a:r>
            <a:r>
              <a:rPr lang="en-US" altLang="zh-CN" dirty="0"/>
              <a:t>(</a:t>
            </a:r>
            <a:r>
              <a:rPr lang="zh-CN" altLang="en-US" dirty="0"/>
              <a:t>例如 </a:t>
            </a:r>
            <a:r>
              <a:rPr lang="en-US" altLang="zh-CN" dirty="0">
                <a:hlinkClick r:id="rId9" tooltip="此页面仍未被本地化, 期待您的翻译!"/>
              </a:rPr>
              <a:t>If-None</a:t>
            </a:r>
            <a:r>
              <a:rPr lang="en-US" altLang="zh-CN" dirty="0"/>
              <a:t>) </a:t>
            </a:r>
            <a:r>
              <a:rPr lang="zh-CN" altLang="en-US" dirty="0"/>
              <a:t>来修改请求。</a:t>
            </a:r>
          </a:p>
          <a:p>
            <a:r>
              <a:rPr lang="en-US" altLang="zh-CN" i="1" dirty="0"/>
              <a:t>Entity headers</a:t>
            </a:r>
            <a:r>
              <a:rPr lang="zh-CN" altLang="en-US" i="1" dirty="0"/>
              <a:t>，</a:t>
            </a:r>
            <a:r>
              <a:rPr lang="zh-CN" altLang="en-US" dirty="0"/>
              <a:t>例如 </a:t>
            </a:r>
            <a:r>
              <a:rPr lang="en-US" altLang="zh-CN" dirty="0">
                <a:hlinkClick r:id="rId10" tooltip="Content-Length 是一个实体消息首部，用来指明发送给接收方的消息主体的大小，即用十进制数字表示的八位元组的数目。"/>
              </a:rPr>
              <a:t>Content-Length</a:t>
            </a:r>
            <a:r>
              <a:rPr lang="zh-CN" altLang="en-US" dirty="0"/>
              <a:t>，适用于请求的 </a:t>
            </a:r>
            <a:r>
              <a:rPr lang="en-US" altLang="zh-CN" dirty="0"/>
              <a:t>body</a:t>
            </a:r>
            <a:r>
              <a:rPr lang="zh-CN" altLang="en-US" dirty="0"/>
              <a:t>。显然，如果请求中没有任何 </a:t>
            </a:r>
            <a:r>
              <a:rPr lang="en-US" altLang="zh-CN" dirty="0"/>
              <a:t>body</a:t>
            </a:r>
            <a:r>
              <a:rPr lang="zh-CN" altLang="en-US" dirty="0"/>
              <a:t>，则不会发送这样的头文件。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38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请求之</a:t>
            </a:r>
            <a:r>
              <a:rPr lang="en-US" altLang="zh-CN" dirty="0" smtClean="0"/>
              <a:t>body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请求的最后一部分是它的 </a:t>
            </a:r>
            <a:r>
              <a:rPr lang="en-US" altLang="zh-CN" dirty="0"/>
              <a:t>body</a:t>
            </a:r>
            <a:r>
              <a:rPr lang="zh-CN" altLang="en-US" dirty="0"/>
              <a:t>。不是所有的请求都有一个 </a:t>
            </a:r>
            <a:r>
              <a:rPr lang="en-US" altLang="zh-CN" dirty="0"/>
              <a:t>body</a:t>
            </a:r>
            <a:r>
              <a:rPr lang="zh-CN" altLang="en-US" dirty="0"/>
              <a:t>：例如获取资源的请求，</a:t>
            </a:r>
            <a:r>
              <a:rPr lang="en-US" altLang="zh-CN" dirty="0"/>
              <a:t>GET</a:t>
            </a:r>
            <a:r>
              <a:rPr lang="zh-CN" altLang="en-US" dirty="0"/>
              <a:t>，</a:t>
            </a:r>
            <a:r>
              <a:rPr lang="en-US" altLang="zh-CN" dirty="0"/>
              <a:t>HEAD</a:t>
            </a:r>
            <a:r>
              <a:rPr lang="zh-CN" altLang="en-US" dirty="0"/>
              <a:t>，</a:t>
            </a:r>
            <a:r>
              <a:rPr lang="en-US" altLang="zh-CN" dirty="0"/>
              <a:t>DELETE </a:t>
            </a:r>
            <a:r>
              <a:rPr lang="zh-CN" altLang="en-US" dirty="0"/>
              <a:t>和 </a:t>
            </a:r>
            <a:r>
              <a:rPr lang="en-US" altLang="zh-CN" dirty="0"/>
              <a:t>OPTIONS</a:t>
            </a:r>
            <a:r>
              <a:rPr lang="zh-CN" altLang="en-US" dirty="0"/>
              <a:t>，通常它们不需要 </a:t>
            </a:r>
            <a:r>
              <a:rPr lang="en-US" altLang="zh-CN" dirty="0"/>
              <a:t>body</a:t>
            </a:r>
            <a:r>
              <a:rPr lang="zh-CN" altLang="en-US" dirty="0"/>
              <a:t>。 有些请求将数据发送到服务器以便更新数据：常见的的情况是 </a:t>
            </a:r>
            <a:r>
              <a:rPr lang="en-US" altLang="zh-CN" dirty="0"/>
              <a:t>POST </a:t>
            </a:r>
            <a:r>
              <a:rPr lang="zh-CN" altLang="en-US" dirty="0"/>
              <a:t>请求（包含 </a:t>
            </a:r>
            <a:r>
              <a:rPr lang="en-US" altLang="zh-CN" dirty="0"/>
              <a:t>HTML </a:t>
            </a:r>
            <a:r>
              <a:rPr lang="zh-CN" altLang="en-US" dirty="0"/>
              <a:t>表单数据）。</a:t>
            </a:r>
          </a:p>
          <a:p>
            <a:r>
              <a:rPr lang="en-US" altLang="zh-CN" dirty="0"/>
              <a:t>Body </a:t>
            </a:r>
            <a:r>
              <a:rPr lang="zh-CN" altLang="en-US" dirty="0"/>
              <a:t>大致可分为两类：</a:t>
            </a:r>
          </a:p>
          <a:p>
            <a:r>
              <a:rPr lang="en-US" altLang="zh-CN" dirty="0"/>
              <a:t>Single-resource bodies</a:t>
            </a:r>
            <a:r>
              <a:rPr lang="zh-CN" altLang="en-US" dirty="0"/>
              <a:t>，由一个单文件组成。该类型 </a:t>
            </a:r>
            <a:r>
              <a:rPr lang="en-US" altLang="zh-CN" dirty="0"/>
              <a:t>body </a:t>
            </a:r>
            <a:r>
              <a:rPr lang="zh-CN" altLang="en-US" dirty="0"/>
              <a:t>由两个 </a:t>
            </a:r>
            <a:r>
              <a:rPr lang="en-US" altLang="zh-CN" dirty="0"/>
              <a:t>header </a:t>
            </a:r>
            <a:r>
              <a:rPr lang="zh-CN" altLang="en-US" dirty="0"/>
              <a:t>定义： </a:t>
            </a:r>
            <a:r>
              <a:rPr lang="en-US" altLang="zh-CN" dirty="0">
                <a:hlinkClick r:id="rId2" tooltip="Content-Type 实体头部用于指示资源的MIME类型 media type 。"/>
              </a:rPr>
              <a:t>Content-Type</a:t>
            </a:r>
            <a:r>
              <a:rPr lang="en-US" altLang="zh-CN" dirty="0"/>
              <a:t> </a:t>
            </a:r>
            <a:r>
              <a:rPr lang="zh-CN" altLang="en-US" dirty="0"/>
              <a:t>和 </a:t>
            </a:r>
            <a:r>
              <a:rPr lang="en-US" altLang="zh-CN" dirty="0">
                <a:hlinkClick r:id="rId3" tooltip="Content-Length 是一个实体消息首部，用来指明发送给接收方的消息主体的大小，即用十进制数字表示的八位元组的数目。"/>
              </a:rPr>
              <a:t>Content-Length</a:t>
            </a:r>
            <a:r>
              <a:rPr lang="en-US" altLang="zh-CN" dirty="0"/>
              <a:t>.</a:t>
            </a:r>
          </a:p>
          <a:p>
            <a:r>
              <a:rPr lang="en-US" altLang="zh-CN" dirty="0">
                <a:hlinkClick r:id="rId4"/>
              </a:rPr>
              <a:t>Multiple-resource bodies</a:t>
            </a:r>
            <a:r>
              <a:rPr lang="zh-CN" altLang="en-US" dirty="0"/>
              <a:t>，由多部分 </a:t>
            </a:r>
            <a:r>
              <a:rPr lang="en-US" altLang="zh-CN" dirty="0"/>
              <a:t>body </a:t>
            </a:r>
            <a:r>
              <a:rPr lang="zh-CN" altLang="en-US" dirty="0"/>
              <a:t>组成，每一部分包含不同的信息位。通常是和  </a:t>
            </a:r>
            <a:r>
              <a:rPr lang="en-US" altLang="zh-CN" dirty="0">
                <a:hlinkClick r:id="rId5"/>
              </a:rPr>
              <a:t>HTML Forms</a:t>
            </a:r>
            <a:r>
              <a:rPr lang="en-US" altLang="zh-CN" dirty="0"/>
              <a:t> </a:t>
            </a:r>
            <a:r>
              <a:rPr lang="zh-CN" altLang="en-US" dirty="0"/>
              <a:t>连系在一起。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5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响应之状态行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HTTP </a:t>
            </a:r>
            <a:r>
              <a:rPr lang="zh-CN" altLang="en-US" dirty="0"/>
              <a:t>响应的起始行被称作 </a:t>
            </a:r>
            <a:r>
              <a:rPr lang="zh-CN" altLang="en-US" i="1" dirty="0"/>
              <a:t>状态行</a:t>
            </a:r>
            <a:r>
              <a:rPr lang="zh-CN" altLang="en-US" dirty="0"/>
              <a:t> </a:t>
            </a:r>
            <a:r>
              <a:rPr lang="en-US" altLang="zh-CN" i="1" dirty="0"/>
              <a:t>(status line)</a:t>
            </a:r>
            <a:r>
              <a:rPr lang="zh-CN" altLang="en-US" dirty="0"/>
              <a:t>，包含以下信息：</a:t>
            </a:r>
          </a:p>
          <a:p>
            <a:r>
              <a:rPr lang="zh-CN" altLang="en-US" i="1" dirty="0"/>
              <a:t>协议版本</a:t>
            </a:r>
            <a:r>
              <a:rPr lang="zh-CN" altLang="en-US" dirty="0"/>
              <a:t>，通常为 </a:t>
            </a:r>
            <a:r>
              <a:rPr lang="en-US" altLang="zh-CN" dirty="0"/>
              <a:t>HTTP/1.1</a:t>
            </a:r>
            <a:r>
              <a:rPr lang="zh-CN" altLang="en-US" dirty="0"/>
              <a:t>。</a:t>
            </a:r>
          </a:p>
          <a:p>
            <a:r>
              <a:rPr lang="zh-CN" altLang="en-US" i="1" dirty="0"/>
              <a:t>状态码 </a:t>
            </a:r>
            <a:r>
              <a:rPr lang="en-US" altLang="zh-CN" i="1" dirty="0"/>
              <a:t>(status code)</a:t>
            </a:r>
            <a:r>
              <a:rPr lang="zh-CN" altLang="en-US" dirty="0"/>
              <a:t>，表明请求是成功或失败。常见的状态码是 </a:t>
            </a:r>
            <a:r>
              <a:rPr lang="en-US" altLang="zh-CN" dirty="0">
                <a:hlinkClick r:id="rId2" tooltip="状态码 200 OK 表明请求已经成功. 默认情况下状态码为200的响应可以被缓存。"/>
              </a:rPr>
              <a:t>200</a:t>
            </a:r>
            <a:r>
              <a:rPr lang="zh-CN" altLang="en-US" dirty="0"/>
              <a:t>，</a:t>
            </a:r>
            <a:r>
              <a:rPr lang="en-US" altLang="zh-CN" dirty="0">
                <a:hlinkClick r:id="rId3" tooltip="状态码 404 Not Found 代表客户端错误，指的是服务器端无法找到所请求的资源。返回该响应的链接通常称为坏链（broken link）或死链（dead link），它们会导向链接出错处理(link rot)页面。"/>
              </a:rPr>
              <a:t>404</a:t>
            </a:r>
            <a:r>
              <a:rPr lang="zh-CN" altLang="en-US" dirty="0"/>
              <a:t>，或 </a:t>
            </a:r>
            <a:r>
              <a:rPr lang="en-US" altLang="zh-CN" dirty="0">
                <a:hlinkClick r:id="rId4" tooltip="HTTP 302 Found 重定向状态码表明请求的资源被暂时的移动到了由Location 头部指定的 URL 上。浏览器会重定向到这个URL， 但是搜索引擎不会对该资源的链接进行更新 (In SEO-speak, it is said that the link-juice is not sent to the new URL)。"/>
              </a:rPr>
              <a:t>302</a:t>
            </a:r>
            <a:r>
              <a:rPr lang="zh-CN" altLang="en-US" dirty="0"/>
              <a:t>。</a:t>
            </a:r>
          </a:p>
          <a:p>
            <a:r>
              <a:rPr lang="zh-CN" altLang="en-US" i="1" dirty="0"/>
              <a:t>状态文本 </a:t>
            </a:r>
            <a:r>
              <a:rPr lang="en-US" altLang="zh-CN" i="1" dirty="0"/>
              <a:t>(status text)</a:t>
            </a:r>
            <a:r>
              <a:rPr lang="zh-CN" altLang="en-US" dirty="0"/>
              <a:t>。一个简短的，纯粹的信息，通过状态码的文本描述，帮助人们理解该 </a:t>
            </a:r>
            <a:r>
              <a:rPr lang="en-US" altLang="zh-CN" dirty="0"/>
              <a:t>HTTP </a:t>
            </a:r>
            <a:r>
              <a:rPr lang="zh-CN" altLang="en-US" dirty="0"/>
              <a:t>消息。</a:t>
            </a:r>
          </a:p>
          <a:p>
            <a:r>
              <a:rPr lang="zh-CN" altLang="en-US" dirty="0"/>
              <a:t>一个典型的状态行看起来像这样：</a:t>
            </a:r>
            <a:r>
              <a:rPr lang="en-US" altLang="zh-CN" dirty="0"/>
              <a:t>HTTP/1.1 404 Not Found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624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响应之</a:t>
            </a:r>
            <a:r>
              <a:rPr lang="en-US" altLang="zh-CN" dirty="0" smtClean="0"/>
              <a:t>headers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24744"/>
            <a:ext cx="6134100" cy="2621280"/>
          </a:xfrm>
        </p:spPr>
      </p:pic>
      <p:sp>
        <p:nvSpPr>
          <p:cNvPr id="5" name="TextBox 4"/>
          <p:cNvSpPr txBox="1"/>
          <p:nvPr/>
        </p:nvSpPr>
        <p:spPr>
          <a:xfrm>
            <a:off x="1043608" y="3717032"/>
            <a:ext cx="6624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响应的  </a:t>
            </a:r>
            <a:r>
              <a:rPr lang="en-US" altLang="zh-CN" dirty="0">
                <a:hlinkClick r:id="rId3"/>
              </a:rPr>
              <a:t>HTTP headers</a:t>
            </a:r>
            <a:r>
              <a:rPr lang="en-US" altLang="zh-CN" dirty="0"/>
              <a:t> </a:t>
            </a:r>
            <a:r>
              <a:rPr lang="zh-CN" altLang="en-US" dirty="0"/>
              <a:t>遵循和任何其它 </a:t>
            </a:r>
            <a:r>
              <a:rPr lang="en-US" altLang="zh-CN" dirty="0"/>
              <a:t>header </a:t>
            </a:r>
            <a:r>
              <a:rPr lang="zh-CN" altLang="en-US" dirty="0"/>
              <a:t>相同的结构：不区分大小写的字符串，紧跟着的冒号 </a:t>
            </a:r>
            <a:r>
              <a:rPr lang="en-US" altLang="zh-CN" dirty="0"/>
              <a:t>(':') </a:t>
            </a:r>
            <a:r>
              <a:rPr lang="zh-CN" altLang="en-US" dirty="0"/>
              <a:t>和一个结构取决于 </a:t>
            </a:r>
            <a:r>
              <a:rPr lang="en-US" altLang="zh-CN" dirty="0"/>
              <a:t>header </a:t>
            </a:r>
            <a:r>
              <a:rPr lang="zh-CN" altLang="en-US" dirty="0"/>
              <a:t>类型的值。 整个 </a:t>
            </a:r>
            <a:r>
              <a:rPr lang="en-US" altLang="zh-CN" dirty="0"/>
              <a:t>header</a:t>
            </a:r>
            <a:r>
              <a:rPr lang="zh-CN" altLang="en-US" dirty="0"/>
              <a:t>（包括其值）表现为单行形式。</a:t>
            </a:r>
          </a:p>
          <a:p>
            <a:r>
              <a:rPr lang="zh-CN" altLang="en-US" dirty="0"/>
              <a:t>有许多响应头可用，这些响应头可以分为几组：</a:t>
            </a:r>
          </a:p>
          <a:p>
            <a:r>
              <a:rPr lang="en-US" altLang="zh-CN" i="1" dirty="0"/>
              <a:t>General headers</a:t>
            </a:r>
            <a:r>
              <a:rPr lang="zh-CN" altLang="en-US" i="1" dirty="0"/>
              <a:t>，</a:t>
            </a:r>
            <a:r>
              <a:rPr lang="zh-CN" altLang="en-US" dirty="0"/>
              <a:t>例如 </a:t>
            </a:r>
            <a:r>
              <a:rPr lang="en-US" altLang="zh-CN" dirty="0">
                <a:hlinkClick r:id="rId4" tooltip="Via 是一个通用首部，是由代理服务器添加的，适用于正向和反向代理，在请求和响应首部中均可出现。这个消息首部可以用来追踪消息转发情况，防止循环请求，以及识别在请求或响应传递链中消息发送者对于协议的支持能力。"/>
              </a:rPr>
              <a:t>Via</a:t>
            </a:r>
            <a:r>
              <a:rPr lang="zh-CN" altLang="en-US" dirty="0"/>
              <a:t>，适用于整个报文。</a:t>
            </a:r>
          </a:p>
          <a:p>
            <a:r>
              <a:rPr lang="en-US" altLang="zh-CN" i="1" dirty="0"/>
              <a:t>Response headers</a:t>
            </a:r>
            <a:r>
              <a:rPr lang="zh-CN" altLang="en-US" i="1" dirty="0"/>
              <a:t>，</a:t>
            </a:r>
            <a:r>
              <a:rPr lang="zh-CN" altLang="en-US" dirty="0"/>
              <a:t>例如 </a:t>
            </a:r>
            <a:r>
              <a:rPr lang="en-US" altLang="zh-CN" dirty="0">
                <a:hlinkClick r:id="rId5" tooltip="Vary 是一个HTTP响应头部信息，它决定了对于未来的一个请求头，应该用一个缓存的回复(response)还是向源服务器请求一个新的回复。它被服务器用来表明在 content negotiation algorithm（内容协商算法）中选择一个资源代表的时候应该使用哪些头部信息（headers）."/>
              </a:rPr>
              <a:t>Vary</a:t>
            </a:r>
            <a:r>
              <a:rPr lang="en-US" altLang="zh-CN" dirty="0"/>
              <a:t> </a:t>
            </a:r>
            <a:r>
              <a:rPr lang="zh-CN" altLang="en-US" dirty="0"/>
              <a:t>和 </a:t>
            </a:r>
            <a:r>
              <a:rPr lang="en-US" altLang="zh-CN" dirty="0">
                <a:hlinkClick r:id="rId6" tooltip="服务器使用 HTTP 响应头 Accept-Ranges 标识自身支持范围请求(partial requests)。字段的具体值用于定义范围请求的单位。"/>
              </a:rPr>
              <a:t>Accept-Ranges</a:t>
            </a:r>
            <a:r>
              <a:rPr lang="zh-CN" altLang="en-US" dirty="0"/>
              <a:t>，提供其它不符合状态行的关于服务器的信息。</a:t>
            </a:r>
          </a:p>
          <a:p>
            <a:r>
              <a:rPr lang="en-US" altLang="zh-CN" i="1" dirty="0"/>
              <a:t>Entity headers</a:t>
            </a:r>
            <a:r>
              <a:rPr lang="zh-CN" altLang="en-US" dirty="0"/>
              <a:t>，例如 </a:t>
            </a:r>
            <a:r>
              <a:rPr lang="en-US" altLang="zh-CN" dirty="0">
                <a:hlinkClick r:id="rId7" tooltip="Content-Length 是一个实体消息首部，用来指明发送给接收方的消息主体的大小，即用十进制数字表示的八位元组的数目。"/>
              </a:rPr>
              <a:t>Content-Length</a:t>
            </a:r>
            <a:r>
              <a:rPr lang="zh-CN" altLang="en-US" dirty="0"/>
              <a:t>，适用于请求的 </a:t>
            </a:r>
            <a:r>
              <a:rPr lang="en-US" altLang="zh-CN" dirty="0"/>
              <a:t>body</a:t>
            </a:r>
            <a:r>
              <a:rPr lang="zh-CN" altLang="en-US" dirty="0"/>
              <a:t>。显然，如果请求中没有任何 </a:t>
            </a:r>
            <a:r>
              <a:rPr lang="en-US" altLang="zh-CN" dirty="0"/>
              <a:t>body</a:t>
            </a:r>
            <a:r>
              <a:rPr lang="zh-CN" altLang="en-US" dirty="0"/>
              <a:t>，则不会发送这样的头文件。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69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响应之</a:t>
            </a:r>
            <a:r>
              <a:rPr lang="en-US" altLang="zh-CN" dirty="0" smtClean="0"/>
              <a:t>body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/>
          </a:bodyPr>
          <a:lstStyle/>
          <a:p>
            <a:r>
              <a:rPr lang="zh-CN" altLang="en-US" dirty="0"/>
              <a:t>响应的最后一部分是 </a:t>
            </a:r>
            <a:r>
              <a:rPr lang="en-US" altLang="zh-CN" dirty="0"/>
              <a:t>body</a:t>
            </a:r>
            <a:r>
              <a:rPr lang="zh-CN" altLang="en-US" dirty="0"/>
              <a:t>。不是所有的响应都有 </a:t>
            </a:r>
            <a:r>
              <a:rPr lang="en-US" altLang="zh-CN" dirty="0"/>
              <a:t>body</a:t>
            </a:r>
            <a:r>
              <a:rPr lang="zh-CN" altLang="en-US" dirty="0"/>
              <a:t>：具有状态码 </a:t>
            </a:r>
            <a:r>
              <a:rPr lang="en-US" altLang="zh-CN" dirty="0"/>
              <a:t>(</a:t>
            </a:r>
            <a:r>
              <a:rPr lang="zh-CN" altLang="en-US" dirty="0"/>
              <a:t>如 </a:t>
            </a:r>
            <a:r>
              <a:rPr lang="en-US" altLang="zh-CN" dirty="0">
                <a:hlinkClick r:id="rId2" tooltip="在HTTP协议中，201 Created 是一个代表成功的应答状态码，表示请求已经被成功处理，并且创建了新的资源。新的资源在应答返回之前已经被创建。同时新增的资源会在应答消息体中返回，其地址或者是原始请求的路径，或者是 Location 首部的值。"/>
              </a:rPr>
              <a:t>201</a:t>
            </a:r>
            <a:r>
              <a:rPr lang="zh-CN" altLang="en-US" dirty="0"/>
              <a:t> 或 </a:t>
            </a:r>
            <a:r>
              <a:rPr lang="en-US" altLang="zh-CN" dirty="0">
                <a:hlinkClick r:id="rId3" tooltip="HTTP 204 No Content 成功状态响应码，表示该请求已经成功了，但是客户端客户不需要离开当前页面。默认情况下 204 响应是可缓存的。一个 ETag 标头包含在此类响应中。"/>
              </a:rPr>
              <a:t>204</a:t>
            </a:r>
            <a:r>
              <a:rPr lang="en-US" altLang="zh-CN" dirty="0"/>
              <a:t>) </a:t>
            </a:r>
            <a:r>
              <a:rPr lang="zh-CN" altLang="en-US" dirty="0"/>
              <a:t>的响应，通常不会有 </a:t>
            </a:r>
            <a:r>
              <a:rPr lang="en-US" altLang="zh-CN" dirty="0"/>
              <a:t>body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2" y="4437112"/>
            <a:ext cx="8930916" cy="1205868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6228184" y="3933056"/>
            <a:ext cx="216024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2160" y="34290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34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增加断言（演示）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4600" dirty="0" smtClean="0"/>
              <a:t>断言就是预期与实际结果的判断</a:t>
            </a:r>
            <a:endParaRPr lang="en-US" altLang="zh-CN" sz="4600" dirty="0" smtClean="0"/>
          </a:p>
          <a:p>
            <a:r>
              <a:rPr lang="zh-CN" altLang="en-US" sz="4600" dirty="0"/>
              <a:t>断言</a:t>
            </a:r>
            <a:r>
              <a:rPr lang="zh-CN" altLang="en-US" sz="4600" dirty="0" smtClean="0"/>
              <a:t>在响应里状态码和返回</a:t>
            </a:r>
            <a:endParaRPr lang="en-US" altLang="zh-CN" sz="4600" dirty="0"/>
          </a:p>
          <a:p>
            <a:r>
              <a:rPr lang="zh-CN" altLang="en-US" sz="4600" dirty="0" smtClean="0"/>
              <a:t>给ｖ２ｅｘ的ａｐｉ增加断言</a:t>
            </a:r>
            <a:endParaRPr lang="en-US" altLang="zh-CN" sz="4600" dirty="0" smtClean="0"/>
          </a:p>
          <a:p>
            <a:r>
              <a:rPr lang="zh-CN" altLang="en-US" sz="4600" dirty="0" smtClean="0"/>
              <a:t>官方介绍：</a:t>
            </a:r>
            <a:r>
              <a:rPr lang="en-US" altLang="zh-CN" sz="4600" dirty="0" smtClean="0"/>
              <a:t>https://learning.postman.com/docs/writing-scripts/script-references/test-examples/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0753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Postman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设置全局变量</a:t>
            </a:r>
            <a:endParaRPr lang="en-US" altLang="zh-CN" dirty="0" smtClean="0"/>
          </a:p>
          <a:p>
            <a:r>
              <a:rPr lang="zh-CN" altLang="en-US" dirty="0"/>
              <a:t>设</a:t>
            </a:r>
            <a:r>
              <a:rPr lang="zh-CN" altLang="en-US" dirty="0" smtClean="0"/>
              <a:t>置环境变量</a:t>
            </a:r>
            <a:endParaRPr lang="en-US" altLang="zh-CN" dirty="0" smtClean="0"/>
          </a:p>
          <a:p>
            <a:r>
              <a:rPr lang="zh-CN" altLang="en-US" dirty="0"/>
              <a:t>拿</a:t>
            </a:r>
            <a:r>
              <a:rPr lang="zh-CN" altLang="en-US" dirty="0" smtClean="0"/>
              <a:t>到并处理请求的响应</a:t>
            </a:r>
            <a:endParaRPr lang="en-US" altLang="zh-CN" dirty="0" smtClean="0"/>
          </a:p>
          <a:p>
            <a:r>
              <a:rPr lang="zh-CN" altLang="en-US" dirty="0"/>
              <a:t>定</a:t>
            </a:r>
            <a:r>
              <a:rPr lang="zh-CN" altLang="en-US" dirty="0" smtClean="0"/>
              <a:t>义测试检查点和断言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277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Test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594928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进行状态码测试成功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411081"/>
            <a:ext cx="6729043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79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Test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60932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进行状态码测试失败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881"/>
            <a:ext cx="8450220" cy="467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8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hlinkClick r:id="rId2"/>
              </a:rPr>
              <a:t>https://app.getpostman.com/app/download/win64?_</a:t>
            </a:r>
            <a:r>
              <a:rPr lang="en-US" altLang="zh-CN" u="sng" dirty="0" smtClean="0">
                <a:hlinkClick r:id="rId2"/>
              </a:rPr>
              <a:t>ga=2.201562513.1250696341.1530543681-1582181135.1530543681</a:t>
            </a:r>
            <a:endParaRPr lang="en-US" altLang="zh-CN" u="sng" dirty="0" smtClean="0"/>
          </a:p>
          <a:p>
            <a:r>
              <a:rPr lang="zh-CN" altLang="en-US" u="sng" dirty="0"/>
              <a:t>进入自动下载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65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Ｓａｎｄｂｏｘ（演示）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postman</a:t>
            </a:r>
            <a:r>
              <a:rPr lang="zh-CN" altLang="en-US" dirty="0" smtClean="0"/>
              <a:t>中运行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代码的地方</a:t>
            </a:r>
            <a:endParaRPr lang="en-US" altLang="zh-CN" dirty="0" smtClean="0"/>
          </a:p>
          <a:p>
            <a:r>
              <a:rPr lang="zh-CN" altLang="en-US" dirty="0"/>
              <a:t>公</a:t>
            </a:r>
            <a:r>
              <a:rPr lang="zh-CN" altLang="en-US" dirty="0" smtClean="0"/>
              <a:t>共库</a:t>
            </a:r>
            <a:endParaRPr lang="en-US" altLang="zh-CN" dirty="0" smtClean="0"/>
          </a:p>
          <a:p>
            <a:r>
              <a:rPr lang="zh-CN" altLang="en-US" dirty="0"/>
              <a:t>环境变</a:t>
            </a:r>
            <a:r>
              <a:rPr lang="zh-CN" altLang="en-US" dirty="0" smtClean="0"/>
              <a:t>量与全局变量</a:t>
            </a:r>
            <a:endParaRPr lang="en-US" altLang="zh-CN" dirty="0" smtClean="0"/>
          </a:p>
          <a:p>
            <a:r>
              <a:rPr lang="zh-CN" altLang="en-US" dirty="0"/>
              <a:t>动态变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r>
              <a:rPr lang="zh-CN" altLang="en-US" dirty="0"/>
              <a:t>操</a:t>
            </a:r>
            <a:r>
              <a:rPr lang="zh-CN" altLang="en-US" dirty="0" smtClean="0"/>
              <a:t>作</a:t>
            </a:r>
            <a:r>
              <a:rPr lang="en-US" altLang="zh-CN" dirty="0" smtClean="0"/>
              <a:t>cookie</a:t>
            </a:r>
          </a:p>
          <a:p>
            <a:r>
              <a:rPr lang="zh-CN" altLang="en-US" dirty="0"/>
              <a:t>获</a:t>
            </a:r>
            <a:r>
              <a:rPr lang="zh-CN" altLang="en-US" dirty="0" smtClean="0"/>
              <a:t>取和查看请求及响应</a:t>
            </a:r>
            <a:endParaRPr lang="en-US" altLang="zh-CN" dirty="0" smtClean="0"/>
          </a:p>
          <a:p>
            <a:r>
              <a:rPr lang="zh-CN" altLang="en-US" dirty="0"/>
              <a:t>读</a:t>
            </a:r>
            <a:r>
              <a:rPr lang="zh-CN" altLang="en-US" dirty="0" smtClean="0"/>
              <a:t>取数据文件</a:t>
            </a:r>
            <a:endParaRPr lang="en-US" altLang="zh-CN" dirty="0" smtClean="0"/>
          </a:p>
          <a:p>
            <a:r>
              <a:rPr lang="zh-CN" altLang="en-US" dirty="0"/>
              <a:t>官方文</a:t>
            </a:r>
            <a:r>
              <a:rPr lang="zh-CN" altLang="en-US" dirty="0" smtClean="0"/>
              <a:t>档：</a:t>
            </a:r>
            <a:r>
              <a:rPr lang="en-US" altLang="zh-CN" dirty="0" smtClean="0"/>
              <a:t> https://learning.postman.com/docs/writing-scripts/intro-to-scripts/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415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测试（演示）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交</a:t>
            </a:r>
            <a:r>
              <a:rPr lang="zh-CN" altLang="en-US" dirty="0" smtClean="0"/>
              <a:t>互比较弱，无法处理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的请求</a:t>
            </a:r>
            <a:endParaRPr lang="en-US" altLang="zh-CN" dirty="0" smtClean="0"/>
          </a:p>
          <a:p>
            <a:r>
              <a:rPr lang="zh-CN" altLang="en-US" dirty="0" smtClean="0"/>
              <a:t>发</a:t>
            </a:r>
            <a:r>
              <a:rPr lang="zh-CN" altLang="en-US" dirty="0"/>
              <a:t>请</a:t>
            </a:r>
            <a:r>
              <a:rPr lang="zh-CN" altLang="en-US" dirty="0" smtClean="0"/>
              <a:t>求拿到网站的响应，解析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，判断</a:t>
            </a:r>
            <a:r>
              <a:rPr lang="en-US" altLang="zh-CN" dirty="0" smtClean="0"/>
              <a:t>ui</a:t>
            </a:r>
            <a:r>
              <a:rPr lang="zh-CN" altLang="en-US" dirty="0" smtClean="0"/>
              <a:t>是否正确</a:t>
            </a:r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到的库：ｃｈｅｅｒｉｏ</a:t>
            </a:r>
            <a:endParaRPr lang="en-US" altLang="zh-CN" dirty="0" smtClean="0"/>
          </a:p>
          <a:p>
            <a:r>
              <a:rPr lang="zh-CN" altLang="en-US" dirty="0"/>
              <a:t>网</a:t>
            </a:r>
            <a:r>
              <a:rPr lang="zh-CN" altLang="en-US" dirty="0" smtClean="0"/>
              <a:t>址：</a:t>
            </a:r>
            <a:r>
              <a:rPr lang="en-US" altLang="zh-CN" dirty="0" smtClean="0">
                <a:hlinkClick r:id="rId2"/>
              </a:rPr>
              <a:t>https://cheerio.js.org/</a:t>
            </a:r>
            <a:endParaRPr lang="en-US" altLang="zh-CN" dirty="0" smtClean="0"/>
          </a:p>
          <a:p>
            <a:r>
              <a:rPr lang="zh-CN" altLang="en-US" dirty="0"/>
              <a:t>测试用</a:t>
            </a:r>
            <a:r>
              <a:rPr lang="zh-CN" altLang="en-US" dirty="0" smtClean="0"/>
              <a:t>例：断言</a:t>
            </a:r>
            <a:r>
              <a:rPr lang="en-US" altLang="zh-CN" dirty="0" smtClean="0"/>
              <a:t>http://localhost:8099/swagger-ui.html#!/user45controller/findAllUsingGET</a:t>
            </a:r>
            <a:r>
              <a:rPr lang="zh-CN" altLang="en-US" dirty="0" smtClean="0"/>
              <a:t>这个页面出现２个</a:t>
            </a:r>
            <a:r>
              <a:rPr lang="en-US" altLang="zh-CN" dirty="0" smtClean="0"/>
              <a:t>header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51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6561389" cy="4442845"/>
          </a:xfrm>
        </p:spPr>
      </p:pic>
      <p:sp>
        <p:nvSpPr>
          <p:cNvPr id="7" name="TextBox 6"/>
          <p:cNvSpPr txBox="1"/>
          <p:nvPr/>
        </p:nvSpPr>
        <p:spPr>
          <a:xfrm>
            <a:off x="3815408" y="3861048"/>
            <a:ext cx="5328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以腾讯课堂为例</a:t>
            </a:r>
            <a:endParaRPr lang="en-US" altLang="zh-CN" dirty="0" smtClean="0"/>
          </a:p>
          <a:p>
            <a:r>
              <a:rPr lang="en-US" altLang="zh-CN" dirty="0"/>
              <a:t>var cheerio </a:t>
            </a:r>
            <a:r>
              <a:rPr lang="en-US" altLang="zh-CN" b="1" dirty="0"/>
              <a:t>=</a:t>
            </a:r>
            <a:r>
              <a:rPr lang="en-US" altLang="zh-CN" dirty="0"/>
              <a:t> </a:t>
            </a:r>
            <a:r>
              <a:rPr lang="en-US" altLang="zh-CN" b="1" dirty="0"/>
              <a:t>require</a:t>
            </a:r>
            <a:r>
              <a:rPr lang="en-US" altLang="zh-CN" dirty="0"/>
              <a:t>('cheerio');</a:t>
            </a:r>
          </a:p>
          <a:p>
            <a:r>
              <a:rPr lang="en-US" altLang="zh-CN" dirty="0"/>
              <a:t>var $ </a:t>
            </a:r>
            <a:r>
              <a:rPr lang="en-US" altLang="zh-CN" b="1" dirty="0"/>
              <a:t>=</a:t>
            </a:r>
            <a:r>
              <a:rPr lang="en-US" altLang="zh-CN" dirty="0"/>
              <a:t> cheerio.</a:t>
            </a:r>
            <a:r>
              <a:rPr lang="en-US" altLang="zh-CN" b="1" dirty="0"/>
              <a:t>load</a:t>
            </a:r>
            <a:r>
              <a:rPr lang="en-US" altLang="zh-CN" dirty="0"/>
              <a:t>(responseBody);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pm.</a:t>
            </a:r>
            <a:r>
              <a:rPr lang="en-US" altLang="zh-CN" b="1" dirty="0"/>
              <a:t>test</a:t>
            </a:r>
            <a:r>
              <a:rPr lang="en-US" altLang="zh-CN" dirty="0"/>
              <a:t>("</a:t>
            </a:r>
            <a:r>
              <a:rPr lang="zh-CN" altLang="en-US" dirty="0"/>
              <a:t>必须有两个</a:t>
            </a:r>
            <a:r>
              <a:rPr lang="en-US" altLang="zh-CN" dirty="0"/>
              <a:t>", </a:t>
            </a:r>
            <a:r>
              <a:rPr lang="en-US" altLang="zh-CN" b="1" dirty="0"/>
              <a:t>function</a:t>
            </a:r>
            <a:r>
              <a:rPr lang="en-US" altLang="zh-CN" dirty="0"/>
              <a:t> () {</a:t>
            </a:r>
          </a:p>
          <a:p>
            <a:r>
              <a:rPr lang="en-US" altLang="zh-CN" dirty="0"/>
              <a:t>    pm.response.to.have.status(200);</a:t>
            </a:r>
          </a:p>
          <a:p>
            <a:r>
              <a:rPr lang="en-US" altLang="zh-CN" dirty="0"/>
              <a:t>    pm.expect($('#js-select-course select-course mod-sub').length</a:t>
            </a:r>
            <a:r>
              <a:rPr lang="en-US" altLang="zh-CN" b="1" dirty="0"/>
              <a:t>===</a:t>
            </a:r>
            <a:r>
              <a:rPr lang="en-US" altLang="zh-CN" dirty="0"/>
              <a:t>2);</a:t>
            </a:r>
          </a:p>
          <a:p>
            <a:r>
              <a:rPr lang="en-US" altLang="zh-CN" dirty="0"/>
              <a:t>});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308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</a:t>
            </a:r>
            <a:r>
              <a:rPr lang="zh-CN" altLang="en-US" dirty="0"/>
              <a:t>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环境变量</a:t>
            </a:r>
            <a:endParaRPr lang="en-US" altLang="zh-CN" dirty="0" smtClean="0"/>
          </a:p>
          <a:p>
            <a:r>
              <a:rPr lang="zh-CN" altLang="en-US" dirty="0" smtClean="0"/>
              <a:t>全</a:t>
            </a:r>
            <a:r>
              <a:rPr lang="zh-CN" altLang="en-US" dirty="0"/>
              <a:t>局变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r>
              <a:rPr lang="zh-CN" altLang="en-US" dirty="0" smtClean="0"/>
              <a:t>本地变量，一般在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中使用</a:t>
            </a:r>
            <a:endParaRPr lang="en-US" altLang="zh-CN" dirty="0" smtClean="0"/>
          </a:p>
          <a:p>
            <a:r>
              <a:rPr lang="zh-CN" altLang="en-US" dirty="0" smtClean="0"/>
              <a:t>变</a:t>
            </a:r>
            <a:r>
              <a:rPr lang="zh-CN" altLang="en-US" dirty="0"/>
              <a:t>量不</a:t>
            </a:r>
            <a:r>
              <a:rPr lang="zh-CN" altLang="en-US" dirty="0" smtClean="0"/>
              <a:t>能重复，全局变量所有接口都可以使用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里面引用，｛｛</a:t>
            </a:r>
            <a:r>
              <a:rPr lang="en-US" altLang="zh-CN" dirty="0" smtClean="0"/>
              <a:t>variable</a:t>
            </a:r>
            <a:r>
              <a:rPr lang="zh-CN" altLang="en-US" dirty="0" smtClean="0"/>
              <a:t>｝｝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941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变量（演示）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2592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https://www.v2ex.com/api/nodes/show.json?name=python</a:t>
            </a:r>
            <a:endParaRPr lang="en-US" altLang="zh-CN" dirty="0" smtClean="0"/>
          </a:p>
          <a:p>
            <a:r>
              <a:rPr lang="en-US" altLang="zh-CN" dirty="0" smtClean="0"/>
              <a:t>node_name:php/python/qna</a:t>
            </a:r>
          </a:p>
          <a:p>
            <a:r>
              <a:rPr lang="zh-CN" altLang="en-US" dirty="0" smtClean="0"/>
              <a:t>环境变量可以覆盖全局变量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97152"/>
            <a:ext cx="6652837" cy="14631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826" y="3849487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定义了一个环境变量，</a:t>
            </a:r>
            <a:r>
              <a:rPr lang="en-US" altLang="zh-CN" dirty="0"/>
              <a:t> https://www.v2ex.com/api/nodes/show.json?name={{node_name}}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952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我会用演示的方法来讲解如何建立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以及运行，还有从命令行运行</a:t>
            </a:r>
            <a:r>
              <a:rPr lang="en-US" altLang="zh-CN" dirty="0" smtClean="0"/>
              <a:t>postman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33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Postman</a:t>
            </a:r>
            <a:r>
              <a:rPr lang="zh-CN" altLang="zh-CN" dirty="0"/>
              <a:t>不仅可以调试简单的</a:t>
            </a:r>
            <a:r>
              <a:rPr lang="en-US" altLang="zh-CN" dirty="0"/>
              <a:t>css</a:t>
            </a:r>
            <a:r>
              <a:rPr lang="zh-CN" altLang="zh-CN" dirty="0"/>
              <a:t>、</a:t>
            </a:r>
            <a:r>
              <a:rPr lang="en-US" altLang="zh-CN" dirty="0"/>
              <a:t>html</a:t>
            </a:r>
            <a:r>
              <a:rPr lang="zh-CN" altLang="zh-CN" dirty="0"/>
              <a:t>、脚本等简单的网页基本信息，它还可以发送几乎所有类型的</a:t>
            </a:r>
            <a:r>
              <a:rPr lang="en-US" altLang="zh-CN" dirty="0"/>
              <a:t>HTTP</a:t>
            </a:r>
            <a:r>
              <a:rPr lang="zh-CN" altLang="zh-CN" dirty="0"/>
              <a:t>请求！</a:t>
            </a:r>
            <a:r>
              <a:rPr lang="en-US" altLang="zh-CN" dirty="0"/>
              <a:t>Postman</a:t>
            </a:r>
            <a:r>
              <a:rPr lang="zh-CN" altLang="zh-CN" dirty="0"/>
              <a:t>在发送网络</a:t>
            </a:r>
            <a:r>
              <a:rPr lang="en-US" altLang="zh-CN" dirty="0"/>
              <a:t>HTTP</a:t>
            </a:r>
            <a:r>
              <a:rPr lang="zh-CN" altLang="zh-CN" dirty="0"/>
              <a:t>请求方面可以说是</a:t>
            </a:r>
            <a:r>
              <a:rPr lang="en-US" altLang="zh-CN" dirty="0"/>
              <a:t>Chrome</a:t>
            </a:r>
            <a:r>
              <a:rPr lang="zh-CN" altLang="zh-CN" dirty="0"/>
              <a:t>插件类产品中的代表产品之一。</a:t>
            </a:r>
          </a:p>
          <a:p>
            <a:r>
              <a:rPr lang="zh-CN" altLang="zh-CN" dirty="0"/>
              <a:t>主流是</a:t>
            </a:r>
            <a:r>
              <a:rPr lang="en-US" altLang="zh-CN" dirty="0"/>
              <a:t>native</a:t>
            </a:r>
            <a:r>
              <a:rPr lang="zh-CN" altLang="zh-CN" dirty="0"/>
              <a:t>版本，</a:t>
            </a:r>
            <a:r>
              <a:rPr lang="en-US" altLang="zh-CN" dirty="0"/>
              <a:t>chrome</a:t>
            </a:r>
            <a:r>
              <a:rPr lang="zh-CN" altLang="zh-CN" dirty="0"/>
              <a:t>版本已经不维护了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22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chrome</a:t>
            </a:r>
            <a:r>
              <a:rPr lang="zh-CN" altLang="zh-CN" dirty="0" smtClean="0"/>
              <a:t>版本与</a:t>
            </a:r>
            <a:r>
              <a:rPr lang="en-US" altLang="zh-CN" dirty="0" smtClean="0"/>
              <a:t>native</a:t>
            </a:r>
            <a:r>
              <a:rPr lang="zh-CN" altLang="zh-CN" dirty="0" smtClean="0"/>
              <a:t>版本的区别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Native</a:t>
            </a:r>
            <a:r>
              <a:rPr lang="zh-CN" altLang="zh-CN" dirty="0"/>
              <a:t>版本可以直接操作</a:t>
            </a:r>
            <a:r>
              <a:rPr lang="en-US" altLang="zh-CN" dirty="0"/>
              <a:t>cookie</a:t>
            </a:r>
            <a:r>
              <a:rPr lang="zh-CN" altLang="zh-CN" dirty="0"/>
              <a:t>，</a:t>
            </a:r>
            <a:r>
              <a:rPr lang="en-US" altLang="zh-CN" dirty="0"/>
              <a:t>chrome</a:t>
            </a:r>
            <a:r>
              <a:rPr lang="zh-CN" altLang="zh-CN" dirty="0"/>
              <a:t>版本需要安装扩展</a:t>
            </a:r>
          </a:p>
          <a:p>
            <a:r>
              <a:rPr lang="en-US" altLang="zh-CN" dirty="0"/>
              <a:t>Native</a:t>
            </a:r>
            <a:r>
              <a:rPr lang="zh-CN" altLang="zh-CN" dirty="0"/>
              <a:t>版本自带</a:t>
            </a:r>
            <a:r>
              <a:rPr lang="en-US" altLang="zh-CN" dirty="0"/>
              <a:t>proxy</a:t>
            </a:r>
            <a:r>
              <a:rPr lang="zh-CN" altLang="zh-CN" dirty="0"/>
              <a:t>，可以用来抓包，</a:t>
            </a:r>
          </a:p>
          <a:p>
            <a:r>
              <a:rPr lang="zh-CN" altLang="zh-CN" dirty="0"/>
              <a:t>有一些</a:t>
            </a:r>
            <a:r>
              <a:rPr lang="en-US" altLang="zh-CN" dirty="0"/>
              <a:t>headers</a:t>
            </a:r>
            <a:r>
              <a:rPr lang="zh-CN" altLang="zh-CN" dirty="0"/>
              <a:t>在</a:t>
            </a:r>
            <a:r>
              <a:rPr lang="en-US" altLang="zh-CN" dirty="0"/>
              <a:t>chrome app</a:t>
            </a:r>
            <a:r>
              <a:rPr lang="zh-CN" altLang="zh-CN" dirty="0"/>
              <a:t>上是受限的，比如</a:t>
            </a:r>
            <a:r>
              <a:rPr lang="en-US" altLang="zh-CN" dirty="0"/>
              <a:t>origin</a:t>
            </a:r>
            <a:r>
              <a:rPr lang="zh-CN" altLang="zh-CN" dirty="0"/>
              <a:t>和</a:t>
            </a:r>
            <a:r>
              <a:rPr lang="en-US" altLang="zh-CN" dirty="0"/>
              <a:t>user-agent</a:t>
            </a:r>
            <a:endParaRPr lang="zh-CN" altLang="zh-CN" dirty="0"/>
          </a:p>
          <a:p>
            <a:r>
              <a:rPr lang="en-US" altLang="zh-CN" dirty="0"/>
              <a:t>Native</a:t>
            </a:r>
            <a:r>
              <a:rPr lang="zh-CN" altLang="zh-CN" dirty="0"/>
              <a:t>版本自带</a:t>
            </a:r>
            <a:r>
              <a:rPr lang="en-US" altLang="zh-CN" dirty="0"/>
              <a:t>postman console,</a:t>
            </a:r>
            <a:r>
              <a:rPr lang="zh-CN" altLang="zh-CN" dirty="0"/>
              <a:t>调试，断言打印测试正常进行</a:t>
            </a:r>
          </a:p>
          <a:p>
            <a:r>
              <a:rPr lang="en-US" altLang="zh-CN" dirty="0"/>
              <a:t>Native</a:t>
            </a:r>
            <a:r>
              <a:rPr lang="zh-CN" altLang="zh-CN" dirty="0"/>
              <a:t>有</a:t>
            </a:r>
            <a:r>
              <a:rPr lang="en-US" altLang="zh-CN" dirty="0"/>
              <a:t>don’t follow redirects option,</a:t>
            </a:r>
            <a:r>
              <a:rPr lang="zh-CN" altLang="zh-CN" dirty="0"/>
              <a:t>可以用来测试</a:t>
            </a:r>
            <a:r>
              <a:rPr lang="en-US" altLang="zh-CN" dirty="0"/>
              <a:t>api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92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菜单栏详解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8229600" cy="3032290"/>
          </a:xfrm>
        </p:spPr>
      </p:pic>
      <p:sp>
        <p:nvSpPr>
          <p:cNvPr id="5" name="TextBox 4"/>
          <p:cNvSpPr txBox="1"/>
          <p:nvPr/>
        </p:nvSpPr>
        <p:spPr>
          <a:xfrm>
            <a:off x="611560" y="4869160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New:</a:t>
            </a:r>
            <a:r>
              <a:rPr lang="zh-CN" altLang="en-US" dirty="0" smtClean="0"/>
              <a:t>新建请求，集合，环境</a:t>
            </a:r>
            <a:endParaRPr lang="en-US" altLang="zh-CN" dirty="0" smtClean="0"/>
          </a:p>
          <a:p>
            <a:r>
              <a:rPr lang="en-US" altLang="zh-CN" dirty="0" smtClean="0"/>
              <a:t>Import</a:t>
            </a:r>
            <a:r>
              <a:rPr lang="zh-CN" altLang="en-US" dirty="0" smtClean="0"/>
              <a:t>：导入文件，文件夹，链接，文本信息</a:t>
            </a:r>
            <a:endParaRPr lang="en-US" altLang="zh-CN" dirty="0" smtClean="0"/>
          </a:p>
          <a:p>
            <a:r>
              <a:rPr lang="en-US" altLang="zh-CN" dirty="0" smtClean="0"/>
              <a:t>Runner</a:t>
            </a:r>
            <a:r>
              <a:rPr lang="zh-CN" altLang="en-US" dirty="0" smtClean="0"/>
              <a:t>：集合的运行界面</a:t>
            </a:r>
            <a:endParaRPr lang="en-US" altLang="zh-CN" dirty="0" smtClean="0"/>
          </a:p>
          <a:p>
            <a:r>
              <a:rPr lang="zh-CN" altLang="en-US" dirty="0"/>
              <a:t>新增窗</a:t>
            </a:r>
            <a:r>
              <a:rPr lang="zh-CN" altLang="en-US" dirty="0" smtClean="0"/>
              <a:t>口</a:t>
            </a:r>
            <a:endParaRPr lang="en-US" altLang="zh-CN" dirty="0" smtClean="0"/>
          </a:p>
          <a:p>
            <a:r>
              <a:rPr lang="zh-CN" altLang="en-US" dirty="0"/>
              <a:t>同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r>
              <a:rPr lang="zh-CN" altLang="en-US" dirty="0"/>
              <a:t>抓</a:t>
            </a:r>
            <a:r>
              <a:rPr lang="zh-CN" altLang="en-US" dirty="0" smtClean="0"/>
              <a:t>取</a:t>
            </a:r>
            <a:r>
              <a:rPr lang="en-US" altLang="zh-CN" dirty="0" smtClean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20119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菜单栏详解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229600" cy="3032290"/>
          </a:xfrm>
        </p:spPr>
      </p:pic>
      <p:sp>
        <p:nvSpPr>
          <p:cNvPr id="5" name="TextBox 4"/>
          <p:cNvSpPr txBox="1"/>
          <p:nvPr/>
        </p:nvSpPr>
        <p:spPr>
          <a:xfrm>
            <a:off x="467544" y="4581128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Ｆ</a:t>
            </a:r>
            <a:r>
              <a:rPr lang="en-US" altLang="zh-CN" dirty="0" smtClean="0"/>
              <a:t>liter</a:t>
            </a:r>
            <a:r>
              <a:rPr lang="zh-CN" altLang="en-US" dirty="0" smtClean="0"/>
              <a:t>：过滤接口等信息</a:t>
            </a:r>
            <a:endParaRPr lang="en-US" altLang="zh-CN" dirty="0" smtClean="0"/>
          </a:p>
          <a:p>
            <a:r>
              <a:rPr lang="en-US" altLang="zh-CN" dirty="0" smtClean="0"/>
              <a:t>history</a:t>
            </a:r>
            <a:r>
              <a:rPr lang="zh-CN" altLang="en-US" dirty="0" smtClean="0"/>
              <a:t>：历史请求信息</a:t>
            </a:r>
            <a:endParaRPr lang="en-US" altLang="zh-CN" dirty="0" smtClean="0"/>
          </a:p>
          <a:p>
            <a:r>
              <a:rPr lang="en-US" altLang="zh-CN" dirty="0" smtClean="0"/>
              <a:t>Connection</a:t>
            </a:r>
            <a:r>
              <a:rPr lang="zh-CN" altLang="en-US" dirty="0" smtClean="0"/>
              <a:t>：集合，管理有关联的接口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77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发送ＡＰＩ请求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测试对象：ｖ２ｅｘ的ａｐｉ</a:t>
            </a:r>
            <a:endParaRPr lang="en-US" altLang="zh-CN" dirty="0" smtClean="0"/>
          </a:p>
          <a:p>
            <a:r>
              <a:rPr lang="zh-CN" altLang="en-US" dirty="0"/>
              <a:t>文</a:t>
            </a:r>
            <a:r>
              <a:rPr lang="zh-CN" altLang="en-US" dirty="0" smtClean="0"/>
              <a:t>档：</a:t>
            </a:r>
            <a:r>
              <a:rPr lang="en-US" altLang="zh-CN" dirty="0" smtClean="0">
                <a:hlinkClick r:id="rId2"/>
              </a:rPr>
              <a:t>https://www.v2ex.com/p/7v9TEc53</a:t>
            </a:r>
            <a:endParaRPr lang="en-US" altLang="zh-CN" dirty="0" smtClean="0"/>
          </a:p>
          <a:p>
            <a:r>
              <a:rPr lang="zh-CN" altLang="en-US" dirty="0" smtClean="0"/>
              <a:t>Ａｐｉ地址：</a:t>
            </a:r>
            <a:r>
              <a:rPr lang="en-US" altLang="zh-CN" dirty="0" smtClean="0">
                <a:hlinkClick r:id="rId3"/>
              </a:rPr>
              <a:t>https://www.v2ex.com/api/topics/hot.json</a:t>
            </a:r>
            <a:endParaRPr lang="en-US" altLang="zh-CN" dirty="0" smtClean="0"/>
          </a:p>
          <a:p>
            <a:r>
              <a:rPr lang="zh-CN" altLang="en-US" dirty="0" smtClean="0"/>
              <a:t>操作演</a:t>
            </a:r>
            <a:r>
              <a:rPr lang="zh-CN" altLang="en-US" dirty="0"/>
              <a:t>示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94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6096" y="4365104"/>
            <a:ext cx="4176464" cy="1143000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可以选</a:t>
            </a:r>
            <a:r>
              <a:rPr lang="zh-CN" altLang="en-US" sz="2000" dirty="0" smtClean="0">
                <a:latin typeface="+mn-ea"/>
                <a:ea typeface="+mn-ea"/>
              </a:rPr>
              <a:t>择返回数据的格式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5551609" cy="4525963"/>
          </a:xfr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3563888" y="4581128"/>
            <a:ext cx="230400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消息是服务器和客户端之间交换数据的方式。</a:t>
            </a:r>
            <a:endParaRPr lang="en-US" altLang="zh-CN" dirty="0" smtClean="0"/>
          </a:p>
          <a:p>
            <a:r>
              <a:rPr lang="zh-CN" altLang="en-US" dirty="0"/>
              <a:t>有两种类</a:t>
            </a:r>
            <a:r>
              <a:rPr lang="zh-CN" altLang="en-US" dirty="0" smtClean="0"/>
              <a:t>型的消息：请求－由客户端发用来触发一个服务器上的动作</a:t>
            </a:r>
            <a:endParaRPr lang="en-US" altLang="zh-CN" dirty="0" smtClean="0"/>
          </a:p>
          <a:p>
            <a:r>
              <a:rPr lang="zh-CN" altLang="en-US" dirty="0"/>
              <a:t>响</a:t>
            </a:r>
            <a:r>
              <a:rPr lang="zh-CN" altLang="en-US" dirty="0" smtClean="0"/>
              <a:t>应－来自服务器的应答</a:t>
            </a:r>
            <a:endParaRPr lang="en-US" altLang="zh-CN" dirty="0" smtClean="0"/>
          </a:p>
          <a:p>
            <a:r>
              <a:rPr lang="zh-CN" altLang="en-US" dirty="0"/>
              <a:t>参</a:t>
            </a:r>
            <a:r>
              <a:rPr lang="zh-CN" altLang="en-US" dirty="0" smtClean="0"/>
              <a:t>考：</a:t>
            </a:r>
            <a:r>
              <a:rPr lang="en-US" altLang="zh-CN" dirty="0" smtClean="0">
                <a:hlinkClick r:id="rId2"/>
              </a:rPr>
              <a:t>https://developer.mozilla.org/zh-CN/docs/Web/HTTP/Messages</a:t>
            </a:r>
            <a:endParaRPr lang="en-US" altLang="zh-CN" dirty="0" smtClean="0"/>
          </a:p>
          <a:p>
            <a:r>
              <a:rPr lang="zh-CN" altLang="en-US" dirty="0"/>
              <a:t>构</a:t>
            </a:r>
            <a:r>
              <a:rPr lang="zh-CN" altLang="en-US" dirty="0" smtClean="0"/>
              <a:t>成：起始行、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15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1116</Words>
  <Application>Microsoft Office PowerPoint</Application>
  <PresentationFormat>全屏显示(4:3)</PresentationFormat>
  <Paragraphs>117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Postman技术分享</vt:lpstr>
      <vt:lpstr>下载网址</vt:lpstr>
      <vt:lpstr>简介</vt:lpstr>
      <vt:lpstr>chrome版本与native版本的区别</vt:lpstr>
      <vt:lpstr>菜单栏详解</vt:lpstr>
      <vt:lpstr>菜单栏详解</vt:lpstr>
      <vt:lpstr>发送ＡＰＩ请求</vt:lpstr>
      <vt:lpstr>可以选择返回数据的格式</vt:lpstr>
      <vt:lpstr>HTTP请求</vt:lpstr>
      <vt:lpstr>HTTP请求之起始行</vt:lpstr>
      <vt:lpstr>HTTP请求之headers</vt:lpstr>
      <vt:lpstr>HTTP请求之body</vt:lpstr>
      <vt:lpstr>HTTP响应之状态行</vt:lpstr>
      <vt:lpstr>HTTP响应之headers</vt:lpstr>
      <vt:lpstr>HTTP响应之body</vt:lpstr>
      <vt:lpstr>增加断言（演示）</vt:lpstr>
      <vt:lpstr>Postman的test功能</vt:lpstr>
      <vt:lpstr>Test测试</vt:lpstr>
      <vt:lpstr>Test测试</vt:lpstr>
      <vt:lpstr>Ｓａｎｄｂｏｘ（演示）</vt:lpstr>
      <vt:lpstr>Ui测试（演示）</vt:lpstr>
      <vt:lpstr>Ui测试</vt:lpstr>
      <vt:lpstr>变量</vt:lpstr>
      <vt:lpstr>变量（演示）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Postman技术分享</dc:title>
  <dc:creator>xb21cn</dc:creator>
  <cp:lastModifiedBy>xb21cn</cp:lastModifiedBy>
  <cp:revision>1</cp:revision>
  <dcterms:created xsi:type="dcterms:W3CDTF">2020-10-29T08:39:01Z</dcterms:created>
  <dcterms:modified xsi:type="dcterms:W3CDTF">2020-10-29T16:33:00Z</dcterms:modified>
</cp:coreProperties>
</file>