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9" r:id="rId3"/>
    <p:sldId id="269" r:id="rId4"/>
    <p:sldId id="270" r:id="rId5"/>
    <p:sldId id="272" r:id="rId6"/>
    <p:sldId id="273" r:id="rId7"/>
    <p:sldId id="280" r:id="rId8"/>
    <p:sldId id="275" r:id="rId9"/>
    <p:sldId id="281" r:id="rId10"/>
    <p:sldId id="276" r:id="rId11"/>
    <p:sldId id="277" r:id="rId12"/>
    <p:sldId id="278" r:id="rId13"/>
    <p:sldId id="282" r:id="rId14"/>
    <p:sldId id="283"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2022/3/4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normAutofit fontScale="92500" lnSpcReduction="10000"/>
          </a:bodyPr>
          <a:lstStyle/>
          <a:p>
            <a:pPr>
              <a:lnSpc>
                <a:spcPct val="150000"/>
              </a:lnSpc>
            </a:pPr>
            <a:r>
              <a:rPr lang="zh-CN" altLang="en-US" dirty="0">
                <a:latin typeface="楷体" pitchFamily="49" charset="-122"/>
                <a:ea typeface="楷体" pitchFamily="49" charset="-122"/>
              </a:rPr>
              <a:t>定义</a:t>
            </a:r>
            <a:r>
              <a:rPr lang="en-US" altLang="zh-CN" dirty="0">
                <a:latin typeface="楷体" pitchFamily="49" charset="-122"/>
                <a:ea typeface="楷体" pitchFamily="49" charset="-122"/>
              </a:rPr>
              <a:t>6</a:t>
            </a:r>
            <a:r>
              <a:rPr lang="zh-CN" altLang="en-US" dirty="0">
                <a:latin typeface="楷体" pitchFamily="49" charset="-122"/>
                <a:ea typeface="楷体" pitchFamily="49" charset="-122"/>
              </a:rPr>
              <a:t>：一个优化问题如果已经找到了多项式时间算法，那么就称它为</a:t>
            </a:r>
            <a:r>
              <a:rPr lang="zh-CN" altLang="en-US" dirty="0">
                <a:solidFill>
                  <a:srgbClr val="FF0000"/>
                </a:solidFill>
                <a:latin typeface="楷体" pitchFamily="49" charset="-122"/>
                <a:ea typeface="楷体" pitchFamily="49" charset="-122"/>
              </a:rPr>
              <a:t>多项式时间可解问题</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把所有这样的问题集合记为</a:t>
            </a:r>
            <a:r>
              <a:rPr lang="en-US" altLang="zh-CN" dirty="0">
                <a:solidFill>
                  <a:srgbClr val="FF0000"/>
                </a:solidFill>
                <a:latin typeface="楷体" pitchFamily="49" charset="-122"/>
                <a:ea typeface="楷体" pitchFamily="49" charset="-122"/>
              </a:rPr>
              <a:t>P</a:t>
            </a:r>
            <a:r>
              <a:rPr lang="zh-CN" altLang="en-US" dirty="0">
                <a:latin typeface="楷体" pitchFamily="49" charset="-122"/>
                <a:ea typeface="楷体" pitchFamily="49" charset="-122"/>
              </a:rPr>
              <a:t>，因此多项式时间可解问题就称为</a:t>
            </a:r>
            <a:r>
              <a:rPr lang="en-US" altLang="zh-CN" dirty="0">
                <a:solidFill>
                  <a:srgbClr val="FF0000"/>
                </a:solidFill>
                <a:latin typeface="楷体" pitchFamily="49" charset="-122"/>
                <a:ea typeface="楷体" pitchFamily="49" charset="-122"/>
              </a:rPr>
              <a:t>P</a:t>
            </a:r>
            <a:r>
              <a:rPr lang="zh-CN" altLang="en-US" dirty="0">
                <a:solidFill>
                  <a:srgbClr val="FF0000"/>
                </a:solidFill>
                <a:latin typeface="楷体" pitchFamily="49" charset="-122"/>
                <a:ea typeface="楷体" pitchFamily="49" charset="-122"/>
              </a:rPr>
              <a:t>类问题</a:t>
            </a:r>
            <a:r>
              <a:rPr lang="en-US" altLang="zh-CN" dirty="0">
                <a:latin typeface="楷体" pitchFamily="49" charset="-122"/>
                <a:ea typeface="楷体" pitchFamily="49" charset="-122"/>
              </a:rPr>
              <a:t>.</a:t>
            </a:r>
          </a:p>
          <a:p>
            <a:pPr>
              <a:lnSpc>
                <a:spcPct val="150000"/>
              </a:lnSpc>
            </a:pPr>
            <a:r>
              <a:rPr lang="zh-CN" altLang="en-US" dirty="0">
                <a:latin typeface="楷体" pitchFamily="49" charset="-122"/>
                <a:ea typeface="楷体" pitchFamily="49" charset="-122"/>
              </a:rPr>
              <a:t>定义</a:t>
            </a:r>
            <a:r>
              <a:rPr lang="en-US" altLang="zh-CN" dirty="0">
                <a:latin typeface="楷体" pitchFamily="49" charset="-122"/>
                <a:ea typeface="楷体" pitchFamily="49" charset="-122"/>
              </a:rPr>
              <a:t>7</a:t>
            </a:r>
            <a:r>
              <a:rPr lang="zh-CN" altLang="en-US" dirty="0">
                <a:latin typeface="楷体" pitchFamily="49" charset="-122"/>
                <a:ea typeface="楷体" pitchFamily="49" charset="-122"/>
              </a:rPr>
              <a:t>：答案为“是”或“否”的问题称为</a:t>
            </a:r>
            <a:r>
              <a:rPr lang="zh-CN" altLang="en-US" dirty="0">
                <a:solidFill>
                  <a:srgbClr val="FF0000"/>
                </a:solidFill>
                <a:latin typeface="楷体" pitchFamily="49" charset="-122"/>
                <a:ea typeface="楷体" pitchFamily="49" charset="-122"/>
              </a:rPr>
              <a:t>判定问题</a:t>
            </a:r>
            <a:r>
              <a:rPr lang="en-US" altLang="zh-CN" dirty="0">
                <a:latin typeface="楷体" pitchFamily="49" charset="-122"/>
                <a:ea typeface="楷体" pitchFamily="49" charset="-122"/>
              </a:rPr>
              <a:t>.</a:t>
            </a:r>
          </a:p>
          <a:p>
            <a:pPr>
              <a:lnSpc>
                <a:spcPct val="150000"/>
              </a:lnSpc>
            </a:pPr>
            <a:r>
              <a:rPr lang="zh-CN" altLang="en-US" dirty="0">
                <a:latin typeface="楷体" pitchFamily="49" charset="-122"/>
                <a:ea typeface="楷体" pitchFamily="49" charset="-122"/>
              </a:rPr>
              <a:t>问：优化问题与其相应的判定问题的困难程度是否</a:t>
            </a:r>
            <a:r>
              <a:rPr lang="zh-CN" altLang="en-US" dirty="0">
                <a:solidFill>
                  <a:srgbClr val="FF0000"/>
                </a:solidFill>
                <a:latin typeface="楷体" pitchFamily="49" charset="-122"/>
                <a:ea typeface="楷体" pitchFamily="49" charset="-122"/>
              </a:rPr>
              <a:t>相当</a:t>
            </a:r>
            <a:r>
              <a:rPr lang="zh-CN" altLang="en-US" dirty="0">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normAutofit fontScale="92500" lnSpcReduction="10000"/>
          </a:bodyPr>
          <a:lstStyle/>
          <a:p>
            <a:pPr>
              <a:lnSpc>
                <a:spcPct val="150000"/>
              </a:lnSpc>
            </a:pPr>
            <a:r>
              <a:rPr lang="en-US" altLang="zh-CN" dirty="0">
                <a:latin typeface="楷体" pitchFamily="49" charset="-122"/>
                <a:ea typeface="楷体" pitchFamily="49" charset="-122"/>
              </a:rPr>
              <a:t>3SAT</a:t>
            </a:r>
            <a:r>
              <a:rPr lang="zh-CN" altLang="en-US" dirty="0">
                <a:latin typeface="楷体" pitchFamily="49" charset="-122"/>
                <a:ea typeface="楷体" pitchFamily="49" charset="-122"/>
              </a:rPr>
              <a:t>：每个子句都是三项式</a:t>
            </a:r>
            <a:r>
              <a:rPr lang="en-US" altLang="zh-CN" dirty="0">
                <a:latin typeface="楷体" pitchFamily="49" charset="-122"/>
                <a:ea typeface="楷体" pitchFamily="49" charset="-122"/>
              </a:rPr>
              <a:t>.</a:t>
            </a:r>
          </a:p>
          <a:p>
            <a:pPr>
              <a:lnSpc>
                <a:spcPct val="150000"/>
              </a:lnSpc>
            </a:pPr>
            <a:r>
              <a:rPr lang="en-US" altLang="zh-CN" dirty="0">
                <a:latin typeface="楷体" pitchFamily="49" charset="-122"/>
                <a:ea typeface="楷体" pitchFamily="49" charset="-122"/>
              </a:rPr>
              <a:t>3DM-</a:t>
            </a:r>
            <a:r>
              <a:rPr lang="zh-CN" altLang="en-US" dirty="0">
                <a:latin typeface="楷体" pitchFamily="49" charset="-122"/>
                <a:ea typeface="楷体" pitchFamily="49" charset="-122"/>
              </a:rPr>
              <a:t>三维匹配</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        </a:t>
            </a:r>
            <a:r>
              <a:rPr lang="en-US" altLang="zh-CN" dirty="0">
                <a:latin typeface="楷体" pitchFamily="49" charset="-122"/>
                <a:ea typeface="楷体" pitchFamily="49" charset="-122"/>
              </a:rPr>
              <a:t>2DM):|X|=|Y|=|Z|=q</a:t>
            </a:r>
            <a:r>
              <a:rPr lang="zh-CN" altLang="en-US" dirty="0">
                <a:latin typeface="楷体" pitchFamily="49" charset="-122"/>
                <a:ea typeface="楷体" pitchFamily="49" charset="-122"/>
              </a:rPr>
              <a:t>是三个不相交的集合，</a:t>
            </a:r>
            <a:r>
              <a:rPr lang="en-US" altLang="zh-CN" dirty="0">
                <a:latin typeface="楷体" pitchFamily="49" charset="-122"/>
                <a:ea typeface="楷体" pitchFamily="49" charset="-122"/>
              </a:rPr>
              <a:t>M</a:t>
            </a:r>
            <a:r>
              <a:rPr lang="zh-CN" altLang="en-US" dirty="0">
                <a:latin typeface="楷体" pitchFamily="49" charset="-122"/>
                <a:ea typeface="楷体" pitchFamily="49" charset="-122"/>
              </a:rPr>
              <a:t>包含于</a:t>
            </a:r>
            <a:r>
              <a:rPr lang="en-US" altLang="zh-CN" dirty="0">
                <a:latin typeface="楷体" pitchFamily="49" charset="-122"/>
                <a:ea typeface="楷体" pitchFamily="49" charset="-122"/>
              </a:rPr>
              <a:t>X×Y×Z</a:t>
            </a:r>
            <a:r>
              <a:rPr lang="zh-CN" altLang="en-US" dirty="0">
                <a:latin typeface="楷体" pitchFamily="49" charset="-122"/>
                <a:ea typeface="楷体" pitchFamily="49" charset="-122"/>
              </a:rPr>
              <a:t>，问</a:t>
            </a:r>
            <a:r>
              <a:rPr lang="en-US" altLang="zh-CN" dirty="0">
                <a:latin typeface="楷体" pitchFamily="49" charset="-122"/>
                <a:ea typeface="楷体" pitchFamily="49" charset="-122"/>
              </a:rPr>
              <a:t>M</a:t>
            </a:r>
            <a:r>
              <a:rPr lang="zh-CN" altLang="en-US" dirty="0">
                <a:latin typeface="楷体" pitchFamily="49" charset="-122"/>
                <a:ea typeface="楷体" pitchFamily="49" charset="-122"/>
              </a:rPr>
              <a:t>中是否包含一个匹配</a:t>
            </a:r>
            <a:r>
              <a:rPr lang="en-US" altLang="zh-CN" dirty="0">
                <a:latin typeface="楷体" pitchFamily="49" charset="-122"/>
                <a:ea typeface="楷体" pitchFamily="49" charset="-122"/>
              </a:rPr>
              <a:t>M</a:t>
            </a:r>
            <a:r>
              <a:rPr lang="en-US" altLang="zh-CN" sz="1800" dirty="0">
                <a:latin typeface="楷体" pitchFamily="49" charset="-122"/>
                <a:ea typeface="楷体" pitchFamily="49" charset="-122"/>
              </a:rPr>
              <a:t>1</a:t>
            </a:r>
            <a:r>
              <a:rPr lang="zh-CN" altLang="en-US" dirty="0">
                <a:latin typeface="楷体" pitchFamily="49" charset="-122"/>
                <a:ea typeface="楷体" pitchFamily="49" charset="-122"/>
              </a:rPr>
              <a:t>，使得</a:t>
            </a:r>
            <a:r>
              <a:rPr lang="en-US" altLang="zh-CN" dirty="0">
                <a:latin typeface="楷体" pitchFamily="49" charset="-122"/>
                <a:ea typeface="楷体" pitchFamily="49" charset="-122"/>
              </a:rPr>
              <a:t>|M</a:t>
            </a:r>
            <a:r>
              <a:rPr lang="en-US" altLang="zh-CN" sz="1800" dirty="0">
                <a:latin typeface="楷体" pitchFamily="49" charset="-122"/>
                <a:ea typeface="楷体" pitchFamily="49" charset="-122"/>
              </a:rPr>
              <a:t>1</a:t>
            </a:r>
            <a:r>
              <a:rPr lang="en-US" altLang="zh-CN" dirty="0">
                <a:latin typeface="楷体" pitchFamily="49" charset="-122"/>
                <a:ea typeface="楷体" pitchFamily="49" charset="-122"/>
              </a:rPr>
              <a:t>|=q.</a:t>
            </a:r>
          </a:p>
          <a:p>
            <a:pPr>
              <a:lnSpc>
                <a:spcPct val="150000"/>
              </a:lnSpc>
            </a:pPr>
            <a:r>
              <a:rPr lang="en-US" altLang="zh-CN" dirty="0">
                <a:latin typeface="楷体" pitchFamily="49" charset="-122"/>
                <a:ea typeface="楷体" pitchFamily="49" charset="-122"/>
              </a:rPr>
              <a:t>VC-</a:t>
            </a:r>
            <a:r>
              <a:rPr lang="zh-CN" altLang="en-US" dirty="0">
                <a:latin typeface="楷体" pitchFamily="49" charset="-122"/>
                <a:ea typeface="楷体" pitchFamily="49" charset="-122"/>
              </a:rPr>
              <a:t>顶点覆盖：给定一个图</a:t>
            </a:r>
            <a:r>
              <a:rPr lang="en-US" altLang="zh-CN" dirty="0">
                <a:latin typeface="楷体" pitchFamily="49" charset="-122"/>
                <a:ea typeface="楷体" pitchFamily="49" charset="-122"/>
              </a:rPr>
              <a:t>G(V,E)</a:t>
            </a:r>
            <a:r>
              <a:rPr lang="zh-CN" altLang="en-US" dirty="0">
                <a:latin typeface="楷体" pitchFamily="49" charset="-122"/>
                <a:ea typeface="楷体" pitchFamily="49" charset="-122"/>
              </a:rPr>
              <a:t>及一个正整数</a:t>
            </a:r>
            <a:r>
              <a:rPr lang="en-US" altLang="zh-CN" dirty="0">
                <a:latin typeface="楷体" pitchFamily="49" charset="-122"/>
                <a:ea typeface="楷体" pitchFamily="49" charset="-122"/>
              </a:rPr>
              <a:t>K</a:t>
            </a:r>
            <a:r>
              <a:rPr lang="zh-CN" altLang="en-US" dirty="0">
                <a:latin typeface="楷体" pitchFamily="49" charset="-122"/>
                <a:ea typeface="楷体" pitchFamily="49" charset="-122"/>
              </a:rPr>
              <a:t>，问</a:t>
            </a:r>
            <a:r>
              <a:rPr lang="en-US" altLang="zh-CN" dirty="0">
                <a:latin typeface="楷体" pitchFamily="49" charset="-122"/>
                <a:ea typeface="楷体" pitchFamily="49" charset="-122"/>
              </a:rPr>
              <a:t>G</a:t>
            </a:r>
            <a:r>
              <a:rPr lang="zh-CN" altLang="en-US" dirty="0">
                <a:latin typeface="楷体" pitchFamily="49" charset="-122"/>
                <a:ea typeface="楷体" pitchFamily="49" charset="-122"/>
              </a:rPr>
              <a:t>中是否有不超过</a:t>
            </a:r>
            <a:r>
              <a:rPr lang="en-US" altLang="zh-CN" dirty="0">
                <a:latin typeface="楷体" pitchFamily="49" charset="-122"/>
                <a:ea typeface="楷体" pitchFamily="49" charset="-122"/>
              </a:rPr>
              <a:t>K</a:t>
            </a:r>
            <a:r>
              <a:rPr lang="zh-CN" altLang="en-US" dirty="0">
                <a:latin typeface="楷体" pitchFamily="49" charset="-122"/>
                <a:ea typeface="楷体" pitchFamily="49" charset="-122"/>
              </a:rPr>
              <a:t>个顶点的覆盖（一个顶点的子集称为</a:t>
            </a:r>
            <a:r>
              <a:rPr lang="en-US" altLang="zh-CN" dirty="0">
                <a:latin typeface="楷体" pitchFamily="49" charset="-122"/>
                <a:ea typeface="楷体" pitchFamily="49" charset="-122"/>
              </a:rPr>
              <a:t>G</a:t>
            </a:r>
            <a:r>
              <a:rPr lang="zh-CN" altLang="en-US" dirty="0">
                <a:latin typeface="楷体" pitchFamily="49" charset="-122"/>
                <a:ea typeface="楷体" pitchFamily="49" charset="-122"/>
              </a:rPr>
              <a:t>的一个</a:t>
            </a:r>
            <a:r>
              <a:rPr lang="zh-CN" altLang="en-US" dirty="0">
                <a:solidFill>
                  <a:srgbClr val="FF0000"/>
                </a:solidFill>
                <a:latin typeface="楷体" pitchFamily="49" charset="-122"/>
                <a:ea typeface="楷体" pitchFamily="49" charset="-122"/>
              </a:rPr>
              <a:t>覆盖</a:t>
            </a:r>
            <a:r>
              <a:rPr lang="zh-CN" altLang="en-US" dirty="0">
                <a:latin typeface="楷体" pitchFamily="49" charset="-122"/>
                <a:ea typeface="楷体" pitchFamily="49" charset="-122"/>
              </a:rPr>
              <a:t>，若它至少包含</a:t>
            </a:r>
            <a:r>
              <a:rPr lang="en-US" altLang="zh-CN" dirty="0">
                <a:latin typeface="楷体" pitchFamily="49" charset="-122"/>
                <a:ea typeface="楷体" pitchFamily="49" charset="-122"/>
              </a:rPr>
              <a:t>G</a:t>
            </a:r>
            <a:r>
              <a:rPr lang="zh-CN" altLang="en-US" dirty="0">
                <a:latin typeface="楷体" pitchFamily="49" charset="-122"/>
                <a:ea typeface="楷体" pitchFamily="49" charset="-122"/>
              </a:rPr>
              <a:t>中任一边的两个端点之一）</a:t>
            </a:r>
            <a:r>
              <a:rPr lang="en-US" altLang="zh-CN" dirty="0">
                <a:latin typeface="楷体" pitchFamily="49" charset="-122"/>
                <a:ea typeface="楷体" pitchFamily="49" charset="-122"/>
              </a:rPr>
              <a:t>?</a:t>
            </a:r>
          </a:p>
        </p:txBody>
      </p:sp>
      <p:cxnSp>
        <p:nvCxnSpPr>
          <p:cNvPr id="4" name="直接箭头连接符 3"/>
          <p:cNvCxnSpPr>
            <a:cxnSpLocks noChangeShapeType="1"/>
          </p:cNvCxnSpPr>
          <p:nvPr/>
        </p:nvCxnSpPr>
        <p:spPr bwMode="auto">
          <a:xfrm rot="10800000">
            <a:off x="3428992" y="1643050"/>
            <a:ext cx="1357322" cy="1588"/>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2549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92500" lnSpcReduction="10000"/>
          </a:bodyPr>
          <a:lstStyle/>
          <a:p>
            <a:pPr>
              <a:lnSpc>
                <a:spcPct val="150000"/>
              </a:lnSpc>
            </a:pPr>
            <a:r>
              <a:rPr lang="zh-CN" altLang="en-US" dirty="0">
                <a:latin typeface="楷体" pitchFamily="49" charset="-122"/>
                <a:ea typeface="楷体" pitchFamily="49" charset="-122"/>
              </a:rPr>
              <a:t>划分问题</a:t>
            </a:r>
            <a:endParaRPr lang="en-US" altLang="zh-CN" dirty="0">
              <a:latin typeface="楷体" pitchFamily="49" charset="-122"/>
              <a:ea typeface="楷体" pitchFamily="49" charset="-122"/>
            </a:endParaRPr>
          </a:p>
          <a:p>
            <a:pPr>
              <a:lnSpc>
                <a:spcPct val="150000"/>
              </a:lnSpc>
            </a:pPr>
            <a:r>
              <a:rPr lang="en-US" altLang="zh-CN" dirty="0">
                <a:latin typeface="楷体" pitchFamily="49" charset="-122"/>
                <a:ea typeface="楷体" pitchFamily="49" charset="-122"/>
              </a:rPr>
              <a:t>HC-</a:t>
            </a:r>
            <a:r>
              <a:rPr lang="zh-CN" altLang="en-US" dirty="0">
                <a:latin typeface="楷体" pitchFamily="49" charset="-122"/>
                <a:ea typeface="楷体" pitchFamily="49" charset="-122"/>
              </a:rPr>
              <a:t>哈密顿圈</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       </a:t>
            </a:r>
            <a:r>
              <a:rPr lang="en-US" altLang="zh-CN" dirty="0">
                <a:latin typeface="楷体" pitchFamily="49" charset="-122"/>
                <a:ea typeface="楷体" pitchFamily="49" charset="-122"/>
              </a:rPr>
              <a:t>TSP):</a:t>
            </a:r>
            <a:r>
              <a:rPr lang="zh-CN" altLang="en-US" dirty="0">
                <a:latin typeface="楷体" pitchFamily="49" charset="-122"/>
                <a:ea typeface="楷体" pitchFamily="49" charset="-122"/>
              </a:rPr>
              <a:t>给定一个图</a:t>
            </a:r>
            <a:r>
              <a:rPr lang="en-US" altLang="zh-CN" dirty="0">
                <a:latin typeface="楷体" pitchFamily="49" charset="-122"/>
                <a:ea typeface="楷体" pitchFamily="49" charset="-122"/>
              </a:rPr>
              <a:t>G(V,E)</a:t>
            </a:r>
            <a:r>
              <a:rPr lang="zh-CN" altLang="en-US" dirty="0">
                <a:latin typeface="楷体" pitchFamily="49" charset="-122"/>
                <a:ea typeface="楷体" pitchFamily="49" charset="-122"/>
              </a:rPr>
              <a:t>，问</a:t>
            </a:r>
            <a:r>
              <a:rPr lang="en-US" altLang="zh-CN" dirty="0">
                <a:latin typeface="楷体" pitchFamily="49" charset="-122"/>
                <a:ea typeface="楷体" pitchFamily="49" charset="-122"/>
              </a:rPr>
              <a:t>G</a:t>
            </a:r>
            <a:r>
              <a:rPr lang="zh-CN" altLang="en-US" dirty="0">
                <a:latin typeface="楷体" pitchFamily="49" charset="-122"/>
                <a:ea typeface="楷体" pitchFamily="49" charset="-122"/>
              </a:rPr>
              <a:t>中是否存在哈密顿圈</a:t>
            </a:r>
            <a:r>
              <a:rPr lang="en-US" altLang="zh-CN" dirty="0">
                <a:latin typeface="楷体" pitchFamily="49" charset="-122"/>
                <a:ea typeface="楷体" pitchFamily="49" charset="-122"/>
              </a:rPr>
              <a:t>(</a:t>
            </a:r>
            <a:r>
              <a:rPr lang="zh-CN" altLang="en-US" dirty="0">
                <a:solidFill>
                  <a:srgbClr val="CC0000"/>
                </a:solidFill>
                <a:latin typeface="楷体" pitchFamily="49" charset="-122"/>
                <a:ea typeface="楷体" pitchFamily="49" charset="-122"/>
              </a:rPr>
              <a:t>哈密顿圈</a:t>
            </a:r>
            <a:r>
              <a:rPr lang="zh-CN" altLang="en-US" dirty="0">
                <a:latin typeface="楷体" pitchFamily="49" charset="-122"/>
                <a:ea typeface="楷体" pitchFamily="49" charset="-122"/>
              </a:rPr>
              <a:t>是指由一个顶点出发，经过所有顶点一次而回到出发顶点的闭回路</a:t>
            </a:r>
            <a:r>
              <a:rPr lang="en-US" altLang="zh-CN" dirty="0">
                <a:latin typeface="楷体" pitchFamily="49" charset="-122"/>
                <a:ea typeface="楷体" pitchFamily="49" charset="-122"/>
              </a:rPr>
              <a:t>).</a:t>
            </a:r>
          </a:p>
          <a:p>
            <a:pPr>
              <a:lnSpc>
                <a:spcPct val="150000"/>
              </a:lnSpc>
            </a:pPr>
            <a:r>
              <a:rPr lang="zh-CN" altLang="en-US" dirty="0">
                <a:latin typeface="楷体" pitchFamily="49" charset="-122"/>
                <a:ea typeface="楷体" pitchFamily="49" charset="-122"/>
              </a:rPr>
              <a:t>团：给定一个图</a:t>
            </a:r>
            <a:r>
              <a:rPr lang="en-US" altLang="zh-CN" dirty="0">
                <a:latin typeface="楷体" pitchFamily="49" charset="-122"/>
                <a:ea typeface="楷体" pitchFamily="49" charset="-122"/>
              </a:rPr>
              <a:t>G(V,E)</a:t>
            </a:r>
            <a:r>
              <a:rPr lang="zh-CN" altLang="en-US" dirty="0">
                <a:latin typeface="楷体" pitchFamily="49" charset="-122"/>
                <a:ea typeface="楷体" pitchFamily="49" charset="-122"/>
              </a:rPr>
              <a:t>及一个正整数</a:t>
            </a:r>
            <a:r>
              <a:rPr lang="en-US" altLang="zh-CN" dirty="0">
                <a:latin typeface="楷体" pitchFamily="49" charset="-122"/>
                <a:ea typeface="楷体" pitchFamily="49" charset="-122"/>
              </a:rPr>
              <a:t>K</a:t>
            </a:r>
            <a:r>
              <a:rPr lang="zh-CN" altLang="en-US" dirty="0">
                <a:latin typeface="楷体" pitchFamily="49" charset="-122"/>
                <a:ea typeface="楷体" pitchFamily="49" charset="-122"/>
              </a:rPr>
              <a:t>，问</a:t>
            </a:r>
            <a:r>
              <a:rPr lang="en-US" altLang="zh-CN" dirty="0">
                <a:latin typeface="楷体" pitchFamily="49" charset="-122"/>
                <a:ea typeface="楷体" pitchFamily="49" charset="-122"/>
              </a:rPr>
              <a:t>G</a:t>
            </a:r>
            <a:r>
              <a:rPr lang="zh-CN" altLang="en-US" dirty="0">
                <a:latin typeface="楷体" pitchFamily="49" charset="-122"/>
                <a:ea typeface="楷体" pitchFamily="49" charset="-122"/>
              </a:rPr>
              <a:t>中是否有不小于</a:t>
            </a:r>
            <a:r>
              <a:rPr lang="en-US" altLang="zh-CN" dirty="0">
                <a:latin typeface="楷体" pitchFamily="49" charset="-122"/>
                <a:ea typeface="楷体" pitchFamily="49" charset="-122"/>
              </a:rPr>
              <a:t>K</a:t>
            </a:r>
            <a:r>
              <a:rPr lang="zh-CN" altLang="en-US" dirty="0">
                <a:latin typeface="楷体" pitchFamily="49" charset="-122"/>
                <a:ea typeface="楷体" pitchFamily="49" charset="-122"/>
              </a:rPr>
              <a:t>的团？（一个顶点的子集称为</a:t>
            </a:r>
            <a:r>
              <a:rPr lang="en-US" altLang="zh-CN" dirty="0">
                <a:latin typeface="楷体" pitchFamily="49" charset="-122"/>
                <a:ea typeface="楷体" pitchFamily="49" charset="-122"/>
              </a:rPr>
              <a:t>G</a:t>
            </a:r>
            <a:r>
              <a:rPr lang="zh-CN" altLang="en-US" dirty="0">
                <a:latin typeface="楷体" pitchFamily="49" charset="-122"/>
                <a:ea typeface="楷体" pitchFamily="49" charset="-122"/>
              </a:rPr>
              <a:t>的一个</a:t>
            </a:r>
            <a:r>
              <a:rPr lang="zh-CN" altLang="en-US" dirty="0">
                <a:solidFill>
                  <a:srgbClr val="FF0000"/>
                </a:solidFill>
                <a:latin typeface="楷体" pitchFamily="49" charset="-122"/>
                <a:ea typeface="楷体" pitchFamily="49" charset="-122"/>
              </a:rPr>
              <a:t>团</a:t>
            </a:r>
            <a:r>
              <a:rPr lang="zh-CN" altLang="en-US" dirty="0">
                <a:latin typeface="楷体" pitchFamily="49" charset="-122"/>
                <a:ea typeface="楷体" pitchFamily="49" charset="-122"/>
              </a:rPr>
              <a:t>，若它的任意两点都有</a:t>
            </a:r>
            <a:r>
              <a:rPr lang="en-US" altLang="zh-CN" dirty="0">
                <a:latin typeface="楷体" pitchFamily="49" charset="-122"/>
                <a:ea typeface="楷体" pitchFamily="49" charset="-122"/>
              </a:rPr>
              <a:t>E</a:t>
            </a:r>
            <a:r>
              <a:rPr lang="zh-CN" altLang="en-US" dirty="0">
                <a:latin typeface="楷体" pitchFamily="49" charset="-122"/>
                <a:ea typeface="楷体" pitchFamily="49" charset="-122"/>
              </a:rPr>
              <a:t>中的边相连</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a:t>
            </a:r>
            <a:endParaRPr lang="zh-CN" altLang="en-US" sz="3600" dirty="0">
              <a:latin typeface="楷体" pitchFamily="49" charset="-122"/>
              <a:ea typeface="楷体" pitchFamily="49" charset="-122"/>
            </a:endParaRPr>
          </a:p>
          <a:p>
            <a:endParaRPr lang="zh-CN" altLang="en-US" dirty="0"/>
          </a:p>
        </p:txBody>
      </p:sp>
      <p:cxnSp>
        <p:nvCxnSpPr>
          <p:cNvPr id="4" name="直接箭头连接符 3"/>
          <p:cNvCxnSpPr>
            <a:cxnSpLocks noChangeShapeType="1"/>
          </p:cNvCxnSpPr>
          <p:nvPr/>
        </p:nvCxnSpPr>
        <p:spPr bwMode="auto">
          <a:xfrm rot="10800000">
            <a:off x="3152032" y="1687010"/>
            <a:ext cx="1357322" cy="1588"/>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68252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00042"/>
            <a:ext cx="8229600" cy="5626121"/>
          </a:xfrm>
        </p:spPr>
        <p:txBody>
          <a:bodyPr/>
          <a:lstStyle/>
          <a:p>
            <a:r>
              <a:rPr lang="zh-CN" altLang="en-US" dirty="0">
                <a:latin typeface="楷体" pitchFamily="49" charset="-122"/>
                <a:ea typeface="楷体" pitchFamily="49" charset="-122"/>
              </a:rPr>
              <a:t>定义</a:t>
            </a:r>
            <a:r>
              <a:rPr lang="en-US" altLang="zh-CN" dirty="0">
                <a:latin typeface="楷体" pitchFamily="49" charset="-122"/>
                <a:ea typeface="楷体" pitchFamily="49" charset="-122"/>
              </a:rPr>
              <a:t>11</a:t>
            </a:r>
            <a:r>
              <a:rPr lang="zh-CN" altLang="en-US" dirty="0">
                <a:latin typeface="楷体" pitchFamily="49" charset="-122"/>
                <a:ea typeface="楷体" pitchFamily="49" charset="-122"/>
              </a:rPr>
              <a:t>：如果一个算法的时间复杂性不超过关于实例输入长度和实例中最大数的某个二元多项式，则称该算法为</a:t>
            </a:r>
            <a:r>
              <a:rPr lang="zh-CN" altLang="en-US" dirty="0">
                <a:solidFill>
                  <a:srgbClr val="FF0000"/>
                </a:solidFill>
                <a:latin typeface="楷体" pitchFamily="49" charset="-122"/>
                <a:ea typeface="楷体" pitchFamily="49" charset="-122"/>
              </a:rPr>
              <a:t>伪</a:t>
            </a:r>
            <a:r>
              <a:rPr lang="zh-CN" altLang="en-US" dirty="0">
                <a:latin typeface="楷体" pitchFamily="49" charset="-122"/>
                <a:ea typeface="楷体" pitchFamily="49" charset="-122"/>
              </a:rPr>
              <a:t>多项式时间算法</a:t>
            </a:r>
            <a:r>
              <a:rPr lang="en-US" altLang="zh-CN" dirty="0">
                <a:latin typeface="楷体" pitchFamily="49" charset="-122"/>
                <a:ea typeface="楷体" pitchFamily="49" charset="-122"/>
              </a:rPr>
              <a:t>.</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
            <a:ext cx="7472386" cy="1143000"/>
          </a:xfrm>
        </p:spPr>
        <p:txBody>
          <a:bodyPr>
            <a:normAutofit/>
          </a:bodyPr>
          <a:lstStyle/>
          <a:p>
            <a:r>
              <a:rPr lang="zh-CN" altLang="en-US" sz="3600" dirty="0">
                <a:latin typeface="楷体" pitchFamily="49" charset="-122"/>
                <a:ea typeface="楷体" pitchFamily="49" charset="-122"/>
              </a:rPr>
              <a:t>划分问题的伪多项式时间算法</a:t>
            </a:r>
          </a:p>
        </p:txBody>
      </p:sp>
      <p:sp>
        <p:nvSpPr>
          <p:cNvPr id="3" name="内容占位符 2"/>
          <p:cNvSpPr>
            <a:spLocks noGrp="1"/>
          </p:cNvSpPr>
          <p:nvPr>
            <p:ph idx="1"/>
          </p:nvPr>
        </p:nvSpPr>
        <p:spPr>
          <a:xfrm>
            <a:off x="457200" y="1142984"/>
            <a:ext cx="8229600" cy="4525963"/>
          </a:xfrm>
        </p:spPr>
        <p:txBody>
          <a:bodyPr/>
          <a:lstStyle/>
          <a:p>
            <a:pPr>
              <a:lnSpc>
                <a:spcPct val="150000"/>
              </a:lnSpc>
              <a:buFont typeface="-머리정체B" pitchFamily="18" charset="-127"/>
              <a:buAutoNum type="arabicPeriod"/>
            </a:pPr>
            <a:r>
              <a:rPr lang="zh-CN" altLang="en-US" sz="2400" dirty="0">
                <a:latin typeface="楷体" pitchFamily="49" charset="-122"/>
                <a:ea typeface="楷体" pitchFamily="49" charset="-122"/>
              </a:rPr>
              <a:t>求和      ，若</a:t>
            </a:r>
            <a:r>
              <a:rPr lang="en-US" altLang="zh-CN" sz="2400" dirty="0">
                <a:latin typeface="楷体" pitchFamily="49" charset="-122"/>
                <a:ea typeface="楷体" pitchFamily="49" charset="-122"/>
              </a:rPr>
              <a:t>B</a:t>
            </a:r>
            <a:r>
              <a:rPr lang="zh-CN" altLang="en-US" sz="2400" dirty="0">
                <a:latin typeface="楷体" pitchFamily="49" charset="-122"/>
                <a:ea typeface="楷体" pitchFamily="49" charset="-122"/>
              </a:rPr>
              <a:t>为奇数，则答案为“否”，结束</a:t>
            </a:r>
            <a:r>
              <a:rPr lang="en-US" altLang="zh-CN" sz="2400" dirty="0">
                <a:latin typeface="楷体" pitchFamily="49" charset="-122"/>
                <a:ea typeface="楷体" pitchFamily="49" charset="-122"/>
              </a:rPr>
              <a:t>.</a:t>
            </a:r>
          </a:p>
          <a:p>
            <a:pPr>
              <a:lnSpc>
                <a:spcPct val="150000"/>
              </a:lnSpc>
              <a:buFont typeface="-머리정체B" pitchFamily="18" charset="-127"/>
              <a:buAutoNum type="arabicPeriod"/>
            </a:pPr>
            <a:endParaRPr lang="en-US" altLang="zh-CN" sz="1050" dirty="0">
              <a:latin typeface="楷体" pitchFamily="49" charset="-122"/>
              <a:ea typeface="楷体" pitchFamily="49" charset="-122"/>
            </a:endParaRPr>
          </a:p>
          <a:p>
            <a:pPr>
              <a:lnSpc>
                <a:spcPct val="150000"/>
              </a:lnSpc>
              <a:buFont typeface="-머리정체B" pitchFamily="18" charset="-127"/>
              <a:buAutoNum type="arabicPeriod"/>
            </a:pPr>
            <a:r>
              <a:rPr lang="zh-CN" altLang="en-US" sz="2400" dirty="0">
                <a:latin typeface="楷体" pitchFamily="49" charset="-122"/>
                <a:ea typeface="楷体" pitchFamily="49" charset="-122"/>
              </a:rPr>
              <a:t>定义     个逻辑变量</a:t>
            </a:r>
            <a:endParaRPr lang="zh-CN" altLang="en-US" dirty="0"/>
          </a:p>
        </p:txBody>
      </p:sp>
      <p:graphicFrame>
        <p:nvGraphicFramePr>
          <p:cNvPr id="5" name="对象 4"/>
          <p:cNvGraphicFramePr>
            <a:graphicFrameLocks noChangeAspect="1"/>
          </p:cNvGraphicFramePr>
          <p:nvPr/>
        </p:nvGraphicFramePr>
        <p:xfrm>
          <a:off x="1571604" y="1214422"/>
          <a:ext cx="863600" cy="611187"/>
        </p:xfrm>
        <a:graphic>
          <a:graphicData uri="http://schemas.openxmlformats.org/presentationml/2006/ole">
            <mc:AlternateContent xmlns:mc="http://schemas.openxmlformats.org/markup-compatibility/2006">
              <mc:Choice xmlns:v="urn:schemas-microsoft-com:vml" Requires="v">
                <p:oleObj spid="_x0000_s7179" name="公式" r:id="rId3" imgW="609336" imgH="431613" progId="Equation.3">
                  <p:embed/>
                </p:oleObj>
              </mc:Choice>
              <mc:Fallback>
                <p:oleObj name="公式" r:id="rId3" imgW="609336" imgH="431613" progId="Equation.3">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1214422"/>
                        <a:ext cx="86360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1500166" y="2124070"/>
          <a:ext cx="719137" cy="519112"/>
        </p:xfrm>
        <a:graphic>
          <a:graphicData uri="http://schemas.openxmlformats.org/presentationml/2006/ole">
            <mc:AlternateContent xmlns:mc="http://schemas.openxmlformats.org/markup-compatibility/2006">
              <mc:Choice xmlns:v="urn:schemas-microsoft-com:vml" Requires="v">
                <p:oleObj spid="_x0000_s7180" name="公式" r:id="rId5" imgW="545863" imgH="393529" progId="Equation.3">
                  <p:embed/>
                </p:oleObj>
              </mc:Choice>
              <mc:Fallback>
                <p:oleObj name="公式" r:id="rId5" imgW="545863" imgH="393529" progId="Equation.3">
                  <p:embed/>
                  <p:pic>
                    <p:nvPicPr>
                      <p:cNvPr id="6"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66" y="2124070"/>
                        <a:ext cx="719137"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3857620" y="2012945"/>
          <a:ext cx="2736850" cy="701675"/>
        </p:xfrm>
        <a:graphic>
          <a:graphicData uri="http://schemas.openxmlformats.org/presentationml/2006/ole">
            <mc:AlternateContent xmlns:mc="http://schemas.openxmlformats.org/markup-compatibility/2006">
              <mc:Choice xmlns:v="urn:schemas-microsoft-com:vml" Requires="v">
                <p:oleObj spid="_x0000_s7181" name="公式" r:id="rId7" imgW="1536033" imgH="393529" progId="Equation.3">
                  <p:embed/>
                </p:oleObj>
              </mc:Choice>
              <mc:Fallback>
                <p:oleObj name="公式" r:id="rId7" imgW="1536033" imgH="393529" progId="Equation.3">
                  <p:embed/>
                  <p:pic>
                    <p:nvPicPr>
                      <p:cNvPr id="7"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7620" y="2012945"/>
                        <a:ext cx="27368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1095375" y="2857500"/>
          <a:ext cx="7169150" cy="776288"/>
        </p:xfrm>
        <a:graphic>
          <a:graphicData uri="http://schemas.openxmlformats.org/presentationml/2006/ole">
            <mc:AlternateContent xmlns:mc="http://schemas.openxmlformats.org/markup-compatibility/2006">
              <mc:Choice xmlns:v="urn:schemas-microsoft-com:vml" Requires="v">
                <p:oleObj spid="_x0000_s7182" name="公式" r:id="rId9" imgW="4457520" imgH="482400" progId="Equation.3">
                  <p:embed/>
                </p:oleObj>
              </mc:Choice>
              <mc:Fallback>
                <p:oleObj name="公式" r:id="rId9" imgW="4457520" imgH="482400" progId="Equation.3">
                  <p:embed/>
                  <p:pic>
                    <p:nvPicPr>
                      <p:cNvPr id="8"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5375" y="2857500"/>
                        <a:ext cx="716915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116013" y="3714752"/>
          <a:ext cx="5903912" cy="639762"/>
        </p:xfrm>
        <a:graphic>
          <a:graphicData uri="http://schemas.openxmlformats.org/presentationml/2006/ole">
            <mc:AlternateContent xmlns:mc="http://schemas.openxmlformats.org/markup-compatibility/2006">
              <mc:Choice xmlns:v="urn:schemas-microsoft-com:vml" Requires="v">
                <p:oleObj spid="_x0000_s7183" name="公式" r:id="rId11" imgW="3632200" imgH="393700" progId="Equation.3">
                  <p:embed/>
                </p:oleObj>
              </mc:Choice>
              <mc:Fallback>
                <p:oleObj name="公式" r:id="rId11" imgW="3632200" imgH="393700" progId="Equation.3">
                  <p:embed/>
                  <p:pic>
                    <p:nvPicPr>
                      <p:cNvPr id="9" name="对象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3714752"/>
                        <a:ext cx="5903912"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1142976" y="4786322"/>
          <a:ext cx="6480175" cy="671512"/>
        </p:xfrm>
        <a:graphic>
          <a:graphicData uri="http://schemas.openxmlformats.org/presentationml/2006/ole">
            <mc:AlternateContent xmlns:mc="http://schemas.openxmlformats.org/markup-compatibility/2006">
              <mc:Choice xmlns:v="urn:schemas-microsoft-com:vml" Requires="v">
                <p:oleObj spid="_x0000_s7184" name="公式" r:id="rId13" imgW="3797280" imgH="393480" progId="Equation.3">
                  <p:embed/>
                </p:oleObj>
              </mc:Choice>
              <mc:Fallback>
                <p:oleObj name="公式" r:id="rId13" imgW="3797280" imgH="393480" progId="Equation.3">
                  <p:embed/>
                  <p:pic>
                    <p:nvPicPr>
                      <p:cNvPr id="10" name="对象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2976" y="4786322"/>
                        <a:ext cx="6480175" cy="67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071538" y="5500702"/>
          <a:ext cx="6372225" cy="1082675"/>
        </p:xfrm>
        <a:graphic>
          <a:graphicData uri="http://schemas.openxmlformats.org/presentationml/2006/ole">
            <mc:AlternateContent xmlns:mc="http://schemas.openxmlformats.org/markup-compatibility/2006">
              <mc:Choice xmlns:v="urn:schemas-microsoft-com:vml" Requires="v">
                <p:oleObj spid="_x0000_s7185" name="公式" r:id="rId15" imgW="3733800" imgH="635000" progId="Equation.3">
                  <p:embed/>
                </p:oleObj>
              </mc:Choice>
              <mc:Fallback>
                <p:oleObj name="公式" r:id="rId15" imgW="3733800" imgH="635000" progId="Equation.3">
                  <p:embed/>
                  <p:pic>
                    <p:nvPicPr>
                      <p:cNvPr id="11" name="对象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1538" y="5500702"/>
                        <a:ext cx="637222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7143768" y="357166"/>
          <a:ext cx="1061813" cy="500066"/>
        </p:xfrm>
        <a:graphic>
          <a:graphicData uri="http://schemas.openxmlformats.org/presentationml/2006/ole">
            <mc:AlternateContent xmlns:mc="http://schemas.openxmlformats.org/markup-compatibility/2006">
              <mc:Choice xmlns:v="urn:schemas-microsoft-com:vml" Requires="v">
                <p:oleObj spid="_x0000_s7186" name="公式" r:id="rId17" imgW="431613" imgH="203112" progId="Equation.3">
                  <p:embed/>
                </p:oleObj>
              </mc:Choice>
              <mc:Fallback>
                <p:oleObj name="公式" r:id="rId17" imgW="431613" imgH="203112" progId="Equation.3">
                  <p:embed/>
                  <p:pic>
                    <p:nvPicPr>
                      <p:cNvPr id="12" name="对象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43768" y="357166"/>
                        <a:ext cx="1061813"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9"/>
          <p:cNvGraphicFramePr>
            <a:graphicFrameLocks noChangeAspect="1"/>
          </p:cNvGraphicFramePr>
          <p:nvPr/>
        </p:nvGraphicFramePr>
        <p:xfrm>
          <a:off x="1142976" y="4357694"/>
          <a:ext cx="3749675" cy="368300"/>
        </p:xfrm>
        <a:graphic>
          <a:graphicData uri="http://schemas.openxmlformats.org/presentationml/2006/ole">
            <mc:AlternateContent xmlns:mc="http://schemas.openxmlformats.org/markup-compatibility/2006">
              <mc:Choice xmlns:v="urn:schemas-microsoft-com:vml" Requires="v">
                <p:oleObj spid="_x0000_s7187" name="公式" r:id="rId19" imgW="2197080" imgH="215640" progId="Equation.3">
                  <p:embed/>
                </p:oleObj>
              </mc:Choice>
              <mc:Fallback>
                <p:oleObj name="公式" r:id="rId19" imgW="2197080" imgH="215640" progId="Equation.3">
                  <p:embed/>
                  <p:pic>
                    <p:nvPicPr>
                      <p:cNvPr id="4" name="对象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42976" y="4357694"/>
                        <a:ext cx="374967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楷体" pitchFamily="49" charset="-122"/>
                <a:ea typeface="楷体" pitchFamily="49" charset="-122"/>
              </a:rPr>
              <a:t>伪多项式时间算法计算划分问题的实例</a:t>
            </a:r>
            <a:endParaRPr lang="zh-CN" altLang="en-US" sz="3600" dirty="0"/>
          </a:p>
        </p:txBody>
      </p:sp>
      <p:sp>
        <p:nvSpPr>
          <p:cNvPr id="3" name="内容占位符 2"/>
          <p:cNvSpPr>
            <a:spLocks noGrp="1"/>
          </p:cNvSpPr>
          <p:nvPr>
            <p:ph idx="1"/>
          </p:nvPr>
        </p:nvSpPr>
        <p:spPr/>
        <p:txBody>
          <a:bodyPr/>
          <a:lstStyle/>
          <a:p>
            <a:r>
              <a:rPr lang="en-US" altLang="zh-CN" dirty="0">
                <a:latin typeface="楷体" pitchFamily="49" charset="-122"/>
                <a:ea typeface="楷体" pitchFamily="49" charset="-122"/>
              </a:rPr>
              <a:t>A={2,8,5,3,6,4}</a:t>
            </a:r>
          </a:p>
          <a:p>
            <a:r>
              <a:rPr lang="en-US" altLang="zh-CN" dirty="0">
                <a:latin typeface="楷体" pitchFamily="49" charset="-122"/>
                <a:ea typeface="楷体" pitchFamily="49" charset="-122"/>
              </a:rPr>
              <a:t>n=6, B=28</a:t>
            </a:r>
            <a:endParaRPr lang="zh-CN" altLang="en-US" dirty="0"/>
          </a:p>
        </p:txBody>
      </p:sp>
      <p:graphicFrame>
        <p:nvGraphicFramePr>
          <p:cNvPr id="4" name="表格 3"/>
          <p:cNvGraphicFramePr>
            <a:graphicFrameLocks noGrp="1"/>
          </p:cNvGraphicFramePr>
          <p:nvPr/>
        </p:nvGraphicFramePr>
        <p:xfrm>
          <a:off x="827088" y="2973412"/>
          <a:ext cx="7489824" cy="3455984"/>
        </p:xfrm>
        <a:graphic>
          <a:graphicData uri="http://schemas.openxmlformats.org/drawingml/2006/table">
            <a:tbl>
              <a:tblPr firstRow="1" bandRow="1">
                <a:tableStyleId>{5C22544A-7EE6-4342-B048-85BDC9FD1C3A}</a:tableStyleId>
              </a:tblPr>
              <a:tblGrid>
                <a:gridCol w="468114">
                  <a:extLst>
                    <a:ext uri="{9D8B030D-6E8A-4147-A177-3AD203B41FA5}">
                      <a16:colId xmlns:a16="http://schemas.microsoft.com/office/drawing/2014/main" val="20000"/>
                    </a:ext>
                  </a:extLst>
                </a:gridCol>
                <a:gridCol w="468114">
                  <a:extLst>
                    <a:ext uri="{9D8B030D-6E8A-4147-A177-3AD203B41FA5}">
                      <a16:colId xmlns:a16="http://schemas.microsoft.com/office/drawing/2014/main" val="20001"/>
                    </a:ext>
                  </a:extLst>
                </a:gridCol>
                <a:gridCol w="468114">
                  <a:extLst>
                    <a:ext uri="{9D8B030D-6E8A-4147-A177-3AD203B41FA5}">
                      <a16:colId xmlns:a16="http://schemas.microsoft.com/office/drawing/2014/main" val="20002"/>
                    </a:ext>
                  </a:extLst>
                </a:gridCol>
                <a:gridCol w="468114">
                  <a:extLst>
                    <a:ext uri="{9D8B030D-6E8A-4147-A177-3AD203B41FA5}">
                      <a16:colId xmlns:a16="http://schemas.microsoft.com/office/drawing/2014/main" val="20003"/>
                    </a:ext>
                  </a:extLst>
                </a:gridCol>
                <a:gridCol w="468114">
                  <a:extLst>
                    <a:ext uri="{9D8B030D-6E8A-4147-A177-3AD203B41FA5}">
                      <a16:colId xmlns:a16="http://schemas.microsoft.com/office/drawing/2014/main" val="20004"/>
                    </a:ext>
                  </a:extLst>
                </a:gridCol>
                <a:gridCol w="468114">
                  <a:extLst>
                    <a:ext uri="{9D8B030D-6E8A-4147-A177-3AD203B41FA5}">
                      <a16:colId xmlns:a16="http://schemas.microsoft.com/office/drawing/2014/main" val="20005"/>
                    </a:ext>
                  </a:extLst>
                </a:gridCol>
                <a:gridCol w="468114">
                  <a:extLst>
                    <a:ext uri="{9D8B030D-6E8A-4147-A177-3AD203B41FA5}">
                      <a16:colId xmlns:a16="http://schemas.microsoft.com/office/drawing/2014/main" val="20006"/>
                    </a:ext>
                  </a:extLst>
                </a:gridCol>
                <a:gridCol w="468114">
                  <a:extLst>
                    <a:ext uri="{9D8B030D-6E8A-4147-A177-3AD203B41FA5}">
                      <a16:colId xmlns:a16="http://schemas.microsoft.com/office/drawing/2014/main" val="20007"/>
                    </a:ext>
                  </a:extLst>
                </a:gridCol>
                <a:gridCol w="468114">
                  <a:extLst>
                    <a:ext uri="{9D8B030D-6E8A-4147-A177-3AD203B41FA5}">
                      <a16:colId xmlns:a16="http://schemas.microsoft.com/office/drawing/2014/main" val="20008"/>
                    </a:ext>
                  </a:extLst>
                </a:gridCol>
                <a:gridCol w="468114">
                  <a:extLst>
                    <a:ext uri="{9D8B030D-6E8A-4147-A177-3AD203B41FA5}">
                      <a16:colId xmlns:a16="http://schemas.microsoft.com/office/drawing/2014/main" val="20009"/>
                    </a:ext>
                  </a:extLst>
                </a:gridCol>
                <a:gridCol w="468114">
                  <a:extLst>
                    <a:ext uri="{9D8B030D-6E8A-4147-A177-3AD203B41FA5}">
                      <a16:colId xmlns:a16="http://schemas.microsoft.com/office/drawing/2014/main" val="20010"/>
                    </a:ext>
                  </a:extLst>
                </a:gridCol>
                <a:gridCol w="468114">
                  <a:extLst>
                    <a:ext uri="{9D8B030D-6E8A-4147-A177-3AD203B41FA5}">
                      <a16:colId xmlns:a16="http://schemas.microsoft.com/office/drawing/2014/main" val="20011"/>
                    </a:ext>
                  </a:extLst>
                </a:gridCol>
                <a:gridCol w="468114">
                  <a:extLst>
                    <a:ext uri="{9D8B030D-6E8A-4147-A177-3AD203B41FA5}">
                      <a16:colId xmlns:a16="http://schemas.microsoft.com/office/drawing/2014/main" val="20012"/>
                    </a:ext>
                  </a:extLst>
                </a:gridCol>
                <a:gridCol w="468114">
                  <a:extLst>
                    <a:ext uri="{9D8B030D-6E8A-4147-A177-3AD203B41FA5}">
                      <a16:colId xmlns:a16="http://schemas.microsoft.com/office/drawing/2014/main" val="20013"/>
                    </a:ext>
                  </a:extLst>
                </a:gridCol>
                <a:gridCol w="468114">
                  <a:extLst>
                    <a:ext uri="{9D8B030D-6E8A-4147-A177-3AD203B41FA5}">
                      <a16:colId xmlns:a16="http://schemas.microsoft.com/office/drawing/2014/main" val="20014"/>
                    </a:ext>
                  </a:extLst>
                </a:gridCol>
                <a:gridCol w="468114">
                  <a:extLst>
                    <a:ext uri="{9D8B030D-6E8A-4147-A177-3AD203B41FA5}">
                      <a16:colId xmlns:a16="http://schemas.microsoft.com/office/drawing/2014/main" val="20015"/>
                    </a:ext>
                  </a:extLst>
                </a:gridCol>
              </a:tblGrid>
              <a:tr h="493712">
                <a:tc>
                  <a:txBody>
                    <a:bodyPr/>
                    <a:lstStyle/>
                    <a:p>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0</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1</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2</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3</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4</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5</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6</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7</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8</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9</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10</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11</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12</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13</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14</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extLst>
                  <a:ext uri="{0D108BD9-81ED-4DB2-BD59-A6C34878D82A}">
                    <a16:rowId xmlns:a16="http://schemas.microsoft.com/office/drawing/2014/main" val="10000"/>
                  </a:ext>
                </a:extLst>
              </a:tr>
              <a:tr h="493712">
                <a:tc>
                  <a:txBody>
                    <a:bodyPr/>
                    <a:lstStyle/>
                    <a:p>
                      <a:r>
                        <a:rPr lang="en-US" altLang="zh-CN" sz="1800" dirty="0">
                          <a:latin typeface="楷体" panose="02010609060101010101" pitchFamily="49" charset="-122"/>
                          <a:ea typeface="楷体" panose="02010609060101010101" pitchFamily="49" charset="-122"/>
                        </a:rPr>
                        <a:t>1</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extLst>
                  <a:ext uri="{0D108BD9-81ED-4DB2-BD59-A6C34878D82A}">
                    <a16:rowId xmlns:a16="http://schemas.microsoft.com/office/drawing/2014/main" val="10001"/>
                  </a:ext>
                </a:extLst>
              </a:tr>
              <a:tr h="493712">
                <a:tc>
                  <a:txBody>
                    <a:bodyPr/>
                    <a:lstStyle/>
                    <a:p>
                      <a:r>
                        <a:rPr lang="en-US" altLang="zh-CN" sz="1800" dirty="0">
                          <a:latin typeface="楷体" panose="02010609060101010101" pitchFamily="49" charset="-122"/>
                          <a:ea typeface="楷体" panose="02010609060101010101" pitchFamily="49" charset="-122"/>
                        </a:rPr>
                        <a:t>2</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extLst>
                  <a:ext uri="{0D108BD9-81ED-4DB2-BD59-A6C34878D82A}">
                    <a16:rowId xmlns:a16="http://schemas.microsoft.com/office/drawing/2014/main" val="10002"/>
                  </a:ext>
                </a:extLst>
              </a:tr>
              <a:tr h="493712">
                <a:tc>
                  <a:txBody>
                    <a:bodyPr/>
                    <a:lstStyle/>
                    <a:p>
                      <a:r>
                        <a:rPr lang="en-US" altLang="zh-CN" sz="1800" dirty="0">
                          <a:latin typeface="楷体" panose="02010609060101010101" pitchFamily="49" charset="-122"/>
                          <a:ea typeface="楷体" panose="02010609060101010101" pitchFamily="49" charset="-122"/>
                        </a:rPr>
                        <a:t>3</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extLst>
                  <a:ext uri="{0D108BD9-81ED-4DB2-BD59-A6C34878D82A}">
                    <a16:rowId xmlns:a16="http://schemas.microsoft.com/office/drawing/2014/main" val="10003"/>
                  </a:ext>
                </a:extLst>
              </a:tr>
              <a:tr h="493712">
                <a:tc>
                  <a:txBody>
                    <a:bodyPr/>
                    <a:lstStyle/>
                    <a:p>
                      <a:r>
                        <a:rPr lang="en-US" altLang="zh-CN" sz="1800" dirty="0">
                          <a:latin typeface="楷体" panose="02010609060101010101" pitchFamily="49" charset="-122"/>
                          <a:ea typeface="楷体" panose="02010609060101010101" pitchFamily="49" charset="-122"/>
                        </a:rPr>
                        <a:t>4</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extLst>
                  <a:ext uri="{0D108BD9-81ED-4DB2-BD59-A6C34878D82A}">
                    <a16:rowId xmlns:a16="http://schemas.microsoft.com/office/drawing/2014/main" val="10004"/>
                  </a:ext>
                </a:extLst>
              </a:tr>
              <a:tr h="493712">
                <a:tc>
                  <a:txBody>
                    <a:bodyPr/>
                    <a:lstStyle/>
                    <a:p>
                      <a:r>
                        <a:rPr lang="en-US" altLang="zh-CN" sz="1800" dirty="0">
                          <a:latin typeface="楷体" panose="02010609060101010101" pitchFamily="49" charset="-122"/>
                          <a:ea typeface="楷体" panose="02010609060101010101" pitchFamily="49" charset="-122"/>
                        </a:rPr>
                        <a:t>5</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extLst>
                  <a:ext uri="{0D108BD9-81ED-4DB2-BD59-A6C34878D82A}">
                    <a16:rowId xmlns:a16="http://schemas.microsoft.com/office/drawing/2014/main" val="10005"/>
                  </a:ext>
                </a:extLst>
              </a:tr>
              <a:tr h="493712">
                <a:tc>
                  <a:txBody>
                    <a:bodyPr/>
                    <a:lstStyle/>
                    <a:p>
                      <a:r>
                        <a:rPr lang="en-US" altLang="zh-CN" sz="1800" dirty="0">
                          <a:latin typeface="楷体" panose="02010609060101010101" pitchFamily="49" charset="-122"/>
                          <a:ea typeface="楷体" panose="02010609060101010101" pitchFamily="49" charset="-122"/>
                        </a:rPr>
                        <a:t>6</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solidFill>
                      <a:srgbClr val="FFFF00"/>
                    </a:solidFill>
                  </a:tcPr>
                </a:tc>
                <a:tc>
                  <a:txBody>
                    <a:bodyPr/>
                    <a:lstStyle/>
                    <a:p>
                      <a:r>
                        <a:rPr lang="en-US" altLang="zh-CN" sz="1800" dirty="0">
                          <a:latin typeface="楷体" panose="02010609060101010101" pitchFamily="49" charset="-122"/>
                          <a:ea typeface="楷体" panose="02010609060101010101" pitchFamily="49" charset="-122"/>
                        </a:rPr>
                        <a:t>F</a:t>
                      </a:r>
                      <a:endParaRPr lang="zh-CN" altLang="en-US" sz="1800" dirty="0">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tc>
                  <a:txBody>
                    <a:bodyPr/>
                    <a:lstStyle/>
                    <a:p>
                      <a:r>
                        <a:rPr lang="en-US" altLang="zh-CN" sz="1800" dirty="0">
                          <a:solidFill>
                            <a:srgbClr val="FF0000"/>
                          </a:solidFill>
                          <a:latin typeface="楷体" panose="02010609060101010101" pitchFamily="49" charset="-122"/>
                          <a:ea typeface="楷体" panose="02010609060101010101" pitchFamily="49" charset="-122"/>
                        </a:rPr>
                        <a:t>T</a:t>
                      </a:r>
                      <a:endParaRPr lang="zh-CN" altLang="en-US" sz="1800" dirty="0">
                        <a:solidFill>
                          <a:srgbClr val="FF0000"/>
                        </a:solidFill>
                        <a:latin typeface="楷体" panose="02010609060101010101" pitchFamily="49" charset="-122"/>
                        <a:ea typeface="楷体" panose="02010609060101010101" pitchFamily="49" charset="-122"/>
                      </a:endParaRPr>
                    </a:p>
                  </a:txBody>
                  <a:tcPr marL="91452" marR="91452" marT="45715" marB="45715" anchor="ctr" anchorCtr="1"/>
                </a:tc>
                <a:extLst>
                  <a:ext uri="{0D108BD9-81ED-4DB2-BD59-A6C34878D82A}">
                    <a16:rowId xmlns:a16="http://schemas.microsoft.com/office/drawing/2014/main" val="10006"/>
                  </a:ext>
                </a:extLst>
              </a:tr>
            </a:tbl>
          </a:graphicData>
        </a:graphic>
      </p:graphicFrame>
      <p:sp>
        <p:nvSpPr>
          <p:cNvPr id="5" name="椭圆 4"/>
          <p:cNvSpPr/>
          <p:nvPr/>
        </p:nvSpPr>
        <p:spPr>
          <a:xfrm>
            <a:off x="7938792" y="6021288"/>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947584" y="5517232"/>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084168" y="5517232"/>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928328" y="5013176"/>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111224" y="5013176"/>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064912" y="5013176"/>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230224" y="5013176"/>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10744" y="4517912"/>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16216" y="4509120"/>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066584" y="4526704"/>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663264" y="4509120"/>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130480" y="4509120"/>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725488" y="4517912"/>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231896" y="4509120"/>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835696" y="4517912"/>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30000" y="4031440"/>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88904" y="4033112"/>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26680" y="4041904"/>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185584" y="4040232"/>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075376" y="4031440"/>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07904" y="4041904"/>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130480" y="4033112"/>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791056" y="4022648"/>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644008" y="4022648"/>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2322168" y="4022648"/>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375600" y="4031440"/>
            <a:ext cx="288032" cy="360040"/>
          </a:xfrm>
          <a:prstGeom prst="ellipse">
            <a:avLst/>
          </a:prstGeom>
          <a:solidFill>
            <a:srgbClr val="FF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linds(horizontal)">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blinds(horizontal)">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blinds(horizontal)">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blinds(horizontal)">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blinds(horizontal)">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blinds(horizontal)">
                                      <p:cBhvr>
                                        <p:cTn id="107" dur="500"/>
                                        <p:tgtEl>
                                          <p:spTgt spid="2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blinds(horizontal)">
                                      <p:cBhvr>
                                        <p:cTn id="112" dur="500"/>
                                        <p:tgtEl>
                                          <p:spTgt spid="2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blinds(horizontal)">
                                      <p:cBhvr>
                                        <p:cTn id="117" dur="500"/>
                                        <p:tgtEl>
                                          <p:spTgt spid="2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5"/>
                                        </p:tgtEl>
                                        <p:attrNameLst>
                                          <p:attrName>style.visibility</p:attrName>
                                        </p:attrNameLst>
                                      </p:cBhvr>
                                      <p:to>
                                        <p:strVal val="visible"/>
                                      </p:to>
                                    </p:set>
                                    <p:animEffect transition="in" filter="blinds(horizontal)">
                                      <p:cBhvr>
                                        <p:cTn id="122" dur="500"/>
                                        <p:tgtEl>
                                          <p:spTgt spid="25"/>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6"/>
                                        </p:tgtEl>
                                        <p:attrNameLst>
                                          <p:attrName>style.visibility</p:attrName>
                                        </p:attrNameLst>
                                      </p:cBhvr>
                                      <p:to>
                                        <p:strVal val="visible"/>
                                      </p:to>
                                    </p:set>
                                    <p:animEffect transition="in" filter="blinds(horizontal)">
                                      <p:cBhvr>
                                        <p:cTn id="127" dur="500"/>
                                        <p:tgtEl>
                                          <p:spTgt spid="26"/>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blinds(horizontal)">
                                      <p:cBhvr>
                                        <p:cTn id="132" dur="500"/>
                                        <p:tgtEl>
                                          <p:spTgt spid="2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8"/>
                                        </p:tgtEl>
                                        <p:attrNameLst>
                                          <p:attrName>style.visibility</p:attrName>
                                        </p:attrNameLst>
                                      </p:cBhvr>
                                      <p:to>
                                        <p:strVal val="visible"/>
                                      </p:to>
                                    </p:set>
                                    <p:animEffect transition="in" filter="blinds(horizontal)">
                                      <p:cBhvr>
                                        <p:cTn id="137" dur="500"/>
                                        <p:tgtEl>
                                          <p:spTgt spid="2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blinds(horizontal)">
                                      <p:cBhvr>
                                        <p:cTn id="142" dur="500"/>
                                        <p:tgtEl>
                                          <p:spTgt spid="2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blinds(horizontal)">
                                      <p:cBhvr>
                                        <p:cTn id="1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27173"/>
            <a:ext cx="8229600" cy="6126163"/>
          </a:xfrm>
        </p:spPr>
        <p:txBody>
          <a:bodyPr>
            <a:normAutofit/>
          </a:bodyPr>
          <a:lstStyle/>
          <a:p>
            <a:pPr>
              <a:lnSpc>
                <a:spcPct val="150000"/>
              </a:lnSpc>
            </a:pPr>
            <a:r>
              <a:rPr lang="zh-CN" altLang="en-US" sz="2800" dirty="0">
                <a:latin typeface="楷体" pitchFamily="49" charset="-122"/>
                <a:ea typeface="楷体" pitchFamily="49" charset="-122"/>
              </a:rPr>
              <a:t>优化问题与其相应的判定问题的困难程度是一样的。</a:t>
            </a:r>
            <a:endParaRPr lang="en-US" altLang="zh-CN" sz="2800" dirty="0">
              <a:latin typeface="楷体" pitchFamily="49" charset="-122"/>
              <a:ea typeface="楷体" pitchFamily="49" charset="-122"/>
            </a:endParaRPr>
          </a:p>
          <a:p>
            <a:pPr>
              <a:lnSpc>
                <a:spcPct val="150000"/>
              </a:lnSpc>
            </a:pPr>
            <a:r>
              <a:rPr lang="zh-CN" altLang="en-US" sz="2000" dirty="0">
                <a:latin typeface="楷体" pitchFamily="49" charset="-122"/>
                <a:ea typeface="楷体" pitchFamily="49" charset="-122"/>
              </a:rPr>
              <a:t>优化问题（</a:t>
            </a:r>
            <a:r>
              <a:rPr lang="en-US" altLang="zh-CN" sz="2000" dirty="0">
                <a:latin typeface="楷体" pitchFamily="49" charset="-122"/>
                <a:ea typeface="楷体" pitchFamily="49" charset="-122"/>
              </a:rPr>
              <a:t>TSP-O</a:t>
            </a:r>
            <a:r>
              <a:rPr lang="zh-CN" altLang="en-US" sz="2000" dirty="0">
                <a:latin typeface="楷体" pitchFamily="49" charset="-122"/>
                <a:ea typeface="楷体" pitchFamily="49" charset="-122"/>
              </a:rPr>
              <a:t>）：一个商人从某个城市出发，到其他城市去售卖商品，他希望在旅途中恰好路过每个城市一次，最后返回出发地。如何安排旅行线路，使得所走路线总长度最短？</a:t>
            </a:r>
            <a:endParaRPr lang="en-US" altLang="zh-CN" sz="2000" dirty="0">
              <a:latin typeface="楷体" pitchFamily="49" charset="-122"/>
              <a:ea typeface="楷体" pitchFamily="49" charset="-122"/>
            </a:endParaRPr>
          </a:p>
          <a:p>
            <a:pPr>
              <a:lnSpc>
                <a:spcPct val="150000"/>
              </a:lnSpc>
            </a:pPr>
            <a:r>
              <a:rPr lang="zh-CN" altLang="en-US" sz="2200" dirty="0">
                <a:latin typeface="楷体" pitchFamily="49" charset="-122"/>
                <a:ea typeface="楷体" pitchFamily="49" charset="-122"/>
              </a:rPr>
              <a:t>相应的判定问题（</a:t>
            </a:r>
            <a:r>
              <a:rPr lang="en-US" altLang="zh-CN" sz="2200" dirty="0">
                <a:latin typeface="楷体" pitchFamily="49" charset="-122"/>
                <a:ea typeface="楷体" pitchFamily="49" charset="-122"/>
              </a:rPr>
              <a:t>TSP-D</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一个商人从某个城市出发，到其他城市去售卖商品，他希望在旅途中恰好路过每个城市一次，最后返回出发地。是否存在一个旅行，使得所走路线总长度小于等于</a:t>
            </a:r>
            <a:r>
              <a:rPr lang="en-US" altLang="zh-CN" sz="2200" dirty="0">
                <a:latin typeface="楷体" pitchFamily="49" charset="-122"/>
                <a:ea typeface="楷体" pitchFamily="49" charset="-122"/>
              </a:rPr>
              <a:t>C</a:t>
            </a:r>
            <a:r>
              <a:rPr lang="zh-CN" altLang="en-US" sz="2200" dirty="0">
                <a:latin typeface="楷体" pitchFamily="49" charset="-122"/>
                <a:ea typeface="楷体" pitchFamily="49" charset="-122"/>
              </a:rPr>
              <a:t>？</a:t>
            </a:r>
            <a:endParaRPr lang="en-US" altLang="zh-CN" sz="2200" dirty="0">
              <a:latin typeface="楷体" pitchFamily="49" charset="-122"/>
              <a:ea typeface="楷体" pitchFamily="49" charset="-122"/>
            </a:endParaRPr>
          </a:p>
          <a:p>
            <a:pPr>
              <a:lnSpc>
                <a:spcPct val="150000"/>
              </a:lnSpc>
            </a:pPr>
            <a:r>
              <a:rPr lang="en-US" altLang="zh-CN" sz="2200" dirty="0">
                <a:latin typeface="楷体" pitchFamily="49" charset="-122"/>
                <a:ea typeface="楷体" pitchFamily="49" charset="-122"/>
              </a:rPr>
              <a:t>O</a:t>
            </a:r>
            <a:r>
              <a:rPr lang="en-US" altLang="zh-CN" sz="2200" dirty="0">
                <a:latin typeface="楷体" pitchFamily="49" charset="-122"/>
                <a:ea typeface="楷体" pitchFamily="49" charset="-122"/>
                <a:sym typeface="Wingdings" panose="05000000000000000000" pitchFamily="2" charset="2"/>
              </a:rPr>
              <a:t>D</a:t>
            </a:r>
            <a:r>
              <a:rPr lang="zh-CN" altLang="en-US" sz="2200" dirty="0">
                <a:latin typeface="楷体" pitchFamily="49" charset="-122"/>
                <a:ea typeface="楷体" pitchFamily="49" charset="-122"/>
                <a:sym typeface="Wingdings" panose="05000000000000000000" pitchFamily="2" charset="2"/>
              </a:rPr>
              <a:t>：</a:t>
            </a:r>
            <a:endParaRPr lang="en-US" altLang="zh-CN" sz="2200" dirty="0">
              <a:latin typeface="楷体" pitchFamily="49" charset="-122"/>
              <a:ea typeface="楷体" pitchFamily="49" charset="-122"/>
              <a:sym typeface="Wingdings" panose="05000000000000000000" pitchFamily="2" charset="2"/>
            </a:endParaRPr>
          </a:p>
          <a:p>
            <a:pPr>
              <a:lnSpc>
                <a:spcPct val="150000"/>
              </a:lnSpc>
            </a:pPr>
            <a:r>
              <a:rPr lang="en-US" altLang="zh-CN" sz="2200" dirty="0">
                <a:latin typeface="楷体" pitchFamily="49" charset="-122"/>
                <a:ea typeface="楷体" pitchFamily="49" charset="-122"/>
                <a:sym typeface="Wingdings" panose="05000000000000000000" pitchFamily="2" charset="2"/>
              </a:rPr>
              <a:t>DO</a:t>
            </a:r>
            <a:r>
              <a:rPr lang="zh-CN" altLang="en-US" sz="2200" dirty="0">
                <a:latin typeface="楷体" pitchFamily="49" charset="-122"/>
                <a:ea typeface="楷体" pitchFamily="49" charset="-122"/>
                <a:sym typeface="Wingdings" panose="05000000000000000000" pitchFamily="2" charset="2"/>
              </a:rPr>
              <a:t>：</a:t>
            </a:r>
            <a:endParaRPr lang="zh-CN" altLang="en-US" dirty="0">
              <a:latin typeface="楷体" pitchFamily="49" charset="-122"/>
              <a:ea typeface="楷体" pitchFamily="49" charset="-122"/>
            </a:endParaRPr>
          </a:p>
        </p:txBody>
      </p:sp>
      <p:sp>
        <p:nvSpPr>
          <p:cNvPr id="2" name="文本框 1">
            <a:extLst>
              <a:ext uri="{FF2B5EF4-FFF2-40B4-BE49-F238E27FC236}">
                <a16:creationId xmlns:a16="http://schemas.microsoft.com/office/drawing/2014/main" id="{BE9A02A9-39F9-4ECD-A68C-8D1067BC281E}"/>
              </a:ext>
            </a:extLst>
          </p:cNvPr>
          <p:cNvSpPr txBox="1"/>
          <p:nvPr/>
        </p:nvSpPr>
        <p:spPr>
          <a:xfrm>
            <a:off x="1681818" y="5240007"/>
            <a:ext cx="4685898" cy="460382"/>
          </a:xfrm>
          <a:prstGeom prst="rect">
            <a:avLst/>
          </a:prstGeom>
          <a:noFill/>
        </p:spPr>
        <p:txBody>
          <a:bodyPr wrap="none" rtlCol="0">
            <a:spAutoFit/>
          </a:bodyPr>
          <a:lstStyle/>
          <a:p>
            <a:pPr>
              <a:lnSpc>
                <a:spcPct val="150000"/>
              </a:lnSpc>
            </a:pPr>
            <a:r>
              <a:rPr lang="zh-CN" altLang="en-US" dirty="0">
                <a:latin typeface="楷体" pitchFamily="49" charset="-122"/>
                <a:ea typeface="楷体" pitchFamily="49" charset="-122"/>
                <a:sym typeface="Wingdings" panose="05000000000000000000" pitchFamily="2" charset="2"/>
              </a:rPr>
              <a:t>把</a:t>
            </a:r>
            <a:r>
              <a:rPr lang="en-US" altLang="zh-CN" dirty="0">
                <a:latin typeface="楷体" pitchFamily="49" charset="-122"/>
                <a:ea typeface="楷体" pitchFamily="49" charset="-122"/>
                <a:sym typeface="Wingdings" panose="05000000000000000000" pitchFamily="2" charset="2"/>
              </a:rPr>
              <a:t>O</a:t>
            </a:r>
            <a:r>
              <a:rPr lang="zh-CN" altLang="en-US" dirty="0">
                <a:latin typeface="楷体" pitchFamily="49" charset="-122"/>
                <a:ea typeface="楷体" pitchFamily="49" charset="-122"/>
                <a:sym typeface="Wingdings" panose="05000000000000000000" pitchFamily="2" charset="2"/>
              </a:rPr>
              <a:t>的解值直接与</a:t>
            </a:r>
            <a:r>
              <a:rPr lang="en-US" altLang="zh-CN" dirty="0">
                <a:latin typeface="楷体" pitchFamily="49" charset="-122"/>
                <a:ea typeface="楷体" pitchFamily="49" charset="-122"/>
                <a:sym typeface="Wingdings" panose="05000000000000000000" pitchFamily="2" charset="2"/>
              </a:rPr>
              <a:t>C</a:t>
            </a:r>
            <a:r>
              <a:rPr lang="zh-CN" altLang="en-US" dirty="0">
                <a:latin typeface="楷体" pitchFamily="49" charset="-122"/>
                <a:ea typeface="楷体" pitchFamily="49" charset="-122"/>
                <a:sym typeface="Wingdings" panose="05000000000000000000" pitchFamily="2" charset="2"/>
              </a:rPr>
              <a:t>比较，然后给出</a:t>
            </a:r>
            <a:r>
              <a:rPr lang="en-US" altLang="zh-CN" dirty="0">
                <a:latin typeface="楷体" pitchFamily="49" charset="-122"/>
                <a:ea typeface="楷体" pitchFamily="49" charset="-122"/>
                <a:sym typeface="Wingdings" panose="05000000000000000000" pitchFamily="2" charset="2"/>
              </a:rPr>
              <a:t>D</a:t>
            </a:r>
            <a:r>
              <a:rPr lang="zh-CN" altLang="en-US" dirty="0">
                <a:latin typeface="楷体" pitchFamily="49" charset="-122"/>
                <a:ea typeface="楷体" pitchFamily="49" charset="-122"/>
                <a:sym typeface="Wingdings" panose="05000000000000000000" pitchFamily="2" charset="2"/>
              </a:rPr>
              <a:t>的结论。</a:t>
            </a:r>
            <a:endParaRPr lang="zh-CN" altLang="en-US" dirty="0"/>
          </a:p>
        </p:txBody>
      </p:sp>
      <p:sp>
        <p:nvSpPr>
          <p:cNvPr id="4" name="文本框 3">
            <a:extLst>
              <a:ext uri="{FF2B5EF4-FFF2-40B4-BE49-F238E27FC236}">
                <a16:creationId xmlns:a16="http://schemas.microsoft.com/office/drawing/2014/main" id="{8EE6C702-77E5-45A7-8D1E-00BD90234ABC}"/>
              </a:ext>
            </a:extLst>
          </p:cNvPr>
          <p:cNvSpPr txBox="1"/>
          <p:nvPr/>
        </p:nvSpPr>
        <p:spPr>
          <a:xfrm>
            <a:off x="1691680" y="5791137"/>
            <a:ext cx="3531736" cy="442878"/>
          </a:xfrm>
          <a:prstGeom prst="rect">
            <a:avLst/>
          </a:prstGeom>
          <a:noFill/>
        </p:spPr>
        <p:txBody>
          <a:bodyPr wrap="none" rtlCol="0">
            <a:spAutoFit/>
          </a:bodyPr>
          <a:lstStyle/>
          <a:p>
            <a:pPr>
              <a:lnSpc>
                <a:spcPct val="150000"/>
              </a:lnSpc>
            </a:pPr>
            <a:r>
              <a:rPr lang="zh-CN" altLang="en-US" dirty="0">
                <a:latin typeface="楷体" pitchFamily="49" charset="-122"/>
                <a:ea typeface="楷体" pitchFamily="49" charset="-122"/>
                <a:sym typeface="Wingdings" panose="05000000000000000000" pitchFamily="2" charset="2"/>
              </a:rPr>
              <a:t>多次调用求</a:t>
            </a:r>
            <a:r>
              <a:rPr lang="en-US" altLang="zh-CN" dirty="0">
                <a:latin typeface="楷体" pitchFamily="49" charset="-122"/>
                <a:ea typeface="楷体" pitchFamily="49" charset="-122"/>
                <a:sym typeface="Wingdings" panose="05000000000000000000" pitchFamily="2" charset="2"/>
              </a:rPr>
              <a:t>D</a:t>
            </a:r>
            <a:r>
              <a:rPr lang="zh-CN" altLang="en-US" dirty="0">
                <a:latin typeface="楷体" pitchFamily="49" charset="-122"/>
                <a:ea typeface="楷体" pitchFamily="49" charset="-122"/>
                <a:sym typeface="Wingdings" panose="05000000000000000000" pitchFamily="2" charset="2"/>
              </a:rPr>
              <a:t>的算法（二分法）。</a:t>
            </a:r>
            <a:endParaRPr lang="en-US" altLang="zh-CN" dirty="0">
              <a:latin typeface="楷体" pitchFamily="49" charset="-122"/>
              <a:ea typeface="楷体" pitchFamily="49" charset="-122"/>
            </a:endParaRPr>
          </a:p>
        </p:txBody>
      </p:sp>
    </p:spTree>
    <p:extLst>
      <p:ext uri="{BB962C8B-B14F-4D97-AF65-F5344CB8AC3E}">
        <p14:creationId xmlns:p14="http://schemas.microsoft.com/office/powerpoint/2010/main" val="115433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57166"/>
            <a:ext cx="8229600" cy="6143668"/>
          </a:xfrm>
        </p:spPr>
        <p:txBody>
          <a:bodyPr>
            <a:normAutofit/>
          </a:bodyPr>
          <a:lstStyle/>
          <a:p>
            <a:pPr>
              <a:lnSpc>
                <a:spcPct val="150000"/>
              </a:lnSpc>
            </a:pPr>
            <a:r>
              <a:rPr lang="zh-CN" altLang="en-US" dirty="0">
                <a:latin typeface="楷体" pitchFamily="49" charset="-122"/>
                <a:ea typeface="楷体" pitchFamily="49" charset="-122"/>
              </a:rPr>
              <a:t>定义</a:t>
            </a:r>
            <a:r>
              <a:rPr lang="en-US" altLang="zh-CN" dirty="0">
                <a:latin typeface="楷体" pitchFamily="49" charset="-122"/>
                <a:ea typeface="楷体" pitchFamily="49" charset="-122"/>
              </a:rPr>
              <a:t>8</a:t>
            </a:r>
            <a:r>
              <a:rPr lang="zh-CN" altLang="en-US" dirty="0">
                <a:latin typeface="楷体" pitchFamily="49" charset="-122"/>
                <a:ea typeface="楷体" pitchFamily="49" charset="-122"/>
              </a:rPr>
              <a:t>：给定一个</a:t>
            </a:r>
            <a:r>
              <a:rPr lang="zh-CN" altLang="en-US" dirty="0">
                <a:solidFill>
                  <a:srgbClr val="FF0000"/>
                </a:solidFill>
                <a:latin typeface="楷体" pitchFamily="49" charset="-122"/>
                <a:ea typeface="楷体" pitchFamily="49" charset="-122"/>
              </a:rPr>
              <a:t>判定问题</a:t>
            </a:r>
            <a:r>
              <a:rPr lang="zh-CN" altLang="en-US" dirty="0">
                <a:latin typeface="楷体" pitchFamily="49" charset="-122"/>
                <a:ea typeface="楷体" pitchFamily="49" charset="-122"/>
              </a:rPr>
              <a:t>，如果存在一个算法，对任何一个答案为“是</a:t>
            </a:r>
            <a:r>
              <a:rPr lang="en-US" altLang="zh-CN" dirty="0">
                <a:latin typeface="楷体" pitchFamily="49" charset="-122"/>
                <a:ea typeface="楷体" pitchFamily="49" charset="-122"/>
              </a:rPr>
              <a:t>”</a:t>
            </a:r>
            <a:r>
              <a:rPr lang="zh-CN" altLang="en-US" dirty="0">
                <a:latin typeface="楷体" pitchFamily="49" charset="-122"/>
                <a:ea typeface="楷体" pitchFamily="49" charset="-122"/>
              </a:rPr>
              <a:t>的实例，该算法首先给出一个猜想，该猜想规模不超过实例输入长度的某个多项式函数，且验证猜想的正确性仅需多项式时间，那么称该问题属于</a:t>
            </a:r>
            <a:r>
              <a:rPr lang="en-US" altLang="zh-CN" dirty="0">
                <a:solidFill>
                  <a:srgbClr val="FF0000"/>
                </a:solidFill>
                <a:latin typeface="楷体" pitchFamily="49" charset="-122"/>
                <a:ea typeface="楷体" pitchFamily="49" charset="-122"/>
              </a:rPr>
              <a:t>NP</a:t>
            </a:r>
            <a:r>
              <a:rPr lang="zh-CN" altLang="en-US" dirty="0">
                <a:solidFill>
                  <a:srgbClr val="FF0000"/>
                </a:solidFill>
                <a:latin typeface="楷体" pitchFamily="49" charset="-122"/>
                <a:ea typeface="楷体" pitchFamily="49" charset="-122"/>
              </a:rPr>
              <a:t>类。</a:t>
            </a:r>
            <a:endParaRPr lang="en-US" altLang="zh-CN" dirty="0">
              <a:solidFill>
                <a:srgbClr val="FF0000"/>
              </a:solidFill>
              <a:latin typeface="楷体" pitchFamily="49" charset="-122"/>
              <a:ea typeface="楷体" pitchFamily="49" charset="-122"/>
            </a:endParaRPr>
          </a:p>
          <a:p>
            <a:pPr>
              <a:lnSpc>
                <a:spcPct val="150000"/>
              </a:lnSpc>
            </a:pPr>
            <a:r>
              <a:rPr lang="en-US" altLang="zh-CN" dirty="0">
                <a:solidFill>
                  <a:srgbClr val="FF0000"/>
                </a:solidFill>
                <a:latin typeface="楷体" pitchFamily="49" charset="-122"/>
                <a:ea typeface="楷体" pitchFamily="49" charset="-122"/>
              </a:rPr>
              <a:t>(</a:t>
            </a:r>
            <a:r>
              <a:rPr lang="en-US" dirty="0">
                <a:solidFill>
                  <a:srgbClr val="FF0000"/>
                </a:solidFill>
              </a:rPr>
              <a:t>Non-deterministic Polynomial</a:t>
            </a:r>
            <a:r>
              <a:rPr lang="en-US" altLang="zh-CN" dirty="0">
                <a:solidFill>
                  <a:srgbClr val="FF0000"/>
                </a:solidFill>
                <a:latin typeface="楷体" pitchFamily="49" charset="-122"/>
                <a:ea typeface="楷体" pitchFamily="49" charset="-122"/>
              </a:rPr>
              <a:t>)</a:t>
            </a:r>
            <a:r>
              <a:rPr lang="en-US" altLang="zh-CN" dirty="0">
                <a:latin typeface="楷体" pitchFamily="49" charset="-122"/>
                <a:ea typeface="楷体" pitchFamily="49" charset="-122"/>
              </a:rPr>
              <a:t>.</a:t>
            </a:r>
          </a:p>
          <a:p>
            <a:pPr>
              <a:lnSpc>
                <a:spcPct val="150000"/>
              </a:lnSpc>
            </a:pPr>
            <a:endParaRPr lang="en-US" altLang="zh-CN" sz="2700" dirty="0">
              <a:latin typeface="楷体" pitchFamily="49" charset="-122"/>
              <a:ea typeface="楷体" pitchFamily="49" charset="-122"/>
            </a:endParaRPr>
          </a:p>
          <a:p>
            <a:pPr>
              <a:lnSpc>
                <a:spcPct val="150000"/>
              </a:lnSpc>
            </a:pPr>
            <a:endParaRPr lang="en-US" altLang="zh-CN" sz="2700" dirty="0">
              <a:latin typeface="楷体" pitchFamily="49" charset="-122"/>
              <a:ea typeface="楷体" pitchFamily="49" charset="-122"/>
            </a:endParaRPr>
          </a:p>
        </p:txBody>
      </p:sp>
      <mc:AlternateContent xmlns:mc="http://schemas.openxmlformats.org/markup-compatibility/2006" xmlns:a14="http://schemas.microsoft.com/office/drawing/2010/main">
        <mc:Choice Requires="a14">
          <p:sp>
            <p:nvSpPr>
              <p:cNvPr id="4" name="对象 3"/>
              <p:cNvSpPr txBox="1"/>
              <p:nvPr/>
            </p:nvSpPr>
            <p:spPr bwMode="auto">
              <a:xfrm>
                <a:off x="1908175" y="5729307"/>
                <a:ext cx="5184775" cy="485775"/>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𝑁𝑃</m:t>
                      </m:r>
                      <m:func>
                        <m:funcPr>
                          <m:ctrlPr>
                            <a:rPr lang="zh-CN" altLang="en-US" i="1">
                              <a:solidFill>
                                <a:srgbClr val="000000"/>
                              </a:solidFill>
                              <a:latin typeface="Cambria Math" panose="02040503050406030204" pitchFamily="18" charset="0"/>
                            </a:rPr>
                          </m:ctrlPr>
                        </m:funcPr>
                        <m:fName>
                          <m:r>
                            <a:rPr lang="zh-CN" altLang="en-US" i="0">
                              <a:solidFill>
                                <a:srgbClr val="000000"/>
                              </a:solidFill>
                              <a:latin typeface="Cambria Math" panose="02040503050406030204" pitchFamily="18" charset="0"/>
                            </a:rPr>
                            <m:t>;</m:t>
                          </m:r>
                        </m:fName>
                        <m:e>
                          <m:r>
                            <a:rPr lang="zh-CN" altLang="en-US" i="1">
                              <a:solidFill>
                                <a:srgbClr val="000000"/>
                              </a:solidFill>
                              <a:latin typeface="Cambria Math" panose="02040503050406030204" pitchFamily="18" charset="0"/>
                            </a:rPr>
                            <m:t> </m:t>
                          </m:r>
                        </m:e>
                      </m:func>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划分问题</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𝑁𝑃</m:t>
                      </m:r>
                      <m:func>
                        <m:funcPr>
                          <m:ctrlPr>
                            <a:rPr lang="zh-CN" altLang="en-US" i="1">
                              <a:solidFill>
                                <a:srgbClr val="000000"/>
                              </a:solidFill>
                              <a:latin typeface="Cambria Math" panose="02040503050406030204" pitchFamily="18" charset="0"/>
                            </a:rPr>
                          </m:ctrlPr>
                        </m:funcPr>
                        <m:fName>
                          <m:r>
                            <a:rPr lang="zh-CN" altLang="en-US" i="0">
                              <a:solidFill>
                                <a:srgbClr val="000000"/>
                              </a:solidFill>
                              <a:latin typeface="Cambria Math" panose="02040503050406030204" pitchFamily="18" charset="0"/>
                            </a:rPr>
                            <m:t>;</m:t>
                          </m:r>
                        </m:fName>
                        <m:e>
                          <m:r>
                            <a:rPr lang="zh-CN" altLang="en-US" i="1">
                              <a:solidFill>
                                <a:srgbClr val="000000"/>
                              </a:solidFill>
                              <a:latin typeface="Cambria Math" panose="02040503050406030204" pitchFamily="18" charset="0"/>
                            </a:rPr>
                            <m:t> </m:t>
                          </m:r>
                        </m:e>
                      </m:func>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𝑇𝑆𝑃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𝑁𝑃</m:t>
                      </m:r>
                    </m:oMath>
                  </m:oMathPara>
                </a14:m>
                <a:endParaRPr lang="zh-CN" altLang="en-US" dirty="0"/>
              </a:p>
            </p:txBody>
          </p:sp>
        </mc:Choice>
        <mc:Fallback xmlns="">
          <p:sp>
            <p:nvSpPr>
              <p:cNvPr id="4" name="对象 3"/>
              <p:cNvSpPr txBox="1">
                <a:spLocks noRot="1" noChangeAspect="1" noMove="1" noResize="1" noEditPoints="1" noAdjustHandles="1" noChangeArrowheads="1" noChangeShapeType="1" noTextEdit="1"/>
              </p:cNvSpPr>
              <p:nvPr/>
            </p:nvSpPr>
            <p:spPr bwMode="auto">
              <a:xfrm>
                <a:off x="1908175" y="5729307"/>
                <a:ext cx="5184775" cy="485775"/>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D84FE14-1439-445A-97C0-6428129B5543}"/>
              </a:ext>
            </a:extLst>
          </p:cNvPr>
          <p:cNvSpPr/>
          <p:nvPr/>
        </p:nvSpPr>
        <p:spPr>
          <a:xfrm>
            <a:off x="5004048" y="1340768"/>
            <a:ext cx="3312368" cy="172819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dirty="0">
                <a:latin typeface="楷体" panose="02010609060101010101" pitchFamily="49" charset="-122"/>
                <a:ea typeface="楷体" panose="02010609060101010101" pitchFamily="49" charset="-122"/>
              </a:rPr>
              <a:t>七大数学难题</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lnSpc>
                <a:spcPts val="1800"/>
              </a:lnSpc>
              <a:buFontTx/>
              <a:buNone/>
              <a:defRPr/>
            </a:pPr>
            <a:endParaRPr lang="en-US" altLang="zh-CN" dirty="0">
              <a:latin typeface="楷体" panose="02010609060101010101" pitchFamily="49" charset="-122"/>
              <a:ea typeface="楷体" panose="02010609060101010101" pitchFamily="49" charset="-122"/>
            </a:endParaRPr>
          </a:p>
          <a:p>
            <a:pPr>
              <a:lnSpc>
                <a:spcPct val="150000"/>
              </a:lnSpc>
              <a:defRPr/>
            </a:pPr>
            <a:r>
              <a:rPr lang="en-US" altLang="zh-CN" dirty="0">
                <a:latin typeface="楷体" panose="02010609060101010101" pitchFamily="49" charset="-122"/>
                <a:ea typeface="楷体" panose="02010609060101010101" pitchFamily="49" charset="-122"/>
              </a:rPr>
              <a:t>P=NP?</a:t>
            </a:r>
          </a:p>
          <a:p>
            <a:pPr>
              <a:lnSpc>
                <a:spcPct val="150000"/>
              </a:lnSpc>
              <a:defRPr/>
            </a:pPr>
            <a:r>
              <a:rPr lang="zh-CN" altLang="en-US" dirty="0">
                <a:latin typeface="楷体" panose="02010609060101010101" pitchFamily="49" charset="-122"/>
                <a:ea typeface="楷体" panose="02010609060101010101" pitchFamily="49" charset="-122"/>
              </a:rPr>
              <a:t>霍奇猜想</a:t>
            </a:r>
            <a:endParaRPr lang="en-US" altLang="zh-CN" dirty="0">
              <a:latin typeface="楷体" panose="02010609060101010101" pitchFamily="49" charset="-122"/>
              <a:ea typeface="楷体" panose="02010609060101010101" pitchFamily="49" charset="-122"/>
            </a:endParaRPr>
          </a:p>
          <a:p>
            <a:pPr>
              <a:lnSpc>
                <a:spcPct val="150000"/>
              </a:lnSpc>
              <a:defRPr/>
            </a:pPr>
            <a:r>
              <a:rPr lang="zh-CN" altLang="en-US" dirty="0">
                <a:solidFill>
                  <a:srgbClr val="FF0000"/>
                </a:solidFill>
                <a:latin typeface="楷体" panose="02010609060101010101" pitchFamily="49" charset="-122"/>
                <a:ea typeface="楷体" panose="02010609060101010101" pitchFamily="49" charset="-122"/>
              </a:rPr>
              <a:t>庞加莱猜想（俄罗斯数学家佩雷尔曼）</a:t>
            </a:r>
            <a:endParaRPr lang="en-US" altLang="zh-CN" dirty="0">
              <a:solidFill>
                <a:srgbClr val="FF0000"/>
              </a:solidFill>
              <a:latin typeface="楷体" panose="02010609060101010101" pitchFamily="49" charset="-122"/>
              <a:ea typeface="楷体" panose="02010609060101010101" pitchFamily="49" charset="-122"/>
            </a:endParaRPr>
          </a:p>
          <a:p>
            <a:pPr>
              <a:lnSpc>
                <a:spcPct val="150000"/>
              </a:lnSpc>
              <a:defRPr/>
            </a:pPr>
            <a:r>
              <a:rPr lang="zh-CN" altLang="en-US" dirty="0">
                <a:latin typeface="楷体" panose="02010609060101010101" pitchFamily="49" charset="-122"/>
                <a:ea typeface="楷体" panose="02010609060101010101" pitchFamily="49" charset="-122"/>
              </a:rPr>
              <a:t>黎曼假设</a:t>
            </a:r>
            <a:endParaRPr lang="en-US" altLang="zh-CN" dirty="0">
              <a:latin typeface="楷体" panose="02010609060101010101" pitchFamily="49" charset="-122"/>
              <a:ea typeface="楷体" panose="02010609060101010101" pitchFamily="49" charset="-122"/>
            </a:endParaRPr>
          </a:p>
          <a:p>
            <a:pPr>
              <a:lnSpc>
                <a:spcPct val="150000"/>
              </a:lnSpc>
              <a:defRPr/>
            </a:pPr>
            <a:r>
              <a:rPr lang="zh-CN" altLang="en-US" dirty="0">
                <a:latin typeface="楷体" panose="02010609060101010101" pitchFamily="49" charset="-122"/>
                <a:ea typeface="楷体" panose="02010609060101010101" pitchFamily="49" charset="-122"/>
              </a:rPr>
              <a:t>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米尔斯存在性和质量缺口</a:t>
            </a:r>
            <a:endParaRPr lang="en-US" altLang="zh-CN" dirty="0">
              <a:latin typeface="楷体" panose="02010609060101010101" pitchFamily="49" charset="-122"/>
              <a:ea typeface="楷体" panose="02010609060101010101" pitchFamily="49" charset="-122"/>
            </a:endParaRPr>
          </a:p>
          <a:p>
            <a:pPr>
              <a:lnSpc>
                <a:spcPct val="150000"/>
              </a:lnSpc>
              <a:defRPr/>
            </a:pPr>
            <a:r>
              <a:rPr lang="zh-CN" altLang="en-US" dirty="0">
                <a:latin typeface="楷体" panose="02010609060101010101" pitchFamily="49" charset="-122"/>
                <a:ea typeface="楷体" panose="02010609060101010101" pitchFamily="49" charset="-122"/>
              </a:rPr>
              <a:t>纳维叶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斯托克斯方程的存在性与光滑性</a:t>
            </a:r>
            <a:endParaRPr lang="en-US" altLang="zh-CN" dirty="0">
              <a:latin typeface="楷体" panose="02010609060101010101" pitchFamily="49" charset="-122"/>
              <a:ea typeface="楷体" panose="02010609060101010101" pitchFamily="49" charset="-122"/>
            </a:endParaRPr>
          </a:p>
          <a:p>
            <a:pPr>
              <a:lnSpc>
                <a:spcPct val="150000"/>
              </a:lnSpc>
              <a:defRPr/>
            </a:pPr>
            <a:r>
              <a:rPr lang="zh-CN" altLang="en-US" dirty="0">
                <a:latin typeface="楷体" panose="02010609060101010101" pitchFamily="49" charset="-122"/>
                <a:ea typeface="楷体" panose="02010609060101010101" pitchFamily="49" charset="-122"/>
              </a:rPr>
              <a:t>贝赫和斯维呐通</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戴尔猜想</a:t>
            </a:r>
          </a:p>
          <a:p>
            <a:endParaRPr lang="zh-CN" altLang="en-US" dirty="0"/>
          </a:p>
        </p:txBody>
      </p:sp>
      <p:sp>
        <p:nvSpPr>
          <p:cNvPr id="4" name="椭圆 3">
            <a:extLst>
              <a:ext uri="{FF2B5EF4-FFF2-40B4-BE49-F238E27FC236}">
                <a16:creationId xmlns:a16="http://schemas.microsoft.com/office/drawing/2014/main" id="{5DD73808-539E-45A5-B96D-F6CDC633A4F5}"/>
              </a:ext>
            </a:extLst>
          </p:cNvPr>
          <p:cNvSpPr/>
          <p:nvPr/>
        </p:nvSpPr>
        <p:spPr>
          <a:xfrm>
            <a:off x="5652120" y="1700808"/>
            <a:ext cx="1944216"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6" name="文本框 5">
            <a:extLst>
              <a:ext uri="{FF2B5EF4-FFF2-40B4-BE49-F238E27FC236}">
                <a16:creationId xmlns:a16="http://schemas.microsoft.com/office/drawing/2014/main" id="{7785BDF9-E26D-4E89-A00E-D253B326E332}"/>
              </a:ext>
            </a:extLst>
          </p:cNvPr>
          <p:cNvSpPr txBox="1"/>
          <p:nvPr/>
        </p:nvSpPr>
        <p:spPr>
          <a:xfrm>
            <a:off x="5220072" y="1600200"/>
            <a:ext cx="452368" cy="369332"/>
          </a:xfrm>
          <a:prstGeom prst="rect">
            <a:avLst/>
          </a:prstGeom>
          <a:noFill/>
        </p:spPr>
        <p:txBody>
          <a:bodyPr wrap="none" rtlCol="0">
            <a:spAutoFit/>
          </a:bodyPr>
          <a:lstStyle/>
          <a:p>
            <a:r>
              <a:rPr lang="en-US" altLang="zh-CN" dirty="0"/>
              <a:t>NP</a:t>
            </a:r>
            <a:endParaRPr lang="zh-CN" altLang="en-US" dirty="0"/>
          </a:p>
        </p:txBody>
      </p:sp>
      <p:sp>
        <p:nvSpPr>
          <p:cNvPr id="7" name="文本框 6">
            <a:extLst>
              <a:ext uri="{FF2B5EF4-FFF2-40B4-BE49-F238E27FC236}">
                <a16:creationId xmlns:a16="http://schemas.microsoft.com/office/drawing/2014/main" id="{E5A4644E-3DEC-4317-9378-74946CBC9BF8}"/>
              </a:ext>
            </a:extLst>
          </p:cNvPr>
          <p:cNvSpPr txBox="1"/>
          <p:nvPr/>
        </p:nvSpPr>
        <p:spPr>
          <a:xfrm>
            <a:off x="7511066" y="1744423"/>
            <a:ext cx="733342" cy="369332"/>
          </a:xfrm>
          <a:prstGeom prst="rect">
            <a:avLst/>
          </a:prstGeom>
          <a:noFill/>
        </p:spPr>
        <p:txBody>
          <a:bodyPr wrap="none" rtlCol="0">
            <a:spAutoFit/>
          </a:bodyPr>
          <a:lstStyle/>
          <a:p>
            <a:r>
              <a:rPr lang="en-US" altLang="zh-CN" dirty="0"/>
              <a:t>TSP-D</a:t>
            </a:r>
            <a:endParaRPr lang="zh-CN" altLang="en-US" dirty="0"/>
          </a:p>
        </p:txBody>
      </p:sp>
      <p:sp>
        <p:nvSpPr>
          <p:cNvPr id="8" name="椭圆 7">
            <a:extLst>
              <a:ext uri="{FF2B5EF4-FFF2-40B4-BE49-F238E27FC236}">
                <a16:creationId xmlns:a16="http://schemas.microsoft.com/office/drawing/2014/main" id="{594D71C7-2FED-457F-8B8B-73F1E9DE97EA}"/>
              </a:ext>
            </a:extLst>
          </p:cNvPr>
          <p:cNvSpPr/>
          <p:nvPr/>
        </p:nvSpPr>
        <p:spPr>
          <a:xfrm>
            <a:off x="7812360" y="1700808"/>
            <a:ext cx="45719" cy="45719"/>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P spid="7"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411807"/>
          </a:xfrm>
        </p:spPr>
        <p:txBody>
          <a:bodyPr>
            <a:normAutofit fontScale="92500"/>
          </a:bodyPr>
          <a:lstStyle/>
          <a:p>
            <a:pPr>
              <a:lnSpc>
                <a:spcPct val="150000"/>
              </a:lnSpc>
            </a:pPr>
            <a:r>
              <a:rPr lang="zh-CN" altLang="en-US" dirty="0">
                <a:latin typeface="楷体" pitchFamily="49" charset="-122"/>
                <a:ea typeface="楷体" pitchFamily="49" charset="-122"/>
              </a:rPr>
              <a:t>定义</a:t>
            </a:r>
            <a:r>
              <a:rPr lang="en-US" altLang="zh-CN" dirty="0">
                <a:latin typeface="楷体" pitchFamily="49" charset="-122"/>
                <a:ea typeface="楷体" pitchFamily="49" charset="-122"/>
              </a:rPr>
              <a:t>9</a:t>
            </a:r>
            <a:r>
              <a:rPr lang="zh-CN" altLang="en-US" dirty="0">
                <a:latin typeface="楷体" pitchFamily="49" charset="-122"/>
                <a:ea typeface="楷体" pitchFamily="49" charset="-122"/>
              </a:rPr>
              <a:t>：设有两个判定问题     ，如果对  的任一实例  ，可以多项式时间构造出  的一个实例  ，使  的答案为“是”当且仅当  的答案为“是”，则称  可以</a:t>
            </a:r>
            <a:r>
              <a:rPr lang="zh-CN" altLang="en-US" dirty="0">
                <a:solidFill>
                  <a:srgbClr val="FF0000"/>
                </a:solidFill>
                <a:latin typeface="楷体" pitchFamily="49" charset="-122"/>
                <a:ea typeface="楷体" pitchFamily="49" charset="-122"/>
              </a:rPr>
              <a:t>多项式时间归约</a:t>
            </a:r>
            <a:r>
              <a:rPr lang="zh-CN" altLang="en-US" dirty="0">
                <a:latin typeface="楷体" pitchFamily="49" charset="-122"/>
                <a:ea typeface="楷体" pitchFamily="49" charset="-122"/>
              </a:rPr>
              <a:t>到  </a:t>
            </a:r>
            <a:r>
              <a:rPr lang="en-US" altLang="zh-CN" dirty="0">
                <a:latin typeface="楷体" pitchFamily="49" charset="-122"/>
                <a:ea typeface="楷体" pitchFamily="49" charset="-122"/>
              </a:rPr>
              <a:t>.</a:t>
            </a:r>
          </a:p>
          <a:p>
            <a:pPr>
              <a:lnSpc>
                <a:spcPct val="150000"/>
              </a:lnSpc>
            </a:pPr>
            <a:r>
              <a:rPr lang="zh-CN" altLang="en-US" dirty="0">
                <a:latin typeface="楷体" pitchFamily="49" charset="-122"/>
                <a:ea typeface="楷体" pitchFamily="49" charset="-122"/>
              </a:rPr>
              <a:t>定理</a:t>
            </a:r>
            <a:r>
              <a:rPr lang="en-US" altLang="zh-CN" dirty="0">
                <a:latin typeface="楷体" pitchFamily="49" charset="-122"/>
                <a:ea typeface="楷体" pitchFamily="49" charset="-122"/>
              </a:rPr>
              <a:t>2</a:t>
            </a:r>
            <a:r>
              <a:rPr lang="zh-CN" altLang="en-US" dirty="0">
                <a:latin typeface="楷体" pitchFamily="49" charset="-122"/>
                <a:ea typeface="楷体" pitchFamily="49" charset="-122"/>
              </a:rPr>
              <a:t>：如果  可以多项式时间归约到  ，而  有多项式时间算法，则  也有多项式时间算法</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p:txBody>
      </p:sp>
      <mc:AlternateContent xmlns:mc="http://schemas.openxmlformats.org/markup-compatibility/2006" xmlns:a14="http://schemas.microsoft.com/office/drawing/2010/main">
        <mc:Choice Requires="a14">
          <p:sp>
            <p:nvSpPr>
              <p:cNvPr id="1026" name="对象 4"/>
              <p:cNvSpPr txBox="1"/>
              <p:nvPr/>
            </p:nvSpPr>
            <p:spPr bwMode="auto">
              <a:xfrm>
                <a:off x="5260004" y="383828"/>
                <a:ext cx="1052513"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2</m:t>
                          </m:r>
                        </m:sub>
                      </m:sSub>
                    </m:oMath>
                  </m:oMathPara>
                </a14:m>
                <a:endParaRPr lang="zh-CN" altLang="en-US" sz="2800" dirty="0"/>
              </a:p>
            </p:txBody>
          </p:sp>
        </mc:Choice>
        <mc:Fallback xmlns="">
          <p:sp>
            <p:nvSpPr>
              <p:cNvPr id="1026" name="对象 4"/>
              <p:cNvSpPr txBox="1">
                <a:spLocks noRot="1" noChangeAspect="1" noMove="1" noResize="1" noEditPoints="1" noAdjustHandles="1" noChangeArrowheads="1" noChangeShapeType="1" noTextEdit="1"/>
              </p:cNvSpPr>
              <p:nvPr/>
            </p:nvSpPr>
            <p:spPr bwMode="auto">
              <a:xfrm>
                <a:off x="5260004" y="383828"/>
                <a:ext cx="1052513" cy="5969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7" name="对象 5"/>
              <p:cNvSpPr txBox="1"/>
              <p:nvPr/>
            </p:nvSpPr>
            <p:spPr bwMode="auto">
              <a:xfrm>
                <a:off x="7668344" y="383828"/>
                <a:ext cx="455613"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1</m:t>
                          </m:r>
                        </m:sub>
                      </m:sSub>
                    </m:oMath>
                  </m:oMathPara>
                </a14:m>
                <a:endParaRPr lang="zh-CN" altLang="en-US" sz="2800" dirty="0"/>
              </a:p>
            </p:txBody>
          </p:sp>
        </mc:Choice>
        <mc:Fallback xmlns="">
          <p:sp>
            <p:nvSpPr>
              <p:cNvPr id="1027" name="对象 5"/>
              <p:cNvSpPr txBox="1">
                <a:spLocks noRot="1" noChangeAspect="1" noMove="1" noResize="1" noEditPoints="1" noAdjustHandles="1" noChangeArrowheads="1" noChangeShapeType="1" noTextEdit="1"/>
              </p:cNvSpPr>
              <p:nvPr/>
            </p:nvSpPr>
            <p:spPr bwMode="auto">
              <a:xfrm>
                <a:off x="7668344" y="383828"/>
                <a:ext cx="455613" cy="5969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8" name="对象 6"/>
              <p:cNvSpPr txBox="1"/>
              <p:nvPr/>
            </p:nvSpPr>
            <p:spPr bwMode="auto">
              <a:xfrm>
                <a:off x="2428860" y="1117904"/>
                <a:ext cx="327025" cy="503237"/>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𝐼</m:t>
                          </m:r>
                        </m:e>
                        <m:sub>
                          <m:r>
                            <a:rPr lang="zh-CN" altLang="en-US" sz="2800" i="1">
                              <a:solidFill>
                                <a:srgbClr val="000000"/>
                              </a:solidFill>
                              <a:latin typeface="Cambria Math" panose="02040503050406030204" pitchFamily="18" charset="0"/>
                            </a:rPr>
                            <m:t>1</m:t>
                          </m:r>
                        </m:sub>
                      </m:sSub>
                    </m:oMath>
                  </m:oMathPara>
                </a14:m>
                <a:endParaRPr lang="zh-CN" altLang="en-US" sz="2800" dirty="0"/>
              </a:p>
            </p:txBody>
          </p:sp>
        </mc:Choice>
        <mc:Fallback xmlns="">
          <p:sp>
            <p:nvSpPr>
              <p:cNvPr id="1028" name="对象 6"/>
              <p:cNvSpPr txBox="1">
                <a:spLocks noRot="1" noChangeAspect="1" noMove="1" noResize="1" noEditPoints="1" noAdjustHandles="1" noChangeArrowheads="1" noChangeShapeType="1" noTextEdit="1"/>
              </p:cNvSpPr>
              <p:nvPr/>
            </p:nvSpPr>
            <p:spPr bwMode="auto">
              <a:xfrm>
                <a:off x="2428860" y="1117904"/>
                <a:ext cx="327025" cy="503237"/>
              </a:xfrm>
              <a:prstGeom prst="rect">
                <a:avLst/>
              </a:prstGeom>
              <a:blipFill>
                <a:blip r:embed="rId4"/>
                <a:stretch>
                  <a:fillRect r="-18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9" name="对象 7"/>
              <p:cNvSpPr txBox="1"/>
              <p:nvPr/>
            </p:nvSpPr>
            <p:spPr bwMode="auto">
              <a:xfrm>
                <a:off x="6929454" y="1046466"/>
                <a:ext cx="501650" cy="569912"/>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2</m:t>
                          </m:r>
                        </m:sub>
                      </m:sSub>
                    </m:oMath>
                  </m:oMathPara>
                </a14:m>
                <a:endParaRPr lang="zh-CN" altLang="en-US" sz="2800" dirty="0"/>
              </a:p>
            </p:txBody>
          </p:sp>
        </mc:Choice>
        <mc:Fallback xmlns="">
          <p:sp>
            <p:nvSpPr>
              <p:cNvPr id="1029" name="对象 7"/>
              <p:cNvSpPr txBox="1">
                <a:spLocks noRot="1" noChangeAspect="1" noMove="1" noResize="1" noEditPoints="1" noAdjustHandles="1" noChangeArrowheads="1" noChangeShapeType="1" noTextEdit="1"/>
              </p:cNvSpPr>
              <p:nvPr/>
            </p:nvSpPr>
            <p:spPr bwMode="auto">
              <a:xfrm>
                <a:off x="6929454" y="1046466"/>
                <a:ext cx="501650" cy="56991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0" name="对象 8"/>
              <p:cNvSpPr txBox="1"/>
              <p:nvPr/>
            </p:nvSpPr>
            <p:spPr bwMode="auto">
              <a:xfrm>
                <a:off x="1643042" y="1770380"/>
                <a:ext cx="374650" cy="492125"/>
              </a:xfrm>
              <a:prstGeom prst="rect">
                <a:avLst/>
              </a:prstGeom>
              <a:noFill/>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𝐼</m:t>
                          </m:r>
                        </m:e>
                        <m:sub>
                          <m:r>
                            <a:rPr lang="zh-CN" altLang="en-US" sz="2800" i="1">
                              <a:solidFill>
                                <a:srgbClr val="000000"/>
                              </a:solidFill>
                              <a:latin typeface="Cambria Math" panose="02040503050406030204" pitchFamily="18" charset="0"/>
                            </a:rPr>
                            <m:t>2</m:t>
                          </m:r>
                        </m:sub>
                      </m:sSub>
                    </m:oMath>
                  </m:oMathPara>
                </a14:m>
                <a:endParaRPr lang="zh-CN" altLang="en-US" sz="2800" dirty="0"/>
              </a:p>
            </p:txBody>
          </p:sp>
        </mc:Choice>
        <mc:Fallback xmlns="">
          <p:sp>
            <p:nvSpPr>
              <p:cNvPr id="1030" name="对象 8"/>
              <p:cNvSpPr txBox="1">
                <a:spLocks noRot="1" noChangeAspect="1" noMove="1" noResize="1" noEditPoints="1" noAdjustHandles="1" noChangeArrowheads="1" noChangeShapeType="1" noTextEdit="1"/>
              </p:cNvSpPr>
              <p:nvPr/>
            </p:nvSpPr>
            <p:spPr bwMode="auto">
              <a:xfrm>
                <a:off x="1643042" y="1770380"/>
                <a:ext cx="374650" cy="49212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1" name="对象 9"/>
              <p:cNvSpPr txBox="1"/>
              <p:nvPr/>
            </p:nvSpPr>
            <p:spPr bwMode="auto">
              <a:xfrm>
                <a:off x="2786050" y="1829113"/>
                <a:ext cx="327025" cy="503237"/>
              </a:xfrm>
              <a:prstGeom prst="rect">
                <a:avLst/>
              </a:prstGeom>
              <a:noFill/>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𝐼</m:t>
                          </m:r>
                        </m:e>
                        <m:sub>
                          <m:r>
                            <a:rPr lang="zh-CN" altLang="en-US" sz="2800" i="1">
                              <a:solidFill>
                                <a:srgbClr val="000000"/>
                              </a:solidFill>
                              <a:latin typeface="Cambria Math" panose="02040503050406030204" pitchFamily="18" charset="0"/>
                            </a:rPr>
                            <m:t>1</m:t>
                          </m:r>
                        </m:sub>
                      </m:sSub>
                    </m:oMath>
                  </m:oMathPara>
                </a14:m>
                <a:endParaRPr lang="zh-CN" altLang="en-US" sz="2800" dirty="0"/>
              </a:p>
            </p:txBody>
          </p:sp>
        </mc:Choice>
        <mc:Fallback xmlns="">
          <p:sp>
            <p:nvSpPr>
              <p:cNvPr id="1031" name="对象 9"/>
              <p:cNvSpPr txBox="1">
                <a:spLocks noRot="1" noChangeAspect="1" noMove="1" noResize="1" noEditPoints="1" noAdjustHandles="1" noChangeArrowheads="1" noChangeShapeType="1" noTextEdit="1"/>
              </p:cNvSpPr>
              <p:nvPr/>
            </p:nvSpPr>
            <p:spPr bwMode="auto">
              <a:xfrm>
                <a:off x="2786050" y="1829113"/>
                <a:ext cx="327025" cy="5032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2" name="对象 10"/>
              <p:cNvSpPr txBox="1"/>
              <p:nvPr/>
            </p:nvSpPr>
            <p:spPr bwMode="auto">
              <a:xfrm>
                <a:off x="7375666" y="1822390"/>
                <a:ext cx="374650" cy="492125"/>
              </a:xfrm>
              <a:prstGeom prst="rect">
                <a:avLst/>
              </a:prstGeom>
              <a:noFill/>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𝐼</m:t>
                          </m:r>
                        </m:e>
                        <m:sub>
                          <m:r>
                            <a:rPr lang="zh-CN" altLang="en-US" sz="2800" i="1">
                              <a:solidFill>
                                <a:srgbClr val="000000"/>
                              </a:solidFill>
                              <a:latin typeface="Cambria Math" panose="02040503050406030204" pitchFamily="18" charset="0"/>
                            </a:rPr>
                            <m:t>2</m:t>
                          </m:r>
                        </m:sub>
                      </m:sSub>
                    </m:oMath>
                  </m:oMathPara>
                </a14:m>
                <a:endParaRPr lang="zh-CN" altLang="en-US" sz="2800" dirty="0"/>
              </a:p>
            </p:txBody>
          </p:sp>
        </mc:Choice>
        <mc:Fallback xmlns="">
          <p:sp>
            <p:nvSpPr>
              <p:cNvPr id="1032" name="对象 10"/>
              <p:cNvSpPr txBox="1">
                <a:spLocks noRot="1" noChangeAspect="1" noMove="1" noResize="1" noEditPoints="1" noAdjustHandles="1" noChangeArrowheads="1" noChangeShapeType="1" noTextEdit="1"/>
              </p:cNvSpPr>
              <p:nvPr/>
            </p:nvSpPr>
            <p:spPr bwMode="auto">
              <a:xfrm>
                <a:off x="7375666" y="1822390"/>
                <a:ext cx="374650" cy="49212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3" name="对象 11"/>
              <p:cNvSpPr txBox="1"/>
              <p:nvPr/>
            </p:nvSpPr>
            <p:spPr bwMode="auto">
              <a:xfrm>
                <a:off x="3924300" y="2449830"/>
                <a:ext cx="455613"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1</m:t>
                          </m:r>
                        </m:sub>
                      </m:sSub>
                    </m:oMath>
                  </m:oMathPara>
                </a14:m>
                <a:endParaRPr lang="zh-CN" altLang="en-US" sz="2800" dirty="0"/>
              </a:p>
            </p:txBody>
          </p:sp>
        </mc:Choice>
        <mc:Fallback xmlns="">
          <p:sp>
            <p:nvSpPr>
              <p:cNvPr id="1033" name="对象 11"/>
              <p:cNvSpPr txBox="1">
                <a:spLocks noRot="1" noChangeAspect="1" noMove="1" noResize="1" noEditPoints="1" noAdjustHandles="1" noChangeArrowheads="1" noChangeShapeType="1" noTextEdit="1"/>
              </p:cNvSpPr>
              <p:nvPr/>
            </p:nvSpPr>
            <p:spPr bwMode="auto">
              <a:xfrm>
                <a:off x="3924300" y="2449830"/>
                <a:ext cx="455613" cy="59690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4" name="对象 12"/>
              <p:cNvSpPr txBox="1"/>
              <p:nvPr/>
            </p:nvSpPr>
            <p:spPr bwMode="auto">
              <a:xfrm>
                <a:off x="8072462" y="2403788"/>
                <a:ext cx="501650" cy="569913"/>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2</m:t>
                          </m:r>
                        </m:sub>
                      </m:sSub>
                    </m:oMath>
                  </m:oMathPara>
                </a14:m>
                <a:endParaRPr lang="zh-CN" altLang="en-US" sz="2800" dirty="0"/>
              </a:p>
            </p:txBody>
          </p:sp>
        </mc:Choice>
        <mc:Fallback xmlns="">
          <p:sp>
            <p:nvSpPr>
              <p:cNvPr id="1034" name="对象 12"/>
              <p:cNvSpPr txBox="1">
                <a:spLocks noRot="1" noChangeAspect="1" noMove="1" noResize="1" noEditPoints="1" noAdjustHandles="1" noChangeArrowheads="1" noChangeShapeType="1" noTextEdit="1"/>
              </p:cNvSpPr>
              <p:nvPr/>
            </p:nvSpPr>
            <p:spPr bwMode="auto">
              <a:xfrm>
                <a:off x="8072462" y="2403788"/>
                <a:ext cx="501650" cy="56991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对象 13"/>
              <p:cNvSpPr txBox="1"/>
              <p:nvPr/>
            </p:nvSpPr>
            <p:spPr bwMode="auto">
              <a:xfrm>
                <a:off x="2927764" y="3190672"/>
                <a:ext cx="455612"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1</m:t>
                          </m:r>
                        </m:sub>
                      </m:sSub>
                    </m:oMath>
                  </m:oMathPara>
                </a14:m>
                <a:endParaRPr lang="zh-CN" altLang="en-US" sz="2800" dirty="0"/>
              </a:p>
            </p:txBody>
          </p:sp>
        </mc:Choice>
        <mc:Fallback xmlns="">
          <p:sp>
            <p:nvSpPr>
              <p:cNvPr id="14" name="对象 13"/>
              <p:cNvSpPr txBox="1">
                <a:spLocks noRot="1" noChangeAspect="1" noMove="1" noResize="1" noEditPoints="1" noAdjustHandles="1" noChangeArrowheads="1" noChangeShapeType="1" noTextEdit="1"/>
              </p:cNvSpPr>
              <p:nvPr/>
            </p:nvSpPr>
            <p:spPr bwMode="auto">
              <a:xfrm>
                <a:off x="2927764" y="3190672"/>
                <a:ext cx="455612" cy="59690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对象 14"/>
              <p:cNvSpPr txBox="1"/>
              <p:nvPr/>
            </p:nvSpPr>
            <p:spPr bwMode="auto">
              <a:xfrm>
                <a:off x="7142184" y="3191198"/>
                <a:ext cx="501650" cy="569912"/>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2</m:t>
                          </m:r>
                        </m:sub>
                      </m:sSub>
                    </m:oMath>
                  </m:oMathPara>
                </a14:m>
                <a:endParaRPr lang="zh-CN" altLang="en-US" sz="2800" dirty="0"/>
              </a:p>
            </p:txBody>
          </p:sp>
        </mc:Choice>
        <mc:Fallback xmlns="">
          <p:sp>
            <p:nvSpPr>
              <p:cNvPr id="15" name="对象 14"/>
              <p:cNvSpPr txBox="1">
                <a:spLocks noRot="1" noChangeAspect="1" noMove="1" noResize="1" noEditPoints="1" noAdjustHandles="1" noChangeArrowheads="1" noChangeShapeType="1" noTextEdit="1"/>
              </p:cNvSpPr>
              <p:nvPr/>
            </p:nvSpPr>
            <p:spPr bwMode="auto">
              <a:xfrm>
                <a:off x="7142184" y="3191198"/>
                <a:ext cx="501650" cy="56991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对象 15"/>
              <p:cNvSpPr txBox="1"/>
              <p:nvPr/>
            </p:nvSpPr>
            <p:spPr bwMode="auto">
              <a:xfrm>
                <a:off x="8286776" y="3189606"/>
                <a:ext cx="501650" cy="569912"/>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2</m:t>
                          </m:r>
                        </m:sub>
                      </m:sSub>
                    </m:oMath>
                  </m:oMathPara>
                </a14:m>
                <a:endParaRPr lang="zh-CN" altLang="en-US" sz="2800" dirty="0"/>
              </a:p>
            </p:txBody>
          </p:sp>
        </mc:Choice>
        <mc:Fallback xmlns="">
          <p:sp>
            <p:nvSpPr>
              <p:cNvPr id="16" name="对象 15"/>
              <p:cNvSpPr txBox="1">
                <a:spLocks noRot="1" noChangeAspect="1" noMove="1" noResize="1" noEditPoints="1" noAdjustHandles="1" noChangeArrowheads="1" noChangeShapeType="1" noTextEdit="1"/>
              </p:cNvSpPr>
              <p:nvPr/>
            </p:nvSpPr>
            <p:spPr bwMode="auto">
              <a:xfrm>
                <a:off x="8286776" y="3189606"/>
                <a:ext cx="501650" cy="56991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对象 16"/>
              <p:cNvSpPr txBox="1"/>
              <p:nvPr/>
            </p:nvSpPr>
            <p:spPr bwMode="auto">
              <a:xfrm>
                <a:off x="4643438" y="3894092"/>
                <a:ext cx="455612"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1</m:t>
                          </m:r>
                        </m:sub>
                      </m:sSub>
                    </m:oMath>
                  </m:oMathPara>
                </a14:m>
                <a:endParaRPr lang="zh-CN" altLang="en-US" sz="2800" dirty="0"/>
              </a:p>
            </p:txBody>
          </p:sp>
        </mc:Choice>
        <mc:Fallback xmlns="">
          <p:sp>
            <p:nvSpPr>
              <p:cNvPr id="17" name="对象 16"/>
              <p:cNvSpPr txBox="1">
                <a:spLocks noRot="1" noChangeAspect="1" noMove="1" noResize="1" noEditPoints="1" noAdjustHandles="1" noChangeArrowheads="1" noChangeShapeType="1" noTextEdit="1"/>
              </p:cNvSpPr>
              <p:nvPr/>
            </p:nvSpPr>
            <p:spPr bwMode="auto">
              <a:xfrm>
                <a:off x="4643438" y="3894092"/>
                <a:ext cx="455612" cy="596900"/>
              </a:xfrm>
              <a:prstGeom prst="rect">
                <a:avLst/>
              </a:prstGeom>
              <a:blipFill>
                <a:blip r:embed="rId14"/>
                <a:stretch>
                  <a:fillRect/>
                </a:stretch>
              </a:blipFill>
            </p:spPr>
            <p:txBody>
              <a:bodyPr/>
              <a:lstStyle/>
              <a:p>
                <a:r>
                  <a:rPr lang="zh-CN" altLang="en-US">
                    <a:noFill/>
                  </a:rPr>
                  <a:t> </a:t>
                </a:r>
              </a:p>
            </p:txBody>
          </p:sp>
        </mc:Fallback>
      </mc:AlternateContent>
      <p:sp>
        <p:nvSpPr>
          <p:cNvPr id="2" name="椭圆 1">
            <a:extLst>
              <a:ext uri="{FF2B5EF4-FFF2-40B4-BE49-F238E27FC236}">
                <a16:creationId xmlns:a16="http://schemas.microsoft.com/office/drawing/2014/main" id="{55C0BE68-B44D-40AA-B566-59DAD5E9C1D5}"/>
              </a:ext>
            </a:extLst>
          </p:cNvPr>
          <p:cNvSpPr/>
          <p:nvPr/>
        </p:nvSpPr>
        <p:spPr>
          <a:xfrm>
            <a:off x="2123728" y="4581128"/>
            <a:ext cx="1512168" cy="1724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8" name="对象 5">
                <a:extLst>
                  <a:ext uri="{FF2B5EF4-FFF2-40B4-BE49-F238E27FC236}">
                    <a16:creationId xmlns:a16="http://schemas.microsoft.com/office/drawing/2014/main" id="{AE77E2E3-A0A3-4E1F-A58C-2E3C4E910919}"/>
                  </a:ext>
                </a:extLst>
              </p:cNvPr>
              <p:cNvSpPr txBox="1"/>
              <p:nvPr/>
            </p:nvSpPr>
            <p:spPr bwMode="auto">
              <a:xfrm>
                <a:off x="2678646" y="6231261"/>
                <a:ext cx="455613"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𝜋</m:t>
                          </m:r>
                        </m:e>
                        <m:sub>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18" name="对象 5">
                <a:extLst>
                  <a:ext uri="{FF2B5EF4-FFF2-40B4-BE49-F238E27FC236}">
                    <a16:creationId xmlns:a16="http://schemas.microsoft.com/office/drawing/2014/main" id="{AE77E2E3-A0A3-4E1F-A58C-2E3C4E910919}"/>
                  </a:ext>
                </a:extLst>
              </p:cNvPr>
              <p:cNvSpPr txBox="1">
                <a:spLocks noRot="1" noChangeAspect="1" noMove="1" noResize="1" noEditPoints="1" noAdjustHandles="1" noChangeArrowheads="1" noChangeShapeType="1" noTextEdit="1"/>
              </p:cNvSpPr>
              <p:nvPr/>
            </p:nvSpPr>
            <p:spPr bwMode="auto">
              <a:xfrm>
                <a:off x="2678646" y="6231261"/>
                <a:ext cx="455613" cy="596900"/>
              </a:xfrm>
              <a:prstGeom prst="rect">
                <a:avLst/>
              </a:prstGeom>
              <a:blipFill>
                <a:blip r:embed="rId15"/>
                <a:stretch>
                  <a:fillRect/>
                </a:stretch>
              </a:blipFill>
            </p:spPr>
            <p:txBody>
              <a:bodyPr/>
              <a:lstStyle/>
              <a:p>
                <a:r>
                  <a:rPr lang="zh-CN" altLang="en-US">
                    <a:noFill/>
                  </a:rPr>
                  <a:t> </a:t>
                </a:r>
              </a:p>
            </p:txBody>
          </p:sp>
        </mc:Fallback>
      </mc:AlternateContent>
      <p:sp>
        <p:nvSpPr>
          <p:cNvPr id="19" name="椭圆 18">
            <a:extLst>
              <a:ext uri="{FF2B5EF4-FFF2-40B4-BE49-F238E27FC236}">
                <a16:creationId xmlns:a16="http://schemas.microsoft.com/office/drawing/2014/main" id="{06AC174C-3CBF-46AA-A54F-7CFA2658FDC8}"/>
              </a:ext>
            </a:extLst>
          </p:cNvPr>
          <p:cNvSpPr/>
          <p:nvPr/>
        </p:nvSpPr>
        <p:spPr>
          <a:xfrm>
            <a:off x="5405264" y="4616745"/>
            <a:ext cx="1512168" cy="1724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对象 7">
                <a:extLst>
                  <a:ext uri="{FF2B5EF4-FFF2-40B4-BE49-F238E27FC236}">
                    <a16:creationId xmlns:a16="http://schemas.microsoft.com/office/drawing/2014/main" id="{664D69CA-FF95-4FB9-88C9-68B0ABD4499A}"/>
                  </a:ext>
                </a:extLst>
              </p:cNvPr>
              <p:cNvSpPr txBox="1"/>
              <p:nvPr/>
            </p:nvSpPr>
            <p:spPr bwMode="auto">
              <a:xfrm>
                <a:off x="6009743" y="6288088"/>
                <a:ext cx="501650" cy="569912"/>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𝜋</m:t>
                          </m:r>
                        </m:e>
                        <m:sub>
                          <m:r>
                            <a:rPr lang="zh-CN" altLang="en-US" i="1">
                              <a:solidFill>
                                <a:srgbClr val="000000"/>
                              </a:solidFill>
                              <a:latin typeface="Cambria Math" panose="02040503050406030204" pitchFamily="18" charset="0"/>
                            </a:rPr>
                            <m:t>2</m:t>
                          </m:r>
                        </m:sub>
                      </m:sSub>
                    </m:oMath>
                  </m:oMathPara>
                </a14:m>
                <a:endParaRPr lang="zh-CN" altLang="en-US" dirty="0"/>
              </a:p>
            </p:txBody>
          </p:sp>
        </mc:Choice>
        <mc:Fallback xmlns="">
          <p:sp>
            <p:nvSpPr>
              <p:cNvPr id="20" name="对象 7">
                <a:extLst>
                  <a:ext uri="{FF2B5EF4-FFF2-40B4-BE49-F238E27FC236}">
                    <a16:creationId xmlns:a16="http://schemas.microsoft.com/office/drawing/2014/main" id="{664D69CA-FF95-4FB9-88C9-68B0ABD4499A}"/>
                  </a:ext>
                </a:extLst>
              </p:cNvPr>
              <p:cNvSpPr txBox="1">
                <a:spLocks noRot="1" noChangeAspect="1" noMove="1" noResize="1" noEditPoints="1" noAdjustHandles="1" noChangeArrowheads="1" noChangeShapeType="1" noTextEdit="1"/>
              </p:cNvSpPr>
              <p:nvPr/>
            </p:nvSpPr>
            <p:spPr bwMode="auto">
              <a:xfrm>
                <a:off x="6009743" y="6288088"/>
                <a:ext cx="501650" cy="569912"/>
              </a:xfrm>
              <a:prstGeom prst="rect">
                <a:avLst/>
              </a:prstGeom>
              <a:blipFill>
                <a:blip r:embed="rId16"/>
                <a:stretch>
                  <a:fillRect/>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B3131F0E-99FB-45CC-ABB5-D8FA400B65C7}"/>
              </a:ext>
            </a:extLst>
          </p:cNvPr>
          <p:cNvSpPr/>
          <p:nvPr/>
        </p:nvSpPr>
        <p:spPr>
          <a:xfrm>
            <a:off x="2906452" y="508518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5740A1AF-3C2D-4EB5-A71E-B3731BF71B9E}"/>
              </a:ext>
            </a:extLst>
          </p:cNvPr>
          <p:cNvSpPr/>
          <p:nvPr/>
        </p:nvSpPr>
        <p:spPr>
          <a:xfrm>
            <a:off x="6326481" y="508518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2C89D160-6F03-4096-A181-1CE87A13766B}"/>
              </a:ext>
            </a:extLst>
          </p:cNvPr>
          <p:cNvCxnSpPr>
            <a:cxnSpLocks/>
          </p:cNvCxnSpPr>
          <p:nvPr/>
        </p:nvCxnSpPr>
        <p:spPr>
          <a:xfrm>
            <a:off x="3000364" y="5111818"/>
            <a:ext cx="32541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对象 6">
                <a:extLst>
                  <a:ext uri="{FF2B5EF4-FFF2-40B4-BE49-F238E27FC236}">
                    <a16:creationId xmlns:a16="http://schemas.microsoft.com/office/drawing/2014/main" id="{EB80C18A-D8AD-4EDB-8AEB-3BFB765558C7}"/>
                  </a:ext>
                </a:extLst>
              </p:cNvPr>
              <p:cNvSpPr txBox="1"/>
              <p:nvPr/>
            </p:nvSpPr>
            <p:spPr bwMode="auto">
              <a:xfrm>
                <a:off x="2765798" y="5131722"/>
                <a:ext cx="327025" cy="503237"/>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𝐼</m:t>
                          </m:r>
                        </m:e>
                        <m:sub>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26" name="对象 6">
                <a:extLst>
                  <a:ext uri="{FF2B5EF4-FFF2-40B4-BE49-F238E27FC236}">
                    <a16:creationId xmlns:a16="http://schemas.microsoft.com/office/drawing/2014/main" id="{EB80C18A-D8AD-4EDB-8AEB-3BFB765558C7}"/>
                  </a:ext>
                </a:extLst>
              </p:cNvPr>
              <p:cNvSpPr txBox="1">
                <a:spLocks noRot="1" noChangeAspect="1" noMove="1" noResize="1" noEditPoints="1" noAdjustHandles="1" noChangeArrowheads="1" noChangeShapeType="1" noTextEdit="1"/>
              </p:cNvSpPr>
              <p:nvPr/>
            </p:nvSpPr>
            <p:spPr bwMode="auto">
              <a:xfrm>
                <a:off x="2765798" y="5131722"/>
                <a:ext cx="327025" cy="503237"/>
              </a:xfrm>
              <a:prstGeom prst="rect">
                <a:avLst/>
              </a:prstGeom>
              <a:blipFill>
                <a:blip r:embed="rId17"/>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0C0818A-7457-466E-BFF8-926F4DD7D4FA}"/>
              </a:ext>
            </a:extLst>
          </p:cNvPr>
          <p:cNvSpPr txBox="1"/>
          <p:nvPr/>
        </p:nvSpPr>
        <p:spPr>
          <a:xfrm>
            <a:off x="3887699" y="4774646"/>
            <a:ext cx="1338828" cy="369332"/>
          </a:xfrm>
          <a:prstGeom prst="rect">
            <a:avLst/>
          </a:prstGeom>
          <a:noFill/>
        </p:spPr>
        <p:txBody>
          <a:bodyPr wrap="none" rtlCol="0">
            <a:spAutoFit/>
          </a:bodyPr>
          <a:lstStyle/>
          <a:p>
            <a:r>
              <a:rPr lang="zh-CN" altLang="en-US" dirty="0">
                <a:solidFill>
                  <a:srgbClr val="FF0000"/>
                </a:solidFill>
                <a:latin typeface="楷体" panose="02010609060101010101" pitchFamily="49" charset="-122"/>
                <a:ea typeface="楷体" panose="02010609060101010101" pitchFamily="49" charset="-122"/>
              </a:rPr>
              <a:t>多项式时间</a:t>
            </a:r>
          </a:p>
        </p:txBody>
      </p:sp>
      <mc:AlternateContent xmlns:mc="http://schemas.openxmlformats.org/markup-compatibility/2006" xmlns:a14="http://schemas.microsoft.com/office/drawing/2010/main">
        <mc:Choice Requires="a14">
          <p:sp>
            <p:nvSpPr>
              <p:cNvPr id="28" name="对象 8">
                <a:extLst>
                  <a:ext uri="{FF2B5EF4-FFF2-40B4-BE49-F238E27FC236}">
                    <a16:creationId xmlns:a16="http://schemas.microsoft.com/office/drawing/2014/main" id="{F6463AA9-DD6B-4E91-8F91-0021F45E0B53}"/>
                  </a:ext>
                </a:extLst>
              </p:cNvPr>
              <p:cNvSpPr txBox="1"/>
              <p:nvPr/>
            </p:nvSpPr>
            <p:spPr bwMode="auto">
              <a:xfrm>
                <a:off x="6230301" y="5101639"/>
                <a:ext cx="374650" cy="492125"/>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𝐼</m:t>
                          </m:r>
                        </m:e>
                        <m:sub>
                          <m:r>
                            <a:rPr lang="zh-CN" altLang="en-US" i="1">
                              <a:solidFill>
                                <a:srgbClr val="000000"/>
                              </a:solidFill>
                              <a:latin typeface="Cambria Math" panose="02040503050406030204" pitchFamily="18" charset="0"/>
                            </a:rPr>
                            <m:t>2</m:t>
                          </m:r>
                        </m:sub>
                      </m:sSub>
                    </m:oMath>
                  </m:oMathPara>
                </a14:m>
                <a:endParaRPr lang="zh-CN" altLang="en-US" dirty="0"/>
              </a:p>
            </p:txBody>
          </p:sp>
        </mc:Choice>
        <mc:Fallback xmlns="">
          <p:sp>
            <p:nvSpPr>
              <p:cNvPr id="28" name="对象 8">
                <a:extLst>
                  <a:ext uri="{FF2B5EF4-FFF2-40B4-BE49-F238E27FC236}">
                    <a16:creationId xmlns:a16="http://schemas.microsoft.com/office/drawing/2014/main" id="{F6463AA9-DD6B-4E91-8F91-0021F45E0B53}"/>
                  </a:ext>
                </a:extLst>
              </p:cNvPr>
              <p:cNvSpPr txBox="1">
                <a:spLocks noRot="1" noChangeAspect="1" noMove="1" noResize="1" noEditPoints="1" noAdjustHandles="1" noChangeArrowheads="1" noChangeShapeType="1" noTextEdit="1"/>
              </p:cNvSpPr>
              <p:nvPr/>
            </p:nvSpPr>
            <p:spPr bwMode="auto">
              <a:xfrm>
                <a:off x="6230301" y="5101639"/>
                <a:ext cx="374650" cy="492125"/>
              </a:xfrm>
              <a:prstGeom prst="rect">
                <a:avLst/>
              </a:prstGeom>
              <a:blipFill>
                <a:blip r:embed="rId18"/>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451FF2DB-7DD8-483D-B39D-24AA2678DDBF}"/>
              </a:ext>
            </a:extLst>
          </p:cNvPr>
          <p:cNvSpPr txBox="1"/>
          <p:nvPr/>
        </p:nvSpPr>
        <p:spPr>
          <a:xfrm>
            <a:off x="2987824" y="5157192"/>
            <a:ext cx="415498" cy="369332"/>
          </a:xfrm>
          <a:prstGeom prst="rect">
            <a:avLst/>
          </a:prstGeom>
          <a:noFill/>
        </p:spPr>
        <p:txBody>
          <a:bodyPr wrap="none" rtlCol="0">
            <a:spAutoFit/>
          </a:bodyPr>
          <a:lstStyle/>
          <a:p>
            <a:r>
              <a:rPr lang="zh-CN" altLang="en-US" b="1" dirty="0">
                <a:solidFill>
                  <a:srgbClr val="FF0000"/>
                </a:solidFill>
                <a:latin typeface="楷体" panose="02010609060101010101" pitchFamily="49" charset="-122"/>
                <a:ea typeface="楷体" panose="02010609060101010101" pitchFamily="49" charset="-122"/>
              </a:rPr>
              <a:t>是</a:t>
            </a:r>
          </a:p>
        </p:txBody>
      </p:sp>
      <p:sp>
        <p:nvSpPr>
          <p:cNvPr id="30" name="文本框 29">
            <a:extLst>
              <a:ext uri="{FF2B5EF4-FFF2-40B4-BE49-F238E27FC236}">
                <a16:creationId xmlns:a16="http://schemas.microsoft.com/office/drawing/2014/main" id="{A57505DF-5C84-4FE5-8F0D-E7BB519CAA7A}"/>
              </a:ext>
            </a:extLst>
          </p:cNvPr>
          <p:cNvSpPr txBox="1"/>
          <p:nvPr/>
        </p:nvSpPr>
        <p:spPr>
          <a:xfrm>
            <a:off x="5796136" y="5157192"/>
            <a:ext cx="415498" cy="369332"/>
          </a:xfrm>
          <a:prstGeom prst="rect">
            <a:avLst/>
          </a:prstGeom>
          <a:noFill/>
        </p:spPr>
        <p:txBody>
          <a:bodyPr wrap="none" rtlCol="0">
            <a:spAutoFit/>
          </a:bodyPr>
          <a:lstStyle/>
          <a:p>
            <a:r>
              <a:rPr lang="zh-CN" altLang="en-US" b="1" dirty="0">
                <a:solidFill>
                  <a:srgbClr val="FF0000"/>
                </a:solidFill>
                <a:latin typeface="楷体" panose="02010609060101010101" pitchFamily="49" charset="-122"/>
                <a:ea typeface="楷体" panose="02010609060101010101" pitchFamily="49" charset="-122"/>
              </a:rPr>
              <a:t>是</a:t>
            </a:r>
          </a:p>
        </p:txBody>
      </p:sp>
      <p:sp>
        <p:nvSpPr>
          <p:cNvPr id="11" name="箭头: 左右 10">
            <a:extLst>
              <a:ext uri="{FF2B5EF4-FFF2-40B4-BE49-F238E27FC236}">
                <a16:creationId xmlns:a16="http://schemas.microsoft.com/office/drawing/2014/main" id="{47ED6120-B728-4987-B397-B11ACAC7C89D}"/>
              </a:ext>
            </a:extLst>
          </p:cNvPr>
          <p:cNvSpPr/>
          <p:nvPr/>
        </p:nvSpPr>
        <p:spPr>
          <a:xfrm>
            <a:off x="3311368" y="5296139"/>
            <a:ext cx="2559036" cy="45719"/>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Effect transition="in" filter="blinds(horizontal)">
                                      <p:cBhvr>
                                        <p:cTn id="49" dur="500"/>
                                        <p:tgtEl>
                                          <p:spTgt spid="3">
                                            <p:txEl>
                                              <p:pRg st="1" end="1"/>
                                            </p:txEl>
                                          </p:spTgt>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P spid="16" grpId="0"/>
      <p:bldP spid="17" grpId="0"/>
      <p:bldP spid="2" grpId="0" animBg="1"/>
      <p:bldP spid="18" grpId="0"/>
      <p:bldP spid="19" grpId="0" animBg="1"/>
      <p:bldP spid="20" grpId="0"/>
      <p:bldP spid="4" grpId="0" animBg="1"/>
      <p:bldP spid="21" grpId="0" animBg="1"/>
      <p:bldP spid="26" grpId="0"/>
      <p:bldP spid="28"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92500" lnSpcReduction="10000"/>
          </a:bodyPr>
          <a:lstStyle/>
          <a:p>
            <a:pPr>
              <a:lnSpc>
                <a:spcPct val="150000"/>
              </a:lnSpc>
            </a:pPr>
            <a:r>
              <a:rPr lang="zh-CN" altLang="en-US" dirty="0">
                <a:latin typeface="楷体" pitchFamily="49" charset="-122"/>
                <a:ea typeface="楷体" pitchFamily="49" charset="-122"/>
              </a:rPr>
              <a:t>定义</a:t>
            </a:r>
            <a:r>
              <a:rPr lang="en-US" altLang="zh-CN" dirty="0">
                <a:latin typeface="楷体" pitchFamily="49" charset="-122"/>
                <a:ea typeface="楷体" pitchFamily="49" charset="-122"/>
              </a:rPr>
              <a:t>10</a:t>
            </a:r>
            <a:r>
              <a:rPr lang="zh-CN" altLang="en-US" dirty="0">
                <a:latin typeface="楷体" pitchFamily="49" charset="-122"/>
                <a:ea typeface="楷体" pitchFamily="49" charset="-122"/>
              </a:rPr>
              <a:t>：如果</a:t>
            </a:r>
            <a:r>
              <a:rPr lang="en-US" altLang="zh-CN" dirty="0">
                <a:latin typeface="楷体" pitchFamily="49" charset="-122"/>
                <a:ea typeface="楷体" pitchFamily="49" charset="-122"/>
              </a:rPr>
              <a:t>NP</a:t>
            </a:r>
            <a:r>
              <a:rPr lang="zh-CN" altLang="en-US" dirty="0">
                <a:latin typeface="楷体" pitchFamily="49" charset="-122"/>
                <a:ea typeface="楷体" pitchFamily="49" charset="-122"/>
              </a:rPr>
              <a:t>类中所有问题都可以多项式时间归约到</a:t>
            </a:r>
            <a:r>
              <a:rPr lang="en-US" altLang="zh-CN" dirty="0">
                <a:latin typeface="楷体" pitchFamily="49" charset="-122"/>
                <a:ea typeface="楷体" pitchFamily="49" charset="-122"/>
              </a:rPr>
              <a:t>NP</a:t>
            </a:r>
            <a:r>
              <a:rPr lang="zh-CN" altLang="en-US" dirty="0">
                <a:latin typeface="楷体" pitchFamily="49" charset="-122"/>
                <a:ea typeface="楷体" pitchFamily="49" charset="-122"/>
              </a:rPr>
              <a:t>类中某个问题  ，则称  是</a:t>
            </a:r>
            <a:r>
              <a:rPr lang="en-US" altLang="zh-CN" dirty="0">
                <a:solidFill>
                  <a:srgbClr val="FF0000"/>
                </a:solidFill>
                <a:latin typeface="楷体" pitchFamily="49" charset="-122"/>
                <a:ea typeface="楷体" pitchFamily="49" charset="-122"/>
              </a:rPr>
              <a:t>NP-</a:t>
            </a:r>
            <a:r>
              <a:rPr lang="zh-CN" altLang="en-US" dirty="0">
                <a:solidFill>
                  <a:srgbClr val="FF0000"/>
                </a:solidFill>
                <a:latin typeface="楷体" pitchFamily="49" charset="-122"/>
                <a:ea typeface="楷体" pitchFamily="49" charset="-122"/>
              </a:rPr>
              <a:t>完全问题</a:t>
            </a:r>
            <a:r>
              <a:rPr lang="en-US" altLang="zh-CN" dirty="0">
                <a:solidFill>
                  <a:srgbClr val="FF0000"/>
                </a:solidFill>
                <a:latin typeface="楷体" pitchFamily="49" charset="-122"/>
                <a:ea typeface="楷体" pitchFamily="49" charset="-122"/>
              </a:rPr>
              <a:t>.</a:t>
            </a:r>
          </a:p>
          <a:p>
            <a:pPr>
              <a:lnSpc>
                <a:spcPct val="150000"/>
              </a:lnSpc>
            </a:pPr>
            <a:r>
              <a:rPr lang="zh-CN" altLang="en-US" dirty="0">
                <a:latin typeface="楷体" pitchFamily="49" charset="-122"/>
                <a:ea typeface="楷体" pitchFamily="49" charset="-122"/>
              </a:rPr>
              <a:t>定理</a:t>
            </a:r>
            <a:r>
              <a:rPr lang="en-US" altLang="zh-CN" dirty="0">
                <a:latin typeface="楷体" pitchFamily="49" charset="-122"/>
                <a:ea typeface="楷体" pitchFamily="49" charset="-122"/>
              </a:rPr>
              <a:t>3</a:t>
            </a:r>
            <a:r>
              <a:rPr lang="zh-CN" altLang="en-US" dirty="0">
                <a:latin typeface="楷体" pitchFamily="49" charset="-122"/>
                <a:ea typeface="楷体" pitchFamily="49" charset="-122"/>
              </a:rPr>
              <a:t>：如果  是</a:t>
            </a:r>
            <a:r>
              <a:rPr lang="en-US" altLang="zh-CN" dirty="0">
                <a:latin typeface="楷体" pitchFamily="49" charset="-122"/>
                <a:ea typeface="楷体" pitchFamily="49" charset="-122"/>
              </a:rPr>
              <a:t>NP-</a:t>
            </a:r>
            <a:r>
              <a:rPr lang="zh-CN" altLang="en-US" dirty="0">
                <a:latin typeface="楷体" pitchFamily="49" charset="-122"/>
                <a:ea typeface="楷体" pitchFamily="49" charset="-122"/>
              </a:rPr>
              <a:t>完全问题，       ，且  可以多项式时间归约到  ，则  是</a:t>
            </a:r>
            <a:r>
              <a:rPr lang="en-US" altLang="zh-CN" dirty="0">
                <a:latin typeface="楷体" pitchFamily="49" charset="-122"/>
                <a:ea typeface="楷体" pitchFamily="49" charset="-122"/>
              </a:rPr>
              <a:t>NP-</a:t>
            </a:r>
            <a:r>
              <a:rPr lang="zh-CN" altLang="en-US" dirty="0">
                <a:latin typeface="楷体" pitchFamily="49" charset="-122"/>
                <a:ea typeface="楷体" pitchFamily="49" charset="-122"/>
              </a:rPr>
              <a:t>完全问题</a:t>
            </a:r>
            <a:r>
              <a:rPr lang="en-US" altLang="zh-CN" dirty="0">
                <a:latin typeface="楷体" pitchFamily="49" charset="-122"/>
                <a:ea typeface="楷体" pitchFamily="49" charset="-122"/>
              </a:rPr>
              <a:t>.</a:t>
            </a:r>
          </a:p>
          <a:p>
            <a:pPr>
              <a:lnSpc>
                <a:spcPct val="150000"/>
              </a:lnSpc>
            </a:pPr>
            <a:r>
              <a:rPr lang="zh-CN" altLang="en-US" dirty="0">
                <a:latin typeface="楷体" pitchFamily="49" charset="-122"/>
                <a:ea typeface="楷体" pitchFamily="49" charset="-122"/>
              </a:rPr>
              <a:t>定理</a:t>
            </a:r>
            <a:r>
              <a:rPr lang="en-US" altLang="zh-CN" dirty="0">
                <a:latin typeface="楷体" pitchFamily="49" charset="-122"/>
                <a:ea typeface="楷体" pitchFamily="49" charset="-122"/>
              </a:rPr>
              <a:t>4</a:t>
            </a:r>
            <a:r>
              <a:rPr lang="zh-CN" altLang="en-US" dirty="0">
                <a:latin typeface="楷体" pitchFamily="49" charset="-122"/>
                <a:ea typeface="楷体" pitchFamily="49" charset="-122"/>
              </a:rPr>
              <a:t>：</a:t>
            </a:r>
            <a:r>
              <a:rPr lang="en-US" altLang="zh-CN" dirty="0">
                <a:latin typeface="楷体" pitchFamily="49" charset="-122"/>
                <a:ea typeface="楷体" pitchFamily="49" charset="-122"/>
              </a:rPr>
              <a:t>P=NP</a:t>
            </a:r>
            <a:r>
              <a:rPr lang="zh-CN" altLang="en-US" dirty="0">
                <a:latin typeface="楷体" pitchFamily="49" charset="-122"/>
                <a:ea typeface="楷体" pitchFamily="49" charset="-122"/>
              </a:rPr>
              <a:t>当且仅当存在一个</a:t>
            </a:r>
            <a:r>
              <a:rPr lang="en-US" altLang="zh-CN" dirty="0">
                <a:latin typeface="楷体" pitchFamily="49" charset="-122"/>
                <a:ea typeface="楷体" pitchFamily="49" charset="-122"/>
              </a:rPr>
              <a:t>NP-</a:t>
            </a:r>
            <a:r>
              <a:rPr lang="zh-CN" altLang="en-US" dirty="0">
                <a:latin typeface="楷体" pitchFamily="49" charset="-122"/>
                <a:ea typeface="楷体" pitchFamily="49" charset="-122"/>
              </a:rPr>
              <a:t>完全问题有多项式时间算法</a:t>
            </a:r>
            <a:r>
              <a:rPr lang="en-US" altLang="zh-CN" dirty="0">
                <a:latin typeface="楷体" pitchFamily="49" charset="-122"/>
                <a:ea typeface="楷体" pitchFamily="49" charset="-122"/>
              </a:rPr>
              <a:t>.</a:t>
            </a:r>
            <a:endParaRPr lang="zh-CN" altLang="en-US" dirty="0">
              <a:latin typeface="楷体" pitchFamily="49" charset="-122"/>
              <a:ea typeface="楷体" pitchFamily="49" charset="-122"/>
            </a:endParaRPr>
          </a:p>
        </p:txBody>
      </p:sp>
      <mc:AlternateContent xmlns:mc="http://schemas.openxmlformats.org/markup-compatibility/2006" xmlns:a14="http://schemas.microsoft.com/office/drawing/2010/main">
        <mc:Choice Requires="a14">
          <p:sp>
            <p:nvSpPr>
              <p:cNvPr id="2050" name="对象 4"/>
              <p:cNvSpPr txBox="1"/>
              <p:nvPr/>
            </p:nvSpPr>
            <p:spPr bwMode="auto">
              <a:xfrm>
                <a:off x="5076056" y="1271606"/>
                <a:ext cx="385763" cy="385762"/>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3600" i="1">
                          <a:solidFill>
                            <a:srgbClr val="000000"/>
                          </a:solidFill>
                          <a:latin typeface="Cambria Math" panose="02040503050406030204" pitchFamily="18" charset="0"/>
                        </a:rPr>
                        <m:t>𝜋</m:t>
                      </m:r>
                    </m:oMath>
                  </m:oMathPara>
                </a14:m>
                <a:endParaRPr lang="zh-CN" altLang="en-US" sz="3600" dirty="0"/>
              </a:p>
            </p:txBody>
          </p:sp>
        </mc:Choice>
        <mc:Fallback xmlns="">
          <p:sp>
            <p:nvSpPr>
              <p:cNvPr id="2050" name="对象 4"/>
              <p:cNvSpPr txBox="1">
                <a:spLocks noRot="1" noChangeAspect="1" noMove="1" noResize="1" noEditPoints="1" noAdjustHandles="1" noChangeArrowheads="1" noChangeShapeType="1" noTextEdit="1"/>
              </p:cNvSpPr>
              <p:nvPr/>
            </p:nvSpPr>
            <p:spPr bwMode="auto">
              <a:xfrm>
                <a:off x="5076056" y="1271606"/>
                <a:ext cx="385763" cy="385762"/>
              </a:xfrm>
              <a:prstGeom prst="rect">
                <a:avLst/>
              </a:prstGeom>
              <a:blipFill>
                <a:blip r:embed="rId2"/>
                <a:stretch>
                  <a:fillRect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1" name="对象 5"/>
              <p:cNvSpPr txBox="1"/>
              <p:nvPr/>
            </p:nvSpPr>
            <p:spPr bwMode="auto">
              <a:xfrm>
                <a:off x="6606402" y="1271606"/>
                <a:ext cx="385762" cy="385762"/>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CN" altLang="en-US" sz="3600" i="1">
                          <a:solidFill>
                            <a:srgbClr val="000000"/>
                          </a:solidFill>
                          <a:latin typeface="Cambria Math" panose="02040503050406030204" pitchFamily="18" charset="0"/>
                        </a:rPr>
                        <m:t>𝜋</m:t>
                      </m:r>
                    </m:oMath>
                  </m:oMathPara>
                </a14:m>
                <a:endParaRPr lang="zh-CN" altLang="en-US" sz="3600" dirty="0"/>
              </a:p>
            </p:txBody>
          </p:sp>
        </mc:Choice>
        <mc:Fallback xmlns="">
          <p:sp>
            <p:nvSpPr>
              <p:cNvPr id="2051" name="对象 5"/>
              <p:cNvSpPr txBox="1">
                <a:spLocks noRot="1" noChangeAspect="1" noMove="1" noResize="1" noEditPoints="1" noAdjustHandles="1" noChangeArrowheads="1" noChangeShapeType="1" noTextEdit="1"/>
              </p:cNvSpPr>
              <p:nvPr/>
            </p:nvSpPr>
            <p:spPr bwMode="auto">
              <a:xfrm>
                <a:off x="6606402" y="1271606"/>
                <a:ext cx="385762" cy="385762"/>
              </a:xfrm>
              <a:prstGeom prst="rect">
                <a:avLst/>
              </a:prstGeom>
              <a:blipFill>
                <a:blip r:embed="rId3"/>
                <a:stretch>
                  <a:fillRect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对象 6"/>
              <p:cNvSpPr txBox="1"/>
              <p:nvPr/>
            </p:nvSpPr>
            <p:spPr bwMode="auto">
              <a:xfrm>
                <a:off x="2919876" y="2634816"/>
                <a:ext cx="455612"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1</m:t>
                          </m:r>
                        </m:sub>
                      </m:sSub>
                    </m:oMath>
                  </m:oMathPara>
                </a14:m>
                <a:endParaRPr lang="zh-CN" altLang="en-US" sz="2800" dirty="0"/>
              </a:p>
            </p:txBody>
          </p:sp>
        </mc:Choice>
        <mc:Fallback xmlns="">
          <p:sp>
            <p:nvSpPr>
              <p:cNvPr id="7" name="对象 6"/>
              <p:cNvSpPr txBox="1">
                <a:spLocks noRot="1" noChangeAspect="1" noMove="1" noResize="1" noEditPoints="1" noAdjustHandles="1" noChangeArrowheads="1" noChangeShapeType="1" noTextEdit="1"/>
              </p:cNvSpPr>
              <p:nvPr/>
            </p:nvSpPr>
            <p:spPr bwMode="auto">
              <a:xfrm>
                <a:off x="2919876" y="2634816"/>
                <a:ext cx="455612" cy="5969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7"/>
              <p:cNvSpPr txBox="1"/>
              <p:nvPr/>
            </p:nvSpPr>
            <p:spPr bwMode="auto">
              <a:xfrm>
                <a:off x="6026171" y="2688084"/>
                <a:ext cx="1546225"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𝑁𝑃</m:t>
                      </m:r>
                    </m:oMath>
                  </m:oMathPara>
                </a14:m>
                <a:endParaRPr lang="zh-CN" altLang="en-US" sz="2800" dirty="0"/>
              </a:p>
            </p:txBody>
          </p:sp>
        </mc:Choice>
        <mc:Fallback xmlns="">
          <p:sp>
            <p:nvSpPr>
              <p:cNvPr id="8" name="对象 7"/>
              <p:cNvSpPr txBox="1">
                <a:spLocks noRot="1" noChangeAspect="1" noMove="1" noResize="1" noEditPoints="1" noAdjustHandles="1" noChangeArrowheads="1" noChangeShapeType="1" noTextEdit="1"/>
              </p:cNvSpPr>
              <p:nvPr/>
            </p:nvSpPr>
            <p:spPr bwMode="auto">
              <a:xfrm>
                <a:off x="6026171" y="2688084"/>
                <a:ext cx="1546225" cy="5969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对象 8"/>
              <p:cNvSpPr txBox="1"/>
              <p:nvPr/>
            </p:nvSpPr>
            <p:spPr bwMode="auto">
              <a:xfrm>
                <a:off x="8286776" y="2625938"/>
                <a:ext cx="455613"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1</m:t>
                          </m:r>
                        </m:sub>
                      </m:sSub>
                    </m:oMath>
                  </m:oMathPara>
                </a14:m>
                <a:endParaRPr lang="zh-CN" altLang="en-US" sz="2800" dirty="0"/>
              </a:p>
            </p:txBody>
          </p:sp>
        </mc:Choice>
        <mc:Fallback xmlns="">
          <p:sp>
            <p:nvSpPr>
              <p:cNvPr id="9" name="对象 8"/>
              <p:cNvSpPr txBox="1">
                <a:spLocks noRot="1" noChangeAspect="1" noMove="1" noResize="1" noEditPoints="1" noAdjustHandles="1" noChangeArrowheads="1" noChangeShapeType="1" noTextEdit="1"/>
              </p:cNvSpPr>
              <p:nvPr/>
            </p:nvSpPr>
            <p:spPr bwMode="auto">
              <a:xfrm>
                <a:off x="8286776" y="2625938"/>
                <a:ext cx="455613" cy="59690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对象 9"/>
              <p:cNvSpPr txBox="1"/>
              <p:nvPr/>
            </p:nvSpPr>
            <p:spPr bwMode="auto">
              <a:xfrm>
                <a:off x="4643438" y="3286124"/>
                <a:ext cx="525463"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2</m:t>
                          </m:r>
                        </m:sub>
                      </m:sSub>
                    </m:oMath>
                  </m:oMathPara>
                </a14:m>
                <a:endParaRPr lang="zh-CN" altLang="en-US" sz="2800" dirty="0"/>
              </a:p>
            </p:txBody>
          </p:sp>
        </mc:Choice>
        <mc:Fallback xmlns="">
          <p:sp>
            <p:nvSpPr>
              <p:cNvPr id="10" name="对象 9"/>
              <p:cNvSpPr txBox="1">
                <a:spLocks noRot="1" noChangeAspect="1" noMove="1" noResize="1" noEditPoints="1" noAdjustHandles="1" noChangeArrowheads="1" noChangeShapeType="1" noTextEdit="1"/>
              </p:cNvSpPr>
              <p:nvPr/>
            </p:nvSpPr>
            <p:spPr bwMode="auto">
              <a:xfrm>
                <a:off x="4643438" y="3286124"/>
                <a:ext cx="525463" cy="59690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10"/>
              <p:cNvSpPr txBox="1"/>
              <p:nvPr/>
            </p:nvSpPr>
            <p:spPr bwMode="auto">
              <a:xfrm>
                <a:off x="5786446" y="3286124"/>
                <a:ext cx="525463" cy="596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𝜋</m:t>
                          </m:r>
                        </m:e>
                        <m:sub>
                          <m:r>
                            <a:rPr lang="zh-CN" altLang="en-US" sz="2800" i="1">
                              <a:solidFill>
                                <a:srgbClr val="000000"/>
                              </a:solidFill>
                              <a:latin typeface="Cambria Math" panose="02040503050406030204" pitchFamily="18" charset="0"/>
                            </a:rPr>
                            <m:t>2</m:t>
                          </m:r>
                        </m:sub>
                      </m:sSub>
                    </m:oMath>
                  </m:oMathPara>
                </a14:m>
                <a:endParaRPr lang="zh-CN" altLang="en-US" sz="2800" dirty="0"/>
              </a:p>
            </p:txBody>
          </p:sp>
        </mc:Choice>
        <mc:Fallback xmlns="">
          <p:sp>
            <p:nvSpPr>
              <p:cNvPr id="11" name="对象 10"/>
              <p:cNvSpPr txBox="1">
                <a:spLocks noRot="1" noChangeAspect="1" noMove="1" noResize="1" noEditPoints="1" noAdjustHandles="1" noChangeArrowheads="1" noChangeShapeType="1" noTextEdit="1"/>
              </p:cNvSpPr>
              <p:nvPr/>
            </p:nvSpPr>
            <p:spPr bwMode="auto">
              <a:xfrm>
                <a:off x="5786446" y="3286124"/>
                <a:ext cx="525463" cy="596900"/>
              </a:xfrm>
              <a:prstGeom prst="rect">
                <a:avLst/>
              </a:prstGeom>
              <a:blipFill>
                <a:blip r:embed="rId8"/>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1143000"/>
          </a:xfrm>
        </p:spPr>
        <p:txBody>
          <a:bodyPr/>
          <a:lstStyle/>
          <a:p>
            <a:r>
              <a:rPr lang="zh-CN" altLang="en-US" dirty="0">
                <a:latin typeface="楷体" pitchFamily="49" charset="-122"/>
                <a:ea typeface="楷体" pitchFamily="49" charset="-122"/>
              </a:rPr>
              <a:t>第一个</a:t>
            </a:r>
            <a:r>
              <a:rPr lang="en-US" altLang="zh-CN" dirty="0">
                <a:latin typeface="楷体" pitchFamily="49" charset="-122"/>
                <a:ea typeface="楷体" pitchFamily="49" charset="-122"/>
              </a:rPr>
              <a:t>NP</a:t>
            </a:r>
            <a:r>
              <a:rPr lang="zh-CN" altLang="en-US" dirty="0">
                <a:latin typeface="楷体" pitchFamily="49" charset="-122"/>
                <a:ea typeface="楷体" pitchFamily="49" charset="-122"/>
              </a:rPr>
              <a:t>完全问题</a:t>
            </a:r>
          </a:p>
        </p:txBody>
      </p:sp>
      <p:sp>
        <p:nvSpPr>
          <p:cNvPr id="3" name="内容占位符 2"/>
          <p:cNvSpPr>
            <a:spLocks noGrp="1"/>
          </p:cNvSpPr>
          <p:nvPr>
            <p:ph idx="1"/>
          </p:nvPr>
        </p:nvSpPr>
        <p:spPr>
          <a:xfrm>
            <a:off x="457200" y="1357298"/>
            <a:ext cx="8229600" cy="5214974"/>
          </a:xfrm>
        </p:spPr>
        <p:txBody>
          <a:bodyPr>
            <a:normAutofit fontScale="70000" lnSpcReduction="20000"/>
          </a:bodyPr>
          <a:lstStyle/>
          <a:p>
            <a:pPr marL="0" indent="0">
              <a:lnSpc>
                <a:spcPct val="170000"/>
              </a:lnSpc>
              <a:buFontTx/>
              <a:buNone/>
              <a:defRPr/>
            </a:pPr>
            <a:r>
              <a:rPr lang="en-US" altLang="zh-CN" dirty="0">
                <a:latin typeface="楷体" panose="02010609060101010101" pitchFamily="49" charset="-122"/>
                <a:ea typeface="楷体" panose="02010609060101010101" pitchFamily="49" charset="-122"/>
              </a:rPr>
              <a:t>1971</a:t>
            </a:r>
            <a:r>
              <a:rPr lang="zh-CN" altLang="en-US" dirty="0">
                <a:latin typeface="楷体" panose="02010609060101010101" pitchFamily="49" charset="-122"/>
                <a:ea typeface="楷体" panose="02010609060101010101" pitchFamily="49" charset="-122"/>
              </a:rPr>
              <a:t>年加拿大数学家</a:t>
            </a:r>
            <a:r>
              <a:rPr lang="en-US" altLang="zh-CN" dirty="0">
                <a:latin typeface="楷体" panose="02010609060101010101" pitchFamily="49" charset="-122"/>
                <a:ea typeface="楷体" panose="02010609060101010101" pitchFamily="49" charset="-122"/>
              </a:rPr>
              <a:t>Cook</a:t>
            </a:r>
            <a:r>
              <a:rPr lang="zh-CN" altLang="en-US" dirty="0">
                <a:latin typeface="楷体" panose="02010609060101010101" pitchFamily="49" charset="-122"/>
                <a:ea typeface="楷体" panose="02010609060101010101" pitchFamily="49" charset="-122"/>
              </a:rPr>
              <a:t>证明了第一个</a:t>
            </a:r>
            <a:r>
              <a:rPr lang="en-US" altLang="zh-CN" dirty="0">
                <a:latin typeface="楷体" panose="02010609060101010101" pitchFamily="49" charset="-122"/>
                <a:ea typeface="楷体" panose="02010609060101010101" pitchFamily="49" charset="-122"/>
              </a:rPr>
              <a:t>NP-</a:t>
            </a:r>
            <a:r>
              <a:rPr lang="zh-CN" altLang="en-US" dirty="0">
                <a:latin typeface="楷体" panose="02010609060101010101" pitchFamily="49" charset="-122"/>
                <a:ea typeface="楷体" panose="02010609060101010101" pitchFamily="49" charset="-122"/>
              </a:rPr>
              <a:t>完全问题</a:t>
            </a:r>
            <a:r>
              <a:rPr lang="en-US" altLang="zh-CN" dirty="0">
                <a:latin typeface="楷体" panose="02010609060101010101" pitchFamily="49" charset="-122"/>
                <a:ea typeface="楷体" panose="02010609060101010101" pitchFamily="49" charset="-122"/>
              </a:rPr>
              <a:t>-</a:t>
            </a:r>
            <a:r>
              <a:rPr lang="en-US" altLang="zh-CN" dirty="0">
                <a:solidFill>
                  <a:srgbClr val="FF0000"/>
                </a:solidFill>
                <a:latin typeface="楷体" panose="02010609060101010101" pitchFamily="49" charset="-122"/>
                <a:ea typeface="楷体" panose="02010609060101010101" pitchFamily="49" charset="-122"/>
              </a:rPr>
              <a:t>SAT</a:t>
            </a:r>
            <a:r>
              <a:rPr lang="zh-CN" altLang="en-US" dirty="0">
                <a:solidFill>
                  <a:srgbClr val="FF0000"/>
                </a:solidFill>
                <a:latin typeface="楷体" panose="02010609060101010101" pitchFamily="49" charset="-122"/>
                <a:ea typeface="楷体" panose="02010609060101010101" pitchFamily="49" charset="-122"/>
              </a:rPr>
              <a:t>问题</a:t>
            </a:r>
            <a:r>
              <a:rPr lang="en-US" altLang="zh-CN" dirty="0">
                <a:latin typeface="楷体" panose="02010609060101010101" pitchFamily="49" charset="-122"/>
                <a:ea typeface="楷体" panose="02010609060101010101" pitchFamily="49" charset="-122"/>
              </a:rPr>
              <a:t>.</a:t>
            </a:r>
          </a:p>
          <a:p>
            <a:pPr>
              <a:lnSpc>
                <a:spcPct val="170000"/>
              </a:lnSpc>
              <a:defRPr/>
            </a:pPr>
            <a:r>
              <a:rPr lang="zh-CN" altLang="en-US" dirty="0">
                <a:latin typeface="楷体" panose="02010609060101010101" pitchFamily="49" charset="-122"/>
                <a:ea typeface="楷体" panose="02010609060101010101" pitchFamily="49" charset="-122"/>
              </a:rPr>
              <a:t>设有逻辑变量集</a:t>
            </a:r>
            <a:endParaRPr lang="en-US" altLang="zh-CN" dirty="0">
              <a:latin typeface="楷体" panose="02010609060101010101" pitchFamily="49" charset="-122"/>
              <a:ea typeface="楷体" panose="02010609060101010101" pitchFamily="49" charset="-122"/>
            </a:endParaRPr>
          </a:p>
          <a:p>
            <a:pPr>
              <a:lnSpc>
                <a:spcPct val="170000"/>
              </a:lnSpc>
              <a:defRPr/>
            </a:pPr>
            <a:r>
              <a:rPr lang="zh-CN" altLang="en-US" dirty="0">
                <a:latin typeface="楷体" panose="02010609060101010101" pitchFamily="49" charset="-122"/>
                <a:ea typeface="楷体" panose="02010609060101010101" pitchFamily="49" charset="-122"/>
              </a:rPr>
              <a:t>定义在其上的布尔表达式</a:t>
            </a:r>
            <a:endParaRPr lang="en-US" altLang="zh-CN" dirty="0">
              <a:latin typeface="楷体" panose="02010609060101010101" pitchFamily="49" charset="-122"/>
              <a:ea typeface="楷体" panose="02010609060101010101" pitchFamily="49" charset="-122"/>
            </a:endParaRPr>
          </a:p>
          <a:p>
            <a:pPr>
              <a:lnSpc>
                <a:spcPct val="170000"/>
              </a:lnSpc>
              <a:defRPr/>
            </a:pPr>
            <a:endParaRPr lang="en-US" altLang="zh-CN" dirty="0">
              <a:latin typeface="楷体" panose="02010609060101010101" pitchFamily="49" charset="-122"/>
              <a:ea typeface="楷体" panose="02010609060101010101" pitchFamily="49" charset="-122"/>
            </a:endParaRPr>
          </a:p>
          <a:p>
            <a:pPr>
              <a:lnSpc>
                <a:spcPct val="170000"/>
              </a:lnSpc>
              <a:defRPr/>
            </a:pPr>
            <a:r>
              <a:rPr lang="zh-CN" altLang="en-US" dirty="0">
                <a:latin typeface="楷体" panose="02010609060101010101" pitchFamily="49" charset="-122"/>
                <a:ea typeface="楷体" panose="02010609060101010101" pitchFamily="49" charset="-122"/>
              </a:rPr>
              <a:t>给定一个表达式，如果存在一个对</a:t>
            </a:r>
            <a:r>
              <a:rPr lang="en-US" altLang="zh-CN" dirty="0">
                <a:latin typeface="楷体" panose="02010609060101010101" pitchFamily="49" charset="-122"/>
                <a:ea typeface="楷体" panose="02010609060101010101" pitchFamily="49" charset="-122"/>
              </a:rPr>
              <a:t>U</a:t>
            </a:r>
            <a:r>
              <a:rPr lang="zh-CN" altLang="en-US" dirty="0">
                <a:latin typeface="楷体" panose="02010609060101010101" pitchFamily="49" charset="-122"/>
                <a:ea typeface="楷体" panose="02010609060101010101" pitchFamily="49" charset="-122"/>
              </a:rPr>
              <a:t>上赋值，使该表达式为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，则称该式</a:t>
            </a:r>
            <a:r>
              <a:rPr lang="zh-CN" altLang="en-US" dirty="0">
                <a:solidFill>
                  <a:srgbClr val="FF0000"/>
                </a:solidFill>
                <a:latin typeface="楷体" panose="02010609060101010101" pitchFamily="49" charset="-122"/>
                <a:ea typeface="楷体" panose="02010609060101010101" pitchFamily="49" charset="-122"/>
              </a:rPr>
              <a:t>可满足</a:t>
            </a:r>
            <a:r>
              <a:rPr lang="en-US" altLang="zh-CN" dirty="0">
                <a:latin typeface="楷体" panose="02010609060101010101" pitchFamily="49" charset="-122"/>
                <a:ea typeface="楷体" panose="02010609060101010101" pitchFamily="49" charset="-122"/>
              </a:rPr>
              <a:t>.</a:t>
            </a:r>
          </a:p>
          <a:p>
            <a:pPr>
              <a:lnSpc>
                <a:spcPct val="170000"/>
              </a:lnSpc>
              <a:defRPr/>
            </a:pPr>
            <a:r>
              <a:rPr lang="zh-CN" altLang="en-US" dirty="0">
                <a:latin typeface="楷体" panose="02010609060101010101" pitchFamily="49" charset="-122"/>
                <a:ea typeface="楷体" panose="02010609060101010101" pitchFamily="49" charset="-122"/>
              </a:rPr>
              <a:t>满足性问题的提问为：对任给的变量集</a:t>
            </a:r>
            <a:r>
              <a:rPr lang="en-US" altLang="zh-CN" dirty="0">
                <a:latin typeface="楷体" panose="02010609060101010101" pitchFamily="49" charset="-122"/>
                <a:ea typeface="楷体" panose="02010609060101010101" pitchFamily="49" charset="-122"/>
              </a:rPr>
              <a:t>U</a:t>
            </a:r>
            <a:r>
              <a:rPr lang="zh-CN" altLang="en-US" dirty="0">
                <a:latin typeface="楷体" panose="02010609060101010101" pitchFamily="49" charset="-122"/>
                <a:ea typeface="楷体" panose="02010609060101010101" pitchFamily="49" charset="-122"/>
              </a:rPr>
              <a:t>及其上一个布尔表达式，问是否存在对</a:t>
            </a:r>
            <a:r>
              <a:rPr lang="en-US" altLang="zh-CN" dirty="0">
                <a:latin typeface="楷体" panose="02010609060101010101" pitchFamily="49" charset="-122"/>
                <a:ea typeface="楷体" panose="02010609060101010101" pitchFamily="49" charset="-122"/>
              </a:rPr>
              <a:t>U</a:t>
            </a:r>
            <a:r>
              <a:rPr lang="zh-CN" altLang="en-US" dirty="0">
                <a:latin typeface="楷体" panose="02010609060101010101" pitchFamily="49" charset="-122"/>
                <a:ea typeface="楷体" panose="02010609060101010101" pitchFamily="49" charset="-122"/>
              </a:rPr>
              <a:t>的赋值使表达式可满足？</a:t>
            </a:r>
            <a:endParaRPr lang="zh-CN" altLang="en-US" dirty="0"/>
          </a:p>
        </p:txBody>
      </p:sp>
      <mc:AlternateContent xmlns:mc="http://schemas.openxmlformats.org/markup-compatibility/2006" xmlns:a14="http://schemas.microsoft.com/office/drawing/2010/main">
        <mc:Choice Requires="a14">
          <p:sp>
            <p:nvSpPr>
              <p:cNvPr id="5" name="对象 4"/>
              <p:cNvSpPr txBox="1"/>
              <p:nvPr/>
            </p:nvSpPr>
            <p:spPr bwMode="auto">
              <a:xfrm>
                <a:off x="2699792" y="2071678"/>
                <a:ext cx="3286147" cy="466429"/>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𝑈</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𝑝</m:t>
                          </m:r>
                        </m:sub>
                      </m:sSub>
                      <m:r>
                        <a:rPr lang="zh-CN" altLang="en-US" i="1">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∈{0,1}</m:t>
                      </m:r>
                    </m:oMath>
                  </m:oMathPara>
                </a14:m>
                <a:endParaRPr lang="zh-CN" altLang="en-US" dirty="0"/>
              </a:p>
            </p:txBody>
          </p:sp>
        </mc:Choice>
        <mc:Fallback xmlns="">
          <p:sp>
            <p:nvSpPr>
              <p:cNvPr id="5" name="对象 4"/>
              <p:cNvSpPr txBox="1">
                <a:spLocks noRot="1" noChangeAspect="1" noMove="1" noResize="1" noEditPoints="1" noAdjustHandles="1" noChangeArrowheads="1" noChangeShapeType="1" noTextEdit="1"/>
              </p:cNvSpPr>
              <p:nvPr/>
            </p:nvSpPr>
            <p:spPr bwMode="auto">
              <a:xfrm>
                <a:off x="2699792" y="2071678"/>
                <a:ext cx="3286147" cy="46642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对象 5"/>
              <p:cNvSpPr txBox="1"/>
              <p:nvPr/>
            </p:nvSpPr>
            <p:spPr bwMode="auto">
              <a:xfrm>
                <a:off x="500034" y="3143248"/>
                <a:ext cx="7831137" cy="469900"/>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21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22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𝑚</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𝑚</m:t>
                              </m:r>
                            </m:sub>
                          </m:sSub>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6" name="对象 5"/>
              <p:cNvSpPr txBox="1">
                <a:spLocks noRot="1" noChangeAspect="1" noMove="1" noResize="1" noEditPoints="1" noAdjustHandles="1" noChangeArrowheads="1" noChangeShapeType="1" noTextEdit="1"/>
              </p:cNvSpPr>
              <p:nvPr/>
            </p:nvSpPr>
            <p:spPr bwMode="auto">
              <a:xfrm>
                <a:off x="500034" y="3143248"/>
                <a:ext cx="7831137" cy="4699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对象 6">
                <a:extLst>
                  <a:ext uri="{FF2B5EF4-FFF2-40B4-BE49-F238E27FC236}">
                    <a16:creationId xmlns:a16="http://schemas.microsoft.com/office/drawing/2014/main" id="{F52E1AB8-12EF-46AA-BF82-C33F0E11A262}"/>
                  </a:ext>
                </a:extLst>
              </p:cNvPr>
              <p:cNvSpPr txBox="1"/>
              <p:nvPr/>
            </p:nvSpPr>
            <p:spPr bwMode="auto">
              <a:xfrm>
                <a:off x="1907704" y="5955736"/>
                <a:ext cx="1433413" cy="465138"/>
              </a:xfrm>
              <a:prstGeom prst="rect">
                <a:avLst/>
              </a:prstGeom>
              <a:noFill/>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en-US" altLang="zh-CN" b="0" i="1" smtClean="0">
                              <a:solidFill>
                                <a:srgbClr val="000000"/>
                              </a:solidFill>
                              <a:latin typeface="Cambria Math" panose="02040503050406030204" pitchFamily="18" charset="0"/>
                            </a:rPr>
                            <m:t>3</m:t>
                          </m:r>
                        </m:sub>
                      </m:sSub>
                    </m:oMath>
                  </m:oMathPara>
                </a14:m>
                <a:endParaRPr lang="zh-CN" altLang="en-US" dirty="0"/>
              </a:p>
            </p:txBody>
          </p:sp>
        </mc:Choice>
        <mc:Fallback xmlns="">
          <p:sp>
            <p:nvSpPr>
              <p:cNvPr id="16" name="对象 6">
                <a:extLst>
                  <a:ext uri="{FF2B5EF4-FFF2-40B4-BE49-F238E27FC236}">
                    <a16:creationId xmlns:a16="http://schemas.microsoft.com/office/drawing/2014/main" id="{F52E1AB8-12EF-46AA-BF82-C33F0E11A262}"/>
                  </a:ext>
                </a:extLst>
              </p:cNvPr>
              <p:cNvSpPr txBox="1">
                <a:spLocks noRot="1" noChangeAspect="1" noMove="1" noResize="1" noEditPoints="1" noAdjustHandles="1" noChangeArrowheads="1" noChangeShapeType="1" noTextEdit="1"/>
              </p:cNvSpPr>
              <p:nvPr/>
            </p:nvSpPr>
            <p:spPr bwMode="auto">
              <a:xfrm>
                <a:off x="1907704" y="5955736"/>
                <a:ext cx="1433413" cy="465138"/>
              </a:xfrm>
              <a:prstGeom prst="rect">
                <a:avLst/>
              </a:prstGeom>
              <a:blipFill>
                <a:blip r:embed="rId4"/>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6C8EC4E6-4FEA-4B7F-B09D-66FDE36071D0}"/>
              </a:ext>
            </a:extLst>
          </p:cNvPr>
          <p:cNvSpPr txBox="1"/>
          <p:nvPr/>
        </p:nvSpPr>
        <p:spPr>
          <a:xfrm>
            <a:off x="3275856" y="5987169"/>
            <a:ext cx="648072" cy="369332"/>
          </a:xfrm>
          <a:prstGeom prst="rect">
            <a:avLst/>
          </a:prstGeom>
          <a:noFill/>
        </p:spPr>
        <p:txBody>
          <a:bodyPr wrap="square" rtlCol="0">
            <a:spAutoFit/>
          </a:bodyPr>
          <a:lstStyle/>
          <a:p>
            <a:r>
              <a:rPr lang="zh-CN" altLang="en-US" dirty="0">
                <a:solidFill>
                  <a:srgbClr val="FF0000"/>
                </a:solidFill>
              </a:rPr>
              <a:t>√</a:t>
            </a:r>
          </a:p>
        </p:txBody>
      </p:sp>
      <mc:AlternateContent xmlns:mc="http://schemas.openxmlformats.org/markup-compatibility/2006" xmlns:a14="http://schemas.microsoft.com/office/drawing/2010/main">
        <mc:Choice Requires="a14">
          <p:sp>
            <p:nvSpPr>
              <p:cNvPr id="18" name="对象 6">
                <a:extLst>
                  <a:ext uri="{FF2B5EF4-FFF2-40B4-BE49-F238E27FC236}">
                    <a16:creationId xmlns:a16="http://schemas.microsoft.com/office/drawing/2014/main" id="{21661A30-287D-4B84-8D9C-C06D35E0C832}"/>
                  </a:ext>
                </a:extLst>
              </p:cNvPr>
              <p:cNvSpPr txBox="1"/>
              <p:nvPr/>
            </p:nvSpPr>
            <p:spPr bwMode="auto">
              <a:xfrm>
                <a:off x="4578747" y="5949280"/>
                <a:ext cx="2873573" cy="471594"/>
              </a:xfrm>
              <a:prstGeom prst="rect">
                <a:avLst/>
              </a:prstGeom>
              <a:noFill/>
            </p:spPr>
            <p:txBody>
              <a:bodyPr>
                <a:normAutofit/>
              </a:bodyPr>
              <a:lstStyle/>
              <a:p>
                <a14:m>
                  <m:oMath xmlns:m="http://schemas.openxmlformats.org/officeDocument/2006/math">
                    <m:r>
                      <a:rPr lang="en-US" altLang="zh-CN" b="0" i="1" smtClean="0">
                        <a:solidFill>
                          <a:srgbClr val="000000"/>
                        </a:solidFill>
                        <a:latin typeface="Cambria Math" panose="02040503050406030204" pitchFamily="18" charset="0"/>
                      </a:rPr>
                      <m:t>(</m:t>
                    </m:r>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en-US" altLang="zh-CN" b="0" i="1" smtClean="0">
                            <a:solidFill>
                              <a:srgbClr val="000000"/>
                            </a:solidFill>
                            <a:latin typeface="Cambria Math" panose="02040503050406030204" pitchFamily="18" charset="0"/>
                          </a:rPr>
                          <m:t>3</m:t>
                        </m:r>
                      </m:sub>
                    </m:sSub>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ea typeface="Cambria Math" panose="02040503050406030204" pitchFamily="18" charset="0"/>
                      </a:rPr>
                      <m:t>∙</m:t>
                    </m:r>
                    <m:acc>
                      <m:accPr>
                        <m:chr m:val="̅"/>
                        <m:ctrlPr>
                          <a:rPr lang="en-US" altLang="zh-CN" b="0" i="1" smtClean="0">
                            <a:solidFill>
                              <a:srgbClr val="000000"/>
                            </a:solidFill>
                            <a:latin typeface="Cambria Math" panose="02040503050406030204" pitchFamily="18" charset="0"/>
                            <a:ea typeface="Cambria Math" panose="02040503050406030204" pitchFamily="18" charset="0"/>
                          </a:rPr>
                        </m:ctrlPr>
                      </m:accPr>
                      <m:e>
                        <m:sSub>
                          <m:sSubPr>
                            <m:ctrlPr>
                              <a:rPr lang="en-US" altLang="zh-CN" b="0" i="1" smtClean="0">
                                <a:solidFill>
                                  <a:srgbClr val="000000"/>
                                </a:solidFill>
                                <a:latin typeface="Cambria Math" panose="02040503050406030204" pitchFamily="18" charset="0"/>
                                <a:ea typeface="Cambria Math" panose="02040503050406030204" pitchFamily="18" charset="0"/>
                              </a:rPr>
                            </m:ctrlPr>
                          </m:sSubPr>
                          <m:e>
                            <m:r>
                              <a:rPr lang="en-US" altLang="zh-CN" b="0" i="1" smtClean="0">
                                <a:solidFill>
                                  <a:srgbClr val="000000"/>
                                </a:solidFill>
                                <a:latin typeface="Cambria Math" panose="02040503050406030204" pitchFamily="18" charset="0"/>
                                <a:ea typeface="Cambria Math" panose="02040503050406030204" pitchFamily="18" charset="0"/>
                              </a:rPr>
                              <m:t>𝑥</m:t>
                            </m:r>
                          </m:e>
                          <m:sub>
                            <m:r>
                              <a:rPr lang="en-US" altLang="zh-CN" b="0" i="1" smtClean="0">
                                <a:solidFill>
                                  <a:srgbClr val="000000"/>
                                </a:solidFill>
                                <a:latin typeface="Cambria Math" panose="02040503050406030204" pitchFamily="18" charset="0"/>
                                <a:ea typeface="Cambria Math" panose="02040503050406030204" pitchFamily="18" charset="0"/>
                              </a:rPr>
                              <m:t>1</m:t>
                            </m:r>
                          </m:sub>
                        </m:sSub>
                      </m:e>
                    </m:acc>
                    <m:r>
                      <a:rPr lang="en-US" altLang="zh-CN" i="1">
                        <a:solidFill>
                          <a:srgbClr val="000000"/>
                        </a:solidFill>
                        <a:latin typeface="Cambria Math" panose="02040503050406030204" pitchFamily="18" charset="0"/>
                        <a:ea typeface="Cambria Math" panose="02040503050406030204" pitchFamily="18" charset="0"/>
                      </a:rPr>
                      <m:t>∙</m:t>
                    </m:r>
                    <m:acc>
                      <m:accPr>
                        <m:chr m:val="̅"/>
                        <m:ctrlPr>
                          <a:rPr lang="en-US" altLang="zh-CN" i="1">
                            <a:solidFill>
                              <a:srgbClr val="000000"/>
                            </a:solidFill>
                            <a:latin typeface="Cambria Math" panose="02040503050406030204" pitchFamily="18" charset="0"/>
                            <a:ea typeface="Cambria Math" panose="02040503050406030204" pitchFamily="18" charset="0"/>
                          </a:rPr>
                        </m:ctrlPr>
                      </m:accPr>
                      <m:e>
                        <m:sSub>
                          <m:sSubPr>
                            <m:ctrlPr>
                              <a:rPr lang="en-US"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𝑥</m:t>
                            </m:r>
                          </m:e>
                          <m:sub>
                            <m:r>
                              <a:rPr lang="en-US" altLang="zh-CN" b="0" i="1" smtClean="0">
                                <a:solidFill>
                                  <a:srgbClr val="000000"/>
                                </a:solidFill>
                                <a:latin typeface="Cambria Math" panose="02040503050406030204" pitchFamily="18" charset="0"/>
                                <a:ea typeface="Cambria Math" panose="02040503050406030204" pitchFamily="18" charset="0"/>
                              </a:rPr>
                              <m:t>2</m:t>
                            </m:r>
                          </m:sub>
                        </m:sSub>
                      </m:e>
                    </m:acc>
                  </m:oMath>
                </a14:m>
                <a:r>
                  <a:rPr lang="en-US" altLang="zh-CN" dirty="0">
                    <a:solidFill>
                      <a:srgbClr val="000000"/>
                    </a:solidFill>
                    <a:ea typeface="Cambria Math" panose="02040503050406030204" pitchFamily="18" charset="0"/>
                  </a:rPr>
                  <a:t> </a:t>
                </a:r>
                <a14:m>
                  <m:oMath xmlns:m="http://schemas.openxmlformats.org/officeDocument/2006/math">
                    <m:r>
                      <a:rPr lang="en-US" altLang="zh-CN" i="1">
                        <a:solidFill>
                          <a:srgbClr val="000000"/>
                        </a:solidFill>
                        <a:latin typeface="Cambria Math" panose="02040503050406030204" pitchFamily="18" charset="0"/>
                        <a:ea typeface="Cambria Math" panose="02040503050406030204" pitchFamily="18" charset="0"/>
                      </a:rPr>
                      <m:t>∙</m:t>
                    </m:r>
                    <m:acc>
                      <m:accPr>
                        <m:chr m:val="̅"/>
                        <m:ctrlPr>
                          <a:rPr lang="en-US" altLang="zh-CN" i="1">
                            <a:solidFill>
                              <a:srgbClr val="000000"/>
                            </a:solidFill>
                            <a:latin typeface="Cambria Math" panose="02040503050406030204" pitchFamily="18" charset="0"/>
                            <a:ea typeface="Cambria Math" panose="02040503050406030204" pitchFamily="18" charset="0"/>
                          </a:rPr>
                        </m:ctrlPr>
                      </m:accPr>
                      <m:e>
                        <m:sSub>
                          <m:sSubPr>
                            <m:ctrlPr>
                              <a:rPr lang="en-US" altLang="zh-CN" i="1">
                                <a:solidFill>
                                  <a:srgbClr val="000000"/>
                                </a:solidFill>
                                <a:latin typeface="Cambria Math" panose="02040503050406030204" pitchFamily="18" charset="0"/>
                                <a:ea typeface="Cambria Math" panose="02040503050406030204" pitchFamily="18" charset="0"/>
                              </a:rPr>
                            </m:ctrlPr>
                          </m:sSubPr>
                          <m:e>
                            <m:r>
                              <a:rPr lang="en-US" altLang="zh-CN" i="1">
                                <a:solidFill>
                                  <a:srgbClr val="000000"/>
                                </a:solidFill>
                                <a:latin typeface="Cambria Math" panose="02040503050406030204" pitchFamily="18" charset="0"/>
                                <a:ea typeface="Cambria Math" panose="02040503050406030204" pitchFamily="18" charset="0"/>
                              </a:rPr>
                              <m:t>𝑥</m:t>
                            </m:r>
                          </m:e>
                          <m:sub>
                            <m:r>
                              <a:rPr lang="en-US" altLang="zh-CN" b="0" i="1" smtClean="0">
                                <a:solidFill>
                                  <a:srgbClr val="000000"/>
                                </a:solidFill>
                                <a:latin typeface="Cambria Math" panose="02040503050406030204" pitchFamily="18" charset="0"/>
                                <a:ea typeface="Cambria Math" panose="02040503050406030204" pitchFamily="18" charset="0"/>
                              </a:rPr>
                              <m:t>3</m:t>
                            </m:r>
                          </m:sub>
                        </m:sSub>
                      </m:e>
                    </m:acc>
                  </m:oMath>
                </a14:m>
                <a:endParaRPr lang="zh-CN" altLang="en-US" dirty="0"/>
              </a:p>
            </p:txBody>
          </p:sp>
        </mc:Choice>
        <mc:Fallback xmlns="">
          <p:sp>
            <p:nvSpPr>
              <p:cNvPr id="18" name="对象 6">
                <a:extLst>
                  <a:ext uri="{FF2B5EF4-FFF2-40B4-BE49-F238E27FC236}">
                    <a16:creationId xmlns:a16="http://schemas.microsoft.com/office/drawing/2014/main" id="{21661A30-287D-4B84-8D9C-C06D35E0C832}"/>
                  </a:ext>
                </a:extLst>
              </p:cNvPr>
              <p:cNvSpPr txBox="1">
                <a:spLocks noRot="1" noChangeAspect="1" noMove="1" noResize="1" noEditPoints="1" noAdjustHandles="1" noChangeArrowheads="1" noChangeShapeType="1" noTextEdit="1"/>
              </p:cNvSpPr>
              <p:nvPr/>
            </p:nvSpPr>
            <p:spPr bwMode="auto">
              <a:xfrm>
                <a:off x="4578747" y="5949280"/>
                <a:ext cx="2873573" cy="471594"/>
              </a:xfrm>
              <a:prstGeom prst="rect">
                <a:avLst/>
              </a:prstGeom>
              <a:blipFill>
                <a:blip r:embed="rId5"/>
                <a:stretch>
                  <a:fillRect l="-63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6392445A-CBBC-4C0B-8374-17BA00D681D7}"/>
              </a:ext>
            </a:extLst>
          </p:cNvPr>
          <p:cNvSpPr txBox="1"/>
          <p:nvPr/>
        </p:nvSpPr>
        <p:spPr>
          <a:xfrm>
            <a:off x="7308304" y="5955736"/>
            <a:ext cx="648072" cy="369332"/>
          </a:xfrm>
          <a:prstGeom prst="rect">
            <a:avLst/>
          </a:prstGeom>
          <a:noFill/>
        </p:spPr>
        <p:txBody>
          <a:bodyPr wrap="square" rtlCol="0">
            <a:spAutoFit/>
          </a:bodyPr>
          <a:lstStyle/>
          <a:p>
            <a:r>
              <a:rPr lang="en-US" altLang="zh-CN" dirty="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16"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pPr>
              <a:lnSpc>
                <a:spcPct val="100000"/>
              </a:lnSpc>
              <a:defRPr/>
            </a:pPr>
            <a:r>
              <a:rPr lang="en-US" altLang="zh-CN" dirty="0">
                <a:latin typeface="楷体" panose="02010609060101010101" pitchFamily="49" charset="-122"/>
                <a:ea typeface="楷体" panose="02010609060101010101" pitchFamily="49" charset="-122"/>
              </a:rPr>
              <a:t>1972</a:t>
            </a:r>
            <a:r>
              <a:rPr lang="zh-CN" altLang="en-US" dirty="0">
                <a:latin typeface="楷体" panose="02010609060101010101" pitchFamily="49" charset="-122"/>
                <a:ea typeface="楷体" panose="02010609060101010101" pitchFamily="49" charset="-122"/>
              </a:rPr>
              <a:t>年</a:t>
            </a:r>
            <a:r>
              <a:rPr lang="en-US" altLang="zh-CN" dirty="0">
                <a:latin typeface="楷体" panose="02010609060101010101" pitchFamily="49" charset="-122"/>
                <a:ea typeface="楷体" panose="02010609060101010101" pitchFamily="49" charset="-122"/>
              </a:rPr>
              <a:t>Karp</a:t>
            </a:r>
            <a:r>
              <a:rPr lang="zh-CN" altLang="en-US" dirty="0">
                <a:latin typeface="楷体" panose="02010609060101010101" pitchFamily="49" charset="-122"/>
                <a:ea typeface="楷体" panose="02010609060101010101" pitchFamily="49" charset="-122"/>
              </a:rPr>
              <a:t>证明了</a:t>
            </a:r>
            <a:r>
              <a:rPr lang="en-US" altLang="zh-CN" dirty="0">
                <a:latin typeface="楷体" panose="02010609060101010101" pitchFamily="49" charset="-122"/>
                <a:ea typeface="楷体" panose="02010609060101010101" pitchFamily="49" charset="-122"/>
              </a:rPr>
              <a:t>21</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NP-</a:t>
            </a:r>
            <a:r>
              <a:rPr lang="zh-CN" altLang="en-US" dirty="0">
                <a:latin typeface="楷体" panose="02010609060101010101" pitchFamily="49" charset="-122"/>
                <a:ea typeface="楷体" panose="02010609060101010101" pitchFamily="49" charset="-122"/>
              </a:rPr>
              <a:t>完全问题</a:t>
            </a:r>
            <a:r>
              <a:rPr lang="en-US" altLang="zh-CN" dirty="0">
                <a:latin typeface="楷体" panose="02010609060101010101" pitchFamily="49" charset="-122"/>
                <a:ea typeface="楷体" panose="02010609060101010101" pitchFamily="49" charset="-122"/>
              </a:rPr>
              <a:t>.</a:t>
            </a:r>
          </a:p>
          <a:p>
            <a:pPr marL="0" indent="0">
              <a:lnSpc>
                <a:spcPct val="100000"/>
              </a:lnSpc>
              <a:buFontTx/>
              <a:buNone/>
              <a:defRPr/>
            </a:pPr>
            <a:r>
              <a:rPr lang="en-US" altLang="zh-CN" dirty="0">
                <a:latin typeface="楷体" panose="02010609060101010101" pitchFamily="49" charset="-122"/>
                <a:ea typeface="楷体" panose="02010609060101010101" pitchFamily="49" charset="-122"/>
              </a:rPr>
              <a:t>                 </a:t>
            </a:r>
            <a:endParaRPr lang="zh-CN" altLang="en-US" dirty="0"/>
          </a:p>
        </p:txBody>
      </p:sp>
      <p:pic>
        <p:nvPicPr>
          <p:cNvPr id="11" name="图片 10">
            <a:extLst>
              <a:ext uri="{FF2B5EF4-FFF2-40B4-BE49-F238E27FC236}">
                <a16:creationId xmlns:a16="http://schemas.microsoft.com/office/drawing/2014/main" id="{5BB2EBBB-41E9-4B6C-8AA6-14E9BD50B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1304"/>
            <a:ext cx="9144000" cy="5034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lstStyle/>
          <a:p>
            <a:pPr>
              <a:lnSpc>
                <a:spcPct val="100000"/>
              </a:lnSpc>
              <a:defRPr/>
            </a:pPr>
            <a:endParaRPr lang="en-US" altLang="zh-CN" dirty="0">
              <a:latin typeface="楷体" panose="02010609060101010101" pitchFamily="49" charset="-122"/>
              <a:ea typeface="楷体" panose="02010609060101010101" pitchFamily="49" charset="-122"/>
            </a:endParaRPr>
          </a:p>
          <a:p>
            <a:pPr marL="0" indent="0">
              <a:lnSpc>
                <a:spcPct val="100000"/>
              </a:lnSpc>
              <a:buFontTx/>
              <a:buNone/>
              <a:defRPr/>
            </a:pPr>
            <a:r>
              <a:rPr lang="en-US" altLang="zh-CN" dirty="0">
                <a:latin typeface="楷体" panose="02010609060101010101" pitchFamily="49" charset="-122"/>
                <a:ea typeface="楷体" panose="02010609060101010101" pitchFamily="49" charset="-122"/>
              </a:rPr>
              <a:t>                 SAT</a:t>
            </a:r>
          </a:p>
          <a:p>
            <a:pPr>
              <a:lnSpc>
                <a:spcPct val="100000"/>
              </a:lnSpc>
              <a:defRPr/>
            </a:pPr>
            <a:endParaRPr lang="en-US" altLang="zh-CN" dirty="0">
              <a:latin typeface="楷体" panose="02010609060101010101" pitchFamily="49" charset="-122"/>
              <a:ea typeface="楷体" panose="02010609060101010101" pitchFamily="49" charset="-122"/>
            </a:endParaRPr>
          </a:p>
          <a:p>
            <a:pPr marL="0" indent="0">
              <a:lnSpc>
                <a:spcPct val="100000"/>
              </a:lnSpc>
              <a:buFontTx/>
              <a:buNone/>
              <a:defRPr/>
            </a:pPr>
            <a:r>
              <a:rPr lang="en-US" altLang="zh-CN" dirty="0">
                <a:latin typeface="楷体" panose="02010609060101010101" pitchFamily="49" charset="-122"/>
                <a:ea typeface="楷体" panose="02010609060101010101" pitchFamily="49" charset="-122"/>
              </a:rPr>
              <a:t>                 3SAT</a:t>
            </a:r>
          </a:p>
          <a:p>
            <a:pPr>
              <a:lnSpc>
                <a:spcPct val="100000"/>
              </a:lnSpc>
              <a:defRPr/>
            </a:pPr>
            <a:endParaRPr lang="en-US" altLang="zh-CN" dirty="0">
              <a:latin typeface="楷体" panose="02010609060101010101" pitchFamily="49" charset="-122"/>
              <a:ea typeface="楷体" panose="02010609060101010101" pitchFamily="49" charset="-122"/>
            </a:endParaRPr>
          </a:p>
          <a:p>
            <a:pPr marL="0" indent="0">
              <a:lnSpc>
                <a:spcPct val="100000"/>
              </a:lnSpc>
              <a:buFontTx/>
              <a:buNone/>
              <a:defRPr/>
            </a:pPr>
            <a:r>
              <a:rPr lang="en-US" altLang="zh-CN" dirty="0">
                <a:latin typeface="楷体" panose="02010609060101010101" pitchFamily="49" charset="-122"/>
                <a:ea typeface="楷体" panose="02010609060101010101" pitchFamily="49" charset="-122"/>
              </a:rPr>
              <a:t>           3DM          VC</a:t>
            </a:r>
          </a:p>
          <a:p>
            <a:pPr>
              <a:lnSpc>
                <a:spcPct val="100000"/>
              </a:lnSpc>
              <a:defRPr/>
            </a:pPr>
            <a:endParaRPr lang="en-US" altLang="zh-CN" dirty="0">
              <a:latin typeface="楷体" panose="02010609060101010101" pitchFamily="49" charset="-122"/>
              <a:ea typeface="楷体" panose="02010609060101010101" pitchFamily="49" charset="-122"/>
            </a:endParaRPr>
          </a:p>
          <a:p>
            <a:pPr marL="0" indent="0">
              <a:lnSpc>
                <a:spcPct val="100000"/>
              </a:lnSpc>
              <a:buFontTx/>
              <a:buNone/>
              <a:defRPr/>
            </a:pP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划分     </a:t>
            </a:r>
            <a:r>
              <a:rPr lang="en-US" altLang="zh-CN" dirty="0">
                <a:latin typeface="楷体" panose="02010609060101010101" pitchFamily="49" charset="-122"/>
                <a:ea typeface="楷体" panose="02010609060101010101" pitchFamily="49" charset="-122"/>
              </a:rPr>
              <a:t>HC       </a:t>
            </a:r>
            <a:r>
              <a:rPr lang="zh-CN" altLang="en-US" dirty="0">
                <a:latin typeface="楷体" panose="02010609060101010101" pitchFamily="49" charset="-122"/>
                <a:ea typeface="楷体" panose="02010609060101010101" pitchFamily="49" charset="-122"/>
              </a:rPr>
              <a:t>团  </a:t>
            </a:r>
          </a:p>
          <a:p>
            <a:endParaRPr lang="zh-CN" altLang="en-US" dirty="0"/>
          </a:p>
        </p:txBody>
      </p:sp>
      <p:cxnSp>
        <p:nvCxnSpPr>
          <p:cNvPr id="4" name="直接箭头连接符 3"/>
          <p:cNvCxnSpPr>
            <a:cxnSpLocks noChangeShapeType="1"/>
          </p:cNvCxnSpPr>
          <p:nvPr/>
        </p:nvCxnSpPr>
        <p:spPr bwMode="auto">
          <a:xfrm rot="5400000">
            <a:off x="4000893" y="2142719"/>
            <a:ext cx="714380" cy="794"/>
          </a:xfrm>
          <a:prstGeom prst="straightConnector1">
            <a:avLst/>
          </a:prstGeom>
          <a:noFill/>
          <a:ln w="9525" algn="ctr">
            <a:solidFill>
              <a:schemeClr val="tx1"/>
            </a:solidFill>
            <a:round/>
            <a:headEnd/>
            <a:tailEnd type="arrow" w="med" len="med"/>
          </a:ln>
        </p:spPr>
      </p:cxnSp>
      <p:cxnSp>
        <p:nvCxnSpPr>
          <p:cNvPr id="5" name="直接箭头连接符 4"/>
          <p:cNvCxnSpPr>
            <a:cxnSpLocks noChangeShapeType="1"/>
          </p:cNvCxnSpPr>
          <p:nvPr/>
        </p:nvCxnSpPr>
        <p:spPr bwMode="auto">
          <a:xfrm rot="10800000" flipV="1">
            <a:off x="3214678" y="3000372"/>
            <a:ext cx="1143008" cy="657218"/>
          </a:xfrm>
          <a:prstGeom prst="straightConnector1">
            <a:avLst/>
          </a:prstGeom>
          <a:noFill/>
          <a:ln w="9525" algn="ctr">
            <a:solidFill>
              <a:schemeClr val="tx1"/>
            </a:solidFill>
            <a:round/>
            <a:headEnd/>
            <a:tailEnd type="arrow" w="med" len="med"/>
          </a:ln>
        </p:spPr>
      </p:cxnSp>
      <p:cxnSp>
        <p:nvCxnSpPr>
          <p:cNvPr id="6" name="直接箭头连接符 5"/>
          <p:cNvCxnSpPr>
            <a:cxnSpLocks noChangeShapeType="1"/>
          </p:cNvCxnSpPr>
          <p:nvPr/>
        </p:nvCxnSpPr>
        <p:spPr bwMode="auto">
          <a:xfrm>
            <a:off x="4357686" y="3000372"/>
            <a:ext cx="1160477" cy="657218"/>
          </a:xfrm>
          <a:prstGeom prst="straightConnector1">
            <a:avLst/>
          </a:prstGeom>
          <a:noFill/>
          <a:ln w="9525" algn="ctr">
            <a:solidFill>
              <a:schemeClr val="tx1"/>
            </a:solidFill>
            <a:round/>
            <a:headEnd/>
            <a:tailEnd type="arrow" w="med" len="med"/>
          </a:ln>
        </p:spPr>
      </p:cxnSp>
      <p:cxnSp>
        <p:nvCxnSpPr>
          <p:cNvPr id="7" name="直接箭头连接符 6"/>
          <p:cNvCxnSpPr>
            <a:cxnSpLocks noChangeShapeType="1"/>
          </p:cNvCxnSpPr>
          <p:nvPr/>
        </p:nvCxnSpPr>
        <p:spPr bwMode="auto">
          <a:xfrm rot="5400000">
            <a:off x="2678893" y="4464851"/>
            <a:ext cx="785818" cy="1588"/>
          </a:xfrm>
          <a:prstGeom prst="straightConnector1">
            <a:avLst/>
          </a:prstGeom>
          <a:noFill/>
          <a:ln w="9525" algn="ctr">
            <a:solidFill>
              <a:schemeClr val="tx1"/>
            </a:solidFill>
            <a:round/>
            <a:headEnd/>
            <a:tailEnd type="arrow" w="med" len="med"/>
          </a:ln>
        </p:spPr>
      </p:cxnSp>
      <p:cxnSp>
        <p:nvCxnSpPr>
          <p:cNvPr id="8" name="直接箭头连接符 7"/>
          <p:cNvCxnSpPr>
            <a:cxnSpLocks noChangeShapeType="1"/>
          </p:cNvCxnSpPr>
          <p:nvPr/>
        </p:nvCxnSpPr>
        <p:spPr bwMode="auto">
          <a:xfrm rot="5400000">
            <a:off x="4773616" y="4084640"/>
            <a:ext cx="811214" cy="785818"/>
          </a:xfrm>
          <a:prstGeom prst="straightConnector1">
            <a:avLst/>
          </a:prstGeom>
          <a:noFill/>
          <a:ln w="9525" algn="ctr">
            <a:solidFill>
              <a:schemeClr val="tx1"/>
            </a:solidFill>
            <a:round/>
            <a:headEnd/>
            <a:tailEnd type="arrow" w="med" len="med"/>
          </a:ln>
        </p:spPr>
      </p:cxnSp>
      <p:cxnSp>
        <p:nvCxnSpPr>
          <p:cNvPr id="9" name="直接箭头连接符 8"/>
          <p:cNvCxnSpPr>
            <a:cxnSpLocks noChangeShapeType="1"/>
          </p:cNvCxnSpPr>
          <p:nvPr/>
        </p:nvCxnSpPr>
        <p:spPr bwMode="auto">
          <a:xfrm>
            <a:off x="5572132" y="4071942"/>
            <a:ext cx="928694" cy="785818"/>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3566352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1068</Words>
  <Application>Microsoft Office PowerPoint</Application>
  <PresentationFormat>全屏显示(4:3)</PresentationFormat>
  <Paragraphs>205</Paragraphs>
  <Slides>14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3" baseType="lpstr">
      <vt:lpstr>楷体</vt:lpstr>
      <vt:lpstr>宋体</vt:lpstr>
      <vt:lpstr>-머리정체B</vt:lpstr>
      <vt:lpstr>Arial</vt:lpstr>
      <vt:lpstr>Calibri</vt:lpstr>
      <vt:lpstr>Cambria Math</vt:lpstr>
      <vt:lpstr>Wingdings</vt:lpstr>
      <vt:lpstr>Office 主题</vt:lpstr>
      <vt:lpstr>公式</vt:lpstr>
      <vt:lpstr>PowerPoint 演示文稿</vt:lpstr>
      <vt:lpstr>PowerPoint 演示文稿</vt:lpstr>
      <vt:lpstr>PowerPoint 演示文稿</vt:lpstr>
      <vt:lpstr>七大数学难题</vt:lpstr>
      <vt:lpstr>PowerPoint 演示文稿</vt:lpstr>
      <vt:lpstr>PowerPoint 演示文稿</vt:lpstr>
      <vt:lpstr>第一个NP完全问题</vt:lpstr>
      <vt:lpstr>PowerPoint 演示文稿</vt:lpstr>
      <vt:lpstr>PowerPoint 演示文稿</vt:lpstr>
      <vt:lpstr>PowerPoint 演示文稿</vt:lpstr>
      <vt:lpstr>PowerPoint 演示文稿</vt:lpstr>
      <vt:lpstr>PowerPoint 演示文稿</vt:lpstr>
      <vt:lpstr>划分问题的伪多项式时间算法</vt:lpstr>
      <vt:lpstr>伪多项式时间算法计算划分问题的实例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计算复杂性（一）</dc:title>
  <dc:creator>Administrator</dc:creator>
  <cp:lastModifiedBy>user</cp:lastModifiedBy>
  <cp:revision>54</cp:revision>
  <dcterms:created xsi:type="dcterms:W3CDTF">2016-02-18T06:53:51Z</dcterms:created>
  <dcterms:modified xsi:type="dcterms:W3CDTF">2022-03-04T04:26:51Z</dcterms:modified>
</cp:coreProperties>
</file>