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32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29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7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2.bin"/><Relationship Id="rId41" Type="http://schemas.openxmlformats.org/officeDocument/2006/relationships/oleObject" Target="../embeddings/oleObject4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6.bin"/><Relationship Id="rId40" Type="http://schemas.openxmlformats.org/officeDocument/2006/relationships/image" Target="../media/image47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5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计算复杂性简介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700088" y="1516063"/>
          <a:ext cx="7772400" cy="414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20">
                <a:tc gridSpan="4">
                  <a:txBody>
                    <a:bodyPr/>
                    <a:lstStyle/>
                    <a:p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几个多项式和指数时间复杂性函数增长情况</a:t>
                      </a:r>
                    </a:p>
                  </a:txBody>
                  <a:tcPr marT="45705" marB="45705"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 row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函数</a:t>
                      </a:r>
                    </a:p>
                  </a:txBody>
                  <a:tcPr marT="45705" marB="45705" anchor="ctr" anchorCtr="1"/>
                </a:tc>
                <a:tc gridSpan="3">
                  <a:txBody>
                    <a:bodyPr/>
                    <a:lstStyle/>
                    <a:p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规模 的近似值</a:t>
                      </a:r>
                    </a:p>
                  </a:txBody>
                  <a:tcPr marT="45705" marB="45705"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1000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1000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664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9966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endParaRPr lang="zh-CN" altLang="en-US" sz="28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1024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3628800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05" marB="45705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503363" y="3179763"/>
          <a:ext cx="2841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6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179763"/>
                        <a:ext cx="28416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5080000" y="2178050"/>
          <a:ext cx="2841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126835" imgH="139518" progId="Equation.3">
                  <p:embed/>
                </p:oleObj>
              </mc:Choice>
              <mc:Fallback>
                <p:oleObj name="公式" r:id="rId5" imgW="126835" imgH="139518" progId="Equation.3">
                  <p:embed/>
                  <p:pic>
                    <p:nvPicPr>
                      <p:cNvPr id="7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178050"/>
                        <a:ext cx="284163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1135063" y="3619500"/>
          <a:ext cx="966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7" imgW="431613" imgH="203112" progId="Equation.3">
                  <p:embed/>
                </p:oleObj>
              </mc:Choice>
              <mc:Fallback>
                <p:oleObj name="公式" r:id="rId7" imgW="431613" imgH="203112" progId="Equation.3">
                  <p:embed/>
                  <p:pic>
                    <p:nvPicPr>
                      <p:cNvPr id="8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619500"/>
                        <a:ext cx="9667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1436688" y="4122738"/>
          <a:ext cx="3984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9" imgW="177569" imgH="202936" progId="Equation.3">
                  <p:embed/>
                </p:oleObj>
              </mc:Choice>
              <mc:Fallback>
                <p:oleObj name="公式" r:id="rId9" imgW="177569" imgH="202936" progId="Equation.3">
                  <p:embed/>
                  <p:pic>
                    <p:nvPicPr>
                      <p:cNvPr id="9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4122738"/>
                        <a:ext cx="3984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1403350" y="4652963"/>
          <a:ext cx="398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11" imgW="177646" imgH="190335" progId="Equation.3">
                  <p:embed/>
                </p:oleObj>
              </mc:Choice>
              <mc:Fallback>
                <p:oleObj name="公式" r:id="rId11" imgW="177646" imgH="190335" progId="Equation.3">
                  <p:embed/>
                  <p:pic>
                    <p:nvPicPr>
                      <p:cNvPr id="1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52963"/>
                        <a:ext cx="3984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"/>
          <p:cNvGraphicFramePr>
            <a:graphicFrameLocks noChangeAspect="1"/>
          </p:cNvGraphicFramePr>
          <p:nvPr/>
        </p:nvGraphicFramePr>
        <p:xfrm>
          <a:off x="1403350" y="5189538"/>
          <a:ext cx="339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13" imgW="152202" imgH="177569" progId="Equation.3">
                  <p:embed/>
                </p:oleObj>
              </mc:Choice>
              <mc:Fallback>
                <p:oleObj name="公式" r:id="rId13" imgW="152202" imgH="177569" progId="Equation.3">
                  <p:embed/>
                  <p:pic>
                    <p:nvPicPr>
                      <p:cNvPr id="11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89538"/>
                        <a:ext cx="339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0"/>
          <p:cNvGraphicFramePr>
            <a:graphicFrameLocks noChangeAspect="1"/>
          </p:cNvGraphicFramePr>
          <p:nvPr/>
        </p:nvGraphicFramePr>
        <p:xfrm>
          <a:off x="3413125" y="4124325"/>
          <a:ext cx="51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15" imgW="228501" imgH="203112" progId="Equation.3">
                  <p:embed/>
                </p:oleObj>
              </mc:Choice>
              <mc:Fallback>
                <p:oleObj name="公式" r:id="rId15" imgW="228501" imgH="203112" progId="Equation.3">
                  <p:embed/>
                  <p:pic>
                    <p:nvPicPr>
                      <p:cNvPr id="12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4124325"/>
                        <a:ext cx="511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1"/>
          <p:cNvGraphicFramePr>
            <a:graphicFrameLocks noChangeAspect="1"/>
          </p:cNvGraphicFramePr>
          <p:nvPr/>
        </p:nvGraphicFramePr>
        <p:xfrm>
          <a:off x="5292725" y="4149725"/>
          <a:ext cx="51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17" imgW="228501" imgH="203112" progId="Equation.3">
                  <p:embed/>
                </p:oleObj>
              </mc:Choice>
              <mc:Fallback>
                <p:oleObj name="公式" r:id="rId17" imgW="228501" imgH="203112" progId="Equation.3">
                  <p:embed/>
                  <p:pic>
                    <p:nvPicPr>
                      <p:cNvPr id="13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49725"/>
                        <a:ext cx="511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7235825" y="4149725"/>
          <a:ext cx="51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19" imgW="228501" imgH="203112" progId="Equation.3">
                  <p:embed/>
                </p:oleObj>
              </mc:Choice>
              <mc:Fallback>
                <p:oleObj name="公式" r:id="rId19" imgW="228501" imgH="203112" progId="Equation.3">
                  <p:embed/>
                  <p:pic>
                    <p:nvPicPr>
                      <p:cNvPr id="14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149725"/>
                        <a:ext cx="511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3"/>
          <p:cNvGraphicFramePr>
            <a:graphicFrameLocks noChangeAspect="1"/>
          </p:cNvGraphicFramePr>
          <p:nvPr/>
        </p:nvGraphicFramePr>
        <p:xfrm>
          <a:off x="4932363" y="4652963"/>
          <a:ext cx="1420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21" imgW="634725" imgH="203112" progId="Equation.3">
                  <p:embed/>
                </p:oleObj>
              </mc:Choice>
              <mc:Fallback>
                <p:oleObj name="公式" r:id="rId21" imgW="634725" imgH="203112" progId="Equation.3">
                  <p:embed/>
                  <p:pic>
                    <p:nvPicPr>
                      <p:cNvPr id="15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52963"/>
                        <a:ext cx="14208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4"/>
          <p:cNvGraphicFramePr>
            <a:graphicFrameLocks noChangeAspect="1"/>
          </p:cNvGraphicFramePr>
          <p:nvPr/>
        </p:nvGraphicFramePr>
        <p:xfrm>
          <a:off x="6811963" y="4652963"/>
          <a:ext cx="1504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23" imgW="672808" imgH="203112" progId="Equation.3">
                  <p:embed/>
                </p:oleObj>
              </mc:Choice>
              <mc:Fallback>
                <p:oleObj name="公式" r:id="rId23" imgW="672808" imgH="203112" progId="Equation.3">
                  <p:embed/>
                  <p:pic>
                    <p:nvPicPr>
                      <p:cNvPr id="16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3" y="4652963"/>
                        <a:ext cx="1504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5"/>
          <p:cNvGraphicFramePr>
            <a:graphicFrameLocks noChangeAspect="1"/>
          </p:cNvGraphicFramePr>
          <p:nvPr/>
        </p:nvGraphicFramePr>
        <p:xfrm>
          <a:off x="5302250" y="5203825"/>
          <a:ext cx="709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25" imgW="317225" imgH="203024" progId="Equation.3">
                  <p:embed/>
                </p:oleObj>
              </mc:Choice>
              <mc:Fallback>
                <p:oleObj name="公式" r:id="rId25" imgW="317225" imgH="203024" progId="Equation.3">
                  <p:embed/>
                  <p:pic>
                    <p:nvPicPr>
                      <p:cNvPr id="17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203825"/>
                        <a:ext cx="709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6"/>
          <p:cNvGraphicFramePr>
            <a:graphicFrameLocks noChangeAspect="1"/>
          </p:cNvGraphicFramePr>
          <p:nvPr/>
        </p:nvGraphicFramePr>
        <p:xfrm>
          <a:off x="6992938" y="5203825"/>
          <a:ext cx="1250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27" imgW="558558" imgH="203112" progId="Equation.3">
                  <p:embed/>
                </p:oleObj>
              </mc:Choice>
              <mc:Fallback>
                <p:oleObj name="公式" r:id="rId27" imgW="558558" imgH="203112" progId="Equation.3">
                  <p:embed/>
                  <p:pic>
                    <p:nvPicPr>
                      <p:cNvPr id="18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5203825"/>
                        <a:ext cx="1250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700088" y="1516063"/>
          <a:ext cx="7772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altLang="zh-CN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小时内可解的问题实例的规模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函数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用现在计算机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用快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倍的计算机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用快</a:t>
                      </a:r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</a:t>
                      </a:r>
                      <a:r>
                        <a:rPr lang="zh-CN" altLang="en-US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倍的计算机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03363" y="2819400"/>
          <a:ext cx="2841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819400"/>
                        <a:ext cx="28416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67088" y="2767013"/>
          <a:ext cx="4556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203024" imgH="215713" progId="Equation.3">
                  <p:embed/>
                </p:oleObj>
              </mc:Choice>
              <mc:Fallback>
                <p:oleObj name="公式" r:id="rId5" imgW="203024" imgH="215713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767013"/>
                        <a:ext cx="4556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35063" y="3259138"/>
          <a:ext cx="966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7" imgW="431613" imgH="203112" progId="Equation.3">
                  <p:embed/>
                </p:oleObj>
              </mc:Choice>
              <mc:Fallback>
                <p:oleObj name="公式" r:id="rId7" imgW="431613" imgH="203112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259138"/>
                        <a:ext cx="9667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36688" y="3762375"/>
          <a:ext cx="3984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9" imgW="177569" imgH="202936" progId="Equation.3">
                  <p:embed/>
                </p:oleObj>
              </mc:Choice>
              <mc:Fallback>
                <p:oleObj name="公式" r:id="rId9" imgW="177569" imgH="202936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762375"/>
                        <a:ext cx="3984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03350" y="4292600"/>
          <a:ext cx="398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11" imgW="177646" imgH="190335" progId="Equation.3">
                  <p:embed/>
                </p:oleObj>
              </mc:Choice>
              <mc:Fallback>
                <p:oleObj name="公式" r:id="rId11" imgW="177646" imgH="190335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3984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03350" y="4829175"/>
          <a:ext cx="339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13" imgW="152202" imgH="177569" progId="Equation.3">
                  <p:embed/>
                </p:oleObj>
              </mc:Choice>
              <mc:Fallback>
                <p:oleObj name="公式" r:id="rId13" imgW="152202" imgH="177569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29175"/>
                        <a:ext cx="339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81375" y="3778250"/>
          <a:ext cx="454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15" imgW="203112" imgH="228501" progId="Equation.3">
                  <p:embed/>
                </p:oleObj>
              </mc:Choice>
              <mc:Fallback>
                <p:oleObj name="公式" r:id="rId15" imgW="203112" imgH="228501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3778250"/>
                        <a:ext cx="4540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033963" y="3778250"/>
          <a:ext cx="1050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17" imgW="469900" imgH="228600" progId="Equation.3">
                  <p:embed/>
                </p:oleObj>
              </mc:Choice>
              <mc:Fallback>
                <p:oleObj name="公式" r:id="rId17" imgW="469900" imgH="228600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3778250"/>
                        <a:ext cx="10509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951663" y="3778250"/>
          <a:ext cx="1079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19" imgW="482391" imgH="228501" progId="Equation.3">
                  <p:embed/>
                </p:oleObj>
              </mc:Choice>
              <mc:Fallback>
                <p:oleObj name="公式" r:id="rId19" imgW="482391" imgH="228501" progId="Equation.3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63" y="3778250"/>
                        <a:ext cx="10795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835525" y="4311650"/>
          <a:ext cx="1392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21" imgW="622030" imgH="215806" progId="Equation.3">
                  <p:embed/>
                </p:oleObj>
              </mc:Choice>
              <mc:Fallback>
                <p:oleObj name="公式" r:id="rId21" imgW="622030" imgH="215806" progId="Equation.3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4311650"/>
                        <a:ext cx="13922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804025" y="4311650"/>
          <a:ext cx="1392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23" imgW="622030" imgH="215806" progId="Equation.3">
                  <p:embed/>
                </p:oleObj>
              </mc:Choice>
              <mc:Fallback>
                <p:oleObj name="公式" r:id="rId23" imgW="622030" imgH="215806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311650"/>
                        <a:ext cx="13922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906963" y="4859338"/>
          <a:ext cx="12493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25" imgW="558800" imgH="228600" progId="Equation.3">
                  <p:embed/>
                </p:oleObj>
              </mc:Choice>
              <mc:Fallback>
                <p:oleObj name="公式" r:id="rId25" imgW="558800" imgH="22860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4859338"/>
                        <a:ext cx="12493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950075" y="4797425"/>
          <a:ext cx="1222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27" imgW="545863" imgH="228501" progId="Equation.3">
                  <p:embed/>
                </p:oleObj>
              </mc:Choice>
              <mc:Fallback>
                <p:oleObj name="公式" r:id="rId27" imgW="545863" imgH="228501" progId="Equation.3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4797425"/>
                        <a:ext cx="12223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"/>
          <p:cNvGraphicFramePr>
            <a:graphicFrameLocks noChangeAspect="1"/>
          </p:cNvGraphicFramePr>
          <p:nvPr/>
        </p:nvGraphicFramePr>
        <p:xfrm>
          <a:off x="3363913" y="3303588"/>
          <a:ext cx="4841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29" imgW="215619" imgH="215619" progId="Equation.3">
                  <p:embed/>
                </p:oleObj>
              </mc:Choice>
              <mc:Fallback>
                <p:oleObj name="公式" r:id="rId29" imgW="215619" imgH="215619" progId="Equation.3">
                  <p:embed/>
                  <p:pic>
                    <p:nvPicPr>
                      <p:cNvPr id="1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303588"/>
                        <a:ext cx="4841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7"/>
          <p:cNvGraphicFramePr>
            <a:graphicFrameLocks noChangeAspect="1"/>
          </p:cNvGraphicFramePr>
          <p:nvPr/>
        </p:nvGraphicFramePr>
        <p:xfrm>
          <a:off x="3367088" y="4311650"/>
          <a:ext cx="4841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31" imgW="215619" imgH="215619" progId="Equation.3">
                  <p:embed/>
                </p:oleObj>
              </mc:Choice>
              <mc:Fallback>
                <p:oleObj name="公式" r:id="rId31" imgW="215619" imgH="215619" progId="Equation.3">
                  <p:embed/>
                  <p:pic>
                    <p:nvPicPr>
                      <p:cNvPr id="19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311650"/>
                        <a:ext cx="4841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8"/>
          <p:cNvGraphicFramePr>
            <a:graphicFrameLocks noChangeAspect="1"/>
          </p:cNvGraphicFramePr>
          <p:nvPr/>
        </p:nvGraphicFramePr>
        <p:xfrm>
          <a:off x="3352800" y="4800600"/>
          <a:ext cx="4841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33" imgW="215806" imgH="228501" progId="Equation.3">
                  <p:embed/>
                </p:oleObj>
              </mc:Choice>
              <mc:Fallback>
                <p:oleObj name="公式" r:id="rId33" imgW="215806" imgH="228501" progId="Equation.3">
                  <p:embed/>
                  <p:pic>
                    <p:nvPicPr>
                      <p:cNvPr id="2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4841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9"/>
          <p:cNvGraphicFramePr>
            <a:graphicFrameLocks noChangeAspect="1"/>
          </p:cNvGraphicFramePr>
          <p:nvPr/>
        </p:nvGraphicFramePr>
        <p:xfrm>
          <a:off x="5199063" y="2781300"/>
          <a:ext cx="741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5" imgW="330057" imgH="215806" progId="Equation.3">
                  <p:embed/>
                </p:oleObj>
              </mc:Choice>
              <mc:Fallback>
                <p:oleObj name="公式" r:id="rId35" imgW="330057" imgH="215806" progId="Equation.3">
                  <p:embed/>
                  <p:pic>
                    <p:nvPicPr>
                      <p:cNvPr id="21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781300"/>
                        <a:ext cx="7413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0"/>
          <p:cNvGraphicFramePr>
            <a:graphicFrameLocks noChangeAspect="1"/>
          </p:cNvGraphicFramePr>
          <p:nvPr/>
        </p:nvGraphicFramePr>
        <p:xfrm>
          <a:off x="7058025" y="2781300"/>
          <a:ext cx="911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37" imgW="406048" imgH="215713" progId="Equation.3">
                  <p:embed/>
                </p:oleObj>
              </mc:Choice>
              <mc:Fallback>
                <p:oleObj name="公式" r:id="rId37" imgW="406048" imgH="215713" progId="Equation.3">
                  <p:embed/>
                  <p:pic>
                    <p:nvPicPr>
                      <p:cNvPr id="2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2781300"/>
                        <a:ext cx="9112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1"/>
          <p:cNvGraphicFramePr>
            <a:graphicFrameLocks noChangeAspect="1"/>
          </p:cNvGraphicFramePr>
          <p:nvPr/>
        </p:nvGraphicFramePr>
        <p:xfrm>
          <a:off x="5127625" y="3284538"/>
          <a:ext cx="884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39" imgW="393359" imgH="215713" progId="Equation.3">
                  <p:embed/>
                </p:oleObj>
              </mc:Choice>
              <mc:Fallback>
                <p:oleObj name="公式" r:id="rId39" imgW="393359" imgH="215713" progId="Equation.3">
                  <p:embed/>
                  <p:pic>
                    <p:nvPicPr>
                      <p:cNvPr id="23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284538"/>
                        <a:ext cx="8842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2"/>
          <p:cNvGraphicFramePr>
            <a:graphicFrameLocks noChangeAspect="1"/>
          </p:cNvGraphicFramePr>
          <p:nvPr/>
        </p:nvGraphicFramePr>
        <p:xfrm>
          <a:off x="7156450" y="3284538"/>
          <a:ext cx="8270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41" imgW="368140" imgH="215806" progId="Equation.3">
                  <p:embed/>
                </p:oleObj>
              </mc:Choice>
              <mc:Fallback>
                <p:oleObj name="公式" r:id="rId41" imgW="368140" imgH="215806" progId="Equation.3">
                  <p:embed/>
                  <p:pic>
                    <p:nvPicPr>
                      <p:cNvPr id="24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3284538"/>
                        <a:ext cx="8270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4"/>
          <p:cNvGraphicFramePr>
            <a:graphicFrameLocks noChangeAspect="1"/>
          </p:cNvGraphicFramePr>
          <p:nvPr/>
        </p:nvGraphicFramePr>
        <p:xfrm>
          <a:off x="827088" y="2060575"/>
          <a:ext cx="2841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28416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6"/>
          <p:cNvGraphicFramePr>
            <a:graphicFrameLocks noChangeAspect="1"/>
          </p:cNvGraphicFramePr>
          <p:nvPr/>
        </p:nvGraphicFramePr>
        <p:xfrm>
          <a:off x="827088" y="2708275"/>
          <a:ext cx="3984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177480" imgH="203040" progId="Equation.3">
                  <p:embed/>
                </p:oleObj>
              </mc:Choice>
              <mc:Fallback>
                <p:oleObj name="公式" r:id="rId5" imgW="177480" imgH="203040" progId="Equation.3">
                  <p:embed/>
                  <p:pic>
                    <p:nvPicPr>
                      <p:cNvPr id="5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3984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"/>
          <p:cNvGraphicFramePr>
            <a:graphicFrameLocks noChangeAspect="1"/>
          </p:cNvGraphicFramePr>
          <p:nvPr/>
        </p:nvGraphicFramePr>
        <p:xfrm>
          <a:off x="827088" y="3429000"/>
          <a:ext cx="3984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177569" imgH="202936" progId="Equation.3">
                  <p:embed/>
                </p:oleObj>
              </mc:Choice>
              <mc:Fallback>
                <p:oleObj name="公式" r:id="rId7" imgW="177569" imgH="202936" progId="Equation.3">
                  <p:embed/>
                  <p:pic>
                    <p:nvPicPr>
                      <p:cNvPr id="6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3984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8"/>
          <p:cNvGraphicFramePr>
            <a:graphicFrameLocks noChangeAspect="1"/>
          </p:cNvGraphicFramePr>
          <p:nvPr/>
        </p:nvGraphicFramePr>
        <p:xfrm>
          <a:off x="827088" y="4124325"/>
          <a:ext cx="3984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9" imgW="177480" imgH="203040" progId="Equation.3">
                  <p:embed/>
                </p:oleObj>
              </mc:Choice>
              <mc:Fallback>
                <p:oleObj name="公式" r:id="rId9" imgW="177480" imgH="203040" progId="Equation.3">
                  <p:embed/>
                  <p:pic>
                    <p:nvPicPr>
                      <p:cNvPr id="7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24325"/>
                        <a:ext cx="3984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9"/>
          <p:cNvGraphicFramePr>
            <a:graphicFrameLocks noChangeAspect="1"/>
          </p:cNvGraphicFramePr>
          <p:nvPr/>
        </p:nvGraphicFramePr>
        <p:xfrm>
          <a:off x="827088" y="5589588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11" imgW="164880" imgH="203040" progId="Equation.3">
                  <p:embed/>
                </p:oleObj>
              </mc:Choice>
              <mc:Fallback>
                <p:oleObj name="公式" r:id="rId11" imgW="164880" imgH="203040" progId="Equation.3">
                  <p:embed/>
                  <p:pic>
                    <p:nvPicPr>
                      <p:cNvPr id="8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36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161"/>
          <p:cNvGraphicFramePr>
            <a:graphicFrameLocks noGrp="1"/>
          </p:cNvGraphicFramePr>
          <p:nvPr/>
        </p:nvGraphicFramePr>
        <p:xfrm>
          <a:off x="395288" y="1125538"/>
          <a:ext cx="8353425" cy="5111752"/>
        </p:xfrm>
        <a:graphic>
          <a:graphicData uri="http://schemas.openxmlformats.org/drawingml/2006/table">
            <a:tbl>
              <a:tblPr/>
              <a:tblGrid>
                <a:gridCol w="119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30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40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50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60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.00002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.00003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.00004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.00005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.00006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.0009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.0016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.0025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.0036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.125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.216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3.2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24.3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1.7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5.2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1.0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17.9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12.7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天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35.7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年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366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世纪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.059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58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分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6.5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年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3855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머리정체M" pitchFamily="18" charset="-127"/>
                          <a:ea typeface="-머리정체M" pitchFamily="18" charset="-127"/>
                        </a:rPr>
                        <a:t>世纪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머리정체M" pitchFamily="18" charset="-127"/>
                        <a:ea typeface="-머리정체M" pitchFamily="18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Object 162"/>
          <p:cNvGraphicFramePr>
            <a:graphicFrameLocks noChangeAspect="1"/>
          </p:cNvGraphicFramePr>
          <p:nvPr/>
        </p:nvGraphicFramePr>
        <p:xfrm>
          <a:off x="804863" y="4883150"/>
          <a:ext cx="396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13" imgW="177480" imgH="190440" progId="Equation.3">
                  <p:embed/>
                </p:oleObj>
              </mc:Choice>
              <mc:Fallback>
                <p:oleObj name="公式" r:id="rId13" imgW="177480" imgH="190440" progId="Equation.3">
                  <p:embed/>
                  <p:pic>
                    <p:nvPicPr>
                      <p:cNvPr id="1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883150"/>
                        <a:ext cx="396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3"/>
          <p:cNvGraphicFramePr>
            <a:graphicFrameLocks noChangeAspect="1"/>
          </p:cNvGraphicFramePr>
          <p:nvPr/>
        </p:nvGraphicFramePr>
        <p:xfrm>
          <a:off x="6662738" y="5478463"/>
          <a:ext cx="6207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15" imgW="431640" imgH="457200" progId="Equation.3">
                  <p:embed/>
                </p:oleObj>
              </mc:Choice>
              <mc:Fallback>
                <p:oleObj name="公式" r:id="rId15" imgW="431640" imgH="457200" progId="Equation.3">
                  <p:embed/>
                  <p:pic>
                    <p:nvPicPr>
                      <p:cNvPr id="11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5478463"/>
                        <a:ext cx="6207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4"/>
          <p:cNvGraphicFramePr>
            <a:graphicFrameLocks noChangeAspect="1"/>
          </p:cNvGraphicFramePr>
          <p:nvPr/>
        </p:nvGraphicFramePr>
        <p:xfrm>
          <a:off x="7800975" y="5516563"/>
          <a:ext cx="8032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17" imgW="558720" imgH="457200" progId="Equation.3">
                  <p:embed/>
                </p:oleObj>
              </mc:Choice>
              <mc:Fallback>
                <p:oleObj name="公式" r:id="rId17" imgW="558720" imgH="457200" progId="Equation.3">
                  <p:embed/>
                  <p:pic>
                    <p:nvPicPr>
                      <p:cNvPr id="12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5516563"/>
                        <a:ext cx="8032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：一个优化问题如果已经找到了多项式时间算法，那么就称它为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多项式时间可解问题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把所有这样的问题集合记为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，因此多项式时间可解问题就称为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类问题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：答案为“是”或“否”的问题称为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判定问题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问：优化问题与其相应的判定问题的困难程度是否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相当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你是某大公司的骨干，经常得到大老板的赏识。</a:t>
            </a:r>
            <a:endParaRPr lang="en-US" altLang="zh-CN" sz="5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某天大老板给你个</a:t>
            </a:r>
            <a:r>
              <a:rPr lang="zh-CN" altLang="en-US" sz="5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的问题，很快你就给出了答案。</a:t>
            </a:r>
            <a:endParaRPr lang="en-US" altLang="zh-CN" sz="5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不久，大老板给你同样的问题，只不过这次数据变大了，你满怀信心的说“</a:t>
            </a:r>
            <a:r>
              <a:rPr lang="en-US" altLang="zh-CN" sz="5100" dirty="0">
                <a:latin typeface="楷体" panose="02010609060101010101" pitchFamily="49" charset="-122"/>
                <a:ea typeface="楷体" panose="02010609060101010101" pitchFamily="49" charset="-122"/>
              </a:rPr>
              <a:t>So easy!</a:t>
            </a: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  <a:endParaRPr lang="en-US" altLang="zh-CN" sz="5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一小时过去了，一天过去了，一个月过去了，一年过去了</a:t>
            </a:r>
            <a:r>
              <a:rPr lang="en-US" altLang="zh-CN" sz="51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en-US" altLang="zh-CN" sz="51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5100" dirty="0">
                <a:latin typeface="楷体" panose="02010609060101010101" pitchFamily="49" charset="-122"/>
                <a:ea typeface="楷体" panose="02010609060101010101" pitchFamily="49" charset="-122"/>
              </a:rPr>
              <a:t>？？？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引子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526893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给定一个数集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，问是否可以将其分成两个不相交的子集，使得两个子集中的元素之和相等？</a:t>
            </a:r>
            <a:endParaRPr lang="en-US" altLang="zh-CN" sz="3000" dirty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若所有元素之和为奇数，则显然不行。但是，元素之和为偶数呢？</a:t>
            </a:r>
            <a:endParaRPr lang="en-US" altLang="zh-CN" sz="3000" dirty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{1,3,6,8}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 1+8=3+6=9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{2,7,15,28,34,48,56,77,106,113}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 2+7+15+106+113=28+34+48+56+77=243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集合划分问题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{1,5,9,16,18,23,28,29,35,37,39,41,45,48,49,55,56,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67,68,69,72,75,78,79,81,86,88,95,100,106,112,115,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118,122,125,127,135,138,140,145,149,155,162,168,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177,178,180,195,199,201,205,209,215,220,224,228,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229,233,238,239,245,248}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共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62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 1+5+……+168+177=178+180+……+245+248=3686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枚举法（穷举法）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集合总共有     种不同分法。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假定检查和计算每种分法是否可行只需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微秒（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10^6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微秒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秒）。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n=50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，约需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n=60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，约需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6" name="对象 3"/>
          <p:cNvGraphicFramePr>
            <a:graphicFrameLocks noChangeAspect="1"/>
          </p:cNvGraphicFramePr>
          <p:nvPr/>
        </p:nvGraphicFramePr>
        <p:xfrm>
          <a:off x="3065457" y="1571612"/>
          <a:ext cx="7921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533169" imgH="431613" progId="Equation.3">
                  <p:embed/>
                </p:oleObj>
              </mc:Choice>
              <mc:Fallback>
                <p:oleObj name="公式" r:id="rId3" imgW="533169" imgH="431613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57" y="1571612"/>
                        <a:ext cx="79216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6116" y="3915795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35.7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年！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4487299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366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个世纪！！！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旅行售货商问题（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TSP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</a:t>
            </a:r>
            <a:br>
              <a:rPr lang="en-US" altLang="zh-CN" dirty="0"/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Traveling Salesman Problem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一个商人从某个城市出发，到其他城市去售卖商品，他希望在旅途中恰好路过每个城市一次，最后返回出发地。如何安排旅行线路，使得所走路线总长度最短。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枚举法：找出所有的可行路线，然后比较找出最短的。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个城市，可行的路线有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(N-1)!/2 .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计算一个可行路线只需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纳秒（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10^9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纳秒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秒）。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遍历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23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个城市大概需要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3372" y="514351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178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个世纪！！！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若干 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优化问题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是一个极小化（极大化）问题，它由下述三部分组成：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）实例集合；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）对每一个实例 ，有一个有穷的可行解集合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）目标函数 ，它对每一个实例 和每一个可行解      ，赋予一个有理函数 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是指一步步求解问题的通用程序，它是解决问题的程序步骤的一个清晰描述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endParaRPr lang="zh-CN" altLang="en-US" dirty="0"/>
          </a:p>
        </p:txBody>
      </p:sp>
      <p:graphicFrame>
        <p:nvGraphicFramePr>
          <p:cNvPr id="2050" name="对象 3"/>
          <p:cNvGraphicFramePr>
            <a:graphicFrameLocks noChangeAspect="1"/>
          </p:cNvGraphicFramePr>
          <p:nvPr/>
        </p:nvGraphicFramePr>
        <p:xfrm>
          <a:off x="3266008" y="1732072"/>
          <a:ext cx="3698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008" y="1732072"/>
                        <a:ext cx="36988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33846" y="3386128"/>
          <a:ext cx="252336" cy="32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5" imgW="126780" imgH="164814" progId="Equation.3">
                  <p:embed/>
                </p:oleObj>
              </mc:Choice>
              <mc:Fallback>
                <p:oleObj name="公式" r:id="rId5" imgW="126780" imgH="164814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846" y="3386128"/>
                        <a:ext cx="252336" cy="328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500958" y="3391392"/>
          <a:ext cx="5476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7" imgW="317225" imgH="203024" progId="Equation.3">
                  <p:embed/>
                </p:oleObj>
              </mc:Choice>
              <mc:Fallback>
                <p:oleObj name="公式" r:id="rId7" imgW="317225" imgH="203024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3391392"/>
                        <a:ext cx="54768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83864" y="3911482"/>
          <a:ext cx="2968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9" imgW="152268" imgH="203024" progId="Equation.3">
                  <p:embed/>
                </p:oleObj>
              </mc:Choice>
              <mc:Fallback>
                <p:oleObj name="公式" r:id="rId9" imgW="152268" imgH="203024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864" y="3911482"/>
                        <a:ext cx="296862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98267" y="3929066"/>
          <a:ext cx="2508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11" imgW="126780" imgH="164814" progId="Equation.3">
                  <p:embed/>
                </p:oleObj>
              </mc:Choice>
              <mc:Fallback>
                <p:oleObj name="公式" r:id="rId11" imgW="126780" imgH="164814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267" y="3929066"/>
                        <a:ext cx="2508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57224" y="4429132"/>
          <a:ext cx="9826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13" imgW="571252" imgH="203112" progId="Equation.3">
                  <p:embed/>
                </p:oleObj>
              </mc:Choice>
              <mc:Fallback>
                <p:oleObj name="公式" r:id="rId13" imgW="571252" imgH="203112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429132"/>
                        <a:ext cx="98266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649794" y="4429132"/>
          <a:ext cx="8509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15" imgW="494870" imgH="203024" progId="Equation.3">
                  <p:embed/>
                </p:oleObj>
              </mc:Choice>
              <mc:Fallback>
                <p:oleObj name="公式" r:id="rId15" imgW="494870" imgH="203024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94" y="4429132"/>
                        <a:ext cx="8509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3"/>
            <a:ext cx="8229600" cy="60007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：对于一个优化问题，如果给定任意一个实例，算法总能找到一个可行解，那么就称之为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近似算法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；如果进一步这个可行解的目标值总等于最优值，则称之为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最优算法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问：是否任何数学问题都有算法求解呢？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答案是否定的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停机问题：是否存在一个算法，对于任意给定的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图灵机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都能判定任意的初始格局是否会导致停机？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著名英国数学家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图灵（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Turing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证明了不存在一个算法，它能对该问题的一切实例给出正确答案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算法时间复杂性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是关于实例输入长度</a:t>
            </a:r>
            <a:r>
              <a:rPr lang="en-US" altLang="zh-CN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的函数</a:t>
            </a:r>
            <a:r>
              <a:rPr lang="en-US" altLang="zh-CN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，用来表示算法的时间需求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对于每一个可能的输入长度，它是该算法解此输入长度的最坏可能的实例所需的时间（基本运算步数）。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：若存在一个常数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，使得对所有     ，都有            ，则称函数    是      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时间复杂性是       的算法称为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多项式时间算法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不能这样限制时间复杂性函数的算法称为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指数时间算法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98503" y="2929555"/>
          <a:ext cx="351559" cy="41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52202" imgH="177569" progId="Equation.3">
                  <p:embed/>
                </p:oleObj>
              </mc:Choice>
              <mc:Fallback>
                <p:oleObj name="公式" r:id="rId3" imgW="152202" imgH="177569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503" y="2929555"/>
                        <a:ext cx="351559" cy="4104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929454" y="2857496"/>
          <a:ext cx="865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355138" imgH="177569" progId="Equation.3">
                  <p:embed/>
                </p:oleObj>
              </mc:Choice>
              <mc:Fallback>
                <p:oleObj name="公式" r:id="rId5" imgW="355138" imgH="177569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2857496"/>
                        <a:ext cx="8651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4414" y="3481752"/>
          <a:ext cx="20875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1079032" imgH="203112" progId="Equation.3">
                  <p:embed/>
                </p:oleObj>
              </mc:Choice>
              <mc:Fallback>
                <p:oleObj name="公式" r:id="rId7" imgW="1079032" imgH="203112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481752"/>
                        <a:ext cx="20875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4296" y="3500438"/>
          <a:ext cx="6207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342751" imgH="203112" progId="Equation.3">
                  <p:embed/>
                </p:oleObj>
              </mc:Choice>
              <mc:Fallback>
                <p:oleObj name="公式" r:id="rId9" imgW="342751" imgH="203112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96" y="3500438"/>
                        <a:ext cx="6207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57918" y="3452816"/>
          <a:ext cx="10858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11" imgW="545626" imgH="203024" progId="Equation.3">
                  <p:embed/>
                </p:oleObj>
              </mc:Choice>
              <mc:Fallback>
                <p:oleObj name="公式" r:id="rId11" imgW="545626" imgH="203024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18" y="3452816"/>
                        <a:ext cx="10858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85952" y="4024319"/>
          <a:ext cx="10858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13" imgW="545626" imgH="203024" progId="Equation.3">
                  <p:embed/>
                </p:oleObj>
              </mc:Choice>
              <mc:Fallback>
                <p:oleObj name="公式" r:id="rId13" imgW="545626" imgH="203024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52" y="4024319"/>
                        <a:ext cx="10858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35150" y="5429264"/>
          <a:ext cx="57832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15" imgW="2908300" imgH="228600" progId="Equation.3">
                  <p:embed/>
                </p:oleObj>
              </mc:Choice>
              <mc:Fallback>
                <p:oleObj name="公式" r:id="rId15" imgW="2908300" imgH="22860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29264"/>
                        <a:ext cx="57832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830</Words>
  <Application>Microsoft Office PowerPoint</Application>
  <PresentationFormat>全屏显示(4:3)</PresentationFormat>
  <Paragraphs>109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华文新魏</vt:lpstr>
      <vt:lpstr>楷体</vt:lpstr>
      <vt:lpstr>宋体</vt:lpstr>
      <vt:lpstr>-머리정체M</vt:lpstr>
      <vt:lpstr>Arial</vt:lpstr>
      <vt:lpstr>Calibri</vt:lpstr>
      <vt:lpstr>Times New Roman</vt:lpstr>
      <vt:lpstr>Office 主题</vt:lpstr>
      <vt:lpstr>公式</vt:lpstr>
      <vt:lpstr>计算复杂性简介</vt:lpstr>
      <vt:lpstr>引子</vt:lpstr>
      <vt:lpstr>集合划分问题</vt:lpstr>
      <vt:lpstr>PowerPoint 演示文稿</vt:lpstr>
      <vt:lpstr>枚举法（穷举法）</vt:lpstr>
      <vt:lpstr>旅行售货商问题（TSP） The Traveling Salesman Problem</vt:lpstr>
      <vt:lpstr>若干 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计算复杂性（一）</dc:title>
  <dc:creator>Administrator</dc:creator>
  <cp:lastModifiedBy>user</cp:lastModifiedBy>
  <cp:revision>52</cp:revision>
  <dcterms:created xsi:type="dcterms:W3CDTF">2016-02-18T06:53:51Z</dcterms:created>
  <dcterms:modified xsi:type="dcterms:W3CDTF">2022-02-23T01:58:37Z</dcterms:modified>
</cp:coreProperties>
</file>