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38015863" cy="21383625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1pPr>
    <a:lvl2pPr marL="284911" indent="3813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2pPr>
    <a:lvl3pPr marL="569821" indent="76275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3pPr>
    <a:lvl4pPr marL="854732" indent="114413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4pPr>
    <a:lvl5pPr marL="1139641" indent="152549" algn="l" rtl="0" fontAlgn="base">
      <a:spcBef>
        <a:spcPct val="0"/>
      </a:spcBef>
      <a:spcAft>
        <a:spcPct val="0"/>
      </a:spcAft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5pPr>
    <a:lvl6pPr marL="1615239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6pPr>
    <a:lvl7pPr marL="1938287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7pPr>
    <a:lvl8pPr marL="2261336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8pPr>
    <a:lvl9pPr marL="2584383" algn="l" defTabSz="646095" rtl="0" eaLnBrk="1" latinLnBrk="0" hangingPunct="1">
      <a:defRPr sz="1979" kern="1200">
        <a:solidFill>
          <a:schemeClr val="tx1"/>
        </a:solidFill>
        <a:latin typeface="Helvetic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879" userDrawn="1">
          <p15:clr>
            <a:srgbClr val="A4A3A4"/>
          </p15:clr>
        </p15:guide>
        <p15:guide id="3" orient="horz" pos="9094" userDrawn="1">
          <p15:clr>
            <a:srgbClr val="A4A3A4"/>
          </p15:clr>
        </p15:guide>
        <p15:guide id="7" pos="824" userDrawn="1">
          <p15:clr>
            <a:srgbClr val="A4A3A4"/>
          </p15:clr>
        </p15:guide>
        <p15:guide id="8" pos="23125" userDrawn="1">
          <p15:clr>
            <a:srgbClr val="A4A3A4"/>
          </p15:clr>
        </p15:guide>
        <p15:guide id="9" orient="horz" pos="6735" userDrawn="1">
          <p15:clr>
            <a:srgbClr val="A4A3A4"/>
          </p15:clr>
        </p15:guide>
        <p15:guide id="10" orient="horz" pos="11343" userDrawn="1">
          <p15:clr>
            <a:srgbClr val="A4A3A4"/>
          </p15:clr>
        </p15:guide>
        <p15:guide id="11" orient="horz" pos="8895" userDrawn="1">
          <p15:clr>
            <a:srgbClr val="A4A3A4"/>
          </p15:clr>
        </p15:guide>
        <p15:guide id="12" pos="11974" userDrawn="1">
          <p15:clr>
            <a:srgbClr val="A4A3A4"/>
          </p15:clr>
        </p15:guide>
        <p15:guide id="13" pos="8298" userDrawn="1">
          <p15:clr>
            <a:srgbClr val="A4A3A4"/>
          </p15:clr>
        </p15:guide>
        <p15:guide id="14" pos="8056" userDrawn="1">
          <p15:clr>
            <a:srgbClr val="A4A3A4"/>
          </p15:clr>
        </p15:guide>
        <p15:guide id="15" pos="15590" userDrawn="1">
          <p15:clr>
            <a:srgbClr val="A4A3A4"/>
          </p15:clr>
        </p15:guide>
        <p15:guide id="16" pos="15832" userDrawn="1">
          <p15:clr>
            <a:srgbClr val="A4A3A4"/>
          </p15:clr>
        </p15:guide>
        <p15:guide id="17" orient="horz" pos="2127" userDrawn="1">
          <p15:clr>
            <a:srgbClr val="A4A3A4"/>
          </p15:clr>
        </p15:guide>
        <p15:guide id="18" orient="horz" pos="495" userDrawn="1">
          <p15:clr>
            <a:srgbClr val="A4A3A4"/>
          </p15:clr>
        </p15:guide>
        <p15:guide id="19" orient="horz" pos="19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4CB"/>
    <a:srgbClr val="296DAF"/>
    <a:srgbClr val="B61010"/>
    <a:srgbClr val="0A2556"/>
    <a:srgbClr val="D9D9D9"/>
    <a:srgbClr val="0C2D68"/>
    <a:srgbClr val="F04A72"/>
    <a:srgbClr val="BC1039"/>
    <a:srgbClr val="AF0000"/>
    <a:srgbClr val="D2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50000" autoAdjust="0"/>
  </p:normalViewPr>
  <p:slideViewPr>
    <p:cSldViewPr snapToGrid="0" showGuides="1">
      <p:cViewPr varScale="1">
        <p:scale>
          <a:sx n="37" d="100"/>
          <a:sy n="37" d="100"/>
        </p:scale>
        <p:origin x="282" y="126"/>
      </p:cViewPr>
      <p:guideLst>
        <p:guide orient="horz" pos="12879"/>
        <p:guide orient="horz" pos="9094"/>
        <p:guide pos="824"/>
        <p:guide pos="23125"/>
        <p:guide orient="horz" pos="6735"/>
        <p:guide orient="horz" pos="11343"/>
        <p:guide orient="horz" pos="8895"/>
        <p:guide pos="11974"/>
        <p:guide pos="8298"/>
        <p:guide pos="8056"/>
        <p:guide pos="15590"/>
        <p:guide pos="15832"/>
        <p:guide orient="horz" pos="2127"/>
        <p:guide orient="horz" pos="495"/>
        <p:guide orient="horz" pos="1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37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30438770-F59E-4F40-A2DF-AE5F28BE27C8}" type="datetime1">
              <a:rPr lang="en-US" altLang="en-US"/>
              <a:pPr>
                <a:defRPr/>
              </a:pPr>
              <a:t>3/30/2023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8032" tIns="9016" rIns="18032" bIns="901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wrap="square" lIns="18032" tIns="9016" rIns="18032" bIns="901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>
              <a:defRPr sz="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275" y="9377363"/>
            <a:ext cx="2944813" cy="493712"/>
          </a:xfrm>
          <a:prstGeom prst="rect">
            <a:avLst/>
          </a:prstGeom>
        </p:spPr>
        <p:txBody>
          <a:bodyPr vert="horz" wrap="square" lIns="18032" tIns="9016" rIns="18032" bIns="9016" numCol="1" anchor="b" anchorCtr="0" compatLnSpc="1">
            <a:prstTxWarp prst="textNoShape">
              <a:avLst/>
            </a:prstTxWarp>
          </a:bodyPr>
          <a:lstStyle>
            <a:lvl1pPr algn="r">
              <a:defRPr sz="200">
                <a:latin typeface="Calibri" charset="0"/>
              </a:defRPr>
            </a:lvl1pPr>
          </a:lstStyle>
          <a:p>
            <a:fld id="{F0AE6ECD-C77D-6644-83C1-8BE555AF86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ＭＳ Ｐゴシック" pitchFamily="-111" charset="-128"/>
      </a:defRPr>
    </a:lvl1pPr>
    <a:lvl2pPr marL="28491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56982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854732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139641" algn="l" defTabSz="284911" rtl="0" eaLnBrk="0" fontAlgn="base" hangingPunct="0">
      <a:spcBef>
        <a:spcPct val="30000"/>
      </a:spcBef>
      <a:spcAft>
        <a:spcPct val="0"/>
      </a:spcAft>
      <a:defRPr sz="777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424964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09956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1994950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279943" algn="l" defTabSz="28499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1900" dirty="0">
              <a:solidFill>
                <a:srgbClr val="000000"/>
              </a:solidFill>
              <a:ea typeface="MS PGothic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146050" indent="-55563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223838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314325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404813" indent="-444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8620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13192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17764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2233613" indent="-4445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A938191-9766-5441-AA4D-EF1346D92809}" type="slidenum">
              <a:rPr lang="en-US" altLang="en-US" sz="200"/>
              <a:pPr eaLnBrk="1" hangingPunct="1">
                <a:spcBef>
                  <a:spcPct val="0"/>
                </a:spcBef>
              </a:pPr>
              <a:t>1</a:t>
            </a:fld>
            <a:endParaRPr lang="en-US" altLang="en-US" sz="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1191" y="6642788"/>
            <a:ext cx="32313483" cy="45836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2380" y="12117390"/>
            <a:ext cx="2661110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5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0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5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0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257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C345C-42DF-8F44-8536-7FDCC43FFA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9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DBFAD-62BC-884C-9792-45AF80515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1505" y="856342"/>
            <a:ext cx="8553569" cy="18245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0795" y="856342"/>
            <a:ext cx="25027110" cy="18245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A9070-97D3-8F40-A360-58F3053939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08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39EE-3C96-4243-8662-2409CCD7F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2992" y="13740967"/>
            <a:ext cx="32313483" cy="4247026"/>
          </a:xfrm>
        </p:spPr>
        <p:txBody>
          <a:bodyPr anchor="t"/>
          <a:lstStyle>
            <a:lvl1pPr algn="l">
              <a:defRPr sz="16229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2992" y="9063299"/>
            <a:ext cx="32313483" cy="4677666"/>
          </a:xfrm>
        </p:spPr>
        <p:txBody>
          <a:bodyPr anchor="b"/>
          <a:lstStyle>
            <a:lvl1pPr marL="0" indent="0">
              <a:buNone/>
              <a:defRPr sz="8069">
                <a:solidFill>
                  <a:schemeClr val="tx1">
                    <a:tint val="75000"/>
                  </a:schemeClr>
                </a:solidFill>
              </a:defRPr>
            </a:lvl1pPr>
            <a:lvl2pPr marL="1851526" indent="0">
              <a:buNone/>
              <a:defRPr sz="7272">
                <a:solidFill>
                  <a:schemeClr val="tx1">
                    <a:tint val="75000"/>
                  </a:schemeClr>
                </a:solidFill>
              </a:defRPr>
            </a:lvl2pPr>
            <a:lvl3pPr marL="3703057" indent="0">
              <a:buNone/>
              <a:defRPr sz="6473">
                <a:solidFill>
                  <a:schemeClr val="tx1">
                    <a:tint val="75000"/>
                  </a:schemeClr>
                </a:solidFill>
              </a:defRPr>
            </a:lvl3pPr>
            <a:lvl4pPr marL="5554583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4pPr>
            <a:lvl5pPr marL="740610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5pPr>
            <a:lvl6pPr marL="9257638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6pPr>
            <a:lvl7pPr marL="11109165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7pPr>
            <a:lvl8pPr marL="1296069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8pPr>
            <a:lvl9pPr marL="14812221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B4E9E-F9D1-C840-93C4-42A82CF2AD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62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795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4732" y="4989518"/>
            <a:ext cx="16790339" cy="14112205"/>
          </a:xfrm>
        </p:spPr>
        <p:txBody>
          <a:bodyPr/>
          <a:lstStyle>
            <a:lvl1pPr>
              <a:defRPr sz="11352"/>
            </a:lvl1pPr>
            <a:lvl2pPr>
              <a:defRPr sz="9756"/>
            </a:lvl2pPr>
            <a:lvl3pPr>
              <a:defRPr sz="8069"/>
            </a:lvl3pPr>
            <a:lvl4pPr>
              <a:defRPr sz="7272"/>
            </a:lvl4pPr>
            <a:lvl5pPr>
              <a:defRPr sz="7272"/>
            </a:lvl5pPr>
            <a:lvl6pPr>
              <a:defRPr sz="7272"/>
            </a:lvl6pPr>
            <a:lvl7pPr>
              <a:defRPr sz="7272"/>
            </a:lvl7pPr>
            <a:lvl8pPr>
              <a:defRPr sz="7272"/>
            </a:lvl8pPr>
            <a:lvl9pPr>
              <a:defRPr sz="72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FB5DE-D7BB-AB49-9C01-331A2D7FB4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2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795" y="4786569"/>
            <a:ext cx="16796943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795" y="6781383"/>
            <a:ext cx="16796943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11539" y="4786569"/>
            <a:ext cx="16803540" cy="1994814"/>
          </a:xfrm>
        </p:spPr>
        <p:txBody>
          <a:bodyPr anchor="b"/>
          <a:lstStyle>
            <a:lvl1pPr marL="0" indent="0">
              <a:buNone/>
              <a:defRPr sz="9756" b="1"/>
            </a:lvl1pPr>
            <a:lvl2pPr marL="1851526" indent="0">
              <a:buNone/>
              <a:defRPr sz="8069" b="1"/>
            </a:lvl2pPr>
            <a:lvl3pPr marL="3703057" indent="0">
              <a:buNone/>
              <a:defRPr sz="7272" b="1"/>
            </a:lvl3pPr>
            <a:lvl4pPr marL="5554583" indent="0">
              <a:buNone/>
              <a:defRPr sz="6473" b="1"/>
            </a:lvl4pPr>
            <a:lvl5pPr marL="7406109" indent="0">
              <a:buNone/>
              <a:defRPr sz="6473" b="1"/>
            </a:lvl5pPr>
            <a:lvl6pPr marL="9257638" indent="0">
              <a:buNone/>
              <a:defRPr sz="6473" b="1"/>
            </a:lvl6pPr>
            <a:lvl7pPr marL="11109165" indent="0">
              <a:buNone/>
              <a:defRPr sz="6473" b="1"/>
            </a:lvl7pPr>
            <a:lvl8pPr marL="12960691" indent="0">
              <a:buNone/>
              <a:defRPr sz="6473" b="1"/>
            </a:lvl8pPr>
            <a:lvl9pPr marL="14812221" indent="0">
              <a:buNone/>
              <a:defRPr sz="64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11539" y="6781383"/>
            <a:ext cx="16803540" cy="12320336"/>
          </a:xfrm>
        </p:spPr>
        <p:txBody>
          <a:bodyPr/>
          <a:lstStyle>
            <a:lvl1pPr>
              <a:defRPr sz="9756"/>
            </a:lvl1pPr>
            <a:lvl2pPr>
              <a:defRPr sz="8069"/>
            </a:lvl2pPr>
            <a:lvl3pPr>
              <a:defRPr sz="7272"/>
            </a:lvl3pPr>
            <a:lvl4pPr>
              <a:defRPr sz="6473"/>
            </a:lvl4pPr>
            <a:lvl5pPr>
              <a:defRPr sz="6473"/>
            </a:lvl5pPr>
            <a:lvl6pPr>
              <a:defRPr sz="6473"/>
            </a:lvl6pPr>
            <a:lvl7pPr>
              <a:defRPr sz="6473"/>
            </a:lvl7pPr>
            <a:lvl8pPr>
              <a:defRPr sz="6473"/>
            </a:lvl8pPr>
            <a:lvl9pPr>
              <a:defRPr sz="6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6C324-7649-404B-AFE0-F85E1EC6DF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8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07DF0-602B-7047-8FF1-26C06AF43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7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13467" y="20521612"/>
            <a:ext cx="19588927" cy="862013"/>
          </a:xfrm>
        </p:spPr>
        <p:txBody>
          <a:bodyPr/>
          <a:lstStyle>
            <a:lvl1pPr>
              <a:defRPr sz="3014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95" y="851388"/>
            <a:ext cx="12506956" cy="3623337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3151" y="851390"/>
            <a:ext cx="21251923" cy="18250332"/>
          </a:xfrm>
        </p:spPr>
        <p:txBody>
          <a:bodyPr/>
          <a:lstStyle>
            <a:lvl1pPr>
              <a:defRPr sz="12949"/>
            </a:lvl1pPr>
            <a:lvl2pPr>
              <a:defRPr sz="11352"/>
            </a:lvl2pPr>
            <a:lvl3pPr>
              <a:defRPr sz="9756"/>
            </a:lvl3pPr>
            <a:lvl4pPr>
              <a:defRPr sz="8069"/>
            </a:lvl4pPr>
            <a:lvl5pPr>
              <a:defRPr sz="8069"/>
            </a:lvl5pPr>
            <a:lvl6pPr>
              <a:defRPr sz="8069"/>
            </a:lvl6pPr>
            <a:lvl7pPr>
              <a:defRPr sz="8069"/>
            </a:lvl7pPr>
            <a:lvl8pPr>
              <a:defRPr sz="8069"/>
            </a:lvl8pPr>
            <a:lvl9pPr>
              <a:defRPr sz="80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0795" y="4474724"/>
            <a:ext cx="12506956" cy="1462699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75F80-2354-314F-B07E-CCA700FD6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0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1378" y="14968539"/>
            <a:ext cx="22809518" cy="1767121"/>
          </a:xfrm>
        </p:spPr>
        <p:txBody>
          <a:bodyPr anchor="b"/>
          <a:lstStyle>
            <a:lvl1pPr algn="l">
              <a:defRPr sz="806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51378" y="1910668"/>
            <a:ext cx="22809518" cy="12830175"/>
          </a:xfrm>
        </p:spPr>
        <p:txBody>
          <a:bodyPr rtlCol="0">
            <a:normAutofit/>
          </a:bodyPr>
          <a:lstStyle>
            <a:lvl1pPr marL="0" indent="0">
              <a:buNone/>
              <a:defRPr sz="12949"/>
            </a:lvl1pPr>
            <a:lvl2pPr marL="1851526" indent="0">
              <a:buNone/>
              <a:defRPr sz="11352"/>
            </a:lvl2pPr>
            <a:lvl3pPr marL="3703057" indent="0">
              <a:buNone/>
              <a:defRPr sz="9756"/>
            </a:lvl3pPr>
            <a:lvl4pPr marL="5554583" indent="0">
              <a:buNone/>
              <a:defRPr sz="8069"/>
            </a:lvl4pPr>
            <a:lvl5pPr marL="7406109" indent="0">
              <a:buNone/>
              <a:defRPr sz="8069"/>
            </a:lvl5pPr>
            <a:lvl6pPr marL="9257638" indent="0">
              <a:buNone/>
              <a:defRPr sz="8069"/>
            </a:lvl6pPr>
            <a:lvl7pPr marL="11109165" indent="0">
              <a:buNone/>
              <a:defRPr sz="8069"/>
            </a:lvl7pPr>
            <a:lvl8pPr marL="12960691" indent="0">
              <a:buNone/>
              <a:defRPr sz="8069"/>
            </a:lvl8pPr>
            <a:lvl9pPr marL="14812221" indent="0">
              <a:buNone/>
              <a:defRPr sz="806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1378" y="16735660"/>
            <a:ext cx="22809518" cy="2509604"/>
          </a:xfrm>
        </p:spPr>
        <p:txBody>
          <a:bodyPr/>
          <a:lstStyle>
            <a:lvl1pPr marL="0" indent="0">
              <a:buNone/>
              <a:defRPr sz="5676"/>
            </a:lvl1pPr>
            <a:lvl2pPr marL="1851526" indent="0">
              <a:buNone/>
              <a:defRPr sz="4877"/>
            </a:lvl2pPr>
            <a:lvl3pPr marL="3703057" indent="0">
              <a:buNone/>
              <a:defRPr sz="4080"/>
            </a:lvl3pPr>
            <a:lvl4pPr marL="5554583" indent="0">
              <a:buNone/>
              <a:defRPr sz="3637"/>
            </a:lvl4pPr>
            <a:lvl5pPr marL="7406109" indent="0">
              <a:buNone/>
              <a:defRPr sz="3637"/>
            </a:lvl5pPr>
            <a:lvl6pPr marL="9257638" indent="0">
              <a:buNone/>
              <a:defRPr sz="3637"/>
            </a:lvl6pPr>
            <a:lvl7pPr marL="11109165" indent="0">
              <a:buNone/>
              <a:defRPr sz="3637"/>
            </a:lvl7pPr>
            <a:lvl8pPr marL="12960691" indent="0">
              <a:buNone/>
              <a:defRPr sz="3637"/>
            </a:lvl8pPr>
            <a:lvl9pPr marL="14812221" indent="0">
              <a:buNone/>
              <a:defRPr sz="3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BE4461-5943-9241-9478-7F01AAE55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1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00375" y="856511"/>
            <a:ext cx="34215122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00375" y="4989964"/>
            <a:ext cx="34215122" cy="1411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17561" tIns="208780" rIns="417561" bIns="2087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00372" y="19819711"/>
            <a:ext cx="8870275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88213" y="19819711"/>
            <a:ext cx="12039438" cy="1137903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4877">
                <a:solidFill>
                  <a:schemeClr val="tx1">
                    <a:tint val="75000"/>
                  </a:schemeClr>
                </a:solidFill>
                <a:latin typeface="Helvetica" pitchFamily="12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45222" y="19819711"/>
            <a:ext cx="8870275" cy="1137903"/>
          </a:xfrm>
          <a:prstGeom prst="rect">
            <a:avLst/>
          </a:prstGeom>
        </p:spPr>
        <p:txBody>
          <a:bodyPr vert="horz" wrap="square" lIns="417561" tIns="208780" rIns="417561" bIns="208780" numCol="1" anchor="ctr" anchorCtr="0" compatLnSpc="1">
            <a:prstTxWarp prst="textNoShape">
              <a:avLst/>
            </a:prstTxWarp>
          </a:bodyPr>
          <a:lstStyle>
            <a:lvl1pPr algn="r">
              <a:defRPr sz="4877">
                <a:solidFill>
                  <a:srgbClr val="898989"/>
                </a:solidFill>
              </a:defRPr>
            </a:lvl1pPr>
          </a:lstStyle>
          <a:p>
            <a:fld id="{8A7ECEBB-397B-CC44-B6E9-FBDBC81676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defTabSz="3702624" rtl="0" eaLnBrk="0" fontAlgn="base" hangingPunct="0">
        <a:spcBef>
          <a:spcPct val="0"/>
        </a:spcBef>
        <a:spcAft>
          <a:spcPct val="0"/>
        </a:spcAft>
        <a:defRPr sz="1782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2pPr>
      <a:lvl3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3pPr>
      <a:lvl4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4pPr>
      <a:lvl5pPr algn="ctr" defTabSz="3702624" rtl="0" eaLnBrk="0" fontAlgn="base" hangingPunct="0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5pPr>
      <a:lvl6pPr marL="405458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6pPr>
      <a:lvl7pPr marL="810917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7pPr>
      <a:lvl8pPr marL="1216375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8pPr>
      <a:lvl9pPr marL="1621834" algn="ctr" defTabSz="3702624" rtl="0" fontAlgn="base">
        <a:spcBef>
          <a:spcPct val="0"/>
        </a:spcBef>
        <a:spcAft>
          <a:spcPct val="0"/>
        </a:spcAft>
        <a:defRPr sz="17826">
          <a:solidFill>
            <a:schemeClr val="tx1"/>
          </a:solidFill>
          <a:latin typeface="Calibri" pitchFamily="34" charset="0"/>
        </a:defRPr>
      </a:lvl9pPr>
    </p:titleStyle>
    <p:bodyStyle>
      <a:lvl1pPr marL="1388132" indent="-1388132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949" kern="1200">
          <a:solidFill>
            <a:schemeClr val="tx1"/>
          </a:solidFill>
          <a:latin typeface="+mn-lt"/>
          <a:ea typeface="+mn-ea"/>
          <a:cs typeface="+mn-cs"/>
        </a:defRPr>
      </a:lvl1pPr>
      <a:lvl2pPr marL="3008558" indent="-1155838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1352" kern="1200">
          <a:solidFill>
            <a:schemeClr val="tx1"/>
          </a:solidFill>
          <a:latin typeface="+mn-lt"/>
          <a:ea typeface="+mn-ea"/>
          <a:cs typeface="+mn-cs"/>
        </a:defRPr>
      </a:lvl2pPr>
      <a:lvl3pPr marL="4627575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9756" kern="1200">
          <a:solidFill>
            <a:schemeClr val="tx1"/>
          </a:solidFill>
          <a:latin typeface="+mn-lt"/>
          <a:ea typeface="+mn-ea"/>
          <a:cs typeface="+mn-cs"/>
        </a:defRPr>
      </a:lvl3pPr>
      <a:lvl4pPr marL="6480296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069" kern="1200">
          <a:solidFill>
            <a:schemeClr val="tx1"/>
          </a:solidFill>
          <a:latin typeface="+mn-lt"/>
          <a:ea typeface="+mn-ea"/>
          <a:cs typeface="+mn-cs"/>
        </a:defRPr>
      </a:lvl4pPr>
      <a:lvl5pPr marL="8331607" indent="-924954" algn="l" defTabSz="3702624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69" kern="1200">
          <a:solidFill>
            <a:schemeClr val="tx1"/>
          </a:solidFill>
          <a:latin typeface="+mn-lt"/>
          <a:ea typeface="+mn-ea"/>
          <a:cs typeface="+mn-cs"/>
        </a:defRPr>
      </a:lvl5pPr>
      <a:lvl6pPr marL="10183403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6pPr>
      <a:lvl7pPr marL="12034929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7pPr>
      <a:lvl8pPr marL="13886457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8pPr>
      <a:lvl9pPr marL="15737986" indent="-925762" algn="l" defTabSz="3703057" rtl="0" eaLnBrk="1" latinLnBrk="0" hangingPunct="1">
        <a:spcBef>
          <a:spcPct val="20000"/>
        </a:spcBef>
        <a:buFont typeface="Arial" panose="020B0604020202020204" pitchFamily="34" charset="0"/>
        <a:buChar char="•"/>
        <a:defRPr sz="8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1pPr>
      <a:lvl2pPr marL="1851526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2pPr>
      <a:lvl3pPr marL="3703057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3pPr>
      <a:lvl4pPr marL="5554583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4pPr>
      <a:lvl5pPr marL="7406109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5pPr>
      <a:lvl6pPr marL="9257638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6pPr>
      <a:lvl7pPr marL="11109165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7pPr>
      <a:lvl8pPr marL="1296069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8pPr>
      <a:lvl9pPr marL="14812221" algn="l" defTabSz="3703057" rtl="0" eaLnBrk="1" latinLnBrk="0" hangingPunct="1">
        <a:defRPr sz="7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1126"/>
            <a:ext cx="38082263" cy="4047402"/>
          </a:xfrm>
          <a:prstGeom prst="rect">
            <a:avLst/>
          </a:prstGeom>
          <a:solidFill>
            <a:srgbClr val="0A2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598195" y="16577506"/>
            <a:ext cx="7387730" cy="5529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4" name="Rectangle 23"/>
          <p:cNvSpPr/>
          <p:nvPr/>
        </p:nvSpPr>
        <p:spPr>
          <a:xfrm>
            <a:off x="10658726" y="9764123"/>
            <a:ext cx="7387730" cy="539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5" name="Rectangle 24"/>
          <p:cNvSpPr/>
          <p:nvPr/>
        </p:nvSpPr>
        <p:spPr>
          <a:xfrm>
            <a:off x="10713628" y="2566440"/>
            <a:ext cx="7387730" cy="54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41"/>
          </a:p>
        </p:txBody>
      </p:sp>
      <p:sp>
        <p:nvSpPr>
          <p:cNvPr id="2063" name="TextBox 7"/>
          <p:cNvSpPr txBox="1">
            <a:spLocks noChangeArrowheads="1"/>
          </p:cNvSpPr>
          <p:nvPr/>
        </p:nvSpPr>
        <p:spPr bwMode="auto">
          <a:xfrm>
            <a:off x="19245843" y="8080492"/>
            <a:ext cx="6475524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773" b="1">
                <a:latin typeface="Arial" charset="0"/>
                <a:cs typeface="Arial" charset="0"/>
              </a:rPr>
              <a:t>Figure 1</a:t>
            </a:r>
            <a:r>
              <a:rPr lang="en-GB" altLang="en-US" sz="1773">
                <a:latin typeface="Arial" charset="0"/>
                <a:cs typeface="Arial" charset="0"/>
              </a:rPr>
              <a:t>: Distribution of comment codes.</a:t>
            </a:r>
          </a:p>
        </p:txBody>
      </p:sp>
      <p:pic>
        <p:nvPicPr>
          <p:cNvPr id="2048" name="Picture 2047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3566"/>
          <a:stretch/>
        </p:blipFill>
        <p:spPr>
          <a:xfrm rot="19853075">
            <a:off x="-735399" y="-864323"/>
            <a:ext cx="6235476" cy="6105707"/>
          </a:xfrm>
          <a:prstGeom prst="rect">
            <a:avLst/>
          </a:prstGeom>
          <a:noFill/>
        </p:spPr>
      </p:pic>
      <p:sp>
        <p:nvSpPr>
          <p:cNvPr id="2049" name="Rectangle 2048"/>
          <p:cNvSpPr/>
          <p:nvPr/>
        </p:nvSpPr>
        <p:spPr>
          <a:xfrm>
            <a:off x="0" y="3978642"/>
            <a:ext cx="38082263" cy="17671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utoShape 62"/>
          <p:cNvSpPr>
            <a:spLocks noChangeArrowheads="1"/>
          </p:cNvSpPr>
          <p:nvPr/>
        </p:nvSpPr>
        <p:spPr bwMode="auto">
          <a:xfrm>
            <a:off x="1185665" y="11094484"/>
            <a:ext cx="22294344" cy="5498990"/>
          </a:xfrm>
          <a:prstGeom prst="roundRect">
            <a:avLst>
              <a:gd name="adj" fmla="val 586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1200"/>
              </a:spcAft>
            </a:pPr>
            <a:r>
              <a:rPr lang="en-GB" altLang="x-none" sz="4800" b="1" dirty="0" smtClean="0">
                <a:latin typeface="Bahnschrift SemiBold" panose="020B0502040204020203" pitchFamily="34" charset="0"/>
              </a:rPr>
              <a:t>Result</a:t>
            </a:r>
          </a:p>
          <a:p>
            <a:r>
              <a:rPr lang="en-GB" sz="2400" dirty="0" smtClean="0"/>
              <a:t>The adaptive models </a:t>
            </a:r>
            <a:r>
              <a:rPr lang="en-GB" sz="2400" dirty="0" smtClean="0"/>
              <a:t>gave </a:t>
            </a:r>
            <a:r>
              <a:rPr lang="en-GB" sz="2400" dirty="0"/>
              <a:t>some key insights. All </a:t>
            </a:r>
            <a:r>
              <a:rPr lang="en-GB" sz="2400" dirty="0" smtClean="0"/>
              <a:t>models </a:t>
            </a:r>
            <a:r>
              <a:rPr lang="en-GB" sz="2400" dirty="0"/>
              <a:t>suggest that going into lockdown sooner </a:t>
            </a:r>
            <a:r>
              <a:rPr lang="en-GB" sz="2400" dirty="0" smtClean="0"/>
              <a:t>causes there </a:t>
            </a:r>
            <a:r>
              <a:rPr lang="en-GB" sz="2400" dirty="0"/>
              <a:t>to be fewer infections overall, and that a</a:t>
            </a:r>
            <a:r>
              <a:rPr lang="en-GB" sz="2400" dirty="0" smtClean="0"/>
              <a:t> </a:t>
            </a:r>
            <a:r>
              <a:rPr lang="en-GB" sz="2400" dirty="0"/>
              <a:t>stricter the </a:t>
            </a:r>
            <a:r>
              <a:rPr lang="en-GB" sz="2400" dirty="0" smtClean="0"/>
              <a:t>lockdown reduces the peak of </a:t>
            </a:r>
            <a:r>
              <a:rPr lang="en-GB" sz="2400" dirty="0" smtClean="0"/>
              <a:t>infections </a:t>
            </a:r>
            <a:r>
              <a:rPr lang="en-GB" sz="2400" dirty="0" smtClean="0"/>
              <a:t>with </a:t>
            </a:r>
            <a:r>
              <a:rPr lang="en-GB" sz="2400" dirty="0" smtClean="0"/>
              <a:t>the cost of the pandemic being extended in duration. </a:t>
            </a:r>
            <a:r>
              <a:rPr lang="en-GB" sz="2400" dirty="0"/>
              <a:t>This is vital in ensuring </a:t>
            </a:r>
            <a:r>
              <a:rPr lang="en-GB" sz="2400" dirty="0" smtClean="0"/>
              <a:t>that emergency </a:t>
            </a:r>
            <a:r>
              <a:rPr lang="en-GB" sz="2400" dirty="0"/>
              <a:t>services are not overwhelmed. In the SIRS model, </a:t>
            </a:r>
            <a:r>
              <a:rPr lang="en-GB" sz="2400" dirty="0" smtClean="0"/>
              <a:t>a stricter </a:t>
            </a:r>
            <a:r>
              <a:rPr lang="en-GB" sz="2400" dirty="0"/>
              <a:t>lockdown </a:t>
            </a:r>
            <a:r>
              <a:rPr lang="en-GB" sz="2400" dirty="0" smtClean="0"/>
              <a:t>also results </a:t>
            </a:r>
            <a:r>
              <a:rPr lang="en-GB" sz="2400" dirty="0"/>
              <a:t>in a lower point of stability, however, this is somewhat </a:t>
            </a:r>
            <a:r>
              <a:rPr lang="en-GB" sz="2400" dirty="0" smtClean="0"/>
              <a:t>undone when </a:t>
            </a:r>
            <a:r>
              <a:rPr lang="en-GB" sz="2400" dirty="0"/>
              <a:t>lockdown is lifted. All of this suggests that lockdown should be as strict as </a:t>
            </a:r>
            <a:r>
              <a:rPr lang="en-GB" sz="2400" dirty="0" smtClean="0"/>
              <a:t>possible and </a:t>
            </a:r>
            <a:r>
              <a:rPr lang="en-GB" sz="2400" dirty="0"/>
              <a:t>be implemented as soon as possible to minimise deaths. However, lockdown </a:t>
            </a:r>
            <a:r>
              <a:rPr lang="en-GB" sz="2400" dirty="0" smtClean="0"/>
              <a:t>guarantees </a:t>
            </a:r>
            <a:r>
              <a:rPr lang="en-GB" sz="2400" dirty="0"/>
              <a:t>economic </a:t>
            </a:r>
            <a:r>
              <a:rPr lang="en-GB" sz="2400" dirty="0" smtClean="0"/>
              <a:t>damage therefore lockdown </a:t>
            </a:r>
            <a:r>
              <a:rPr lang="en-GB" sz="2400" dirty="0"/>
              <a:t>should only be put in place if </a:t>
            </a:r>
            <a:r>
              <a:rPr lang="en-GB" sz="2400" dirty="0" smtClean="0"/>
              <a:t>an infection </a:t>
            </a:r>
            <a:r>
              <a:rPr lang="en-GB" sz="2400" dirty="0"/>
              <a:t>is </a:t>
            </a:r>
            <a:r>
              <a:rPr lang="en-GB" sz="2400" dirty="0" smtClean="0"/>
              <a:t>dangerous. </a:t>
            </a:r>
          </a:p>
          <a:p>
            <a:endParaRPr lang="en-GB" sz="2400" dirty="0"/>
          </a:p>
          <a:p>
            <a:r>
              <a:rPr lang="en-GB" sz="2400" dirty="0" smtClean="0"/>
              <a:t>When using </a:t>
            </a:r>
            <a:r>
              <a:rPr lang="en-GB" sz="2400" dirty="0"/>
              <a:t>real </a:t>
            </a:r>
            <a:r>
              <a:rPr lang="en-GB" sz="2400" dirty="0" smtClean="0"/>
              <a:t>data it can be concluded that </a:t>
            </a:r>
            <a:r>
              <a:rPr lang="en-GB" sz="2400" dirty="0"/>
              <a:t>the </a:t>
            </a:r>
            <a:r>
              <a:rPr lang="en-GB" sz="2400" dirty="0" smtClean="0"/>
              <a:t>models </a:t>
            </a:r>
            <a:r>
              <a:rPr lang="en-GB" sz="2400" dirty="0"/>
              <a:t>are incredibly sensitive. A contact rate </a:t>
            </a:r>
            <a:r>
              <a:rPr lang="en-GB" sz="2400" dirty="0" smtClean="0"/>
              <a:t>that is </a:t>
            </a:r>
            <a:r>
              <a:rPr lang="en-GB" sz="2400" dirty="0"/>
              <a:t>ten percent </a:t>
            </a:r>
            <a:r>
              <a:rPr lang="en-GB" sz="2400" dirty="0" smtClean="0"/>
              <a:t>greater causes </a:t>
            </a:r>
            <a:r>
              <a:rPr lang="en-GB" sz="2400" dirty="0"/>
              <a:t>more than </a:t>
            </a:r>
            <a:r>
              <a:rPr lang="en-GB" sz="2400" dirty="0" smtClean="0"/>
              <a:t>a million </a:t>
            </a:r>
            <a:endParaRPr lang="en-GB" sz="2400" dirty="0" smtClean="0"/>
          </a:p>
          <a:p>
            <a:r>
              <a:rPr lang="en-GB" sz="2400" dirty="0" smtClean="0"/>
              <a:t>infections</a:t>
            </a:r>
            <a:r>
              <a:rPr lang="en-GB" sz="2400" dirty="0"/>
              <a:t>. </a:t>
            </a:r>
            <a:r>
              <a:rPr lang="en-GB" sz="2400" dirty="0" smtClean="0"/>
              <a:t>Conversely</a:t>
            </a:r>
            <a:r>
              <a:rPr lang="en-GB" sz="2400" dirty="0"/>
              <a:t>, a </a:t>
            </a:r>
            <a:r>
              <a:rPr lang="en-GB" sz="2400" dirty="0" smtClean="0"/>
              <a:t>contact </a:t>
            </a:r>
            <a:r>
              <a:rPr lang="en-GB" sz="2400" dirty="0"/>
              <a:t>rate that is </a:t>
            </a:r>
            <a:r>
              <a:rPr lang="en-GB" sz="2400" dirty="0" smtClean="0"/>
              <a:t>ten percent </a:t>
            </a:r>
            <a:r>
              <a:rPr lang="en-GB" sz="2400" dirty="0"/>
              <a:t>smaller corresponds to </a:t>
            </a:r>
            <a:r>
              <a:rPr lang="en-GB" sz="2400" dirty="0" smtClean="0"/>
              <a:t>fewer than </a:t>
            </a:r>
            <a:r>
              <a:rPr lang="en-GB" sz="2400" dirty="0"/>
              <a:t>ten thousand infections. What this suggests is that </a:t>
            </a:r>
            <a:r>
              <a:rPr lang="en-GB" sz="2400" dirty="0" smtClean="0"/>
              <a:t>a </a:t>
            </a:r>
            <a:endParaRPr lang="en-GB" sz="2400" dirty="0" smtClean="0"/>
          </a:p>
          <a:p>
            <a:r>
              <a:rPr lang="en-GB" sz="2400" dirty="0" smtClean="0"/>
              <a:t>slight change can </a:t>
            </a:r>
            <a:r>
              <a:rPr lang="en-GB" sz="2400" dirty="0"/>
              <a:t>easily </a:t>
            </a:r>
            <a:r>
              <a:rPr lang="en-GB" sz="2400" dirty="0" smtClean="0"/>
              <a:t>cause a second wave, therefore, lockdown must </a:t>
            </a:r>
            <a:r>
              <a:rPr lang="en-GB" sz="2400" dirty="0" smtClean="0"/>
              <a:t>be lifted gradually. The COVIDGE </a:t>
            </a:r>
            <a:r>
              <a:rPr lang="en-GB" sz="2400" dirty="0" smtClean="0"/>
              <a:t>model was the least accurate when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 smtClean="0"/>
              <a:t>same </a:t>
            </a:r>
            <a:r>
              <a:rPr lang="en-GB" sz="2400" dirty="0" smtClean="0"/>
              <a:t>procedure </a:t>
            </a:r>
            <a:r>
              <a:rPr lang="en-GB" sz="2400" dirty="0" smtClean="0"/>
              <a:t>was carried out as it always predicted a peak of over a million </a:t>
            </a:r>
            <a:r>
              <a:rPr lang="en-GB" sz="2400" dirty="0" smtClean="0"/>
              <a:t>infections. </a:t>
            </a:r>
            <a:r>
              <a:rPr lang="en-GB" sz="2400" dirty="0" smtClean="0"/>
              <a:t>The COIVDGE model provided more accurate </a:t>
            </a:r>
            <a:endParaRPr lang="en-GB" sz="2400" dirty="0" smtClean="0"/>
          </a:p>
          <a:p>
            <a:r>
              <a:rPr lang="en-GB" sz="2400" dirty="0" smtClean="0"/>
              <a:t>results </a:t>
            </a:r>
            <a:r>
              <a:rPr lang="en-GB" sz="2400" dirty="0" smtClean="0"/>
              <a:t>if the incubation period approached zero. Therefore, this suggests </a:t>
            </a:r>
            <a:r>
              <a:rPr lang="en-GB" sz="2400" dirty="0" smtClean="0"/>
              <a:t>further </a:t>
            </a:r>
            <a:r>
              <a:rPr lang="en-GB" sz="2400" dirty="0" smtClean="0"/>
              <a:t>investigation is required for the exposed </a:t>
            </a:r>
            <a:r>
              <a:rPr lang="en-GB" sz="2400" dirty="0" smtClean="0"/>
              <a:t>compartment</a:t>
            </a:r>
            <a:r>
              <a:rPr lang="en-GB" sz="2400" dirty="0" smtClean="0"/>
              <a:t>.</a:t>
            </a:r>
            <a:endParaRPr lang="en-GB" altLang="x-none" sz="2400" dirty="0" smtClean="0">
              <a:solidFill>
                <a:prstClr val="black"/>
              </a:solidFill>
              <a:latin typeface="Helvetica" panose="020B0604020202020204" pitchFamily="34" charset="0"/>
              <a:ea typeface="MS PGothic" charset="-128"/>
              <a:cs typeface="Helvetica" panose="020B0604020202020204" pitchFamily="34" charset="0"/>
            </a:endParaRPr>
          </a:p>
          <a:p>
            <a:pPr algn="just" eaLnBrk="1" hangingPunct="1">
              <a:spcAft>
                <a:spcPts val="1200"/>
              </a:spcAft>
            </a:pPr>
            <a:endParaRPr lang="en-GB" altLang="x-none" sz="4800" b="1" dirty="0"/>
          </a:p>
        </p:txBody>
      </p:sp>
      <p:sp>
        <p:nvSpPr>
          <p:cNvPr id="2056" name="Rectangle 180"/>
          <p:cNvSpPr>
            <a:spLocks noChangeArrowheads="1"/>
          </p:cNvSpPr>
          <p:nvPr/>
        </p:nvSpPr>
        <p:spPr bwMode="auto">
          <a:xfrm>
            <a:off x="3782081" y="1257083"/>
            <a:ext cx="30518100" cy="167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33" tIns="35767" rIns="71533" bIns="35767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04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COVID-19 Compartmental Models</a:t>
            </a:r>
            <a:endParaRPr lang="en-US" altLang="en-US" sz="10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AutoShape 62">
            <a:extLst>
              <a:ext uri="{FF2B5EF4-FFF2-40B4-BE49-F238E27FC236}">
                <a16:creationId xmlns:a16="http://schemas.microsoft.com/office/drawing/2014/main" id="{1D5BD44A-DA22-7D4F-AFCC-1D7AE584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289" y="4666111"/>
            <a:ext cx="10229720" cy="6185917"/>
          </a:xfrm>
          <a:prstGeom prst="roundRect">
            <a:avLst>
              <a:gd name="adj" fmla="val 4348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1200"/>
              </a:spcAft>
            </a:pPr>
            <a:r>
              <a:rPr lang="en-GB" altLang="x-none" sz="4800" b="1" dirty="0" smtClean="0">
                <a:latin typeface="Bahnschrift SemiBold" panose="020B0502040204020203" pitchFamily="34" charset="0"/>
              </a:rPr>
              <a:t>Methods</a:t>
            </a:r>
            <a:endParaRPr lang="en-GB" altLang="x-none" sz="3600" baseline="30000" dirty="0" smtClean="0"/>
          </a:p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Python programing language was used in this project with the </a:t>
            </a:r>
            <a:r>
              <a:rPr lang="en-GB" sz="24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GB" sz="24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matplotlib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packages.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Governments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respond to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pandemic if the number of infections is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high therefore adaptive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models were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created to replicate this.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These models began with a constant contact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rate with the contact rate decreased if number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of infections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surpassed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threshold.</a:t>
            </a:r>
          </a:p>
          <a:p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simulates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a government going in and out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of lockdown. The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legends in the middle graphs represent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lowered contact rate that is set after the population threshold has been surpassed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 For the lower graphs,  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time dependant contact rate was deduced by multiplying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estimated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reproductive rate by a recovery rate. This contact value could then be multiplied by a factor to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weaken or strengthen </a:t>
            </a:r>
            <a:r>
              <a:rPr lang="en-GB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lockdown. </a:t>
            </a:r>
            <a:endParaRPr lang="en-GB" altLang="x-none" sz="3600" baseline="30000" dirty="0"/>
          </a:p>
        </p:txBody>
      </p:sp>
      <p:sp>
        <p:nvSpPr>
          <p:cNvPr id="20" name="AutoShape 62">
            <a:extLst>
              <a:ext uri="{FF2B5EF4-FFF2-40B4-BE49-F238E27FC236}">
                <a16:creationId xmlns:a16="http://schemas.microsoft.com/office/drawing/2014/main" id="{C60C9131-E603-4542-915B-B40426E8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483" y="16864369"/>
            <a:ext cx="22296526" cy="3529285"/>
          </a:xfrm>
          <a:prstGeom prst="roundRect">
            <a:avLst>
              <a:gd name="adj" fmla="val 7581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144000" rIns="144000"/>
          <a:lstStyle>
            <a:lvl1pPr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7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just" eaLnBrk="1" hangingPunct="1">
              <a:spcAft>
                <a:spcPts val="1200"/>
              </a:spcAft>
            </a:pPr>
            <a:r>
              <a:rPr lang="en-GB" altLang="x-none" sz="4800" b="1" dirty="0" smtClean="0">
                <a:latin typeface="Bahnschrift SemiBold" panose="020B0502040204020203" pitchFamily="34" charset="0"/>
                <a:cs typeface="Arial" panose="020B0604020202020204" pitchFamily="34" charset="0"/>
              </a:rPr>
              <a:t>Conclusions</a:t>
            </a:r>
          </a:p>
          <a:p>
            <a:pPr algn="just" eaLnBrk="1" hangingPunct="1">
              <a:spcAft>
                <a:spcPts val="1200"/>
              </a:spcAft>
            </a:pP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These models provide a clear insight into the nature of pandemics and advise on how to proceed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if treatments are not yet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available.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If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an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illness is confirmed to be deadly and highly infectious, then a strict lockdown should be implemented as quickly as possible to reduce the number of deaths. This will flatten the infection curve ensuring that emergency services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will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not be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overwhelmed. Once an effective vaccine has been created, then as many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people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as possible should be given the vaccine to lower the number of infections that will be present in the endemic state. After this, lockdown can be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lifted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gradually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to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prevent a second wave. However, lockdowns cause immediate economic harm which may hinder a government's ability to develop an effective treatment. Therefore, </a:t>
            </a:r>
            <a:r>
              <a:rPr lang="en-GB" altLang="x-none" sz="2400" dirty="0" smtClean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Lockdowns </a:t>
            </a:r>
            <a:r>
              <a:rPr lang="en-GB" altLang="x-none" sz="2400" dirty="0">
                <a:solidFill>
                  <a:prstClr val="black"/>
                </a:solidFill>
                <a:latin typeface="Helvetica" panose="020B0604020202020204" pitchFamily="34" charset="0"/>
                <a:ea typeface="MS PGothic" charset="-128"/>
                <a:cs typeface="Helvetica" panose="020B0604020202020204" pitchFamily="34" charset="0"/>
              </a:rPr>
              <a:t>should only be implement for a dangerous virus that is both infectious and deadly.</a:t>
            </a:r>
          </a:p>
          <a:p>
            <a:pPr algn="just" eaLnBrk="1" hangingPunct="1">
              <a:spcAft>
                <a:spcPts val="1200"/>
              </a:spcAft>
            </a:pPr>
            <a:endParaRPr lang="en-GB" altLang="x-non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31906029" y="3177268"/>
            <a:ext cx="6270983" cy="80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solidFill>
                  <a:schemeClr val="bg1"/>
                </a:solidFill>
                <a:latin typeface="Bahnschrift SemiBold" panose="020B0502040204020203" pitchFamily="34" charset="0"/>
                <a:cs typeface="Helvetica" panose="020B0604020202020204" pitchFamily="34" charset="0"/>
              </a:rPr>
              <a:t>Supervisor: </a:t>
            </a:r>
            <a:r>
              <a:rPr lang="en-US" altLang="en-US" sz="2800" b="1" dirty="0" smtClean="0">
                <a:solidFill>
                  <a:schemeClr val="bg1"/>
                </a:solidFill>
                <a:latin typeface="Bahnschrift SemiBold" panose="020B0502040204020203" pitchFamily="34" charset="0"/>
                <a:cs typeface="Helvetica" panose="020B0604020202020204" pitchFamily="34" charset="0"/>
              </a:rPr>
              <a:t>Prof. </a:t>
            </a:r>
            <a:r>
              <a:rPr lang="en-US" altLang="en-US" sz="2800" b="1" dirty="0">
                <a:solidFill>
                  <a:schemeClr val="bg1"/>
                </a:solidFill>
                <a:latin typeface="Bahnschrift SemiBold" panose="020B0502040204020203" pitchFamily="34" charset="0"/>
                <a:cs typeface="Helvetica" panose="020B0604020202020204" pitchFamily="34" charset="0"/>
              </a:rPr>
              <a:t>Graeme Ackland</a:t>
            </a:r>
          </a:p>
        </p:txBody>
      </p:sp>
      <p:sp>
        <p:nvSpPr>
          <p:cNvPr id="35" name="Text Box 67"/>
          <p:cNvSpPr txBox="1">
            <a:spLocks noChangeArrowheads="1"/>
          </p:cNvSpPr>
          <p:nvPr/>
        </p:nvSpPr>
        <p:spPr bwMode="auto">
          <a:xfrm>
            <a:off x="34763937" y="2644873"/>
            <a:ext cx="3472911" cy="80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70339" tIns="185170" rIns="370339" bIns="185170">
            <a:spAutoFit/>
          </a:bodyPr>
          <a:lstStyle>
            <a:lvl1pPr defTabSz="4176713" eaLnBrk="0" hangingPunct="0">
              <a:spcBef>
                <a:spcPct val="20000"/>
              </a:spcBef>
              <a:buFont typeface="Arial" charset="0"/>
              <a:buChar char="•"/>
              <a:defRPr sz="14600">
                <a:solidFill>
                  <a:schemeClr val="tx1"/>
                </a:solidFill>
                <a:latin typeface="Calibri" charset="0"/>
              </a:defRPr>
            </a:lvl1pPr>
            <a:lvl2pPr marL="2087563" indent="-1303338" defTabSz="4176713" eaLnBrk="0" hangingPunct="0">
              <a:spcBef>
                <a:spcPct val="20000"/>
              </a:spcBef>
              <a:buFont typeface="Arial" charset="0"/>
              <a:buChar char="–"/>
              <a:defRPr sz="12800">
                <a:solidFill>
                  <a:schemeClr val="tx1"/>
                </a:solidFill>
                <a:latin typeface="Calibri" charset="0"/>
              </a:defRPr>
            </a:lvl2pPr>
            <a:lvl3pPr marL="4176713" indent="-1042988" defTabSz="4176713" eaLnBrk="0" hangingPunct="0">
              <a:spcBef>
                <a:spcPct val="20000"/>
              </a:spcBef>
              <a:buFont typeface="Arial" charset="0"/>
              <a:buChar char="•"/>
              <a:defRPr sz="11000">
                <a:solidFill>
                  <a:schemeClr val="tx1"/>
                </a:solidFill>
                <a:latin typeface="Calibri" charset="0"/>
              </a:defRPr>
            </a:lvl3pPr>
            <a:lvl4pPr marL="6264275" indent="-1042988" defTabSz="4176713" eaLnBrk="0" hangingPunct="0">
              <a:spcBef>
                <a:spcPct val="20000"/>
              </a:spcBef>
              <a:buFont typeface="Arial" charset="0"/>
              <a:buChar char="–"/>
              <a:defRPr sz="9100">
                <a:solidFill>
                  <a:schemeClr val="tx1"/>
                </a:solidFill>
                <a:latin typeface="Calibri" charset="0"/>
              </a:defRPr>
            </a:lvl4pPr>
            <a:lvl5pPr marL="8353425" indent="-1042988" defTabSz="4176713" eaLnBrk="0" hangingPunct="0">
              <a:spcBef>
                <a:spcPct val="20000"/>
              </a:spcBef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5pPr>
            <a:lvl6pPr marL="88106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6pPr>
            <a:lvl7pPr marL="92678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7pPr>
            <a:lvl8pPr marL="97250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8pPr>
            <a:lvl9pPr marL="10182225" indent="-1042988" defTabSz="417671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1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Finn John Onori</a:t>
            </a:r>
            <a:endParaRPr lang="en-US" altLang="en-US" sz="28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utoShape 62"/>
              <p:cNvSpPr>
                <a:spLocks noChangeArrowheads="1"/>
              </p:cNvSpPr>
              <p:nvPr/>
            </p:nvSpPr>
            <p:spPr bwMode="auto">
              <a:xfrm>
                <a:off x="1185665" y="4666112"/>
                <a:ext cx="11814214" cy="6186247"/>
              </a:xfrm>
              <a:prstGeom prst="roundRect">
                <a:avLst>
                  <a:gd name="adj" fmla="val 3913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lIns="144000" rIns="144000"/>
              <a:lstStyle>
                <a:lvl1pPr eaLnBrk="0" hangingPunct="0"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7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just" eaLnBrk="1" hangingPunct="1">
                  <a:spcAft>
                    <a:spcPts val="1200"/>
                  </a:spcAft>
                </a:pPr>
                <a:r>
                  <a:rPr lang="en-GB" altLang="x-none" sz="4400" b="1" dirty="0" smtClean="0">
                    <a:latin typeface="Bahnschrift SemiBold" panose="020B0502040204020203" pitchFamily="34" charset="0"/>
                  </a:rPr>
                  <a:t>Introduction</a:t>
                </a:r>
              </a:p>
              <a:p>
                <a:pPr algn="just" eaLnBrk="1" hangingPunct="1">
                  <a:spcAft>
                    <a:spcPts val="1200"/>
                  </a:spcAft>
                </a:pP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I analysed </a:t>
                </a:r>
                <a:r>
                  <a:rPr lang="en-GB" altLang="x-none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British COVID-19 </a:t>
                </a:r>
                <a:r>
                  <a:rPr lang="en-GB" altLang="x-none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pandemic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with </a:t>
                </a:r>
                <a:r>
                  <a:rPr lang="en-GB" altLang="x-none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compartmental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models. I used SIR, SIRS, and a new model I created called COVIDGE. By studying compartmental models, it can be deduced </a:t>
                </a:r>
                <a:r>
                  <a:rPr lang="en-GB" altLang="x-none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how lockdowns are best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implemented to help save lives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. This poster</a:t>
                </a:r>
                <a:endParaRPr lang="en-GB" altLang="x-none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 eaLnBrk="1" hangingPunct="1">
                  <a:spcAft>
                    <a:spcPts val="1200"/>
                  </a:spcAft>
                </a:pPr>
                <a:endParaRPr lang="en-GB" altLang="x-none" sz="28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 eaLnBrk="1" hangingPunct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x-none" sz="280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dt</m:t>
                          </m:r>
                        </m:den>
                      </m:f>
                      <m:r>
                        <a:rPr lang="en-GB" altLang="x-none" sz="2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GB" altLang="x-non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β</m:t>
                      </m:r>
                      <m:f>
                        <m:fPr>
                          <m:ctrlPr>
                            <a:rPr lang="en-GB" altLang="x-none" sz="280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SI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N</m:t>
                          </m:r>
                        </m:den>
                      </m:f>
                      <m:r>
                        <a:rPr lang="en-GB" altLang="x-none" sz="2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+</m:t>
                      </m:r>
                      <m:r>
                        <a:rPr lang="en-GB" altLang="x-non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𝜓</m:t>
                      </m:r>
                      <m:r>
                        <a:rPr lang="en-GB" altLang="x-non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𝑅</m:t>
                      </m:r>
                      <m:r>
                        <a:rPr lang="en-GB" altLang="x-none" sz="2800" b="1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,</m:t>
                      </m:r>
                      <m:r>
                        <a:rPr lang="en-GB" altLang="x-none" sz="2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GB" altLang="x-none" sz="2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dt</m:t>
                          </m:r>
                        </m:den>
                      </m:f>
                      <m:r>
                        <a:rPr lang="en-GB" altLang="x-none" sz="2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altLang="x-non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β</m:t>
                      </m:r>
                      <m:f>
                        <m:fPr>
                          <m:ctrlPr>
                            <a:rPr lang="en-GB" altLang="x-none" sz="2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SI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N</m:t>
                          </m:r>
                        </m:den>
                      </m:f>
                      <m:r>
                        <a:rPr lang="en-GB" altLang="x-none" sz="2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GB" altLang="x-none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γI</m:t>
                      </m:r>
                      <m:r>
                        <a:rPr lang="en-GB" altLang="x-none" sz="2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,</m:t>
                      </m:r>
                      <m:r>
                        <a:rPr lang="en-GB" altLang="x-none" sz="28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</m:t>
                      </m:r>
                      <m:f>
                        <m:fPr>
                          <m:ctrlPr>
                            <a:rPr lang="en-GB" altLang="x-none" sz="28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altLang="x-none" sz="2800" b="0" i="0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dt</m:t>
                          </m:r>
                        </m:den>
                      </m:f>
                      <m:r>
                        <a:rPr lang="en-GB" altLang="x-none" sz="2800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GB" altLang="x-non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γI</m:t>
                      </m:r>
                      <m:r>
                        <a:rPr lang="en-GB" altLang="x-non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l-GR" altLang="x-non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ψ</m:t>
                      </m:r>
                      <m:r>
                        <a:rPr lang="en-GB" altLang="x-non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GB" altLang="x-none" sz="2800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 eaLnBrk="1" hangingPunct="1">
                  <a:spcAft>
                    <a:spcPts val="1200"/>
                  </a:spcAft>
                </a:pPr>
                <a:endParaRPr lang="en-GB" altLang="x-none" sz="28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just" eaLnBrk="1" hangingPunct="1">
                  <a:spcAft>
                    <a:spcPts val="1200"/>
                  </a:spcAft>
                </a:pP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Compartmental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models are mathematical models that place individuals into one of several compartments. The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SIRS </a:t>
                </a:r>
                <a:r>
                  <a:rPr lang="en-GB" altLang="x-none" sz="24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model places individuals into three compartments: S (susceptible), I (infected), and R (recovered). The compartments change in size in accordance to the above differential equations.</a:t>
                </a:r>
                <a:endParaRPr lang="en-GB" altLang="x-none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1" name="AutoShap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665" y="4666112"/>
                <a:ext cx="11814214" cy="6186247"/>
              </a:xfrm>
              <a:prstGeom prst="roundRect">
                <a:avLst>
                  <a:gd name="adj" fmla="val 3913"/>
                </a:avLst>
              </a:prstGeom>
              <a:blipFill>
                <a:blip r:embed="rId5"/>
                <a:stretch>
                  <a:fillRect l="-1031" t="-788" b="-2365"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3250289" y="4666112"/>
            <a:ext cx="10229720" cy="797658"/>
          </a:xfrm>
          <a:prstGeom prst="rect">
            <a:avLst/>
          </a:prstGeom>
          <a:solidFill>
            <a:srgbClr val="0A2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latin typeface="Bahnschrift SemiBold" panose="020B0502040204020203" pitchFamily="34" charset="0"/>
              </a:rPr>
              <a:t>Methods</a:t>
            </a:r>
            <a:endParaRPr lang="en-GB" sz="4800" dirty="0">
              <a:latin typeface="Bahnschrift SemiBold" panose="020B05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3483" y="4659349"/>
            <a:ext cx="11816396" cy="804419"/>
          </a:xfrm>
          <a:prstGeom prst="rect">
            <a:avLst/>
          </a:prstGeom>
          <a:solidFill>
            <a:srgbClr val="0A2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latin typeface="Bahnschrift SemiBold" panose="020B0502040204020203" pitchFamily="34" charset="0"/>
              </a:rPr>
              <a:t>Introduction</a:t>
            </a:r>
            <a:endParaRPr lang="en-GB" sz="4800" dirty="0">
              <a:latin typeface="Bahnschrift SemiBold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83483" y="11090840"/>
            <a:ext cx="22296526" cy="804419"/>
          </a:xfrm>
          <a:prstGeom prst="rect">
            <a:avLst/>
          </a:prstGeom>
          <a:solidFill>
            <a:srgbClr val="0A2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latin typeface="Bahnschrift SemiBold" panose="020B0502040204020203" pitchFamily="34" charset="0"/>
              </a:rPr>
              <a:t>Results and Discussion</a:t>
            </a:r>
            <a:endParaRPr lang="en-GB" sz="4800" dirty="0">
              <a:latin typeface="Bahnschrift SemiBold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183483" y="16860725"/>
            <a:ext cx="22296526" cy="804419"/>
          </a:xfrm>
          <a:prstGeom prst="rect">
            <a:avLst/>
          </a:prstGeom>
          <a:solidFill>
            <a:srgbClr val="0A2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latin typeface="Bahnschrift SemiBold" panose="020B0502040204020203" pitchFamily="34" charset="0"/>
              </a:rPr>
              <a:t>Conclusion</a:t>
            </a:r>
            <a:endParaRPr lang="en-GB" sz="4800" dirty="0">
              <a:latin typeface="Bahnschrift SemiBold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3982112"/>
            <a:ext cx="38082263" cy="311416"/>
          </a:xfrm>
          <a:prstGeom prst="rect">
            <a:avLst/>
          </a:prstGeom>
          <a:solidFill>
            <a:srgbClr val="BC1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0837978" y="5655237"/>
            <a:ext cx="6436366" cy="4834136"/>
          </a:xfrm>
          <a:prstGeom prst="roundRect">
            <a:avLst>
              <a:gd name="adj" fmla="val 4164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30837978" y="10631889"/>
            <a:ext cx="6436366" cy="4834136"/>
          </a:xfrm>
          <a:prstGeom prst="roundRect">
            <a:avLst>
              <a:gd name="adj" fmla="val 3519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/>
          <p:nvPr/>
        </p:nvSpPr>
        <p:spPr>
          <a:xfrm>
            <a:off x="30837978" y="15608541"/>
            <a:ext cx="6436366" cy="4785113"/>
          </a:xfrm>
          <a:prstGeom prst="roundRect">
            <a:avLst>
              <a:gd name="adj" fmla="val 3519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0A255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6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0131" y="14448046"/>
            <a:ext cx="2234359" cy="200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674" y1="45946" x2="16848" y2="63063"/>
                        <a14:foregroundMark x1="36848" y1="57658" x2="36848" y2="57658"/>
                        <a14:foregroundMark x1="36196" y1="59459" x2="35870" y2="59459"/>
                        <a14:foregroundMark x1="32283" y1="35135" x2="32283" y2="35135"/>
                        <a14:foregroundMark x1="67717" y1="36036" x2="67717" y2="36036"/>
                        <a14:foregroundMark x1="77500" y1="65766" x2="78587" y2="65766"/>
                        <a14:foregroundMark x1="26304" y1="43243" x2="26304" y2="43243"/>
                        <a14:foregroundMark x1="26304" y1="43243" x2="26413" y2="63063"/>
                        <a14:foregroundMark x1="26413" y1="65766" x2="26304" y2="81081"/>
                        <a14:foregroundMark x1="1848" y1="23423" x2="23370" y2="21622"/>
                        <a14:foregroundMark x1="2609" y1="96396" x2="23913" y2="96396"/>
                        <a14:foregroundMark x1="23913" y1="96396" x2="25761" y2="93694"/>
                        <a14:foregroundMark x1="84239" y1="63063" x2="95978" y2="55856"/>
                        <a14:foregroundMark x1="30870" y1="26126" x2="30870" y2="45946"/>
                        <a14:backgroundMark x1="18152" y1="14414" x2="36196" y2="5405"/>
                        <a14:backgroundMark x1="66087" y1="14414" x2="79565" y2="3604"/>
                        <a14:backgroundMark x1="66630" y1="84685" x2="67065" y2="82883"/>
                        <a14:backgroundMark x1="29565" y1="85586" x2="32065" y2="79279"/>
                        <a14:backgroundMark x1="99674" y1="96396" x2="99674" y2="96396"/>
                        <a14:backgroundMark x1="31413" y1="35135" x2="31413" y2="35135"/>
                        <a14:backgroundMark x1="31630" y1="26126" x2="31630" y2="26126"/>
                        <a14:backgroundMark x1="217" y1="97297" x2="217" y2="97297"/>
                        <a14:backgroundMark x1="73696" y1="97297" x2="74239" y2="98198"/>
                        <a14:backgroundMark x1="99457" y1="20721" x2="99891" y2="27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504" y="4494016"/>
            <a:ext cx="8037579" cy="969752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24287928" y="5655237"/>
            <a:ext cx="6436366" cy="4834136"/>
          </a:xfrm>
          <a:prstGeom prst="roundRect">
            <a:avLst>
              <a:gd name="adj" fmla="val 4164"/>
            </a:avLst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/>
          <p:nvPr/>
        </p:nvSpPr>
        <p:spPr>
          <a:xfrm>
            <a:off x="24287928" y="10631889"/>
            <a:ext cx="6436366" cy="4834136"/>
          </a:xfrm>
          <a:prstGeom prst="roundRect">
            <a:avLst>
              <a:gd name="adj" fmla="val 4164"/>
            </a:avLst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24287928" y="15608541"/>
            <a:ext cx="6436366" cy="4834136"/>
          </a:xfrm>
          <a:prstGeom prst="roundRect">
            <a:avLst>
              <a:gd name="adj" fmla="val 4164"/>
            </a:avLst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23605</TotalTime>
  <Words>705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Arial</vt:lpstr>
      <vt:lpstr>Bahnschrift SemiBold</vt:lpstr>
      <vt:lpstr>Calibri</vt:lpstr>
      <vt:lpstr>Cambria Math</vt:lpstr>
      <vt:lpstr>Helvetica</vt:lpstr>
      <vt:lpstr>Office Theme</vt:lpstr>
      <vt:lpstr>PowerPoint Presentation</vt:lpstr>
    </vt:vector>
  </TitlesOfParts>
  <LinksUpToDate>false</LinksUpToDate>
  <SharedDoc>false</SharedDoc>
  <HyperlinkBase>http://colinpurrington.com/tips/academic/posterdesign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subject>conference poster</dc:subject>
  <dc:creator>Colin Purrington</dc:creator>
  <cp:keywords>poster, conference, session, meeting, symposium, research, presentation</cp:keywords>
  <dc:description>This template is free for you to use to create your poster.  Do not host this file on your own server, even in adapted form. If you need to post a template, please steal somebody else's or just make your own (it's easy).  Thanks!</dc:description>
  <cp:lastModifiedBy>Finn Onori</cp:lastModifiedBy>
  <cp:revision>687</cp:revision>
  <cp:lastPrinted>2017-07-06T11:25:38Z</cp:lastPrinted>
  <dcterms:created xsi:type="dcterms:W3CDTF">2012-06-12T14:08:55Z</dcterms:created>
  <dcterms:modified xsi:type="dcterms:W3CDTF">2023-03-30T21:59:54Z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