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2"/>
  </p:sldMasterIdLst>
  <p:notesMasterIdLst>
    <p:notesMasterId r:id="rId12"/>
  </p:notesMasterIdLst>
  <p:sldIdLst>
    <p:sldId id="268" r:id="rId3"/>
    <p:sldId id="8958" r:id="rId4"/>
    <p:sldId id="8959" r:id="rId5"/>
    <p:sldId id="8960" r:id="rId6"/>
    <p:sldId id="8961" r:id="rId7"/>
    <p:sldId id="8962" r:id="rId8"/>
    <p:sldId id="8963" r:id="rId9"/>
    <p:sldId id="8955" r:id="rId10"/>
    <p:sldId id="89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italic r:id="rId22"/>
    </p:embeddedFont>
    <p:embeddedFont>
      <p:font typeface="Montserrat SemiBold" panose="00000700000000000000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PdiXbjldibzeo+/3yzBt1rjb/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2D1"/>
    <a:srgbClr val="6DC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b559143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b559143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8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b559143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b559143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46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b559143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b559143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98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b559143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b559143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34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b559143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b559143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54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b559143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b559143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206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b559143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b559143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59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b559143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b559143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09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28799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450" y="1904237"/>
            <a:ext cx="4107525" cy="304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0"/>
          <p:cNvCxnSpPr/>
          <p:nvPr/>
        </p:nvCxnSpPr>
        <p:spPr>
          <a:xfrm>
            <a:off x="5153200" y="1442700"/>
            <a:ext cx="0" cy="397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046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203199"/>
            <a:ext cx="12192004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74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107575" y="-89650"/>
            <a:ext cx="12407148" cy="77544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/>
        </p:nvSpPr>
        <p:spPr>
          <a:xfrm>
            <a:off x="6119225" y="2490000"/>
            <a:ext cx="4706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Tablero Control de Riesgos.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</a:t>
            </a:r>
            <a:endParaRPr sz="3600" b="1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119225" y="3783000"/>
            <a:ext cx="33468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06 de junio, 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26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481232" y="445867"/>
            <a:ext cx="8249813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buSzPts val="990"/>
            </a:pPr>
            <a:r>
              <a:rPr lang="es-MX" sz="2667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Contexto - KRI</a:t>
            </a: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1D09F325-B890-5CF1-82B3-4220AB881D51}"/>
              </a:ext>
            </a:extLst>
          </p:cNvPr>
          <p:cNvSpPr txBox="1"/>
          <p:nvPr/>
        </p:nvSpPr>
        <p:spPr>
          <a:xfrm>
            <a:off x="838200" y="1932124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0" i="0" dirty="0">
                <a:solidFill>
                  <a:srgbClr val="374151"/>
                </a:solidFill>
                <a:effectLst/>
                <a:latin typeface="Söhne"/>
              </a:rPr>
              <a:t>Los Key </a:t>
            </a:r>
            <a:r>
              <a:rPr lang="es-MX" sz="2000" b="0" i="0" dirty="0" err="1">
                <a:solidFill>
                  <a:srgbClr val="374151"/>
                </a:solidFill>
                <a:effectLst/>
                <a:latin typeface="Söhne"/>
              </a:rPr>
              <a:t>Risk</a:t>
            </a:r>
            <a:r>
              <a:rPr lang="es-MX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MX" sz="2000" b="0" i="0" dirty="0" err="1">
                <a:solidFill>
                  <a:srgbClr val="374151"/>
                </a:solidFill>
                <a:effectLst/>
                <a:latin typeface="Söhne"/>
              </a:rPr>
              <a:t>Indicators</a:t>
            </a:r>
            <a:r>
              <a:rPr lang="es-MX" sz="2000" b="0" i="0" dirty="0">
                <a:solidFill>
                  <a:srgbClr val="374151"/>
                </a:solidFill>
                <a:effectLst/>
                <a:latin typeface="Söhne"/>
              </a:rPr>
              <a:t> son indicadores que se utilizan para medir el riesgo de una organización. Estos indicadores se utilizan para monitorear y medir la probabilidad y el impacto de los riesgos que una organización enfrenta en su día a día.</a:t>
            </a:r>
            <a:endParaRPr lang="es-MX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D4C90B-5DB6-F622-6B31-46C641BB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7" y="3239550"/>
            <a:ext cx="4754880" cy="2558225"/>
          </a:xfrm>
          <a:prstGeom prst="rect">
            <a:avLst/>
          </a:prstGeom>
        </p:spPr>
      </p:pic>
      <p:pic>
        <p:nvPicPr>
          <p:cNvPr id="4" name="Gráfico 3" descr="Flechas de cheurón con relleno sólido">
            <a:extLst>
              <a:ext uri="{FF2B5EF4-FFF2-40B4-BE49-F238E27FC236}">
                <a16:creationId xmlns:a16="http://schemas.microsoft.com/office/drawing/2014/main" id="{98748B69-5AF3-9497-BF36-7CBAE1ACD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6505" y="4061462"/>
            <a:ext cx="914400" cy="914400"/>
          </a:xfrm>
          <a:prstGeom prst="rect">
            <a:avLst/>
          </a:prstGeom>
        </p:spPr>
      </p:pic>
      <p:pic>
        <p:nvPicPr>
          <p:cNvPr id="5" name="Picture 2" descr="BI - Environmental, Health &amp; Safety in Power BI | Pro-Sapien">
            <a:extLst>
              <a:ext uri="{FF2B5EF4-FFF2-40B4-BE49-F238E27FC236}">
                <a16:creationId xmlns:a16="http://schemas.microsoft.com/office/drawing/2014/main" id="{D9E9D979-7D00-683A-AA9D-6B1181FA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22" y="3006989"/>
            <a:ext cx="4073561" cy="302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9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481232" y="445867"/>
            <a:ext cx="8249813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buSzPts val="990"/>
            </a:pPr>
            <a:r>
              <a:rPr lang="es-MX" sz="2667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Propuesta de solución.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0238D1-7EA2-1101-01F7-F86444699320}"/>
              </a:ext>
            </a:extLst>
          </p:cNvPr>
          <p:cNvSpPr txBox="1"/>
          <p:nvPr/>
        </p:nvSpPr>
        <p:spPr>
          <a:xfrm>
            <a:off x="7783553" y="1002320"/>
            <a:ext cx="4798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/>
              <a:t>Webapp</a:t>
            </a:r>
            <a:r>
              <a:rPr lang="es-MX" sz="2000" dirty="0"/>
              <a:t> + Power BI = Tablero KRI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466BA61D-1921-9CD7-D17B-FD01D1AF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06767"/>
              </p:ext>
            </p:extLst>
          </p:nvPr>
        </p:nvGraphicFramePr>
        <p:xfrm>
          <a:off x="2032000" y="2189800"/>
          <a:ext cx="8128000" cy="310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18099718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r>
                        <a:rPr lang="es-MX" dirty="0"/>
                        <a:t>Ventajas</a:t>
                      </a:r>
                    </a:p>
                  </a:txBody>
                  <a:tcPr>
                    <a:solidFill>
                      <a:srgbClr val="04A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6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b="0" i="0" kern="1200" dirty="0">
                          <a:solidFill>
                            <a:srgbClr val="374151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-Análisis y control de la información.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3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b="0" i="0" kern="1200" dirty="0">
                          <a:solidFill>
                            <a:srgbClr val="374151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-Desarrollo de habilidades en el aplicativo y la capa de negocio.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b="0" i="0" kern="1200" dirty="0">
                          <a:solidFill>
                            <a:srgbClr val="374151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-Aseguramiento de la información en un solo sitio.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b="0" i="0" kern="1200" dirty="0">
                          <a:solidFill>
                            <a:srgbClr val="374151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-Desuso parcial y total de archivos para el manejo de la información.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7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b="0" i="0" kern="1200" dirty="0">
                          <a:solidFill>
                            <a:srgbClr val="374151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-Tablero de tipo KRI para seguimiento de indicadores clave.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7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b="0" i="0" kern="1200" dirty="0">
                          <a:solidFill>
                            <a:srgbClr val="374151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-Seguridad de la información en transacciones de información.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9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b="0" i="0" kern="1200" dirty="0">
                          <a:solidFill>
                            <a:srgbClr val="374151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-Mejoras continuas tanto el proceso como al tablero en distintas versiones.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20829"/>
                  </a:ext>
                </a:extLst>
              </a:tr>
            </a:tbl>
          </a:graphicData>
        </a:graphic>
      </p:graphicFrame>
      <p:sp>
        <p:nvSpPr>
          <p:cNvPr id="8" name="Redondear rectángulo de esquina del mismo lado 2">
            <a:extLst>
              <a:ext uri="{FF2B5EF4-FFF2-40B4-BE49-F238E27FC236}">
                <a16:creationId xmlns:a16="http://schemas.microsoft.com/office/drawing/2014/main" id="{E835EDFB-EE29-EC37-2355-08C365BC886B}"/>
              </a:ext>
            </a:extLst>
          </p:cNvPr>
          <p:cNvSpPr/>
          <p:nvPr/>
        </p:nvSpPr>
        <p:spPr>
          <a:xfrm>
            <a:off x="2032000" y="1777119"/>
            <a:ext cx="8119208" cy="4478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A2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2" descr="Power BI Logo, symbol, meaning, history, PNG, brand">
            <a:extLst>
              <a:ext uri="{FF2B5EF4-FFF2-40B4-BE49-F238E27FC236}">
                <a16:creationId xmlns:a16="http://schemas.microsoft.com/office/drawing/2014/main" id="{9CA453B7-6B4E-26BB-1B8F-B731CF2B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45" y="5558635"/>
            <a:ext cx="1517329" cy="85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olaboración | MCS Networks">
            <a:extLst>
              <a:ext uri="{FF2B5EF4-FFF2-40B4-BE49-F238E27FC236}">
                <a16:creationId xmlns:a16="http://schemas.microsoft.com/office/drawing/2014/main" id="{ACFE609B-046D-CC2B-AA2C-87BAB44E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95" y="5558635"/>
            <a:ext cx="970758" cy="97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Insignia de seguir con relleno sólido">
            <a:extLst>
              <a:ext uri="{FF2B5EF4-FFF2-40B4-BE49-F238E27FC236}">
                <a16:creationId xmlns:a16="http://schemas.microsoft.com/office/drawing/2014/main" id="{170C191A-BA10-31A2-1288-06FCA6AB9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0492" y="5778737"/>
            <a:ext cx="530553" cy="530553"/>
          </a:xfrm>
          <a:prstGeom prst="rect">
            <a:avLst/>
          </a:prstGeom>
        </p:spPr>
      </p:pic>
      <p:pic>
        <p:nvPicPr>
          <p:cNvPr id="12" name="Picture 6" descr="Microsoft Excel Logo - PNG y Vector">
            <a:extLst>
              <a:ext uri="{FF2B5EF4-FFF2-40B4-BE49-F238E27FC236}">
                <a16:creationId xmlns:a16="http://schemas.microsoft.com/office/drawing/2014/main" id="{D89584DF-4250-AFF8-9229-3FC2EF35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5" y="5421142"/>
            <a:ext cx="1013048" cy="101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785C6AF-B7D1-83E1-5E09-CA3362140147}"/>
              </a:ext>
            </a:extLst>
          </p:cNvPr>
          <p:cNvSpPr/>
          <p:nvPr/>
        </p:nvSpPr>
        <p:spPr>
          <a:xfrm>
            <a:off x="4077323" y="5909817"/>
            <a:ext cx="1274480" cy="412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29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481232" y="445867"/>
            <a:ext cx="8249813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buSzPts val="990"/>
            </a:pPr>
            <a:r>
              <a:rPr lang="es-MX" sz="2667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Desarrollo de </a:t>
            </a:r>
            <a:r>
              <a:rPr lang="es-MX" sz="2667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webapp</a:t>
            </a:r>
            <a:r>
              <a:rPr lang="es-MX" sz="2667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466BA61D-1921-9CD7-D17B-FD01D1AF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24510"/>
              </p:ext>
            </p:extLst>
          </p:nvPr>
        </p:nvGraphicFramePr>
        <p:xfrm>
          <a:off x="2814520" y="3341591"/>
          <a:ext cx="8128000" cy="1818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18099718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</a:p>
                  </a:txBody>
                  <a:tcPr>
                    <a:solidFill>
                      <a:srgbClr val="04A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6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-Fácil acceso a una liga web, con control estricto de usuarios y roles.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3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-Captura de información 24/7.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-Aseguramiento de indicadores por fecha, área, concepto o KRI.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-Seguimiento ágil de indicadores en sesiones de rendición de cuentas.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70683"/>
                  </a:ext>
                </a:extLst>
              </a:tr>
            </a:tbl>
          </a:graphicData>
        </a:graphic>
      </p:graphicFrame>
      <p:sp>
        <p:nvSpPr>
          <p:cNvPr id="8" name="Redondear rectángulo de esquina del mismo lado 2">
            <a:extLst>
              <a:ext uri="{FF2B5EF4-FFF2-40B4-BE49-F238E27FC236}">
                <a16:creationId xmlns:a16="http://schemas.microsoft.com/office/drawing/2014/main" id="{E835EDFB-EE29-EC37-2355-08C365BC886B}"/>
              </a:ext>
            </a:extLst>
          </p:cNvPr>
          <p:cNvSpPr/>
          <p:nvPr/>
        </p:nvSpPr>
        <p:spPr>
          <a:xfrm>
            <a:off x="2814520" y="2928910"/>
            <a:ext cx="8119208" cy="4478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A2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4" descr="Colaboración | MCS Networks">
            <a:extLst>
              <a:ext uri="{FF2B5EF4-FFF2-40B4-BE49-F238E27FC236}">
                <a16:creationId xmlns:a16="http://schemas.microsoft.com/office/drawing/2014/main" id="{F72AC5CB-66B1-16FB-578D-DF429E862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87" y="3376759"/>
            <a:ext cx="1673087" cy="16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D14B400-FBE4-C6C9-7FDD-1FDD206E58A1}"/>
              </a:ext>
            </a:extLst>
          </p:cNvPr>
          <p:cNvSpPr txBox="1"/>
          <p:nvPr/>
        </p:nvSpPr>
        <p:spPr>
          <a:xfrm>
            <a:off x="481232" y="1832508"/>
            <a:ext cx="9366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-Se desarrollará una </a:t>
            </a:r>
            <a:r>
              <a:rPr lang="es-MX" sz="2400" dirty="0" err="1"/>
              <a:t>webapp</a:t>
            </a:r>
            <a:r>
              <a:rPr lang="es-MX" sz="2400" dirty="0"/>
              <a:t> para captura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75106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481232" y="445867"/>
            <a:ext cx="8249813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buSzPts val="990"/>
            </a:pPr>
            <a:r>
              <a:rPr lang="es-MX" sz="2667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Desarrollo de Tablero.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466BA61D-1921-9CD7-D17B-FD01D1AF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90407"/>
              </p:ext>
            </p:extLst>
          </p:nvPr>
        </p:nvGraphicFramePr>
        <p:xfrm>
          <a:off x="2621084" y="3341591"/>
          <a:ext cx="8128000" cy="1818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18099718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</a:p>
                  </a:txBody>
                  <a:tcPr>
                    <a:solidFill>
                      <a:srgbClr val="04A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6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-Fácil acceso a una liga web, con control estricto de usuarios y roles.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3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-Visualización de información 24/7.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-Certeza en la procuración de la toma de decisiones para cada indicador.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-Mitigación parcial o total de información desasociada a fuentes de información oficial.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70683"/>
                  </a:ext>
                </a:extLst>
              </a:tr>
            </a:tbl>
          </a:graphicData>
        </a:graphic>
      </p:graphicFrame>
      <p:sp>
        <p:nvSpPr>
          <p:cNvPr id="8" name="Redondear rectángulo de esquina del mismo lado 2">
            <a:extLst>
              <a:ext uri="{FF2B5EF4-FFF2-40B4-BE49-F238E27FC236}">
                <a16:creationId xmlns:a16="http://schemas.microsoft.com/office/drawing/2014/main" id="{E835EDFB-EE29-EC37-2355-08C365BC886B}"/>
              </a:ext>
            </a:extLst>
          </p:cNvPr>
          <p:cNvSpPr/>
          <p:nvPr/>
        </p:nvSpPr>
        <p:spPr>
          <a:xfrm>
            <a:off x="2621084" y="2928910"/>
            <a:ext cx="8119208" cy="4478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A2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14B400-FBE4-C6C9-7FDD-1FDD206E58A1}"/>
              </a:ext>
            </a:extLst>
          </p:cNvPr>
          <p:cNvSpPr txBox="1"/>
          <p:nvPr/>
        </p:nvSpPr>
        <p:spPr>
          <a:xfrm>
            <a:off x="838786" y="1697917"/>
            <a:ext cx="113532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Se desarrollará un tablero que permita observar un mapa visual de los indicadores.</a:t>
            </a:r>
          </a:p>
        </p:txBody>
      </p:sp>
      <p:pic>
        <p:nvPicPr>
          <p:cNvPr id="3" name="Picture 2" descr="Power BI Logo, symbol, meaning, history, PNG, brand">
            <a:extLst>
              <a:ext uri="{FF2B5EF4-FFF2-40B4-BE49-F238E27FC236}">
                <a16:creationId xmlns:a16="http://schemas.microsoft.com/office/drawing/2014/main" id="{7E2B54DB-28BE-0010-C980-5738EAAC9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9" y="3372906"/>
            <a:ext cx="2615095" cy="14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4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481232" y="445867"/>
            <a:ext cx="8249813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buSzPts val="990"/>
            </a:pPr>
            <a:r>
              <a:rPr lang="es-MX" sz="2667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Actividades principales del desarrollo: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87AAA4-07CE-AE70-DE3A-A4628FE7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801" y="1178308"/>
            <a:ext cx="7722397" cy="52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481232" y="445867"/>
            <a:ext cx="8249813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buSzPts val="990"/>
            </a:pPr>
            <a:r>
              <a:rPr lang="es-MX" sz="2667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Actividades principales del desarrollo:</a:t>
            </a: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53FC39EB-E434-A50E-DB45-7011E429B79F}"/>
              </a:ext>
            </a:extLst>
          </p:cNvPr>
          <p:cNvSpPr txBox="1">
            <a:spLocks/>
          </p:cNvSpPr>
          <p:nvPr/>
        </p:nvSpPr>
        <p:spPr>
          <a:xfrm>
            <a:off x="1351979" y="691338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039E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Propuesta Fase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8026BEE5-9CBC-05F0-80A1-FDEC904EB79A}"/>
              </a:ext>
            </a:extLst>
          </p:cNvPr>
          <p:cNvSpPr txBox="1">
            <a:spLocks/>
          </p:cNvSpPr>
          <p:nvPr/>
        </p:nvSpPr>
        <p:spPr>
          <a:xfrm>
            <a:off x="230255" y="1807603"/>
            <a:ext cx="11731489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039E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Regla de ORO: Equipo extendido, acompañando a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Owner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y Desarrollador.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 descr="Why Businesses Need Key Performance Indicators - Insight.ng">
            <a:extLst>
              <a:ext uri="{FF2B5EF4-FFF2-40B4-BE49-F238E27FC236}">
                <a16:creationId xmlns:a16="http://schemas.microsoft.com/office/drawing/2014/main" id="{06850A35-AE7C-D0E0-E046-1532998E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22" y="2923868"/>
            <a:ext cx="5334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5">
            <a:extLst>
              <a:ext uri="{FF2B5EF4-FFF2-40B4-BE49-F238E27FC236}">
                <a16:creationId xmlns:a16="http://schemas.microsoft.com/office/drawing/2014/main" id="{EB60D0EC-E584-4580-0CB6-3A5061DB5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17014"/>
              </p:ext>
            </p:extLst>
          </p:nvPr>
        </p:nvGraphicFramePr>
        <p:xfrm>
          <a:off x="481232" y="3663512"/>
          <a:ext cx="6408615" cy="1818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615">
                  <a:extLst>
                    <a:ext uri="{9D8B030D-6E8A-4147-A177-3AD203B41FA5}">
                      <a16:colId xmlns:a16="http://schemas.microsoft.com/office/drawing/2014/main" val="3518099718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Actividades</a:t>
                      </a:r>
                    </a:p>
                  </a:txBody>
                  <a:tcPr>
                    <a:solidFill>
                      <a:srgbClr val="04A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6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Identificación de fuente de datos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3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Seguimiento por 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Definición de umbrales para cada 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Validación y seguimiento al desarrollo.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70683"/>
                  </a:ext>
                </a:extLst>
              </a:tr>
            </a:tbl>
          </a:graphicData>
        </a:graphic>
      </p:graphicFrame>
      <p:sp>
        <p:nvSpPr>
          <p:cNvPr id="9" name="Redondear rectángulo de esquina del mismo lado 2">
            <a:extLst>
              <a:ext uri="{FF2B5EF4-FFF2-40B4-BE49-F238E27FC236}">
                <a16:creationId xmlns:a16="http://schemas.microsoft.com/office/drawing/2014/main" id="{65EC2548-5DBA-7B6A-D977-236025BC4093}"/>
              </a:ext>
            </a:extLst>
          </p:cNvPr>
          <p:cNvSpPr/>
          <p:nvPr/>
        </p:nvSpPr>
        <p:spPr>
          <a:xfrm>
            <a:off x="481232" y="3250831"/>
            <a:ext cx="6401683" cy="4478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A2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481232" y="445867"/>
            <a:ext cx="8249813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buSzPts val="990"/>
            </a:pPr>
            <a:r>
              <a:rPr lang="es-MX" sz="2667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 entrevista por Área 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CE08099-6CEC-B05A-D439-01742D5D9723}"/>
              </a:ext>
            </a:extLst>
          </p:cNvPr>
          <p:cNvSpPr txBox="1"/>
          <p:nvPr/>
        </p:nvSpPr>
        <p:spPr>
          <a:xfrm>
            <a:off x="670877" y="1520688"/>
            <a:ext cx="4871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1" i="1" dirty="0"/>
              <a:t>Información a recabar en la entrevista: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Responsable del Área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Seguimiento (periodicidad de las sesiones)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Origen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Indicadores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Umbrales</a:t>
            </a:r>
          </a:p>
          <a:p>
            <a:endParaRPr lang="es-MX" sz="1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1C65D0-4D07-A1B1-9BA9-A1893EC27DAB}"/>
              </a:ext>
            </a:extLst>
          </p:cNvPr>
          <p:cNvSpPr txBox="1"/>
          <p:nvPr/>
        </p:nvSpPr>
        <p:spPr>
          <a:xfrm>
            <a:off x="6438917" y="1520688"/>
            <a:ext cx="47194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1" dirty="0"/>
              <a:t>Áreas Implicadas: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/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Contabilidad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CES Reaseguro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Fiscal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Cobranza Reaseguro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QA Reaseguro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Procesos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BI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CH (Capital Humano)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Reaseguro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Estadística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CES Servicio al cliente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TI (Tecnologías de la Información)</a:t>
            </a: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/>
              <a:t>Ingeniería</a:t>
            </a:r>
          </a:p>
        </p:txBody>
      </p:sp>
    </p:spTree>
    <p:extLst>
      <p:ext uri="{BB962C8B-B14F-4D97-AF65-F5344CB8AC3E}">
        <p14:creationId xmlns:p14="http://schemas.microsoft.com/office/powerpoint/2010/main" val="273174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481232" y="445867"/>
            <a:ext cx="8249813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buSzPts val="990"/>
            </a:pPr>
            <a:r>
              <a:rPr lang="es-MX" sz="2667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Propuesta de </a:t>
            </a:r>
            <a:r>
              <a:rPr lang="es-MX" sz="2667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KRI´s</a:t>
            </a:r>
            <a:r>
              <a:rPr lang="es-MX" sz="2667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</a:p>
        </p:txBody>
      </p:sp>
      <p:pic>
        <p:nvPicPr>
          <p:cNvPr id="4" name="Picture 2" descr="O KPI Spending em Compras | iQ solutions">
            <a:extLst>
              <a:ext uri="{FF2B5EF4-FFF2-40B4-BE49-F238E27FC236}">
                <a16:creationId xmlns:a16="http://schemas.microsoft.com/office/drawing/2014/main" id="{62162DFC-4B89-E305-8896-F10933CD7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7" y="1825858"/>
            <a:ext cx="8849138" cy="43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D9D7284-7407-0C40-048C-74D382253EB0}"/>
              </a:ext>
            </a:extLst>
          </p:cNvPr>
          <p:cNvSpPr/>
          <p:nvPr/>
        </p:nvSpPr>
        <p:spPr>
          <a:xfrm>
            <a:off x="332197" y="1363274"/>
            <a:ext cx="2027582" cy="377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Año: 2023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DD17AA-EB67-9610-BBE6-0EEAA69B1673}"/>
              </a:ext>
            </a:extLst>
          </p:cNvPr>
          <p:cNvSpPr/>
          <p:nvPr/>
        </p:nvSpPr>
        <p:spPr>
          <a:xfrm>
            <a:off x="2512179" y="1363274"/>
            <a:ext cx="2027582" cy="377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Mes: Junio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1414B-D01C-BC00-11DC-17FC68237302}"/>
              </a:ext>
            </a:extLst>
          </p:cNvPr>
          <p:cNvSpPr/>
          <p:nvPr/>
        </p:nvSpPr>
        <p:spPr>
          <a:xfrm>
            <a:off x="5328265" y="1363273"/>
            <a:ext cx="2027582" cy="377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Área: BI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56116A0-A578-9C68-A4C0-C53BD024397F}"/>
              </a:ext>
            </a:extLst>
          </p:cNvPr>
          <p:cNvSpPr/>
          <p:nvPr/>
        </p:nvSpPr>
        <p:spPr>
          <a:xfrm>
            <a:off x="7508247" y="1363272"/>
            <a:ext cx="2027582" cy="377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Alertamiento: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1DC77C-1F93-DA88-D79B-40AE8880F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233669" y="2802020"/>
            <a:ext cx="2445851" cy="3005641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8C721D3-29A0-204C-69ED-300D137326B2}"/>
              </a:ext>
            </a:extLst>
          </p:cNvPr>
          <p:cNvSpPr/>
          <p:nvPr/>
        </p:nvSpPr>
        <p:spPr>
          <a:xfrm>
            <a:off x="9442803" y="1973602"/>
            <a:ext cx="2027582" cy="377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Responsable: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3FC5D361-C4C7-84F5-6814-CF2B74FBBD2C}"/>
              </a:ext>
            </a:extLst>
          </p:cNvPr>
          <p:cNvSpPr/>
          <p:nvPr/>
        </p:nvSpPr>
        <p:spPr>
          <a:xfrm rot="10800000">
            <a:off x="413238" y="1464192"/>
            <a:ext cx="272562" cy="175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95B141A1-C257-E824-716A-F63AEF4699FD}"/>
              </a:ext>
            </a:extLst>
          </p:cNvPr>
          <p:cNvSpPr/>
          <p:nvPr/>
        </p:nvSpPr>
        <p:spPr>
          <a:xfrm rot="10800000">
            <a:off x="2617750" y="1496755"/>
            <a:ext cx="272562" cy="175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3B675AAC-985F-1682-86C6-3A85E57E16E2}"/>
              </a:ext>
            </a:extLst>
          </p:cNvPr>
          <p:cNvSpPr/>
          <p:nvPr/>
        </p:nvSpPr>
        <p:spPr>
          <a:xfrm rot="10800000">
            <a:off x="5407842" y="1481148"/>
            <a:ext cx="272562" cy="175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8060547-48E7-848B-52C5-AC18CA938D0B}"/>
              </a:ext>
            </a:extLst>
          </p:cNvPr>
          <p:cNvSpPr/>
          <p:nvPr/>
        </p:nvSpPr>
        <p:spPr>
          <a:xfrm rot="10800000">
            <a:off x="7579542" y="1502224"/>
            <a:ext cx="272562" cy="175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2DC28EF5-E5A7-438D-9BD2-F8AFE760985D}"/>
              </a:ext>
            </a:extLst>
          </p:cNvPr>
          <p:cNvSpPr/>
          <p:nvPr/>
        </p:nvSpPr>
        <p:spPr>
          <a:xfrm rot="10800000">
            <a:off x="9535829" y="2074522"/>
            <a:ext cx="272562" cy="175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917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GTBClassification>
  <attrValue xml:space="preserve">Uso Interno</attrValue>
  <customPropName>Classification</customPropName>
  <timestamp>06/03/2023 09:56:03 a. m.</timestamp>
  <userName>SISTEMA2\dlopez</userName>
  <computerName>DLOPEZ.SISTEMA2.interproteccion.com.mx</computerName>
  <guid>{9f209cc9-885c-43a3-875e-f18877e2f960}</guid>
</GTBClassification>
</file>

<file path=customXml/itemProps1.xml><?xml version="1.0" encoding="utf-8"?>
<ds:datastoreItem xmlns:ds="http://schemas.openxmlformats.org/officeDocument/2006/customXml" ds:itemID="{8075DE81-170B-451E-A85C-E7994DB3E78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26415</TotalTime>
  <Words>404</Words>
  <Application>Microsoft Office PowerPoint</Application>
  <PresentationFormat>Panorámica</PresentationFormat>
  <Paragraphs>67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Montserrat Medium</vt:lpstr>
      <vt:lpstr>Söhne</vt:lpstr>
      <vt:lpstr>Montserrat SemiBold</vt:lpstr>
      <vt:lpstr>Montserrat</vt:lpstr>
      <vt:lpstr>Arial</vt:lpstr>
      <vt:lpstr>Calibri</vt:lpstr>
      <vt:lpstr>Tema de Office</vt:lpstr>
      <vt:lpstr>Presentación de PowerPoint</vt:lpstr>
      <vt:lpstr>Contexto - KRI</vt:lpstr>
      <vt:lpstr>Propuesta de solución.</vt:lpstr>
      <vt:lpstr>Desarrollo de webapp.</vt:lpstr>
      <vt:lpstr>Desarrollo de Tablero.</vt:lpstr>
      <vt:lpstr>Actividades principales del desarrollo:</vt:lpstr>
      <vt:lpstr>Actividades principales del desarrollo:</vt:lpstr>
      <vt:lpstr>Objetivo entrevista por Área :</vt:lpstr>
      <vt:lpstr>Propuesta de KRI´s: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Lopez Almanza</dc:creator>
  <cp:lastModifiedBy>Francisco Javier Perez Leyte</cp:lastModifiedBy>
  <cp:revision>105</cp:revision>
  <dcterms:created xsi:type="dcterms:W3CDTF">2023-02-01T22:01:09Z</dcterms:created>
  <dcterms:modified xsi:type="dcterms:W3CDTF">2023-06-05T23:55:13Z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Uso Interno</vt:lpwstr>
  </property>
  <property fmtid="{D5CDD505-2E9C-101B-9397-08002B2CF9AE}" pid="3" name="ClassifiedBy">
    <vt:lpwstr>SISTEMA2\dlopez</vt:lpwstr>
  </property>
  <property fmtid="{D5CDD505-2E9C-101B-9397-08002B2CF9AE}" pid="4" name="ClassificationHost">
    <vt:lpwstr>DLOPEZ.SISTEMA2.interproteccion.com.mx</vt:lpwstr>
  </property>
  <property fmtid="{D5CDD505-2E9C-101B-9397-08002B2CF9AE}" pid="5" name="ClassificationDate">
    <vt:lpwstr>06/03/2023 09:56:03 a. m.</vt:lpwstr>
  </property>
  <property fmtid="{D5CDD505-2E9C-101B-9397-08002B2CF9AE}" pid="6" name="ClassificationGUID">
    <vt:lpwstr>{9f209cc9-885c-43a3-875e-f18877e2f960}</vt:lpwstr>
  </property>
</Properties>
</file>