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5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32" r:id="rId33"/>
    <p:sldId id="300" r:id="rId34"/>
    <p:sldId id="301" r:id="rId35"/>
    <p:sldId id="302" r:id="rId36"/>
    <p:sldId id="303" r:id="rId37"/>
    <p:sldId id="304" r:id="rId38"/>
    <p:sldId id="306" r:id="rId39"/>
    <p:sldId id="307" r:id="rId40"/>
    <p:sldId id="308" r:id="rId41"/>
    <p:sldId id="314" r:id="rId42"/>
    <p:sldId id="315" r:id="rId43"/>
    <p:sldId id="310" r:id="rId44"/>
    <p:sldId id="311" r:id="rId45"/>
    <p:sldId id="312" r:id="rId46"/>
    <p:sldId id="313" r:id="rId47"/>
    <p:sldId id="316" r:id="rId48"/>
    <p:sldId id="317" r:id="rId49"/>
    <p:sldId id="333" r:id="rId50"/>
    <p:sldId id="318" r:id="rId51"/>
    <p:sldId id="319" r:id="rId52"/>
    <p:sldId id="321" r:id="rId53"/>
    <p:sldId id="323" r:id="rId54"/>
    <p:sldId id="326" r:id="rId55"/>
    <p:sldId id="327" r:id="rId56"/>
    <p:sldId id="328" r:id="rId57"/>
    <p:sldId id="329" r:id="rId58"/>
    <p:sldId id="330" r:id="rId59"/>
    <p:sldId id="331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9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0186B-A97C-4807-AD15-5FAADCF4AE04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16F2-9350-4EF3-A3A0-E923F2DA85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子类会具备父类中的数据，所以要先明确父类是如何对这些数据初始化的。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子类会具备父类中的数据，所以要先明确父类是如何对这些数据初始化的。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4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" y="-379656"/>
            <a:ext cx="12194151" cy="76186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9350" y="1988841"/>
            <a:ext cx="10839485" cy="18510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高级类特性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1218242"/>
            <a:ext cx="10753195" cy="398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256" y="376848"/>
            <a:ext cx="2592288" cy="672796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5738" y="4365104"/>
            <a:ext cx="9506647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作用：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继承的出现提高了代码的复用性。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继承的出现让类与类之间产生了关系，提供了多态的前提。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不要仅为了获取其他类中某个功能而去继承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434" y="594114"/>
            <a:ext cx="4091708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类的继承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34433" y="1484784"/>
            <a:ext cx="10947400" cy="2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在子类中，可以使用父类中定义的方法和属性，也可以创建新的数据和方法。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中，继承的关键字用的是“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extends”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，即子类不是父类的子集，而是对父类的“扩展”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334434" y="3743865"/>
            <a:ext cx="11281833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关于继承的规则：</a:t>
            </a: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子类不能直接访问父类中私有的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(private)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的成员变量和方法。</a:t>
            </a: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6021" y="4822050"/>
            <a:ext cx="7472268" cy="184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83528"/>
            <a:ext cx="3884771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类的继承 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911424" y="1556793"/>
            <a:ext cx="10160000" cy="22775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只支持单继承，不允许多重继承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一个子类只能有一个父类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一个父类可以派生出多个子类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100" dirty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//ok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100" dirty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Demo1,Demo2...//error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>
            <a:fillRect/>
          </a:stretch>
        </p:blipFill>
        <p:spPr>
          <a:xfrm>
            <a:off x="1391477" y="4090880"/>
            <a:ext cx="6323219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>
            <a:fillRect/>
          </a:stretch>
        </p:blipFill>
        <p:spPr>
          <a:xfrm>
            <a:off x="8688288" y="3597390"/>
            <a:ext cx="2095515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5680" y="5867400"/>
            <a:ext cx="192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多重继承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1499" y="6021288"/>
            <a:ext cx="192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多层继承</a:t>
            </a:r>
          </a:p>
        </p:txBody>
      </p:sp>
      <p:sp>
        <p:nvSpPr>
          <p:cNvPr id="6" name="乘号 5"/>
          <p:cNvSpPr/>
          <p:nvPr/>
        </p:nvSpPr>
        <p:spPr>
          <a:xfrm>
            <a:off x="3407701" y="4581129"/>
            <a:ext cx="960107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204" y="612304"/>
            <a:ext cx="5206196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单继承举例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15623"/>
              </p:ext>
            </p:extLst>
          </p:nvPr>
        </p:nvGraphicFramePr>
        <p:xfrm>
          <a:off x="3169920" y="1844040"/>
          <a:ext cx="2844800" cy="12496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+age : int</a:t>
                      </a: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22234"/>
              </p:ext>
            </p:extLst>
          </p:nvPr>
        </p:nvGraphicFramePr>
        <p:xfrm>
          <a:off x="3169920" y="3901440"/>
          <a:ext cx="2844800" cy="8407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4592320" y="336804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33925"/>
              </p:ext>
            </p:extLst>
          </p:nvPr>
        </p:nvGraphicFramePr>
        <p:xfrm>
          <a:off x="1239520" y="3901440"/>
          <a:ext cx="1524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80308"/>
              </p:ext>
            </p:extLst>
          </p:nvPr>
        </p:nvGraphicFramePr>
        <p:xfrm>
          <a:off x="6319520" y="3901440"/>
          <a:ext cx="17272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5811520" y="3368040"/>
            <a:ext cx="9144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2357120" y="3368040"/>
            <a:ext cx="1016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31589"/>
              </p:ext>
            </p:extLst>
          </p:nvPr>
        </p:nvGraphicFramePr>
        <p:xfrm>
          <a:off x="3169920" y="5368946"/>
          <a:ext cx="28448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4592320" y="473964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7609840" y="2201057"/>
            <a:ext cx="2540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superclass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8585200" y="3886201"/>
            <a:ext cx="19054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subclass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6949440" y="5580073"/>
            <a:ext cx="24413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subsubclass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-832075" y="525056"/>
            <a:ext cx="4608512" cy="709806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1" y="1556792"/>
            <a:ext cx="11546417" cy="460851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1.(1)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类，包括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sex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salary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manOrWorman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：根据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sex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的值显示“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man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(sex==1)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或者“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women”(sex==0)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employeed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：根据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salary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的值显示“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no job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(salary==0)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或者“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job”(salary!=0)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，并包括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yearsOld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printAge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yearsOld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的值。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方法中实例化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的对象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someKid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，用该对象访问其父类的成员变量及方法。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87" y="403136"/>
            <a:ext cx="3840427" cy="64807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7480" y="1122000"/>
            <a:ext cx="8661400" cy="573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3.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根据下图实现类。在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类中创建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类的对象，设置圆柱的底面半径和高，并输出圆柱的体积。</a:t>
            </a: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06024"/>
              </p:ext>
            </p:extLst>
          </p:nvPr>
        </p:nvGraphicFramePr>
        <p:xfrm>
          <a:off x="2351584" y="2132856"/>
          <a:ext cx="4318826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1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(double radius)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72790"/>
              </p:ext>
            </p:extLst>
          </p:nvPr>
        </p:nvGraphicFramePr>
        <p:xfrm>
          <a:off x="2351584" y="4581129"/>
          <a:ext cx="7392821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39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6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(double length):void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5903979" y="4077072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3912" y="713304"/>
            <a:ext cx="7680853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4.2 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方法的重写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(override)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71" y="1700808"/>
            <a:ext cx="11521280" cy="4735772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：在子类中可以根据需要对从父类中继承来的方法进行改造，也称方法的重置、覆盖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在程序执行时，子类的方法将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覆盖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父类的方法。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必须和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被重写方法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具有相同的方法名称、参数列表和返回值类型。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不能使用比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被重写方法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更严格的访问权限。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重写和被重写的方法须同时为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的，或同时为非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子类方法抛出的异常不能大于父类被重写方法的异常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541837" y="857320"/>
            <a:ext cx="672075" cy="50405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08" y="312604"/>
            <a:ext cx="5454660" cy="853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重写方法举例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89408" y="1166418"/>
            <a:ext cx="11379200" cy="55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public String name;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public 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7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sz="17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7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return "Name: "+ name + "\n" +"age: "+ age;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Student extends Person {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public String school;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7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sz="17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7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{       //</a:t>
            </a:r>
            <a:r>
              <a:rPr lang="zh-CN" altLang="en-US" sz="1700" dirty="0">
                <a:ea typeface="宋体" panose="02010600030101010101" pitchFamily="2" charset="-122"/>
                <a:cs typeface="Times New Roman" panose="02020603050405020304" pitchFamily="18" charset="0"/>
              </a:rPr>
              <a:t>重写方法</a:t>
            </a:r>
          </a:p>
          <a:p>
            <a:r>
              <a:rPr lang="zh-CN" altLang="en-US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	      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return  "Name: "+ name + "\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nage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: "+ age 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   + "\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nschool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: "+ school;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}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public static void main(String 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Student s1=new Student();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s1.name="Bob";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s1.age=20;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s1.school="school2";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(s1.getInfo());   //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Name:Bob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age:20  school:school2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7158524" y="2766617"/>
            <a:ext cx="4842933" cy="2440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p1=new Person();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 s1=new Student();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这是一种“多态性”：同名的方法，用不同的对象来区分调用的是哪一个方法。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47677" y="1071547"/>
            <a:ext cx="11944323" cy="5847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 Parent {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void method1() {}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 Child extends Parent {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private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void method1() {}  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非法，子类中的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method1()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的访问权限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比被覆盖方法的访问权限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弱</a:t>
            </a: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UseBoth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Parent p1 = new Parent();</a:t>
            </a:r>
          </a:p>
          <a:p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Child p2 = new Child();</a:t>
            </a: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p1.method1();</a:t>
            </a: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p2.method1();</a:t>
            </a: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77" y="145725"/>
            <a:ext cx="5454660" cy="92582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重写方法举例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556792"/>
            <a:ext cx="11521280" cy="3888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如果现在父类的一个方法定义成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访问权限，在子类中将此方法声明为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访问权限，那么这样还叫重写吗？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(No)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中重新定义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方法，覆盖父类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方法，输出“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Kids should study and no job.”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246909" y="540296"/>
            <a:ext cx="4320480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719403" y="5084340"/>
            <a:ext cx="10852151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>
              <a:latin typeface="Calibri" panose="020F0502020204030204" charset="0"/>
              <a:ea typeface="Arial Unicode MS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812801" y="1484785"/>
            <a:ext cx="10756900" cy="7921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权限修饰符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置于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类的成员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定义前，用来限定对象对该类对象成员的访问权限。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812801" y="443876"/>
            <a:ext cx="70087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/>
              <a:t>4.3 </a:t>
            </a:r>
            <a:r>
              <a:rPr lang="zh-CN" altLang="en-US" sz="3600" b="1" dirty="0"/>
              <a:t>四种访问权限修饰符</a:t>
            </a: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22882"/>
              </p:ext>
            </p:extLst>
          </p:nvPr>
        </p:nvGraphicFramePr>
        <p:xfrm>
          <a:off x="717551" y="2564905"/>
          <a:ext cx="11044767" cy="2232343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0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7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修饰符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类内部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同一个包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子类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任何地方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private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default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protected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public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815414" y="5166320"/>
            <a:ext cx="10852151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100" dirty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100" dirty="0"/>
              <a:t>default</a:t>
            </a:r>
            <a:r>
              <a:rPr lang="zh-CN" altLang="en-US" sz="2100" dirty="0"/>
              <a:t>类只可以被同一个包内部的类访问。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869" y="738416"/>
            <a:ext cx="5184576" cy="72008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访问控制举例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43339" y="1785927"/>
            <a:ext cx="11713301" cy="4007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 Parent{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private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f1 = 1;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f2 = 2;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protected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f3 = 3;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public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f4 = 4;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private  void  fm1() {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("in fm1() f1=" + f1);}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void fm2() {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("in fm2() f2=" + f2);}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protected  void  fm3() {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("in fm3() f3=" + f3);}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public void fm4() {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("in fm4() f4=" + f4);}	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012" y="723177"/>
            <a:ext cx="5184576" cy="64807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访问控制举例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4012" y="1585787"/>
            <a:ext cx="10998592" cy="49675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class Child extends Parent{               //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设父类和子类在同一个包内</a:t>
            </a:r>
          </a:p>
          <a:p>
            <a:pPr>
              <a:lnSpc>
                <a:spcPct val="90000"/>
              </a:lnSpc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c1 = 21;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public 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c2 = 22;	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private void cm1(){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("in cm1() c1=" + c1);}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public  void cm2(){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("in cm2() c2=" + c2);}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Parent  p = new Parent();	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i = p.f2;	        //	i = p.f3;		i = p.f4;				p.fm2();         //	p.fm3();	p.fm4();	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Child  c = new Child();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c.f2;	        //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c.f3;	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c.f4;	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c.c1;	        //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c.c2;	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c.cm1();        // c.cm2();    c.fm2();   c.fm3();   c.fm4()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160434" y="1773238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47" y="734598"/>
            <a:ext cx="4257643" cy="85267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访问控制分析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75944" y="2514589"/>
            <a:ext cx="18288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f2_default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75944" y="4073514"/>
            <a:ext cx="18288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c2_public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575944" y="2895588"/>
            <a:ext cx="1828800" cy="338554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f3_protected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575944" y="3276589"/>
            <a:ext cx="18288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f4_public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575944" y="3692514"/>
            <a:ext cx="18288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c1_private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474344" y="4664063"/>
            <a:ext cx="2235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子类对象可以访问的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zh-CN" altLang="en-US" sz="1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479372" y="4648188"/>
            <a:ext cx="255634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子类的对象可以调用的方法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639944" y="2549514"/>
            <a:ext cx="22352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fm2()_default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639944" y="2930513"/>
            <a:ext cx="2235200" cy="338554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fm3()_ protected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639944" y="3311514"/>
            <a:ext cx="22352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fm4()_ public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639944" y="4073514"/>
            <a:ext cx="22352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cm2()_public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639944" y="3692514"/>
            <a:ext cx="22352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cm1()_private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571461" y="1785926"/>
            <a:ext cx="10541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父类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Parent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和子类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Child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在同一包中定义时：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3163" y="616496"/>
            <a:ext cx="5690677" cy="79062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4.4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700808"/>
            <a:ext cx="11189928" cy="445195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类中使用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来调用父类中的指定操作：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可用于访问父类中定义的属性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可用于调用父类中定义的成员方法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可用于在子类构造方法中调用父类的构造器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尤其当子父类出现同名成员时，可以用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进行区分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的追溯不仅限于直接父类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的用法相像，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代表本类对象的引用，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代表父类的内存空间的标识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133" y="189010"/>
            <a:ext cx="5748872" cy="70979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举例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35360" y="1052737"/>
            <a:ext cx="11617291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Person {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String name="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张三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age;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return "Name: " + name + "\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 age;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} }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Student extends Person {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String name = "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李四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String school = "New Oriental";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getSchool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(){ return school; }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public String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	return 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super.getInfo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+"\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nschool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+school;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} }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TestStudent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Student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Student();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st.getInfo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403" y="1556793"/>
            <a:ext cx="11049077" cy="452121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1.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方法，在该方法中调用父类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方法，然后再输出“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but Kids should study and no job.”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2.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类中覆盖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findArea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方法，计算圆柱的表面积。考虑：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findVolume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方法怎样做相应的修改？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类中创建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类的对象，设置圆柱的底面半径和高，并输出圆柱的表面积和体积。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附加题：在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类中创建一个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类的对象，设置圆的半径，计算输出圆的面积。体会父类和子类成员的分别调用。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-1063717" y="635928"/>
            <a:ext cx="5664629" cy="86149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-547072" y="631736"/>
            <a:ext cx="6957099" cy="864096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调用父类的构造器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381" y="1700808"/>
            <a:ext cx="11329259" cy="45365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子类中所有的构造器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都会访问父类中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空参数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的构造器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当父类中没有空参数的构造器时，子类的构造器必须通过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this(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super(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语句指定调用本类或者父类中相应的构造器，且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必须放在构造器的第一行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如果子类构造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中既未显式调用父类或本类的构造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，且父类中又没有无参的构造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编译出错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8584" y="358707"/>
            <a:ext cx="6745528" cy="8380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调用父类构造器举例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007435" y="1196752"/>
            <a:ext cx="10015779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      public class Person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 	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3 	private String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4 	private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5	private Date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;	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7 	public Person(String name,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age,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8 	        this.name =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9 	       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this.age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=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10 	       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this.birthDate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= d;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11            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12 	public Person(String name,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age)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13 	        this(name, age, null);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14 	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15 	public Person(String name,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16 	        this(name, 30, d);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17	 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18 	public Person(String name)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19 	        this(name, 30);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20	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21 	// ……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22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029" y="645216"/>
            <a:ext cx="6912768" cy="76756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调用父类构造器举例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90125" y="1412776"/>
            <a:ext cx="11074400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   public class Student extends Person 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 	private String school;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4             public Student(String name,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age, String s) 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5 	          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super(name, age)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6 	          school = s;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7             }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8 	public Student(String name, String s) 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9 	          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super(name)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10	          school = s;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11 	}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12 	public Student(String s) { 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编译出错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: no super(),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系统将调用父类  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无参数的构造方法。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13 	          school = s;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14 	}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15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6118" y="943392"/>
            <a:ext cx="4593695" cy="5703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6118" y="1926495"/>
            <a:ext cx="9985109" cy="3625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4.1  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面向对象特征之二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：继承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4.2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方法的重写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(override)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4.3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四种访问权限修饰符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4.4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子类对象实例化过程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4.6  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面向对象特征之三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：多态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4.7  Object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类、包装类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073" y="809937"/>
            <a:ext cx="62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的区别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48609"/>
              </p:ext>
            </p:extLst>
          </p:nvPr>
        </p:nvGraphicFramePr>
        <p:xfrm>
          <a:off x="623392" y="1772816"/>
          <a:ext cx="11041226" cy="4255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区别点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super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访问属性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访问本类中的属性，如果本类没有此属性则从父类中继续查找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访问父类中的属性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调用方法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访问本类中的方法</a:t>
                      </a:r>
                    </a:p>
                    <a:p>
                      <a:pPr algn="l"/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直接访问父类中的方法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9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调用构造器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调用本类构造器，必须放在构造器的首行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调用父类构造器，必须放在子类构造器的首行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特殊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表示当前对象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无此概念</a:t>
                      </a: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43347"/>
            <a:ext cx="7872875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简单类对象的实例化过程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949453-CDA9-49D5-9986-308DF717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0" y="1114426"/>
            <a:ext cx="12036096" cy="46005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43347"/>
            <a:ext cx="7872875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子类对象的实例化过程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161C0E-CC42-49EF-B40F-F60772F7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" y="908051"/>
            <a:ext cx="12043253" cy="50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7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502" y="620688"/>
            <a:ext cx="8316449" cy="93896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4.6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面向对象特征之三：多态性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628800"/>
            <a:ext cx="11521016" cy="441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多态性，是面向对象中最重要的概念，在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中有两种体现：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方法的重载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(overload)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和重写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(overwrite)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对象的多态性   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可以直接应用在抽象类和接口上。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引用变量有两个类型：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编译时类型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运行时类型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。编译时类型由声明该变量时使用的类型决定，运行时类型由实际赋给该变量的对象决定。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若编译时类型和运行时类型不一致，就出现多态（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Polymorphism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603" y="426760"/>
            <a:ext cx="3103895" cy="85210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多态性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024" y="1385902"/>
            <a:ext cx="11521016" cy="50434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对象的多态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子类的对象可以替代父类的对象使用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一个变量只能有一种确定的数据类型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一个引用类型变量可能指向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引用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多种不同类型的对象</a:t>
            </a:r>
          </a:p>
          <a:p>
            <a:pPr algn="just">
              <a:spcBef>
                <a:spcPct val="40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Person p = new </a:t>
            </a:r>
            <a:r>
              <a:rPr lang="en-US" altLang="zh-CN" sz="2400" dirty="0">
                <a:cs typeface="Times New Roman" panose="02020603050405020304" pitchFamily="18" charset="0"/>
              </a:rPr>
              <a:t>Person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algn="just"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</a:rPr>
              <a:t>Person e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= new Student(); //</a:t>
            </a:r>
            <a:r>
              <a:rPr lang="en-US" altLang="zh-CN" sz="2400" dirty="0">
                <a:cs typeface="Times New Roman" panose="02020603050405020304" pitchFamily="18" charset="0"/>
              </a:rPr>
              <a:t> Person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类型的变量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，指向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类型的对象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子类可看做是特殊的父类，所以父类类型的引用可以指向子类的对象：向上转型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upcasting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5" y="477838"/>
            <a:ext cx="3841749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多态性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0838"/>
            <a:ext cx="12192000" cy="32224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一个引用类型变量如果声明为父类的类型，但实际引用的是子类对象，那么该变量就不能再访问子类中添加的属性和方法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m.school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= “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”; 	//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合法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,Student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类有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 e = new Student(); 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e.school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= “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”;	//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,Person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类没有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属性是在编译时确定的，编译时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类型，没有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成员变量，因而编译错误。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3655" y="692696"/>
            <a:ext cx="10763325" cy="91386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虚拟方法调用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27382" y="1773239"/>
            <a:ext cx="11137237" cy="45858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正常的方法调用</a:t>
            </a:r>
          </a:p>
          <a:p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 	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 p = new Person();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p.getInfo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	Student s = new Student();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	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s.getInfo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虚拟方法调用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多态情况下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 e = new Student();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	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();	//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编译时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动态绑定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762014" y="530734"/>
            <a:ext cx="3936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多态小结</a:t>
            </a:r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573285" y="1412777"/>
            <a:ext cx="1128335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/>
              <a:t>前提：</a:t>
            </a: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需要存在继承或者实现关系</a:t>
            </a: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要有覆盖操作</a:t>
            </a:r>
            <a:endParaRPr lang="en-US" altLang="zh-CN" sz="28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/>
              <a:t>成员方法：</a:t>
            </a:r>
            <a:endParaRPr lang="zh-CN" altLang="en-US" sz="2800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编译时：要查看引用变量所属的类中是否有所调用的方法。</a:t>
            </a: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运行时：调用实际对象所属的类中的重写方法。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/>
              <a:t>成员变量：</a:t>
            </a:r>
            <a:endParaRPr lang="zh-CN" altLang="en-US" sz="2800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不具备多态性，只看引用变量所属的类。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392" y="1484785"/>
            <a:ext cx="1084920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子类继承父类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若子类重写了父类方法，就意味着子类里定义的方法彻底覆盖了父类里的同名方法，系统将不可能把父类里的方法转移到子类中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对于实例变量则不存在这样的现象，即使子类里定义了与父类完全相同的实例变量，这个实例变量依然不可能覆盖父类中定义的实例变量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785" y="658563"/>
            <a:ext cx="4933185" cy="76814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多态性应用举例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57237" y="1575760"/>
            <a:ext cx="10972800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方法声明的形参类型为父类类型，可以使用子类的对象作为实参调用该方法</a:t>
            </a: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 </a:t>
            </a: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public void method(Person e) {</a:t>
            </a: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//……</a:t>
            </a: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public static  void main(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Stirng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Test t = new Test();</a:t>
            </a: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 Student m = new Student();</a:t>
            </a: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t.method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(m); //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子类的对象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传送给父类类型的参数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84" y="886624"/>
            <a:ext cx="8352928" cy="72008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4.1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面向对象特征之二：继承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99584" y="1834673"/>
            <a:ext cx="10160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为描述和处理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信息，定义类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Person: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5369984" y="2974976"/>
            <a:ext cx="6197600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   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{...}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02381"/>
              </p:ext>
            </p:extLst>
          </p:nvPr>
        </p:nvGraphicFramePr>
        <p:xfrm>
          <a:off x="1327139" y="3170248"/>
          <a:ext cx="3149600" cy="1973264"/>
        </p:xfrm>
        <a:graphic>
          <a:graphicData uri="http://schemas.openxmlformats.org/drawingml/2006/table">
            <a:tbl>
              <a:tblPr/>
              <a:tblGrid>
                <a:gridCol w="31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int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7416" y="453048"/>
            <a:ext cx="5280587" cy="7921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4946" y="1381760"/>
            <a:ext cx="11712708" cy="5287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：检验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是否为类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的对象，返回值为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型。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所属的类与类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必须是子类和父类的关系，否则编译错误。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属于类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的子类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值也为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void method1(Person e) {</a:t>
            </a: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if (e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Person) </a:t>
            </a: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</a:p>
          <a:p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if (e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Student) </a:t>
            </a: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</a:p>
          <a:p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if (e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Graduate)</a:t>
            </a: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Graduate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104" y="587186"/>
            <a:ext cx="8208277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4.7  Object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90459" y="1510165"/>
            <a:ext cx="11785600" cy="5084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类是所有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类的根父类</a:t>
            </a: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如果在类的声明中未使用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关键字指明其父类，则默认父类为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 </a:t>
            </a:r>
          </a:p>
          <a:p>
            <a:pPr marL="914400" lvl="1" indent="-457200" algn="just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...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等价于：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extends Object {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method(Object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){…}//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可以接收任何类作为其参数</a:t>
            </a:r>
          </a:p>
          <a:p>
            <a:pPr marL="1371600" lvl="2" indent="-457200" algn="just"/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Person o=new Person();  </a:t>
            </a:r>
          </a:p>
          <a:p>
            <a:pPr marL="1371600" lvl="2" indent="-457200" algn="just"/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method(o);</a:t>
            </a:r>
          </a:p>
        </p:txBody>
      </p:sp>
    </p:spTree>
    <p:extLst>
      <p:ext uri="{BB962C8B-B14F-4D97-AF65-F5344CB8AC3E}">
        <p14:creationId xmlns:p14="http://schemas.microsoft.com/office/powerpoint/2010/main" val="229867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541" y="66927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类中的主要方法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9000"/>
              </p:ext>
            </p:extLst>
          </p:nvPr>
        </p:nvGraphicFramePr>
        <p:xfrm>
          <a:off x="719403" y="1772816"/>
          <a:ext cx="11041227" cy="428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7256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28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方法名称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altLang="zh-CN" sz="2400" baseline="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Object()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equals(Object </a:t>
                      </a:r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对象比较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取得</a:t>
                      </a:r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</a:t>
                      </a:r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对象打印时调用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76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224" y="442001"/>
            <a:ext cx="6859488" cy="98106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对象类型转换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(Casting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349" y="1556792"/>
            <a:ext cx="11952651" cy="4876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基本数据类型的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Casting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自动类型转换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：小的数据类型可以自动转换成大的数据类型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long g=20;           double d=12.0f</a:t>
            </a: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强制类型转换：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可以把大的数据类型强制转换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(casting)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如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float f=(float)12.0;  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a=(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)1200L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从父类到子类的类型转换必须通过造型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强制类型转换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无继承关系的引用类型间的转换是非法的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38" y="500042"/>
            <a:ext cx="5831433" cy="91273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22" y="1268760"/>
            <a:ext cx="11760629" cy="518457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ConversionTest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double d = 13.4;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long l = (long)d;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(l);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in = 5;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 = 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)in;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Object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"Hello";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objStr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(String)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objStr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Object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objPri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new Integer(5);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所以下面代码运行时引发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ClassCastException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(String)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objPri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38" y="500042"/>
            <a:ext cx="5831433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12192000" cy="489654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public void method(Person e) {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类中没有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getschool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						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System.out.pritnln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e.getschool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());  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编译时错误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if(e 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Student){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Student me = (Student)e;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强制转换为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System.out.pritnln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me.getschool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}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public static  void main(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Stirng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Test t = new Test();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 Student m = new Student();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t.method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(m);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191" y="1844824"/>
            <a:ext cx="316835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较高级的基本数据类型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840191" y="4797152"/>
            <a:ext cx="316835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较低级的基本数据类型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407701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35627" y="3501008"/>
            <a:ext cx="211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自动类型转化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87488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5133" y="3370012"/>
            <a:ext cx="242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强制类型转化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519936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960096" y="1700808"/>
            <a:ext cx="4128459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父类（如：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6960096" y="4941168"/>
            <a:ext cx="4224469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子类（如：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Student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0128448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56373" y="3541658"/>
            <a:ext cx="211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向上转型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920203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52117" y="3513694"/>
            <a:ext cx="211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向下转型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96528" y="3982719"/>
            <a:ext cx="220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ea typeface="宋体" panose="02010600030101010101" pitchFamily="2" charset="-122"/>
              </a:rPr>
              <a:t>instanceof</a:t>
            </a:r>
            <a:r>
              <a:rPr lang="zh-CN" altLang="en-US" dirty="0">
                <a:ea typeface="宋体" panose="02010600030101010101" pitchFamily="2" charset="-122"/>
              </a:rPr>
              <a:t>进行判断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10" y="221759"/>
            <a:ext cx="8484565" cy="704676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操作符与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52737"/>
            <a:ext cx="11162208" cy="548324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= =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基本类型比较值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只要两个变量的值相等，即为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true.</a:t>
            </a:r>
          </a:p>
          <a:p>
            <a:pPr marL="0" indent="0" algn="just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a=5; if(a==6){…}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引用类型比较引用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是否指向同一个对象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只有指向同一个对象时，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才返回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true.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Person p1=new Person();   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   Person p2=new Person();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if (p1==p2){…}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“==”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进行比较时，符号两边的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数据类型必须兼容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可自动转换的基本数据类型除外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，否则编译出错；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07701" y="1"/>
            <a:ext cx="8004512" cy="698957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操作符与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71" y="1268760"/>
            <a:ext cx="11352667" cy="4536504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：所有类都继承了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，也就获得了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方法。还可以重写。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u="sng" dirty="0">
                <a:ea typeface="宋体" panose="02010600030101010101" pitchFamily="2" charset="-122"/>
                <a:cs typeface="Times New Roman" panose="02020603050405020304" pitchFamily="18" charset="0"/>
              </a:rPr>
              <a:t>只能比较引用类型，其作用与“</a:t>
            </a:r>
            <a:r>
              <a:rPr lang="en-US" altLang="zh-CN" b="1" u="sng" dirty="0">
                <a:ea typeface="宋体" panose="02010600030101010101" pitchFamily="2" charset="-122"/>
                <a:cs typeface="Times New Roman" panose="02020603050405020304" pitchFamily="18" charset="0"/>
              </a:rPr>
              <a:t>==”</a:t>
            </a:r>
            <a:r>
              <a:rPr lang="zh-CN" altLang="en-US" b="1" u="sng" dirty="0">
                <a:ea typeface="宋体" panose="02010600030101010101" pitchFamily="2" charset="-122"/>
                <a:cs typeface="Times New Roman" panose="02020603050405020304" pitchFamily="18" charset="0"/>
              </a:rPr>
              <a:t>相同</a:t>
            </a:r>
            <a:r>
              <a:rPr lang="en-US" altLang="zh-CN" b="1" u="sng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u="sng" dirty="0">
                <a:ea typeface="宋体" panose="02010600030101010101" pitchFamily="2" charset="-122"/>
                <a:cs typeface="Times New Roman" panose="02020603050405020304" pitchFamily="18" charset="0"/>
              </a:rPr>
              <a:t>比较是否指向同一个对象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:obj1.equals(obj2)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特例：当用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方法进行比较时，对类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及包装类（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Wrapper Class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）来说，是比较类型及内容而不考虑引用的是否是同一个对象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原因：在这些类中重写了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973043-9519-41A5-8EA8-39A0F5F4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" y="1271589"/>
            <a:ext cx="12160991" cy="431482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38ADAD6-3B37-4D4C-B07D-D7EC06E20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910" y="221759"/>
            <a:ext cx="8484565" cy="704676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对象的创建</a:t>
            </a:r>
          </a:p>
        </p:txBody>
      </p:sp>
    </p:spTree>
    <p:extLst>
      <p:ext uri="{BB962C8B-B14F-4D97-AF65-F5344CB8AC3E}">
        <p14:creationId xmlns:p14="http://schemas.microsoft.com/office/powerpoint/2010/main" val="76978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6525" y="734224"/>
            <a:ext cx="2555507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12800" y="1783226"/>
            <a:ext cx="10160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为描述和处理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学生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信息，定义类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Student: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423925" y="2708920"/>
            <a:ext cx="6197600" cy="28315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Student {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school;</a:t>
            </a:r>
          </a:p>
          <a:p>
            <a:endParaRPr lang="en-US" altLang="zh-CN" sz="1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{...}</a:t>
            </a: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46960"/>
              </p:ext>
            </p:extLst>
          </p:nvPr>
        </p:nvGraphicFramePr>
        <p:xfrm>
          <a:off x="1295467" y="3068960"/>
          <a:ext cx="3149600" cy="1973264"/>
        </p:xfrm>
        <a:graphic>
          <a:graphicData uri="http://schemas.openxmlformats.org/drawingml/2006/table">
            <a:tbl>
              <a:tblPr/>
              <a:tblGrid>
                <a:gridCol w="31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49" y="836712"/>
            <a:ext cx="11856640" cy="594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ea typeface="宋体" panose="02010600030101010101" pitchFamily="2" charset="-122"/>
              </a:rPr>
              <a:t>int</a:t>
            </a:r>
            <a:r>
              <a:rPr lang="en-US" altLang="zh-CN" sz="2600" dirty="0">
                <a:ea typeface="宋体" panose="02010600030101010101" pitchFamily="2" charset="-122"/>
              </a:rPr>
              <a:t> it = 65;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float </a:t>
            </a:r>
            <a:r>
              <a:rPr lang="en-US" altLang="zh-CN" sz="2600" dirty="0" err="1">
                <a:ea typeface="宋体" panose="02010600030101010101" pitchFamily="2" charset="-122"/>
              </a:rPr>
              <a:t>fl</a:t>
            </a:r>
            <a:r>
              <a:rPr lang="en-US" altLang="zh-CN" sz="2600" dirty="0">
                <a:ea typeface="宋体" panose="02010600030101010101" pitchFamily="2" charset="-122"/>
              </a:rPr>
              <a:t> = 65.0f;</a:t>
            </a:r>
          </a:p>
          <a:p>
            <a:r>
              <a:rPr lang="en-US" altLang="zh-CN" sz="26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ea typeface="宋体" panose="02010600030101010101" pitchFamily="2" charset="-122"/>
              </a:rPr>
              <a:t>(“65</a:t>
            </a:r>
            <a:r>
              <a:rPr lang="zh-CN" altLang="en-US" sz="2600" dirty="0"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ea typeface="宋体" panose="02010600030101010101" pitchFamily="2" charset="-122"/>
              </a:rPr>
              <a:t>65.0f</a:t>
            </a:r>
            <a:r>
              <a:rPr lang="zh-CN" altLang="en-US" sz="2600" dirty="0">
                <a:ea typeface="宋体" panose="02010600030101010101" pitchFamily="2" charset="-122"/>
              </a:rPr>
              <a:t>是否相等？</a:t>
            </a:r>
            <a:r>
              <a:rPr lang="en-US" altLang="zh-CN" sz="2600" dirty="0">
                <a:ea typeface="宋体" panose="02010600030101010101" pitchFamily="2" charset="-122"/>
              </a:rPr>
              <a:t>” + (it == </a:t>
            </a:r>
            <a:r>
              <a:rPr lang="en-US" altLang="zh-CN" sz="2600" dirty="0" err="1">
                <a:ea typeface="宋体" panose="02010600030101010101" pitchFamily="2" charset="-122"/>
              </a:rPr>
              <a:t>fl</a:t>
            </a:r>
            <a:r>
              <a:rPr lang="en-US" altLang="zh-CN" sz="2600" dirty="0">
                <a:ea typeface="宋体" panose="02010600030101010101" pitchFamily="2" charset="-122"/>
              </a:rPr>
              <a:t>)); //true</a:t>
            </a: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2600" dirty="0">
                <a:ea typeface="宋体" panose="02010600030101010101" pitchFamily="2" charset="-122"/>
              </a:rPr>
              <a:t>char ch1 = 'A'; char ch2 = 12;</a:t>
            </a:r>
          </a:p>
          <a:p>
            <a:r>
              <a:rPr lang="en-US" altLang="zh-CN" sz="26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ea typeface="宋体" panose="02010600030101010101" pitchFamily="2" charset="-122"/>
              </a:rPr>
              <a:t>(“65</a:t>
            </a:r>
            <a:r>
              <a:rPr lang="zh-CN" altLang="en-US" sz="2600" dirty="0"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ea typeface="宋体" panose="02010600030101010101" pitchFamily="2" charset="-122"/>
              </a:rPr>
              <a:t>‘A’</a:t>
            </a:r>
            <a:r>
              <a:rPr lang="zh-CN" altLang="en-US" sz="2600" dirty="0">
                <a:ea typeface="宋体" panose="02010600030101010101" pitchFamily="2" charset="-122"/>
              </a:rPr>
              <a:t>是否相等？</a:t>
            </a:r>
            <a:r>
              <a:rPr lang="en-US" altLang="zh-CN" sz="2600" dirty="0">
                <a:ea typeface="宋体" panose="02010600030101010101" pitchFamily="2" charset="-122"/>
              </a:rPr>
              <a:t>” + (it == ch1));//true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65</a:t>
            </a:r>
            <a:r>
              <a:rPr lang="zh-CN" altLang="en-US" sz="2600" dirty="0">
                <a:ea typeface="宋体" panose="02010600030101010101" pitchFamily="2" charset="-122"/>
              </a:rPr>
              <a:t>是</a:t>
            </a:r>
            <a:r>
              <a:rPr lang="en-US" altLang="zh-CN" sz="2600" dirty="0">
                <a:ea typeface="宋体" panose="02010600030101010101" pitchFamily="2" charset="-122"/>
              </a:rPr>
              <a:t>A</a:t>
            </a:r>
            <a:r>
              <a:rPr lang="zh-CN" altLang="en-US" sz="2600" dirty="0">
                <a:ea typeface="宋体" panose="02010600030101010101" pitchFamily="2" charset="-122"/>
              </a:rPr>
              <a:t>的</a:t>
            </a:r>
            <a:r>
              <a:rPr lang="en-US" altLang="zh-CN" sz="2600" dirty="0">
                <a:ea typeface="宋体" panose="02010600030101010101" pitchFamily="2" charset="-122"/>
              </a:rPr>
              <a:t>ASCII</a:t>
            </a:r>
            <a:r>
              <a:rPr lang="zh-CN" altLang="en-US" sz="2600" dirty="0">
                <a:ea typeface="宋体" panose="02010600030101010101" pitchFamily="2" charset="-122"/>
              </a:rPr>
              <a:t>码</a:t>
            </a:r>
            <a:endParaRPr lang="en-US" altLang="zh-CN" sz="2600" dirty="0">
              <a:ea typeface="宋体" panose="02010600030101010101" pitchFamily="2" charset="-122"/>
            </a:endParaRPr>
          </a:p>
          <a:p>
            <a:r>
              <a:rPr lang="en-US" altLang="zh-CN" sz="26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ea typeface="宋体" panose="02010600030101010101" pitchFamily="2" charset="-122"/>
              </a:rPr>
              <a:t>(“12</a:t>
            </a:r>
            <a:r>
              <a:rPr lang="zh-CN" altLang="en-US" sz="2600" dirty="0"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ea typeface="宋体" panose="02010600030101010101" pitchFamily="2" charset="-122"/>
              </a:rPr>
              <a:t>ch2</a:t>
            </a:r>
            <a:r>
              <a:rPr lang="zh-CN" altLang="en-US" sz="2600" dirty="0">
                <a:ea typeface="宋体" panose="02010600030101010101" pitchFamily="2" charset="-122"/>
              </a:rPr>
              <a:t>是否相等？</a:t>
            </a:r>
            <a:r>
              <a:rPr lang="en-US" altLang="zh-CN" sz="2600" dirty="0">
                <a:ea typeface="宋体" panose="02010600030101010101" pitchFamily="2" charset="-122"/>
              </a:rPr>
              <a:t>" + (12 == ch2));//true</a:t>
            </a:r>
          </a:p>
          <a:p>
            <a:endParaRPr lang="en-US" altLang="zh-CN" sz="105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String str1 = new String("hello");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String str2 = new String("hello");</a:t>
            </a: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</a:rPr>
              <a:t>(“str1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str2</a:t>
            </a:r>
            <a:r>
              <a:rPr lang="zh-CN" altLang="en-US" sz="2400" dirty="0">
                <a:ea typeface="宋体" panose="02010600030101010101" pitchFamily="2" charset="-122"/>
              </a:rPr>
              <a:t>是否相等？</a:t>
            </a:r>
            <a:r>
              <a:rPr lang="en-US" altLang="zh-CN" sz="2400" dirty="0">
                <a:ea typeface="宋体" panose="02010600030101010101" pitchFamily="2" charset="-122"/>
              </a:rPr>
              <a:t>”+ (str1 == str2));//false</a:t>
            </a:r>
            <a:r>
              <a:rPr lang="zh-CN" altLang="en-US" sz="2400" dirty="0">
                <a:ea typeface="宋体" panose="02010600030101010101" pitchFamily="2" charset="-122"/>
              </a:rPr>
              <a:t>，不是同一个对象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600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</a:rPr>
              <a:t>(“str1</a:t>
            </a:r>
            <a:r>
              <a:rPr lang="zh-CN" altLang="en-US" sz="2400" dirty="0">
                <a:ea typeface="宋体" panose="02010600030101010101" pitchFamily="2" charset="-122"/>
              </a:rPr>
              <a:t>是否</a:t>
            </a:r>
            <a:r>
              <a:rPr lang="en-US" altLang="zh-CN" sz="2400" dirty="0">
                <a:ea typeface="宋体" panose="02010600030101010101" pitchFamily="2" charset="-122"/>
              </a:rPr>
              <a:t>equals str2</a:t>
            </a:r>
            <a:r>
              <a:rPr lang="zh-CN" altLang="en-US" sz="2400" dirty="0">
                <a:ea typeface="宋体" panose="02010600030101010101" pitchFamily="2" charset="-122"/>
              </a:rPr>
              <a:t>？</a:t>
            </a:r>
            <a:r>
              <a:rPr lang="en-US" altLang="zh-CN" sz="2400" dirty="0">
                <a:ea typeface="宋体" panose="02010600030101010101" pitchFamily="2" charset="-122"/>
              </a:rPr>
              <a:t>”+(str1.equals(str2)));//true</a:t>
            </a:r>
            <a:r>
              <a:rPr lang="zh-CN" altLang="en-US" sz="2400" dirty="0">
                <a:ea typeface="宋体" panose="02010600030101010101" pitchFamily="2" charset="-122"/>
              </a:rPr>
              <a:t>，特殊情况，在</a:t>
            </a:r>
            <a:r>
              <a:rPr lang="en-US" altLang="zh-CN" sz="2400" dirty="0"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ea typeface="宋体" panose="02010600030101010101" pitchFamily="2" charset="-122"/>
              </a:rPr>
              <a:t>equals</a:t>
            </a:r>
            <a:r>
              <a:rPr lang="zh-CN" altLang="en-US" sz="2400" dirty="0">
                <a:ea typeface="宋体" panose="02010600030101010101" pitchFamily="2" charset="-122"/>
              </a:rPr>
              <a:t>是用来比较值的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600" dirty="0">
              <a:ea typeface="宋体" panose="02010600030101010101" pitchFamily="2" charset="-122"/>
            </a:endParaRPr>
          </a:p>
          <a:p>
            <a:r>
              <a:rPr lang="en-US" altLang="zh-CN" sz="26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ea typeface="宋体" panose="02010600030101010101" pitchFamily="2" charset="-122"/>
              </a:rPr>
              <a:t>(“hello” == new </a:t>
            </a:r>
            <a:r>
              <a:rPr lang="en-US" altLang="zh-CN" sz="2600" dirty="0" err="1">
                <a:ea typeface="宋体" panose="02010600030101010101" pitchFamily="2" charset="-122"/>
              </a:rPr>
              <a:t>java.sql.Date</a:t>
            </a:r>
            <a:r>
              <a:rPr lang="en-US" altLang="zh-CN" sz="2600" dirty="0">
                <a:ea typeface="宋体" panose="02010600030101010101" pitchFamily="2" charset="-122"/>
              </a:rPr>
              <a:t>()); //</a:t>
            </a:r>
            <a:r>
              <a:rPr lang="zh-CN" altLang="en-US" sz="2600" dirty="0">
                <a:ea typeface="宋体" panose="02010600030101010101" pitchFamily="2" charset="-122"/>
              </a:rPr>
              <a:t>编译不通过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349" y="4906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 习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43339" y="2276872"/>
            <a:ext cx="119526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3339" y="3501008"/>
            <a:ext cx="119526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3339" y="5013176"/>
            <a:ext cx="119526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3339" y="5877272"/>
            <a:ext cx="119526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5413" y="1124744"/>
            <a:ext cx="103691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Person p1 = new Person();</a:t>
            </a:r>
          </a:p>
          <a:p>
            <a:r>
              <a:rPr lang="en-US" altLang="zh-CN" sz="2400" dirty="0"/>
              <a:t>p1.name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</a:p>
          <a:p>
            <a:endParaRPr lang="zh-CN" altLang="en-US" sz="2400" dirty="0"/>
          </a:p>
          <a:p>
            <a:r>
              <a:rPr lang="en-US" altLang="zh-CN" sz="2400" dirty="0"/>
              <a:t>Person p2 = new Person();</a:t>
            </a:r>
          </a:p>
          <a:p>
            <a:r>
              <a:rPr lang="en-US" altLang="zh-CN" sz="2400" dirty="0"/>
              <a:t>p2.name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.equals( p2.name));//true</a:t>
            </a:r>
            <a:r>
              <a:rPr lang="zh-CN" altLang="en-US" sz="2400" dirty="0"/>
              <a:t>，</a:t>
            </a:r>
            <a:r>
              <a:rPr lang="en-US" altLang="zh-CN" sz="2400" dirty="0"/>
              <a:t>name</a:t>
            </a:r>
            <a:r>
              <a:rPr lang="zh-CN" altLang="en-US" sz="2400" dirty="0"/>
              <a:t>属性是字符串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== p2.name);//true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==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s1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s2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(s1==s2);//false</a:t>
            </a:r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15413" y="29752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 习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3840427" cy="767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 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1628800"/>
            <a:ext cx="109452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Order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类，有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型的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orderId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型的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OrderName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，相应的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getter()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setter()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方法，两个参数的构造器，重写父类的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 equals(Object 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，并判断测试类中创建的两个对象是否相等。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请根据以下代码自行定义能满足需要的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类中覆盖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方法，使其判断当两个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类型对象的年月日都相同时，结果为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。    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 equals(Object o)</a:t>
            </a:r>
          </a:p>
          <a:p>
            <a:endParaRPr lang="en-US" altLang="zh-CN" sz="2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163" y="411520"/>
            <a:ext cx="62406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1384302"/>
            <a:ext cx="11684000" cy="5116532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方法在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类中定义，其返回值是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类型，返回类名和它的引用地址。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在进行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与其它类型数据的连接操作时，自动调用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 algn="just">
              <a:spcBef>
                <a:spcPct val="40000"/>
              </a:spcBef>
              <a:buNone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/>
              <a:t> Person p = new Person();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(“p=”+p);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相当于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(“p=”+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p.toString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());   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可以根据需要在用户自定义类型中重写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如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类重写了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方法，返回字符串的值。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s1=“hello”;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(s1);//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相当于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(s1.toString());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基本类型数据转换为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类型时，调用了对应包装类的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a=10;  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(“a=”+a);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6963" y="376848"/>
            <a:ext cx="5980245" cy="10126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4.7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包装类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(Wrapper)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350" y="1556792"/>
            <a:ext cx="11760629" cy="100811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针对八种基本定义相应的引用类型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包装类（封装类）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有了类的特点，就可以调用类中的方法。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78969"/>
              </p:ext>
            </p:extLst>
          </p:nvPr>
        </p:nvGraphicFramePr>
        <p:xfrm>
          <a:off x="2063552" y="2780928"/>
          <a:ext cx="7488832" cy="3535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Boolean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Integer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Character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49" y="979469"/>
            <a:ext cx="116172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基本数据类型包装成包装类的实例    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通过包装类的构造器实现：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500;   Integer t = new Integer(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还可以通过字符串参数构造包装类对象：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Float f = new Float(“4.56”);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Long l = new Long(“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asdf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”);  //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NumberFormatException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获得包装类对象中包装的基本类型变量    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调用包装类的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xxxValue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bObj.booleanValue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之后，支持自动装箱，自动拆箱。但类型必须匹配。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371" y="1124744"/>
            <a:ext cx="1123324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字符串转换成基本数据类型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通过包装类的构造器实现：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new Integer(“12”);</a:t>
            </a: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通过包装类的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parseXxx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(String s)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静态方法：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Float f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Float.parseFloat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(“12.1”);</a:t>
            </a:r>
          </a:p>
          <a:p>
            <a:pPr lvl="1">
              <a:spcBef>
                <a:spcPct val="50000"/>
              </a:spcBef>
            </a:pP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基本数据类型转换成字符串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调用字符串重载的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fstr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String.valueOf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(2.34f);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更直接的方式：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intStr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5 + “”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1" y="486954"/>
            <a:ext cx="6384032" cy="925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包装类用法举例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35361" y="1412776"/>
            <a:ext cx="11620703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500;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Integer t = new Integer(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装箱：包装类使得一个基本数据类型的数据变成了类。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有了类的特点，可以调用类中的方法。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 s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t.toString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(); // s = “500“,t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是类，有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 s1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Integer.toString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(314); // s1= “314“ 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将数字转换成字符串。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 s2=“4.56”;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Double.parseDouble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(s2);   //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将字符串转换成数字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464" y="76520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anose="02010600030101010101" pitchFamily="2" charset="-122"/>
              </a:rPr>
              <a:t>包装类的用法举例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349" y="1556792"/>
            <a:ext cx="116172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拆箱：将数字包装类中内容变为基本数据类型。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j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t.intValue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();	// j = 500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intValue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取出包装类中的数据</a:t>
            </a:r>
          </a:p>
          <a:p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包装类在实际开发中用的最多的在于字符串变为基本数据类型。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 str1 = "30" ;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 str2 = "30.3" ;	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x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Integer.parseInt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(str1) ;	//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将字符串变为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float f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Float.parseFloat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(str2) ; //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将字符串变为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618" y="182880"/>
            <a:ext cx="12207617" cy="762707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271797" y="1268760"/>
            <a:ext cx="374441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03446" y="4149080"/>
            <a:ext cx="2784309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59830" y="4149080"/>
            <a:ext cx="2784309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3446" y="5733256"/>
            <a:ext cx="278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Student</a:t>
            </a:r>
            <a:r>
              <a:rPr lang="zh-CN" altLang="en-US" dirty="0">
                <a:solidFill>
                  <a:srgbClr val="00B050"/>
                </a:solidFill>
              </a:rPr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9830" y="5724411"/>
            <a:ext cx="278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Worker</a:t>
            </a:r>
            <a:r>
              <a:rPr lang="zh-CN" altLang="en-US" dirty="0">
                <a:solidFill>
                  <a:srgbClr val="00B050"/>
                </a:solidFill>
              </a:rPr>
              <a:t>类</a:t>
            </a:r>
          </a:p>
        </p:txBody>
      </p:sp>
      <p:sp>
        <p:nvSpPr>
          <p:cNvPr id="10" name="矩形 9"/>
          <p:cNvSpPr/>
          <p:nvPr/>
        </p:nvSpPr>
        <p:spPr>
          <a:xfrm>
            <a:off x="8304246" y="4142849"/>
            <a:ext cx="2784309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04246" y="5718180"/>
            <a:ext cx="278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Teacher</a:t>
            </a:r>
            <a:r>
              <a:rPr lang="zh-CN" altLang="en-US" dirty="0">
                <a:solidFill>
                  <a:srgbClr val="00B050"/>
                </a:solidFill>
              </a:rPr>
              <a:t>类</a:t>
            </a:r>
          </a:p>
        </p:txBody>
      </p:sp>
      <p:sp>
        <p:nvSpPr>
          <p:cNvPr id="12" name="矩形 11"/>
          <p:cNvSpPr/>
          <p:nvPr/>
        </p:nvSpPr>
        <p:spPr>
          <a:xfrm>
            <a:off x="8688288" y="4574897"/>
            <a:ext cx="1632181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35894" y="1700808"/>
            <a:ext cx="1632181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27648" y="2204864"/>
            <a:ext cx="2400267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5951984" y="2204865"/>
            <a:ext cx="192021" cy="265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576053" y="2204864"/>
            <a:ext cx="2592288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31904" y="4566109"/>
            <a:ext cx="1632181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79510" y="4538893"/>
            <a:ext cx="1632181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16213" y="1700808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Person</a:t>
            </a:r>
            <a:r>
              <a:rPr lang="zh-CN" altLang="en-US" dirty="0">
                <a:solidFill>
                  <a:srgbClr val="00B050"/>
                </a:solidFill>
              </a:rPr>
              <a:t>类</a:t>
            </a:r>
          </a:p>
        </p:txBody>
      </p:sp>
      <p:sp>
        <p:nvSpPr>
          <p:cNvPr id="25" name="矩形 24"/>
          <p:cNvSpPr/>
          <p:nvPr/>
        </p:nvSpPr>
        <p:spPr>
          <a:xfrm>
            <a:off x="3047661" y="3068960"/>
            <a:ext cx="6192688" cy="464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B050"/>
                </a:solidFill>
              </a:rPr>
              <a:t>通过类的继承</a:t>
            </a:r>
          </a:p>
        </p:txBody>
      </p:sp>
      <p:sp>
        <p:nvSpPr>
          <p:cNvPr id="26" name="矩形 25"/>
          <p:cNvSpPr/>
          <p:nvPr/>
        </p:nvSpPr>
        <p:spPr>
          <a:xfrm>
            <a:off x="10416480" y="2024844"/>
            <a:ext cx="1632181" cy="1509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362325" y="3465004"/>
            <a:ext cx="18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Farmer</a:t>
            </a:r>
            <a:r>
              <a:rPr lang="zh-CN" altLang="en-US" dirty="0">
                <a:solidFill>
                  <a:srgbClr val="00B050"/>
                </a:solidFill>
              </a:rPr>
              <a:t>类</a:t>
            </a:r>
          </a:p>
        </p:txBody>
      </p:sp>
      <p:cxnSp>
        <p:nvCxnSpPr>
          <p:cNvPr id="29" name="直接箭头连接符 28"/>
          <p:cNvCxnSpPr>
            <a:stCxn id="26" idx="1"/>
          </p:cNvCxnSpPr>
          <p:nvPr/>
        </p:nvCxnSpPr>
        <p:spPr>
          <a:xfrm flipH="1" flipV="1">
            <a:off x="7872197" y="2348880"/>
            <a:ext cx="2544283" cy="43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15813" y="1052736"/>
            <a:ext cx="3024336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9403" y="4149080"/>
            <a:ext cx="2016224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1424" y="4365104"/>
            <a:ext cx="1632181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5413" y="5019660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特有的代码</a:t>
            </a:r>
          </a:p>
        </p:txBody>
      </p:sp>
      <p:sp>
        <p:nvSpPr>
          <p:cNvPr id="10" name="矩形 9"/>
          <p:cNvSpPr/>
          <p:nvPr/>
        </p:nvSpPr>
        <p:spPr>
          <a:xfrm>
            <a:off x="3023659" y="4137049"/>
            <a:ext cx="2016224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15680" y="4353073"/>
            <a:ext cx="1632181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19669" y="5007629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特有的代码</a:t>
            </a:r>
          </a:p>
        </p:txBody>
      </p:sp>
      <p:sp>
        <p:nvSpPr>
          <p:cNvPr id="14" name="矩形 13"/>
          <p:cNvSpPr/>
          <p:nvPr/>
        </p:nvSpPr>
        <p:spPr>
          <a:xfrm>
            <a:off x="5903979" y="4050360"/>
            <a:ext cx="2016224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52488" y="4266384"/>
            <a:ext cx="1632181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99989" y="4920940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</a:p>
        </p:txBody>
      </p:sp>
      <p:sp>
        <p:nvSpPr>
          <p:cNvPr id="18" name="矩形 17"/>
          <p:cNvSpPr/>
          <p:nvPr/>
        </p:nvSpPr>
        <p:spPr>
          <a:xfrm>
            <a:off x="8592277" y="4038329"/>
            <a:ext cx="2016224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84299" y="4254353"/>
            <a:ext cx="1632181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88288" y="4908909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9403" y="5517232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学生类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15680" y="5517232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教师类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6751" y="5417681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工人类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84299" y="5491489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农民类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919536" y="2029491"/>
            <a:ext cx="3120347" cy="2557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031771" y="2070140"/>
            <a:ext cx="1773204" cy="252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6192012" y="2070140"/>
            <a:ext cx="525065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454543" y="2070140"/>
            <a:ext cx="3145847" cy="243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87888" y="1412776"/>
            <a:ext cx="1632181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13432" y="127747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人类</a:t>
            </a:r>
          </a:p>
        </p:txBody>
      </p:sp>
      <p:sp>
        <p:nvSpPr>
          <p:cNvPr id="5" name="矩形 4"/>
          <p:cNvSpPr/>
          <p:nvPr/>
        </p:nvSpPr>
        <p:spPr>
          <a:xfrm>
            <a:off x="3176157" y="2708920"/>
            <a:ext cx="5277872" cy="50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通过继承的方式实现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9989" y="4945089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特有的代码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88288" y="4933058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特有的代码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56751" y="5441830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工人类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3432" y="130161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人类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747EA3-2F39-4FBA-986B-DDE1CE8E2727}"/>
              </a:ext>
            </a:extLst>
          </p:cNvPr>
          <p:cNvSpPr txBox="1"/>
          <p:nvPr/>
        </p:nvSpPr>
        <p:spPr>
          <a:xfrm>
            <a:off x="5279909" y="1486285"/>
            <a:ext cx="10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共性代码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7853CDD-DD52-46DB-BC89-F36561A0E52E}"/>
              </a:ext>
            </a:extLst>
          </p:cNvPr>
          <p:cNvSpPr txBox="1"/>
          <p:nvPr/>
        </p:nvSpPr>
        <p:spPr>
          <a:xfrm>
            <a:off x="1231058" y="4428032"/>
            <a:ext cx="10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共性代码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F13BC65-AEC6-41E2-992D-E88013CC826F}"/>
              </a:ext>
            </a:extLst>
          </p:cNvPr>
          <p:cNvSpPr txBox="1"/>
          <p:nvPr/>
        </p:nvSpPr>
        <p:spPr>
          <a:xfrm>
            <a:off x="3584732" y="4363250"/>
            <a:ext cx="10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共性代码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9258AC-02FD-4198-96D1-AA61F8A27F29}"/>
              </a:ext>
            </a:extLst>
          </p:cNvPr>
          <p:cNvSpPr txBox="1"/>
          <p:nvPr/>
        </p:nvSpPr>
        <p:spPr>
          <a:xfrm>
            <a:off x="6350643" y="4315312"/>
            <a:ext cx="10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共性代码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7E03F9-D91E-4887-B45E-955D65A2E4A6}"/>
              </a:ext>
            </a:extLst>
          </p:cNvPr>
          <p:cNvSpPr txBox="1"/>
          <p:nvPr/>
        </p:nvSpPr>
        <p:spPr>
          <a:xfrm>
            <a:off x="8887884" y="4327491"/>
            <a:ext cx="10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共性代码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7997" y="555291"/>
            <a:ext cx="2304256" cy="792634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12800" y="1557338"/>
            <a:ext cx="10160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通过继承，简化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类的定义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993184" y="2076450"/>
            <a:ext cx="7198816" cy="3877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 {...}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Student extends Person{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school;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//Student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类继承了父类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中的属性和方法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,Student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都可以利用。</a:t>
            </a: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20788"/>
              </p:ext>
            </p:extLst>
          </p:nvPr>
        </p:nvGraphicFramePr>
        <p:xfrm>
          <a:off x="815413" y="2564904"/>
          <a:ext cx="3149600" cy="1493520"/>
        </p:xfrm>
        <a:graphic>
          <a:graphicData uri="http://schemas.openxmlformats.org/drawingml/2006/table">
            <a:tbl>
              <a:tblPr/>
              <a:tblGrid>
                <a:gridCol w="31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77691"/>
              </p:ext>
            </p:extLst>
          </p:nvPr>
        </p:nvGraphicFramePr>
        <p:xfrm>
          <a:off x="815413" y="4662502"/>
          <a:ext cx="3149600" cy="838200"/>
        </p:xfrm>
        <a:graphic>
          <a:graphicData uri="http://schemas.openxmlformats.org/drawingml/2006/table">
            <a:tbl>
              <a:tblPr/>
              <a:tblGrid>
                <a:gridCol w="31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Student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+school : String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2255573" y="4195936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431371" y="1619275"/>
            <a:ext cx="113292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+mn-lt"/>
              </a:rPr>
              <a:t>为什么要有继承？</a:t>
            </a:r>
            <a:endParaRPr lang="en-US" altLang="zh-CN" sz="2800" b="1" dirty="0">
              <a:latin typeface="+mn-lt"/>
            </a:endParaRPr>
          </a:p>
          <a:p>
            <a:pPr marL="1200150" lvl="1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lt"/>
              </a:rPr>
              <a:t>多个类中存在相同属性和行为时，将这些内容抽取到单独一个类中，那么多个类无需再定义这些属性和行为，只要继承那个类即可。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此处的多个类称为</a:t>
            </a:r>
            <a:r>
              <a:rPr lang="zh-CN" altLang="en-US" sz="2800" b="1" dirty="0">
                <a:latin typeface="+mn-lt"/>
              </a:rPr>
              <a:t>子类</a:t>
            </a:r>
            <a:r>
              <a:rPr lang="zh-CN" altLang="en-US" sz="2800" dirty="0">
                <a:latin typeface="+mn-lt"/>
              </a:rPr>
              <a:t>，单独的这个类称为父类（基类或超类）。可以理解为</a:t>
            </a:r>
            <a:r>
              <a:rPr lang="en-US" altLang="zh-CN" sz="2800" dirty="0">
                <a:latin typeface="+mn-lt"/>
              </a:rPr>
              <a:t>:</a:t>
            </a:r>
            <a:r>
              <a:rPr lang="zh-CN" altLang="en-US" sz="2800" dirty="0">
                <a:latin typeface="+mn-lt"/>
              </a:rPr>
              <a:t>“子类 </a:t>
            </a:r>
            <a:r>
              <a:rPr lang="en-US" altLang="zh-CN" sz="2800" dirty="0">
                <a:latin typeface="+mn-lt"/>
              </a:rPr>
              <a:t>is a </a:t>
            </a:r>
            <a:r>
              <a:rPr lang="zh-CN" altLang="en-US" sz="2800" dirty="0">
                <a:latin typeface="+mn-lt"/>
              </a:rPr>
              <a:t>父类”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类继承语法规则</a:t>
            </a:r>
            <a:r>
              <a:rPr lang="en-US" altLang="zh-CN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      class Subclass extends Superclass{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0336" y="641006"/>
            <a:ext cx="2976331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3425</Words>
  <Application>Microsoft Office PowerPoint</Application>
  <PresentationFormat>宽屏</PresentationFormat>
  <Paragraphs>699</Paragraphs>
  <Slides>59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Arial Unicode MS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新研科技</vt:lpstr>
      <vt:lpstr>第4章 高级类特性1</vt:lpstr>
      <vt:lpstr>PowerPoint 演示文稿</vt:lpstr>
      <vt:lpstr>本章内容</vt:lpstr>
      <vt:lpstr>4.1  面向对象特征之二：继承</vt:lpstr>
      <vt:lpstr>继  承(1) </vt:lpstr>
      <vt:lpstr>PowerPoint 演示文稿</vt:lpstr>
      <vt:lpstr>PowerPoint 演示文稿</vt:lpstr>
      <vt:lpstr>继  承(2) </vt:lpstr>
      <vt:lpstr>PowerPoint 演示文稿</vt:lpstr>
      <vt:lpstr>继  承(4) </vt:lpstr>
      <vt:lpstr>类的继承 (5)</vt:lpstr>
      <vt:lpstr>类的继承 (6)</vt:lpstr>
      <vt:lpstr>单继承举例</vt:lpstr>
      <vt:lpstr>练习1</vt:lpstr>
      <vt:lpstr>练习1</vt:lpstr>
      <vt:lpstr>4.2  方法的重写(override)</vt:lpstr>
      <vt:lpstr>重写方法举例(1)</vt:lpstr>
      <vt:lpstr>重写方法举例(2)</vt:lpstr>
      <vt:lpstr>练习2</vt:lpstr>
      <vt:lpstr>PowerPoint 演示文稿</vt:lpstr>
      <vt:lpstr>访问控制举例</vt:lpstr>
      <vt:lpstr>访问控制举例</vt:lpstr>
      <vt:lpstr>访问控制分析</vt:lpstr>
      <vt:lpstr>4.4  关键字super</vt:lpstr>
      <vt:lpstr>关键字super举例</vt:lpstr>
      <vt:lpstr>练习3</vt:lpstr>
      <vt:lpstr>调用父类的构造器</vt:lpstr>
      <vt:lpstr>调用父类构造器举例 </vt:lpstr>
      <vt:lpstr>调用父类构造器举例 </vt:lpstr>
      <vt:lpstr>PowerPoint 演示文稿</vt:lpstr>
      <vt:lpstr>4.5  简单类对象的实例化过程</vt:lpstr>
      <vt:lpstr>4.5  子类对象的实例化过程</vt:lpstr>
      <vt:lpstr>4.6  面向对象特征之三：多态性</vt:lpstr>
      <vt:lpstr>多态性(2)</vt:lpstr>
      <vt:lpstr>多态性(3)</vt:lpstr>
      <vt:lpstr>虚拟方法调用(Virtual Method Invocation)</vt:lpstr>
      <vt:lpstr>PowerPoint 演示文稿</vt:lpstr>
      <vt:lpstr>PowerPoint 演示文稿</vt:lpstr>
      <vt:lpstr>多态性应用举例</vt:lpstr>
      <vt:lpstr>instanceof 操作符</vt:lpstr>
      <vt:lpstr>4.7  Object 类</vt:lpstr>
      <vt:lpstr>PowerPoint 演示文稿</vt:lpstr>
      <vt:lpstr>对象类型转换 (Casting )</vt:lpstr>
      <vt:lpstr>对象类型转换举例</vt:lpstr>
      <vt:lpstr>对象类型转换举例</vt:lpstr>
      <vt:lpstr>PowerPoint 演示文稿</vt:lpstr>
      <vt:lpstr>==操作符与equals方法</vt:lpstr>
      <vt:lpstr>==操作符与equals方法</vt:lpstr>
      <vt:lpstr>String对象的创建</vt:lpstr>
      <vt:lpstr>PowerPoint 演示文稿</vt:lpstr>
      <vt:lpstr>PowerPoint 演示文稿</vt:lpstr>
      <vt:lpstr>练 习6</vt:lpstr>
      <vt:lpstr>toString() 方法</vt:lpstr>
      <vt:lpstr>4.7  包装类(Wrapper)</vt:lpstr>
      <vt:lpstr>PowerPoint 演示文稿</vt:lpstr>
      <vt:lpstr>PowerPoint 演示文稿</vt:lpstr>
      <vt:lpstr>包装类用法举例</vt:lpstr>
      <vt:lpstr>PowerPoint 演示文稿</vt:lpstr>
      <vt:lpstr>PowerPoint 演示文稿</vt:lpstr>
    </vt:vector>
  </TitlesOfParts>
  <Manager>新研科技</Manager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刘伯元</cp:lastModifiedBy>
  <cp:revision>183</cp:revision>
  <dcterms:created xsi:type="dcterms:W3CDTF">2018-02-01T07:53:00Z</dcterms:created>
  <dcterms:modified xsi:type="dcterms:W3CDTF">2019-01-24T07:31:16Z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