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65" r:id="rId2"/>
    <p:sldId id="264" r:id="rId3"/>
    <p:sldId id="343" r:id="rId4"/>
    <p:sldId id="403"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361" r:id="rId22"/>
    <p:sldId id="362" r:id="rId23"/>
    <p:sldId id="363" r:id="rId24"/>
    <p:sldId id="364" r:id="rId25"/>
    <p:sldId id="365" r:id="rId26"/>
    <p:sldId id="366" r:id="rId27"/>
    <p:sldId id="367" r:id="rId28"/>
    <p:sldId id="369" r:id="rId29"/>
    <p:sldId id="370" r:id="rId30"/>
    <p:sldId id="371" r:id="rId31"/>
    <p:sldId id="372" r:id="rId32"/>
    <p:sldId id="373" r:id="rId33"/>
    <p:sldId id="374" r:id="rId34"/>
    <p:sldId id="375" r:id="rId35"/>
    <p:sldId id="376" r:id="rId36"/>
    <p:sldId id="377" r:id="rId37"/>
    <p:sldId id="378" r:id="rId38"/>
    <p:sldId id="380" r:id="rId39"/>
    <p:sldId id="381" r:id="rId40"/>
    <p:sldId id="405" r:id="rId41"/>
    <p:sldId id="406" r:id="rId42"/>
    <p:sldId id="382" r:id="rId43"/>
    <p:sldId id="384" r:id="rId44"/>
    <p:sldId id="385" r:id="rId45"/>
    <p:sldId id="388" r:id="rId46"/>
    <p:sldId id="387" r:id="rId47"/>
    <p:sldId id="395" r:id="rId48"/>
    <p:sldId id="396" r:id="rId49"/>
    <p:sldId id="398" r:id="rId50"/>
    <p:sldId id="399" r:id="rId51"/>
    <p:sldId id="400" r:id="rId52"/>
    <p:sldId id="401" r:id="rId53"/>
    <p:sldId id="402" r:id="rId54"/>
    <p:sldId id="404"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snapToGrid="0">
      <p:cViewPr>
        <p:scale>
          <a:sx n="90" d="100"/>
          <a:sy n="90" d="100"/>
        </p:scale>
        <p:origin x="-282" y="-8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A3184-AA85-487A-91C8-80DEA3C5133C}" type="datetimeFigureOut">
              <a:rPr lang="zh-CN" altLang="en-US" smtClean="0"/>
              <a:pPr/>
              <a:t>2019/1/25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B591D4-C38A-48D3-B147-613A27516699}" type="slidenum">
              <a:rPr lang="zh-CN" altLang="en-US" smtClean="0"/>
              <a:pPr/>
              <a:t>‹#›</a:t>
            </a:fld>
            <a:endParaRPr lang="zh-CN" altLang="en-US"/>
          </a:p>
        </p:txBody>
      </p:sp>
    </p:spTree>
    <p:extLst>
      <p:ext uri="{BB962C8B-B14F-4D97-AF65-F5344CB8AC3E}">
        <p14:creationId xmlns:p14="http://schemas.microsoft.com/office/powerpoint/2010/main" val="144856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幻灯片图像占位符 1"/>
          <p:cNvSpPr>
            <a:spLocks noGrp="1" noRot="1" noChangeAspect="1" noChangeArrowheads="1" noTextEdit="1"/>
          </p:cNvSpPr>
          <p:nvPr>
            <p:ph type="sldImg" idx="4294967295"/>
          </p:nvPr>
        </p:nvSpPr>
        <p:spPr>
          <a:xfrm>
            <a:off x="-1588" y="0"/>
            <a:ext cx="3176" cy="3175"/>
          </a:xfrm>
        </p:spPr>
      </p:sp>
      <p:sp>
        <p:nvSpPr>
          <p:cNvPr id="15363" name="备注占位符 2"/>
          <p:cNvSpPr>
            <a:spLocks noGrp="1" noRot="1" noChangeAspect="1" noChangeArrowheads="1"/>
          </p:cNvSpPr>
          <p:nvPr>
            <p:ph type="body" idx="4294967295"/>
          </p:nvPr>
        </p:nvSpPr>
        <p:spPr>
          <a:xfrm>
            <a:off x="457200" y="1600200"/>
            <a:ext cx="8229600" cy="4525963"/>
          </a:xfrm>
        </p:spPr>
        <p:txBody>
          <a:bodyPr/>
          <a:lstStyle/>
          <a:p>
            <a:pPr eaLnBrk="1" hangingPunct="1">
              <a:spcBef>
                <a:spcPct val="0"/>
              </a:spcBef>
            </a:pPr>
            <a:r>
              <a:rPr lang="zh-CN" altLang="en-US">
                <a:latin typeface="Times New Roman" pitchFamily="18" charset="0"/>
                <a:sym typeface="Times New Roman" pitchFamily="18" charset="0"/>
              </a:rPr>
              <a:t>在静态方法里只能直接调用同类中其它的静态成员（包括变量和方法），而不能直接访问类中的非静态成员。这是因为，对于非静态的方法和变量，需要先创建类的实例对象后才可使用，而静态方法在使用前不用创建任何对象。</a:t>
            </a:r>
          </a:p>
          <a:p>
            <a:endParaRPr lang="zh-CN" altLang="en-US"/>
          </a:p>
        </p:txBody>
      </p:sp>
      <p:sp>
        <p:nvSpPr>
          <p:cNvPr id="15364" name="灯片编号占位符 3"/>
          <p:cNvSpPr>
            <a:spLocks noGrp="1" noChangeArrowheads="1"/>
          </p:cNvSpPr>
          <p:nvPr/>
        </p:nvSpPr>
        <p:spPr bwMode="auto">
          <a:xfrm>
            <a:off x="503238" y="1870075"/>
            <a:ext cx="9072562"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buFont typeface="Arial" pitchFamily="34" charset="0"/>
              <a:buNone/>
            </a:pPr>
            <a:fld id="{A3CCF600-371D-4586-8EF1-A92BF76E8019}" type="slidenum">
              <a:rPr lang="zh-CN" altLang="en-US">
                <a:ea typeface="宋体" pitchFamily="2" charset="-122"/>
              </a:rPr>
              <a:pPr eaLnBrk="1" hangingPunct="1">
                <a:buFont typeface="Arial" pitchFamily="34" charset="0"/>
                <a:buNone/>
              </a:pPr>
              <a:t>11</a:t>
            </a:fld>
            <a:endParaRPr lang="zh-CN" altLang="en-US">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1816914388" y="3175"/>
            <a:ext cx="661139775" cy="2147481100"/>
          </a:xfrm>
        </p:spPr>
      </p:sp>
      <p:sp>
        <p:nvSpPr>
          <p:cNvPr id="17411" name="备注占位符 2"/>
          <p:cNvSpPr>
            <a:spLocks noGrp="1" noRot="1" noChangeAspect="1" noChangeArrowheads="1"/>
          </p:cNvSpPr>
          <p:nvPr>
            <p:ph type="body" idx="4294967295"/>
          </p:nvPr>
        </p:nvSpPr>
        <p:spPr>
          <a:xfrm>
            <a:off x="457200" y="1600200"/>
            <a:ext cx="8229600" cy="4525963"/>
          </a:xfrm>
        </p:spPr>
        <p:txBody>
          <a:bodyPr/>
          <a:lstStyle/>
          <a:p>
            <a:pPr eaLnBrk="1" hangingPunct="1">
              <a:spcBef>
                <a:spcPct val="0"/>
              </a:spcBef>
            </a:pPr>
            <a:r>
              <a:rPr lang="zh-CN" altLang="en-US">
                <a:latin typeface="Times New Roman" pitchFamily="18" charset="0"/>
                <a:sym typeface="Times New Roman" pitchFamily="18" charset="0"/>
              </a:rPr>
              <a:t>静态方法不能以任何方式引用</a:t>
            </a:r>
            <a:r>
              <a:rPr lang="en-US" altLang="zh-CN">
                <a:latin typeface="Times New Roman" pitchFamily="18" charset="0"/>
                <a:sym typeface="Times New Roman" pitchFamily="18" charset="0"/>
              </a:rPr>
              <a:t>this</a:t>
            </a:r>
            <a:r>
              <a:rPr lang="zh-CN" altLang="en-US">
                <a:latin typeface="Times New Roman" pitchFamily="18" charset="0"/>
                <a:sym typeface="Times New Roman" pitchFamily="18" charset="0"/>
              </a:rPr>
              <a:t>和</a:t>
            </a:r>
            <a:r>
              <a:rPr lang="en-US" altLang="zh-CN">
                <a:latin typeface="Times New Roman" pitchFamily="18" charset="0"/>
                <a:sym typeface="Times New Roman" pitchFamily="18" charset="0"/>
              </a:rPr>
              <a:t>super</a:t>
            </a:r>
            <a:r>
              <a:rPr lang="zh-CN" altLang="en-US">
                <a:latin typeface="Times New Roman" pitchFamily="18" charset="0"/>
                <a:sym typeface="Times New Roman" pitchFamily="18" charset="0"/>
              </a:rPr>
              <a:t>关键字。与上面的道理一样，因为静态方法在使用前不用创建任何实例对象，当静态方法被调用时，</a:t>
            </a:r>
            <a:r>
              <a:rPr lang="en-US" altLang="zh-CN">
                <a:latin typeface="Times New Roman" pitchFamily="18" charset="0"/>
                <a:sym typeface="Times New Roman" pitchFamily="18" charset="0"/>
              </a:rPr>
              <a:t>this</a:t>
            </a:r>
            <a:r>
              <a:rPr lang="zh-CN" altLang="en-US">
                <a:latin typeface="Times New Roman" pitchFamily="18" charset="0"/>
                <a:sym typeface="Times New Roman" pitchFamily="18" charset="0"/>
              </a:rPr>
              <a:t>所引用的对象根本就没有</a:t>
            </a:r>
            <a:r>
              <a:rPr lang="zh-CN" altLang="en-US">
                <a:solidFill>
                  <a:srgbClr val="FF0000"/>
                </a:solidFill>
                <a:latin typeface="Times New Roman" pitchFamily="18" charset="0"/>
                <a:sym typeface="Times New Roman" pitchFamily="18" charset="0"/>
              </a:rPr>
              <a:t>产生。</a:t>
            </a:r>
          </a:p>
          <a:p>
            <a:endParaRPr lang="zh-CN" altLang="en-US"/>
          </a:p>
        </p:txBody>
      </p:sp>
      <p:sp>
        <p:nvSpPr>
          <p:cNvPr id="17412" name="灯片编号占位符 3"/>
          <p:cNvSpPr>
            <a:spLocks noGrp="1" noChangeArrowheads="1"/>
          </p:cNvSpPr>
          <p:nvPr/>
        </p:nvSpPr>
        <p:spPr bwMode="auto">
          <a:xfrm>
            <a:off x="503238" y="1870075"/>
            <a:ext cx="9072562"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buFont typeface="Arial" pitchFamily="34" charset="0"/>
              <a:buNone/>
            </a:pPr>
            <a:fld id="{5EA717FC-FF94-4925-BAE1-73CD229FC672}" type="slidenum">
              <a:rPr lang="zh-CN" altLang="en-US">
                <a:ea typeface="宋体" pitchFamily="2" charset="-122"/>
              </a:rPr>
              <a:pPr eaLnBrk="1" hangingPunct="1">
                <a:buFont typeface="Arial" pitchFamily="34" charset="0"/>
                <a:buNone/>
              </a:pPr>
              <a:t>12</a:t>
            </a:fld>
            <a:endParaRPr lang="zh-CN" altLang="en-US">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xfrm>
            <a:off x="549311513" y="3175"/>
            <a:ext cx="661139775" cy="2147481100"/>
          </a:xfrm>
        </p:spPr>
      </p:sp>
      <p:sp>
        <p:nvSpPr>
          <p:cNvPr id="23555" name="备注占位符 2"/>
          <p:cNvSpPr>
            <a:spLocks noGrp="1" noRot="1" noChangeAspect="1" noChangeArrowheads="1"/>
          </p:cNvSpPr>
          <p:nvPr>
            <p:ph type="body" idx="4294967295"/>
          </p:nvPr>
        </p:nvSpPr>
        <p:spPr>
          <a:xfrm>
            <a:off x="457200" y="1600200"/>
            <a:ext cx="8229600" cy="4525963"/>
          </a:xfrm>
        </p:spPr>
        <p:txBody>
          <a:bodyPr/>
          <a:lstStyle/>
          <a:p>
            <a:pPr eaLnBrk="1" hangingPunct="1">
              <a:spcBef>
                <a:spcPct val="0"/>
              </a:spcBef>
            </a:pPr>
            <a:r>
              <a:rPr lang="en-US" altLang="zh-CN">
                <a:latin typeface="Times New Roman" pitchFamily="18" charset="0"/>
                <a:sym typeface="Times New Roman" pitchFamily="18" charset="0"/>
              </a:rPr>
              <a:t>main() </a:t>
            </a:r>
            <a:r>
              <a:rPr lang="zh-CN" altLang="en-US">
                <a:latin typeface="Times New Roman" pitchFamily="18" charset="0"/>
                <a:sym typeface="Times New Roman" pitchFamily="18" charset="0"/>
              </a:rPr>
              <a:t>方法是静态的，因此</a:t>
            </a:r>
            <a:r>
              <a:rPr lang="en-US" altLang="zh-CN">
                <a:latin typeface="Times New Roman" pitchFamily="18" charset="0"/>
                <a:sym typeface="Times New Roman" pitchFamily="18" charset="0"/>
              </a:rPr>
              <a:t>JVM</a:t>
            </a:r>
            <a:r>
              <a:rPr lang="zh-CN" altLang="en-US">
                <a:latin typeface="Times New Roman" pitchFamily="18" charset="0"/>
                <a:sym typeface="Times New Roman" pitchFamily="18" charset="0"/>
              </a:rPr>
              <a:t>在执行</a:t>
            </a:r>
            <a:r>
              <a:rPr lang="en-US" altLang="zh-CN">
                <a:latin typeface="Times New Roman" pitchFamily="18" charset="0"/>
                <a:sym typeface="Times New Roman" pitchFamily="18" charset="0"/>
              </a:rPr>
              <a:t>main</a:t>
            </a:r>
            <a:r>
              <a:rPr lang="zh-CN" altLang="en-US">
                <a:latin typeface="Times New Roman" pitchFamily="18" charset="0"/>
                <a:sym typeface="Times New Roman" pitchFamily="18" charset="0"/>
              </a:rPr>
              <a:t>方法时不创建</a:t>
            </a:r>
            <a:r>
              <a:rPr lang="en-US" altLang="zh-CN">
                <a:latin typeface="Times New Roman" pitchFamily="18" charset="0"/>
                <a:sym typeface="Times New Roman" pitchFamily="18" charset="0"/>
              </a:rPr>
              <a:t>main</a:t>
            </a:r>
            <a:r>
              <a:rPr lang="zh-CN" altLang="en-US">
                <a:latin typeface="Times New Roman" pitchFamily="18" charset="0"/>
                <a:sym typeface="Times New Roman" pitchFamily="18" charset="0"/>
              </a:rPr>
              <a:t>方法所在的类的实例对象，因而在</a:t>
            </a:r>
            <a:r>
              <a:rPr lang="en-US" altLang="zh-CN">
                <a:latin typeface="Times New Roman" pitchFamily="18" charset="0"/>
                <a:sym typeface="Times New Roman" pitchFamily="18" charset="0"/>
              </a:rPr>
              <a:t>main()</a:t>
            </a:r>
            <a:r>
              <a:rPr lang="zh-CN" altLang="en-US">
                <a:latin typeface="Times New Roman" pitchFamily="18" charset="0"/>
                <a:sym typeface="Times New Roman" pitchFamily="18" charset="0"/>
              </a:rPr>
              <a:t>方法中，我们不能直接访问该类中的非静态成员，必须创建该类的一个实例对象后，才能通过这个对象去访问类中的非静态成员，这种情况，我们在以后的例子中会多次碰到。</a:t>
            </a:r>
            <a:endParaRPr lang="zh-CN" altLang="en-US"/>
          </a:p>
        </p:txBody>
      </p:sp>
      <p:sp>
        <p:nvSpPr>
          <p:cNvPr id="23556" name="灯片编号占位符 3"/>
          <p:cNvSpPr>
            <a:spLocks noGrp="1" noChangeArrowheads="1"/>
          </p:cNvSpPr>
          <p:nvPr/>
        </p:nvSpPr>
        <p:spPr bwMode="auto">
          <a:xfrm>
            <a:off x="503238" y="1870075"/>
            <a:ext cx="9072562"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buFont typeface="Arial" pitchFamily="34" charset="0"/>
              <a:buNone/>
            </a:pPr>
            <a:fld id="{A455C9F3-3DBE-4EEC-B9B2-0DF9C1F25B77}" type="slidenum">
              <a:rPr lang="zh-CN" altLang="en-US">
                <a:ea typeface="宋体" pitchFamily="2" charset="-122"/>
              </a:rPr>
              <a:pPr eaLnBrk="1" hangingPunct="1">
                <a:buFont typeface="Arial" pitchFamily="34" charset="0"/>
                <a:buNone/>
              </a:pPr>
              <a:t>17</a:t>
            </a:fld>
            <a:endParaRPr lang="zh-CN" altLang="en-US">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31431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32357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49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428751" y="274638"/>
            <a:ext cx="10972800" cy="1143000"/>
          </a:xfrm>
          <a:prstGeom prst="rect">
            <a:avLst/>
          </a:prstGeom>
        </p:spPr>
        <p:txBody>
          <a:bodyPr/>
          <a:lstStyle/>
          <a:p>
            <a:r>
              <a:rPr lang="zh-CN" altLang="en-US" noProof="1"/>
              <a:t>单击此处编辑母版标题样式</a:t>
            </a:r>
          </a:p>
        </p:txBody>
      </p:sp>
      <p:pic>
        <p:nvPicPr>
          <p:cNvPr id="3" name="图片 2" descr="19.jpg"/>
          <p:cNvPicPr>
            <a:picLocks noChangeAspect="1"/>
          </p:cNvPicPr>
          <p:nvPr userDrawn="1"/>
        </p:nvPicPr>
        <p:blipFill>
          <a:blip r:embed="rId2"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298266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7" name="图片 6" descr="43.jpg"/>
          <p:cNvPicPr>
            <a:picLocks noChangeAspect="1"/>
          </p:cNvPicPr>
          <p:nvPr userDrawn="1"/>
        </p:nvPicPr>
        <p:blipFill>
          <a:blip r:embed="rId2" cstate="print"/>
          <a:stretch>
            <a:fillRect/>
          </a:stretch>
        </p:blipFill>
        <p:spPr>
          <a:xfrm>
            <a:off x="0" y="-379656"/>
            <a:ext cx="12192000" cy="7617312"/>
          </a:xfrm>
          <a:prstGeom prst="rect">
            <a:avLst/>
          </a:prstGeom>
        </p:spPr>
      </p:pic>
      <p:pic>
        <p:nvPicPr>
          <p:cNvPr id="8" name="图片 7" descr="19.jpg"/>
          <p:cNvPicPr>
            <a:picLocks noChangeAspect="1"/>
          </p:cNvPicPr>
          <p:nvPr userDrawn="1"/>
        </p:nvPicPr>
        <p:blipFill>
          <a:blip r:embed="rId3" cstate="print"/>
          <a:stretch>
            <a:fillRect/>
          </a:stretch>
        </p:blipFill>
        <p:spPr>
          <a:xfrm>
            <a:off x="0" y="-379657"/>
            <a:ext cx="12199960" cy="7622285"/>
          </a:xfrm>
          <a:prstGeom prst="rect">
            <a:avLst/>
          </a:prstGeom>
        </p:spPr>
      </p:pic>
    </p:spTree>
    <p:extLst>
      <p:ext uri="{BB962C8B-B14F-4D97-AF65-F5344CB8AC3E}">
        <p14:creationId xmlns:p14="http://schemas.microsoft.com/office/powerpoint/2010/main" val="311029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94871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264874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8455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601093-12A7-4971-AE5D-182785139FC7}" type="slidenum">
              <a:rPr lang="zh-CN" altLang="en-US" smtClean="0"/>
              <a:pPr/>
              <a:t>‹#›</a:t>
            </a:fld>
            <a:endParaRPr lang="zh-CN" altLang="en-US"/>
          </a:p>
        </p:txBody>
      </p:sp>
      <p:pic>
        <p:nvPicPr>
          <p:cNvPr id="6" name="图片 5" descr="19.jpg"/>
          <p:cNvPicPr>
            <a:picLocks noChangeAspect="1"/>
          </p:cNvPicPr>
          <p:nvPr userDrawn="1"/>
        </p:nvPicPr>
        <p:blipFill>
          <a:blip r:embed="rId2" cstate="print"/>
          <a:stretch>
            <a:fillRect/>
          </a:stretch>
        </p:blipFill>
        <p:spPr>
          <a:xfrm>
            <a:off x="0" y="-379656"/>
            <a:ext cx="12192000" cy="7617312"/>
          </a:xfrm>
          <a:prstGeom prst="rect">
            <a:avLst/>
          </a:prstGeom>
        </p:spPr>
      </p:pic>
    </p:spTree>
    <p:extLst>
      <p:ext uri="{BB962C8B-B14F-4D97-AF65-F5344CB8AC3E}">
        <p14:creationId xmlns:p14="http://schemas.microsoft.com/office/powerpoint/2010/main" val="397387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01653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142573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2C21391-8CFF-4A4C-AB73-F49A234A20C9}" type="datetimeFigureOut">
              <a:rPr lang="zh-CN" altLang="en-US" smtClean="0"/>
              <a:pPr/>
              <a:t>2019/1/25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4054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21391-8CFF-4A4C-AB73-F49A234A20C9}" type="datetimeFigureOut">
              <a:rPr lang="zh-CN" altLang="en-US" smtClean="0"/>
              <a:pPr/>
              <a:t>2019/1/25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01093-12A7-4971-AE5D-182785139FC7}" type="slidenum">
              <a:rPr lang="zh-CN" altLang="en-US" smtClean="0"/>
              <a:pPr/>
              <a:t>‹#›</a:t>
            </a:fld>
            <a:endParaRPr lang="zh-CN" altLang="en-US"/>
          </a:p>
        </p:txBody>
      </p:sp>
    </p:spTree>
    <p:extLst>
      <p:ext uri="{BB962C8B-B14F-4D97-AF65-F5344CB8AC3E}">
        <p14:creationId xmlns:p14="http://schemas.microsoft.com/office/powerpoint/2010/main" val="778938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hyperlink" Target="mod09/example/CommandPara.java"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919605"/>
            <a:ext cx="10515600" cy="3109595"/>
          </a:xfrm>
        </p:spPr>
        <p:txBody>
          <a:bodyPr/>
          <a:lstStyle/>
          <a:p>
            <a:pPr algn="ctr"/>
            <a:r>
              <a:rPr lang="zh-CN" altLang="en-US" b="1" dirty="0">
                <a:latin typeface="黑体" pitchFamily="49" charset="-122"/>
                <a:ea typeface="黑体" pitchFamily="49" charset="-122"/>
              </a:rPr>
              <a:t>第</a:t>
            </a:r>
            <a:r>
              <a:rPr lang="en-US" altLang="zh-CN" b="1" dirty="0">
                <a:latin typeface="黑体" pitchFamily="49" charset="-122"/>
                <a:ea typeface="黑体" pitchFamily="49" charset="-122"/>
              </a:rPr>
              <a:t>5</a:t>
            </a:r>
            <a:r>
              <a:rPr lang="zh-CN" altLang="en-US" b="1" dirty="0">
                <a:latin typeface="黑体" pitchFamily="49" charset="-122"/>
                <a:ea typeface="黑体" pitchFamily="49" charset="-122"/>
              </a:rPr>
              <a:t>章</a:t>
            </a:r>
            <a:br>
              <a:rPr lang="en-US" altLang="zh-CN" b="1" dirty="0">
                <a:latin typeface="黑体" pitchFamily="49" charset="-122"/>
                <a:ea typeface="黑体" pitchFamily="49" charset="-122"/>
              </a:rPr>
            </a:br>
            <a:r>
              <a:rPr lang="zh-CN" altLang="en-US" b="1" dirty="0">
                <a:latin typeface="黑体" pitchFamily="49" charset="-122"/>
                <a:ea typeface="黑体" pitchFamily="49" charset="-122"/>
              </a:rPr>
              <a:t>高级类特性</a:t>
            </a:r>
            <a:r>
              <a:rPr lang="en-US" altLang="zh-CN" b="1" dirty="0">
                <a:latin typeface="黑体" pitchFamily="49" charset="-122"/>
                <a:ea typeface="黑体" pitchFamily="49" charset="-122"/>
              </a:rPr>
              <a:t>2</a:t>
            </a:r>
            <a:endParaRPr lang="zh-CN" altLang="en-US" dirty="0">
              <a:latin typeface="黑体" pitchFamily="49" charset="-122"/>
              <a:ea typeface="黑体" pitchFamily="49" charset="-122"/>
            </a:endParaRPr>
          </a:p>
        </p:txBody>
      </p:sp>
      <p:pic>
        <p:nvPicPr>
          <p:cNvPr id="3" name="图片 2">
            <a:extLst>
              <a:ext uri="{FF2B5EF4-FFF2-40B4-BE49-F238E27FC236}">
                <a16:creationId xmlns:a16="http://schemas.microsoft.com/office/drawing/2014/main" id="{C544DDDE-A415-4CB8-8B59-19E1A8B39EA1}"/>
              </a:ext>
            </a:extLst>
          </p:cNvPr>
          <p:cNvPicPr>
            <a:picLocks noChangeAspect="1"/>
          </p:cNvPicPr>
          <p:nvPr/>
        </p:nvPicPr>
        <p:blipFill>
          <a:blip r:embed="rId2"/>
          <a:stretch>
            <a:fillRect/>
          </a:stretch>
        </p:blipFill>
        <p:spPr>
          <a:xfrm>
            <a:off x="2314575" y="3790950"/>
            <a:ext cx="6534150" cy="2476500"/>
          </a:xfrm>
          <a:prstGeom prst="rect">
            <a:avLst/>
          </a:prstGeom>
        </p:spPr>
      </p:pic>
    </p:spTree>
    <p:extLst>
      <p:ext uri="{BB962C8B-B14F-4D97-AF65-F5344CB8AC3E}">
        <p14:creationId xmlns:p14="http://schemas.microsoft.com/office/powerpoint/2010/main" val="243513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4559301" y="688975"/>
            <a:ext cx="6288617" cy="579438"/>
          </a:xfrm>
        </p:spPr>
        <p:txBody>
          <a:bodyPr/>
          <a:lstStyle/>
          <a:p>
            <a:pPr eaLnBrk="1" hangingPunct="1"/>
            <a:r>
              <a:rPr lang="zh-CN" altLang="en-US" b="1" dirty="0">
                <a:ea typeface="宋体" pitchFamily="2" charset="-122"/>
                <a:sym typeface="Times New Roman" pitchFamily="18" charset="0"/>
              </a:rPr>
              <a:t>类变量应用举例</a:t>
            </a:r>
            <a:endParaRPr lang="zh-CN" altLang="en-US" dirty="0"/>
          </a:p>
        </p:txBody>
      </p:sp>
      <p:sp>
        <p:nvSpPr>
          <p:cNvPr id="13314" name="Rectangle 3"/>
          <p:cNvSpPr>
            <a:spLocks noChangeArrowheads="1"/>
          </p:cNvSpPr>
          <p:nvPr/>
        </p:nvSpPr>
        <p:spPr bwMode="auto">
          <a:xfrm>
            <a:off x="285751" y="854075"/>
            <a:ext cx="11684000" cy="600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buFont typeface="Arial" pitchFamily="34" charset="0"/>
              <a:buNone/>
            </a:pPr>
            <a:r>
              <a:rPr lang="en-US" altLang="zh-CN" sz="2000" dirty="0">
                <a:ea typeface="宋体" pitchFamily="2" charset="-122"/>
                <a:sym typeface="Times New Roman" pitchFamily="18" charset="0"/>
              </a:rPr>
              <a:t>class Person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private </a:t>
            </a:r>
            <a:r>
              <a:rPr lang="en-US" altLang="zh-CN" sz="2000" dirty="0" err="1">
                <a:ea typeface="宋体" pitchFamily="2" charset="-122"/>
                <a:sym typeface="Times New Roman" pitchFamily="18" charset="0"/>
              </a:rPr>
              <a:t>int</a:t>
            </a:r>
            <a:r>
              <a:rPr lang="en-US" altLang="zh-CN" sz="2000" dirty="0">
                <a:ea typeface="宋体" pitchFamily="2" charset="-122"/>
                <a:sym typeface="Times New Roman" pitchFamily="18" charset="0"/>
              </a:rPr>
              <a:t> id;</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public </a:t>
            </a:r>
            <a:r>
              <a:rPr lang="en-US" altLang="zh-CN" sz="2000" b="1" dirty="0">
                <a:ea typeface="宋体" pitchFamily="2" charset="-122"/>
                <a:sym typeface="Times New Roman" pitchFamily="18" charset="0"/>
              </a:rPr>
              <a:t>static </a:t>
            </a:r>
            <a:r>
              <a:rPr lang="en-US" altLang="zh-CN" sz="2000" dirty="0" err="1">
                <a:ea typeface="宋体" pitchFamily="2" charset="-122"/>
                <a:sym typeface="Times New Roman" pitchFamily="18" charset="0"/>
              </a:rPr>
              <a:t>int</a:t>
            </a:r>
            <a:r>
              <a:rPr lang="en-US" altLang="zh-CN" sz="2000" dirty="0">
                <a:ea typeface="宋体" pitchFamily="2" charset="-122"/>
                <a:sym typeface="Times New Roman" pitchFamily="18" charset="0"/>
              </a:rPr>
              <a:t> </a:t>
            </a:r>
            <a:r>
              <a:rPr lang="en-US" altLang="zh-CN" sz="2000" b="1" dirty="0">
                <a:ea typeface="宋体" pitchFamily="2" charset="-122"/>
                <a:sym typeface="Times New Roman" pitchFamily="18" charset="0"/>
              </a:rPr>
              <a:t>total </a:t>
            </a:r>
            <a:r>
              <a:rPr lang="en-US" altLang="zh-CN" sz="2000" dirty="0">
                <a:ea typeface="宋体" pitchFamily="2" charset="-122"/>
                <a:sym typeface="Times New Roman" pitchFamily="18" charset="0"/>
              </a:rPr>
              <a:t>= 0;</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public Person()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r>
              <a:rPr lang="en-US" altLang="zh-CN" sz="2000" b="1" dirty="0">
                <a:ea typeface="宋体" pitchFamily="2" charset="-122"/>
                <a:sym typeface="Times New Roman" pitchFamily="18" charset="0"/>
              </a:rPr>
              <a:t>total</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id = </a:t>
            </a:r>
            <a:r>
              <a:rPr lang="en-US" altLang="zh-CN" sz="2000" b="1" dirty="0">
                <a:ea typeface="宋体" pitchFamily="2" charset="-122"/>
                <a:sym typeface="Times New Roman" pitchFamily="18" charset="0"/>
              </a:rPr>
              <a:t>total</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public static void main(String </a:t>
            </a:r>
            <a:r>
              <a:rPr lang="en-US" altLang="zh-CN" sz="2000" dirty="0" err="1">
                <a:ea typeface="宋体" pitchFamily="2" charset="-122"/>
                <a:sym typeface="Times New Roman" pitchFamily="18" charset="0"/>
              </a:rPr>
              <a:t>args</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Person Tom=new Person();</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Tom.id=0;</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total=100; </a:t>
            </a:r>
            <a:r>
              <a:rPr lang="en-US" altLang="zh-CN" sz="2000" b="1" dirty="0">
                <a:ea typeface="宋体" pitchFamily="2" charset="-122"/>
                <a:sym typeface="Times New Roman" pitchFamily="18" charset="0"/>
              </a:rPr>
              <a:t>// </a:t>
            </a:r>
            <a:r>
              <a:rPr lang="zh-CN" altLang="en-US" sz="2000" b="1" dirty="0">
                <a:ea typeface="宋体" pitchFamily="2" charset="-122"/>
                <a:sym typeface="Times New Roman" pitchFamily="18" charset="0"/>
              </a:rPr>
              <a:t>不用创建对象就可以访问静态成员</a:t>
            </a:r>
          </a:p>
          <a:p>
            <a:pPr algn="just" eaLnBrk="1" hangingPunct="1">
              <a:lnSpc>
                <a:spcPct val="90000"/>
              </a:lnSpc>
              <a:buFont typeface="Arial" pitchFamily="34" charset="0"/>
              <a:buNone/>
            </a:pPr>
            <a:r>
              <a:rPr lang="zh-CN" altLang="en-US" sz="2000" dirty="0">
                <a:ea typeface="宋体" pitchFamily="2" charset="-122"/>
                <a:sym typeface="Times New Roman" pitchFamily="18" charset="0"/>
              </a:rPr>
              <a:t>         </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endParaRPr lang="zh-CN" altLang="en-US" sz="7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public class </a:t>
            </a:r>
            <a:r>
              <a:rPr lang="en-US" altLang="zh-CN" sz="2000" dirty="0" err="1">
                <a:ea typeface="宋体" pitchFamily="2" charset="-122"/>
                <a:sym typeface="Times New Roman" pitchFamily="18" charset="0"/>
              </a:rPr>
              <a:t>OtherClass</a:t>
            </a: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public static void main(String </a:t>
            </a:r>
            <a:r>
              <a:rPr lang="en-US" altLang="zh-CN" sz="2000" dirty="0" err="1">
                <a:ea typeface="宋体" pitchFamily="2" charset="-122"/>
                <a:sym typeface="Times New Roman" pitchFamily="18" charset="0"/>
              </a:rPr>
              <a:t>args</a:t>
            </a: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r>
              <a:rPr lang="en-US" altLang="zh-CN" sz="2000" b="1" dirty="0" err="1">
                <a:ea typeface="宋体" pitchFamily="2" charset="-122"/>
                <a:sym typeface="Times New Roman" pitchFamily="18" charset="0"/>
              </a:rPr>
              <a:t>Person.total</a:t>
            </a:r>
            <a:r>
              <a:rPr lang="en-US" altLang="zh-CN" sz="2000" b="1" dirty="0">
                <a:ea typeface="宋体" pitchFamily="2" charset="-122"/>
                <a:sym typeface="Times New Roman" pitchFamily="18" charset="0"/>
              </a:rPr>
              <a:t> </a:t>
            </a:r>
            <a:r>
              <a:rPr lang="en-US" altLang="zh-CN" sz="2000" dirty="0">
                <a:ea typeface="宋体" pitchFamily="2" charset="-122"/>
                <a:sym typeface="Times New Roman" pitchFamily="18" charset="0"/>
              </a:rPr>
              <a:t>= 100;  </a:t>
            </a:r>
            <a:r>
              <a:rPr lang="en-US" altLang="zh-CN" sz="2000" b="1" dirty="0">
                <a:ea typeface="宋体" pitchFamily="2" charset="-122"/>
                <a:sym typeface="Times New Roman" pitchFamily="18" charset="0"/>
              </a:rPr>
              <a:t>// </a:t>
            </a:r>
            <a:r>
              <a:rPr lang="zh-CN" altLang="en-US" sz="2000" b="1" dirty="0">
                <a:ea typeface="宋体" pitchFamily="2" charset="-122"/>
                <a:sym typeface="Times New Roman" pitchFamily="18" charset="0"/>
              </a:rPr>
              <a:t>不用创建对象就可以访问静态成员</a:t>
            </a:r>
          </a:p>
          <a:p>
            <a:pPr algn="just" eaLnBrk="1" hangingPunct="1">
              <a:lnSpc>
                <a:spcPct val="90000"/>
              </a:lnSpc>
              <a:buFont typeface="Arial" pitchFamily="34" charset="0"/>
              <a:buNone/>
            </a:pPr>
            <a:r>
              <a:rPr lang="zh-CN" altLang="en-US" sz="2000" b="1" dirty="0">
                <a:ea typeface="宋体" pitchFamily="2" charset="-122"/>
                <a:sym typeface="Times New Roman" pitchFamily="18" charset="0"/>
              </a:rPr>
              <a:t>                           </a:t>
            </a:r>
            <a:r>
              <a:rPr lang="en-US" altLang="zh-CN" sz="2000" b="1" dirty="0">
                <a:ea typeface="宋体" pitchFamily="2" charset="-122"/>
                <a:sym typeface="Times New Roman" pitchFamily="18" charset="0"/>
              </a:rPr>
              <a:t>//</a:t>
            </a:r>
            <a:r>
              <a:rPr lang="zh-CN" altLang="en-US" sz="2000" b="1" dirty="0">
                <a:ea typeface="宋体" pitchFamily="2" charset="-122"/>
                <a:sym typeface="Times New Roman" pitchFamily="18" charset="0"/>
              </a:rPr>
              <a:t>访问方式：类名</a:t>
            </a:r>
            <a:r>
              <a:rPr lang="en-US" altLang="zh-CN" sz="2000" b="1" dirty="0">
                <a:ea typeface="宋体" pitchFamily="2" charset="-122"/>
                <a:sym typeface="Times New Roman" pitchFamily="18" charset="0"/>
              </a:rPr>
              <a:t>.</a:t>
            </a:r>
            <a:r>
              <a:rPr lang="zh-CN" altLang="en-US" sz="2000" b="1" dirty="0">
                <a:ea typeface="宋体" pitchFamily="2" charset="-122"/>
                <a:sym typeface="Times New Roman" pitchFamily="18" charset="0"/>
              </a:rPr>
              <a:t>类属性，类名</a:t>
            </a:r>
            <a:r>
              <a:rPr lang="en-US" altLang="zh-CN" sz="2000" b="1" dirty="0">
                <a:ea typeface="宋体" pitchFamily="2" charset="-122"/>
                <a:sym typeface="Times New Roman" pitchFamily="18" charset="0"/>
              </a:rPr>
              <a:t>.</a:t>
            </a:r>
            <a:r>
              <a:rPr lang="zh-CN" altLang="en-US" sz="2000" b="1" dirty="0">
                <a:ea typeface="宋体" pitchFamily="2" charset="-122"/>
                <a:sym typeface="Times New Roman" pitchFamily="18" charset="0"/>
              </a:rPr>
              <a:t>类方法</a:t>
            </a:r>
          </a:p>
          <a:p>
            <a:pPr algn="just" eaLnBrk="1" hangingPunct="1">
              <a:lnSpc>
                <a:spcPct val="90000"/>
              </a:lnSpc>
              <a:buFont typeface="Arial" pitchFamily="34" charset="0"/>
              <a:buNone/>
            </a:pPr>
            <a:r>
              <a:rPr lang="zh-CN" altLang="en-US" sz="2000" dirty="0">
                <a:ea typeface="宋体" pitchFamily="2" charset="-122"/>
                <a:sym typeface="Times New Roman" pitchFamily="18" charset="0"/>
              </a:rPr>
              <a:t>	         </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a:t>
            </a:r>
            <a:r>
              <a:rPr lang="en-US" altLang="zh-CN" sz="2000" dirty="0" err="1">
                <a:ea typeface="宋体" pitchFamily="2" charset="-122"/>
                <a:sym typeface="Times New Roman" pitchFamily="18" charset="0"/>
              </a:rPr>
              <a:t>Person.total</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Person c = new Person(); </a:t>
            </a:r>
            <a:endParaRPr lang="zh-CN" altLang="en-US" sz="2000"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a:t>
            </a:r>
            <a:r>
              <a:rPr lang="en-US" altLang="zh-CN" sz="2000" dirty="0" err="1">
                <a:ea typeface="宋体" pitchFamily="2" charset="-122"/>
                <a:sym typeface="Times New Roman" pitchFamily="18" charset="0"/>
              </a:rPr>
              <a:t>c.total</a:t>
            </a:r>
            <a:r>
              <a:rPr lang="en-US" altLang="zh-CN" sz="2000" dirty="0">
                <a:ea typeface="宋体" pitchFamily="2" charset="-122"/>
                <a:sym typeface="Times New Roman" pitchFamily="18" charset="0"/>
              </a:rPr>
              <a:t>);	</a:t>
            </a:r>
            <a:r>
              <a:rPr lang="en-US" altLang="zh-CN" sz="2000" b="1" dirty="0">
                <a:ea typeface="宋体" pitchFamily="2" charset="-122"/>
                <a:sym typeface="Times New Roman" pitchFamily="18" charset="0"/>
              </a:rPr>
              <a:t>//</a:t>
            </a:r>
            <a:r>
              <a:rPr lang="zh-CN" altLang="en-US" sz="2000" b="1" dirty="0">
                <a:ea typeface="宋体" pitchFamily="2" charset="-122"/>
                <a:sym typeface="Times New Roman" pitchFamily="18" charset="0"/>
              </a:rPr>
              <a:t>输出</a:t>
            </a:r>
            <a:r>
              <a:rPr lang="en-US" altLang="zh-CN" sz="2000" b="1" dirty="0">
                <a:ea typeface="宋体" pitchFamily="2" charset="-122"/>
                <a:sym typeface="Times New Roman" pitchFamily="18" charset="0"/>
              </a:rPr>
              <a:t>101</a:t>
            </a:r>
            <a:endParaRPr lang="zh-CN" altLang="en-US" sz="2000" b="1" dirty="0">
              <a:ea typeface="宋体" pitchFamily="2" charset="-122"/>
              <a:sym typeface="Times New Roman" pitchFamily="18" charset="0"/>
            </a:endParaRPr>
          </a:p>
          <a:p>
            <a:pPr algn="just" eaLnBrk="1" hangingPunct="1">
              <a:lnSpc>
                <a:spcPct val="90000"/>
              </a:lnSpc>
              <a:buFont typeface="Arial" pitchFamily="34" charset="0"/>
              <a:buNone/>
            </a:pPr>
            <a:r>
              <a:rPr lang="en-US" altLang="zh-CN" sz="2000" dirty="0">
                <a:ea typeface="宋体" pitchFamily="2" charset="-122"/>
                <a:sym typeface="Times New Roman" pitchFamily="18" charset="0"/>
              </a:rPr>
              <a:t>            }}</a:t>
            </a:r>
            <a:endParaRPr lang="en-US" altLang="zh-CN" dirty="0"/>
          </a:p>
        </p:txBody>
      </p:sp>
      <p:sp>
        <p:nvSpPr>
          <p:cNvPr id="13315" name="直接连接符 2"/>
          <p:cNvSpPr>
            <a:spLocks noChangeShapeType="1"/>
          </p:cNvSpPr>
          <p:nvPr/>
        </p:nvSpPr>
        <p:spPr bwMode="auto">
          <a:xfrm>
            <a:off x="285751" y="4508500"/>
            <a:ext cx="11684000" cy="1588"/>
          </a:xfrm>
          <a:prstGeom prst="line">
            <a:avLst/>
          </a:prstGeom>
          <a:noFill/>
          <a:ln w="222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6" name="下箭头 3"/>
          <p:cNvSpPr>
            <a:spLocks noChangeArrowheads="1"/>
          </p:cNvSpPr>
          <p:nvPr/>
        </p:nvSpPr>
        <p:spPr bwMode="auto">
          <a:xfrm>
            <a:off x="4271434" y="4292600"/>
            <a:ext cx="480484" cy="431800"/>
          </a:xfrm>
          <a:prstGeom prst="downArrow">
            <a:avLst>
              <a:gd name="adj1" fmla="val 50000"/>
              <a:gd name="adj2" fmla="val 49949"/>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buFont typeface="Arial" pitchFamily="34" charset="0"/>
              <a:buNone/>
            </a:pPr>
            <a:endParaRPr lang="zh-CN" altLang="zh-CN">
              <a:solidFill>
                <a:schemeClr val="tx1"/>
              </a:solidFill>
            </a:endParaRPr>
          </a:p>
        </p:txBody>
      </p:sp>
    </p:spTree>
    <p:extLst>
      <p:ext uri="{BB962C8B-B14F-4D97-AF65-F5344CB8AC3E}">
        <p14:creationId xmlns:p14="http://schemas.microsoft.com/office/powerpoint/2010/main" val="484415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ChangeArrowheads="1"/>
          </p:cNvSpPr>
          <p:nvPr/>
        </p:nvSpPr>
        <p:spPr bwMode="auto">
          <a:xfrm>
            <a:off x="239184" y="2000250"/>
            <a:ext cx="1168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Arial" pitchFamily="34" charset="0"/>
              <a:buNone/>
            </a:pPr>
            <a:r>
              <a:rPr lang="en-US" altLang="zh-CN" sz="2000" dirty="0">
                <a:ea typeface="宋体" pitchFamily="2" charset="-122"/>
                <a:sym typeface="Times New Roman" pitchFamily="18" charset="0"/>
              </a:rPr>
              <a:t> class Person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private </a:t>
            </a:r>
            <a:r>
              <a:rPr lang="en-US" altLang="zh-CN" sz="2000" dirty="0" err="1">
                <a:ea typeface="宋体" pitchFamily="2" charset="-122"/>
                <a:sym typeface="Times New Roman" pitchFamily="18" charset="0"/>
              </a:rPr>
              <a:t>int</a:t>
            </a:r>
            <a:r>
              <a:rPr lang="en-US" altLang="zh-CN" sz="2000" dirty="0">
                <a:ea typeface="宋体" pitchFamily="2" charset="-122"/>
                <a:sym typeface="Times New Roman" pitchFamily="18" charset="0"/>
              </a:rPr>
              <a:t> id;</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private </a:t>
            </a:r>
            <a:r>
              <a:rPr lang="en-US" altLang="zh-CN" sz="2000" b="1" dirty="0">
                <a:ea typeface="宋体" pitchFamily="2" charset="-122"/>
                <a:sym typeface="Times New Roman" pitchFamily="18" charset="0"/>
              </a:rPr>
              <a:t>static</a:t>
            </a:r>
            <a:r>
              <a:rPr lang="en-US" altLang="zh-CN" sz="2000" dirty="0">
                <a:ea typeface="宋体" pitchFamily="2" charset="-122"/>
                <a:sym typeface="Times New Roman" pitchFamily="18" charset="0"/>
              </a:rPr>
              <a:t> </a:t>
            </a:r>
            <a:r>
              <a:rPr lang="en-US" altLang="zh-CN" sz="2000" dirty="0" err="1">
                <a:ea typeface="宋体" pitchFamily="2" charset="-122"/>
                <a:sym typeface="Times New Roman" pitchFamily="18" charset="0"/>
              </a:rPr>
              <a:t>int</a:t>
            </a:r>
            <a:r>
              <a:rPr lang="en-US" altLang="zh-CN" sz="2000" dirty="0">
                <a:ea typeface="宋体" pitchFamily="2" charset="-122"/>
                <a:sym typeface="Times New Roman" pitchFamily="18" charset="0"/>
              </a:rPr>
              <a:t> total = 0;</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public </a:t>
            </a:r>
            <a:r>
              <a:rPr lang="en-US" altLang="zh-CN" sz="2000" b="1" dirty="0">
                <a:ea typeface="宋体" pitchFamily="2" charset="-122"/>
                <a:sym typeface="Times New Roman" pitchFamily="18" charset="0"/>
              </a:rPr>
              <a:t>static </a:t>
            </a:r>
            <a:r>
              <a:rPr lang="en-US" altLang="zh-CN" sz="2000" dirty="0" err="1">
                <a:ea typeface="宋体" pitchFamily="2" charset="-122"/>
                <a:sym typeface="Times New Roman" pitchFamily="18" charset="0"/>
              </a:rPr>
              <a:t>int</a:t>
            </a:r>
            <a:r>
              <a:rPr lang="en-US" altLang="zh-CN" sz="2000" dirty="0">
                <a:ea typeface="宋体" pitchFamily="2" charset="-122"/>
                <a:sym typeface="Times New Roman" pitchFamily="18" charset="0"/>
              </a:rPr>
              <a:t> </a:t>
            </a:r>
            <a:r>
              <a:rPr lang="en-US" altLang="zh-CN" sz="2000" dirty="0" err="1">
                <a:ea typeface="宋体" pitchFamily="2" charset="-122"/>
                <a:sym typeface="Times New Roman" pitchFamily="18" charset="0"/>
              </a:rPr>
              <a:t>getTotalPerson</a:t>
            </a:r>
            <a:r>
              <a:rPr lang="en-US" altLang="zh-CN" sz="2000" b="1" dirty="0">
                <a:ea typeface="宋体" pitchFamily="2" charset="-122"/>
                <a:sym typeface="Times New Roman" pitchFamily="18" charset="0"/>
              </a:rPr>
              <a:t>() </a:t>
            </a: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id++;	//</a:t>
            </a:r>
            <a:r>
              <a:rPr lang="zh-CN" altLang="en-US" sz="2000" dirty="0">
                <a:ea typeface="宋体" pitchFamily="2" charset="-122"/>
                <a:sym typeface="Times New Roman" pitchFamily="18" charset="0"/>
              </a:rPr>
              <a:t>非法</a:t>
            </a:r>
          </a:p>
          <a:p>
            <a:pPr eaLnBrk="1" hangingPunct="1">
              <a:lnSpc>
                <a:spcPct val="80000"/>
              </a:lnSpc>
              <a:buFont typeface="Arial" pitchFamily="34" charset="0"/>
              <a:buNone/>
            </a:pPr>
            <a:r>
              <a:rPr lang="en-US" altLang="zh-CN" sz="2000" dirty="0">
                <a:ea typeface="宋体" pitchFamily="2" charset="-122"/>
                <a:sym typeface="Times New Roman" pitchFamily="18" charset="0"/>
              </a:rPr>
              <a:t>	return total;</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public Person()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total++;</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id = total;</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public class </a:t>
            </a:r>
            <a:r>
              <a:rPr lang="en-US" altLang="zh-CN" sz="2000" dirty="0" err="1">
                <a:ea typeface="宋体" pitchFamily="2" charset="-122"/>
                <a:sym typeface="Times New Roman" pitchFamily="18" charset="0"/>
              </a:rPr>
              <a:t>TestPerson</a:t>
            </a: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public static void main(String[] </a:t>
            </a:r>
            <a:r>
              <a:rPr lang="en-US" altLang="zh-CN" sz="2000" dirty="0" err="1">
                <a:ea typeface="宋体" pitchFamily="2" charset="-122"/>
                <a:sym typeface="Times New Roman" pitchFamily="18" charset="0"/>
              </a:rPr>
              <a:t>args</a:t>
            </a: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buFont typeface="Arial" pitchFamily="34" charset="0"/>
              <a:buNone/>
            </a:pPr>
            <a:r>
              <a:rPr lang="en-US" altLang="zh-CN" sz="2000" dirty="0">
                <a:ea typeface="宋体" pitchFamily="2" charset="-122"/>
                <a:sym typeface="Times New Roman" pitchFamily="18" charset="0"/>
              </a:rPr>
              <a:t> 	</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("Number of total is " +</a:t>
            </a:r>
            <a:r>
              <a:rPr lang="en-US" altLang="zh-CN" sz="2000" b="1" dirty="0" err="1">
                <a:ea typeface="宋体" pitchFamily="2" charset="-122"/>
                <a:sym typeface="Times New Roman" pitchFamily="18" charset="0"/>
              </a:rPr>
              <a:t>Person.getTotalPerson</a:t>
            </a:r>
            <a:r>
              <a:rPr lang="en-US" altLang="zh-CN" sz="2000" b="1" dirty="0">
                <a:ea typeface="宋体" pitchFamily="2" charset="-122"/>
                <a:sym typeface="Times New Roman" pitchFamily="18" charset="0"/>
              </a:rPr>
              <a:t>()</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buFont typeface="Arial" pitchFamily="34" charset="0"/>
              <a:buNone/>
            </a:pPr>
            <a:r>
              <a:rPr lang="en-US" altLang="zh-CN" sz="2000" dirty="0">
                <a:ea typeface="宋体" pitchFamily="2" charset="-122"/>
                <a:sym typeface="Times New Roman" pitchFamily="18" charset="0"/>
              </a:rPr>
              <a:t>	//</a:t>
            </a:r>
            <a:r>
              <a:rPr lang="zh-CN" altLang="en-US" sz="2000" dirty="0">
                <a:ea typeface="宋体" pitchFamily="2" charset="-122"/>
                <a:sym typeface="Times New Roman" pitchFamily="18" charset="0"/>
              </a:rPr>
              <a:t>没有创建对象也可以访问静态方法</a:t>
            </a:r>
          </a:p>
          <a:p>
            <a:pPr eaLnBrk="1" hangingPunct="1">
              <a:lnSpc>
                <a:spcPct val="80000"/>
              </a:lnSpc>
              <a:buFont typeface="Arial" pitchFamily="34" charset="0"/>
              <a:buNone/>
            </a:pPr>
            <a:r>
              <a:rPr lang="zh-CN" altLang="en-US" sz="2000" dirty="0">
                <a:ea typeface="宋体" pitchFamily="2" charset="-122"/>
                <a:sym typeface="Times New Roman" pitchFamily="18" charset="0"/>
              </a:rPr>
              <a:t> 	</a:t>
            </a:r>
            <a:r>
              <a:rPr lang="en-US" altLang="zh-CN" sz="2000" dirty="0">
                <a:ea typeface="宋体" pitchFamily="2" charset="-122"/>
                <a:sym typeface="Times New Roman" pitchFamily="18" charset="0"/>
              </a:rPr>
              <a:t>Person p1 = new Person();</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 "Number of total is "+ </a:t>
            </a:r>
            <a:r>
              <a:rPr lang="en-US" altLang="zh-CN" sz="2000" b="1" dirty="0" err="1">
                <a:ea typeface="宋体" pitchFamily="2" charset="-122"/>
                <a:sym typeface="Times New Roman" pitchFamily="18" charset="0"/>
              </a:rPr>
              <a:t>Person.getTotalPerson</a:t>
            </a:r>
            <a:r>
              <a:rPr lang="en-US" altLang="zh-CN" sz="2000" b="1" dirty="0">
                <a:ea typeface="宋体" pitchFamily="2" charset="-122"/>
                <a:sym typeface="Times New Roman" pitchFamily="18" charset="0"/>
              </a:rPr>
              <a:t>()</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lnSpc>
                <a:spcPct val="80000"/>
              </a:lnSpc>
              <a:buFont typeface="Arial" pitchFamily="34" charset="0"/>
              <a:buNone/>
            </a:pPr>
            <a:r>
              <a:rPr lang="en-US" altLang="zh-CN" sz="2000" dirty="0">
                <a:ea typeface="宋体" pitchFamily="2" charset="-122"/>
                <a:sym typeface="Times New Roman" pitchFamily="18" charset="0"/>
              </a:rPr>
              <a:t>        }}</a:t>
            </a:r>
            <a:endParaRPr lang="zh-CN" altLang="en-US" dirty="0"/>
          </a:p>
        </p:txBody>
      </p:sp>
      <p:sp>
        <p:nvSpPr>
          <p:cNvPr id="14338" name="Rectangle 3"/>
          <p:cNvSpPr>
            <a:spLocks noGrp="1" noChangeArrowheads="1"/>
          </p:cNvSpPr>
          <p:nvPr>
            <p:ph type="title"/>
          </p:nvPr>
        </p:nvSpPr>
        <p:spPr>
          <a:xfrm>
            <a:off x="3888318" y="549275"/>
            <a:ext cx="7054849" cy="685800"/>
          </a:xfrm>
        </p:spPr>
        <p:txBody>
          <a:bodyPr/>
          <a:lstStyle/>
          <a:p>
            <a:pPr eaLnBrk="1" hangingPunct="1"/>
            <a:r>
              <a:rPr lang="zh-CN" altLang="en-US" sz="4000" b="1" dirty="0">
                <a:ea typeface="宋体" pitchFamily="2" charset="-122"/>
                <a:sym typeface="Times New Roman" pitchFamily="18" charset="0"/>
              </a:rPr>
              <a:t>类方法</a:t>
            </a:r>
            <a:r>
              <a:rPr lang="en-US" altLang="zh-CN" sz="4000" b="1" dirty="0">
                <a:ea typeface="宋体" pitchFamily="2" charset="-122"/>
                <a:sym typeface="Times New Roman" pitchFamily="18" charset="0"/>
              </a:rPr>
              <a:t>(class Method) </a:t>
            </a:r>
            <a:endParaRPr lang="zh-CN" altLang="en-US" dirty="0"/>
          </a:p>
        </p:txBody>
      </p:sp>
      <p:sp>
        <p:nvSpPr>
          <p:cNvPr id="14339" name="Rectangle 4"/>
          <p:cNvSpPr>
            <a:spLocks noChangeArrowheads="1"/>
          </p:cNvSpPr>
          <p:nvPr/>
        </p:nvSpPr>
        <p:spPr bwMode="auto">
          <a:xfrm>
            <a:off x="129117" y="1235076"/>
            <a:ext cx="12065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Arial" pitchFamily="34" charset="0"/>
              <a:buChar char="l"/>
            </a:pPr>
            <a:r>
              <a:rPr lang="zh-CN" altLang="en-US" sz="2000" dirty="0">
                <a:ea typeface="宋体" pitchFamily="2" charset="-122"/>
                <a:sym typeface="Times New Roman" pitchFamily="18" charset="0"/>
              </a:rPr>
              <a:t>没有对象的实例时，可以用</a:t>
            </a:r>
            <a:r>
              <a:rPr lang="zh-CN" altLang="en-US" sz="2000" b="1" dirty="0">
                <a:ea typeface="宋体" pitchFamily="2" charset="-122"/>
                <a:sym typeface="Times New Roman" pitchFamily="18" charset="0"/>
              </a:rPr>
              <a:t>类名</a:t>
            </a:r>
            <a:r>
              <a:rPr lang="en-US" altLang="zh-CN" sz="2000" b="1" dirty="0">
                <a:ea typeface="宋体" pitchFamily="2" charset="-122"/>
                <a:sym typeface="Times New Roman" pitchFamily="18" charset="0"/>
              </a:rPr>
              <a:t>.</a:t>
            </a:r>
            <a:r>
              <a:rPr lang="zh-CN" altLang="en-US" sz="2000" b="1" dirty="0">
                <a:ea typeface="宋体" pitchFamily="2" charset="-122"/>
                <a:sym typeface="Times New Roman" pitchFamily="18" charset="0"/>
              </a:rPr>
              <a:t>方法名</a:t>
            </a:r>
            <a:r>
              <a:rPr lang="en-US" altLang="zh-CN" sz="2000" b="1" dirty="0">
                <a:ea typeface="宋体" pitchFamily="2" charset="-122"/>
                <a:sym typeface="Times New Roman" pitchFamily="18" charset="0"/>
              </a:rPr>
              <a:t>()</a:t>
            </a:r>
            <a:r>
              <a:rPr lang="zh-CN" altLang="en-US" sz="2000" dirty="0">
                <a:ea typeface="宋体" pitchFamily="2" charset="-122"/>
                <a:sym typeface="Times New Roman" pitchFamily="18" charset="0"/>
              </a:rPr>
              <a:t>的形式访问由</a:t>
            </a:r>
            <a:r>
              <a:rPr lang="en-US" altLang="zh-CN" sz="2000" dirty="0">
                <a:ea typeface="宋体" pitchFamily="2" charset="-122"/>
                <a:sym typeface="Times New Roman" pitchFamily="18" charset="0"/>
              </a:rPr>
              <a:t>static</a:t>
            </a:r>
            <a:r>
              <a:rPr lang="zh-CN" altLang="en-US" sz="2000" dirty="0">
                <a:ea typeface="宋体" pitchFamily="2" charset="-122"/>
                <a:sym typeface="Times New Roman" pitchFamily="18" charset="0"/>
              </a:rPr>
              <a:t>标记的类方法。</a:t>
            </a:r>
          </a:p>
          <a:p>
            <a:pPr marL="342900" indent="-342900" eaLnBrk="1" hangingPunct="1">
              <a:buFont typeface="Arial" pitchFamily="34" charset="0"/>
              <a:buChar char="l"/>
            </a:pPr>
            <a:r>
              <a:rPr lang="zh-CN" altLang="en-US" sz="2000" b="1" dirty="0">
                <a:ea typeface="宋体" pitchFamily="2" charset="-122"/>
                <a:sym typeface="Times New Roman" pitchFamily="18" charset="0"/>
              </a:rPr>
              <a:t>在</a:t>
            </a:r>
            <a:r>
              <a:rPr lang="en-US" altLang="zh-CN" sz="2000" b="1" dirty="0">
                <a:ea typeface="宋体" pitchFamily="2" charset="-122"/>
                <a:sym typeface="Times New Roman" pitchFamily="18" charset="0"/>
              </a:rPr>
              <a:t>static</a:t>
            </a:r>
            <a:r>
              <a:rPr lang="zh-CN" altLang="en-US" sz="2000" b="1" dirty="0">
                <a:ea typeface="宋体" pitchFamily="2" charset="-122"/>
                <a:sym typeface="Times New Roman" pitchFamily="18" charset="0"/>
              </a:rPr>
              <a:t>方法内部只能访问类的</a:t>
            </a:r>
            <a:r>
              <a:rPr lang="en-US" altLang="zh-CN" sz="2000" b="1" dirty="0">
                <a:ea typeface="宋体" pitchFamily="2" charset="-122"/>
                <a:sym typeface="Times New Roman" pitchFamily="18" charset="0"/>
              </a:rPr>
              <a:t>static</a:t>
            </a:r>
            <a:r>
              <a:rPr lang="zh-CN" altLang="en-US" sz="2000" b="1" dirty="0">
                <a:ea typeface="宋体" pitchFamily="2" charset="-122"/>
                <a:sym typeface="Times New Roman" pitchFamily="18" charset="0"/>
              </a:rPr>
              <a:t>属性，不能访问类的非</a:t>
            </a:r>
            <a:r>
              <a:rPr lang="en-US" altLang="zh-CN" sz="2000" b="1" dirty="0">
                <a:ea typeface="宋体" pitchFamily="2" charset="-122"/>
                <a:sym typeface="Times New Roman" pitchFamily="18" charset="0"/>
              </a:rPr>
              <a:t>static</a:t>
            </a:r>
            <a:r>
              <a:rPr lang="zh-CN" altLang="en-US" sz="2000" b="1" dirty="0">
                <a:ea typeface="宋体" pitchFamily="2" charset="-122"/>
                <a:sym typeface="Times New Roman" pitchFamily="18" charset="0"/>
              </a:rPr>
              <a:t>属性。</a:t>
            </a:r>
            <a:endParaRPr lang="zh-CN" altLang="en-US" dirty="0">
              <a:ea typeface="宋体" pitchFamily="2" charset="-122"/>
            </a:endParaRPr>
          </a:p>
        </p:txBody>
      </p:sp>
      <p:sp>
        <p:nvSpPr>
          <p:cNvPr id="17413" name="Rectangle 5"/>
          <p:cNvSpPr>
            <a:spLocks noChangeArrowheads="1"/>
          </p:cNvSpPr>
          <p:nvPr/>
        </p:nvSpPr>
        <p:spPr bwMode="auto">
          <a:xfrm>
            <a:off x="8128000" y="2360614"/>
            <a:ext cx="3251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itchFamily="34" charset="0"/>
              <a:buNone/>
            </a:pPr>
            <a:r>
              <a:rPr lang="en-US" altLang="zh-CN" b="1" dirty="0">
                <a:ea typeface="宋体" pitchFamily="2" charset="-122"/>
                <a:sym typeface="Times New Roman" pitchFamily="18" charset="0"/>
              </a:rPr>
              <a:t>The output is:</a:t>
            </a:r>
            <a:endParaRPr lang="zh-CN" altLang="en-US" b="1" dirty="0">
              <a:ea typeface="宋体" pitchFamily="2" charset="-122"/>
              <a:sym typeface="Times New Roman" pitchFamily="18" charset="0"/>
            </a:endParaRPr>
          </a:p>
          <a:p>
            <a:pPr eaLnBrk="1" hangingPunct="1">
              <a:buFont typeface="Arial" pitchFamily="34" charset="0"/>
              <a:buNone/>
            </a:pPr>
            <a:r>
              <a:rPr lang="en-US" altLang="zh-CN" b="1" dirty="0">
                <a:ea typeface="宋体" pitchFamily="2" charset="-122"/>
                <a:sym typeface="Times New Roman" pitchFamily="18" charset="0"/>
              </a:rPr>
              <a:t>Number of total is 0</a:t>
            </a:r>
            <a:endParaRPr lang="zh-CN" altLang="en-US" b="1" dirty="0">
              <a:ea typeface="宋体" pitchFamily="2" charset="-122"/>
              <a:sym typeface="Times New Roman" pitchFamily="18" charset="0"/>
            </a:endParaRPr>
          </a:p>
          <a:p>
            <a:pPr eaLnBrk="1" hangingPunct="1">
              <a:buFont typeface="Arial" pitchFamily="34" charset="0"/>
              <a:buNone/>
            </a:pPr>
            <a:r>
              <a:rPr lang="en-US" altLang="zh-CN" b="1" dirty="0">
                <a:ea typeface="宋体" pitchFamily="2" charset="-122"/>
                <a:sym typeface="Times New Roman" pitchFamily="18" charset="0"/>
              </a:rPr>
              <a:t>Number of total is 1</a:t>
            </a:r>
            <a:endParaRPr lang="zh-CN" altLang="en-US" dirty="0"/>
          </a:p>
        </p:txBody>
      </p:sp>
      <p:sp>
        <p:nvSpPr>
          <p:cNvPr id="14341" name="矩形 1"/>
          <p:cNvSpPr>
            <a:spLocks noChangeArrowheads="1"/>
          </p:cNvSpPr>
          <p:nvPr/>
        </p:nvSpPr>
        <p:spPr bwMode="auto">
          <a:xfrm>
            <a:off x="7920567" y="2360614"/>
            <a:ext cx="3251200" cy="106838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pitchFamily="34" charset="0"/>
              <a:buNone/>
            </a:pPr>
            <a:endParaRPr lang="zh-CN" altLang="zh-CN"/>
          </a:p>
        </p:txBody>
      </p:sp>
    </p:spTree>
    <p:extLst>
      <p:ext uri="{BB962C8B-B14F-4D97-AF65-F5344CB8AC3E}">
        <p14:creationId xmlns:p14="http://schemas.microsoft.com/office/powerpoint/2010/main" val="1434255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animEffect filter="wipe(left)">
                                      <p:cBhvr>
                                        <p:cTn id="7" dur="500"/>
                                        <p:tgtEl>
                                          <p:spTgt spid="17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3">
                                            <p:txEl>
                                              <p:pRg st="1" end="1"/>
                                            </p:txEl>
                                          </p:spTgt>
                                        </p:tgtEl>
                                        <p:attrNameLst>
                                          <p:attrName>style.visibility</p:attrName>
                                        </p:attrNameLst>
                                      </p:cBhvr>
                                      <p:to>
                                        <p:strVal val="visible"/>
                                      </p:to>
                                    </p:set>
                                    <p:animEffect filter="wipe(left)">
                                      <p:cBhvr>
                                        <p:cTn id="12" dur="500"/>
                                        <p:tgtEl>
                                          <p:spTgt spid="174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3">
                                            <p:txEl>
                                              <p:pRg st="2" end="2"/>
                                            </p:txEl>
                                          </p:spTgt>
                                        </p:tgtEl>
                                        <p:attrNameLst>
                                          <p:attrName>style.visibility</p:attrName>
                                        </p:attrNameLst>
                                      </p:cBhvr>
                                      <p:to>
                                        <p:strVal val="visible"/>
                                      </p:to>
                                    </p:set>
                                    <p:animEffect filter="wipe(left)">
                                      <p:cBhvr>
                                        <p:cTn id="17" dur="500"/>
                                        <p:tgtEl>
                                          <p:spTgt spid="174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build="p"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5615517" y="117476"/>
            <a:ext cx="2463800" cy="619125"/>
          </a:xfrm>
        </p:spPr>
        <p:txBody>
          <a:bodyPr/>
          <a:lstStyle/>
          <a:p>
            <a:pPr eaLnBrk="1" hangingPunct="1"/>
            <a:r>
              <a:rPr lang="zh-CN" altLang="en-US" sz="4000" b="1">
                <a:ea typeface="宋体" pitchFamily="2" charset="-122"/>
                <a:sym typeface="Times New Roman" pitchFamily="18" charset="0"/>
              </a:rPr>
              <a:t>类方法</a:t>
            </a:r>
            <a:endParaRPr lang="zh-CN" altLang="en-US"/>
          </a:p>
        </p:txBody>
      </p:sp>
      <p:sp>
        <p:nvSpPr>
          <p:cNvPr id="16386" name="Rectangle 3"/>
          <p:cNvSpPr>
            <a:spLocks noChangeArrowheads="1"/>
          </p:cNvSpPr>
          <p:nvPr/>
        </p:nvSpPr>
        <p:spPr bwMode="auto">
          <a:xfrm>
            <a:off x="190500" y="925513"/>
            <a:ext cx="11906251"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Arial" pitchFamily="34" charset="0"/>
              <a:buChar char="l"/>
            </a:pPr>
            <a:r>
              <a:rPr lang="zh-CN" altLang="en-US" sz="2400" b="1" dirty="0">
                <a:ea typeface="宋体" pitchFamily="2" charset="-122"/>
                <a:sym typeface="Times New Roman" pitchFamily="18" charset="0"/>
              </a:rPr>
              <a:t>因为不需要实例就可以访问</a:t>
            </a: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方法，因此</a:t>
            </a: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方法内部不能有</a:t>
            </a:r>
            <a:r>
              <a:rPr lang="en-US" altLang="zh-CN" sz="2400" b="1" dirty="0">
                <a:ea typeface="宋体" pitchFamily="2" charset="-122"/>
                <a:sym typeface="Times New Roman" pitchFamily="18" charset="0"/>
              </a:rPr>
              <a:t>this</a:t>
            </a:r>
            <a:r>
              <a:rPr lang="zh-CN" altLang="en-US" sz="2400" b="1" dirty="0">
                <a:ea typeface="宋体" pitchFamily="2" charset="-122"/>
                <a:sym typeface="Times New Roman" pitchFamily="18" charset="0"/>
              </a:rPr>
              <a:t>。</a:t>
            </a:r>
            <a:r>
              <a:rPr lang="en-US" altLang="zh-CN" sz="2400" b="1" dirty="0">
                <a:ea typeface="宋体" pitchFamily="2" charset="-122"/>
                <a:sym typeface="Times New Roman" pitchFamily="18" charset="0"/>
              </a:rPr>
              <a:t>(</a:t>
            </a:r>
            <a:r>
              <a:rPr lang="zh-CN" altLang="en-US" sz="2400" b="1" dirty="0">
                <a:ea typeface="宋体" pitchFamily="2" charset="-122"/>
                <a:sym typeface="Times New Roman" pitchFamily="18" charset="0"/>
              </a:rPr>
              <a:t>也不能有</a:t>
            </a:r>
            <a:r>
              <a:rPr lang="en-US" altLang="zh-CN" sz="2400" b="1" dirty="0">
                <a:ea typeface="宋体" pitchFamily="2" charset="-122"/>
                <a:sym typeface="Times New Roman" pitchFamily="18" charset="0"/>
              </a:rPr>
              <a:t>super ? YES!)</a:t>
            </a:r>
            <a:endParaRPr lang="zh-CN" altLang="en-US" sz="2400" b="1" dirty="0">
              <a:ea typeface="宋体" pitchFamily="2" charset="-122"/>
              <a:sym typeface="Times New Roman" pitchFamily="18" charset="0"/>
            </a:endParaRPr>
          </a:p>
          <a:p>
            <a:pPr marL="342900" indent="-342900" eaLnBrk="1" hangingPunct="1">
              <a:buFont typeface="Arial" pitchFamily="34" charset="0"/>
              <a:buChar char="l"/>
            </a:pPr>
            <a:r>
              <a:rPr lang="zh-CN" altLang="en-US" sz="2400" b="1" dirty="0">
                <a:ea typeface="宋体" pitchFamily="2" charset="-122"/>
                <a:sym typeface="Times New Roman" pitchFamily="18" charset="0"/>
              </a:rPr>
              <a:t>重载的方法需要同时为</a:t>
            </a: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的或者非</a:t>
            </a: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的。</a:t>
            </a:r>
            <a:r>
              <a:rPr lang="en-US" sz="2400" b="1" dirty="0">
                <a:ea typeface="宋体" pitchFamily="2" charset="-122"/>
                <a:sym typeface="Times New Roman" pitchFamily="18" charset="0"/>
              </a:rPr>
              <a:t>	</a:t>
            </a:r>
            <a:endParaRPr lang="zh-CN" altLang="en-US" dirty="0"/>
          </a:p>
        </p:txBody>
      </p:sp>
      <p:sp>
        <p:nvSpPr>
          <p:cNvPr id="16387" name="Rectangle 4"/>
          <p:cNvSpPr>
            <a:spLocks noChangeArrowheads="1"/>
          </p:cNvSpPr>
          <p:nvPr/>
        </p:nvSpPr>
        <p:spPr bwMode="auto">
          <a:xfrm>
            <a:off x="254001" y="2155826"/>
            <a:ext cx="11842751"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class Person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private </a:t>
            </a:r>
            <a:r>
              <a:rPr lang="en-US" altLang="zh-CN" sz="2100" dirty="0" err="1">
                <a:ea typeface="宋体" pitchFamily="2" charset="-122"/>
                <a:sym typeface="Times New Roman" pitchFamily="18" charset="0"/>
              </a:rPr>
              <a:t>int</a:t>
            </a:r>
            <a:r>
              <a:rPr lang="en-US" altLang="zh-CN" sz="2100" dirty="0">
                <a:ea typeface="宋体" pitchFamily="2" charset="-122"/>
                <a:sym typeface="Times New Roman" pitchFamily="18" charset="0"/>
              </a:rPr>
              <a:t> id;</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private static </a:t>
            </a:r>
            <a:r>
              <a:rPr lang="en-US" altLang="zh-CN" sz="2100" dirty="0" err="1">
                <a:ea typeface="宋体" pitchFamily="2" charset="-122"/>
                <a:sym typeface="Times New Roman" pitchFamily="18" charset="0"/>
              </a:rPr>
              <a:t>int</a:t>
            </a:r>
            <a:r>
              <a:rPr lang="en-US" altLang="zh-CN" sz="2100" dirty="0">
                <a:ea typeface="宋体" pitchFamily="2" charset="-122"/>
                <a:sym typeface="Times New Roman" pitchFamily="18" charset="0"/>
              </a:rPr>
              <a:t> total = 0;</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public static void </a:t>
            </a:r>
            <a:r>
              <a:rPr lang="en-US" altLang="zh-CN" sz="2100" dirty="0" err="1">
                <a:ea typeface="宋体" pitchFamily="2" charset="-122"/>
                <a:sym typeface="Times New Roman" pitchFamily="18" charset="0"/>
              </a:rPr>
              <a:t>setTotalPerson</a:t>
            </a:r>
            <a:r>
              <a:rPr lang="en-US" altLang="zh-CN" sz="2100" dirty="0">
                <a:ea typeface="宋体" pitchFamily="2" charset="-122"/>
                <a:sym typeface="Times New Roman" pitchFamily="18" charset="0"/>
              </a:rPr>
              <a:t>(</a:t>
            </a:r>
            <a:r>
              <a:rPr lang="en-US" altLang="zh-CN" sz="2100" dirty="0" err="1">
                <a:ea typeface="宋体" pitchFamily="2" charset="-122"/>
                <a:sym typeface="Times New Roman" pitchFamily="18" charset="0"/>
              </a:rPr>
              <a:t>int</a:t>
            </a:r>
            <a:r>
              <a:rPr lang="en-US" altLang="zh-CN" sz="2100" dirty="0">
                <a:ea typeface="宋体" pitchFamily="2" charset="-122"/>
                <a:sym typeface="Times New Roman" pitchFamily="18" charset="0"/>
              </a:rPr>
              <a:t> total){</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a:t>
            </a:r>
            <a:r>
              <a:rPr lang="en-US" altLang="zh-CN" sz="2100" dirty="0" err="1">
                <a:ea typeface="宋体" pitchFamily="2" charset="-122"/>
                <a:sym typeface="Times New Roman" pitchFamily="18" charset="0"/>
              </a:rPr>
              <a:t>this.total</a:t>
            </a:r>
            <a:r>
              <a:rPr lang="en-US" altLang="zh-CN" sz="2100" dirty="0">
                <a:ea typeface="宋体" pitchFamily="2" charset="-122"/>
                <a:sym typeface="Times New Roman" pitchFamily="18" charset="0"/>
              </a:rPr>
              <a:t>=total;    </a:t>
            </a:r>
            <a:r>
              <a:rPr lang="en-US" altLang="zh-CN" sz="2000" dirty="0">
                <a:ea typeface="宋体" pitchFamily="2" charset="-122"/>
                <a:sym typeface="Times New Roman" pitchFamily="18" charset="0"/>
              </a:rPr>
              <a:t>//</a:t>
            </a:r>
            <a:r>
              <a:rPr lang="zh-CN" altLang="en-US" sz="2000" dirty="0">
                <a:ea typeface="宋体" pitchFamily="2" charset="-122"/>
                <a:sym typeface="Times New Roman" pitchFamily="18" charset="0"/>
              </a:rPr>
              <a:t>非法，在</a:t>
            </a:r>
            <a:r>
              <a:rPr lang="en-US" altLang="zh-CN" sz="2000" dirty="0">
                <a:ea typeface="宋体" pitchFamily="2" charset="-122"/>
                <a:sym typeface="Times New Roman" pitchFamily="18" charset="0"/>
              </a:rPr>
              <a:t>static</a:t>
            </a:r>
            <a:r>
              <a:rPr lang="zh-CN" altLang="en-US" sz="2000" dirty="0">
                <a:ea typeface="宋体" pitchFamily="2" charset="-122"/>
                <a:sym typeface="Times New Roman" pitchFamily="18" charset="0"/>
              </a:rPr>
              <a:t>方法中不能有</a:t>
            </a:r>
            <a:r>
              <a:rPr lang="en-US" altLang="zh-CN" sz="2000" dirty="0">
                <a:ea typeface="宋体" pitchFamily="2" charset="-122"/>
                <a:sym typeface="Times New Roman" pitchFamily="18" charset="0"/>
              </a:rPr>
              <a:t>this</a:t>
            </a:r>
            <a:r>
              <a:rPr lang="zh-CN" altLang="en-US" sz="2000" dirty="0">
                <a:ea typeface="宋体" pitchFamily="2" charset="-122"/>
                <a:sym typeface="Times New Roman" pitchFamily="18" charset="0"/>
              </a:rPr>
              <a:t>，也不能有</a:t>
            </a:r>
            <a:r>
              <a:rPr lang="en-US" altLang="zh-CN" sz="2000" dirty="0">
                <a:ea typeface="宋体" pitchFamily="2" charset="-122"/>
                <a:sym typeface="Times New Roman" pitchFamily="18" charset="0"/>
              </a:rPr>
              <a:t>super</a:t>
            </a:r>
            <a:endParaRPr lang="zh-CN" altLang="en-US" sz="20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public Person()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total++;</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id = total;</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public class </a:t>
            </a:r>
            <a:r>
              <a:rPr lang="en-US" altLang="zh-CN" sz="2100" dirty="0" err="1">
                <a:ea typeface="宋体" pitchFamily="2" charset="-122"/>
                <a:sym typeface="Times New Roman" pitchFamily="18" charset="0"/>
              </a:rPr>
              <a:t>TestPerson</a:t>
            </a:r>
            <a:r>
              <a:rPr lang="en-US" altLang="zh-CN" sz="2100" dirty="0">
                <a:ea typeface="宋体" pitchFamily="2" charset="-122"/>
                <a:sym typeface="Times New Roman" pitchFamily="18" charset="0"/>
              </a:rPr>
              <a:t>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public static void main(String[] </a:t>
            </a:r>
            <a:r>
              <a:rPr lang="en-US" altLang="zh-CN" sz="2100" dirty="0" err="1">
                <a:ea typeface="宋体" pitchFamily="2" charset="-122"/>
                <a:sym typeface="Times New Roman" pitchFamily="18" charset="0"/>
              </a:rPr>
              <a:t>args</a:t>
            </a:r>
            <a:r>
              <a:rPr lang="en-US" altLang="zh-CN" sz="2100" dirty="0">
                <a:ea typeface="宋体" pitchFamily="2" charset="-122"/>
                <a:sym typeface="Times New Roman" pitchFamily="18" charset="0"/>
              </a:rPr>
              <a:t>) {</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a:t>
            </a:r>
            <a:r>
              <a:rPr lang="en-US" altLang="zh-CN" sz="2100" dirty="0" err="1">
                <a:ea typeface="宋体" pitchFamily="2" charset="-122"/>
                <a:sym typeface="Times New Roman" pitchFamily="18" charset="0"/>
              </a:rPr>
              <a:t>Person.setTotalPerson</a:t>
            </a:r>
            <a:r>
              <a:rPr lang="en-US" altLang="zh-CN" sz="2100" dirty="0">
                <a:ea typeface="宋体" pitchFamily="2" charset="-122"/>
                <a:sym typeface="Times New Roman" pitchFamily="18" charset="0"/>
              </a:rPr>
              <a:t>(3);</a:t>
            </a:r>
            <a:endParaRPr lang="zh-CN" altLang="en-US" sz="2100" dirty="0">
              <a:ea typeface="宋体" pitchFamily="2" charset="-122"/>
              <a:sym typeface="Times New Roman" pitchFamily="18" charset="0"/>
            </a:endParaRPr>
          </a:p>
          <a:p>
            <a:pPr eaLnBrk="1" hangingPunct="1">
              <a:lnSpc>
                <a:spcPct val="50000"/>
              </a:lnSpc>
              <a:spcBef>
                <a:spcPct val="50000"/>
              </a:spcBef>
              <a:buFont typeface="Arial" pitchFamily="34" charset="0"/>
              <a:buNone/>
            </a:pPr>
            <a:r>
              <a:rPr lang="en-US" altLang="zh-CN" sz="2100" dirty="0">
                <a:ea typeface="宋体" pitchFamily="2" charset="-122"/>
                <a:sym typeface="Times New Roman" pitchFamily="18" charset="0"/>
              </a:rPr>
              <a:t>        }  }</a:t>
            </a:r>
            <a:endParaRPr lang="en-US" altLang="zh-CN" dirty="0"/>
          </a:p>
        </p:txBody>
      </p:sp>
    </p:spTree>
    <p:extLst>
      <p:ext uri="{BB962C8B-B14F-4D97-AF65-F5344CB8AC3E}">
        <p14:creationId xmlns:p14="http://schemas.microsoft.com/office/powerpoint/2010/main" val="295869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2"/>
          <p:cNvSpPr txBox="1">
            <a:spLocks noChangeArrowheads="1"/>
          </p:cNvSpPr>
          <p:nvPr/>
        </p:nvSpPr>
        <p:spPr bwMode="auto">
          <a:xfrm>
            <a:off x="383117" y="1196975"/>
            <a:ext cx="113792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zh-CN" altLang="en-US" sz="2400" b="1" dirty="0">
                <a:latin typeface="Arial" pitchFamily="34" charset="0"/>
                <a:ea typeface="宋体" pitchFamily="2" charset="-122"/>
                <a:sym typeface="Times New Roman" pitchFamily="18" charset="0"/>
              </a:rPr>
              <a:t>        设计模式</a:t>
            </a:r>
            <a:r>
              <a:rPr lang="zh-CN" altLang="en-US" sz="2400" dirty="0">
                <a:latin typeface="Arial" pitchFamily="34" charset="0"/>
                <a:ea typeface="宋体" pitchFamily="2" charset="-122"/>
                <a:sym typeface="Times New Roman" pitchFamily="18" charset="0"/>
              </a:rPr>
              <a:t>是在大量的实践中总结和理论化之后优选的代码结构、编程风格、以及</a:t>
            </a:r>
            <a:r>
              <a:rPr lang="zh-CN" altLang="en-US" sz="2400" b="1" dirty="0">
                <a:latin typeface="Arial" pitchFamily="34" charset="0"/>
                <a:ea typeface="宋体" pitchFamily="2" charset="-122"/>
                <a:sym typeface="Times New Roman" pitchFamily="18" charset="0"/>
              </a:rPr>
              <a:t>解决问题的思考方式</a:t>
            </a:r>
            <a:r>
              <a:rPr lang="zh-CN" altLang="en-US" sz="2400" dirty="0">
                <a:latin typeface="Arial" pitchFamily="34" charset="0"/>
                <a:ea typeface="宋体" pitchFamily="2" charset="-122"/>
                <a:sym typeface="Times New Roman" pitchFamily="18" charset="0"/>
              </a:rPr>
              <a:t>。设计模式就像是经典的棋谱，不同的棋局，我们用不同的棋谱，免去我们自己再思考和摸索。</a:t>
            </a:r>
          </a:p>
          <a:p>
            <a:pPr eaLnBrk="1" hangingPunct="1">
              <a:buFont typeface="Arial" pitchFamily="34" charset="0"/>
              <a:buNone/>
            </a:pPr>
            <a:r>
              <a:rPr lang="zh-CN" altLang="en-US" sz="2400" dirty="0">
                <a:latin typeface="Arial" pitchFamily="34" charset="0"/>
                <a:ea typeface="宋体" pitchFamily="2" charset="-122"/>
                <a:sym typeface="Times New Roman" pitchFamily="18" charset="0"/>
              </a:rPr>
              <a:t>        所谓类的单例设计模式，就是采取一定的方法保证在整个的软件系统中，对某个类</a:t>
            </a:r>
            <a:r>
              <a:rPr lang="zh-CN" altLang="en-US" sz="2400" b="1" dirty="0">
                <a:latin typeface="Arial" pitchFamily="34" charset="0"/>
                <a:ea typeface="宋体" pitchFamily="2" charset="-122"/>
                <a:sym typeface="Times New Roman" pitchFamily="18" charset="0"/>
              </a:rPr>
              <a:t>只能存在一个对象实例</a:t>
            </a:r>
            <a:r>
              <a:rPr lang="zh-CN" altLang="en-US" sz="2400" dirty="0">
                <a:latin typeface="Arial" pitchFamily="34" charset="0"/>
                <a:ea typeface="宋体" pitchFamily="2" charset="-122"/>
                <a:sym typeface="Times New Roman" pitchFamily="18" charset="0"/>
              </a:rPr>
              <a:t>，并且该类只提供一个取得其对象实例的方法。如果我们要让类在一个虚拟机中只能产生一个对象，我们首先必须将类的构造方法的访问权限设置为</a:t>
            </a:r>
            <a:r>
              <a:rPr lang="en-US" altLang="zh-CN" sz="2400" dirty="0">
                <a:latin typeface="Arial" pitchFamily="34" charset="0"/>
                <a:ea typeface="宋体" pitchFamily="2" charset="-122"/>
                <a:sym typeface="Times New Roman" pitchFamily="18" charset="0"/>
              </a:rPr>
              <a:t>private</a:t>
            </a:r>
            <a:r>
              <a:rPr lang="zh-CN" altLang="en-US" sz="2400" dirty="0">
                <a:latin typeface="Arial" pitchFamily="34" charset="0"/>
                <a:ea typeface="宋体" pitchFamily="2" charset="-122"/>
                <a:sym typeface="Times New Roman" pitchFamily="18" charset="0"/>
              </a:rPr>
              <a:t>，这样，就不能用</a:t>
            </a:r>
            <a:r>
              <a:rPr lang="en-US" altLang="zh-CN" sz="2400" dirty="0">
                <a:latin typeface="Arial" pitchFamily="34" charset="0"/>
                <a:ea typeface="宋体" pitchFamily="2" charset="-122"/>
                <a:sym typeface="Times New Roman" pitchFamily="18" charset="0"/>
              </a:rPr>
              <a:t>new</a:t>
            </a:r>
            <a:r>
              <a:rPr lang="zh-CN" altLang="en-US" sz="2400" dirty="0">
                <a:latin typeface="Arial" pitchFamily="34" charset="0"/>
                <a:ea typeface="宋体" pitchFamily="2" charset="-122"/>
                <a:sym typeface="Times New Roman" pitchFamily="18" charset="0"/>
              </a:rPr>
              <a:t>操作符在类的外部产生类的对象了，但在类内部仍可以产生该类的对象。因为在类的外部开始还无法得到类的对象，只能调用该类的某个静态方法以返回类内部创建的对象，静态方法只能访问类中的静态成员变量，所以，指向类内部产生的该类对象的变量也必须定义成静态的。</a:t>
            </a:r>
            <a:endParaRPr lang="zh-CN" altLang="en-US" sz="1800" dirty="0">
              <a:latin typeface="Arial" pitchFamily="34" charset="0"/>
            </a:endParaRPr>
          </a:p>
        </p:txBody>
      </p:sp>
      <p:sp>
        <p:nvSpPr>
          <p:cNvPr id="18434" name="Rectangle 3"/>
          <p:cNvSpPr>
            <a:spLocks noGrp="1" noChangeArrowheads="1"/>
          </p:cNvSpPr>
          <p:nvPr>
            <p:ph type="title"/>
          </p:nvPr>
        </p:nvSpPr>
        <p:spPr>
          <a:xfrm>
            <a:off x="2256367" y="673100"/>
            <a:ext cx="8568267" cy="742950"/>
          </a:xfrm>
        </p:spPr>
        <p:txBody>
          <a:bodyPr/>
          <a:lstStyle/>
          <a:p>
            <a:pPr eaLnBrk="1" hangingPunct="1"/>
            <a:r>
              <a:rPr lang="zh-CN" altLang="en-US" b="1" dirty="0">
                <a:ea typeface="宋体" pitchFamily="2" charset="-122"/>
                <a:sym typeface="Times New Roman" pitchFamily="18" charset="0"/>
              </a:rPr>
              <a:t>单例 </a:t>
            </a:r>
            <a:r>
              <a:rPr lang="en-US" altLang="zh-CN" b="1" dirty="0">
                <a:ea typeface="宋体" pitchFamily="2" charset="-122"/>
                <a:sym typeface="Times New Roman" pitchFamily="18" charset="0"/>
              </a:rPr>
              <a:t>(Singleton)</a:t>
            </a:r>
            <a:r>
              <a:rPr lang="zh-CN" altLang="en-US" b="1" dirty="0">
                <a:ea typeface="宋体" pitchFamily="2" charset="-122"/>
                <a:sym typeface="Times New Roman" pitchFamily="18" charset="0"/>
              </a:rPr>
              <a:t>设计模式</a:t>
            </a:r>
            <a:endParaRPr lang="zh-CN" altLang="en-US" dirty="0"/>
          </a:p>
        </p:txBody>
      </p:sp>
    </p:spTree>
    <p:extLst>
      <p:ext uri="{BB962C8B-B14F-4D97-AF65-F5344CB8AC3E}">
        <p14:creationId xmlns:p14="http://schemas.microsoft.com/office/powerpoint/2010/main" val="164758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4294967295"/>
          </p:nvPr>
        </p:nvSpPr>
        <p:spPr>
          <a:xfrm>
            <a:off x="334434" y="1196976"/>
            <a:ext cx="10608733" cy="5400675"/>
          </a:xfrm>
          <a:prstGeom prst="rect">
            <a:avLst/>
          </a:prstGeom>
        </p:spPr>
        <p:txBody>
          <a:bodyPr/>
          <a:lstStyle/>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class Single{</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//private</a:t>
            </a:r>
            <a:r>
              <a:rPr lang="zh-CN" altLang="en-US" sz="2400" dirty="0">
                <a:ea typeface="宋体" pitchFamily="2" charset="-122"/>
                <a:sym typeface="Times New Roman" pitchFamily="18" charset="0"/>
              </a:rPr>
              <a:t>的构造器，不能在类的外部创建该类的对象</a:t>
            </a: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private Single() {}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私有的，只能在类的内部访问</a:t>
            </a: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private static Single </a:t>
            </a:r>
            <a:r>
              <a:rPr lang="en-US" altLang="zh-CN" sz="2400" dirty="0" err="1">
                <a:ea typeface="宋体" pitchFamily="2" charset="-122"/>
                <a:sym typeface="Times New Roman" pitchFamily="18" charset="0"/>
              </a:rPr>
              <a:t>onlyone</a:t>
            </a:r>
            <a:r>
              <a:rPr lang="en-US" altLang="zh-CN" sz="2400" dirty="0">
                <a:ea typeface="宋体" pitchFamily="2" charset="-122"/>
                <a:sym typeface="Times New Roman" pitchFamily="18" charset="0"/>
              </a:rPr>
              <a:t> = new Single();</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getSingle</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为</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，不用创建对象即可访问</a:t>
            </a: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public static Single </a:t>
            </a:r>
            <a:r>
              <a:rPr lang="en-US" altLang="zh-CN" sz="2400" dirty="0" err="1">
                <a:ea typeface="宋体" pitchFamily="2" charset="-122"/>
                <a:sym typeface="Times New Roman" pitchFamily="18" charset="0"/>
              </a:rPr>
              <a:t>getSingle</a:t>
            </a: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return </a:t>
            </a:r>
            <a:r>
              <a:rPr lang="en-US" altLang="zh-CN" sz="2400" dirty="0" err="1">
                <a:ea typeface="宋体" pitchFamily="2" charset="-122"/>
                <a:sym typeface="Times New Roman" pitchFamily="18" charset="0"/>
              </a:rPr>
              <a:t>onlyone</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public class </a:t>
            </a:r>
            <a:r>
              <a:rPr lang="en-US" altLang="zh-CN" sz="2400" dirty="0" err="1">
                <a:ea typeface="宋体" pitchFamily="2" charset="-122"/>
                <a:sym typeface="Times New Roman" pitchFamily="18" charset="0"/>
              </a:rPr>
              <a:t>TestSingle</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public static void main(String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 {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Single  s1 = </a:t>
            </a:r>
            <a:r>
              <a:rPr lang="en-US" altLang="zh-CN" sz="2400" dirty="0" err="1">
                <a:ea typeface="宋体" pitchFamily="2" charset="-122"/>
                <a:sym typeface="Times New Roman" pitchFamily="18" charset="0"/>
              </a:rPr>
              <a:t>Single.getSingle</a:t>
            </a:r>
            <a:r>
              <a:rPr lang="en-US" altLang="zh-CN" sz="2400" dirty="0">
                <a:ea typeface="宋体" pitchFamily="2" charset="-122"/>
                <a:sym typeface="Times New Roman" pitchFamily="18" charset="0"/>
              </a:rPr>
              <a:t>();      //</a:t>
            </a:r>
            <a:r>
              <a:rPr lang="zh-CN" altLang="en-US" sz="2400" dirty="0">
                <a:ea typeface="宋体" pitchFamily="2" charset="-122"/>
                <a:sym typeface="Times New Roman" pitchFamily="18" charset="0"/>
              </a:rPr>
              <a:t>访问静态方法</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	Single  s2 = </a:t>
            </a:r>
            <a:r>
              <a:rPr lang="en-US" altLang="zh-CN" sz="2400" dirty="0" err="1">
                <a:ea typeface="宋体" pitchFamily="2" charset="-122"/>
                <a:sym typeface="Times New Roman" pitchFamily="18" charset="0"/>
              </a:rPr>
              <a:t>Single.getSingle</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if (s1==s2){</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("s1 is equals to s2!");</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endParaRPr lang="zh-CN" altLang="en-US" dirty="0"/>
          </a:p>
        </p:txBody>
      </p:sp>
      <p:sp>
        <p:nvSpPr>
          <p:cNvPr id="19458" name="Rectangle 3"/>
          <p:cNvSpPr>
            <a:spLocks noGrp="1" noChangeArrowheads="1"/>
          </p:cNvSpPr>
          <p:nvPr>
            <p:ph type="title"/>
          </p:nvPr>
        </p:nvSpPr>
        <p:spPr>
          <a:xfrm>
            <a:off x="2927351" y="692150"/>
            <a:ext cx="7897283" cy="744538"/>
          </a:xfrm>
        </p:spPr>
        <p:txBody>
          <a:bodyPr/>
          <a:lstStyle/>
          <a:p>
            <a:pPr eaLnBrk="1" hangingPunct="1"/>
            <a:r>
              <a:rPr lang="zh-CN" altLang="en-US" sz="3200" b="1" dirty="0">
                <a:ea typeface="宋体" pitchFamily="2" charset="-122"/>
                <a:sym typeface="Times New Roman" pitchFamily="18" charset="0"/>
              </a:rPr>
              <a:t>单例</a:t>
            </a:r>
            <a:r>
              <a:rPr lang="en-US" altLang="zh-CN" sz="3200" b="1" dirty="0">
                <a:ea typeface="宋体" pitchFamily="2" charset="-122"/>
                <a:sym typeface="Times New Roman" pitchFamily="18" charset="0"/>
              </a:rPr>
              <a:t>(Singleton)</a:t>
            </a:r>
            <a:r>
              <a:rPr lang="zh-CN" altLang="en-US" sz="3200" b="1" dirty="0">
                <a:ea typeface="宋体" pitchFamily="2" charset="-122"/>
                <a:sym typeface="Times New Roman" pitchFamily="18" charset="0"/>
              </a:rPr>
              <a:t>设计模式</a:t>
            </a:r>
            <a:r>
              <a:rPr lang="en-US" altLang="zh-CN" sz="3200" b="1" dirty="0">
                <a:ea typeface="宋体" pitchFamily="2" charset="-122"/>
                <a:sym typeface="Times New Roman" pitchFamily="18" charset="0"/>
              </a:rPr>
              <a:t>-</a:t>
            </a:r>
            <a:r>
              <a:rPr lang="zh-CN" altLang="en-US" sz="3200" b="1" dirty="0">
                <a:ea typeface="宋体" pitchFamily="2" charset="-122"/>
                <a:sym typeface="Times New Roman" pitchFamily="18" charset="0"/>
              </a:rPr>
              <a:t>饿汉式</a:t>
            </a:r>
            <a:endParaRPr lang="zh-CN" altLang="en-US" dirty="0"/>
          </a:p>
        </p:txBody>
      </p:sp>
    </p:spTree>
    <p:extLst>
      <p:ext uri="{BB962C8B-B14F-4D97-AF65-F5344CB8AC3E}">
        <p14:creationId xmlns:p14="http://schemas.microsoft.com/office/powerpoint/2010/main" val="294034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4294967295"/>
          </p:nvPr>
        </p:nvSpPr>
        <p:spPr>
          <a:xfrm>
            <a:off x="334434" y="1196976"/>
            <a:ext cx="11523133" cy="5400675"/>
          </a:xfrm>
          <a:prstGeom prst="rect">
            <a:avLst/>
          </a:prstGeom>
        </p:spPr>
        <p:txBody>
          <a:bodyPr/>
          <a:lstStyle/>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class Singleton{</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000" dirty="0">
                <a:ea typeface="宋体" pitchFamily="2" charset="-122"/>
                <a:sym typeface="Times New Roman" pitchFamily="18" charset="0"/>
              </a:rPr>
              <a:t>	//1.</a:t>
            </a:r>
            <a:r>
              <a:rPr lang="zh-CN" altLang="en-US" sz="2000" dirty="0">
                <a:ea typeface="宋体" pitchFamily="2" charset="-122"/>
                <a:sym typeface="Times New Roman" pitchFamily="18" charset="0"/>
              </a:rPr>
              <a:t>将构造器私有化，保证在此类的外部，不能调用本类的构造器。</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private Singleton(){</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000" dirty="0">
                <a:ea typeface="宋体" pitchFamily="2" charset="-122"/>
                <a:sym typeface="Times New Roman" pitchFamily="18" charset="0"/>
              </a:rPr>
              <a:t>//2.</a:t>
            </a:r>
            <a:r>
              <a:rPr lang="zh-CN" altLang="en-US" sz="2000" dirty="0">
                <a:ea typeface="宋体" pitchFamily="2" charset="-122"/>
                <a:sym typeface="Times New Roman" pitchFamily="18" charset="0"/>
              </a:rPr>
              <a:t>先声明类的引用</a:t>
            </a:r>
          </a:p>
          <a:p>
            <a:pPr eaLnBrk="1" hangingPunct="1">
              <a:lnSpc>
                <a:spcPct val="90000"/>
              </a:lnSpc>
              <a:spcBef>
                <a:spcPct val="0"/>
              </a:spcBef>
              <a:buFont typeface="Arial" pitchFamily="34" charset="0"/>
              <a:buNone/>
            </a:pPr>
            <a:r>
              <a:rPr lang="zh-CN" altLang="en-US" sz="2000" dirty="0">
                <a:ea typeface="宋体" pitchFamily="2" charset="-122"/>
                <a:sym typeface="Times New Roman" pitchFamily="18" charset="0"/>
              </a:rPr>
              <a:t>	</a:t>
            </a:r>
            <a:r>
              <a:rPr lang="en-US" altLang="zh-CN" sz="2000" dirty="0">
                <a:ea typeface="宋体" pitchFamily="2" charset="-122"/>
                <a:sym typeface="Times New Roman" pitchFamily="18" charset="0"/>
              </a:rPr>
              <a:t>//4.</a:t>
            </a:r>
            <a:r>
              <a:rPr lang="zh-CN" altLang="en-US" sz="2000" dirty="0">
                <a:ea typeface="宋体" pitchFamily="2" charset="-122"/>
                <a:sym typeface="Times New Roman" pitchFamily="18" charset="0"/>
              </a:rPr>
              <a:t>也需要配合</a:t>
            </a:r>
            <a:r>
              <a:rPr lang="en-US" altLang="zh-CN" sz="2000" dirty="0">
                <a:ea typeface="宋体" pitchFamily="2" charset="-122"/>
                <a:sym typeface="Times New Roman" pitchFamily="18" charset="0"/>
              </a:rPr>
              <a:t>static</a:t>
            </a:r>
            <a:r>
              <a:rPr lang="zh-CN" altLang="en-US" sz="2000" dirty="0">
                <a:ea typeface="宋体" pitchFamily="2" charset="-122"/>
                <a:sym typeface="Times New Roman" pitchFamily="18" charset="0"/>
              </a:rPr>
              <a:t>的方法，用</a:t>
            </a:r>
            <a:r>
              <a:rPr lang="en-US" altLang="zh-CN" sz="2000" dirty="0">
                <a:ea typeface="宋体" pitchFamily="2" charset="-122"/>
                <a:sym typeface="Times New Roman" pitchFamily="18" charset="0"/>
              </a:rPr>
              <a:t>static</a:t>
            </a:r>
            <a:r>
              <a:rPr lang="zh-CN" altLang="en-US" sz="2000" dirty="0">
                <a:ea typeface="宋体" pitchFamily="2" charset="-122"/>
                <a:sym typeface="Times New Roman" pitchFamily="18" charset="0"/>
              </a:rPr>
              <a:t>修饰此类的引用。</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private static Singleton  instance = null;</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000" dirty="0">
                <a:ea typeface="宋体" pitchFamily="2" charset="-122"/>
                <a:sym typeface="Times New Roman" pitchFamily="18" charset="0"/>
              </a:rPr>
              <a:t>//3.</a:t>
            </a:r>
            <a:r>
              <a:rPr lang="zh-CN" altLang="en-US" sz="2000" dirty="0">
                <a:ea typeface="宋体" pitchFamily="2" charset="-122"/>
                <a:sym typeface="Times New Roman" pitchFamily="18" charset="0"/>
              </a:rPr>
              <a:t>设置公共的方法来访问类的实例</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public static Singleton  </a:t>
            </a:r>
            <a:r>
              <a:rPr lang="en-US" altLang="zh-CN" sz="2400" dirty="0" err="1">
                <a:ea typeface="宋体" pitchFamily="2" charset="-122"/>
                <a:sym typeface="Times New Roman" pitchFamily="18" charset="0"/>
              </a:rPr>
              <a:t>getInstance</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000" dirty="0">
                <a:ea typeface="宋体" pitchFamily="2" charset="-122"/>
                <a:sym typeface="Times New Roman" pitchFamily="18" charset="0"/>
              </a:rPr>
              <a:t>//3.1</a:t>
            </a:r>
            <a:r>
              <a:rPr lang="zh-CN" altLang="en-US" sz="2000" dirty="0">
                <a:ea typeface="宋体" pitchFamily="2" charset="-122"/>
                <a:sym typeface="Times New Roman" pitchFamily="18" charset="0"/>
              </a:rPr>
              <a:t>如果类的实例未创建，那些先要创建，然后返回给调用者：本类。因此，需要</a:t>
            </a:r>
            <a:r>
              <a:rPr lang="en-US" altLang="zh-CN" sz="2000" dirty="0">
                <a:ea typeface="宋体" pitchFamily="2" charset="-122"/>
                <a:sym typeface="Times New Roman" pitchFamily="18" charset="0"/>
              </a:rPr>
              <a:t>static </a:t>
            </a:r>
            <a:r>
              <a:rPr lang="zh-CN" altLang="en-US" sz="2000" dirty="0">
                <a:ea typeface="宋体" pitchFamily="2" charset="-122"/>
                <a:sym typeface="Times New Roman" pitchFamily="18" charset="0"/>
              </a:rPr>
              <a:t>修饰。</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if(instance == null){</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instance = new Singleton();</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000" dirty="0">
                <a:ea typeface="宋体" pitchFamily="2" charset="-122"/>
                <a:sym typeface="Times New Roman" pitchFamily="18" charset="0"/>
              </a:rPr>
              <a:t>	//3.2 </a:t>
            </a:r>
            <a:r>
              <a:rPr lang="zh-CN" altLang="en-US" sz="2000" dirty="0">
                <a:ea typeface="宋体" pitchFamily="2" charset="-122"/>
                <a:sym typeface="Times New Roman" pitchFamily="18" charset="0"/>
              </a:rPr>
              <a:t>若有了类的实例，直接返回给调用者。</a:t>
            </a:r>
          </a:p>
          <a:p>
            <a:pPr eaLnBrk="1" hangingPunct="1">
              <a:lnSpc>
                <a:spcPct val="90000"/>
              </a:lnSpc>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return instance;</a:t>
            </a:r>
            <a:endParaRPr lang="zh-CN" altLang="en-US" sz="24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  }</a:t>
            </a:r>
            <a:endParaRPr lang="zh-CN" altLang="en-US" dirty="0"/>
          </a:p>
        </p:txBody>
      </p:sp>
      <p:sp>
        <p:nvSpPr>
          <p:cNvPr id="20482" name="Rectangle 3"/>
          <p:cNvSpPr>
            <a:spLocks noGrp="1" noChangeArrowheads="1"/>
          </p:cNvSpPr>
          <p:nvPr>
            <p:ph type="title"/>
          </p:nvPr>
        </p:nvSpPr>
        <p:spPr>
          <a:xfrm>
            <a:off x="2927351" y="692150"/>
            <a:ext cx="7897283" cy="744538"/>
          </a:xfrm>
        </p:spPr>
        <p:txBody>
          <a:bodyPr/>
          <a:lstStyle/>
          <a:p>
            <a:pPr eaLnBrk="1" hangingPunct="1"/>
            <a:r>
              <a:rPr lang="zh-CN" altLang="en-US" sz="3200" b="1" dirty="0">
                <a:ea typeface="宋体" pitchFamily="2" charset="-122"/>
                <a:sym typeface="Times New Roman" pitchFamily="18" charset="0"/>
              </a:rPr>
              <a:t>单例</a:t>
            </a:r>
            <a:r>
              <a:rPr lang="en-US" altLang="zh-CN" sz="3200" b="1" dirty="0">
                <a:ea typeface="宋体" pitchFamily="2" charset="-122"/>
                <a:sym typeface="Times New Roman" pitchFamily="18" charset="0"/>
              </a:rPr>
              <a:t>(Singleton)</a:t>
            </a:r>
            <a:r>
              <a:rPr lang="zh-CN" altLang="en-US" sz="3200" b="1" dirty="0">
                <a:ea typeface="宋体" pitchFamily="2" charset="-122"/>
                <a:sym typeface="Times New Roman" pitchFamily="18" charset="0"/>
              </a:rPr>
              <a:t>设计模式</a:t>
            </a:r>
            <a:r>
              <a:rPr lang="en-US" altLang="zh-CN" sz="3200" b="1" dirty="0">
                <a:ea typeface="宋体" pitchFamily="2" charset="-122"/>
                <a:sym typeface="Times New Roman" pitchFamily="18" charset="0"/>
              </a:rPr>
              <a:t>-</a:t>
            </a:r>
            <a:r>
              <a:rPr lang="zh-CN" altLang="en-US" sz="3200" b="1" dirty="0">
                <a:ea typeface="宋体" pitchFamily="2" charset="-122"/>
                <a:sym typeface="Times New Roman" pitchFamily="18" charset="0"/>
              </a:rPr>
              <a:t>懒汉式</a:t>
            </a:r>
            <a:endParaRPr lang="zh-CN" altLang="en-US" dirty="0"/>
          </a:p>
        </p:txBody>
      </p:sp>
      <p:sp>
        <p:nvSpPr>
          <p:cNvPr id="24580" name="矩形 1"/>
          <p:cNvSpPr>
            <a:spLocks noChangeArrowheads="1"/>
          </p:cNvSpPr>
          <p:nvPr/>
        </p:nvSpPr>
        <p:spPr bwMode="auto">
          <a:xfrm>
            <a:off x="8401051" y="4940300"/>
            <a:ext cx="3647016" cy="172878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buFont typeface="Arial" pitchFamily="34" charset="0"/>
              <a:buNone/>
            </a:pPr>
            <a:r>
              <a:rPr lang="zh-CN" altLang="en-US" sz="2000">
                <a:solidFill>
                  <a:schemeClr val="tx1"/>
                </a:solidFill>
                <a:latin typeface="宋体" pitchFamily="2" charset="-122"/>
                <a:ea typeface="宋体" pitchFamily="2" charset="-122"/>
              </a:rPr>
              <a:t>暂时懒汉式还存在线程安全问题，讲到多线程时，可修复</a:t>
            </a:r>
            <a:endParaRPr lang="zh-CN" altLang="en-US">
              <a:solidFill>
                <a:schemeClr val="tx1"/>
              </a:solidFill>
              <a:ea typeface="宋体" pitchFamily="2" charset="-122"/>
            </a:endParaRPr>
          </a:p>
        </p:txBody>
      </p:sp>
    </p:spTree>
    <p:extLst>
      <p:ext uri="{BB962C8B-B14F-4D97-AF65-F5344CB8AC3E}">
        <p14:creationId xmlns:p14="http://schemas.microsoft.com/office/powerpoint/2010/main" val="333324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918" y="2060576"/>
            <a:ext cx="101981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TextBox 3"/>
          <p:cNvSpPr txBox="1">
            <a:spLocks noChangeArrowheads="1"/>
          </p:cNvSpPr>
          <p:nvPr/>
        </p:nvSpPr>
        <p:spPr bwMode="auto">
          <a:xfrm>
            <a:off x="825500" y="1052513"/>
            <a:ext cx="508846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2400" b="1" dirty="0">
                <a:latin typeface="Arial" pitchFamily="34" charset="0"/>
                <a:ea typeface="宋体" pitchFamily="2" charset="-122"/>
              </a:rPr>
              <a:t>举例：</a:t>
            </a:r>
            <a:r>
              <a:rPr lang="en-US" altLang="zh-CN" sz="2400" b="1" dirty="0" err="1">
                <a:latin typeface="Arial" pitchFamily="34" charset="0"/>
                <a:ea typeface="宋体" pitchFamily="2" charset="-122"/>
              </a:rPr>
              <a:t>java.lang.Runtime</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19009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2351618" y="692150"/>
            <a:ext cx="7935383" cy="719138"/>
          </a:xfrm>
        </p:spPr>
        <p:txBody>
          <a:bodyPr lIns="92075" tIns="46038" rIns="92075" bIns="46038"/>
          <a:lstStyle/>
          <a:p>
            <a:pPr eaLnBrk="1" hangingPunct="1"/>
            <a:r>
              <a:rPr lang="en-US" altLang="zh-CN" b="1" dirty="0">
                <a:ea typeface="宋体" pitchFamily="2" charset="-122"/>
                <a:sym typeface="Times New Roman" pitchFamily="18" charset="0"/>
              </a:rPr>
              <a:t>5.2  </a:t>
            </a:r>
            <a:r>
              <a:rPr lang="zh-CN" altLang="en-US" b="1" dirty="0">
                <a:ea typeface="宋体" pitchFamily="2" charset="-122"/>
                <a:sym typeface="Times New Roman" pitchFamily="18" charset="0"/>
              </a:rPr>
              <a:t>理解</a:t>
            </a:r>
            <a:r>
              <a:rPr lang="en-US" altLang="zh-CN" b="1" dirty="0">
                <a:ea typeface="宋体" pitchFamily="2" charset="-122"/>
                <a:sym typeface="Times New Roman" pitchFamily="18" charset="0"/>
              </a:rPr>
              <a:t>main</a:t>
            </a:r>
            <a:r>
              <a:rPr lang="zh-CN" altLang="en-US" b="1" dirty="0">
                <a:ea typeface="宋体" pitchFamily="2" charset="-122"/>
                <a:sym typeface="Times New Roman" pitchFamily="18" charset="0"/>
              </a:rPr>
              <a:t>方法的语法 </a:t>
            </a:r>
            <a:endParaRPr lang="zh-CN" altLang="en-US" dirty="0"/>
          </a:p>
        </p:txBody>
      </p:sp>
      <p:pic>
        <p:nvPicPr>
          <p:cNvPr id="225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751" y="3786188"/>
            <a:ext cx="10039349"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4"/>
          <p:cNvSpPr txBox="1">
            <a:spLocks noChangeArrowheads="1"/>
          </p:cNvSpPr>
          <p:nvPr/>
        </p:nvSpPr>
        <p:spPr bwMode="auto">
          <a:xfrm>
            <a:off x="285751" y="1695451"/>
            <a:ext cx="11334749"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marL="342900" indent="-342900" eaLnBrk="1" hangingPunct="1">
              <a:lnSpc>
                <a:spcPct val="90000"/>
              </a:lnSpc>
              <a:spcBef>
                <a:spcPct val="50000"/>
              </a:spcBef>
              <a:buClr>
                <a:schemeClr val="tx2"/>
              </a:buClr>
              <a:buSzPct val="75000"/>
              <a:buFont typeface="Arial" pitchFamily="34" charset="0"/>
              <a:buNone/>
            </a:pPr>
            <a:r>
              <a:rPr lang="en-US" altLang="zh-CN" sz="2400" dirty="0">
                <a:latin typeface="Times New Roman" pitchFamily="18" charset="0"/>
                <a:ea typeface="宋体" pitchFamily="2" charset="-122"/>
                <a:sym typeface="Times New Roman" pitchFamily="18" charset="0"/>
              </a:rPr>
              <a:t>       </a:t>
            </a:r>
            <a:r>
              <a:rPr lang="zh-CN" altLang="en-US" sz="2400" dirty="0">
                <a:latin typeface="Times New Roman" pitchFamily="18" charset="0"/>
                <a:ea typeface="宋体" pitchFamily="2" charset="-122"/>
                <a:sym typeface="Times New Roman" pitchFamily="18" charset="0"/>
              </a:rPr>
              <a:t>由于</a:t>
            </a:r>
            <a:r>
              <a:rPr lang="en-US" altLang="zh-CN" sz="2400" dirty="0">
                <a:latin typeface="Times New Roman" pitchFamily="18" charset="0"/>
                <a:ea typeface="宋体" pitchFamily="2" charset="-122"/>
                <a:sym typeface="Times New Roman" pitchFamily="18" charset="0"/>
              </a:rPr>
              <a:t>java</a:t>
            </a:r>
            <a:r>
              <a:rPr lang="zh-CN" altLang="en-US" sz="2400" dirty="0">
                <a:latin typeface="Times New Roman" pitchFamily="18" charset="0"/>
                <a:ea typeface="宋体" pitchFamily="2" charset="-122"/>
                <a:sym typeface="Times New Roman" pitchFamily="18" charset="0"/>
              </a:rPr>
              <a:t>虚拟机需要调用类的</a:t>
            </a:r>
            <a:r>
              <a:rPr lang="en-US" altLang="zh-CN" sz="2400" dirty="0">
                <a:latin typeface="Times New Roman" pitchFamily="18" charset="0"/>
                <a:ea typeface="宋体" pitchFamily="2" charset="-122"/>
                <a:sym typeface="Times New Roman" pitchFamily="18" charset="0"/>
              </a:rPr>
              <a:t>main()</a:t>
            </a:r>
            <a:r>
              <a:rPr lang="zh-CN" altLang="en-US" sz="2400" dirty="0">
                <a:latin typeface="Times New Roman" pitchFamily="18" charset="0"/>
                <a:ea typeface="宋体" pitchFamily="2" charset="-122"/>
                <a:sym typeface="Times New Roman" pitchFamily="18" charset="0"/>
              </a:rPr>
              <a:t>方法，所以该方法的访问权限必须是</a:t>
            </a:r>
            <a:r>
              <a:rPr lang="en-US" altLang="zh-CN" sz="2400" dirty="0">
                <a:latin typeface="Times New Roman" pitchFamily="18" charset="0"/>
                <a:ea typeface="宋体" pitchFamily="2" charset="-122"/>
                <a:sym typeface="Times New Roman" pitchFamily="18" charset="0"/>
              </a:rPr>
              <a:t>public</a:t>
            </a:r>
            <a:r>
              <a:rPr lang="zh-CN" altLang="en-US" sz="2400" dirty="0">
                <a:latin typeface="Times New Roman" pitchFamily="18" charset="0"/>
                <a:ea typeface="宋体" pitchFamily="2" charset="-122"/>
                <a:sym typeface="Times New Roman" pitchFamily="18" charset="0"/>
              </a:rPr>
              <a:t>，又因为</a:t>
            </a:r>
            <a:r>
              <a:rPr lang="en-US" altLang="zh-CN" sz="2400" dirty="0">
                <a:latin typeface="Times New Roman" pitchFamily="18" charset="0"/>
                <a:ea typeface="宋体" pitchFamily="2" charset="-122"/>
                <a:sym typeface="Times New Roman" pitchFamily="18" charset="0"/>
              </a:rPr>
              <a:t>java</a:t>
            </a:r>
            <a:r>
              <a:rPr lang="zh-CN" altLang="en-US" sz="2400" dirty="0">
                <a:latin typeface="Times New Roman" pitchFamily="18" charset="0"/>
                <a:ea typeface="宋体" pitchFamily="2" charset="-122"/>
                <a:sym typeface="Times New Roman" pitchFamily="18" charset="0"/>
              </a:rPr>
              <a:t>虚拟机在执行</a:t>
            </a:r>
            <a:r>
              <a:rPr lang="en-US" altLang="zh-CN" sz="2400" dirty="0">
                <a:latin typeface="Times New Roman" pitchFamily="18" charset="0"/>
                <a:ea typeface="宋体" pitchFamily="2" charset="-122"/>
                <a:sym typeface="Times New Roman" pitchFamily="18" charset="0"/>
              </a:rPr>
              <a:t>main()</a:t>
            </a:r>
            <a:r>
              <a:rPr lang="zh-CN" altLang="en-US" sz="2400" dirty="0">
                <a:latin typeface="Times New Roman" pitchFamily="18" charset="0"/>
                <a:ea typeface="宋体" pitchFamily="2" charset="-122"/>
                <a:sym typeface="Times New Roman" pitchFamily="18" charset="0"/>
              </a:rPr>
              <a:t>方法时不必创建对象，所以该方法必须是</a:t>
            </a:r>
            <a:r>
              <a:rPr lang="en-US" altLang="zh-CN" sz="2400" dirty="0">
                <a:latin typeface="Times New Roman" pitchFamily="18" charset="0"/>
                <a:ea typeface="宋体" pitchFamily="2" charset="-122"/>
                <a:sym typeface="Times New Roman" pitchFamily="18" charset="0"/>
              </a:rPr>
              <a:t>static</a:t>
            </a:r>
            <a:r>
              <a:rPr lang="zh-CN" altLang="en-US" sz="2400" dirty="0">
                <a:latin typeface="Times New Roman" pitchFamily="18" charset="0"/>
                <a:ea typeface="宋体" pitchFamily="2" charset="-122"/>
                <a:sym typeface="Times New Roman" pitchFamily="18" charset="0"/>
              </a:rPr>
              <a:t>的，该方法接收一个</a:t>
            </a:r>
            <a:r>
              <a:rPr lang="en-US" altLang="zh-CN" sz="2400" dirty="0">
                <a:latin typeface="Times New Roman" pitchFamily="18" charset="0"/>
                <a:ea typeface="宋体" pitchFamily="2" charset="-122"/>
                <a:sym typeface="Times New Roman" pitchFamily="18" charset="0"/>
              </a:rPr>
              <a:t>String</a:t>
            </a:r>
            <a:r>
              <a:rPr lang="zh-CN" altLang="en-US" sz="2400" dirty="0">
                <a:latin typeface="Times New Roman" pitchFamily="18" charset="0"/>
                <a:ea typeface="宋体" pitchFamily="2" charset="-122"/>
                <a:sym typeface="Times New Roman" pitchFamily="18" charset="0"/>
              </a:rPr>
              <a:t>类型的数组参数，该数组中保存执行</a:t>
            </a:r>
            <a:r>
              <a:rPr lang="en-US" altLang="zh-CN" sz="2400" dirty="0">
                <a:latin typeface="Times New Roman" pitchFamily="18" charset="0"/>
                <a:ea typeface="宋体" pitchFamily="2" charset="-122"/>
                <a:sym typeface="Times New Roman" pitchFamily="18" charset="0"/>
              </a:rPr>
              <a:t>java</a:t>
            </a:r>
            <a:r>
              <a:rPr lang="zh-CN" altLang="en-US" sz="2400" dirty="0">
                <a:latin typeface="Times New Roman" pitchFamily="18" charset="0"/>
                <a:ea typeface="宋体" pitchFamily="2" charset="-122"/>
                <a:sym typeface="Times New Roman" pitchFamily="18" charset="0"/>
              </a:rPr>
              <a:t>命令时传递给所运行的类的参数。 </a:t>
            </a:r>
            <a:endParaRPr lang="zh-CN" altLang="en-US" sz="1800" dirty="0">
              <a:latin typeface="Arial" pitchFamily="34" charset="0"/>
            </a:endParaRPr>
          </a:p>
        </p:txBody>
      </p:sp>
      <p:pic>
        <p:nvPicPr>
          <p:cNvPr id="2" name="图片 1">
            <a:extLst>
              <a:ext uri="{FF2B5EF4-FFF2-40B4-BE49-F238E27FC236}">
                <a16:creationId xmlns:a16="http://schemas.microsoft.com/office/drawing/2014/main" id="{FD5251D6-660D-42F1-A2C0-7175DB80CE77}"/>
              </a:ext>
            </a:extLst>
          </p:cNvPr>
          <p:cNvPicPr>
            <a:picLocks noChangeAspect="1"/>
          </p:cNvPicPr>
          <p:nvPr/>
        </p:nvPicPr>
        <p:blipFill>
          <a:blip r:embed="rId4"/>
          <a:stretch>
            <a:fillRect/>
          </a:stretch>
        </p:blipFill>
        <p:spPr>
          <a:xfrm>
            <a:off x="6096000" y="-326255"/>
            <a:ext cx="5819774" cy="1080317"/>
          </a:xfrm>
          <a:prstGeom prst="rect">
            <a:avLst/>
          </a:prstGeom>
        </p:spPr>
      </p:pic>
    </p:spTree>
    <p:extLst>
      <p:ext uri="{BB962C8B-B14F-4D97-AF65-F5344CB8AC3E}">
        <p14:creationId xmlns:p14="http://schemas.microsoft.com/office/powerpoint/2010/main" val="131546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828800" y="428625"/>
            <a:ext cx="10363200" cy="1143000"/>
          </a:xfrm>
        </p:spPr>
        <p:txBody>
          <a:bodyPr/>
          <a:lstStyle/>
          <a:p>
            <a:pPr algn="ctr" eaLnBrk="1" hangingPunct="1"/>
            <a:r>
              <a:rPr lang="zh-CN" altLang="en-US" b="1">
                <a:ea typeface="宋体" pitchFamily="2" charset="-122"/>
                <a:sym typeface="Times New Roman" pitchFamily="18" charset="0"/>
              </a:rPr>
              <a:t>命令行参数用法举例</a:t>
            </a:r>
            <a:endParaRPr lang="zh-CN" altLang="en-US"/>
          </a:p>
        </p:txBody>
      </p:sp>
      <p:sp>
        <p:nvSpPr>
          <p:cNvPr id="24578" name="Rectangle 3"/>
          <p:cNvSpPr>
            <a:spLocks noChangeArrowheads="1"/>
          </p:cNvSpPr>
          <p:nvPr/>
        </p:nvSpPr>
        <p:spPr bwMode="auto">
          <a:xfrm>
            <a:off x="239185" y="1412876"/>
            <a:ext cx="11330516"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itchFamily="34" charset="0"/>
              <a:buNone/>
            </a:pPr>
            <a:r>
              <a:rPr lang="en-US" altLang="zh-CN" sz="2400" dirty="0">
                <a:ea typeface="宋体" pitchFamily="2" charset="-122"/>
                <a:sym typeface="Times New Roman" pitchFamily="18" charset="0"/>
              </a:rPr>
              <a:t>   public class </a:t>
            </a:r>
            <a:r>
              <a:rPr lang="en-US" altLang="zh-CN" sz="2400" dirty="0" err="1">
                <a:ea typeface="宋体" pitchFamily="2" charset="-122"/>
                <a:sym typeface="Times New Roman" pitchFamily="18" charset="0"/>
              </a:rPr>
              <a:t>CommandPara</a:t>
            </a: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public static void main(String[]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for (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i = 0; i &lt; </a:t>
            </a:r>
            <a:r>
              <a:rPr lang="en-US" altLang="zh-CN" sz="2400" dirty="0" err="1">
                <a:ea typeface="宋体" pitchFamily="2" charset="-122"/>
                <a:sym typeface="Times New Roman" pitchFamily="18" charset="0"/>
              </a:rPr>
              <a:t>args.length</a:t>
            </a:r>
            <a:r>
              <a:rPr lang="en-US" altLang="zh-CN" sz="2400" dirty="0">
                <a:ea typeface="宋体" pitchFamily="2" charset="-122"/>
                <a:sym typeface="Times New Roman" pitchFamily="18" charset="0"/>
              </a:rPr>
              <a:t>; i++ )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 + i + "] = " +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[i]);</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  }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运行程序</a:t>
            </a:r>
            <a:r>
              <a:rPr lang="en-US" altLang="zh-CN" sz="2400" dirty="0">
                <a:ea typeface="宋体" pitchFamily="2" charset="-122"/>
                <a:sym typeface="Times New Roman" pitchFamily="18" charset="0"/>
                <a:hlinkClick r:id="rId2" action="ppaction://hlinkfile">
                  <a:extLst>
                    <a:ext uri="{A12FA001-AC4F-418D-AE19-62706E023703}">
                      <ahyp:hlinkClr xmlns:ahyp="http://schemas.microsoft.com/office/drawing/2018/hyperlinkcolor" val="tx"/>
                    </a:ext>
                  </a:extLst>
                </a:hlinkClick>
              </a:rPr>
              <a:t>CommandPara.java</a:t>
            </a:r>
            <a:endParaRPr lang="zh-CN" altLang="en-US" sz="2400" dirty="0">
              <a:ea typeface="宋体" pitchFamily="2" charset="-122"/>
              <a:sym typeface="Times New Roman" pitchFamily="18" charset="0"/>
              <a:hlinkClick r:id="rId2" action="ppaction://hlinkfile">
                <a:extLst>
                  <a:ext uri="{A12FA001-AC4F-418D-AE19-62706E023703}">
                    <ahyp:hlinkClr xmlns:ahyp="http://schemas.microsoft.com/office/drawing/2018/hyperlinkcolor" val="tx"/>
                  </a:ext>
                </a:extLst>
              </a:hlinkClick>
            </a:endParaRPr>
          </a:p>
          <a:p>
            <a:pPr eaLnBrk="1" hangingPunct="1">
              <a:buFont typeface="Arial" pitchFamily="34" charset="0"/>
              <a:buNone/>
            </a:pPr>
            <a:r>
              <a:rPr lang="en-US" altLang="zh-CN" sz="2400" dirty="0">
                <a:ea typeface="宋体" pitchFamily="2" charset="-122"/>
                <a:sym typeface="Times New Roman" pitchFamily="18" charset="0"/>
              </a:rPr>
              <a:t>java </a:t>
            </a:r>
            <a:r>
              <a:rPr lang="en-US" altLang="zh-CN" sz="2400" dirty="0" err="1">
                <a:ea typeface="宋体" pitchFamily="2" charset="-122"/>
                <a:sym typeface="Times New Roman" pitchFamily="18" charset="0"/>
              </a:rPr>
              <a:t>CommandPara</a:t>
            </a: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lisa</a:t>
            </a: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bily</a:t>
            </a: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Mr</a:t>
            </a:r>
            <a:r>
              <a:rPr lang="en-US" altLang="zh-CN" sz="2400" dirty="0">
                <a:ea typeface="宋体" pitchFamily="2" charset="-122"/>
                <a:sym typeface="Times New Roman" pitchFamily="18" charset="0"/>
              </a:rPr>
              <a:t> Brown"</a:t>
            </a:r>
            <a:endParaRPr lang="en-US" altLang="zh-CN" dirty="0"/>
          </a:p>
        </p:txBody>
      </p:sp>
      <p:sp>
        <p:nvSpPr>
          <p:cNvPr id="24579" name="TextBox 1"/>
          <p:cNvSpPr txBox="1">
            <a:spLocks noChangeArrowheads="1"/>
          </p:cNvSpPr>
          <p:nvPr/>
        </p:nvSpPr>
        <p:spPr bwMode="auto">
          <a:xfrm>
            <a:off x="7727952" y="4495801"/>
            <a:ext cx="4464049"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marL="457200">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b="1" dirty="0">
                <a:latin typeface="Arial" pitchFamily="34" charset="0"/>
                <a:ea typeface="宋体" pitchFamily="2" charset="-122"/>
                <a:sym typeface="Times New Roman" pitchFamily="18" charset="0"/>
              </a:rPr>
              <a:t>      </a:t>
            </a:r>
            <a:r>
              <a:rPr lang="zh-CN" altLang="en-US" sz="2400" b="1" dirty="0">
                <a:latin typeface="Arial" pitchFamily="34" charset="0"/>
                <a:ea typeface="宋体" pitchFamily="2" charset="-122"/>
                <a:sym typeface="Times New Roman" pitchFamily="18" charset="0"/>
              </a:rPr>
              <a:t>输出结果：</a:t>
            </a:r>
          </a:p>
          <a:p>
            <a:pPr eaLnBrk="1" hangingPunct="1">
              <a:buFont typeface="Arial" pitchFamily="34" charset="0"/>
              <a:buNone/>
            </a:pPr>
            <a:endParaRPr lang="zh-CN" altLang="en-US" sz="900" dirty="0">
              <a:latin typeface="Arial" pitchFamily="34" charset="0"/>
              <a:ea typeface="宋体" pitchFamily="2" charset="-122"/>
              <a:sym typeface="Times New Roman" pitchFamily="18" charset="0"/>
            </a:endParaRPr>
          </a:p>
          <a:p>
            <a:pPr lvl="1" eaLnBrk="1" hangingPunct="1">
              <a:buFont typeface="Arial" pitchFamily="34" charset="0"/>
              <a:buNone/>
            </a:pPr>
            <a:r>
              <a:rPr lang="en-US" altLang="zh-CN" sz="2400" dirty="0" err="1">
                <a:latin typeface="Arial" pitchFamily="34" charset="0"/>
                <a:ea typeface="宋体" pitchFamily="2" charset="-122"/>
                <a:sym typeface="Times New Roman" pitchFamily="18" charset="0"/>
              </a:rPr>
              <a:t>args</a:t>
            </a:r>
            <a:r>
              <a:rPr lang="en-US" altLang="zh-CN" sz="2400" dirty="0">
                <a:latin typeface="Arial" pitchFamily="34" charset="0"/>
                <a:ea typeface="宋体" pitchFamily="2" charset="-122"/>
                <a:sym typeface="Times New Roman" pitchFamily="18" charset="0"/>
              </a:rPr>
              <a:t>[0] = </a:t>
            </a:r>
            <a:r>
              <a:rPr lang="en-US" altLang="zh-CN" sz="2400" dirty="0" err="1">
                <a:latin typeface="Arial" pitchFamily="34" charset="0"/>
                <a:ea typeface="宋体" pitchFamily="2" charset="-122"/>
                <a:sym typeface="Times New Roman" pitchFamily="18" charset="0"/>
              </a:rPr>
              <a:t>lisa</a:t>
            </a:r>
            <a:endParaRPr lang="zh-CN" altLang="en-US" sz="2400" dirty="0">
              <a:latin typeface="Arial" pitchFamily="34" charset="0"/>
              <a:ea typeface="宋体" pitchFamily="2" charset="-122"/>
              <a:sym typeface="Times New Roman" pitchFamily="18" charset="0"/>
            </a:endParaRPr>
          </a:p>
          <a:p>
            <a:pPr lvl="1" eaLnBrk="1" hangingPunct="1">
              <a:buFont typeface="Arial" pitchFamily="34" charset="0"/>
              <a:buNone/>
            </a:pPr>
            <a:r>
              <a:rPr lang="en-US" altLang="zh-CN" sz="2400" dirty="0" err="1">
                <a:latin typeface="Arial" pitchFamily="34" charset="0"/>
                <a:ea typeface="宋体" pitchFamily="2" charset="-122"/>
                <a:sym typeface="Times New Roman" pitchFamily="18" charset="0"/>
              </a:rPr>
              <a:t>args</a:t>
            </a:r>
            <a:r>
              <a:rPr lang="en-US" altLang="zh-CN" sz="2400" dirty="0">
                <a:latin typeface="Arial" pitchFamily="34" charset="0"/>
                <a:ea typeface="宋体" pitchFamily="2" charset="-122"/>
                <a:sym typeface="Times New Roman" pitchFamily="18" charset="0"/>
              </a:rPr>
              <a:t>[1] = </a:t>
            </a:r>
            <a:r>
              <a:rPr lang="en-US" altLang="zh-CN" sz="2400" dirty="0" err="1">
                <a:latin typeface="Arial" pitchFamily="34" charset="0"/>
                <a:ea typeface="宋体" pitchFamily="2" charset="-122"/>
                <a:sym typeface="Times New Roman" pitchFamily="18" charset="0"/>
              </a:rPr>
              <a:t>bily</a:t>
            </a:r>
            <a:endParaRPr lang="zh-CN" altLang="en-US" sz="2400" dirty="0">
              <a:latin typeface="Arial" pitchFamily="34" charset="0"/>
              <a:ea typeface="宋体" pitchFamily="2" charset="-122"/>
              <a:sym typeface="Times New Roman" pitchFamily="18" charset="0"/>
            </a:endParaRPr>
          </a:p>
          <a:p>
            <a:pPr lvl="1" eaLnBrk="1" hangingPunct="1">
              <a:buFont typeface="Arial" pitchFamily="34" charset="0"/>
              <a:buNone/>
            </a:pPr>
            <a:r>
              <a:rPr lang="en-US" altLang="zh-CN" sz="2400" dirty="0" err="1">
                <a:latin typeface="Arial" pitchFamily="34" charset="0"/>
                <a:ea typeface="宋体" pitchFamily="2" charset="-122"/>
                <a:sym typeface="Times New Roman" pitchFamily="18" charset="0"/>
              </a:rPr>
              <a:t>args</a:t>
            </a:r>
            <a:r>
              <a:rPr lang="en-US" altLang="zh-CN" sz="2400" dirty="0">
                <a:latin typeface="Arial" pitchFamily="34" charset="0"/>
                <a:ea typeface="宋体" pitchFamily="2" charset="-122"/>
                <a:sym typeface="Times New Roman" pitchFamily="18" charset="0"/>
              </a:rPr>
              <a:t>[2] = </a:t>
            </a:r>
            <a:r>
              <a:rPr lang="en-US" altLang="zh-CN" sz="2400" dirty="0" err="1">
                <a:latin typeface="Arial" pitchFamily="34" charset="0"/>
                <a:ea typeface="宋体" pitchFamily="2" charset="-122"/>
                <a:sym typeface="Times New Roman" pitchFamily="18" charset="0"/>
              </a:rPr>
              <a:t>Mr</a:t>
            </a:r>
            <a:r>
              <a:rPr lang="en-US" altLang="zh-CN" sz="2400" dirty="0">
                <a:latin typeface="Arial" pitchFamily="34" charset="0"/>
                <a:ea typeface="宋体" pitchFamily="2" charset="-122"/>
                <a:sym typeface="Times New Roman" pitchFamily="18" charset="0"/>
              </a:rPr>
              <a:t> Brown</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endParaRPr lang="en-US" altLang="zh-CN" sz="1800" dirty="0">
              <a:latin typeface="Arial" pitchFamily="34" charset="0"/>
            </a:endParaRPr>
          </a:p>
        </p:txBody>
      </p:sp>
      <p:sp>
        <p:nvSpPr>
          <p:cNvPr id="24580" name="矩形 2"/>
          <p:cNvSpPr>
            <a:spLocks noChangeArrowheads="1"/>
          </p:cNvSpPr>
          <p:nvPr/>
        </p:nvSpPr>
        <p:spPr bwMode="auto">
          <a:xfrm>
            <a:off x="8303684" y="4365626"/>
            <a:ext cx="3649133" cy="1984375"/>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1" hangingPunct="1">
              <a:buFont typeface="Arial" pitchFamily="34" charset="0"/>
              <a:buNone/>
            </a:pPr>
            <a:endParaRPr lang="zh-CN" altLang="zh-CN"/>
          </a:p>
        </p:txBody>
      </p:sp>
    </p:spTree>
    <p:extLst>
      <p:ext uri="{BB962C8B-B14F-4D97-AF65-F5344CB8AC3E}">
        <p14:creationId xmlns:p14="http://schemas.microsoft.com/office/powerpoint/2010/main" val="96980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2446867" y="692150"/>
            <a:ext cx="8354484" cy="793750"/>
          </a:xfrm>
        </p:spPr>
        <p:txBody>
          <a:bodyPr/>
          <a:lstStyle/>
          <a:p>
            <a:pPr eaLnBrk="1" hangingPunct="1"/>
            <a:r>
              <a:rPr lang="en-US" altLang="zh-CN" b="1" dirty="0">
                <a:ea typeface="宋体" pitchFamily="2" charset="-122"/>
                <a:sym typeface="Times New Roman" pitchFamily="18" charset="0"/>
              </a:rPr>
              <a:t>5.3  </a:t>
            </a:r>
            <a:r>
              <a:rPr lang="zh-CN" altLang="en-US" b="1" dirty="0">
                <a:ea typeface="宋体" pitchFamily="2" charset="-122"/>
                <a:sym typeface="Times New Roman" pitchFamily="18" charset="0"/>
              </a:rPr>
              <a:t>类的成员之四：初始化块</a:t>
            </a:r>
            <a:endParaRPr lang="en-US" dirty="0"/>
          </a:p>
        </p:txBody>
      </p:sp>
      <p:sp>
        <p:nvSpPr>
          <p:cNvPr id="25602" name="Rectangle 3"/>
          <p:cNvSpPr>
            <a:spLocks noChangeArrowheads="1"/>
          </p:cNvSpPr>
          <p:nvPr/>
        </p:nvSpPr>
        <p:spPr bwMode="auto">
          <a:xfrm>
            <a:off x="607485" y="1628775"/>
            <a:ext cx="1100031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eaLnBrk="1" hangingPunct="1">
              <a:spcBef>
                <a:spcPct val="50000"/>
              </a:spcBef>
              <a:buFont typeface="Arial" pitchFamily="34" charset="0"/>
              <a:buChar char="l"/>
            </a:pPr>
            <a:r>
              <a:rPr lang="zh-CN" altLang="en-US" sz="2400" dirty="0">
                <a:ea typeface="宋体" pitchFamily="2" charset="-122"/>
                <a:sym typeface="Times New Roman" pitchFamily="18" charset="0"/>
              </a:rPr>
              <a:t>初始化块</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代码块</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作用：</a:t>
            </a:r>
          </a:p>
          <a:p>
            <a:pPr marL="800100" lvl="1" indent="-342900" algn="just" eaLnBrk="1" hangingPunct="1">
              <a:spcBef>
                <a:spcPct val="50000"/>
              </a:spcBef>
              <a:buFont typeface="Arial" pitchFamily="34" charset="0"/>
              <a:buChar char="Ø"/>
            </a:pPr>
            <a:r>
              <a:rPr lang="zh-CN" altLang="en-US" sz="2400" b="1" dirty="0">
                <a:ea typeface="宋体" pitchFamily="2" charset="-122"/>
                <a:sym typeface="Times New Roman" pitchFamily="18" charset="0"/>
              </a:rPr>
              <a:t>对Java对象进行初始化</a:t>
            </a:r>
          </a:p>
          <a:p>
            <a:pPr marL="457200" indent="-457200" algn="just" eaLnBrk="1" hangingPunct="1">
              <a:spcBef>
                <a:spcPct val="50000"/>
              </a:spcBef>
              <a:buFont typeface="Arial" pitchFamily="34" charset="0"/>
              <a:buNone/>
            </a:pPr>
            <a:endParaRPr lang="en-US" altLang="zh-CN" sz="2400" dirty="0">
              <a:ea typeface="宋体" pitchFamily="2" charset="-122"/>
              <a:sym typeface="Times New Roman" pitchFamily="18" charset="0"/>
            </a:endParaRPr>
          </a:p>
          <a:p>
            <a:pPr marL="457200" indent="-457200" algn="just" eaLnBrk="1" hangingPunct="1">
              <a:buFont typeface="Arial" pitchFamily="34" charset="0"/>
              <a:buChar char="l"/>
            </a:pPr>
            <a:r>
              <a:rPr lang="zh-CN" altLang="en-US" sz="2400" dirty="0">
                <a:ea typeface="宋体" pitchFamily="2" charset="-122"/>
                <a:sym typeface="Times New Roman" pitchFamily="18" charset="0"/>
              </a:rPr>
              <a:t>程序的执行顺序：</a:t>
            </a:r>
          </a:p>
          <a:p>
            <a:pPr marL="457200" indent="-457200" algn="just" eaLnBrk="1" hangingPunct="1">
              <a:buFont typeface="Arial" pitchFamily="34" charset="0"/>
              <a:buNone/>
            </a:pPr>
            <a:r>
              <a:rPr lang="zh-CN" altLang="en-US" sz="2400" dirty="0">
                <a:ea typeface="宋体" pitchFamily="2" charset="-122"/>
                <a:sym typeface="Times New Roman" pitchFamily="18" charset="0"/>
              </a:rPr>
              <a:t>声明成员变量的默认值</a:t>
            </a:r>
          </a:p>
          <a:p>
            <a:pPr marL="457200" indent="-457200" algn="just" eaLnBrk="1" hangingPunct="1">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marL="457200" indent="-457200" algn="just" eaLnBrk="1" hangingPunct="1">
              <a:buFont typeface="Arial" pitchFamily="34" charset="0"/>
              <a:buNone/>
            </a:pPr>
            <a:endParaRPr lang="en-US" altLang="zh-CN" sz="1600" dirty="0">
              <a:ea typeface="宋体" pitchFamily="2" charset="-122"/>
              <a:sym typeface="Times New Roman" pitchFamily="18" charset="0"/>
            </a:endParaRPr>
          </a:p>
          <a:p>
            <a:pPr marL="457200" indent="-457200" algn="just" eaLnBrk="1" hangingPunct="1">
              <a:buFont typeface="Arial" pitchFamily="34" charset="0"/>
              <a:buNone/>
            </a:pPr>
            <a:r>
              <a:rPr lang="zh-CN" altLang="en-US" sz="2400" dirty="0">
                <a:ea typeface="宋体" pitchFamily="2" charset="-122"/>
                <a:sym typeface="Times New Roman" pitchFamily="18" charset="0"/>
              </a:rPr>
              <a:t>显式初始化、多个初始化块依次被执行（同</a:t>
            </a:r>
            <a:r>
              <a:rPr lang="zh-CN" altLang="en-US" sz="2400" u="sng" dirty="0">
                <a:ea typeface="宋体" pitchFamily="2" charset="-122"/>
                <a:sym typeface="Times New Roman" pitchFamily="18" charset="0"/>
              </a:rPr>
              <a:t>级别</a:t>
            </a:r>
            <a:r>
              <a:rPr lang="zh-CN" altLang="en-US" sz="2400" dirty="0">
                <a:ea typeface="宋体" pitchFamily="2" charset="-122"/>
                <a:sym typeface="Times New Roman" pitchFamily="18" charset="0"/>
              </a:rPr>
              <a:t>下按先后顺序执行）</a:t>
            </a:r>
          </a:p>
          <a:p>
            <a:pPr marL="457200" indent="-457200" algn="just" eaLnBrk="1" hangingPunct="1">
              <a:buFont typeface="Arial" pitchFamily="34" charset="0"/>
              <a:buNone/>
            </a:pPr>
            <a:r>
              <a:rPr lang="en-US"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marL="457200" indent="-457200" algn="just" eaLnBrk="1" hangingPunct="1">
              <a:buFont typeface="Arial" pitchFamily="34" charset="0"/>
              <a:buNone/>
            </a:pPr>
            <a:endParaRPr lang="en-US" sz="1600" dirty="0">
              <a:ea typeface="宋体" pitchFamily="2" charset="-122"/>
              <a:sym typeface="Times New Roman" pitchFamily="18" charset="0"/>
            </a:endParaRPr>
          </a:p>
          <a:p>
            <a:pPr marL="457200" indent="-457200" algn="just" eaLnBrk="1" hangingPunct="1">
              <a:buFont typeface="Arial" pitchFamily="34" charset="0"/>
              <a:buNone/>
            </a:pPr>
            <a:r>
              <a:rPr lang="zh-CN" altLang="en-US" sz="2400" dirty="0">
                <a:ea typeface="宋体" pitchFamily="2" charset="-122"/>
                <a:sym typeface="Times New Roman" pitchFamily="18" charset="0"/>
              </a:rPr>
              <a:t>构造器再对成员进行赋值操作</a:t>
            </a:r>
            <a:endParaRPr lang="en-US" dirty="0"/>
          </a:p>
        </p:txBody>
      </p:sp>
      <p:sp>
        <p:nvSpPr>
          <p:cNvPr id="25603" name="下箭头 1"/>
          <p:cNvSpPr>
            <a:spLocks noChangeArrowheads="1"/>
          </p:cNvSpPr>
          <p:nvPr/>
        </p:nvSpPr>
        <p:spPr bwMode="auto">
          <a:xfrm>
            <a:off x="3215217" y="3952875"/>
            <a:ext cx="480483" cy="463550"/>
          </a:xfrm>
          <a:prstGeom prst="downArrow">
            <a:avLst>
              <a:gd name="adj1" fmla="val 50000"/>
              <a:gd name="adj2" fmla="val 4994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buFont typeface="Arial" pitchFamily="34" charset="0"/>
              <a:buNone/>
            </a:pPr>
            <a:endParaRPr lang="zh-CN" altLang="zh-CN">
              <a:solidFill>
                <a:schemeClr val="tx1"/>
              </a:solidFill>
            </a:endParaRPr>
          </a:p>
        </p:txBody>
      </p:sp>
      <p:sp>
        <p:nvSpPr>
          <p:cNvPr id="25604" name="下箭头 4"/>
          <p:cNvSpPr>
            <a:spLocks noChangeArrowheads="1"/>
          </p:cNvSpPr>
          <p:nvPr/>
        </p:nvSpPr>
        <p:spPr bwMode="auto">
          <a:xfrm>
            <a:off x="3215217" y="4975225"/>
            <a:ext cx="480483" cy="463550"/>
          </a:xfrm>
          <a:prstGeom prst="downArrow">
            <a:avLst>
              <a:gd name="adj1" fmla="val 50000"/>
              <a:gd name="adj2" fmla="val 49947"/>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buFont typeface="Arial" pitchFamily="34" charset="0"/>
              <a:buNone/>
            </a:pPr>
            <a:endParaRPr lang="zh-CN" altLang="zh-CN">
              <a:solidFill>
                <a:schemeClr val="tx1"/>
              </a:solidFill>
            </a:endParaRPr>
          </a:p>
        </p:txBody>
      </p:sp>
      <p:pic>
        <p:nvPicPr>
          <p:cNvPr id="2" name="图片 1">
            <a:extLst>
              <a:ext uri="{FF2B5EF4-FFF2-40B4-BE49-F238E27FC236}">
                <a16:creationId xmlns:a16="http://schemas.microsoft.com/office/drawing/2014/main" id="{D1F05CC1-1970-45D5-A38E-4D0FA9527183}"/>
              </a:ext>
            </a:extLst>
          </p:cNvPr>
          <p:cNvPicPr>
            <a:picLocks noChangeAspect="1"/>
          </p:cNvPicPr>
          <p:nvPr/>
        </p:nvPicPr>
        <p:blipFill>
          <a:blip r:embed="rId2"/>
          <a:stretch>
            <a:fillRect/>
          </a:stretch>
        </p:blipFill>
        <p:spPr>
          <a:xfrm>
            <a:off x="4588494" y="1541462"/>
            <a:ext cx="7316905" cy="2643188"/>
          </a:xfrm>
          <a:prstGeom prst="rect">
            <a:avLst/>
          </a:prstGeom>
        </p:spPr>
      </p:pic>
    </p:spTree>
    <p:extLst>
      <p:ext uri="{BB962C8B-B14F-4D97-AF65-F5344CB8AC3E}">
        <p14:creationId xmlns:p14="http://schemas.microsoft.com/office/powerpoint/2010/main" val="111419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634059" y="486400"/>
            <a:ext cx="8429684"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2400" dirty="0" err="1">
                <a:latin typeface="Arial" pitchFamily="34" charset="0"/>
                <a:ea typeface="黑体" pitchFamily="49" charset="-122"/>
                <a:cs typeface="Arial" pitchFamily="34" charset="0"/>
              </a:rPr>
              <a:t>JavaSE</a:t>
            </a:r>
            <a:r>
              <a:rPr lang="zh-CN" altLang="en-US" sz="2400" dirty="0">
                <a:latin typeface="黑体" pitchFamily="49" charset="-122"/>
                <a:ea typeface="黑体" pitchFamily="49" charset="-122"/>
                <a:cs typeface="Times New Roman" pitchFamily="18" charset="0"/>
              </a:rPr>
              <a:t>知识图解</a:t>
            </a:r>
          </a:p>
        </p:txBody>
      </p:sp>
      <p:sp>
        <p:nvSpPr>
          <p:cNvPr id="5" name="TextBox 132"/>
          <p:cNvSpPr txBox="1"/>
          <p:nvPr/>
        </p:nvSpPr>
        <p:spPr>
          <a:xfrm>
            <a:off x="1663131" y="1207089"/>
            <a:ext cx="158417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发展</a:t>
            </a:r>
            <a:r>
              <a:rPr lang="zh-CN" altLang="en-US" sz="1400" dirty="0">
                <a:latin typeface="Arial" pitchFamily="34" charset="0"/>
                <a:ea typeface="华文细黑" pitchFamily="2" charset="-122"/>
                <a:cs typeface="Arial" pitchFamily="34" charset="0"/>
              </a:rPr>
              <a:t>历程</a:t>
            </a:r>
          </a:p>
        </p:txBody>
      </p:sp>
      <p:sp>
        <p:nvSpPr>
          <p:cNvPr id="6" name="TextBox 133"/>
          <p:cNvSpPr txBox="1"/>
          <p:nvPr/>
        </p:nvSpPr>
        <p:spPr>
          <a:xfrm>
            <a:off x="3538201" y="1200761"/>
            <a:ext cx="149136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Java</a:t>
            </a:r>
            <a:r>
              <a:rPr lang="zh-CN" altLang="en-US" sz="1400" dirty="0">
                <a:latin typeface="Arial" pitchFamily="34" charset="0"/>
                <a:ea typeface="华文细黑" pitchFamily="2" charset="-122"/>
                <a:cs typeface="Arial" pitchFamily="34" charset="0"/>
              </a:rPr>
              <a:t>环境搭建</a:t>
            </a:r>
          </a:p>
        </p:txBody>
      </p:sp>
      <p:sp>
        <p:nvSpPr>
          <p:cNvPr id="7" name="TextBox 134"/>
          <p:cNvSpPr txBox="1"/>
          <p:nvPr/>
        </p:nvSpPr>
        <p:spPr>
          <a:xfrm>
            <a:off x="7104225" y="1187979"/>
            <a:ext cx="1456123"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基础程序设计</a:t>
            </a:r>
          </a:p>
        </p:txBody>
      </p:sp>
      <p:sp>
        <p:nvSpPr>
          <p:cNvPr id="8" name="TextBox 135"/>
          <p:cNvSpPr txBox="1"/>
          <p:nvPr/>
        </p:nvSpPr>
        <p:spPr>
          <a:xfrm>
            <a:off x="6095201" y="2196771"/>
            <a:ext cx="109889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数据类型</a:t>
            </a:r>
          </a:p>
        </p:txBody>
      </p:sp>
      <p:sp>
        <p:nvSpPr>
          <p:cNvPr id="9" name="TextBox 136"/>
          <p:cNvSpPr txBox="1"/>
          <p:nvPr/>
        </p:nvSpPr>
        <p:spPr>
          <a:xfrm>
            <a:off x="8199859" y="2201759"/>
            <a:ext cx="11097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流程控制</a:t>
            </a:r>
          </a:p>
        </p:txBody>
      </p:sp>
      <p:sp>
        <p:nvSpPr>
          <p:cNvPr id="10" name="TextBox 137"/>
          <p:cNvSpPr txBox="1"/>
          <p:nvPr/>
        </p:nvSpPr>
        <p:spPr>
          <a:xfrm>
            <a:off x="7247168" y="2198561"/>
            <a:ext cx="91306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运算符</a:t>
            </a:r>
          </a:p>
        </p:txBody>
      </p:sp>
      <p:sp>
        <p:nvSpPr>
          <p:cNvPr id="11" name="TextBox 138"/>
          <p:cNvSpPr txBox="1"/>
          <p:nvPr/>
        </p:nvSpPr>
        <p:spPr>
          <a:xfrm>
            <a:off x="9366701" y="2193431"/>
            <a:ext cx="69873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数组</a:t>
            </a:r>
          </a:p>
        </p:txBody>
      </p:sp>
      <p:sp>
        <p:nvSpPr>
          <p:cNvPr id="12" name="TextBox 139"/>
          <p:cNvSpPr txBox="1"/>
          <p:nvPr/>
        </p:nvSpPr>
        <p:spPr>
          <a:xfrm>
            <a:off x="7157974" y="2993039"/>
            <a:ext cx="144895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面向对象编程</a:t>
            </a:r>
          </a:p>
        </p:txBody>
      </p:sp>
      <p:sp>
        <p:nvSpPr>
          <p:cNvPr id="13" name="TextBox 140"/>
          <p:cNvSpPr txBox="1"/>
          <p:nvPr/>
        </p:nvSpPr>
        <p:spPr>
          <a:xfrm>
            <a:off x="5541536" y="3813328"/>
            <a:ext cx="617662"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类和对象</a:t>
            </a:r>
          </a:p>
        </p:txBody>
      </p:sp>
      <p:sp>
        <p:nvSpPr>
          <p:cNvPr id="14" name="TextBox 141"/>
          <p:cNvSpPr txBox="1"/>
          <p:nvPr/>
        </p:nvSpPr>
        <p:spPr>
          <a:xfrm>
            <a:off x="6335818" y="3798411"/>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属性</a:t>
            </a:r>
          </a:p>
        </p:txBody>
      </p:sp>
      <p:sp>
        <p:nvSpPr>
          <p:cNvPr id="15" name="TextBox 142"/>
          <p:cNvSpPr txBox="1"/>
          <p:nvPr/>
        </p:nvSpPr>
        <p:spPr>
          <a:xfrm>
            <a:off x="7019548" y="3822319"/>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方法</a:t>
            </a:r>
          </a:p>
        </p:txBody>
      </p:sp>
      <p:sp>
        <p:nvSpPr>
          <p:cNvPr id="16" name="TextBox 143"/>
          <p:cNvSpPr txBox="1"/>
          <p:nvPr/>
        </p:nvSpPr>
        <p:spPr>
          <a:xfrm>
            <a:off x="9408991" y="3802899"/>
            <a:ext cx="65155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a:latin typeface="Arial" pitchFamily="34" charset="0"/>
                <a:ea typeface="华文细黑" pitchFamily="2" charset="-122"/>
                <a:cs typeface="Arial" pitchFamily="34" charset="0"/>
              </a:rPr>
              <a:t>设计</a:t>
            </a:r>
            <a:endParaRPr lang="en-US" altLang="zh-CN" sz="1400">
              <a:latin typeface="Arial" pitchFamily="34" charset="0"/>
              <a:ea typeface="华文细黑" pitchFamily="2" charset="-122"/>
              <a:cs typeface="Arial" pitchFamily="34" charset="0"/>
            </a:endParaRPr>
          </a:p>
          <a:p>
            <a:pPr algn="ctr"/>
            <a:r>
              <a:rPr lang="zh-CN" altLang="en-US" sz="1400">
                <a:latin typeface="Arial" pitchFamily="34" charset="0"/>
                <a:ea typeface="华文细黑" pitchFamily="2" charset="-122"/>
                <a:cs typeface="Arial" pitchFamily="34" charset="0"/>
              </a:rPr>
              <a:t>模式</a:t>
            </a:r>
            <a:endParaRPr lang="zh-CN" altLang="en-US" sz="1400" dirty="0">
              <a:latin typeface="Arial" pitchFamily="34" charset="0"/>
              <a:ea typeface="华文细黑" pitchFamily="2" charset="-122"/>
              <a:cs typeface="Arial" pitchFamily="34" charset="0"/>
            </a:endParaRPr>
          </a:p>
        </p:txBody>
      </p:sp>
      <p:sp>
        <p:nvSpPr>
          <p:cNvPr id="17" name="TextBox 144"/>
          <p:cNvSpPr txBox="1"/>
          <p:nvPr/>
        </p:nvSpPr>
        <p:spPr>
          <a:xfrm>
            <a:off x="8588371" y="380083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接口</a:t>
            </a:r>
          </a:p>
        </p:txBody>
      </p:sp>
      <p:sp>
        <p:nvSpPr>
          <p:cNvPr id="18" name="TextBox 145"/>
          <p:cNvSpPr txBox="1"/>
          <p:nvPr/>
        </p:nvSpPr>
        <p:spPr>
          <a:xfrm>
            <a:off x="7737023" y="3802001"/>
            <a:ext cx="653395" cy="5232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三大特性</a:t>
            </a:r>
          </a:p>
        </p:txBody>
      </p:sp>
      <p:sp>
        <p:nvSpPr>
          <p:cNvPr id="19" name="TextBox 146"/>
          <p:cNvSpPr txBox="1"/>
          <p:nvPr/>
        </p:nvSpPr>
        <p:spPr>
          <a:xfrm>
            <a:off x="6713488" y="4652010"/>
            <a:ext cx="141370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应用程序开发</a:t>
            </a:r>
          </a:p>
        </p:txBody>
      </p:sp>
      <p:sp>
        <p:nvSpPr>
          <p:cNvPr id="20" name="TextBox 147"/>
          <p:cNvSpPr txBox="1"/>
          <p:nvPr/>
        </p:nvSpPr>
        <p:spPr>
          <a:xfrm>
            <a:off x="3717585" y="5630631"/>
            <a:ext cx="812219"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JDBC</a:t>
            </a:r>
            <a:endParaRPr lang="zh-CN" altLang="en-US" sz="1400" dirty="0">
              <a:latin typeface="Arial" pitchFamily="34" charset="0"/>
              <a:ea typeface="华文细黑" pitchFamily="2" charset="-122"/>
              <a:cs typeface="Arial" pitchFamily="34" charset="0"/>
            </a:endParaRPr>
          </a:p>
        </p:txBody>
      </p:sp>
      <p:sp>
        <p:nvSpPr>
          <p:cNvPr id="21" name="TextBox 148"/>
          <p:cNvSpPr txBox="1"/>
          <p:nvPr/>
        </p:nvSpPr>
        <p:spPr>
          <a:xfrm>
            <a:off x="4632221" y="5636245"/>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集合</a:t>
            </a:r>
          </a:p>
        </p:txBody>
      </p:sp>
      <p:sp>
        <p:nvSpPr>
          <p:cNvPr id="22" name="TextBox 149"/>
          <p:cNvSpPr txBox="1"/>
          <p:nvPr/>
        </p:nvSpPr>
        <p:spPr>
          <a:xfrm>
            <a:off x="5448041" y="5625053"/>
            <a:ext cx="102597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异常处理</a:t>
            </a:r>
          </a:p>
        </p:txBody>
      </p:sp>
      <p:sp>
        <p:nvSpPr>
          <p:cNvPr id="23" name="TextBox 151"/>
          <p:cNvSpPr txBox="1"/>
          <p:nvPr/>
        </p:nvSpPr>
        <p:spPr>
          <a:xfrm>
            <a:off x="6576437" y="5630783"/>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类库</a:t>
            </a:r>
          </a:p>
        </p:txBody>
      </p:sp>
      <p:sp>
        <p:nvSpPr>
          <p:cNvPr id="24" name="TextBox 152"/>
          <p:cNvSpPr txBox="1"/>
          <p:nvPr/>
        </p:nvSpPr>
        <p:spPr>
          <a:xfrm>
            <a:off x="7319977" y="5625053"/>
            <a:ext cx="8102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多线程</a:t>
            </a:r>
          </a:p>
        </p:txBody>
      </p:sp>
      <p:sp>
        <p:nvSpPr>
          <p:cNvPr id="25" name="TextBox 153"/>
          <p:cNvSpPr txBox="1"/>
          <p:nvPr/>
        </p:nvSpPr>
        <p:spPr>
          <a:xfrm>
            <a:off x="8195061" y="5633724"/>
            <a:ext cx="452847"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IO</a:t>
            </a:r>
            <a:endParaRPr lang="zh-CN" altLang="en-US" sz="1400" dirty="0">
              <a:latin typeface="Arial" pitchFamily="34" charset="0"/>
              <a:ea typeface="华文细黑" pitchFamily="2" charset="-122"/>
              <a:cs typeface="Arial" pitchFamily="34" charset="0"/>
            </a:endParaRPr>
          </a:p>
        </p:txBody>
      </p:sp>
      <p:sp>
        <p:nvSpPr>
          <p:cNvPr id="26" name="TextBox 154"/>
          <p:cNvSpPr txBox="1"/>
          <p:nvPr/>
        </p:nvSpPr>
        <p:spPr>
          <a:xfrm>
            <a:off x="8736677" y="5641942"/>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反射</a:t>
            </a:r>
          </a:p>
        </p:txBody>
      </p:sp>
      <p:sp>
        <p:nvSpPr>
          <p:cNvPr id="27" name="TextBox 155"/>
          <p:cNvSpPr txBox="1"/>
          <p:nvPr/>
        </p:nvSpPr>
        <p:spPr>
          <a:xfrm>
            <a:off x="9420482" y="5647780"/>
            <a:ext cx="61766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网络</a:t>
            </a:r>
          </a:p>
        </p:txBody>
      </p:sp>
      <p:sp>
        <p:nvSpPr>
          <p:cNvPr id="28" name="TextBox 156"/>
          <p:cNvSpPr txBox="1"/>
          <p:nvPr/>
        </p:nvSpPr>
        <p:spPr>
          <a:xfrm>
            <a:off x="1658158" y="5650321"/>
            <a:ext cx="125539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连接</a:t>
            </a:r>
            <a:r>
              <a:rPr lang="en-US" altLang="zh-CN" sz="1400" dirty="0">
                <a:latin typeface="Arial" pitchFamily="34" charset="0"/>
                <a:ea typeface="华文细黑" pitchFamily="2" charset="-122"/>
                <a:cs typeface="Arial" pitchFamily="34" charset="0"/>
              </a:rPr>
              <a:t>Oracle</a:t>
            </a:r>
            <a:endParaRPr lang="zh-CN" altLang="en-US" sz="1400" dirty="0">
              <a:latin typeface="Arial" pitchFamily="34" charset="0"/>
              <a:ea typeface="华文细黑" pitchFamily="2" charset="-122"/>
              <a:cs typeface="Arial" pitchFamily="34" charset="0"/>
            </a:endParaRPr>
          </a:p>
        </p:txBody>
      </p:sp>
      <p:sp>
        <p:nvSpPr>
          <p:cNvPr id="29" name="TextBox 158"/>
          <p:cNvSpPr txBox="1"/>
          <p:nvPr/>
        </p:nvSpPr>
        <p:spPr>
          <a:xfrm>
            <a:off x="3589411" y="4094977"/>
            <a:ext cx="1286655"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a:latin typeface="Arial" pitchFamily="34" charset="0"/>
                <a:ea typeface="华文细黑" pitchFamily="2" charset="-122"/>
                <a:cs typeface="Arial" pitchFamily="34" charset="0"/>
              </a:rPr>
              <a:t>Java</a:t>
            </a:r>
            <a:r>
              <a:rPr lang="zh-CN" altLang="en-US" sz="1400">
                <a:latin typeface="Arial" pitchFamily="34" charset="0"/>
                <a:ea typeface="华文细黑" pitchFamily="2" charset="-122"/>
                <a:cs typeface="Arial" pitchFamily="34" charset="0"/>
              </a:rPr>
              <a:t>新</a:t>
            </a:r>
            <a:r>
              <a:rPr lang="zh-CN" altLang="en-US" sz="1400" dirty="0">
                <a:latin typeface="Arial" pitchFamily="34" charset="0"/>
                <a:ea typeface="华文细黑" pitchFamily="2" charset="-122"/>
                <a:cs typeface="Arial" pitchFamily="34" charset="0"/>
              </a:rPr>
              <a:t>特性</a:t>
            </a:r>
          </a:p>
        </p:txBody>
      </p:sp>
      <p:cxnSp>
        <p:nvCxnSpPr>
          <p:cNvPr id="30" name="直接箭头连接符 29"/>
          <p:cNvCxnSpPr/>
          <p:nvPr/>
        </p:nvCxnSpPr>
        <p:spPr>
          <a:xfrm>
            <a:off x="7824755" y="1625488"/>
            <a:ext cx="0" cy="57606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1" name="肘形连接符 30"/>
          <p:cNvCxnSpPr/>
          <p:nvPr/>
        </p:nvCxnSpPr>
        <p:spPr>
          <a:xfrm rot="10800000" flipV="1">
            <a:off x="6619855" y="1856615"/>
            <a:ext cx="1422293"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2" name="肘形连接符 31"/>
          <p:cNvCxnSpPr/>
          <p:nvPr/>
        </p:nvCxnSpPr>
        <p:spPr>
          <a:xfrm>
            <a:off x="7806167" y="1856616"/>
            <a:ext cx="1864470" cy="288033"/>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3" name="肘形连接符 32"/>
          <p:cNvCxnSpPr/>
          <p:nvPr/>
        </p:nvCxnSpPr>
        <p:spPr>
          <a:xfrm rot="16200000" flipH="1">
            <a:off x="4292954" y="2410064"/>
            <a:ext cx="3462300" cy="1364771"/>
          </a:xfrm>
          <a:prstGeom prst="bentConnector2">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4" name="直接箭头连接符 33"/>
          <p:cNvCxnSpPr>
            <a:endCxn id="12" idx="1"/>
          </p:cNvCxnSpPr>
          <p:nvPr/>
        </p:nvCxnSpPr>
        <p:spPr>
          <a:xfrm flipV="1">
            <a:off x="5376132" y="3146928"/>
            <a:ext cx="1781843" cy="5833"/>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5" name="肘形连接符 34"/>
          <p:cNvCxnSpPr/>
          <p:nvPr/>
        </p:nvCxnSpPr>
        <p:spPr>
          <a:xfrm rot="5400000">
            <a:off x="7390738" y="3237153"/>
            <a:ext cx="392262" cy="62823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6" name="肘形连接符 35"/>
          <p:cNvCxnSpPr/>
          <p:nvPr/>
        </p:nvCxnSpPr>
        <p:spPr>
          <a:xfrm rot="16200000" flipH="1">
            <a:off x="8705610" y="2564159"/>
            <a:ext cx="382879" cy="1964833"/>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7" name="肘形连接符 36"/>
          <p:cNvCxnSpPr/>
          <p:nvPr/>
        </p:nvCxnSpPr>
        <p:spPr>
          <a:xfrm rot="5400000">
            <a:off x="7084404" y="2913964"/>
            <a:ext cx="375408" cy="128504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8" name="肘形连接符 37"/>
          <p:cNvCxnSpPr/>
          <p:nvPr/>
        </p:nvCxnSpPr>
        <p:spPr>
          <a:xfrm rot="5400000">
            <a:off x="6684782" y="2502011"/>
            <a:ext cx="345515" cy="2086900"/>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39" name="肘形连接符 38"/>
          <p:cNvCxnSpPr/>
          <p:nvPr/>
        </p:nvCxnSpPr>
        <p:spPr>
          <a:xfrm rot="16200000" flipH="1">
            <a:off x="8209158" y="3074259"/>
            <a:ext cx="367917" cy="956966"/>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0" name="肘形连接符 39"/>
          <p:cNvCxnSpPr/>
          <p:nvPr/>
        </p:nvCxnSpPr>
        <p:spPr>
          <a:xfrm rot="5400000">
            <a:off x="5452889" y="3627352"/>
            <a:ext cx="583178" cy="3364185"/>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1" name="肘形连接符 40"/>
          <p:cNvCxnSpPr/>
          <p:nvPr/>
        </p:nvCxnSpPr>
        <p:spPr>
          <a:xfrm rot="5400000">
            <a:off x="5871607" y="4046070"/>
            <a:ext cx="583178" cy="252674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2" name="肘形连接符 41"/>
          <p:cNvCxnSpPr/>
          <p:nvPr/>
        </p:nvCxnSpPr>
        <p:spPr>
          <a:xfrm rot="5400000">
            <a:off x="6373871" y="4534277"/>
            <a:ext cx="569123" cy="1536279"/>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3" name="肘形连接符 42"/>
          <p:cNvCxnSpPr/>
          <p:nvPr/>
        </p:nvCxnSpPr>
        <p:spPr>
          <a:xfrm rot="5400000">
            <a:off x="6856411" y="5030874"/>
            <a:ext cx="583178" cy="55714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4" name="肘形连接符 43"/>
          <p:cNvCxnSpPr/>
          <p:nvPr/>
        </p:nvCxnSpPr>
        <p:spPr>
          <a:xfrm rot="16200000" flipH="1">
            <a:off x="7278565" y="5165859"/>
            <a:ext cx="583178" cy="28716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5" name="肘形连接符 44"/>
          <p:cNvCxnSpPr/>
          <p:nvPr/>
        </p:nvCxnSpPr>
        <p:spPr>
          <a:xfrm rot="16200000" flipH="1">
            <a:off x="7632218" y="4812206"/>
            <a:ext cx="583178" cy="99447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6" name="肘形连接符 45"/>
          <p:cNvCxnSpPr/>
          <p:nvPr/>
        </p:nvCxnSpPr>
        <p:spPr>
          <a:xfrm rot="16200000" flipH="1">
            <a:off x="7923997" y="4493132"/>
            <a:ext cx="624087" cy="1618938"/>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7" name="肘形连接符 46"/>
          <p:cNvCxnSpPr/>
          <p:nvPr/>
        </p:nvCxnSpPr>
        <p:spPr>
          <a:xfrm rot="16200000" flipH="1">
            <a:off x="8307503" y="4142729"/>
            <a:ext cx="583178" cy="2345044"/>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48" name="直接箭头连接符 47"/>
          <p:cNvCxnSpPr/>
          <p:nvPr/>
        </p:nvCxnSpPr>
        <p:spPr>
          <a:xfrm rot="10800000" flipV="1">
            <a:off x="2914137" y="5800555"/>
            <a:ext cx="791745" cy="6107"/>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49" name="TextBox 168"/>
          <p:cNvSpPr txBox="1"/>
          <p:nvPr/>
        </p:nvSpPr>
        <p:spPr>
          <a:xfrm>
            <a:off x="3304429" y="1992668"/>
            <a:ext cx="147737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Eclipse</a:t>
            </a:r>
            <a:r>
              <a:rPr lang="zh-CN" altLang="en-US" sz="1400" dirty="0">
                <a:latin typeface="Arial" pitchFamily="34" charset="0"/>
                <a:ea typeface="华文细黑" pitchFamily="2" charset="-122"/>
                <a:cs typeface="Arial" pitchFamily="34" charset="0"/>
              </a:rPr>
              <a:t>使用</a:t>
            </a:r>
          </a:p>
        </p:txBody>
      </p:sp>
      <p:cxnSp>
        <p:nvCxnSpPr>
          <p:cNvPr id="50" name="直接箭头连接符 49"/>
          <p:cNvCxnSpPr>
            <a:endCxn id="49" idx="3"/>
          </p:cNvCxnSpPr>
          <p:nvPr/>
        </p:nvCxnSpPr>
        <p:spPr>
          <a:xfrm rot="10800000" flipV="1">
            <a:off x="4781799" y="2144646"/>
            <a:ext cx="558584" cy="1910"/>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
        <p:nvSpPr>
          <p:cNvPr id="51" name="TextBox 199"/>
          <p:cNvSpPr txBox="1"/>
          <p:nvPr/>
        </p:nvSpPr>
        <p:spPr>
          <a:xfrm>
            <a:off x="1661356" y="2380687"/>
            <a:ext cx="114482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泛型</a:t>
            </a:r>
          </a:p>
        </p:txBody>
      </p:sp>
      <p:sp>
        <p:nvSpPr>
          <p:cNvPr id="52" name="TextBox 200"/>
          <p:cNvSpPr txBox="1"/>
          <p:nvPr/>
        </p:nvSpPr>
        <p:spPr>
          <a:xfrm>
            <a:off x="1652860" y="2998310"/>
            <a:ext cx="115332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枚举</a:t>
            </a:r>
          </a:p>
        </p:txBody>
      </p:sp>
      <p:sp>
        <p:nvSpPr>
          <p:cNvPr id="53" name="TextBox 201"/>
          <p:cNvSpPr txBox="1"/>
          <p:nvPr/>
        </p:nvSpPr>
        <p:spPr>
          <a:xfrm>
            <a:off x="1652859" y="3602289"/>
            <a:ext cx="1206591"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装箱</a:t>
            </a:r>
            <a:r>
              <a:rPr lang="en-US" altLang="zh-CN" sz="1400" dirty="0">
                <a:latin typeface="Arial" pitchFamily="34" charset="0"/>
                <a:ea typeface="华文细黑" pitchFamily="2" charset="-122"/>
                <a:cs typeface="Arial" pitchFamily="34" charset="0"/>
              </a:rPr>
              <a:t>/</a:t>
            </a:r>
            <a:r>
              <a:rPr lang="zh-CN" altLang="en-US" sz="1400" dirty="0">
                <a:latin typeface="Arial" pitchFamily="34" charset="0"/>
                <a:ea typeface="华文细黑" pitchFamily="2" charset="-122"/>
                <a:cs typeface="Arial" pitchFamily="34" charset="0"/>
              </a:rPr>
              <a:t>拆箱</a:t>
            </a:r>
          </a:p>
        </p:txBody>
      </p:sp>
      <p:sp>
        <p:nvSpPr>
          <p:cNvPr id="54" name="TextBox 202"/>
          <p:cNvSpPr txBox="1"/>
          <p:nvPr/>
        </p:nvSpPr>
        <p:spPr>
          <a:xfrm>
            <a:off x="1661355" y="4246448"/>
            <a:ext cx="117350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zh-CN" altLang="en-US" sz="1400" dirty="0">
                <a:latin typeface="Arial" pitchFamily="34" charset="0"/>
                <a:ea typeface="华文细黑" pitchFamily="2" charset="-122"/>
                <a:cs typeface="Arial" pitchFamily="34" charset="0"/>
              </a:rPr>
              <a:t>可变参数</a:t>
            </a:r>
          </a:p>
        </p:txBody>
      </p:sp>
      <p:sp>
        <p:nvSpPr>
          <p:cNvPr id="55" name="TextBox 203"/>
          <p:cNvSpPr txBox="1"/>
          <p:nvPr/>
        </p:nvSpPr>
        <p:spPr>
          <a:xfrm>
            <a:off x="1661355" y="4835227"/>
            <a:ext cx="1193946"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altLang="zh-CN" sz="1400" dirty="0">
                <a:latin typeface="Arial" pitchFamily="34" charset="0"/>
                <a:ea typeface="华文细黑" pitchFamily="2" charset="-122"/>
                <a:cs typeface="Arial" pitchFamily="34" charset="0"/>
              </a:rPr>
              <a:t>Annotation</a:t>
            </a:r>
            <a:endParaRPr lang="zh-CN" altLang="en-US" sz="1400" dirty="0">
              <a:latin typeface="Arial" pitchFamily="34" charset="0"/>
              <a:ea typeface="华文细黑" pitchFamily="2" charset="-122"/>
              <a:cs typeface="Arial" pitchFamily="34" charset="0"/>
            </a:endParaRPr>
          </a:p>
        </p:txBody>
      </p:sp>
      <p:cxnSp>
        <p:nvCxnSpPr>
          <p:cNvPr id="56" name="肘形连接符 55"/>
          <p:cNvCxnSpPr>
            <a:stCxn id="29" idx="1"/>
            <a:endCxn id="51" idx="3"/>
          </p:cNvCxnSpPr>
          <p:nvPr/>
        </p:nvCxnSpPr>
        <p:spPr>
          <a:xfrm rot="10800000">
            <a:off x="2806183" y="2534576"/>
            <a:ext cx="783229" cy="1714290"/>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7" name="肘形连接符 56"/>
          <p:cNvCxnSpPr>
            <a:stCxn id="29" idx="1"/>
            <a:endCxn id="52" idx="3"/>
          </p:cNvCxnSpPr>
          <p:nvPr/>
        </p:nvCxnSpPr>
        <p:spPr>
          <a:xfrm rot="10800000">
            <a:off x="2806183" y="3152200"/>
            <a:ext cx="783229" cy="109666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8" name="肘形连接符 57"/>
          <p:cNvCxnSpPr/>
          <p:nvPr/>
        </p:nvCxnSpPr>
        <p:spPr>
          <a:xfrm rot="10800000">
            <a:off x="2855041" y="3765693"/>
            <a:ext cx="743607" cy="483172"/>
          </a:xfrm>
          <a:prstGeom prst="bentConnector3">
            <a:avLst>
              <a:gd name="adj1" fmla="val 53925"/>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59" name="肘形连接符 58"/>
          <p:cNvCxnSpPr/>
          <p:nvPr/>
        </p:nvCxnSpPr>
        <p:spPr>
          <a:xfrm rot="10800000" flipV="1">
            <a:off x="2841653" y="4248562"/>
            <a:ext cx="708504" cy="737881"/>
          </a:xfrm>
          <a:prstGeom prst="bentConnector3">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0" name="直接箭头连接符 59"/>
          <p:cNvCxnSpPr>
            <a:stCxn id="6" idx="3"/>
          </p:cNvCxnSpPr>
          <p:nvPr/>
        </p:nvCxnSpPr>
        <p:spPr>
          <a:xfrm>
            <a:off x="5029569" y="1354649"/>
            <a:ext cx="2034162" cy="13874"/>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1" name="直接箭头连接符 60"/>
          <p:cNvCxnSpPr>
            <a:stCxn id="5" idx="3"/>
            <a:endCxn id="6" idx="1"/>
          </p:cNvCxnSpPr>
          <p:nvPr/>
        </p:nvCxnSpPr>
        <p:spPr>
          <a:xfrm flipV="1">
            <a:off x="3247307" y="1354649"/>
            <a:ext cx="290894" cy="632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2" name="直接箭头连接符 61"/>
          <p:cNvCxnSpPr/>
          <p:nvPr/>
        </p:nvCxnSpPr>
        <p:spPr>
          <a:xfrm rot="5400000">
            <a:off x="7666561" y="3539454"/>
            <a:ext cx="494887" cy="5992"/>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3" name="直接箭头连接符 62"/>
          <p:cNvCxnSpPr/>
          <p:nvPr/>
        </p:nvCxnSpPr>
        <p:spPr>
          <a:xfrm rot="10800000">
            <a:off x="4889713" y="4251626"/>
            <a:ext cx="472770" cy="1588"/>
          </a:xfrm>
          <a:prstGeom prst="straightConnector1">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cxnSp>
        <p:nvCxnSpPr>
          <p:cNvPr id="64" name="肘形连接符 63"/>
          <p:cNvCxnSpPr/>
          <p:nvPr/>
        </p:nvCxnSpPr>
        <p:spPr>
          <a:xfrm rot="16200000" flipH="1">
            <a:off x="7930786" y="1397256"/>
            <a:ext cx="706003" cy="922457"/>
          </a:xfrm>
          <a:prstGeom prst="bentConnector3">
            <a:avLst>
              <a:gd name="adj1" fmla="val 50000"/>
            </a:avLst>
          </a:prstGeom>
          <a:ln>
            <a:tailEnd type="arrow"/>
          </a:ln>
        </p:spPr>
        <p:style>
          <a:lnRef idx="2">
            <a:schemeClr val="accent6">
              <a:shade val="50000"/>
            </a:schemeClr>
          </a:lnRef>
          <a:fillRef idx="1">
            <a:schemeClr val="accent6"/>
          </a:fillRef>
          <a:effectRef idx="0">
            <a:schemeClr val="accent6"/>
          </a:effectRef>
          <a:fontRef idx="minor">
            <a:schemeClr val="lt1"/>
          </a:fontRef>
        </p:style>
      </p:cxnSp>
    </p:spTree>
    <p:extLst>
      <p:ext uri="{BB962C8B-B14F-4D97-AF65-F5344CB8AC3E}">
        <p14:creationId xmlns:p14="http://schemas.microsoft.com/office/powerpoint/2010/main" val="1419193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446867" y="692150"/>
            <a:ext cx="8354484" cy="793750"/>
          </a:xfrm>
        </p:spPr>
        <p:txBody>
          <a:bodyPr/>
          <a:lstStyle/>
          <a:p>
            <a:pPr eaLnBrk="1" hangingPunct="1"/>
            <a:r>
              <a:rPr lang="en-US" altLang="zh-CN" b="1" dirty="0">
                <a:ea typeface="宋体" pitchFamily="2" charset="-122"/>
                <a:sym typeface="Times New Roman" pitchFamily="18" charset="0"/>
              </a:rPr>
              <a:t>5.3  </a:t>
            </a:r>
            <a:r>
              <a:rPr lang="zh-CN" altLang="en-US" b="1" dirty="0">
                <a:ea typeface="宋体" pitchFamily="2" charset="-122"/>
                <a:sym typeface="Times New Roman" pitchFamily="18" charset="0"/>
              </a:rPr>
              <a:t>类的成员之四：初始化块</a:t>
            </a:r>
            <a:endParaRPr lang="en-US" dirty="0"/>
          </a:p>
        </p:txBody>
      </p:sp>
      <p:sp>
        <p:nvSpPr>
          <p:cNvPr id="26626" name="Rectangle 3"/>
          <p:cNvSpPr>
            <a:spLocks noChangeArrowheads="1"/>
          </p:cNvSpPr>
          <p:nvPr/>
        </p:nvSpPr>
        <p:spPr bwMode="auto">
          <a:xfrm>
            <a:off x="622300" y="1700213"/>
            <a:ext cx="1106593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eaLnBrk="1" hangingPunct="1">
              <a:buFont typeface="Arial" pitchFamily="34" charset="0"/>
              <a:buChar char="l"/>
            </a:pPr>
            <a:r>
              <a:rPr lang="zh-CN" altLang="en-US" sz="2400" dirty="0">
                <a:ea typeface="宋体" pitchFamily="2" charset="-122"/>
                <a:sym typeface="Times New Roman" pitchFamily="18" charset="0"/>
              </a:rPr>
              <a:t>一个类中初始化块若有修饰符，则只能被</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修饰，称为</a:t>
            </a:r>
            <a:r>
              <a:rPr lang="zh-CN" altLang="en-US" sz="2400" b="1" dirty="0">
                <a:ea typeface="宋体" pitchFamily="2" charset="-122"/>
                <a:sym typeface="Times New Roman" pitchFamily="18" charset="0"/>
              </a:rPr>
              <a:t>静态代码块</a:t>
            </a:r>
            <a:r>
              <a:rPr lang="en-US" altLang="zh-CN" sz="2400" dirty="0">
                <a:ea typeface="宋体" pitchFamily="2" charset="-122"/>
                <a:sym typeface="Times New Roman" pitchFamily="18" charset="0"/>
              </a:rPr>
              <a:t>(static block )</a:t>
            </a:r>
            <a:r>
              <a:rPr lang="zh-CN" altLang="en-US" sz="2400" dirty="0">
                <a:ea typeface="宋体" pitchFamily="2" charset="-122"/>
                <a:sym typeface="Times New Roman" pitchFamily="18" charset="0"/>
              </a:rPr>
              <a:t>，当类被载入时，类属性的声明和静态代码块先后顺序被执行，且只被执行一次。</a:t>
            </a:r>
          </a:p>
          <a:p>
            <a:pPr marL="457200" indent="-457200" algn="just" eaLnBrk="1" hangingPunct="1">
              <a:buFont typeface="Arial" pitchFamily="34" charset="0"/>
              <a:buNone/>
            </a:pPr>
            <a:endParaRPr lang="en-US" sz="2400" dirty="0">
              <a:ea typeface="宋体" pitchFamily="2" charset="-122"/>
              <a:sym typeface="Times New Roman" pitchFamily="18" charset="0"/>
            </a:endParaRPr>
          </a:p>
          <a:p>
            <a:pPr marL="457200" indent="-457200" algn="just" eaLnBrk="1" hangingPunct="1">
              <a:buFont typeface="Arial" pitchFamily="34" charset="0"/>
              <a:buChar char="l"/>
            </a:pP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块通常用于初始化</a:t>
            </a:r>
            <a:r>
              <a:rPr lang="en-US" altLang="zh-CN" sz="2400" b="1" dirty="0">
                <a:ea typeface="宋体" pitchFamily="2" charset="-122"/>
                <a:sym typeface="Times New Roman" pitchFamily="18" charset="0"/>
              </a:rPr>
              <a:t>static (</a:t>
            </a:r>
            <a:r>
              <a:rPr lang="zh-CN" altLang="en-US" sz="2400" b="1" dirty="0">
                <a:ea typeface="宋体" pitchFamily="2" charset="-122"/>
                <a:sym typeface="Times New Roman" pitchFamily="18" charset="0"/>
              </a:rPr>
              <a:t>类</a:t>
            </a:r>
            <a:r>
              <a:rPr lang="en-US" altLang="zh-CN" sz="2400" b="1" dirty="0">
                <a:ea typeface="宋体" pitchFamily="2" charset="-122"/>
                <a:sym typeface="Times New Roman" pitchFamily="18" charset="0"/>
              </a:rPr>
              <a:t>)</a:t>
            </a:r>
            <a:r>
              <a:rPr lang="zh-CN" altLang="en-US" sz="2400" b="1" dirty="0">
                <a:ea typeface="宋体" pitchFamily="2" charset="-122"/>
                <a:sym typeface="Times New Roman" pitchFamily="18" charset="0"/>
              </a:rPr>
              <a:t>属性</a:t>
            </a:r>
          </a:p>
          <a:p>
            <a:pPr marL="914400" lvl="1" indent="-457200" eaLnBrk="1" hangingPunct="1">
              <a:lnSpc>
                <a:spcPct val="90000"/>
              </a:lnSpc>
              <a:spcBef>
                <a:spcPts val="600"/>
              </a:spcBef>
              <a:buFont typeface="Arial" pitchFamily="34" charset="0"/>
              <a:buNone/>
            </a:pPr>
            <a:r>
              <a:rPr lang="en-US" altLang="zh-CN" sz="2400" dirty="0">
                <a:ea typeface="宋体" pitchFamily="2" charset="-122"/>
                <a:sym typeface="Times New Roman" pitchFamily="18" charset="0"/>
              </a:rPr>
              <a:t>class Person {</a:t>
            </a:r>
            <a:endParaRPr lang="zh-CN" altLang="en-US" sz="2400" dirty="0">
              <a:ea typeface="宋体" pitchFamily="2" charset="-122"/>
              <a:sym typeface="Times New Roman" pitchFamily="18" charset="0"/>
            </a:endParaRPr>
          </a:p>
          <a:p>
            <a:pPr marL="914400" lvl="1" indent="-457200" eaLnBrk="1" hangingPunct="1">
              <a:lnSpc>
                <a:spcPct val="90000"/>
              </a:lnSpc>
              <a:buFont typeface="Arial" pitchFamily="34" charset="0"/>
              <a:buNone/>
            </a:pPr>
            <a:r>
              <a:rPr lang="en-US" altLang="zh-CN" sz="2400" dirty="0">
                <a:ea typeface="宋体" pitchFamily="2" charset="-122"/>
                <a:sym typeface="Times New Roman" pitchFamily="18" charset="0"/>
              </a:rPr>
              <a:t>	public static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total;</a:t>
            </a:r>
            <a:endParaRPr lang="zh-CN" altLang="en-US" sz="2400" dirty="0">
              <a:ea typeface="宋体" pitchFamily="2" charset="-122"/>
              <a:sym typeface="Times New Roman" pitchFamily="18" charset="0"/>
            </a:endParaRPr>
          </a:p>
          <a:p>
            <a:pPr marL="914400" lvl="1" indent="-457200" eaLnBrk="1" hangingPunct="1">
              <a:lnSpc>
                <a:spcPct val="90000"/>
              </a:lnSpc>
              <a:buFont typeface="Arial" pitchFamily="34" charset="0"/>
              <a:buNone/>
            </a:pPr>
            <a:r>
              <a:rPr lang="en-US" altLang="zh-CN" sz="2400" dirty="0">
                <a:ea typeface="宋体" pitchFamily="2" charset="-122"/>
                <a:sym typeface="Times New Roman" pitchFamily="18" charset="0"/>
              </a:rPr>
              <a:t>	</a:t>
            </a:r>
            <a:r>
              <a:rPr lang="en-US" altLang="zh-CN" sz="2400" b="1" dirty="0">
                <a:ea typeface="宋体" pitchFamily="2" charset="-122"/>
                <a:sym typeface="Times New Roman" pitchFamily="18" charset="0"/>
              </a:rPr>
              <a:t>static {</a:t>
            </a:r>
            <a:endParaRPr lang="zh-CN" altLang="en-US" sz="2400" b="1" dirty="0">
              <a:ea typeface="宋体" pitchFamily="2" charset="-122"/>
              <a:sym typeface="Times New Roman" pitchFamily="18" charset="0"/>
            </a:endParaRPr>
          </a:p>
          <a:p>
            <a:pPr marL="914400" lvl="1" indent="-457200" eaLnBrk="1" hangingPunct="1">
              <a:lnSpc>
                <a:spcPct val="90000"/>
              </a:lnSpc>
              <a:buFont typeface="Arial" pitchFamily="34" charset="0"/>
              <a:buNone/>
            </a:pPr>
            <a:r>
              <a:rPr lang="en-US" altLang="zh-CN" sz="2400" b="1" dirty="0">
                <a:ea typeface="宋体" pitchFamily="2" charset="-122"/>
                <a:sym typeface="Times New Roman" pitchFamily="18" charset="0"/>
              </a:rPr>
              <a:t>	        total = 100;//</a:t>
            </a:r>
            <a:r>
              <a:rPr lang="zh-CN" altLang="en-US" sz="2400" b="1" dirty="0">
                <a:ea typeface="宋体" pitchFamily="2" charset="-122"/>
                <a:sym typeface="Times New Roman" pitchFamily="18" charset="0"/>
              </a:rPr>
              <a:t>为</a:t>
            </a:r>
            <a:r>
              <a:rPr lang="en-US" altLang="zh-CN" sz="2400" b="1" dirty="0">
                <a:ea typeface="宋体" pitchFamily="2" charset="-122"/>
                <a:sym typeface="Times New Roman" pitchFamily="18" charset="0"/>
              </a:rPr>
              <a:t>total</a:t>
            </a:r>
            <a:r>
              <a:rPr lang="zh-CN" altLang="en-US" sz="2400" b="1" dirty="0">
                <a:ea typeface="宋体" pitchFamily="2" charset="-122"/>
                <a:sym typeface="Times New Roman" pitchFamily="18" charset="0"/>
              </a:rPr>
              <a:t>赋初值 </a:t>
            </a:r>
          </a:p>
          <a:p>
            <a:pPr marL="914400" lvl="1" indent="-457200" eaLnBrk="1" hangingPunct="1">
              <a:lnSpc>
                <a:spcPct val="90000"/>
              </a:lnSpc>
              <a:buFont typeface="Arial" pitchFamily="34" charset="0"/>
              <a:buNone/>
            </a:pPr>
            <a:r>
              <a:rPr lang="zh-CN" altLang="en-US" sz="2400" b="1" dirty="0">
                <a:ea typeface="宋体" pitchFamily="2" charset="-122"/>
                <a:sym typeface="Times New Roman" pitchFamily="18" charset="0"/>
              </a:rPr>
              <a:t>	</a:t>
            </a:r>
            <a:r>
              <a:rPr lang="en-US" altLang="zh-CN" sz="2400" b="1" dirty="0">
                <a:ea typeface="宋体" pitchFamily="2" charset="-122"/>
                <a:sym typeface="Times New Roman" pitchFamily="18" charset="0"/>
              </a:rPr>
              <a:t>}</a:t>
            </a:r>
            <a:endParaRPr lang="zh-CN" altLang="en-US" sz="2400" b="1" dirty="0">
              <a:ea typeface="宋体" pitchFamily="2" charset="-122"/>
              <a:sym typeface="Times New Roman" pitchFamily="18" charset="0"/>
            </a:endParaRPr>
          </a:p>
          <a:p>
            <a:pPr marL="914400" lvl="1" indent="-457200" eaLnBrk="1" hangingPunct="1">
              <a:lnSpc>
                <a:spcPct val="90000"/>
              </a:lnSpc>
              <a:buFont typeface="Arial" pitchFamily="34" charset="0"/>
              <a:buNone/>
            </a:pPr>
            <a:r>
              <a:rPr lang="en-US" altLang="zh-CN" sz="2400" dirty="0">
                <a:ea typeface="宋体" pitchFamily="2" charset="-122"/>
                <a:sym typeface="Times New Roman" pitchFamily="18" charset="0"/>
              </a:rPr>
              <a:t>	…… //</a:t>
            </a:r>
            <a:r>
              <a:rPr lang="zh-CN" altLang="en-US" sz="2400" dirty="0">
                <a:ea typeface="宋体" pitchFamily="2" charset="-122"/>
                <a:sym typeface="Times New Roman" pitchFamily="18" charset="0"/>
              </a:rPr>
              <a:t>其它属性或方法声明</a:t>
            </a:r>
          </a:p>
          <a:p>
            <a:pPr marL="914400" lvl="1" indent="-457200" eaLnBrk="1" hangingPunct="1">
              <a:lnSpc>
                <a:spcPct val="90000"/>
              </a:lnSpc>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a:t>
            </a:r>
            <a:endParaRPr lang="zh-CN" altLang="en-US" dirty="0"/>
          </a:p>
        </p:txBody>
      </p:sp>
    </p:spTree>
    <p:extLst>
      <p:ext uri="{BB962C8B-B14F-4D97-AF65-F5344CB8AC3E}">
        <p14:creationId xmlns:p14="http://schemas.microsoft.com/office/powerpoint/2010/main" val="150125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3215217" y="0"/>
            <a:ext cx="8354483" cy="793750"/>
          </a:xfrm>
        </p:spPr>
        <p:txBody>
          <a:bodyPr/>
          <a:lstStyle/>
          <a:p>
            <a:pPr eaLnBrk="1" hangingPunct="1"/>
            <a:r>
              <a:rPr lang="en-US" altLang="zh-CN" b="1">
                <a:ea typeface="宋体" pitchFamily="2" charset="-122"/>
                <a:sym typeface="Times New Roman" pitchFamily="18" charset="0"/>
              </a:rPr>
              <a:t>5.3  </a:t>
            </a:r>
            <a:r>
              <a:rPr lang="zh-CN" altLang="en-US" b="1">
                <a:ea typeface="宋体" pitchFamily="2" charset="-122"/>
                <a:sym typeface="Times New Roman" pitchFamily="18" charset="0"/>
              </a:rPr>
              <a:t>类的成员之四：初始化块</a:t>
            </a:r>
            <a:endParaRPr lang="en-US"/>
          </a:p>
        </p:txBody>
      </p:sp>
      <p:sp>
        <p:nvSpPr>
          <p:cNvPr id="27650" name="Rectangle 3"/>
          <p:cNvSpPr>
            <a:spLocks noChangeArrowheads="1"/>
          </p:cNvSpPr>
          <p:nvPr/>
        </p:nvSpPr>
        <p:spPr bwMode="auto">
          <a:xfrm>
            <a:off x="266701" y="908051"/>
            <a:ext cx="1171363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eaLnBrk="1" hangingPunct="1">
              <a:buFont typeface="Arial" pitchFamily="34" charset="0"/>
              <a:buChar char="l"/>
            </a:pPr>
            <a:r>
              <a:rPr lang="zh-CN" altLang="en-US" sz="2400" b="1" dirty="0">
                <a:ea typeface="宋体" pitchFamily="2" charset="-122"/>
                <a:sym typeface="Times New Roman" pitchFamily="18" charset="0"/>
              </a:rPr>
              <a:t>非静态代码块：没有</a:t>
            </a:r>
            <a:r>
              <a:rPr lang="en-US" altLang="zh-CN" sz="2400" b="1" dirty="0">
                <a:ea typeface="宋体" pitchFamily="2" charset="-122"/>
                <a:sym typeface="Times New Roman" pitchFamily="18" charset="0"/>
              </a:rPr>
              <a:t>static</a:t>
            </a:r>
            <a:r>
              <a:rPr lang="zh-CN" altLang="en-US" sz="2400" b="1" dirty="0">
                <a:ea typeface="宋体" pitchFamily="2" charset="-122"/>
                <a:sym typeface="Times New Roman" pitchFamily="18" charset="0"/>
              </a:rPr>
              <a:t>修饰的代码块</a:t>
            </a:r>
          </a:p>
          <a:p>
            <a:pPr marL="457200" indent="-457200" algn="just" eaLnBrk="1" hangingPunct="1">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1.</a:t>
            </a:r>
            <a:r>
              <a:rPr lang="zh-CN" altLang="en-US" sz="2400" dirty="0">
                <a:ea typeface="宋体" pitchFamily="2" charset="-122"/>
                <a:sym typeface="Times New Roman" pitchFamily="18" charset="0"/>
              </a:rPr>
              <a:t>可以有输出语句。</a:t>
            </a:r>
          </a:p>
          <a:p>
            <a:pPr marL="457200" indent="-457200" algn="just" eaLnBrk="1" hangingPunct="1">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2.</a:t>
            </a:r>
            <a:r>
              <a:rPr lang="zh-CN" altLang="en-US" sz="2400" dirty="0">
                <a:ea typeface="宋体" pitchFamily="2" charset="-122"/>
                <a:sym typeface="Times New Roman" pitchFamily="18" charset="0"/>
              </a:rPr>
              <a:t>可以对类的属性声明进行初始化操作。</a:t>
            </a:r>
          </a:p>
          <a:p>
            <a:pPr marL="457200" indent="-457200" algn="just" eaLnBrk="1" hangingPunct="1">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3.</a:t>
            </a:r>
            <a:r>
              <a:rPr lang="zh-CN" altLang="en-US" sz="2400" dirty="0">
                <a:ea typeface="宋体" pitchFamily="2" charset="-122"/>
                <a:sym typeface="Times New Roman" pitchFamily="18" charset="0"/>
              </a:rPr>
              <a:t>可以调用静态和非静态的变量或方法。</a:t>
            </a:r>
          </a:p>
          <a:p>
            <a:pPr marL="457200" indent="-457200" algn="just" eaLnBrk="1" hangingPunct="1">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4.</a:t>
            </a:r>
            <a:r>
              <a:rPr lang="zh-CN" altLang="en-US" sz="2400" dirty="0">
                <a:ea typeface="宋体" pitchFamily="2" charset="-122"/>
                <a:sym typeface="Times New Roman" pitchFamily="18" charset="0"/>
              </a:rPr>
              <a:t>若有多个非静态的代码块，那么按照从上到下的顺序依</a:t>
            </a:r>
          </a:p>
          <a:p>
            <a:pPr marL="457200" indent="-457200" algn="just" eaLnBrk="1" hangingPunct="1">
              <a:buFont typeface="Arial" pitchFamily="34" charset="0"/>
              <a:buNone/>
            </a:pPr>
            <a:r>
              <a:rPr lang="en-US" altLang="zh-CN" sz="2400" dirty="0">
                <a:ea typeface="宋体" pitchFamily="2" charset="-122"/>
                <a:sym typeface="Times New Roman" pitchFamily="18" charset="0"/>
              </a:rPr>
              <a:t>           </a:t>
            </a:r>
            <a:r>
              <a:rPr lang="zh-CN" altLang="en-US" sz="2400" dirty="0">
                <a:ea typeface="宋体" pitchFamily="2" charset="-122"/>
                <a:sym typeface="Times New Roman" pitchFamily="18" charset="0"/>
              </a:rPr>
              <a:t>次执行。</a:t>
            </a:r>
          </a:p>
          <a:p>
            <a:pPr marL="457200" indent="-457200" algn="just" eaLnBrk="1" hangingPunct="1">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5.</a:t>
            </a:r>
            <a:r>
              <a:rPr lang="zh-CN" altLang="en-US" sz="2400" dirty="0">
                <a:ea typeface="宋体" pitchFamily="2" charset="-122"/>
                <a:sym typeface="Times New Roman" pitchFamily="18" charset="0"/>
              </a:rPr>
              <a:t>每次创建对象的时候，都会执行一次。且先于构造器执行</a:t>
            </a:r>
            <a:endParaRPr lang="en-US" dirty="0"/>
          </a:p>
        </p:txBody>
      </p:sp>
      <p:sp>
        <p:nvSpPr>
          <p:cNvPr id="27651" name="矩形 1"/>
          <p:cNvSpPr>
            <a:spLocks noChangeArrowheads="1"/>
          </p:cNvSpPr>
          <p:nvPr/>
        </p:nvSpPr>
        <p:spPr bwMode="auto">
          <a:xfrm>
            <a:off x="266701" y="3568700"/>
            <a:ext cx="1171363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Arial" pitchFamily="34" charset="0"/>
              <a:buChar char="l"/>
            </a:pPr>
            <a:r>
              <a:rPr lang="zh-CN" altLang="en-US" sz="2400" b="1" dirty="0">
                <a:ea typeface="宋体" pitchFamily="2" charset="-122"/>
              </a:rPr>
              <a:t>静态代码块：用</a:t>
            </a:r>
            <a:r>
              <a:rPr lang="en-US" altLang="zh-CN" sz="2400" b="1" dirty="0">
                <a:ea typeface="宋体" pitchFamily="2" charset="-122"/>
              </a:rPr>
              <a:t>static </a:t>
            </a:r>
            <a:r>
              <a:rPr lang="zh-CN" altLang="en-US" sz="2400" b="1" dirty="0">
                <a:ea typeface="宋体" pitchFamily="2" charset="-122"/>
              </a:rPr>
              <a:t>修饰的代码块</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1.</a:t>
            </a:r>
            <a:r>
              <a:rPr lang="zh-CN" altLang="en-US" sz="2400" dirty="0">
                <a:ea typeface="宋体" pitchFamily="2" charset="-122"/>
              </a:rPr>
              <a:t>可以有输出语句。</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2.</a:t>
            </a:r>
            <a:r>
              <a:rPr lang="zh-CN" altLang="en-US" sz="2400" dirty="0">
                <a:ea typeface="宋体" pitchFamily="2" charset="-122"/>
              </a:rPr>
              <a:t>可以对类的属性声明进行初始化操作。</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3.</a:t>
            </a:r>
            <a:r>
              <a:rPr lang="zh-CN" altLang="en-US" sz="2400" dirty="0">
                <a:ea typeface="宋体" pitchFamily="2" charset="-122"/>
              </a:rPr>
              <a:t>不可以对非静态的属性初始化。即：不可以调用非静态的属</a:t>
            </a:r>
          </a:p>
          <a:p>
            <a:pPr marL="342900" indent="-342900" eaLnBrk="1" hangingPunct="1">
              <a:buFont typeface="Arial" pitchFamily="34" charset="0"/>
              <a:buNone/>
            </a:pPr>
            <a:r>
              <a:rPr lang="en-US" altLang="zh-CN" sz="2400" dirty="0">
                <a:ea typeface="宋体" pitchFamily="2" charset="-122"/>
              </a:rPr>
              <a:t>         </a:t>
            </a:r>
            <a:r>
              <a:rPr lang="zh-CN" altLang="en-US" sz="2400" dirty="0">
                <a:ea typeface="宋体" pitchFamily="2" charset="-122"/>
              </a:rPr>
              <a:t>性和方法。</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4.</a:t>
            </a:r>
            <a:r>
              <a:rPr lang="zh-CN" altLang="en-US" sz="2400" dirty="0">
                <a:ea typeface="宋体" pitchFamily="2" charset="-122"/>
              </a:rPr>
              <a:t>若有多个静态的代码块，那么按照从上到下的顺序依次执行。</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5.</a:t>
            </a:r>
            <a:r>
              <a:rPr lang="zh-CN" altLang="en-US" sz="2400" dirty="0">
                <a:ea typeface="宋体" pitchFamily="2" charset="-122"/>
              </a:rPr>
              <a:t>静态代码块的执行要先于非静态代码块。</a:t>
            </a:r>
          </a:p>
          <a:p>
            <a:pPr marL="342900" indent="-342900" eaLnBrk="1" hangingPunct="1">
              <a:buFont typeface="Arial" pitchFamily="34" charset="0"/>
              <a:buNone/>
            </a:pPr>
            <a:r>
              <a:rPr lang="zh-CN" altLang="en-US" sz="2400" dirty="0">
                <a:ea typeface="宋体" pitchFamily="2" charset="-122"/>
              </a:rPr>
              <a:t>    </a:t>
            </a:r>
            <a:r>
              <a:rPr lang="en-US" altLang="zh-CN" sz="2400" dirty="0">
                <a:ea typeface="宋体" pitchFamily="2" charset="-122"/>
              </a:rPr>
              <a:t>6.</a:t>
            </a:r>
            <a:r>
              <a:rPr lang="zh-CN" altLang="en-US" sz="2400" dirty="0">
                <a:ea typeface="宋体" pitchFamily="2" charset="-122"/>
              </a:rPr>
              <a:t>静态代码块只执行一次</a:t>
            </a:r>
            <a:endParaRPr lang="zh-CN" altLang="en-US" dirty="0">
              <a:ea typeface="宋体" pitchFamily="2" charset="-122"/>
            </a:endParaRPr>
          </a:p>
        </p:txBody>
      </p:sp>
    </p:spTree>
    <p:extLst>
      <p:ext uri="{BB962C8B-B14F-4D97-AF65-F5344CB8AC3E}">
        <p14:creationId xmlns:p14="http://schemas.microsoft.com/office/powerpoint/2010/main" val="16711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3022600" y="620714"/>
            <a:ext cx="8017933" cy="777875"/>
          </a:xfrm>
        </p:spPr>
        <p:txBody>
          <a:bodyPr/>
          <a:lstStyle/>
          <a:p>
            <a:pPr eaLnBrk="1" hangingPunct="1"/>
            <a:r>
              <a:rPr lang="zh-CN" altLang="en-US" b="1" dirty="0">
                <a:ea typeface="宋体" pitchFamily="2" charset="-122"/>
                <a:sym typeface="Times New Roman" pitchFamily="18" charset="0"/>
              </a:rPr>
              <a:t>初始化块举例</a:t>
            </a:r>
            <a:endParaRPr lang="zh-CN" altLang="en-US" dirty="0"/>
          </a:p>
        </p:txBody>
      </p:sp>
      <p:pic>
        <p:nvPicPr>
          <p:cNvPr id="3" name="图片 2">
            <a:extLst>
              <a:ext uri="{FF2B5EF4-FFF2-40B4-BE49-F238E27FC236}">
                <a16:creationId xmlns:a16="http://schemas.microsoft.com/office/drawing/2014/main" id="{BA890116-2EAB-4C8D-8D81-ED5B46B9AA52}"/>
              </a:ext>
            </a:extLst>
          </p:cNvPr>
          <p:cNvPicPr>
            <a:picLocks noChangeAspect="1"/>
          </p:cNvPicPr>
          <p:nvPr/>
        </p:nvPicPr>
        <p:blipFill>
          <a:blip r:embed="rId2"/>
          <a:stretch>
            <a:fillRect/>
          </a:stretch>
        </p:blipFill>
        <p:spPr>
          <a:xfrm>
            <a:off x="21302" y="1836736"/>
            <a:ext cx="5216724" cy="2620963"/>
          </a:xfrm>
          <a:prstGeom prst="rect">
            <a:avLst/>
          </a:prstGeom>
        </p:spPr>
      </p:pic>
      <p:pic>
        <p:nvPicPr>
          <p:cNvPr id="4" name="图片 3">
            <a:extLst>
              <a:ext uri="{FF2B5EF4-FFF2-40B4-BE49-F238E27FC236}">
                <a16:creationId xmlns:a16="http://schemas.microsoft.com/office/drawing/2014/main" id="{EED26060-B1F8-4266-93C0-3FCBF4974324}"/>
              </a:ext>
            </a:extLst>
          </p:cNvPr>
          <p:cNvPicPr>
            <a:picLocks noChangeAspect="1"/>
          </p:cNvPicPr>
          <p:nvPr/>
        </p:nvPicPr>
        <p:blipFill>
          <a:blip r:embed="rId3"/>
          <a:stretch>
            <a:fillRect/>
          </a:stretch>
        </p:blipFill>
        <p:spPr>
          <a:xfrm>
            <a:off x="5238025" y="1704975"/>
            <a:ext cx="6045745" cy="4052888"/>
          </a:xfrm>
          <a:prstGeom prst="rect">
            <a:avLst/>
          </a:prstGeom>
        </p:spPr>
      </p:pic>
    </p:spTree>
    <p:extLst>
      <p:ext uri="{BB962C8B-B14F-4D97-AF65-F5344CB8AC3E}">
        <p14:creationId xmlns:p14="http://schemas.microsoft.com/office/powerpoint/2010/main" val="226583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080933" y="620714"/>
            <a:ext cx="5471584" cy="911225"/>
          </a:xfrm>
        </p:spPr>
        <p:txBody>
          <a:bodyPr/>
          <a:lstStyle/>
          <a:p>
            <a:pPr eaLnBrk="1" hangingPunct="1"/>
            <a:r>
              <a:rPr lang="en-US" altLang="zh-CN" b="1" dirty="0">
                <a:ea typeface="宋体" pitchFamily="2" charset="-122"/>
                <a:sym typeface="Times New Roman" pitchFamily="18" charset="0"/>
              </a:rPr>
              <a:t>5.4  </a:t>
            </a:r>
            <a:r>
              <a:rPr lang="zh-CN" altLang="en-US" b="1" dirty="0">
                <a:ea typeface="宋体" pitchFamily="2" charset="-122"/>
                <a:sym typeface="Times New Roman" pitchFamily="18" charset="0"/>
              </a:rPr>
              <a:t>关键字：</a:t>
            </a:r>
            <a:r>
              <a:rPr lang="en-US" altLang="zh-CN" b="1" dirty="0">
                <a:ea typeface="宋体" pitchFamily="2" charset="-122"/>
                <a:sym typeface="Times New Roman" pitchFamily="18" charset="0"/>
              </a:rPr>
              <a:t>final</a:t>
            </a:r>
            <a:endParaRPr lang="zh-CN" altLang="en-US" dirty="0"/>
          </a:p>
        </p:txBody>
      </p:sp>
      <p:sp>
        <p:nvSpPr>
          <p:cNvPr id="29698" name="Rectangle 3"/>
          <p:cNvSpPr>
            <a:spLocks noGrp="1" noChangeArrowheads="1"/>
          </p:cNvSpPr>
          <p:nvPr>
            <p:ph type="body" idx="4294967295"/>
          </p:nvPr>
        </p:nvSpPr>
        <p:spPr>
          <a:xfrm>
            <a:off x="431801" y="1484314"/>
            <a:ext cx="10943167" cy="5113337"/>
          </a:xfrm>
          <a:prstGeom prst="rect">
            <a:avLst/>
          </a:prstGeom>
        </p:spPr>
        <p:txBody>
          <a:bodyPr/>
          <a:lstStyle/>
          <a:p>
            <a:pPr algn="just" eaLnBrk="1" hangingPunct="1">
              <a:lnSpc>
                <a:spcPct val="110000"/>
              </a:lnSpc>
              <a:spcBef>
                <a:spcPct val="40000"/>
              </a:spcBef>
              <a:buFont typeface="Arial" pitchFamily="34" charset="0"/>
              <a:buChar char="l"/>
            </a:pPr>
            <a:r>
              <a:rPr lang="zh-CN" altLang="en-US" dirty="0">
                <a:ea typeface="宋体" pitchFamily="2" charset="-122"/>
                <a:sym typeface="Times New Roman" pitchFamily="18" charset="0"/>
              </a:rPr>
              <a:t>在</a:t>
            </a:r>
            <a:r>
              <a:rPr lang="en-US" altLang="zh-CN" dirty="0">
                <a:ea typeface="宋体" pitchFamily="2" charset="-122"/>
                <a:sym typeface="Times New Roman" pitchFamily="18" charset="0"/>
              </a:rPr>
              <a:t>Java</a:t>
            </a:r>
            <a:r>
              <a:rPr lang="zh-CN" altLang="en-US" dirty="0">
                <a:ea typeface="宋体" pitchFamily="2" charset="-122"/>
                <a:sym typeface="Times New Roman" pitchFamily="18" charset="0"/>
              </a:rPr>
              <a:t>中声明类、属性和方法时，可使用关键字</a:t>
            </a:r>
            <a:r>
              <a:rPr lang="en-US" altLang="zh-CN" dirty="0">
                <a:ea typeface="宋体" pitchFamily="2" charset="-122"/>
                <a:sym typeface="Times New Roman" pitchFamily="18" charset="0"/>
              </a:rPr>
              <a:t>final</a:t>
            </a:r>
            <a:r>
              <a:rPr lang="zh-CN" altLang="en-US" dirty="0">
                <a:ea typeface="宋体" pitchFamily="2" charset="-122"/>
                <a:sym typeface="Times New Roman" pitchFamily="18" charset="0"/>
              </a:rPr>
              <a:t>来修饰</a:t>
            </a:r>
            <a:r>
              <a:rPr lang="en-US" altLang="zh-CN" dirty="0">
                <a:ea typeface="宋体" pitchFamily="2" charset="-122"/>
                <a:sym typeface="Times New Roman" pitchFamily="18" charset="0"/>
              </a:rPr>
              <a:t>,</a:t>
            </a:r>
            <a:r>
              <a:rPr lang="zh-CN" altLang="en-US" dirty="0">
                <a:ea typeface="宋体" pitchFamily="2" charset="-122"/>
                <a:sym typeface="Times New Roman" pitchFamily="18" charset="0"/>
              </a:rPr>
              <a:t>表示“最终”。</a:t>
            </a:r>
          </a:p>
          <a:p>
            <a:pPr lvl="1" algn="just" eaLnBrk="1" hangingPunct="1">
              <a:lnSpc>
                <a:spcPct val="110000"/>
              </a:lnSpc>
              <a:spcBef>
                <a:spcPct val="40000"/>
              </a:spcBef>
              <a:buFont typeface="Arial" pitchFamily="34" charset="0"/>
              <a:buChar char="Ø"/>
            </a:pPr>
            <a:r>
              <a:rPr lang="en-US" altLang="zh-CN" sz="2600" b="1" dirty="0">
                <a:ea typeface="宋体" pitchFamily="2" charset="-122"/>
                <a:sym typeface="Times New Roman" pitchFamily="18" charset="0"/>
              </a:rPr>
              <a:t>final</a:t>
            </a:r>
            <a:r>
              <a:rPr lang="zh-CN" altLang="en-US" sz="2600" b="1" dirty="0">
                <a:ea typeface="宋体" pitchFamily="2" charset="-122"/>
                <a:sym typeface="Times New Roman" pitchFamily="18" charset="0"/>
              </a:rPr>
              <a:t>标记的类不能被继承。</a:t>
            </a:r>
            <a:r>
              <a:rPr lang="zh-CN" altLang="en-US" sz="2600" dirty="0">
                <a:ea typeface="宋体" pitchFamily="2" charset="-122"/>
                <a:sym typeface="Times New Roman" pitchFamily="18" charset="0"/>
              </a:rPr>
              <a:t>提高安全性，提高程序的可读性。 </a:t>
            </a:r>
          </a:p>
          <a:p>
            <a:pPr lvl="2" algn="just" eaLnBrk="1" hangingPunct="1">
              <a:lnSpc>
                <a:spcPct val="110000"/>
              </a:lnSpc>
              <a:spcBef>
                <a:spcPct val="40000"/>
              </a:spcBef>
              <a:buFont typeface="Arial" pitchFamily="34" charset="0"/>
              <a:buChar char="ü"/>
            </a:pPr>
            <a:r>
              <a:rPr lang="en-US" altLang="zh-CN" sz="2400" dirty="0">
                <a:ea typeface="宋体" pitchFamily="2" charset="-122"/>
                <a:sym typeface="Times New Roman" pitchFamily="18" charset="0"/>
              </a:rPr>
              <a:t>String</a:t>
            </a:r>
            <a:r>
              <a:rPr lang="zh-CN" altLang="en-US" sz="2400" dirty="0">
                <a:ea typeface="宋体" pitchFamily="2" charset="-122"/>
                <a:sym typeface="Times New Roman" pitchFamily="18" charset="0"/>
              </a:rPr>
              <a:t>类、</a:t>
            </a:r>
            <a:r>
              <a:rPr lang="en-US" altLang="zh-CN" sz="2400" dirty="0">
                <a:ea typeface="宋体" pitchFamily="2" charset="-122"/>
                <a:sym typeface="Times New Roman" pitchFamily="18" charset="0"/>
              </a:rPr>
              <a:t>System</a:t>
            </a:r>
            <a:r>
              <a:rPr lang="zh-CN" altLang="en-US" sz="2400" dirty="0">
                <a:ea typeface="宋体" pitchFamily="2" charset="-122"/>
                <a:sym typeface="Times New Roman" pitchFamily="18" charset="0"/>
              </a:rPr>
              <a:t>类、</a:t>
            </a:r>
            <a:r>
              <a:rPr lang="en-US" altLang="zh-CN" sz="2400" dirty="0" err="1">
                <a:ea typeface="宋体" pitchFamily="2" charset="-122"/>
                <a:sym typeface="Times New Roman" pitchFamily="18" charset="0"/>
              </a:rPr>
              <a:t>StringBuffer</a:t>
            </a:r>
            <a:r>
              <a:rPr lang="zh-CN" altLang="en-US" sz="2400" dirty="0">
                <a:ea typeface="宋体" pitchFamily="2" charset="-122"/>
                <a:sym typeface="Times New Roman" pitchFamily="18" charset="0"/>
              </a:rPr>
              <a:t>类</a:t>
            </a:r>
          </a:p>
          <a:p>
            <a:pPr lvl="1" eaLnBrk="1" hangingPunct="1">
              <a:lnSpc>
                <a:spcPct val="110000"/>
              </a:lnSpc>
              <a:spcBef>
                <a:spcPct val="40000"/>
              </a:spcBef>
              <a:buFont typeface="Arial" pitchFamily="34" charset="0"/>
              <a:buChar char="Ø"/>
            </a:pPr>
            <a:r>
              <a:rPr lang="en-US" altLang="zh-CN" sz="2600" b="1" dirty="0">
                <a:ea typeface="宋体" pitchFamily="2" charset="-122"/>
                <a:sym typeface="Times New Roman" pitchFamily="18" charset="0"/>
              </a:rPr>
              <a:t>final</a:t>
            </a:r>
            <a:r>
              <a:rPr lang="zh-CN" altLang="en-US" sz="2600" b="1" dirty="0">
                <a:ea typeface="宋体" pitchFamily="2" charset="-122"/>
                <a:sym typeface="Times New Roman" pitchFamily="18" charset="0"/>
              </a:rPr>
              <a:t>标记的方法不能被子类重写。</a:t>
            </a:r>
          </a:p>
          <a:p>
            <a:pPr lvl="2" eaLnBrk="1" hangingPunct="1">
              <a:lnSpc>
                <a:spcPct val="110000"/>
              </a:lnSpc>
              <a:spcBef>
                <a:spcPct val="40000"/>
              </a:spcBef>
              <a:buFont typeface="Arial" pitchFamily="34" charset="0"/>
              <a:buChar char="ü"/>
            </a:pPr>
            <a:r>
              <a:rPr lang="en-US" altLang="zh-CN" sz="2400" dirty="0">
                <a:ea typeface="宋体" pitchFamily="2" charset="-122"/>
                <a:sym typeface="Times New Roman" pitchFamily="18" charset="0"/>
              </a:rPr>
              <a:t>Object</a:t>
            </a:r>
            <a:r>
              <a:rPr lang="zh-CN" altLang="en-US" sz="2400" dirty="0">
                <a:ea typeface="宋体" pitchFamily="2" charset="-122"/>
                <a:sym typeface="Times New Roman" pitchFamily="18" charset="0"/>
              </a:rPr>
              <a:t>类中的</a:t>
            </a:r>
            <a:r>
              <a:rPr lang="en-US" altLang="zh-CN" sz="2400" dirty="0" err="1">
                <a:ea typeface="宋体" pitchFamily="2" charset="-122"/>
                <a:sym typeface="Times New Roman" pitchFamily="18" charset="0"/>
              </a:rPr>
              <a:t>getClass</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a:t>
            </a:r>
          </a:p>
          <a:p>
            <a:pPr lvl="1" algn="just" eaLnBrk="1" hangingPunct="1">
              <a:lnSpc>
                <a:spcPct val="110000"/>
              </a:lnSpc>
              <a:spcBef>
                <a:spcPct val="40000"/>
              </a:spcBef>
              <a:buFont typeface="Arial" pitchFamily="34" charset="0"/>
              <a:buChar char="Ø"/>
            </a:pPr>
            <a:r>
              <a:rPr lang="en-US" altLang="zh-CN" sz="2600" b="1" dirty="0">
                <a:ea typeface="宋体" pitchFamily="2" charset="-122"/>
                <a:sym typeface="Times New Roman" pitchFamily="18" charset="0"/>
              </a:rPr>
              <a:t>final</a:t>
            </a:r>
            <a:r>
              <a:rPr lang="zh-CN" altLang="en-US" sz="2600" b="1" dirty="0">
                <a:ea typeface="宋体" pitchFamily="2" charset="-122"/>
                <a:sym typeface="Times New Roman" pitchFamily="18" charset="0"/>
              </a:rPr>
              <a:t>标记的变量</a:t>
            </a:r>
            <a:r>
              <a:rPr lang="en-US" altLang="zh-CN" sz="2600" b="1" dirty="0">
                <a:ea typeface="宋体" pitchFamily="2" charset="-122"/>
                <a:sym typeface="Times New Roman" pitchFamily="18" charset="0"/>
              </a:rPr>
              <a:t>(</a:t>
            </a:r>
            <a:r>
              <a:rPr lang="zh-CN" altLang="en-US" sz="2600" b="1" dirty="0">
                <a:ea typeface="宋体" pitchFamily="2" charset="-122"/>
                <a:sym typeface="Times New Roman" pitchFamily="18" charset="0"/>
              </a:rPr>
              <a:t>成员变量或局部变量</a:t>
            </a:r>
            <a:r>
              <a:rPr lang="en-US" altLang="zh-CN" sz="2600" b="1" dirty="0">
                <a:ea typeface="宋体" pitchFamily="2" charset="-122"/>
                <a:sym typeface="Times New Roman" pitchFamily="18" charset="0"/>
              </a:rPr>
              <a:t>)</a:t>
            </a:r>
            <a:r>
              <a:rPr lang="zh-CN" altLang="en-US" sz="2600" b="1" dirty="0">
                <a:ea typeface="宋体" pitchFamily="2" charset="-122"/>
                <a:sym typeface="Times New Roman" pitchFamily="18" charset="0"/>
              </a:rPr>
              <a:t>即称为常量。</a:t>
            </a:r>
            <a:r>
              <a:rPr lang="zh-CN" altLang="en-US" sz="2600" dirty="0">
                <a:ea typeface="宋体" pitchFamily="2" charset="-122"/>
                <a:sym typeface="Times New Roman" pitchFamily="18" charset="0"/>
              </a:rPr>
              <a:t>名称大写，且只能被赋值一次。</a:t>
            </a:r>
          </a:p>
          <a:p>
            <a:pPr lvl="2" algn="just" eaLnBrk="1" hangingPunct="1">
              <a:lnSpc>
                <a:spcPct val="110000"/>
              </a:lnSpc>
              <a:spcBef>
                <a:spcPct val="40000"/>
              </a:spcBef>
              <a:buFont typeface="Arial" pitchFamily="34" charset="0"/>
              <a:buChar char="ü"/>
            </a:pPr>
            <a:r>
              <a:rPr lang="en-US" altLang="zh-CN" sz="2400" dirty="0">
                <a:ea typeface="宋体" pitchFamily="2" charset="-122"/>
                <a:sym typeface="Times New Roman" pitchFamily="18" charset="0"/>
              </a:rPr>
              <a:t>final</a:t>
            </a:r>
            <a:r>
              <a:rPr lang="zh-CN" altLang="en-US" sz="2400" dirty="0">
                <a:ea typeface="宋体" pitchFamily="2" charset="-122"/>
                <a:sym typeface="Times New Roman" pitchFamily="18" charset="0"/>
              </a:rPr>
              <a:t>标记的成员变量必须在声明的同时或在每个构造方法中或代码块中显式赋值，然后才能使用。</a:t>
            </a:r>
          </a:p>
          <a:p>
            <a:pPr lvl="2" algn="just" eaLnBrk="1" hangingPunct="1">
              <a:lnSpc>
                <a:spcPct val="110000"/>
              </a:lnSpc>
              <a:spcBef>
                <a:spcPct val="40000"/>
              </a:spcBef>
              <a:buFont typeface="Arial" pitchFamily="34" charset="0"/>
              <a:buChar char="ü"/>
            </a:pPr>
            <a:r>
              <a:rPr lang="en-US" altLang="zh-CN" sz="2400" dirty="0">
                <a:ea typeface="宋体" pitchFamily="2" charset="-122"/>
                <a:sym typeface="Times New Roman" pitchFamily="18" charset="0"/>
              </a:rPr>
              <a:t>final double PI=3.14;</a:t>
            </a:r>
            <a:endParaRPr lang="zh-CN" altLang="en-US" dirty="0"/>
          </a:p>
        </p:txBody>
      </p:sp>
    </p:spTree>
    <p:extLst>
      <p:ext uri="{BB962C8B-B14F-4D97-AF65-F5344CB8AC3E}">
        <p14:creationId xmlns:p14="http://schemas.microsoft.com/office/powerpoint/2010/main" val="82661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1"/>
          <p:cNvSpPr txBox="1">
            <a:spLocks noChangeArrowheads="1"/>
          </p:cNvSpPr>
          <p:nvPr/>
        </p:nvSpPr>
        <p:spPr bwMode="auto">
          <a:xfrm>
            <a:off x="814918" y="1263650"/>
            <a:ext cx="43751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3200" b="1" dirty="0">
                <a:latin typeface="Arial" pitchFamily="34" charset="0"/>
                <a:ea typeface="宋体" pitchFamily="2" charset="-122"/>
                <a:sym typeface="Times New Roman" pitchFamily="18" charset="0"/>
              </a:rPr>
              <a:t>1.final</a:t>
            </a:r>
            <a:r>
              <a:rPr lang="zh-CN" altLang="en-US" sz="3200" b="1" dirty="0">
                <a:latin typeface="Arial" pitchFamily="34" charset="0"/>
                <a:ea typeface="宋体" pitchFamily="2" charset="-122"/>
                <a:sym typeface="Times New Roman" pitchFamily="18" charset="0"/>
              </a:rPr>
              <a:t>修饰类</a:t>
            </a:r>
            <a:endParaRPr lang="zh-CN" altLang="en-US" sz="1800" dirty="0">
              <a:latin typeface="Arial" pitchFamily="34" charset="0"/>
              <a:ea typeface="宋体" pitchFamily="2" charset="-122"/>
            </a:endParaRPr>
          </a:p>
        </p:txBody>
      </p:sp>
      <p:sp>
        <p:nvSpPr>
          <p:cNvPr id="30722" name="TextBox 2"/>
          <p:cNvSpPr txBox="1">
            <a:spLocks noChangeArrowheads="1"/>
          </p:cNvSpPr>
          <p:nvPr/>
        </p:nvSpPr>
        <p:spPr bwMode="auto">
          <a:xfrm>
            <a:off x="1219201" y="2000250"/>
            <a:ext cx="9429751"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latin typeface="Arial" pitchFamily="34" charset="0"/>
                <a:ea typeface="宋体" pitchFamily="2" charset="-122"/>
                <a:sym typeface="Times New Roman" pitchFamily="18" charset="0"/>
              </a:rPr>
              <a:t>final class A{</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class B extends A{     //</a:t>
            </a:r>
            <a:r>
              <a:rPr lang="zh-CN" altLang="en-US" sz="2400" dirty="0">
                <a:latin typeface="Arial" pitchFamily="34" charset="0"/>
                <a:ea typeface="宋体" pitchFamily="2" charset="-122"/>
                <a:sym typeface="Times New Roman" pitchFamily="18" charset="0"/>
              </a:rPr>
              <a:t>错误，不能被继承。</a:t>
            </a: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a:t>
            </a:r>
          </a:p>
          <a:p>
            <a:pPr eaLnBrk="1" hangingPunct="1">
              <a:buFont typeface="Arial" pitchFamily="34" charset="0"/>
              <a:buNone/>
            </a:pPr>
            <a:r>
              <a:rPr lang="en-US" altLang="zh-CN" sz="1800" dirty="0">
                <a:latin typeface="Arial" pitchFamily="34" charset="0"/>
                <a:ea typeface="宋体" pitchFamily="2" charset="-122"/>
              </a:rPr>
              <a:t>Final</a:t>
            </a:r>
            <a:r>
              <a:rPr lang="zh-CN" altLang="en-US" sz="1800" dirty="0">
                <a:latin typeface="Arial" pitchFamily="34" charset="0"/>
                <a:ea typeface="宋体" pitchFamily="2" charset="-122"/>
              </a:rPr>
              <a:t>修饰的类不能被继承</a:t>
            </a:r>
          </a:p>
        </p:txBody>
      </p:sp>
    </p:spTree>
    <p:extLst>
      <p:ext uri="{BB962C8B-B14F-4D97-AF65-F5344CB8AC3E}">
        <p14:creationId xmlns:p14="http://schemas.microsoft.com/office/powerpoint/2010/main" val="384901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
          <p:cNvSpPr txBox="1">
            <a:spLocks noChangeArrowheads="1"/>
          </p:cNvSpPr>
          <p:nvPr/>
        </p:nvSpPr>
        <p:spPr bwMode="auto">
          <a:xfrm>
            <a:off x="952501" y="1285875"/>
            <a:ext cx="466301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3200" b="1" dirty="0">
                <a:latin typeface="Arial" pitchFamily="34" charset="0"/>
                <a:ea typeface="宋体" pitchFamily="2" charset="-122"/>
                <a:sym typeface="Times New Roman" pitchFamily="18" charset="0"/>
              </a:rPr>
              <a:t>2.final</a:t>
            </a:r>
            <a:r>
              <a:rPr lang="zh-CN" altLang="en-US" sz="3200" b="1" dirty="0">
                <a:latin typeface="Arial" pitchFamily="34" charset="0"/>
                <a:ea typeface="宋体" pitchFamily="2" charset="-122"/>
                <a:sym typeface="Times New Roman" pitchFamily="18" charset="0"/>
              </a:rPr>
              <a:t>修饰方法</a:t>
            </a:r>
            <a:endParaRPr lang="zh-CN" altLang="en-US" sz="1800" dirty="0">
              <a:latin typeface="Arial" pitchFamily="34" charset="0"/>
              <a:ea typeface="宋体" pitchFamily="2" charset="-122"/>
            </a:endParaRPr>
          </a:p>
        </p:txBody>
      </p:sp>
      <p:sp>
        <p:nvSpPr>
          <p:cNvPr id="31746" name="TextBox 2"/>
          <p:cNvSpPr txBox="1">
            <a:spLocks noChangeArrowheads="1"/>
          </p:cNvSpPr>
          <p:nvPr/>
        </p:nvSpPr>
        <p:spPr bwMode="auto">
          <a:xfrm>
            <a:off x="1583268" y="2000250"/>
            <a:ext cx="864023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latin typeface="Arial" pitchFamily="34" charset="0"/>
                <a:ea typeface="宋体" pitchFamily="2" charset="-122"/>
                <a:sym typeface="Times New Roman" pitchFamily="18" charset="0"/>
              </a:rPr>
              <a:t>class A{</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public final void print(){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a:t>
            </a:r>
            <a:r>
              <a:rPr lang="en-US" altLang="zh-CN" sz="2400" dirty="0" err="1">
                <a:latin typeface="Arial" pitchFamily="34" charset="0"/>
                <a:ea typeface="宋体" pitchFamily="2" charset="-122"/>
                <a:sym typeface="Times New Roman" pitchFamily="18" charset="0"/>
              </a:rPr>
              <a:t>System.out.println</a:t>
            </a:r>
            <a:r>
              <a:rPr lang="en-US" altLang="zh-CN" sz="2400" dirty="0">
                <a:latin typeface="Arial" pitchFamily="34" charset="0"/>
                <a:ea typeface="宋体" pitchFamily="2" charset="-122"/>
                <a:sym typeface="Times New Roman" pitchFamily="18" charset="0"/>
              </a:rPr>
              <a:t>(“A”);</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class B extends A{     </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public void print(){   //</a:t>
            </a:r>
            <a:r>
              <a:rPr lang="zh-CN" altLang="en-US" sz="2400" dirty="0">
                <a:latin typeface="Arial" pitchFamily="34" charset="0"/>
                <a:ea typeface="宋体" pitchFamily="2" charset="-122"/>
                <a:sym typeface="Times New Roman" pitchFamily="18" charset="0"/>
              </a:rPr>
              <a:t>错误，不能被重写。</a:t>
            </a: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a:t>
            </a:r>
            <a:r>
              <a:rPr lang="en-US" altLang="zh-CN" sz="2400" dirty="0" err="1">
                <a:latin typeface="Arial" pitchFamily="34" charset="0"/>
                <a:ea typeface="宋体" pitchFamily="2" charset="-122"/>
                <a:sym typeface="Times New Roman" pitchFamily="18" charset="0"/>
              </a:rPr>
              <a:t>System.out.println</a:t>
            </a:r>
            <a:r>
              <a:rPr lang="en-US" altLang="zh-CN" sz="2400" dirty="0">
                <a:latin typeface="Arial" pitchFamily="34" charset="0"/>
                <a:ea typeface="宋体" pitchFamily="2" charset="-122"/>
                <a:sym typeface="Times New Roman" pitchFamily="18" charset="0"/>
              </a:rPr>
              <a:t>(“</a:t>
            </a:r>
            <a:r>
              <a:rPr lang="zh-CN" altLang="en-US" sz="2400" dirty="0">
                <a:latin typeface="Arial" pitchFamily="34" charset="0"/>
                <a:ea typeface="宋体" pitchFamily="2" charset="-122"/>
                <a:sym typeface="Times New Roman" pitchFamily="18" charset="0"/>
              </a:rPr>
              <a:t>众软</a:t>
            </a:r>
            <a:r>
              <a:rPr lang="en-US" sz="2400" dirty="0">
                <a:latin typeface="Arial" pitchFamily="34" charset="0"/>
                <a:ea typeface="宋体" pitchFamily="2" charset="-122"/>
                <a:sym typeface="Times New Roman" pitchFamily="18" charset="0"/>
              </a:rPr>
              <a:t>”</a:t>
            </a:r>
            <a:r>
              <a:rPr lang="en-US" altLang="zh-CN" sz="2400" dirty="0">
                <a:latin typeface="Arial" pitchFamily="34" charset="0"/>
                <a:ea typeface="宋体" pitchFamily="2" charset="-122"/>
                <a:sym typeface="Times New Roman" pitchFamily="18" charset="0"/>
              </a:rPr>
              <a: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a:t>
            </a:r>
          </a:p>
          <a:p>
            <a:pPr eaLnBrk="1" hangingPunct="1">
              <a:buFont typeface="Arial" pitchFamily="34" charset="0"/>
              <a:buNone/>
            </a:pPr>
            <a:endParaRPr lang="en-US" altLang="zh-CN"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Final</a:t>
            </a:r>
            <a:r>
              <a:rPr lang="zh-CN" altLang="en-US" sz="2400" dirty="0">
                <a:latin typeface="Arial" pitchFamily="34" charset="0"/>
                <a:ea typeface="宋体" pitchFamily="2" charset="-122"/>
                <a:sym typeface="Times New Roman" pitchFamily="18" charset="0"/>
              </a:rPr>
              <a:t>修饰的方法不能被子类重写</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24130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
          <p:cNvSpPr txBox="1">
            <a:spLocks noChangeArrowheads="1"/>
          </p:cNvSpPr>
          <p:nvPr/>
        </p:nvSpPr>
        <p:spPr bwMode="auto">
          <a:xfrm>
            <a:off x="753534" y="1285875"/>
            <a:ext cx="639021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3200" b="1" dirty="0">
                <a:latin typeface="Arial" pitchFamily="34" charset="0"/>
                <a:ea typeface="宋体" pitchFamily="2" charset="-122"/>
                <a:sym typeface="Times New Roman" pitchFamily="18" charset="0"/>
              </a:rPr>
              <a:t>3.final</a:t>
            </a:r>
            <a:r>
              <a:rPr lang="zh-CN" altLang="en-US" sz="3200" b="1" dirty="0">
                <a:latin typeface="Arial" pitchFamily="34" charset="0"/>
                <a:ea typeface="宋体" pitchFamily="2" charset="-122"/>
                <a:sym typeface="Times New Roman" pitchFamily="18" charset="0"/>
              </a:rPr>
              <a:t>修饰变量</a:t>
            </a:r>
            <a:r>
              <a:rPr lang="en-US" altLang="zh-CN" sz="3200" b="1" dirty="0">
                <a:latin typeface="Arial" pitchFamily="34" charset="0"/>
                <a:ea typeface="宋体" pitchFamily="2" charset="-122"/>
                <a:sym typeface="Times New Roman" pitchFamily="18" charset="0"/>
              </a:rPr>
              <a:t>——</a:t>
            </a:r>
            <a:r>
              <a:rPr lang="zh-CN" altLang="en-US" sz="3200" b="1" dirty="0">
                <a:latin typeface="Arial" pitchFamily="34" charset="0"/>
                <a:ea typeface="宋体" pitchFamily="2" charset="-122"/>
                <a:sym typeface="Times New Roman" pitchFamily="18" charset="0"/>
              </a:rPr>
              <a:t>常量</a:t>
            </a:r>
            <a:endParaRPr lang="zh-CN" altLang="en-US" sz="1800" dirty="0">
              <a:latin typeface="Arial" pitchFamily="34" charset="0"/>
              <a:ea typeface="宋体" pitchFamily="2" charset="-122"/>
            </a:endParaRPr>
          </a:p>
        </p:txBody>
      </p:sp>
      <p:sp>
        <p:nvSpPr>
          <p:cNvPr id="32770" name="TextBox 2"/>
          <p:cNvSpPr txBox="1">
            <a:spLocks noChangeArrowheads="1"/>
          </p:cNvSpPr>
          <p:nvPr/>
        </p:nvSpPr>
        <p:spPr bwMode="auto">
          <a:xfrm>
            <a:off x="1301751" y="2005014"/>
            <a:ext cx="10327216"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latin typeface="Arial" pitchFamily="34" charset="0"/>
                <a:ea typeface="宋体" pitchFamily="2" charset="-122"/>
                <a:sym typeface="Times New Roman" pitchFamily="18" charset="0"/>
              </a:rPr>
              <a:t>class  A{</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private final String INFO = “</a:t>
            </a:r>
            <a:r>
              <a:rPr lang="zh-CN" altLang="en-US" sz="2400" dirty="0">
                <a:latin typeface="Arial" pitchFamily="34" charset="0"/>
                <a:ea typeface="宋体" pitchFamily="2" charset="-122"/>
                <a:sym typeface="Times New Roman" pitchFamily="18" charset="0"/>
              </a:rPr>
              <a:t>众软</a:t>
            </a:r>
            <a:r>
              <a:rPr lang="en-US" altLang="zh-CN" sz="2400" dirty="0">
                <a:latin typeface="Arial" pitchFamily="34" charset="0"/>
                <a:ea typeface="宋体" pitchFamily="2" charset="-122"/>
                <a:sym typeface="Times New Roman" pitchFamily="18" charset="0"/>
              </a:rPr>
              <a:t>”;  //</a:t>
            </a:r>
            <a:r>
              <a:rPr lang="zh-CN" altLang="en-US" sz="2400" dirty="0">
                <a:latin typeface="Arial" pitchFamily="34" charset="0"/>
                <a:ea typeface="宋体" pitchFamily="2" charset="-122"/>
                <a:sym typeface="Times New Roman" pitchFamily="18" charset="0"/>
              </a:rPr>
              <a:t>声明常量</a:t>
            </a: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public void print(){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//INFO = “</a:t>
            </a:r>
            <a:r>
              <a:rPr lang="zh-CN" altLang="en-US" sz="2400" dirty="0">
                <a:latin typeface="Arial" pitchFamily="34" charset="0"/>
                <a:ea typeface="宋体" pitchFamily="2" charset="-122"/>
                <a:sym typeface="Times New Roman" pitchFamily="18" charset="0"/>
              </a:rPr>
              <a:t>众软</a:t>
            </a:r>
            <a:r>
              <a:rPr lang="en-US" sz="2400" dirty="0">
                <a:latin typeface="Arial" pitchFamily="34" charset="0"/>
                <a:ea typeface="宋体" pitchFamily="2" charset="-122"/>
                <a:sym typeface="Times New Roman" pitchFamily="18" charset="0"/>
              </a:rPr>
              <a:t>”</a:t>
            </a:r>
            <a:r>
              <a:rPr lang="en-US" altLang="zh-CN" sz="2400" dirty="0">
                <a:latin typeface="Arial" pitchFamily="34" charset="0"/>
                <a:ea typeface="宋体" pitchFamily="2" charset="-122"/>
                <a:sym typeface="Times New Roman" pitchFamily="18" charset="0"/>
              </a:rPr>
              <a:t>;</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         }</a:t>
            </a:r>
            <a:endParaRPr lang="zh-CN" altLang="en-US" sz="2400" dirty="0">
              <a:latin typeface="Arial" pitchFamily="34" charset="0"/>
              <a:ea typeface="宋体" pitchFamily="2" charset="-122"/>
              <a:sym typeface="Times New Roman" pitchFamily="18" charset="0"/>
            </a:endParaRPr>
          </a:p>
          <a:p>
            <a:pPr eaLnBrk="1" hangingPunct="1">
              <a:buFont typeface="Arial" pitchFamily="34" charset="0"/>
              <a:buNone/>
            </a:pPr>
            <a:r>
              <a:rPr lang="en-US" altLang="zh-CN" sz="2400" dirty="0">
                <a:latin typeface="Arial" pitchFamily="34" charset="0"/>
                <a:ea typeface="宋体" pitchFamily="2" charset="-122"/>
                <a:sym typeface="Times New Roman" pitchFamily="18" charset="0"/>
              </a:rPr>
              <a:t>}</a:t>
            </a:r>
            <a:endParaRPr lang="zh-CN" altLang="en-US" sz="1800" dirty="0">
              <a:latin typeface="Arial" pitchFamily="34" charset="0"/>
              <a:ea typeface="宋体" pitchFamily="2" charset="-122"/>
            </a:endParaRPr>
          </a:p>
        </p:txBody>
      </p:sp>
      <p:sp>
        <p:nvSpPr>
          <p:cNvPr id="32771" name="TextBox 3"/>
          <p:cNvSpPr txBox="1">
            <a:spLocks noChangeArrowheads="1"/>
          </p:cNvSpPr>
          <p:nvPr/>
        </p:nvSpPr>
        <p:spPr bwMode="auto">
          <a:xfrm>
            <a:off x="762001" y="4857751"/>
            <a:ext cx="1085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2400" dirty="0">
                <a:latin typeface="Arial" pitchFamily="34" charset="0"/>
                <a:ea typeface="宋体" pitchFamily="2" charset="-122"/>
                <a:sym typeface="Times New Roman" pitchFamily="18" charset="0"/>
              </a:rPr>
              <a:t>常量名要大写，内容不可修改。</a:t>
            </a:r>
            <a:endParaRPr lang="zh-CN" altLang="en-US" sz="1800" dirty="0">
              <a:latin typeface="Arial" pitchFamily="34" charset="0"/>
              <a:ea typeface="宋体" pitchFamily="2" charset="-122"/>
            </a:endParaRPr>
          </a:p>
        </p:txBody>
      </p:sp>
      <p:sp>
        <p:nvSpPr>
          <p:cNvPr id="32772" name="TextBox 4"/>
          <p:cNvSpPr txBox="1">
            <a:spLocks noChangeArrowheads="1"/>
          </p:cNvSpPr>
          <p:nvPr/>
        </p:nvSpPr>
        <p:spPr bwMode="auto">
          <a:xfrm>
            <a:off x="927100" y="5589589"/>
            <a:ext cx="638386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Char char="l"/>
            </a:pPr>
            <a:r>
              <a:rPr lang="en-US" altLang="zh-CN" dirty="0">
                <a:latin typeface="Arial" pitchFamily="34" charset="0"/>
                <a:ea typeface="宋体" pitchFamily="2" charset="-122"/>
                <a:sym typeface="Times New Roman" pitchFamily="18" charset="0"/>
              </a:rPr>
              <a:t>static final</a:t>
            </a:r>
            <a:r>
              <a:rPr lang="zh-CN" altLang="en-US" dirty="0">
                <a:latin typeface="Arial" pitchFamily="34" charset="0"/>
                <a:ea typeface="宋体" pitchFamily="2" charset="-122"/>
                <a:sym typeface="Times New Roman" pitchFamily="18" charset="0"/>
              </a:rPr>
              <a:t>：全局常量</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1113793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310468" y="620714"/>
            <a:ext cx="6430433" cy="854075"/>
          </a:xfrm>
        </p:spPr>
        <p:txBody>
          <a:bodyPr/>
          <a:lstStyle/>
          <a:p>
            <a:pPr eaLnBrk="1" hangingPunct="1"/>
            <a:r>
              <a:rPr lang="zh-CN" altLang="en-US" b="1" dirty="0">
                <a:ea typeface="宋体" pitchFamily="2" charset="-122"/>
                <a:sym typeface="Times New Roman" pitchFamily="18" charset="0"/>
              </a:rPr>
              <a:t>关键字</a:t>
            </a:r>
            <a:r>
              <a:rPr lang="en-US" altLang="zh-CN" b="1" dirty="0">
                <a:ea typeface="宋体" pitchFamily="2" charset="-122"/>
                <a:sym typeface="Times New Roman" pitchFamily="18" charset="0"/>
              </a:rPr>
              <a:t>final</a:t>
            </a:r>
            <a:r>
              <a:rPr lang="zh-CN" altLang="en-US" b="1" dirty="0">
                <a:ea typeface="宋体" pitchFamily="2" charset="-122"/>
                <a:sym typeface="Times New Roman" pitchFamily="18" charset="0"/>
              </a:rPr>
              <a:t>应用举例</a:t>
            </a:r>
            <a:endParaRPr lang="zh-CN" altLang="en-US" dirty="0"/>
          </a:p>
        </p:txBody>
      </p:sp>
      <p:sp>
        <p:nvSpPr>
          <p:cNvPr id="33794" name="Rectangle 3"/>
          <p:cNvSpPr>
            <a:spLocks noGrp="1" noChangeArrowheads="1"/>
          </p:cNvSpPr>
          <p:nvPr>
            <p:ph type="body" idx="4294967295"/>
          </p:nvPr>
        </p:nvSpPr>
        <p:spPr>
          <a:xfrm>
            <a:off x="340784" y="1339850"/>
            <a:ext cx="11808883" cy="5257800"/>
          </a:xfrm>
          <a:prstGeom prst="rect">
            <a:avLst/>
          </a:prstGeom>
        </p:spPr>
        <p:txBody>
          <a:bodyPr/>
          <a:lstStyle/>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public final class Test{</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public static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totalNumber</a:t>
            </a:r>
            <a:r>
              <a:rPr lang="en-US" altLang="zh-CN" sz="2400" dirty="0">
                <a:ea typeface="宋体" pitchFamily="2" charset="-122"/>
                <a:sym typeface="Times New Roman" pitchFamily="18" charset="0"/>
              </a:rPr>
              <a:t> = 5 ;</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public final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ID;</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public Test(){</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ID = ++</a:t>
            </a:r>
            <a:r>
              <a:rPr lang="en-US" altLang="zh-CN" sz="2400" dirty="0" err="1">
                <a:ea typeface="宋体" pitchFamily="2" charset="-122"/>
                <a:sym typeface="Times New Roman" pitchFamily="18" charset="0"/>
              </a:rPr>
              <a:t>totalNumber</a:t>
            </a:r>
            <a:r>
              <a:rPr lang="en-US" altLang="zh-CN" sz="2000" dirty="0">
                <a:ea typeface="宋体" pitchFamily="2" charset="-122"/>
                <a:sym typeface="Times New Roman" pitchFamily="18" charset="0"/>
              </a:rPr>
              <a:t>;  //</a:t>
            </a:r>
            <a:r>
              <a:rPr lang="zh-CN" altLang="en-US" sz="2000" dirty="0">
                <a:ea typeface="宋体" pitchFamily="2" charset="-122"/>
                <a:sym typeface="Times New Roman" pitchFamily="18" charset="0"/>
              </a:rPr>
              <a:t>可在构造方法中给</a:t>
            </a:r>
            <a:r>
              <a:rPr lang="en-US" altLang="zh-CN" sz="2000" dirty="0">
                <a:ea typeface="宋体" pitchFamily="2" charset="-122"/>
                <a:sym typeface="Times New Roman" pitchFamily="18" charset="0"/>
              </a:rPr>
              <a:t>final</a:t>
            </a:r>
            <a:r>
              <a:rPr lang="zh-CN" altLang="en-US" sz="2000" dirty="0">
                <a:ea typeface="宋体" pitchFamily="2" charset="-122"/>
                <a:sym typeface="Times New Roman" pitchFamily="18" charset="0"/>
              </a:rPr>
              <a:t>变量赋值</a:t>
            </a:r>
          </a:p>
          <a:p>
            <a:pPr marL="360363" indent="0" eaLnBrk="1" hangingPunct="1">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public static void main(String[]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Test t = new Test();</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(t.ID);		</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final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I = 10;</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final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J;</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J = 20;</a:t>
            </a:r>
            <a:endParaRPr lang="zh-CN" altLang="en-US" sz="2400" dirty="0">
              <a:ea typeface="宋体" pitchFamily="2" charset="-122"/>
              <a:sym typeface="Times New Roman" pitchFamily="18" charset="0"/>
            </a:endParaRPr>
          </a:p>
          <a:p>
            <a:pPr marL="360363" indent="0" eaLnBrk="1" hangingPunct="1">
              <a:spcBef>
                <a:spcPct val="0"/>
              </a:spcBef>
              <a:buFont typeface="Arial" pitchFamily="34" charset="0"/>
              <a:buNone/>
            </a:pPr>
            <a:r>
              <a:rPr lang="en-US" altLang="zh-CN" sz="2400" dirty="0">
                <a:ea typeface="宋体" pitchFamily="2" charset="-122"/>
                <a:sym typeface="Times New Roman" pitchFamily="18" charset="0"/>
              </a:rPr>
              <a:t>			J = 30;  </a:t>
            </a:r>
            <a:r>
              <a:rPr lang="en-US" altLang="zh-CN" sz="2000" dirty="0">
                <a:ea typeface="宋体" pitchFamily="2" charset="-122"/>
                <a:sym typeface="Times New Roman" pitchFamily="18" charset="0"/>
              </a:rPr>
              <a:t>//</a:t>
            </a:r>
            <a:r>
              <a:rPr lang="zh-CN" altLang="en-US" sz="2000" dirty="0">
                <a:ea typeface="宋体" pitchFamily="2" charset="-122"/>
                <a:sym typeface="Times New Roman" pitchFamily="18" charset="0"/>
              </a:rPr>
              <a:t>非法</a:t>
            </a:r>
          </a:p>
          <a:p>
            <a:pPr marL="360363" indent="0" eaLnBrk="1" hangingPunct="1">
              <a:spcBef>
                <a:spcPct val="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a:t>
            </a:r>
            <a:endParaRPr lang="zh-CN" altLang="en-US" dirty="0"/>
          </a:p>
        </p:txBody>
      </p:sp>
    </p:spTree>
    <p:extLst>
      <p:ext uri="{BB962C8B-B14F-4D97-AF65-F5344CB8AC3E}">
        <p14:creationId xmlns:p14="http://schemas.microsoft.com/office/powerpoint/2010/main" val="2539592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2832100" y="620714"/>
            <a:ext cx="7899400" cy="814387"/>
          </a:xfrm>
        </p:spPr>
        <p:txBody>
          <a:bodyPr/>
          <a:lstStyle/>
          <a:p>
            <a:pPr eaLnBrk="1" hangingPunct="1"/>
            <a:r>
              <a:rPr lang="en-US" altLang="zh-CN" b="1" dirty="0">
                <a:ea typeface="宋体" pitchFamily="2" charset="-122"/>
                <a:sym typeface="Times New Roman" pitchFamily="18" charset="0"/>
              </a:rPr>
              <a:t>5.5  </a:t>
            </a:r>
            <a:r>
              <a:rPr lang="zh-CN" altLang="en-US" b="1" dirty="0">
                <a:ea typeface="宋体" pitchFamily="2" charset="-122"/>
                <a:sym typeface="Times New Roman" pitchFamily="18" charset="0"/>
              </a:rPr>
              <a:t>抽象类</a:t>
            </a:r>
            <a:r>
              <a:rPr lang="en-US" altLang="zh-CN" b="1" dirty="0">
                <a:ea typeface="宋体" pitchFamily="2" charset="-122"/>
                <a:sym typeface="Times New Roman" pitchFamily="18" charset="0"/>
              </a:rPr>
              <a:t>(abstract class)</a:t>
            </a:r>
            <a:endParaRPr lang="zh-CN" altLang="en-US" dirty="0"/>
          </a:p>
        </p:txBody>
      </p:sp>
      <p:sp>
        <p:nvSpPr>
          <p:cNvPr id="35842" name="Rectangle 3"/>
          <p:cNvSpPr>
            <a:spLocks noGrp="1" noChangeArrowheads="1"/>
          </p:cNvSpPr>
          <p:nvPr>
            <p:ph type="body" idx="4294967295"/>
          </p:nvPr>
        </p:nvSpPr>
        <p:spPr>
          <a:xfrm>
            <a:off x="431801" y="1484313"/>
            <a:ext cx="10943167" cy="2303462"/>
          </a:xfrm>
          <a:prstGeom prst="rect">
            <a:avLst/>
          </a:prstGeom>
        </p:spPr>
        <p:txBody>
          <a:bodyPr/>
          <a:lstStyle/>
          <a:p>
            <a:pPr eaLnBrk="1" hangingPunct="1">
              <a:buFont typeface="Arial" pitchFamily="34" charset="0"/>
              <a:buChar char="l"/>
            </a:pPr>
            <a:r>
              <a:rPr lang="zh-CN" altLang="en-US" dirty="0">
                <a:ea typeface="宋体" pitchFamily="2" charset="-122"/>
                <a:sym typeface="Times New Roman" pitchFamily="18" charset="0"/>
              </a:rPr>
              <a:t>随着继承层次中一个个新子类的定义，类变得越来越具体，而父类则更一般，更通用。类的设计应该保证父类和子类能够共享特征。有时将一个父类设计得非常抽象，以至于它没有具体的实例，这样的类叫做抽象类。</a:t>
            </a:r>
            <a:endParaRPr lang="zh-CN" altLang="en-US" dirty="0"/>
          </a:p>
        </p:txBody>
      </p:sp>
      <p:pic>
        <p:nvPicPr>
          <p:cNvPr id="2" name="图片 1">
            <a:extLst>
              <a:ext uri="{FF2B5EF4-FFF2-40B4-BE49-F238E27FC236}">
                <a16:creationId xmlns:a16="http://schemas.microsoft.com/office/drawing/2014/main" id="{9167A5CF-95F6-4A23-91C1-163979495874}"/>
              </a:ext>
            </a:extLst>
          </p:cNvPr>
          <p:cNvPicPr>
            <a:picLocks noChangeAspect="1"/>
          </p:cNvPicPr>
          <p:nvPr/>
        </p:nvPicPr>
        <p:blipFill>
          <a:blip r:embed="rId2"/>
          <a:stretch>
            <a:fillRect/>
          </a:stretch>
        </p:blipFill>
        <p:spPr>
          <a:xfrm>
            <a:off x="1871662" y="3429000"/>
            <a:ext cx="8448675" cy="2609850"/>
          </a:xfrm>
          <a:prstGeom prst="rect">
            <a:avLst/>
          </a:prstGeom>
        </p:spPr>
      </p:pic>
    </p:spTree>
    <p:extLst>
      <p:ext uri="{BB962C8B-B14F-4D97-AF65-F5344CB8AC3E}">
        <p14:creationId xmlns:p14="http://schemas.microsoft.com/office/powerpoint/2010/main" val="3798760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751917" y="620713"/>
            <a:ext cx="3071283" cy="792162"/>
          </a:xfrm>
        </p:spPr>
        <p:txBody>
          <a:bodyPr/>
          <a:lstStyle/>
          <a:p>
            <a:pPr eaLnBrk="1" hangingPunct="1"/>
            <a:r>
              <a:rPr lang="zh-CN" altLang="en-US" b="1" dirty="0">
                <a:ea typeface="宋体" pitchFamily="2" charset="-122"/>
                <a:sym typeface="Times New Roman" pitchFamily="18" charset="0"/>
              </a:rPr>
              <a:t>抽象类</a:t>
            </a:r>
            <a:endParaRPr lang="en-US" dirty="0"/>
          </a:p>
        </p:txBody>
      </p:sp>
      <p:sp>
        <p:nvSpPr>
          <p:cNvPr id="36866" name="Rectangle 3"/>
          <p:cNvSpPr>
            <a:spLocks noGrp="1" noChangeArrowheads="1"/>
          </p:cNvSpPr>
          <p:nvPr>
            <p:ph type="body" idx="4294967295"/>
          </p:nvPr>
        </p:nvSpPr>
        <p:spPr>
          <a:xfrm>
            <a:off x="599017" y="1412876"/>
            <a:ext cx="11379200" cy="4519613"/>
          </a:xfrm>
          <a:prstGeom prst="rect">
            <a:avLst/>
          </a:prstGeom>
        </p:spPr>
        <p:txBody>
          <a:bodyPr/>
          <a:lstStyle/>
          <a:p>
            <a:pPr eaLnBrk="1" hangingPunct="1">
              <a:buFont typeface="Arial" pitchFamily="34" charset="0"/>
              <a:buChar char="l"/>
            </a:pPr>
            <a:r>
              <a:rPr lang="zh-CN" altLang="en-US" sz="2700" dirty="0">
                <a:ea typeface="宋体" pitchFamily="2" charset="-122"/>
                <a:sym typeface="Times New Roman" pitchFamily="18" charset="0"/>
              </a:rPr>
              <a:t>用</a:t>
            </a:r>
            <a:r>
              <a:rPr lang="en-US" altLang="zh-CN" sz="2700" dirty="0">
                <a:ea typeface="宋体" pitchFamily="2" charset="-122"/>
                <a:sym typeface="Times New Roman" pitchFamily="18" charset="0"/>
              </a:rPr>
              <a:t>abstract</a:t>
            </a:r>
            <a:r>
              <a:rPr lang="zh-CN" altLang="en-US" sz="2700" dirty="0">
                <a:ea typeface="宋体" pitchFamily="2" charset="-122"/>
                <a:sym typeface="Times New Roman" pitchFamily="18" charset="0"/>
              </a:rPr>
              <a:t>关键字来修饰一个类时，这个类叫做抽象类；</a:t>
            </a:r>
          </a:p>
          <a:p>
            <a:pPr eaLnBrk="1" hangingPunct="1">
              <a:buFont typeface="Arial" pitchFamily="34" charset="0"/>
              <a:buChar char="l"/>
            </a:pPr>
            <a:r>
              <a:rPr lang="en-US" sz="2700" dirty="0">
                <a:ea typeface="宋体" pitchFamily="2" charset="-122"/>
                <a:sym typeface="Times New Roman" pitchFamily="18" charset="0"/>
              </a:rPr>
              <a:t> </a:t>
            </a:r>
            <a:r>
              <a:rPr lang="zh-CN" altLang="en-US" sz="2700" dirty="0">
                <a:ea typeface="宋体" pitchFamily="2" charset="-122"/>
                <a:sym typeface="Times New Roman" pitchFamily="18" charset="0"/>
              </a:rPr>
              <a:t>用</a:t>
            </a:r>
            <a:r>
              <a:rPr lang="en-US" altLang="zh-CN" sz="2700" dirty="0">
                <a:ea typeface="宋体" pitchFamily="2" charset="-122"/>
                <a:sym typeface="Times New Roman" pitchFamily="18" charset="0"/>
              </a:rPr>
              <a:t>abstract</a:t>
            </a:r>
            <a:r>
              <a:rPr lang="zh-CN" altLang="en-US" sz="2700" dirty="0">
                <a:ea typeface="宋体" pitchFamily="2" charset="-122"/>
                <a:sym typeface="Times New Roman" pitchFamily="18" charset="0"/>
              </a:rPr>
              <a:t>来修饰一个方法时，该方法叫做抽象方法。</a:t>
            </a:r>
          </a:p>
          <a:p>
            <a:pPr lvl="1" eaLnBrk="1" hangingPunct="1">
              <a:buFont typeface="Arial" pitchFamily="34" charset="0"/>
              <a:buChar char="Ø"/>
            </a:pPr>
            <a:r>
              <a:rPr lang="zh-CN" altLang="en-US" dirty="0">
                <a:ea typeface="宋体" pitchFamily="2" charset="-122"/>
                <a:sym typeface="Times New Roman" pitchFamily="18" charset="0"/>
              </a:rPr>
              <a:t>抽象方法：只有方法的声明，没有方法的实现。以分号结束：</a:t>
            </a:r>
            <a:r>
              <a:rPr lang="en-US" altLang="zh-CN" sz="2700" dirty="0">
                <a:ea typeface="宋体" pitchFamily="2" charset="-122"/>
                <a:sym typeface="Times New Roman" pitchFamily="18" charset="0"/>
              </a:rPr>
              <a:t>abstract </a:t>
            </a:r>
            <a:r>
              <a:rPr lang="en-US" altLang="zh-CN" sz="2700" dirty="0" err="1">
                <a:ea typeface="宋体" pitchFamily="2" charset="-122"/>
                <a:sym typeface="Times New Roman" pitchFamily="18" charset="0"/>
              </a:rPr>
              <a:t>int</a:t>
            </a:r>
            <a:r>
              <a:rPr lang="en-US" altLang="zh-CN" sz="2700" dirty="0">
                <a:ea typeface="宋体" pitchFamily="2" charset="-122"/>
                <a:sym typeface="Times New Roman" pitchFamily="18" charset="0"/>
              </a:rPr>
              <a:t> </a:t>
            </a:r>
            <a:r>
              <a:rPr lang="en-US" altLang="zh-CN" sz="2700" dirty="0" err="1">
                <a:ea typeface="宋体" pitchFamily="2" charset="-122"/>
                <a:sym typeface="Times New Roman" pitchFamily="18" charset="0"/>
              </a:rPr>
              <a:t>abstractMethod</a:t>
            </a:r>
            <a:r>
              <a:rPr lang="en-US" altLang="zh-CN" sz="2700" dirty="0">
                <a:ea typeface="宋体" pitchFamily="2" charset="-122"/>
                <a:sym typeface="Times New Roman" pitchFamily="18" charset="0"/>
              </a:rPr>
              <a:t>( </a:t>
            </a:r>
            <a:r>
              <a:rPr lang="en-US" altLang="zh-CN" sz="2700" dirty="0" err="1">
                <a:ea typeface="宋体" pitchFamily="2" charset="-122"/>
                <a:sym typeface="Times New Roman" pitchFamily="18" charset="0"/>
              </a:rPr>
              <a:t>int</a:t>
            </a:r>
            <a:r>
              <a:rPr lang="en-US" altLang="zh-CN" sz="2700" dirty="0">
                <a:ea typeface="宋体" pitchFamily="2" charset="-122"/>
                <a:sym typeface="Times New Roman" pitchFamily="18" charset="0"/>
              </a:rPr>
              <a:t> a )</a:t>
            </a:r>
            <a:r>
              <a:rPr lang="en-US" altLang="zh-CN" sz="2700" b="1" dirty="0">
                <a:ea typeface="宋体" pitchFamily="2" charset="-122"/>
                <a:sym typeface="Times New Roman" pitchFamily="18" charset="0"/>
              </a:rPr>
              <a:t>;</a:t>
            </a:r>
            <a:endParaRPr lang="zh-CN" altLang="en-US" sz="2700" b="1" dirty="0">
              <a:ea typeface="宋体" pitchFamily="2" charset="-122"/>
              <a:sym typeface="Times New Roman" pitchFamily="18" charset="0"/>
            </a:endParaRPr>
          </a:p>
          <a:p>
            <a:pPr eaLnBrk="1" hangingPunct="1">
              <a:buFont typeface="Arial" pitchFamily="34" charset="0"/>
              <a:buChar char="l"/>
            </a:pPr>
            <a:r>
              <a:rPr lang="zh-CN" altLang="en-US" sz="2700" dirty="0">
                <a:ea typeface="宋体" pitchFamily="2" charset="-122"/>
                <a:sym typeface="Times New Roman" pitchFamily="18" charset="0"/>
              </a:rPr>
              <a:t>含有抽象方法的类必须被声明为抽象类。</a:t>
            </a:r>
          </a:p>
          <a:p>
            <a:pPr eaLnBrk="1" hangingPunct="1">
              <a:buFont typeface="Arial" pitchFamily="34" charset="0"/>
              <a:buChar char="l"/>
            </a:pPr>
            <a:r>
              <a:rPr lang="zh-CN" altLang="en-US" sz="2700" dirty="0">
                <a:ea typeface="宋体" pitchFamily="2" charset="-122"/>
                <a:sym typeface="Times New Roman" pitchFamily="18" charset="0"/>
              </a:rPr>
              <a:t>抽象类不能被实例化。抽象类是用来作为父类被继承的，抽象类的子类必须重写父类的抽象方法，并提供方法体。若没有重写全部的抽象方法，仍为抽象类。</a:t>
            </a:r>
          </a:p>
          <a:p>
            <a:pPr eaLnBrk="1" hangingPunct="1">
              <a:buFont typeface="Arial" pitchFamily="34" charset="0"/>
              <a:buChar char="l"/>
            </a:pPr>
            <a:r>
              <a:rPr lang="zh-CN" altLang="en-US" sz="2700" dirty="0">
                <a:ea typeface="宋体" pitchFamily="2" charset="-122"/>
                <a:sym typeface="Times New Roman" pitchFamily="18" charset="0"/>
              </a:rPr>
              <a:t>不能用</a:t>
            </a:r>
            <a:r>
              <a:rPr lang="en-US" altLang="zh-CN" sz="2700" dirty="0">
                <a:ea typeface="宋体" pitchFamily="2" charset="-122"/>
                <a:sym typeface="Times New Roman" pitchFamily="18" charset="0"/>
              </a:rPr>
              <a:t>abstract</a:t>
            </a:r>
            <a:r>
              <a:rPr lang="zh-CN" altLang="en-US" sz="2700" dirty="0">
                <a:ea typeface="宋体" pitchFamily="2" charset="-122"/>
                <a:sym typeface="Times New Roman" pitchFamily="18" charset="0"/>
              </a:rPr>
              <a:t>修饰属性、私有方法、构造器、静态方法、</a:t>
            </a:r>
            <a:r>
              <a:rPr lang="en-US" altLang="zh-CN" sz="2700" dirty="0">
                <a:ea typeface="宋体" pitchFamily="2" charset="-122"/>
                <a:sym typeface="Times New Roman" pitchFamily="18" charset="0"/>
              </a:rPr>
              <a:t>final</a:t>
            </a:r>
            <a:r>
              <a:rPr lang="zh-CN" altLang="en-US" sz="2700" dirty="0">
                <a:ea typeface="宋体" pitchFamily="2" charset="-122"/>
                <a:sym typeface="Times New Roman" pitchFamily="18" charset="0"/>
              </a:rPr>
              <a:t>的方法。</a:t>
            </a:r>
            <a:endParaRPr lang="zh-CN" altLang="en-US" dirty="0"/>
          </a:p>
        </p:txBody>
      </p:sp>
    </p:spTree>
    <p:extLst>
      <p:ext uri="{BB962C8B-B14F-4D97-AF65-F5344CB8AC3E}">
        <p14:creationId xmlns:p14="http://schemas.microsoft.com/office/powerpoint/2010/main" val="190015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本章内容</a:t>
            </a:r>
            <a:r>
              <a:rPr lang="en-US" altLang="zh-CN" dirty="0"/>
              <a:t>	</a:t>
            </a:r>
            <a:endParaRPr lang="zh-CN" altLang="en-US" dirty="0"/>
          </a:p>
        </p:txBody>
      </p:sp>
      <p:sp>
        <p:nvSpPr>
          <p:cNvPr id="3" name="内容占位符 2"/>
          <p:cNvSpPr>
            <a:spLocks noGrp="1"/>
          </p:cNvSpPr>
          <p:nvPr>
            <p:ph idx="1"/>
          </p:nvPr>
        </p:nvSpPr>
        <p:spPr>
          <a:xfrm>
            <a:off x="838200" y="1155065"/>
            <a:ext cx="10515600" cy="4351338"/>
          </a:xfrm>
        </p:spPr>
        <p:txBody>
          <a:bodyPr/>
          <a:lstStyle/>
          <a:p>
            <a:pPr>
              <a:buNone/>
            </a:pPr>
            <a:r>
              <a:rPr lang="en-US" altLang="zh-CN" dirty="0">
                <a:latin typeface="Arial" pitchFamily="34" charset="0"/>
                <a:ea typeface="宋体" pitchFamily="2" charset="-122"/>
                <a:sym typeface="Times New Roman" pitchFamily="18" charset="0"/>
              </a:rPr>
              <a:t>5.1  </a:t>
            </a:r>
            <a:r>
              <a:rPr lang="zh-CN" altLang="en-US" dirty="0">
                <a:latin typeface="Arial" pitchFamily="34" charset="0"/>
                <a:ea typeface="宋体" pitchFamily="2" charset="-122"/>
                <a:sym typeface="Times New Roman" pitchFamily="18" charset="0"/>
              </a:rPr>
              <a:t>关键字：</a:t>
            </a:r>
            <a:r>
              <a:rPr lang="en-US" altLang="zh-CN" dirty="0">
                <a:latin typeface="Arial" pitchFamily="34" charset="0"/>
                <a:ea typeface="宋体" pitchFamily="2" charset="-122"/>
                <a:sym typeface="Times New Roman" pitchFamily="18" charset="0"/>
              </a:rPr>
              <a:t>static  </a:t>
            </a:r>
            <a:endParaRPr lang="zh-CN" altLang="en-US" dirty="0">
              <a:latin typeface="Arial" pitchFamily="34" charset="0"/>
              <a:ea typeface="宋体" pitchFamily="2" charset="-122"/>
              <a:sym typeface="Times New Roman" pitchFamily="18" charset="0"/>
            </a:endParaRPr>
          </a:p>
          <a:p>
            <a:pPr lvl="1">
              <a:buFont typeface="Arial" pitchFamily="34" charset="0"/>
              <a:buChar char="Ø"/>
            </a:pPr>
            <a:r>
              <a:rPr lang="zh-CN" altLang="en-US" dirty="0">
                <a:latin typeface="Arial" pitchFamily="34" charset="0"/>
                <a:ea typeface="宋体" pitchFamily="2" charset="-122"/>
                <a:sym typeface="Times New Roman" pitchFamily="18" charset="0"/>
              </a:rPr>
              <a:t>类变量、类方法</a:t>
            </a:r>
          </a:p>
          <a:p>
            <a:pPr lvl="1">
              <a:buFont typeface="Arial" pitchFamily="34" charset="0"/>
              <a:buChar char="Ø"/>
            </a:pPr>
            <a:r>
              <a:rPr lang="zh-CN" altLang="en-US" dirty="0">
                <a:latin typeface="Arial" pitchFamily="34" charset="0"/>
                <a:ea typeface="宋体" pitchFamily="2" charset="-122"/>
                <a:sym typeface="Times New Roman" pitchFamily="18" charset="0"/>
              </a:rPr>
              <a:t>单例</a:t>
            </a:r>
            <a:r>
              <a:rPr lang="en-US" altLang="zh-CN" dirty="0">
                <a:latin typeface="Arial" pitchFamily="34" charset="0"/>
                <a:ea typeface="宋体" pitchFamily="2" charset="-122"/>
                <a:sym typeface="Times New Roman" pitchFamily="18" charset="0"/>
              </a:rPr>
              <a:t>(Singleton)</a:t>
            </a:r>
            <a:r>
              <a:rPr lang="zh-CN" altLang="en-US" dirty="0">
                <a:latin typeface="Arial" pitchFamily="34" charset="0"/>
                <a:ea typeface="宋体" pitchFamily="2" charset="-122"/>
                <a:sym typeface="Times New Roman" pitchFamily="18" charset="0"/>
              </a:rPr>
              <a:t>设计模式</a:t>
            </a:r>
          </a:p>
          <a:p>
            <a:pPr lvl="1">
              <a:buNone/>
            </a:pPr>
            <a:r>
              <a:rPr lang="en-US" altLang="zh-CN" sz="1800" dirty="0">
                <a:latin typeface="Arial" pitchFamily="34" charset="0"/>
                <a:ea typeface="宋体" pitchFamily="2" charset="-122"/>
                <a:sym typeface="Times New Roman" pitchFamily="18" charset="0"/>
              </a:rPr>
              <a:t>5.2  </a:t>
            </a:r>
            <a:r>
              <a:rPr lang="zh-CN" altLang="en-US" sz="1800" dirty="0">
                <a:latin typeface="Arial" pitchFamily="34" charset="0"/>
                <a:ea typeface="宋体" pitchFamily="2" charset="-122"/>
                <a:sym typeface="Times New Roman" pitchFamily="18" charset="0"/>
              </a:rPr>
              <a:t>理解</a:t>
            </a:r>
            <a:r>
              <a:rPr lang="en-US" altLang="zh-CN" sz="1800" dirty="0">
                <a:latin typeface="Arial" pitchFamily="34" charset="0"/>
                <a:ea typeface="宋体" pitchFamily="2" charset="-122"/>
                <a:sym typeface="Times New Roman" pitchFamily="18" charset="0"/>
              </a:rPr>
              <a:t>main</a:t>
            </a:r>
            <a:r>
              <a:rPr lang="zh-CN" altLang="en-US" sz="1800" dirty="0">
                <a:latin typeface="Arial" pitchFamily="34" charset="0"/>
                <a:ea typeface="宋体" pitchFamily="2" charset="-122"/>
                <a:sym typeface="Times New Roman" pitchFamily="18" charset="0"/>
              </a:rPr>
              <a:t>方法的语法</a:t>
            </a:r>
            <a:r>
              <a:rPr lang="en-US" altLang="zh-CN" sz="1800" dirty="0">
                <a:latin typeface="Arial" pitchFamily="34" charset="0"/>
                <a:ea typeface="宋体" pitchFamily="2" charset="-122"/>
                <a:sym typeface="Times New Roman" pitchFamily="18" charset="0"/>
              </a:rPr>
              <a:t>  </a:t>
            </a:r>
            <a:endParaRPr lang="zh-CN" altLang="en-US" sz="1800" dirty="0">
              <a:latin typeface="Arial" pitchFamily="34" charset="0"/>
              <a:ea typeface="宋体" pitchFamily="2" charset="-122"/>
              <a:sym typeface="Times New Roman" pitchFamily="18" charset="0"/>
            </a:endParaRPr>
          </a:p>
          <a:p>
            <a:pPr>
              <a:buNone/>
            </a:pPr>
            <a:r>
              <a:rPr lang="en-US" altLang="zh-CN" dirty="0">
                <a:latin typeface="Arial" pitchFamily="34" charset="0"/>
                <a:ea typeface="宋体" pitchFamily="2" charset="-122"/>
                <a:sym typeface="Times New Roman" pitchFamily="18" charset="0"/>
              </a:rPr>
              <a:t>5.3  </a:t>
            </a:r>
            <a:r>
              <a:rPr lang="zh-CN" altLang="en-US" b="1" dirty="0">
                <a:latin typeface="Arial" pitchFamily="34" charset="0"/>
                <a:ea typeface="宋体" pitchFamily="2" charset="-122"/>
                <a:sym typeface="Times New Roman" pitchFamily="18" charset="0"/>
              </a:rPr>
              <a:t>类的成员之四</a:t>
            </a:r>
            <a:r>
              <a:rPr lang="zh-CN" altLang="en-US" dirty="0">
                <a:latin typeface="Arial" pitchFamily="34" charset="0"/>
                <a:ea typeface="宋体" pitchFamily="2" charset="-122"/>
                <a:sym typeface="Times New Roman" pitchFamily="18" charset="0"/>
              </a:rPr>
              <a:t>：初始化块</a:t>
            </a:r>
          </a:p>
          <a:p>
            <a:pPr>
              <a:buNone/>
            </a:pPr>
            <a:r>
              <a:rPr lang="en-US" altLang="zh-CN" dirty="0">
                <a:latin typeface="Arial" pitchFamily="34" charset="0"/>
                <a:ea typeface="宋体" pitchFamily="2" charset="-122"/>
                <a:sym typeface="Times New Roman" pitchFamily="18" charset="0"/>
              </a:rPr>
              <a:t>5.4  </a:t>
            </a:r>
            <a:r>
              <a:rPr lang="zh-CN" altLang="en-US" dirty="0">
                <a:latin typeface="Arial" pitchFamily="34" charset="0"/>
                <a:ea typeface="宋体" pitchFamily="2" charset="-122"/>
                <a:sym typeface="Times New Roman" pitchFamily="18" charset="0"/>
              </a:rPr>
              <a:t>关键字：</a:t>
            </a:r>
            <a:r>
              <a:rPr lang="en-US" altLang="zh-CN" dirty="0">
                <a:latin typeface="Arial" pitchFamily="34" charset="0"/>
                <a:ea typeface="宋体" pitchFamily="2" charset="-122"/>
                <a:sym typeface="Times New Roman" pitchFamily="18" charset="0"/>
              </a:rPr>
              <a:t>final</a:t>
            </a:r>
            <a:endParaRPr lang="zh-CN" altLang="en-US" dirty="0">
              <a:latin typeface="Arial" pitchFamily="34" charset="0"/>
              <a:ea typeface="宋体" pitchFamily="2" charset="-122"/>
              <a:sym typeface="Times New Roman" pitchFamily="18" charset="0"/>
            </a:endParaRPr>
          </a:p>
          <a:p>
            <a:pPr>
              <a:buNone/>
            </a:pPr>
            <a:r>
              <a:rPr lang="en-US" altLang="zh-CN" dirty="0">
                <a:latin typeface="Arial" pitchFamily="34" charset="0"/>
                <a:ea typeface="宋体" pitchFamily="2" charset="-122"/>
                <a:sym typeface="Times New Roman" pitchFamily="18" charset="0"/>
              </a:rPr>
              <a:t>5.5  </a:t>
            </a:r>
            <a:r>
              <a:rPr lang="zh-CN" altLang="en-US" dirty="0">
                <a:latin typeface="Arial" pitchFamily="34" charset="0"/>
                <a:ea typeface="宋体" pitchFamily="2" charset="-122"/>
                <a:sym typeface="Times New Roman" pitchFamily="18" charset="0"/>
              </a:rPr>
              <a:t>抽象类</a:t>
            </a:r>
            <a:r>
              <a:rPr lang="en-US" altLang="zh-CN" dirty="0">
                <a:latin typeface="Arial" pitchFamily="34" charset="0"/>
                <a:ea typeface="宋体" pitchFamily="2" charset="-122"/>
                <a:sym typeface="Times New Roman" pitchFamily="18" charset="0"/>
              </a:rPr>
              <a:t>(abstract class)</a:t>
            </a:r>
            <a:endParaRPr lang="zh-CN" altLang="en-US" dirty="0">
              <a:latin typeface="Arial" pitchFamily="34" charset="0"/>
              <a:ea typeface="宋体" pitchFamily="2" charset="-122"/>
              <a:sym typeface="Times New Roman" pitchFamily="18" charset="0"/>
            </a:endParaRPr>
          </a:p>
          <a:p>
            <a:pPr lvl="1">
              <a:buFont typeface="Arial" pitchFamily="34" charset="0"/>
              <a:buChar char="Ø"/>
            </a:pPr>
            <a:r>
              <a:rPr lang="zh-CN" altLang="en-US" dirty="0">
                <a:latin typeface="Arial" pitchFamily="34" charset="0"/>
                <a:ea typeface="宋体" pitchFamily="2" charset="-122"/>
                <a:sym typeface="Times New Roman" pitchFamily="18" charset="0"/>
              </a:rPr>
              <a:t>模板方法设计模式</a:t>
            </a:r>
            <a:r>
              <a:rPr lang="en-US" altLang="zh-CN" dirty="0">
                <a:latin typeface="Arial" pitchFamily="34" charset="0"/>
                <a:ea typeface="宋体" pitchFamily="2" charset="-122"/>
                <a:sym typeface="Times New Roman" pitchFamily="18" charset="0"/>
              </a:rPr>
              <a:t>(</a:t>
            </a:r>
            <a:r>
              <a:rPr lang="en-US" altLang="zh-CN" dirty="0" err="1">
                <a:latin typeface="Arial" pitchFamily="34" charset="0"/>
                <a:ea typeface="宋体" pitchFamily="2" charset="-122"/>
                <a:sym typeface="Times New Roman" pitchFamily="18" charset="0"/>
              </a:rPr>
              <a:t>TemplateMethod</a:t>
            </a:r>
            <a:r>
              <a:rPr lang="en-US" altLang="zh-CN" dirty="0">
                <a:latin typeface="Arial" pitchFamily="34" charset="0"/>
                <a:ea typeface="宋体" pitchFamily="2" charset="-122"/>
                <a:sym typeface="Times New Roman" pitchFamily="18" charset="0"/>
              </a:rPr>
              <a:t>)</a:t>
            </a:r>
            <a:endParaRPr lang="zh-CN" altLang="en-US" dirty="0">
              <a:latin typeface="Arial" pitchFamily="34" charset="0"/>
              <a:ea typeface="宋体" pitchFamily="2" charset="-122"/>
              <a:sym typeface="Times New Roman" pitchFamily="18" charset="0"/>
            </a:endParaRPr>
          </a:p>
          <a:p>
            <a:pPr>
              <a:buNone/>
            </a:pPr>
            <a:r>
              <a:rPr lang="en-US" altLang="zh-CN" dirty="0">
                <a:latin typeface="Arial" pitchFamily="34" charset="0"/>
                <a:ea typeface="宋体" pitchFamily="2" charset="-122"/>
                <a:sym typeface="Times New Roman" pitchFamily="18" charset="0"/>
              </a:rPr>
              <a:t>5.6  </a:t>
            </a:r>
            <a:r>
              <a:rPr lang="zh-CN" altLang="en-US" dirty="0">
                <a:latin typeface="Arial" pitchFamily="34" charset="0"/>
                <a:ea typeface="宋体" pitchFamily="2" charset="-122"/>
                <a:sym typeface="Times New Roman" pitchFamily="18" charset="0"/>
              </a:rPr>
              <a:t>更彻底的抽象：接口</a:t>
            </a:r>
            <a:r>
              <a:rPr lang="en-US" altLang="zh-CN" dirty="0">
                <a:latin typeface="Arial" pitchFamily="34" charset="0"/>
                <a:ea typeface="宋体" pitchFamily="2" charset="-122"/>
                <a:sym typeface="Times New Roman" pitchFamily="18" charset="0"/>
              </a:rPr>
              <a:t>(interface)</a:t>
            </a:r>
            <a:endParaRPr lang="zh-CN" altLang="en-US" dirty="0">
              <a:latin typeface="Arial" pitchFamily="34" charset="0"/>
              <a:ea typeface="宋体" pitchFamily="2" charset="-122"/>
              <a:sym typeface="Times New Roman" pitchFamily="18" charset="0"/>
            </a:endParaRPr>
          </a:p>
          <a:p>
            <a:pPr lvl="1">
              <a:buFont typeface="Arial" pitchFamily="34" charset="0"/>
              <a:buChar char="Ø"/>
            </a:pPr>
            <a:r>
              <a:rPr lang="zh-CN" altLang="en-US" dirty="0">
                <a:latin typeface="Arial" pitchFamily="34" charset="0"/>
                <a:ea typeface="宋体" pitchFamily="2" charset="-122"/>
                <a:sym typeface="Times New Roman" pitchFamily="18" charset="0"/>
              </a:rPr>
              <a:t>工厂方法</a:t>
            </a:r>
            <a:r>
              <a:rPr lang="en-US" altLang="zh-CN" dirty="0">
                <a:latin typeface="Arial" pitchFamily="34" charset="0"/>
                <a:ea typeface="宋体" pitchFamily="2" charset="-122"/>
                <a:sym typeface="Times New Roman" pitchFamily="18" charset="0"/>
              </a:rPr>
              <a:t>(</a:t>
            </a:r>
            <a:r>
              <a:rPr lang="en-US" altLang="zh-CN" dirty="0" err="1">
                <a:latin typeface="Arial" pitchFamily="34" charset="0"/>
                <a:ea typeface="宋体" pitchFamily="2" charset="-122"/>
                <a:sym typeface="Times New Roman" pitchFamily="18" charset="0"/>
              </a:rPr>
              <a:t>FactoryMethod</a:t>
            </a:r>
            <a:r>
              <a:rPr lang="en-US" altLang="zh-CN" dirty="0">
                <a:latin typeface="Arial" pitchFamily="34" charset="0"/>
                <a:ea typeface="宋体" pitchFamily="2" charset="-122"/>
                <a:sym typeface="Times New Roman" pitchFamily="18" charset="0"/>
              </a:rPr>
              <a:t>)</a:t>
            </a:r>
            <a:r>
              <a:rPr lang="zh-CN" altLang="en-US" dirty="0">
                <a:latin typeface="Arial" pitchFamily="34" charset="0"/>
                <a:ea typeface="宋体" pitchFamily="2" charset="-122"/>
                <a:sym typeface="Times New Roman" pitchFamily="18" charset="0"/>
              </a:rPr>
              <a:t>和代理模式</a:t>
            </a:r>
            <a:r>
              <a:rPr lang="en-US" altLang="zh-CN" dirty="0">
                <a:latin typeface="Arial" pitchFamily="34" charset="0"/>
                <a:ea typeface="宋体" pitchFamily="2" charset="-122"/>
                <a:sym typeface="Times New Roman" pitchFamily="18" charset="0"/>
              </a:rPr>
              <a:t>(Proxy)</a:t>
            </a:r>
            <a:endParaRPr lang="zh-CN" altLang="en-US" dirty="0">
              <a:latin typeface="Arial" pitchFamily="34" charset="0"/>
              <a:ea typeface="宋体" pitchFamily="2" charset="-122"/>
              <a:sym typeface="Times New Roman" pitchFamily="18" charset="0"/>
            </a:endParaRPr>
          </a:p>
          <a:p>
            <a:pPr>
              <a:buNone/>
            </a:pPr>
            <a:r>
              <a:rPr lang="en-US" altLang="zh-CN" dirty="0">
                <a:latin typeface="Arial" pitchFamily="34" charset="0"/>
                <a:ea typeface="宋体" pitchFamily="2" charset="-122"/>
                <a:sym typeface="Times New Roman" pitchFamily="18" charset="0"/>
              </a:rPr>
              <a:t>5.7  </a:t>
            </a:r>
            <a:r>
              <a:rPr lang="zh-CN" altLang="en-US" b="1" dirty="0">
                <a:latin typeface="Arial" pitchFamily="34" charset="0"/>
                <a:ea typeface="宋体" pitchFamily="2" charset="-122"/>
                <a:sym typeface="Times New Roman" pitchFamily="18" charset="0"/>
              </a:rPr>
              <a:t>类的成员之五</a:t>
            </a:r>
            <a:r>
              <a:rPr lang="zh-CN" altLang="en-US" dirty="0">
                <a:latin typeface="Arial" pitchFamily="34" charset="0"/>
                <a:ea typeface="宋体" pitchFamily="2" charset="-122"/>
                <a:sym typeface="Times New Roman" pitchFamily="18" charset="0"/>
              </a:rPr>
              <a:t>：内部类</a:t>
            </a:r>
            <a:endParaRPr lang="en-US" altLang="zh-CN" sz="1800" dirty="0">
              <a:latin typeface="Arial" pitchFamily="34" charset="0"/>
            </a:endParaRPr>
          </a:p>
          <a:p>
            <a:endParaRPr lang="zh-CN" altLang="en-US" dirty="0"/>
          </a:p>
        </p:txBody>
      </p:sp>
    </p:spTree>
    <p:extLst>
      <p:ext uri="{BB962C8B-B14F-4D97-AF65-F5344CB8AC3E}">
        <p14:creationId xmlns:p14="http://schemas.microsoft.com/office/powerpoint/2010/main" val="1814966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176185" y="620714"/>
            <a:ext cx="5403849" cy="839787"/>
          </a:xfrm>
        </p:spPr>
        <p:txBody>
          <a:bodyPr/>
          <a:lstStyle/>
          <a:p>
            <a:pPr eaLnBrk="1" hangingPunct="1"/>
            <a:r>
              <a:rPr lang="zh-CN" altLang="en-US" b="1" dirty="0">
                <a:ea typeface="宋体" pitchFamily="2" charset="-122"/>
                <a:sym typeface="Times New Roman" pitchFamily="18" charset="0"/>
              </a:rPr>
              <a:t>抽象类举例</a:t>
            </a:r>
            <a:endParaRPr lang="zh-CN" altLang="en-US" dirty="0"/>
          </a:p>
        </p:txBody>
      </p:sp>
      <p:sp>
        <p:nvSpPr>
          <p:cNvPr id="37890" name="Rectangle 3"/>
          <p:cNvSpPr>
            <a:spLocks noGrp="1" noChangeArrowheads="1"/>
          </p:cNvSpPr>
          <p:nvPr>
            <p:ph type="body" idx="4294967295"/>
          </p:nvPr>
        </p:nvSpPr>
        <p:spPr>
          <a:xfrm>
            <a:off x="334433" y="981075"/>
            <a:ext cx="11235267" cy="5257800"/>
          </a:xfrm>
          <a:prstGeom prst="rect">
            <a:avLst/>
          </a:prstGeom>
        </p:spPr>
        <p:txBody>
          <a:bodyPr/>
          <a:lstStyle/>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abstract class A{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abstract void m1(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public void m2(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("A</a:t>
            </a:r>
            <a:r>
              <a:rPr lang="zh-CN" altLang="en-US" sz="2400" dirty="0">
                <a:ea typeface="宋体" pitchFamily="2" charset="-122"/>
                <a:sym typeface="Times New Roman" pitchFamily="18" charset="0"/>
              </a:rPr>
              <a:t>类中定义的</a:t>
            </a:r>
            <a:r>
              <a:rPr lang="en-US" altLang="zh-CN" sz="2400" dirty="0">
                <a:ea typeface="宋体" pitchFamily="2" charset="-122"/>
                <a:sym typeface="Times New Roman" pitchFamily="18" charset="0"/>
              </a:rPr>
              <a:t>m2</a:t>
            </a:r>
            <a:r>
              <a:rPr lang="zh-CN" altLang="en-US" sz="2400" dirty="0">
                <a:ea typeface="宋体" pitchFamily="2" charset="-122"/>
                <a:sym typeface="Times New Roman" pitchFamily="18" charset="0"/>
              </a:rPr>
              <a:t>方法</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class B extends A{</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void m1(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("B</a:t>
            </a:r>
            <a:r>
              <a:rPr lang="zh-CN" altLang="en-US" sz="2400" dirty="0">
                <a:ea typeface="宋体" pitchFamily="2" charset="-122"/>
                <a:sym typeface="Times New Roman" pitchFamily="18" charset="0"/>
              </a:rPr>
              <a:t>类中定义的</a:t>
            </a:r>
            <a:r>
              <a:rPr lang="en-US" altLang="zh-CN" sz="2400" dirty="0">
                <a:ea typeface="宋体" pitchFamily="2" charset="-122"/>
                <a:sym typeface="Times New Roman" pitchFamily="18" charset="0"/>
              </a:rPr>
              <a:t>m1</a:t>
            </a:r>
            <a:r>
              <a:rPr lang="zh-CN" altLang="en-US" sz="2400" dirty="0">
                <a:ea typeface="宋体" pitchFamily="2" charset="-122"/>
                <a:sym typeface="Times New Roman" pitchFamily="18" charset="0"/>
              </a:rPr>
              <a:t>方法</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public class Test{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public static void main( String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 ]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 </a:t>
            </a:r>
            <a:r>
              <a:rPr lang="en-US" altLang="zh-CN" sz="2400" dirty="0" err="1">
                <a:ea typeface="宋体" pitchFamily="2" charset="-122"/>
                <a:sym typeface="Times New Roman" pitchFamily="18" charset="0"/>
              </a:rPr>
              <a:t>a</a:t>
            </a:r>
            <a:r>
              <a:rPr lang="en-US" altLang="zh-CN" sz="2400" dirty="0">
                <a:ea typeface="宋体" pitchFamily="2" charset="-122"/>
                <a:sym typeface="Times New Roman" pitchFamily="18" charset="0"/>
              </a:rPr>
              <a:t> = new B(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a.m1(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a.m2(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lvl="2" algn="just" eaLnBrk="1" hangingPunct="1">
              <a:lnSpc>
                <a:spcPct val="80000"/>
              </a:lnSpc>
              <a:spcBef>
                <a:spcPct val="0"/>
              </a:spcBef>
              <a:buClr>
                <a:schemeClr val="tx1"/>
              </a:buClr>
              <a:buFont typeface="Arial" pitchFamily="34" charset="0"/>
              <a:buNone/>
            </a:pPr>
            <a:endParaRPr lang="zh-CN" altLang="en-US" sz="2400" dirty="0">
              <a:ea typeface="宋体" pitchFamily="2" charset="-122"/>
              <a:sym typeface="Times New Roman" pitchFamily="18" charset="0"/>
            </a:endParaRPr>
          </a:p>
        </p:txBody>
      </p:sp>
    </p:spTree>
    <p:extLst>
      <p:ext uri="{BB962C8B-B14F-4D97-AF65-F5344CB8AC3E}">
        <p14:creationId xmlns:p14="http://schemas.microsoft.com/office/powerpoint/2010/main" val="170164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 y="2238375"/>
            <a:ext cx="8746067"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Rectangle 2"/>
          <p:cNvSpPr>
            <a:spLocks noGrp="1" noChangeArrowheads="1"/>
          </p:cNvSpPr>
          <p:nvPr>
            <p:ph type="title"/>
          </p:nvPr>
        </p:nvSpPr>
        <p:spPr>
          <a:xfrm>
            <a:off x="3983567" y="690563"/>
            <a:ext cx="5228167" cy="685800"/>
          </a:xfrm>
        </p:spPr>
        <p:txBody>
          <a:bodyPr/>
          <a:lstStyle/>
          <a:p>
            <a:pPr eaLnBrk="1" hangingPunct="1"/>
            <a:r>
              <a:rPr lang="zh-CN" altLang="en-US" b="1" dirty="0">
                <a:ea typeface="宋体" pitchFamily="2" charset="-122"/>
                <a:sym typeface="Times New Roman" pitchFamily="18" charset="0"/>
              </a:rPr>
              <a:t>抽象类应用</a:t>
            </a:r>
            <a:endParaRPr lang="zh-CN" altLang="en-US" dirty="0"/>
          </a:p>
        </p:txBody>
      </p:sp>
      <p:sp>
        <p:nvSpPr>
          <p:cNvPr id="38915" name="Text Box 4"/>
          <p:cNvSpPr txBox="1">
            <a:spLocks noChangeArrowheads="1"/>
          </p:cNvSpPr>
          <p:nvPr/>
        </p:nvSpPr>
        <p:spPr bwMode="auto">
          <a:xfrm>
            <a:off x="8936567" y="2651126"/>
            <a:ext cx="3100917"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lnSpc>
                <a:spcPct val="120000"/>
              </a:lnSpc>
              <a:spcBef>
                <a:spcPct val="50000"/>
              </a:spcBef>
              <a:buFont typeface="Arial" pitchFamily="34" charset="0"/>
              <a:buNone/>
            </a:pPr>
            <a:r>
              <a:rPr lang="zh-CN" altLang="en-US" sz="2200" dirty="0">
                <a:latin typeface="Arial" pitchFamily="34" charset="0"/>
                <a:ea typeface="宋体" pitchFamily="2" charset="-122"/>
                <a:sym typeface="Times New Roman" pitchFamily="18" charset="0"/>
              </a:rPr>
              <a:t>在航运公司系统中，</a:t>
            </a:r>
            <a:r>
              <a:rPr lang="en-US" altLang="zh-CN" sz="2200" dirty="0">
                <a:latin typeface="Arial" pitchFamily="34" charset="0"/>
                <a:ea typeface="宋体" pitchFamily="2" charset="-122"/>
                <a:sym typeface="Times New Roman" pitchFamily="18" charset="0"/>
              </a:rPr>
              <a:t>Vehicle</a:t>
            </a:r>
            <a:r>
              <a:rPr lang="zh-CN" altLang="en-US" sz="2200" dirty="0">
                <a:latin typeface="Arial" pitchFamily="34" charset="0"/>
                <a:ea typeface="宋体" pitchFamily="2" charset="-122"/>
                <a:sym typeface="Times New Roman" pitchFamily="18" charset="0"/>
              </a:rPr>
              <a:t>类需要定义两个方法分别计算运输工具的燃料效率和行驶距离。</a:t>
            </a:r>
            <a:endParaRPr lang="zh-CN" altLang="en-US" sz="1800" dirty="0">
              <a:latin typeface="Arial" pitchFamily="34" charset="0"/>
            </a:endParaRPr>
          </a:p>
        </p:txBody>
      </p:sp>
      <p:sp>
        <p:nvSpPr>
          <p:cNvPr id="38916" name="Text Box 5"/>
          <p:cNvSpPr txBox="1">
            <a:spLocks noChangeArrowheads="1"/>
          </p:cNvSpPr>
          <p:nvPr/>
        </p:nvSpPr>
        <p:spPr bwMode="auto">
          <a:xfrm>
            <a:off x="175684" y="1317625"/>
            <a:ext cx="1198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dirty="0">
                <a:latin typeface="Arial" pitchFamily="34" charset="0"/>
                <a:ea typeface="宋体" pitchFamily="2" charset="-122"/>
                <a:sym typeface="Times New Roman" pitchFamily="18" charset="0"/>
              </a:rPr>
              <a:t>抽象类是用来模型化那些父类无法确定全部实现，而是由其子类提供具体实现的对象的类。</a:t>
            </a:r>
            <a:endParaRPr lang="zh-CN" altLang="en-US" sz="1800" dirty="0">
              <a:latin typeface="Arial" pitchFamily="34" charset="0"/>
            </a:endParaRPr>
          </a:p>
        </p:txBody>
      </p:sp>
      <p:sp>
        <p:nvSpPr>
          <p:cNvPr id="38917" name="Text Box 6"/>
          <p:cNvSpPr txBox="1">
            <a:spLocks noChangeArrowheads="1"/>
          </p:cNvSpPr>
          <p:nvPr/>
        </p:nvSpPr>
        <p:spPr bwMode="auto">
          <a:xfrm>
            <a:off x="190500" y="5589589"/>
            <a:ext cx="11988800" cy="76993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zh-CN" altLang="en-US" sz="2200" dirty="0">
                <a:latin typeface="Arial" pitchFamily="34" charset="0"/>
                <a:ea typeface="宋体" pitchFamily="2" charset="-122"/>
                <a:sym typeface="Times New Roman" pitchFamily="18" charset="0"/>
              </a:rPr>
              <a:t>问题：卡车</a:t>
            </a:r>
            <a:r>
              <a:rPr lang="en-US" altLang="zh-CN" sz="2200" dirty="0">
                <a:latin typeface="Arial" pitchFamily="34" charset="0"/>
                <a:ea typeface="宋体" pitchFamily="2" charset="-122"/>
                <a:sym typeface="Times New Roman" pitchFamily="18" charset="0"/>
              </a:rPr>
              <a:t>(Truck)</a:t>
            </a:r>
            <a:r>
              <a:rPr lang="zh-CN" altLang="en-US" sz="2200" dirty="0">
                <a:latin typeface="Arial" pitchFamily="34" charset="0"/>
                <a:ea typeface="宋体" pitchFamily="2" charset="-122"/>
                <a:sym typeface="Times New Roman" pitchFamily="18" charset="0"/>
              </a:rPr>
              <a:t>和驳船</a:t>
            </a:r>
            <a:r>
              <a:rPr lang="en-US" altLang="zh-CN" sz="2200" dirty="0">
                <a:latin typeface="Arial" pitchFamily="34" charset="0"/>
                <a:ea typeface="宋体" pitchFamily="2" charset="-122"/>
                <a:sym typeface="Times New Roman" pitchFamily="18" charset="0"/>
              </a:rPr>
              <a:t>(</a:t>
            </a:r>
            <a:r>
              <a:rPr lang="en-US" altLang="zh-CN" sz="2200" dirty="0" err="1">
                <a:latin typeface="Arial" pitchFamily="34" charset="0"/>
                <a:ea typeface="宋体" pitchFamily="2" charset="-122"/>
                <a:sym typeface="Times New Roman" pitchFamily="18" charset="0"/>
              </a:rPr>
              <a:t>RiverBarge</a:t>
            </a:r>
            <a:r>
              <a:rPr lang="en-US" altLang="zh-CN" sz="2200" dirty="0">
                <a:latin typeface="Arial" pitchFamily="34" charset="0"/>
                <a:ea typeface="宋体" pitchFamily="2" charset="-122"/>
                <a:sym typeface="Times New Roman" pitchFamily="18" charset="0"/>
              </a:rPr>
              <a:t>)</a:t>
            </a:r>
            <a:r>
              <a:rPr lang="zh-CN" altLang="en-US" sz="2200" dirty="0">
                <a:latin typeface="Arial" pitchFamily="34" charset="0"/>
                <a:ea typeface="宋体" pitchFamily="2" charset="-122"/>
                <a:sym typeface="Times New Roman" pitchFamily="18" charset="0"/>
              </a:rPr>
              <a:t>的燃料效率和行驶距离的计算方法完全不同。</a:t>
            </a:r>
            <a:r>
              <a:rPr lang="en-US" altLang="zh-CN" sz="2200" dirty="0">
                <a:latin typeface="Arial" pitchFamily="34" charset="0"/>
                <a:ea typeface="宋体" pitchFamily="2" charset="-122"/>
                <a:sym typeface="Times New Roman" pitchFamily="18" charset="0"/>
              </a:rPr>
              <a:t>Vehicle</a:t>
            </a:r>
            <a:r>
              <a:rPr lang="zh-CN" altLang="en-US" sz="2200" dirty="0">
                <a:latin typeface="Arial" pitchFamily="34" charset="0"/>
                <a:ea typeface="宋体" pitchFamily="2" charset="-122"/>
                <a:sym typeface="Times New Roman" pitchFamily="18" charset="0"/>
              </a:rPr>
              <a:t>类不能提供计算方法，但子类可以。</a:t>
            </a:r>
            <a:endParaRPr lang="zh-CN" altLang="en-US" sz="1800" dirty="0">
              <a:latin typeface="Arial" pitchFamily="34" charset="0"/>
            </a:endParaRPr>
          </a:p>
        </p:txBody>
      </p:sp>
    </p:spTree>
    <p:extLst>
      <p:ext uri="{BB962C8B-B14F-4D97-AF65-F5344CB8AC3E}">
        <p14:creationId xmlns:p14="http://schemas.microsoft.com/office/powerpoint/2010/main" val="351027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body" idx="4294967295"/>
          </p:nvPr>
        </p:nvSpPr>
        <p:spPr>
          <a:xfrm>
            <a:off x="304800" y="896938"/>
            <a:ext cx="11176000" cy="5486400"/>
          </a:xfrm>
          <a:prstGeom prst="rect">
            <a:avLst/>
          </a:prstGeom>
        </p:spPr>
        <p:txBody>
          <a:bodyPr/>
          <a:lstStyle/>
          <a:p>
            <a:pPr eaLnBrk="1" hangingPunct="1">
              <a:lnSpc>
                <a:spcPct val="90000"/>
              </a:lnSpc>
              <a:buFont typeface="Arial" pitchFamily="34" charset="0"/>
              <a:buChar char="l"/>
            </a:pPr>
            <a:r>
              <a:rPr lang="zh-CN" altLang="en-US" sz="2000" b="1" dirty="0">
                <a:ea typeface="宋体" pitchFamily="2" charset="-122"/>
                <a:sym typeface="Times New Roman" pitchFamily="18" charset="0"/>
              </a:rPr>
              <a:t>解决方案</a:t>
            </a:r>
          </a:p>
          <a:p>
            <a:pPr eaLnBrk="1" hangingPunct="1">
              <a:lnSpc>
                <a:spcPct val="90000"/>
              </a:lnSpc>
              <a:buFont typeface="Arial" pitchFamily="34" charset="0"/>
              <a:buNone/>
            </a:pPr>
            <a:r>
              <a:rPr lang="zh-CN" altLang="en-US" sz="2000" dirty="0">
                <a:ea typeface="宋体" pitchFamily="2" charset="-122"/>
                <a:sym typeface="Times New Roman" pitchFamily="18" charset="0"/>
              </a:rPr>
              <a:t>	</a:t>
            </a:r>
            <a:r>
              <a:rPr lang="en-US" altLang="zh-CN" sz="1800" b="1" dirty="0">
                <a:ea typeface="宋体" pitchFamily="2" charset="-122"/>
                <a:sym typeface="Times New Roman" pitchFamily="18" charset="0"/>
              </a:rPr>
              <a:t>Java</a:t>
            </a:r>
            <a:r>
              <a:rPr lang="zh-CN" altLang="en-US" sz="1800" b="1" dirty="0">
                <a:ea typeface="宋体" pitchFamily="2" charset="-122"/>
                <a:sym typeface="Times New Roman" pitchFamily="18" charset="0"/>
              </a:rPr>
              <a:t>允许类设计者指定：超类声明一个方法但不提供实现，该方法的实现由子类提供。这样的方法称为抽象方法。有一个或更多抽象方法的类称为抽象类。</a:t>
            </a:r>
          </a:p>
          <a:p>
            <a:pPr eaLnBrk="1" hangingPunct="1">
              <a:lnSpc>
                <a:spcPct val="90000"/>
              </a:lnSpc>
              <a:buFont typeface="Arial" pitchFamily="34" charset="0"/>
              <a:buChar char="l"/>
            </a:pPr>
            <a:r>
              <a:rPr lang="en-US" altLang="zh-CN" sz="1800" b="1" dirty="0">
                <a:ea typeface="宋体" pitchFamily="2" charset="-122"/>
                <a:sym typeface="Times New Roman" pitchFamily="18" charset="0"/>
              </a:rPr>
              <a:t>Vehicle</a:t>
            </a:r>
            <a:r>
              <a:rPr lang="zh-CN" altLang="en-US" sz="1800" b="1" dirty="0">
                <a:ea typeface="宋体" pitchFamily="2" charset="-122"/>
                <a:sym typeface="Times New Roman" pitchFamily="18" charset="0"/>
              </a:rPr>
              <a:t>是一个抽象类，有两个抽象方法。</a:t>
            </a:r>
          </a:p>
          <a:p>
            <a:pPr eaLnBrk="1" hangingPunct="1">
              <a:lnSpc>
                <a:spcPct val="90000"/>
              </a:lnSpc>
              <a:buFont typeface="Arial" pitchFamily="34" charset="0"/>
              <a:buNone/>
            </a:pPr>
            <a:r>
              <a:rPr lang="en-US" altLang="zh-CN" sz="1800" dirty="0">
                <a:ea typeface="宋体" pitchFamily="2" charset="-122"/>
                <a:sym typeface="Times New Roman" pitchFamily="18" charset="0"/>
              </a:rPr>
              <a:t>public </a:t>
            </a:r>
            <a:r>
              <a:rPr lang="en-US" altLang="zh-CN" sz="1800" b="1" dirty="0">
                <a:ea typeface="宋体" pitchFamily="2" charset="-122"/>
                <a:sym typeface="Times New Roman" pitchFamily="18" charset="0"/>
              </a:rPr>
              <a:t>abstract</a:t>
            </a:r>
            <a:r>
              <a:rPr lang="en-US" altLang="zh-CN" sz="1800" dirty="0">
                <a:ea typeface="宋体" pitchFamily="2" charset="-122"/>
                <a:sym typeface="Times New Roman" pitchFamily="18" charset="0"/>
              </a:rPr>
              <a:t> class Vehicle{</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	public </a:t>
            </a:r>
            <a:r>
              <a:rPr lang="en-US" altLang="zh-CN" sz="1800" b="1" dirty="0">
                <a:ea typeface="宋体" pitchFamily="2" charset="-122"/>
                <a:sym typeface="Times New Roman" pitchFamily="18" charset="0"/>
              </a:rPr>
              <a:t>abstract</a:t>
            </a:r>
            <a:r>
              <a:rPr lang="en-US" altLang="zh-CN" sz="1800" dirty="0">
                <a:ea typeface="宋体" pitchFamily="2" charset="-122"/>
                <a:sym typeface="Times New Roman" pitchFamily="18" charset="0"/>
              </a:rPr>
              <a:t> double </a:t>
            </a:r>
            <a:r>
              <a:rPr lang="en-US" altLang="zh-CN" sz="1800" dirty="0" err="1">
                <a:ea typeface="宋体" pitchFamily="2" charset="-122"/>
                <a:sym typeface="Times New Roman" pitchFamily="18" charset="0"/>
              </a:rPr>
              <a:t>calcFuelEfficiency</a:t>
            </a:r>
            <a:r>
              <a:rPr lang="en-US" altLang="zh-CN" sz="1800" dirty="0">
                <a:ea typeface="宋体" pitchFamily="2" charset="-122"/>
                <a:sym typeface="Times New Roman" pitchFamily="18" charset="0"/>
              </a:rPr>
              <a:t>();	//</a:t>
            </a:r>
            <a:r>
              <a:rPr lang="zh-CN" altLang="en-US" sz="1800" dirty="0">
                <a:ea typeface="宋体" pitchFamily="2" charset="-122"/>
                <a:sym typeface="Times New Roman" pitchFamily="18" charset="0"/>
              </a:rPr>
              <a:t>计算燃料效率的抽象方法</a:t>
            </a:r>
          </a:p>
          <a:p>
            <a:pPr eaLnBrk="1" hangingPunct="1">
              <a:lnSpc>
                <a:spcPct val="90000"/>
              </a:lnSpc>
              <a:buFont typeface="Arial" pitchFamily="34" charset="0"/>
              <a:buNone/>
            </a:pPr>
            <a:r>
              <a:rPr lang="zh-CN" altLang="en-US" sz="1800" dirty="0">
                <a:ea typeface="宋体" pitchFamily="2" charset="-122"/>
                <a:sym typeface="Times New Roman" pitchFamily="18" charset="0"/>
              </a:rPr>
              <a:t>	</a:t>
            </a:r>
            <a:r>
              <a:rPr lang="en-US" altLang="zh-CN" sz="1800" dirty="0">
                <a:ea typeface="宋体" pitchFamily="2" charset="-122"/>
                <a:sym typeface="Times New Roman" pitchFamily="18" charset="0"/>
              </a:rPr>
              <a:t>public </a:t>
            </a:r>
            <a:r>
              <a:rPr lang="en-US" altLang="zh-CN" sz="1800" b="1" dirty="0">
                <a:ea typeface="宋体" pitchFamily="2" charset="-122"/>
                <a:sym typeface="Times New Roman" pitchFamily="18" charset="0"/>
              </a:rPr>
              <a:t>abstract</a:t>
            </a:r>
            <a:r>
              <a:rPr lang="en-US" altLang="zh-CN" sz="1800" dirty="0">
                <a:ea typeface="宋体" pitchFamily="2" charset="-122"/>
                <a:sym typeface="Times New Roman" pitchFamily="18" charset="0"/>
              </a:rPr>
              <a:t> double </a:t>
            </a:r>
            <a:r>
              <a:rPr lang="en-US" altLang="zh-CN" sz="1800" dirty="0" err="1">
                <a:ea typeface="宋体" pitchFamily="2" charset="-122"/>
                <a:sym typeface="Times New Roman" pitchFamily="18" charset="0"/>
              </a:rPr>
              <a:t>calcTripDistance</a:t>
            </a:r>
            <a:r>
              <a:rPr lang="en-US" altLang="zh-CN" sz="1800" dirty="0">
                <a:ea typeface="宋体" pitchFamily="2" charset="-122"/>
                <a:sym typeface="Times New Roman" pitchFamily="18" charset="0"/>
              </a:rPr>
              <a:t>();	//</a:t>
            </a:r>
            <a:r>
              <a:rPr lang="zh-CN" altLang="en-US" sz="1800" dirty="0">
                <a:ea typeface="宋体" pitchFamily="2" charset="-122"/>
                <a:sym typeface="Times New Roman" pitchFamily="18" charset="0"/>
              </a:rPr>
              <a:t>计算行驶距离的抽象方法</a:t>
            </a:r>
          </a:p>
          <a:p>
            <a:pPr eaLnBrk="1" hangingPunct="1">
              <a:lnSpc>
                <a:spcPct val="90000"/>
              </a:lnSpc>
              <a:buFont typeface="Arial" pitchFamily="34" charset="0"/>
              <a:buNone/>
            </a:pP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public class Truck </a:t>
            </a:r>
            <a:r>
              <a:rPr lang="en-US" altLang="zh-CN" sz="1800" b="1" dirty="0">
                <a:ea typeface="宋体" pitchFamily="2" charset="-122"/>
                <a:sym typeface="Times New Roman" pitchFamily="18" charset="0"/>
              </a:rPr>
              <a:t>extends Vehicle</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	public double </a:t>
            </a:r>
            <a:r>
              <a:rPr lang="en-US" altLang="zh-CN" sz="1800" dirty="0" err="1">
                <a:ea typeface="宋体" pitchFamily="2" charset="-122"/>
                <a:sym typeface="Times New Roman" pitchFamily="18" charset="0"/>
              </a:rPr>
              <a:t>calcFuelEfficiency</a:t>
            </a:r>
            <a:r>
              <a:rPr lang="en-US" altLang="zh-CN" sz="1800" dirty="0">
                <a:ea typeface="宋体" pitchFamily="2" charset="-122"/>
                <a:sym typeface="Times New Roman" pitchFamily="18" charset="0"/>
              </a:rPr>
              <a:t>( )   { //</a:t>
            </a:r>
            <a:r>
              <a:rPr lang="zh-CN" altLang="en-US" sz="1800" dirty="0">
                <a:ea typeface="宋体" pitchFamily="2" charset="-122"/>
                <a:sym typeface="Times New Roman" pitchFamily="18" charset="0"/>
              </a:rPr>
              <a:t>写出计算卡车的燃料效率的具体方法   </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	public double </a:t>
            </a:r>
            <a:r>
              <a:rPr lang="en-US" altLang="zh-CN" sz="1800" dirty="0" err="1">
                <a:ea typeface="宋体" pitchFamily="2" charset="-122"/>
                <a:sym typeface="Times New Roman" pitchFamily="18" charset="0"/>
              </a:rPr>
              <a:t>calcTripDistance</a:t>
            </a:r>
            <a:r>
              <a:rPr lang="en-US" altLang="zh-CN" sz="1800" dirty="0">
                <a:ea typeface="宋体" pitchFamily="2" charset="-122"/>
                <a:sym typeface="Times New Roman" pitchFamily="18" charset="0"/>
              </a:rPr>
              <a:t>( )    {  //</a:t>
            </a:r>
            <a:r>
              <a:rPr lang="zh-CN" altLang="en-US" sz="1800" dirty="0">
                <a:ea typeface="宋体" pitchFamily="2" charset="-122"/>
                <a:sym typeface="Times New Roman" pitchFamily="18" charset="0"/>
              </a:rPr>
              <a:t>写出计算卡车行驶距离的具体方法   </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public class </a:t>
            </a:r>
            <a:r>
              <a:rPr lang="en-US" altLang="zh-CN" sz="1800" dirty="0" err="1">
                <a:ea typeface="宋体" pitchFamily="2" charset="-122"/>
                <a:sym typeface="Times New Roman" pitchFamily="18" charset="0"/>
              </a:rPr>
              <a:t>RiverBarge</a:t>
            </a:r>
            <a:r>
              <a:rPr lang="en-US" altLang="zh-CN" sz="1800" dirty="0">
                <a:ea typeface="宋体" pitchFamily="2" charset="-122"/>
                <a:sym typeface="Times New Roman" pitchFamily="18" charset="0"/>
              </a:rPr>
              <a:t> </a:t>
            </a:r>
            <a:r>
              <a:rPr lang="en-US" altLang="zh-CN" sz="1800" b="1" dirty="0">
                <a:ea typeface="宋体" pitchFamily="2" charset="-122"/>
                <a:sym typeface="Times New Roman" pitchFamily="18" charset="0"/>
              </a:rPr>
              <a:t>extends Vehicle</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	 public double </a:t>
            </a:r>
            <a:r>
              <a:rPr lang="en-US" altLang="zh-CN" sz="1800" dirty="0" err="1">
                <a:ea typeface="宋体" pitchFamily="2" charset="-122"/>
                <a:sym typeface="Times New Roman" pitchFamily="18" charset="0"/>
              </a:rPr>
              <a:t>calcFuelEfficiency</a:t>
            </a:r>
            <a:r>
              <a:rPr lang="en-US" altLang="zh-CN" sz="1800" dirty="0">
                <a:ea typeface="宋体" pitchFamily="2" charset="-122"/>
                <a:sym typeface="Times New Roman" pitchFamily="18" charset="0"/>
              </a:rPr>
              <a:t>( ) { //</a:t>
            </a:r>
            <a:r>
              <a:rPr lang="zh-CN" altLang="en-US" sz="1800" dirty="0">
                <a:ea typeface="宋体" pitchFamily="2" charset="-122"/>
                <a:sym typeface="Times New Roman" pitchFamily="18" charset="0"/>
              </a:rPr>
              <a:t>写出计算驳船的燃料效率的具体方法  </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	 public double </a:t>
            </a:r>
            <a:r>
              <a:rPr lang="en-US" altLang="zh-CN" sz="1800" dirty="0" err="1">
                <a:ea typeface="宋体" pitchFamily="2" charset="-122"/>
                <a:sym typeface="Times New Roman" pitchFamily="18" charset="0"/>
              </a:rPr>
              <a:t>calcTripDistance</a:t>
            </a:r>
            <a:r>
              <a:rPr lang="en-US" altLang="zh-CN" sz="1800" dirty="0">
                <a:ea typeface="宋体" pitchFamily="2" charset="-122"/>
                <a:sym typeface="Times New Roman" pitchFamily="18" charset="0"/>
              </a:rPr>
              <a:t>( )  {  //</a:t>
            </a:r>
            <a:r>
              <a:rPr lang="zh-CN" altLang="en-US" sz="1800" dirty="0">
                <a:ea typeface="宋体" pitchFamily="2" charset="-122"/>
                <a:sym typeface="Times New Roman" pitchFamily="18" charset="0"/>
              </a:rPr>
              <a:t>写出计算驳船行驶距离的具体方法</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a:t>
            </a:r>
            <a:endParaRPr lang="zh-CN" altLang="en-US" dirty="0"/>
          </a:p>
        </p:txBody>
      </p:sp>
      <p:sp>
        <p:nvSpPr>
          <p:cNvPr id="39938" name="Rectangle 3"/>
          <p:cNvSpPr>
            <a:spLocks noGrp="1" noChangeArrowheads="1"/>
          </p:cNvSpPr>
          <p:nvPr>
            <p:ph type="title"/>
          </p:nvPr>
        </p:nvSpPr>
        <p:spPr>
          <a:xfrm>
            <a:off x="4656667" y="1"/>
            <a:ext cx="3784600" cy="714375"/>
          </a:xfrm>
        </p:spPr>
        <p:txBody>
          <a:bodyPr/>
          <a:lstStyle/>
          <a:p>
            <a:pPr eaLnBrk="1" hangingPunct="1"/>
            <a:r>
              <a:rPr lang="zh-CN" altLang="en-US" b="1" dirty="0">
                <a:ea typeface="宋体" pitchFamily="2" charset="-122"/>
                <a:sym typeface="Times New Roman" pitchFamily="18" charset="0"/>
              </a:rPr>
              <a:t>抽象类应用</a:t>
            </a:r>
            <a:endParaRPr lang="zh-CN" altLang="en-US" dirty="0"/>
          </a:p>
        </p:txBody>
      </p:sp>
      <p:sp>
        <p:nvSpPr>
          <p:cNvPr id="39939" name="Text Box 4"/>
          <p:cNvSpPr txBox="1">
            <a:spLocks noChangeArrowheads="1"/>
          </p:cNvSpPr>
          <p:nvPr/>
        </p:nvSpPr>
        <p:spPr bwMode="auto">
          <a:xfrm>
            <a:off x="670560" y="6863399"/>
            <a:ext cx="9855200" cy="369887"/>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zh-CN" altLang="en-US" sz="1800" dirty="0">
                <a:latin typeface="Arial" pitchFamily="34" charset="0"/>
                <a:ea typeface="宋体" pitchFamily="2" charset="-122"/>
                <a:sym typeface="Times New Roman" pitchFamily="18" charset="0"/>
              </a:rPr>
              <a:t>注意：抽象类不能实例化   </a:t>
            </a:r>
            <a:r>
              <a:rPr lang="en-US" altLang="zh-CN" sz="1800" dirty="0">
                <a:latin typeface="Arial" pitchFamily="34" charset="0"/>
                <a:ea typeface="宋体" pitchFamily="2" charset="-122"/>
                <a:sym typeface="Times New Roman" pitchFamily="18" charset="0"/>
              </a:rPr>
              <a:t>new </a:t>
            </a:r>
            <a:r>
              <a:rPr lang="en-US" altLang="zh-CN" sz="1800" dirty="0" err="1">
                <a:latin typeface="Arial" pitchFamily="34" charset="0"/>
                <a:ea typeface="宋体" pitchFamily="2" charset="-122"/>
                <a:sym typeface="Times New Roman" pitchFamily="18" charset="0"/>
              </a:rPr>
              <a:t>Vihicle</a:t>
            </a:r>
            <a:r>
              <a:rPr lang="en-US" altLang="zh-CN" sz="1800" dirty="0">
                <a:latin typeface="Arial" pitchFamily="34" charset="0"/>
                <a:ea typeface="宋体" pitchFamily="2" charset="-122"/>
                <a:sym typeface="Times New Roman" pitchFamily="18" charset="0"/>
              </a:rPr>
              <a:t>()</a:t>
            </a:r>
            <a:r>
              <a:rPr lang="zh-CN" altLang="en-US" sz="1800" dirty="0">
                <a:latin typeface="Arial" pitchFamily="34" charset="0"/>
                <a:ea typeface="宋体" pitchFamily="2" charset="-122"/>
                <a:sym typeface="Times New Roman" pitchFamily="18" charset="0"/>
              </a:rPr>
              <a:t>是非法的</a:t>
            </a:r>
            <a:endParaRPr lang="zh-CN" altLang="en-US" sz="1800" dirty="0">
              <a:latin typeface="Arial" pitchFamily="34" charset="0"/>
            </a:endParaRPr>
          </a:p>
        </p:txBody>
      </p:sp>
    </p:spTree>
    <p:extLst>
      <p:ext uri="{BB962C8B-B14F-4D97-AF65-F5344CB8AC3E}">
        <p14:creationId xmlns:p14="http://schemas.microsoft.com/office/powerpoint/2010/main" val="802136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Box 3"/>
          <p:cNvSpPr txBox="1">
            <a:spLocks noChangeArrowheads="1"/>
          </p:cNvSpPr>
          <p:nvPr/>
        </p:nvSpPr>
        <p:spPr bwMode="auto">
          <a:xfrm>
            <a:off x="5039785" y="836613"/>
            <a:ext cx="288078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600" b="1" dirty="0">
                <a:latin typeface="Arial" pitchFamily="34" charset="0"/>
                <a:ea typeface="宋体" pitchFamily="2" charset="-122"/>
              </a:rPr>
              <a:t>思  考</a:t>
            </a:r>
            <a:endParaRPr lang="zh-CN" altLang="en-US" sz="1800" dirty="0">
              <a:latin typeface="Arial" pitchFamily="34" charset="0"/>
              <a:ea typeface="宋体" pitchFamily="2" charset="-122"/>
            </a:endParaRPr>
          </a:p>
        </p:txBody>
      </p:sp>
      <p:sp>
        <p:nvSpPr>
          <p:cNvPr id="40962" name="TextBox 4"/>
          <p:cNvSpPr txBox="1">
            <a:spLocks noChangeArrowheads="1"/>
          </p:cNvSpPr>
          <p:nvPr/>
        </p:nvSpPr>
        <p:spPr bwMode="auto">
          <a:xfrm>
            <a:off x="808567" y="2492375"/>
            <a:ext cx="106553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dirty="0">
                <a:latin typeface="Arial" pitchFamily="34" charset="0"/>
                <a:ea typeface="宋体" pitchFamily="2" charset="-122"/>
                <a:sym typeface="Times New Roman" pitchFamily="18" charset="0"/>
              </a:rPr>
              <a:t>问题</a:t>
            </a:r>
            <a:r>
              <a:rPr lang="en-US" altLang="zh-CN" dirty="0">
                <a:latin typeface="Arial" pitchFamily="34" charset="0"/>
                <a:ea typeface="宋体" pitchFamily="2" charset="-122"/>
                <a:sym typeface="Times New Roman" pitchFamily="18" charset="0"/>
              </a:rPr>
              <a:t>1</a:t>
            </a:r>
            <a:r>
              <a:rPr lang="zh-CN" altLang="en-US" dirty="0">
                <a:latin typeface="Arial" pitchFamily="34" charset="0"/>
                <a:ea typeface="宋体" pitchFamily="2" charset="-122"/>
                <a:sym typeface="Times New Roman" pitchFamily="18" charset="0"/>
              </a:rPr>
              <a:t>：为什么抽象类不可以使用</a:t>
            </a:r>
            <a:r>
              <a:rPr lang="en-US" altLang="zh-CN" dirty="0">
                <a:latin typeface="Arial" pitchFamily="34" charset="0"/>
                <a:ea typeface="宋体" pitchFamily="2" charset="-122"/>
                <a:sym typeface="Times New Roman" pitchFamily="18" charset="0"/>
              </a:rPr>
              <a:t>final</a:t>
            </a:r>
            <a:r>
              <a:rPr lang="zh-CN" altLang="en-US" dirty="0">
                <a:latin typeface="Arial" pitchFamily="34" charset="0"/>
                <a:ea typeface="宋体" pitchFamily="2" charset="-122"/>
                <a:sym typeface="Times New Roman" pitchFamily="18" charset="0"/>
              </a:rPr>
              <a:t>关键字声明？</a:t>
            </a:r>
          </a:p>
          <a:p>
            <a:pPr eaLnBrk="1" hangingPunct="1">
              <a:buFont typeface="Arial" pitchFamily="34" charset="0"/>
              <a:buNone/>
            </a:pPr>
            <a:r>
              <a:rPr lang="en-US" altLang="zh-CN" dirty="0">
                <a:latin typeface="Arial" pitchFamily="34" charset="0"/>
                <a:ea typeface="宋体" pitchFamily="2" charset="-122"/>
                <a:sym typeface="Times New Roman" pitchFamily="18" charset="0"/>
              </a:rPr>
              <a:t>  </a:t>
            </a:r>
            <a:r>
              <a:rPr lang="zh-CN" altLang="en-US" dirty="0">
                <a:latin typeface="Arial" pitchFamily="34" charset="0"/>
                <a:ea typeface="宋体" pitchFamily="2" charset="-122"/>
                <a:sym typeface="Times New Roman" pitchFamily="18" charset="0"/>
              </a:rPr>
              <a:t>（</a:t>
            </a:r>
            <a:r>
              <a:rPr lang="zh-CN" altLang="en-US" sz="2000" dirty="0">
                <a:latin typeface="Arial" pitchFamily="34" charset="0"/>
                <a:ea typeface="宋体" pitchFamily="2" charset="-122"/>
                <a:sym typeface="Times New Roman" pitchFamily="18" charset="0"/>
              </a:rPr>
              <a:t>抽象类不能被实例化。抽象类是用来被继承的，抽象类的子类必须重写父类的抽象方法，并提供方法体</a:t>
            </a:r>
            <a:r>
              <a:rPr lang="zh-CN" altLang="en-US" dirty="0">
                <a:latin typeface="Arial" pitchFamily="34" charset="0"/>
                <a:ea typeface="宋体" pitchFamily="2" charset="-122"/>
                <a:sym typeface="Times New Roman" pitchFamily="18" charset="0"/>
              </a:rPr>
              <a:t>）</a:t>
            </a:r>
            <a:endParaRPr lang="en-US" altLang="zh-CN" dirty="0">
              <a:latin typeface="Arial" pitchFamily="34" charset="0"/>
              <a:ea typeface="宋体" pitchFamily="2" charset="-122"/>
              <a:sym typeface="Times New Roman" pitchFamily="18" charset="0"/>
            </a:endParaRPr>
          </a:p>
          <a:p>
            <a:pPr eaLnBrk="1" hangingPunct="1">
              <a:buFont typeface="Arial" pitchFamily="34" charset="0"/>
              <a:buNone/>
            </a:pPr>
            <a:r>
              <a:rPr lang="zh-CN" altLang="en-US" dirty="0">
                <a:latin typeface="Arial" pitchFamily="34" charset="0"/>
                <a:ea typeface="宋体" pitchFamily="2" charset="-122"/>
                <a:sym typeface="Times New Roman" pitchFamily="18" charset="0"/>
              </a:rPr>
              <a:t>问题</a:t>
            </a:r>
            <a:r>
              <a:rPr lang="en-US" altLang="zh-CN" dirty="0">
                <a:latin typeface="Arial" pitchFamily="34" charset="0"/>
                <a:ea typeface="宋体" pitchFamily="2" charset="-122"/>
                <a:sym typeface="Times New Roman" pitchFamily="18" charset="0"/>
              </a:rPr>
              <a:t>2</a:t>
            </a:r>
            <a:r>
              <a:rPr lang="zh-CN" altLang="en-US" dirty="0">
                <a:latin typeface="Arial" pitchFamily="34" charset="0"/>
                <a:ea typeface="宋体" pitchFamily="2" charset="-122"/>
                <a:sym typeface="Times New Roman" pitchFamily="18" charset="0"/>
              </a:rPr>
              <a:t>：一个抽象类中可以定义构造器吗？</a:t>
            </a:r>
            <a:endParaRPr lang="en-US" altLang="zh-CN" dirty="0">
              <a:latin typeface="Arial" pitchFamily="34" charset="0"/>
              <a:ea typeface="宋体" pitchFamily="2" charset="-122"/>
              <a:sym typeface="Times New Roman" pitchFamily="18" charset="0"/>
            </a:endParaRPr>
          </a:p>
          <a:p>
            <a:pPr eaLnBrk="1" hangingPunct="1">
              <a:buFont typeface="Arial" pitchFamily="34" charset="0"/>
              <a:buNone/>
            </a:pPr>
            <a:r>
              <a:rPr lang="zh-CN" altLang="en-US" sz="1800" dirty="0">
                <a:latin typeface="Arial" pitchFamily="34" charset="0"/>
              </a:rPr>
              <a:t>抽象类可以有构造方法，只是不能直接创建抽象类的实例对象而已。</a:t>
            </a:r>
            <a:endParaRPr lang="en-US" altLang="zh-CN" sz="1800" dirty="0">
              <a:latin typeface="Arial" pitchFamily="34" charset="0"/>
              <a:ea typeface="宋体" pitchFamily="2" charset="-122"/>
              <a:sym typeface="Times New Roman" pitchFamily="18" charset="0"/>
            </a:endParaRPr>
          </a:p>
          <a:p>
            <a:pPr eaLnBrk="1" hangingPunct="1">
              <a:buFont typeface="Arial" pitchFamily="34" charset="0"/>
              <a:buNone/>
            </a:pPr>
            <a:r>
              <a:rPr lang="zh-CN" altLang="en-US" sz="2000" dirty="0">
                <a:latin typeface="Arial" pitchFamily="34" charset="0"/>
                <a:ea typeface="宋体" pitchFamily="2" charset="-122"/>
                <a:sym typeface="Times New Roman" pitchFamily="18" charset="0"/>
              </a:rPr>
              <a:t>抽象类不能实例化   </a:t>
            </a:r>
            <a:r>
              <a:rPr lang="en-US" altLang="zh-CN" sz="2000" dirty="0">
                <a:latin typeface="Arial" pitchFamily="34" charset="0"/>
                <a:ea typeface="宋体" pitchFamily="2" charset="-122"/>
                <a:sym typeface="Times New Roman" pitchFamily="18" charset="0"/>
              </a:rPr>
              <a:t>new </a:t>
            </a:r>
            <a:r>
              <a:rPr lang="en-US" altLang="zh-CN" sz="2000" dirty="0" err="1">
                <a:latin typeface="Arial" pitchFamily="34" charset="0"/>
                <a:ea typeface="宋体" pitchFamily="2" charset="-122"/>
                <a:sym typeface="Times New Roman" pitchFamily="18" charset="0"/>
              </a:rPr>
              <a:t>Vihicle</a:t>
            </a:r>
            <a:r>
              <a:rPr lang="en-US" altLang="zh-CN" sz="2000" dirty="0">
                <a:latin typeface="Arial" pitchFamily="34" charset="0"/>
                <a:ea typeface="宋体" pitchFamily="2" charset="-122"/>
                <a:sym typeface="Times New Roman" pitchFamily="18" charset="0"/>
              </a:rPr>
              <a:t>()</a:t>
            </a:r>
            <a:r>
              <a:rPr lang="zh-CN" altLang="en-US" sz="2000" dirty="0">
                <a:latin typeface="Arial" pitchFamily="34" charset="0"/>
                <a:ea typeface="宋体" pitchFamily="2" charset="-122"/>
                <a:sym typeface="Times New Roman" pitchFamily="18" charset="0"/>
              </a:rPr>
              <a:t>是非法的</a:t>
            </a:r>
            <a:endParaRPr lang="zh-CN" altLang="en-US" sz="2000" dirty="0">
              <a:latin typeface="Arial" pitchFamily="34" charset="0"/>
            </a:endParaRPr>
          </a:p>
          <a:p>
            <a:pPr eaLnBrk="1" hangingPunct="1">
              <a:buFont typeface="Arial" pitchFamily="34" charset="0"/>
              <a:buNone/>
            </a:pPr>
            <a:endParaRPr lang="en-US" altLang="zh-CN" dirty="0">
              <a:latin typeface="Arial" pitchFamily="34" charset="0"/>
              <a:ea typeface="宋体" pitchFamily="2" charset="-122"/>
              <a:sym typeface="Times New Roman" pitchFamily="18" charset="0"/>
            </a:endParaRPr>
          </a:p>
          <a:p>
            <a:pPr eaLnBrk="1" hangingPunct="1">
              <a:buFont typeface="Arial" pitchFamily="34" charset="0"/>
              <a:buNone/>
            </a:pPr>
            <a:endParaRPr lang="en-US" altLang="zh-CN" dirty="0">
              <a:latin typeface="Arial" pitchFamily="34" charset="0"/>
              <a:ea typeface="宋体" pitchFamily="2" charset="-122"/>
              <a:sym typeface="Times New Roman" pitchFamily="18" charset="0"/>
            </a:endParaRPr>
          </a:p>
          <a:p>
            <a:pPr eaLnBrk="1" hangingPunct="1">
              <a:buFont typeface="Arial" pitchFamily="34" charset="0"/>
              <a:buNone/>
            </a:pP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154533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a:xfrm>
            <a:off x="3790952" y="692150"/>
            <a:ext cx="5185833" cy="857250"/>
          </a:xfrm>
        </p:spPr>
        <p:txBody>
          <a:bodyPr/>
          <a:lstStyle/>
          <a:p>
            <a:pPr eaLnBrk="1" hangingPunct="1"/>
            <a:r>
              <a:rPr lang="zh-CN" altLang="en-US" b="1" dirty="0">
                <a:latin typeface="宋体" pitchFamily="2" charset="-122"/>
                <a:ea typeface="宋体" pitchFamily="2" charset="-122"/>
              </a:rPr>
              <a:t>练 习</a:t>
            </a:r>
            <a:r>
              <a:rPr lang="en-US" altLang="zh-CN" b="1" dirty="0">
                <a:latin typeface="宋体" pitchFamily="2" charset="-122"/>
                <a:ea typeface="宋体" pitchFamily="2" charset="-122"/>
              </a:rPr>
              <a:t>2</a:t>
            </a:r>
            <a:endParaRPr lang="zh-CN" altLang="en-US" dirty="0"/>
          </a:p>
        </p:txBody>
      </p:sp>
      <p:sp>
        <p:nvSpPr>
          <p:cNvPr id="41986" name="内容占位符 2"/>
          <p:cNvSpPr>
            <a:spLocks noGrp="1" noChangeArrowheads="1"/>
          </p:cNvSpPr>
          <p:nvPr>
            <p:ph type="body" idx="4294967295"/>
          </p:nvPr>
        </p:nvSpPr>
        <p:spPr>
          <a:xfrm>
            <a:off x="609601" y="1600201"/>
            <a:ext cx="11055351" cy="3052763"/>
          </a:xfrm>
          <a:prstGeom prst="rect">
            <a:avLst/>
          </a:prstGeom>
        </p:spPr>
        <p:txBody>
          <a:bodyPr/>
          <a:lstStyle/>
          <a:p>
            <a:pPr eaLnBrk="1" hangingPunct="1">
              <a:buFont typeface="Arial" pitchFamily="34" charset="0"/>
              <a:buNone/>
            </a:pPr>
            <a:r>
              <a:rPr lang="zh-CN" altLang="en-US" dirty="0">
                <a:ea typeface="宋体" pitchFamily="2" charset="-122"/>
              </a:rPr>
              <a:t>编写一个</a:t>
            </a:r>
            <a:r>
              <a:rPr lang="en-US" altLang="zh-CN" dirty="0">
                <a:ea typeface="宋体" pitchFamily="2" charset="-122"/>
              </a:rPr>
              <a:t>Employee</a:t>
            </a:r>
            <a:r>
              <a:rPr lang="zh-CN" altLang="en-US" dirty="0">
                <a:ea typeface="宋体" pitchFamily="2" charset="-122"/>
              </a:rPr>
              <a:t>类，声明为抽象类，包含如下三个属性：</a:t>
            </a:r>
            <a:r>
              <a:rPr lang="en-US" altLang="zh-CN" dirty="0">
                <a:ea typeface="宋体" pitchFamily="2" charset="-122"/>
              </a:rPr>
              <a:t>name</a:t>
            </a:r>
            <a:r>
              <a:rPr lang="zh-CN" altLang="en-US" dirty="0">
                <a:ea typeface="宋体" pitchFamily="2" charset="-122"/>
              </a:rPr>
              <a:t>，</a:t>
            </a:r>
            <a:r>
              <a:rPr lang="en-US" altLang="zh-CN" dirty="0">
                <a:ea typeface="宋体" pitchFamily="2" charset="-122"/>
              </a:rPr>
              <a:t>id</a:t>
            </a:r>
            <a:r>
              <a:rPr lang="zh-CN" altLang="en-US" dirty="0">
                <a:ea typeface="宋体" pitchFamily="2" charset="-122"/>
              </a:rPr>
              <a:t>，</a:t>
            </a:r>
            <a:r>
              <a:rPr lang="en-US" altLang="zh-CN" dirty="0">
                <a:ea typeface="宋体" pitchFamily="2" charset="-122"/>
              </a:rPr>
              <a:t>salary</a:t>
            </a:r>
            <a:r>
              <a:rPr lang="zh-CN" altLang="en-US" dirty="0">
                <a:ea typeface="宋体" pitchFamily="2" charset="-122"/>
              </a:rPr>
              <a:t>。提供必要的构造器和抽象方法：</a:t>
            </a:r>
            <a:r>
              <a:rPr lang="en-US" altLang="zh-CN" dirty="0">
                <a:ea typeface="宋体" pitchFamily="2" charset="-122"/>
              </a:rPr>
              <a:t>work()</a:t>
            </a:r>
            <a:r>
              <a:rPr lang="zh-CN" altLang="en-US" dirty="0">
                <a:ea typeface="宋体" pitchFamily="2" charset="-122"/>
              </a:rPr>
              <a:t>。对于</a:t>
            </a:r>
            <a:r>
              <a:rPr lang="en-US" altLang="zh-CN" dirty="0">
                <a:ea typeface="宋体" pitchFamily="2" charset="-122"/>
              </a:rPr>
              <a:t>Manager</a:t>
            </a:r>
            <a:r>
              <a:rPr lang="zh-CN" altLang="en-US" dirty="0">
                <a:ea typeface="宋体" pitchFamily="2" charset="-122"/>
              </a:rPr>
              <a:t>类来说，他既是员工，还具有奖金</a:t>
            </a:r>
            <a:r>
              <a:rPr lang="en-US" altLang="zh-CN" dirty="0">
                <a:ea typeface="宋体" pitchFamily="2" charset="-122"/>
              </a:rPr>
              <a:t>(bonus)</a:t>
            </a:r>
            <a:r>
              <a:rPr lang="zh-CN" altLang="en-US" dirty="0">
                <a:ea typeface="宋体" pitchFamily="2" charset="-122"/>
              </a:rPr>
              <a:t>的属性。请使用继承的思想，设计</a:t>
            </a:r>
            <a:r>
              <a:rPr lang="en-US" altLang="zh-CN" dirty="0" err="1">
                <a:ea typeface="宋体" pitchFamily="2" charset="-122"/>
              </a:rPr>
              <a:t>CommonEmployee</a:t>
            </a:r>
            <a:r>
              <a:rPr lang="zh-CN" altLang="en-US" dirty="0">
                <a:ea typeface="宋体" pitchFamily="2" charset="-122"/>
              </a:rPr>
              <a:t>类和</a:t>
            </a:r>
            <a:r>
              <a:rPr lang="en-US" altLang="zh-CN" dirty="0">
                <a:ea typeface="宋体" pitchFamily="2" charset="-122"/>
              </a:rPr>
              <a:t>Manager</a:t>
            </a:r>
            <a:r>
              <a:rPr lang="zh-CN" altLang="en-US" dirty="0">
                <a:ea typeface="宋体" pitchFamily="2" charset="-122"/>
              </a:rPr>
              <a:t>类，要求类中提供必要的方法进行属性访问。</a:t>
            </a:r>
            <a:endParaRPr lang="zh-CN" altLang="en-US" dirty="0"/>
          </a:p>
        </p:txBody>
      </p:sp>
    </p:spTree>
    <p:extLst>
      <p:ext uri="{BB962C8B-B14F-4D97-AF65-F5344CB8AC3E}">
        <p14:creationId xmlns:p14="http://schemas.microsoft.com/office/powerpoint/2010/main" val="376743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extBox 3"/>
          <p:cNvSpPr txBox="1">
            <a:spLocks noChangeArrowheads="1"/>
          </p:cNvSpPr>
          <p:nvPr/>
        </p:nvSpPr>
        <p:spPr bwMode="auto">
          <a:xfrm>
            <a:off x="999067" y="620714"/>
            <a:ext cx="10763251"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200" b="1" dirty="0">
                <a:latin typeface="Arial" pitchFamily="34" charset="0"/>
                <a:ea typeface="宋体" pitchFamily="2" charset="-122"/>
                <a:sym typeface="Times New Roman" pitchFamily="18" charset="0"/>
              </a:rPr>
              <a:t>模板方法设计模式</a:t>
            </a:r>
            <a:r>
              <a:rPr lang="en-US" altLang="zh-CN" sz="3200" b="1" dirty="0">
                <a:latin typeface="Arial" pitchFamily="34" charset="0"/>
                <a:ea typeface="宋体" pitchFamily="2" charset="-122"/>
                <a:sym typeface="Times New Roman" pitchFamily="18" charset="0"/>
              </a:rPr>
              <a:t>(</a:t>
            </a:r>
            <a:r>
              <a:rPr lang="en-US" altLang="zh-CN" sz="3200" b="1" dirty="0" err="1">
                <a:latin typeface="Arial" pitchFamily="34" charset="0"/>
                <a:ea typeface="宋体" pitchFamily="2" charset="-122"/>
                <a:sym typeface="Times New Roman" pitchFamily="18" charset="0"/>
              </a:rPr>
              <a:t>TemplateMethod</a:t>
            </a:r>
            <a:r>
              <a:rPr lang="en-US" altLang="zh-CN" sz="3200" b="1" dirty="0">
                <a:latin typeface="Arial" pitchFamily="34" charset="0"/>
                <a:ea typeface="宋体" pitchFamily="2" charset="-122"/>
                <a:sym typeface="Times New Roman" pitchFamily="18" charset="0"/>
              </a:rPr>
              <a:t>)</a:t>
            </a:r>
            <a:endParaRPr lang="zh-CN" altLang="en-US" sz="1800" dirty="0">
              <a:latin typeface="Arial" pitchFamily="34" charset="0"/>
              <a:ea typeface="宋体" pitchFamily="2" charset="-122"/>
            </a:endParaRPr>
          </a:p>
        </p:txBody>
      </p:sp>
      <p:sp>
        <p:nvSpPr>
          <p:cNvPr id="43010" name="TextBox 4"/>
          <p:cNvSpPr txBox="1">
            <a:spLocks noChangeArrowheads="1"/>
          </p:cNvSpPr>
          <p:nvPr/>
        </p:nvSpPr>
        <p:spPr bwMode="auto">
          <a:xfrm>
            <a:off x="431800" y="1844676"/>
            <a:ext cx="11423651"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2600" dirty="0">
                <a:latin typeface="Arial" pitchFamily="34" charset="0"/>
                <a:ea typeface="宋体" pitchFamily="2" charset="-122"/>
                <a:sym typeface="Times New Roman" pitchFamily="18" charset="0"/>
              </a:rPr>
              <a:t>        抽象类体现的就是一种模板模式的设计，</a:t>
            </a:r>
            <a:r>
              <a:rPr lang="zh-CN" altLang="en-US" sz="2600" b="1" dirty="0">
                <a:latin typeface="Arial" pitchFamily="34" charset="0"/>
                <a:ea typeface="宋体" pitchFamily="2" charset="-122"/>
                <a:sym typeface="Times New Roman" pitchFamily="18" charset="0"/>
              </a:rPr>
              <a:t>抽象类作为多个子类的通用模板</a:t>
            </a:r>
            <a:r>
              <a:rPr lang="zh-CN" altLang="en-US" sz="2600" dirty="0">
                <a:latin typeface="Arial" pitchFamily="34" charset="0"/>
                <a:ea typeface="宋体" pitchFamily="2" charset="-122"/>
                <a:sym typeface="Times New Roman" pitchFamily="18" charset="0"/>
              </a:rPr>
              <a:t>，子类在抽象类的基础上进行扩展、改造，但子类总体上会保留抽象类的行为方式。</a:t>
            </a:r>
          </a:p>
          <a:p>
            <a:pPr eaLnBrk="1" hangingPunct="1">
              <a:spcBef>
                <a:spcPts val="1800"/>
              </a:spcBef>
              <a:buFont typeface="Arial" pitchFamily="34" charset="0"/>
              <a:buNone/>
            </a:pPr>
            <a:r>
              <a:rPr lang="zh-CN" altLang="en-US" b="1" dirty="0">
                <a:latin typeface="Arial" pitchFamily="34" charset="0"/>
                <a:ea typeface="宋体" pitchFamily="2" charset="-122"/>
                <a:sym typeface="Times New Roman" pitchFamily="18" charset="0"/>
              </a:rPr>
              <a:t>解决的问题</a:t>
            </a:r>
            <a:r>
              <a:rPr lang="zh-CN" altLang="en-US" dirty="0">
                <a:latin typeface="Arial" pitchFamily="34" charset="0"/>
                <a:ea typeface="宋体" pitchFamily="2" charset="-122"/>
                <a:sym typeface="Times New Roman" pitchFamily="18" charset="0"/>
              </a:rPr>
              <a:t>：</a:t>
            </a:r>
          </a:p>
          <a:p>
            <a:pPr eaLnBrk="1" hangingPunct="1">
              <a:buFont typeface="Arial" pitchFamily="34" charset="0"/>
              <a:buChar char="Ø"/>
            </a:pPr>
            <a:r>
              <a:rPr lang="zh-CN" altLang="en-US" sz="2600" dirty="0">
                <a:latin typeface="Arial" pitchFamily="34" charset="0"/>
                <a:ea typeface="宋体" pitchFamily="2" charset="-122"/>
                <a:sym typeface="Times New Roman" pitchFamily="18" charset="0"/>
              </a:rPr>
              <a:t>当功能内部一部分实现是确定，一部分实现是不确定的。这时可以把不确定的部分暴露出去，让子类去实现。</a:t>
            </a:r>
          </a:p>
          <a:p>
            <a:pPr eaLnBrk="1" hangingPunct="1">
              <a:buFont typeface="Arial" pitchFamily="34" charset="0"/>
              <a:buChar char="Ø"/>
            </a:pPr>
            <a:r>
              <a:rPr lang="zh-CN" altLang="en-US" sz="2600" dirty="0">
                <a:latin typeface="Arial" pitchFamily="34" charset="0"/>
                <a:ea typeface="宋体" pitchFamily="2" charset="-122"/>
                <a:sym typeface="Times New Roman" pitchFamily="18" charset="0"/>
              </a:rPr>
              <a:t>编写一个抽象父类，父类提供了多个子类的通用方法，并把一个或多个方法留给其子类实现，就是一种模板模式。</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346434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Box 3"/>
          <p:cNvSpPr txBox="1">
            <a:spLocks noChangeArrowheads="1"/>
          </p:cNvSpPr>
          <p:nvPr/>
        </p:nvSpPr>
        <p:spPr bwMode="auto">
          <a:xfrm>
            <a:off x="738718" y="644979"/>
            <a:ext cx="1020656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200" b="1" dirty="0">
                <a:latin typeface="Arial" pitchFamily="34" charset="0"/>
                <a:ea typeface="宋体" pitchFamily="2" charset="-122"/>
                <a:sym typeface="Times New Roman" pitchFamily="18" charset="0"/>
              </a:rPr>
              <a:t>模板方法设计模式</a:t>
            </a:r>
            <a:r>
              <a:rPr lang="en-US" altLang="zh-CN" sz="3200" b="1" dirty="0">
                <a:latin typeface="Arial" pitchFamily="34" charset="0"/>
                <a:ea typeface="宋体" pitchFamily="2" charset="-122"/>
                <a:sym typeface="Times New Roman" pitchFamily="18" charset="0"/>
              </a:rPr>
              <a:t>(</a:t>
            </a:r>
            <a:r>
              <a:rPr lang="en-US" altLang="zh-CN" sz="3200" b="1" dirty="0" err="1">
                <a:latin typeface="Arial" pitchFamily="34" charset="0"/>
                <a:ea typeface="宋体" pitchFamily="2" charset="-122"/>
                <a:sym typeface="Times New Roman" pitchFamily="18" charset="0"/>
              </a:rPr>
              <a:t>TemplateMethod</a:t>
            </a:r>
            <a:r>
              <a:rPr lang="en-US" altLang="zh-CN" sz="3200" b="1" dirty="0">
                <a:latin typeface="Arial" pitchFamily="34" charset="0"/>
                <a:ea typeface="宋体" pitchFamily="2" charset="-122"/>
                <a:sym typeface="Times New Roman" pitchFamily="18" charset="0"/>
              </a:rPr>
              <a:t>)</a:t>
            </a:r>
            <a:endParaRPr lang="zh-CN" altLang="en-US" sz="1800" dirty="0">
              <a:latin typeface="Arial" pitchFamily="34" charset="0"/>
              <a:ea typeface="宋体" pitchFamily="2" charset="-122"/>
            </a:endParaRPr>
          </a:p>
        </p:txBody>
      </p:sp>
      <p:sp>
        <p:nvSpPr>
          <p:cNvPr id="44034" name="TextBox 5"/>
          <p:cNvSpPr txBox="1">
            <a:spLocks noChangeArrowheads="1"/>
          </p:cNvSpPr>
          <p:nvPr/>
        </p:nvSpPr>
        <p:spPr bwMode="auto">
          <a:xfrm>
            <a:off x="239185" y="1230767"/>
            <a:ext cx="1171363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b="1" dirty="0">
                <a:sym typeface="Calibri" pitchFamily="34" charset="0"/>
              </a:rPr>
              <a:t>abstract class Template{</a:t>
            </a:r>
            <a:endParaRPr lang="zh-CN" altLang="en-US" sz="2400" b="1" dirty="0">
              <a:sym typeface="Calibri" pitchFamily="34" charset="0"/>
            </a:endParaRPr>
          </a:p>
          <a:p>
            <a:pPr eaLnBrk="1" hangingPunct="1">
              <a:buFont typeface="Arial" pitchFamily="34" charset="0"/>
              <a:buNone/>
            </a:pPr>
            <a:r>
              <a:rPr lang="en-US" altLang="zh-CN" sz="2400" b="1" dirty="0">
                <a:sym typeface="Calibri" pitchFamily="34" charset="0"/>
              </a:rPr>
              <a:t>	public final void </a:t>
            </a:r>
            <a:r>
              <a:rPr lang="en-US" altLang="zh-CN" sz="2400" b="1" dirty="0" err="1">
                <a:sym typeface="Calibri" pitchFamily="34" charset="0"/>
              </a:rPr>
              <a:t>getTime</a:t>
            </a:r>
            <a:r>
              <a:rPr lang="en-US" altLang="zh-CN" sz="2400" b="1" dirty="0">
                <a:sym typeface="Calibri" pitchFamily="34" charset="0"/>
              </a:rPr>
              <a:t>(){</a:t>
            </a:r>
            <a:endParaRPr lang="zh-CN" altLang="en-US" sz="2400" b="1" dirty="0">
              <a:sym typeface="Calibri" pitchFamily="34" charset="0"/>
            </a:endParaRPr>
          </a:p>
          <a:p>
            <a:pPr eaLnBrk="1" hangingPunct="1">
              <a:buFont typeface="Arial" pitchFamily="34" charset="0"/>
              <a:buNone/>
            </a:pPr>
            <a:r>
              <a:rPr lang="en-US" altLang="zh-CN" sz="2400" b="1" dirty="0">
                <a:sym typeface="Calibri" pitchFamily="34" charset="0"/>
              </a:rPr>
              <a:t>		long start = </a:t>
            </a:r>
            <a:r>
              <a:rPr lang="en-US" altLang="zh-CN" sz="2400" b="1" dirty="0" err="1">
                <a:sym typeface="Calibri" pitchFamily="34" charset="0"/>
              </a:rPr>
              <a:t>System.</a:t>
            </a:r>
            <a:r>
              <a:rPr lang="en-US" altLang="zh-CN" sz="2400" b="1" i="1" dirty="0" err="1">
                <a:sym typeface="Calibri" pitchFamily="34" charset="0"/>
              </a:rPr>
              <a:t>currentTimeMillis</a:t>
            </a:r>
            <a:r>
              <a:rPr lang="en-US" altLang="zh-CN" sz="2400" b="1" i="1" dirty="0">
                <a:sym typeface="Calibri" pitchFamily="34" charset="0"/>
              </a:rPr>
              <a:t>();</a:t>
            </a:r>
            <a:endParaRPr lang="zh-CN" altLang="en-US" sz="2400" b="1" i="1" dirty="0">
              <a:sym typeface="Calibri" pitchFamily="34" charset="0"/>
            </a:endParaRPr>
          </a:p>
          <a:p>
            <a:pPr eaLnBrk="1" hangingPunct="1">
              <a:buFont typeface="Arial" pitchFamily="34" charset="0"/>
              <a:buNone/>
            </a:pPr>
            <a:r>
              <a:rPr lang="en-US" altLang="zh-CN" sz="2400" dirty="0">
                <a:sym typeface="Calibri" pitchFamily="34" charset="0"/>
              </a:rPr>
              <a:t>		code();</a:t>
            </a:r>
            <a:endParaRPr lang="zh-CN" altLang="en-US" sz="2400" dirty="0">
              <a:sym typeface="Calibri" pitchFamily="34" charset="0"/>
            </a:endParaRPr>
          </a:p>
          <a:p>
            <a:pPr eaLnBrk="1" hangingPunct="1">
              <a:buFont typeface="Arial" pitchFamily="34" charset="0"/>
              <a:buNone/>
            </a:pPr>
            <a:r>
              <a:rPr lang="en-US" altLang="zh-CN" sz="2400" b="1" dirty="0">
                <a:sym typeface="Calibri" pitchFamily="34" charset="0"/>
              </a:rPr>
              <a:t>		long end = </a:t>
            </a:r>
            <a:r>
              <a:rPr lang="en-US" altLang="zh-CN" sz="2400" b="1" dirty="0" err="1">
                <a:sym typeface="Calibri" pitchFamily="34" charset="0"/>
              </a:rPr>
              <a:t>System.</a:t>
            </a:r>
            <a:r>
              <a:rPr lang="en-US" altLang="zh-CN" sz="2400" b="1" i="1" dirty="0" err="1">
                <a:sym typeface="Calibri" pitchFamily="34" charset="0"/>
              </a:rPr>
              <a:t>currentTimeMillis</a:t>
            </a:r>
            <a:r>
              <a:rPr lang="en-US" altLang="zh-CN" sz="2400" b="1" i="1" dirty="0">
                <a:sym typeface="Calibri" pitchFamily="34" charset="0"/>
              </a:rPr>
              <a:t>();</a:t>
            </a:r>
            <a:endParaRPr lang="zh-CN" altLang="en-US" sz="2400" b="1" i="1" dirty="0">
              <a:sym typeface="Calibri" pitchFamily="34" charset="0"/>
            </a:endParaRPr>
          </a:p>
          <a:p>
            <a:pPr eaLnBrk="1" hangingPunct="1">
              <a:buFont typeface="Arial" pitchFamily="34" charset="0"/>
              <a:buNone/>
            </a:pPr>
            <a:r>
              <a:rPr lang="en-US" altLang="zh-CN" sz="2400" dirty="0">
                <a:sym typeface="Calibri" pitchFamily="34" charset="0"/>
              </a:rPr>
              <a:t>		</a:t>
            </a:r>
            <a:r>
              <a:rPr lang="en-US" altLang="zh-CN" sz="2400" dirty="0" err="1">
                <a:sym typeface="Calibri" pitchFamily="34" charset="0"/>
              </a:rPr>
              <a:t>System.</a:t>
            </a:r>
            <a:r>
              <a:rPr lang="en-US" altLang="zh-CN" sz="2400" i="1" dirty="0" err="1">
                <a:sym typeface="Calibri" pitchFamily="34" charset="0"/>
              </a:rPr>
              <a:t>out.println</a:t>
            </a:r>
            <a:r>
              <a:rPr lang="en-US" altLang="zh-CN" sz="2400" i="1" dirty="0">
                <a:sym typeface="Calibri" pitchFamily="34" charset="0"/>
              </a:rPr>
              <a:t>("</a:t>
            </a:r>
            <a:r>
              <a:rPr lang="zh-CN" altLang="en-US" sz="2400" i="1" dirty="0">
                <a:latin typeface="Arial" pitchFamily="34" charset="0"/>
                <a:ea typeface="宋体" pitchFamily="2" charset="-122"/>
              </a:rPr>
              <a:t>执行时间是：</a:t>
            </a:r>
            <a:r>
              <a:rPr lang="en-US" altLang="zh-CN" sz="2400" i="1" dirty="0">
                <a:sym typeface="Calibri" pitchFamily="34" charset="0"/>
              </a:rPr>
              <a:t>"+(end - start));</a:t>
            </a:r>
            <a:endParaRPr lang="zh-CN" altLang="en-US" sz="2400" i="1" dirty="0">
              <a:sym typeface="Calibri" pitchFamily="34" charset="0"/>
            </a:endParaRPr>
          </a:p>
          <a:p>
            <a:pPr eaLnBrk="1" hangingPunct="1">
              <a:buFont typeface="Arial" pitchFamily="34" charset="0"/>
              <a:buNone/>
            </a:pPr>
            <a:r>
              <a:rPr lang="en-US" altLang="zh-CN" sz="2400" dirty="0">
                <a:sym typeface="Calibri" pitchFamily="34" charset="0"/>
              </a:rPr>
              <a:t>	}</a:t>
            </a:r>
            <a:endParaRPr lang="zh-CN" altLang="en-US" sz="2400" dirty="0">
              <a:sym typeface="Calibri" pitchFamily="34" charset="0"/>
            </a:endParaRPr>
          </a:p>
          <a:p>
            <a:pPr eaLnBrk="1" hangingPunct="1">
              <a:buFont typeface="Arial" pitchFamily="34" charset="0"/>
              <a:buNone/>
            </a:pPr>
            <a:r>
              <a:rPr lang="en-US" altLang="zh-CN" sz="2400" b="1" dirty="0">
                <a:sym typeface="Calibri" pitchFamily="34" charset="0"/>
              </a:rPr>
              <a:t>	public abstract void code();</a:t>
            </a:r>
            <a:endParaRPr lang="zh-CN" altLang="en-US" sz="2400" b="1" dirty="0">
              <a:sym typeface="Calibri" pitchFamily="34" charset="0"/>
            </a:endParaRPr>
          </a:p>
          <a:p>
            <a:pPr eaLnBrk="1" hangingPunct="1">
              <a:buFont typeface="Arial" pitchFamily="34" charset="0"/>
              <a:buNone/>
            </a:pP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r>
              <a:rPr lang="en-US" altLang="zh-CN" sz="2400" b="1" dirty="0">
                <a:sym typeface="Calibri" pitchFamily="34" charset="0"/>
              </a:rPr>
              <a:t>class </a:t>
            </a:r>
            <a:r>
              <a:rPr lang="en-US" altLang="zh-CN" sz="2400" b="1" dirty="0" err="1">
                <a:sym typeface="Calibri" pitchFamily="34" charset="0"/>
              </a:rPr>
              <a:t>SubTemplate</a:t>
            </a:r>
            <a:r>
              <a:rPr lang="en-US" altLang="zh-CN" sz="2400" b="1" dirty="0">
                <a:sym typeface="Calibri" pitchFamily="34" charset="0"/>
              </a:rPr>
              <a:t> extends Template{</a:t>
            </a:r>
            <a:endParaRPr lang="zh-CN" altLang="en-US" sz="2400" b="1" dirty="0">
              <a:sym typeface="Calibri" pitchFamily="34" charset="0"/>
            </a:endParaRPr>
          </a:p>
          <a:p>
            <a:pPr eaLnBrk="1" hangingPunct="1">
              <a:buFont typeface="Arial" pitchFamily="34" charset="0"/>
              <a:buNone/>
            </a:pPr>
            <a:r>
              <a:rPr lang="en-US" altLang="zh-CN" sz="2400" b="1" dirty="0">
                <a:sym typeface="Calibri" pitchFamily="34" charset="0"/>
              </a:rPr>
              <a:t>	public void code(){</a:t>
            </a:r>
            <a:endParaRPr lang="zh-CN" altLang="en-US" sz="2400" b="1" dirty="0">
              <a:sym typeface="Calibri" pitchFamily="34" charset="0"/>
            </a:endParaRPr>
          </a:p>
          <a:p>
            <a:pPr eaLnBrk="1" hangingPunct="1">
              <a:buFont typeface="Arial" pitchFamily="34" charset="0"/>
              <a:buNone/>
            </a:pPr>
            <a:r>
              <a:rPr lang="en-US" altLang="zh-CN" sz="2400" b="1" dirty="0">
                <a:sym typeface="Calibri" pitchFamily="34" charset="0"/>
              </a:rPr>
              <a:t>		for(</a:t>
            </a:r>
            <a:r>
              <a:rPr lang="en-US" altLang="zh-CN" sz="2400" b="1" dirty="0" err="1">
                <a:sym typeface="Calibri" pitchFamily="34" charset="0"/>
              </a:rPr>
              <a:t>int</a:t>
            </a:r>
            <a:r>
              <a:rPr lang="en-US" altLang="zh-CN" sz="2400" b="1" dirty="0">
                <a:sym typeface="Calibri" pitchFamily="34" charset="0"/>
              </a:rPr>
              <a:t> i = 0;i&lt;10000;i++){</a:t>
            </a:r>
            <a:endParaRPr lang="zh-CN" altLang="en-US" sz="2400" b="1" dirty="0">
              <a:sym typeface="Calibri" pitchFamily="34" charset="0"/>
            </a:endParaRPr>
          </a:p>
          <a:p>
            <a:pPr eaLnBrk="1" hangingPunct="1">
              <a:buFont typeface="Arial" pitchFamily="34" charset="0"/>
              <a:buNone/>
            </a:pPr>
            <a:r>
              <a:rPr lang="en-US" altLang="zh-CN" sz="2400" dirty="0">
                <a:sym typeface="Calibri" pitchFamily="34" charset="0"/>
              </a:rPr>
              <a:t>		</a:t>
            </a:r>
            <a:r>
              <a:rPr lang="en-US" altLang="zh-CN" sz="2400" dirty="0" err="1">
                <a:sym typeface="Calibri" pitchFamily="34" charset="0"/>
              </a:rPr>
              <a:t>System.</a:t>
            </a:r>
            <a:r>
              <a:rPr lang="en-US" altLang="zh-CN" sz="2400" i="1" dirty="0" err="1">
                <a:sym typeface="Calibri" pitchFamily="34" charset="0"/>
              </a:rPr>
              <a:t>out.println</a:t>
            </a:r>
            <a:r>
              <a:rPr lang="en-US" altLang="zh-CN" sz="2400" i="1" dirty="0">
                <a:sym typeface="Calibri" pitchFamily="34" charset="0"/>
              </a:rPr>
              <a:t>(i);</a:t>
            </a:r>
            <a:endParaRPr lang="zh-CN" altLang="en-US" sz="2400" i="1" dirty="0">
              <a:sym typeface="Calibri" pitchFamily="34" charset="0"/>
            </a:endParaRPr>
          </a:p>
          <a:p>
            <a:pPr eaLnBrk="1" hangingPunct="1">
              <a:buFont typeface="Arial" pitchFamily="34" charset="0"/>
              <a:buNone/>
            </a:pPr>
            <a:r>
              <a:rPr lang="en-US" altLang="zh-CN" sz="2400" dirty="0">
                <a:sym typeface="Calibri" pitchFamily="34" charset="0"/>
              </a:rPr>
              <a:t>}</a:t>
            </a:r>
            <a:r>
              <a:rPr lang="zh-CN" altLang="en-US" sz="2400" dirty="0">
                <a:latin typeface="Arial" pitchFamily="34" charset="0"/>
                <a:ea typeface="宋体" pitchFamily="2" charset="-122"/>
              </a:rPr>
              <a:t> </a:t>
            </a:r>
            <a:r>
              <a:rPr lang="en-US" altLang="zh-CN" sz="2400" dirty="0">
                <a:sym typeface="Calibri" pitchFamily="34" charset="0"/>
              </a:rPr>
              <a:t>} }</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286286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080933" y="692150"/>
            <a:ext cx="4174067" cy="793750"/>
          </a:xfrm>
        </p:spPr>
        <p:txBody>
          <a:bodyPr/>
          <a:lstStyle/>
          <a:p>
            <a:pPr eaLnBrk="1" hangingPunct="1"/>
            <a:r>
              <a:rPr lang="en-US" altLang="zh-CN" b="1" dirty="0">
                <a:ea typeface="宋体" pitchFamily="2" charset="-122"/>
                <a:sym typeface="Times New Roman" pitchFamily="18" charset="0"/>
              </a:rPr>
              <a:t>5.6  </a:t>
            </a:r>
            <a:r>
              <a:rPr lang="zh-CN" altLang="en-US" b="1" dirty="0">
                <a:ea typeface="宋体" pitchFamily="2" charset="-122"/>
                <a:sym typeface="Times New Roman" pitchFamily="18" charset="0"/>
              </a:rPr>
              <a:t>接 口</a:t>
            </a:r>
            <a:r>
              <a:rPr lang="en-US" altLang="zh-CN" b="1" dirty="0">
                <a:ea typeface="宋体" pitchFamily="2" charset="-122"/>
                <a:sym typeface="Times New Roman" pitchFamily="18" charset="0"/>
              </a:rPr>
              <a:t>(1)</a:t>
            </a:r>
            <a:endParaRPr lang="en-US" altLang="zh-CN" dirty="0"/>
          </a:p>
        </p:txBody>
      </p:sp>
      <p:sp>
        <p:nvSpPr>
          <p:cNvPr id="45058" name="Rectangle 3"/>
          <p:cNvSpPr>
            <a:spLocks noGrp="1" noChangeArrowheads="1"/>
          </p:cNvSpPr>
          <p:nvPr>
            <p:ph type="body" idx="4294967295"/>
          </p:nvPr>
        </p:nvSpPr>
        <p:spPr>
          <a:xfrm>
            <a:off x="239185" y="1557339"/>
            <a:ext cx="11618383" cy="4092575"/>
          </a:xfrm>
          <a:prstGeom prst="rect">
            <a:avLst/>
          </a:prstGeom>
        </p:spPr>
        <p:txBody>
          <a:bodyPr/>
          <a:lstStyle/>
          <a:p>
            <a:pPr algn="just" eaLnBrk="1" hangingPunct="1">
              <a:lnSpc>
                <a:spcPct val="90000"/>
              </a:lnSpc>
              <a:spcBef>
                <a:spcPct val="40000"/>
              </a:spcBef>
              <a:buFont typeface="Arial" pitchFamily="34" charset="0"/>
              <a:buChar char="l"/>
            </a:pPr>
            <a:r>
              <a:rPr lang="zh-CN" altLang="en-US" sz="2600" dirty="0">
                <a:ea typeface="宋体" pitchFamily="2" charset="-122"/>
                <a:sym typeface="Times New Roman" pitchFamily="18" charset="0"/>
              </a:rPr>
              <a:t>有时必须从几个类中派生出一个子类，继承它们所有的属性和方法。但是，</a:t>
            </a:r>
            <a:r>
              <a:rPr lang="en-US" altLang="zh-CN" sz="2600" dirty="0">
                <a:ea typeface="宋体" pitchFamily="2" charset="-122"/>
                <a:sym typeface="Times New Roman" pitchFamily="18" charset="0"/>
              </a:rPr>
              <a:t>Java</a:t>
            </a:r>
            <a:r>
              <a:rPr lang="zh-CN" altLang="en-US" sz="2600" dirty="0">
                <a:ea typeface="宋体" pitchFamily="2" charset="-122"/>
                <a:sym typeface="Times New Roman" pitchFamily="18" charset="0"/>
              </a:rPr>
              <a:t>不支持多重继承。有了接口，就可以得到多重继承的效果。</a:t>
            </a:r>
          </a:p>
          <a:p>
            <a:pPr algn="just" eaLnBrk="1" hangingPunct="1">
              <a:lnSpc>
                <a:spcPct val="90000"/>
              </a:lnSpc>
              <a:spcBef>
                <a:spcPct val="40000"/>
              </a:spcBef>
              <a:buFont typeface="Arial" pitchFamily="34" charset="0"/>
              <a:buChar char="l"/>
            </a:pPr>
            <a:r>
              <a:rPr lang="zh-CN" altLang="en-US" sz="2600" dirty="0">
                <a:ea typeface="宋体" pitchFamily="2" charset="-122"/>
                <a:sym typeface="Times New Roman" pitchFamily="18" charset="0"/>
              </a:rPr>
              <a:t>接口</a:t>
            </a:r>
            <a:r>
              <a:rPr lang="en-US" altLang="zh-CN" sz="2600" dirty="0">
                <a:ea typeface="宋体" pitchFamily="2" charset="-122"/>
                <a:sym typeface="Times New Roman" pitchFamily="18" charset="0"/>
              </a:rPr>
              <a:t>(interface)</a:t>
            </a:r>
            <a:r>
              <a:rPr lang="zh-CN" altLang="en-US" sz="2600" dirty="0">
                <a:ea typeface="宋体" pitchFamily="2" charset="-122"/>
                <a:sym typeface="Times New Roman" pitchFamily="18" charset="0"/>
              </a:rPr>
              <a:t>是抽象方法和常量值的定义的集合。</a:t>
            </a:r>
          </a:p>
          <a:p>
            <a:pPr algn="just" eaLnBrk="1" hangingPunct="1">
              <a:lnSpc>
                <a:spcPct val="90000"/>
              </a:lnSpc>
              <a:spcBef>
                <a:spcPct val="40000"/>
              </a:spcBef>
              <a:buFont typeface="Arial" pitchFamily="34" charset="0"/>
              <a:buChar char="l"/>
            </a:pPr>
            <a:r>
              <a:rPr lang="zh-CN" altLang="en-US" sz="2600" dirty="0">
                <a:ea typeface="宋体" pitchFamily="2" charset="-122"/>
                <a:sym typeface="Times New Roman" pitchFamily="18" charset="0"/>
              </a:rPr>
              <a:t>从本质上讲，接口是一种特殊的抽象类，这种抽象类中只包含常量和方法的定义，而没有变量和方法的实现。</a:t>
            </a:r>
          </a:p>
          <a:p>
            <a:pPr algn="just" eaLnBrk="1" hangingPunct="1">
              <a:lnSpc>
                <a:spcPct val="90000"/>
              </a:lnSpc>
              <a:spcBef>
                <a:spcPct val="40000"/>
              </a:spcBef>
              <a:buFont typeface="Arial" pitchFamily="34" charset="0"/>
              <a:buChar char="l"/>
            </a:pPr>
            <a:r>
              <a:rPr lang="zh-CN" altLang="en-US" sz="2600" dirty="0">
                <a:ea typeface="宋体" pitchFamily="2" charset="-122"/>
                <a:sym typeface="Times New Roman" pitchFamily="18" charset="0"/>
              </a:rPr>
              <a:t>实现接口类：</a:t>
            </a:r>
          </a:p>
          <a:p>
            <a:pPr lvl="1" algn="just" eaLnBrk="1" hangingPunct="1">
              <a:lnSpc>
                <a:spcPct val="90000"/>
              </a:lnSpc>
              <a:spcBef>
                <a:spcPct val="40000"/>
              </a:spcBef>
              <a:buFont typeface="Arial" pitchFamily="34" charset="0"/>
              <a:buChar char="Ø"/>
            </a:pPr>
            <a:r>
              <a:rPr lang="en-US" altLang="zh-CN" sz="2600" dirty="0">
                <a:ea typeface="宋体" pitchFamily="2" charset="-122"/>
                <a:sym typeface="Times New Roman" pitchFamily="18" charset="0"/>
              </a:rPr>
              <a:t>class </a:t>
            </a:r>
            <a:r>
              <a:rPr lang="en-US" altLang="zh-CN" sz="2600" dirty="0" err="1">
                <a:ea typeface="宋体" pitchFamily="2" charset="-122"/>
                <a:sym typeface="Times New Roman" pitchFamily="18" charset="0"/>
              </a:rPr>
              <a:t>SubClass</a:t>
            </a:r>
            <a:r>
              <a:rPr lang="en-US" altLang="zh-CN" sz="2600" dirty="0">
                <a:ea typeface="宋体" pitchFamily="2" charset="-122"/>
                <a:sym typeface="Times New Roman" pitchFamily="18" charset="0"/>
              </a:rPr>
              <a:t> </a:t>
            </a:r>
            <a:r>
              <a:rPr lang="en-US" altLang="zh-CN" sz="2600" b="1" dirty="0">
                <a:ea typeface="宋体" pitchFamily="2" charset="-122"/>
                <a:sym typeface="Times New Roman" pitchFamily="18" charset="0"/>
              </a:rPr>
              <a:t>implements</a:t>
            </a:r>
            <a:r>
              <a:rPr lang="en-US" altLang="zh-CN" sz="2600" dirty="0">
                <a:ea typeface="宋体" pitchFamily="2" charset="-122"/>
                <a:sym typeface="Times New Roman" pitchFamily="18" charset="0"/>
              </a:rPr>
              <a:t> </a:t>
            </a:r>
            <a:r>
              <a:rPr lang="en-US" altLang="zh-CN" sz="2600" dirty="0" err="1">
                <a:ea typeface="宋体" pitchFamily="2" charset="-122"/>
                <a:sym typeface="Times New Roman" pitchFamily="18" charset="0"/>
              </a:rPr>
              <a:t>InterfaceA</a:t>
            </a:r>
            <a:r>
              <a:rPr lang="en-US" altLang="zh-CN" sz="2600" dirty="0">
                <a:ea typeface="宋体" pitchFamily="2" charset="-122"/>
                <a:sym typeface="Times New Roman" pitchFamily="18" charset="0"/>
              </a:rPr>
              <a:t>{ }</a:t>
            </a:r>
            <a:endParaRPr lang="zh-CN" altLang="en-US" sz="2600" dirty="0">
              <a:ea typeface="宋体" pitchFamily="2" charset="-122"/>
              <a:sym typeface="Times New Roman" pitchFamily="18" charset="0"/>
            </a:endParaRPr>
          </a:p>
          <a:p>
            <a:pPr algn="just" eaLnBrk="1" hangingPunct="1">
              <a:lnSpc>
                <a:spcPct val="90000"/>
              </a:lnSpc>
              <a:spcBef>
                <a:spcPct val="40000"/>
              </a:spcBef>
              <a:buFont typeface="Arial" pitchFamily="34" charset="0"/>
              <a:buChar char="l"/>
            </a:pPr>
            <a:r>
              <a:rPr lang="zh-CN" altLang="en-US" sz="2600" dirty="0">
                <a:ea typeface="宋体" pitchFamily="2" charset="-122"/>
                <a:sym typeface="Times New Roman" pitchFamily="18" charset="0"/>
              </a:rPr>
              <a:t>一个类可以实现多个接口，接口也可以继承其它接口。</a:t>
            </a:r>
            <a:endParaRPr lang="zh-CN" altLang="en-US" dirty="0"/>
          </a:p>
        </p:txBody>
      </p:sp>
    </p:spTree>
    <p:extLst>
      <p:ext uri="{BB962C8B-B14F-4D97-AF65-F5344CB8AC3E}">
        <p14:creationId xmlns:p14="http://schemas.microsoft.com/office/powerpoint/2010/main" val="90467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436534" y="620714"/>
            <a:ext cx="4559300" cy="854075"/>
          </a:xfrm>
        </p:spPr>
        <p:txBody>
          <a:bodyPr/>
          <a:lstStyle/>
          <a:p>
            <a:pPr eaLnBrk="1" hangingPunct="1"/>
            <a:r>
              <a:rPr lang="zh-CN" altLang="en-US" b="1" dirty="0">
                <a:ea typeface="宋体" pitchFamily="2" charset="-122"/>
                <a:sym typeface="Times New Roman" pitchFamily="18" charset="0"/>
              </a:rPr>
              <a:t>接 口</a:t>
            </a:r>
            <a:r>
              <a:rPr lang="en-US" altLang="zh-CN" b="1" dirty="0">
                <a:ea typeface="宋体" pitchFamily="2" charset="-122"/>
                <a:sym typeface="Times New Roman" pitchFamily="18" charset="0"/>
              </a:rPr>
              <a:t>(2)</a:t>
            </a:r>
            <a:endParaRPr lang="en-US" altLang="zh-CN" dirty="0"/>
          </a:p>
        </p:txBody>
      </p:sp>
      <p:sp>
        <p:nvSpPr>
          <p:cNvPr id="47106" name="Rectangle 3"/>
          <p:cNvSpPr>
            <a:spLocks noGrp="1" noChangeArrowheads="1"/>
          </p:cNvSpPr>
          <p:nvPr>
            <p:ph type="body" idx="4294967295"/>
          </p:nvPr>
        </p:nvSpPr>
        <p:spPr>
          <a:xfrm>
            <a:off x="1" y="1339850"/>
            <a:ext cx="11952817" cy="5113338"/>
          </a:xfrm>
          <a:prstGeom prst="rect">
            <a:avLst/>
          </a:prstGeom>
        </p:spPr>
        <p:txBody>
          <a:bodyPr/>
          <a:lstStyle/>
          <a:p>
            <a:pPr algn="just" eaLnBrk="1" hangingPunct="1">
              <a:lnSpc>
                <a:spcPct val="90000"/>
              </a:lnSpc>
              <a:spcBef>
                <a:spcPct val="40000"/>
              </a:spcBef>
              <a:buFont typeface="Arial" pitchFamily="34" charset="0"/>
              <a:buChar char="l"/>
            </a:pPr>
            <a:r>
              <a:rPr lang="zh-CN" altLang="en-US" sz="2400" b="1" dirty="0">
                <a:ea typeface="宋体" pitchFamily="2" charset="-122"/>
                <a:sym typeface="Times New Roman" pitchFamily="18" charset="0"/>
              </a:rPr>
              <a:t>接口的特点：</a:t>
            </a:r>
          </a:p>
          <a:p>
            <a:pPr lvl="1" algn="just" eaLnBrk="1" hangingPunct="1">
              <a:lnSpc>
                <a:spcPct val="90000"/>
              </a:lnSpc>
              <a:spcBef>
                <a:spcPct val="40000"/>
              </a:spcBef>
              <a:buFont typeface="Arial" pitchFamily="34" charset="0"/>
              <a:buChar char="Ø"/>
            </a:pPr>
            <a:r>
              <a:rPr lang="zh-CN" altLang="en-US" sz="2200" dirty="0">
                <a:ea typeface="宋体" pitchFamily="2" charset="-122"/>
                <a:sym typeface="Times New Roman" pitchFamily="18" charset="0"/>
              </a:rPr>
              <a:t>用</a:t>
            </a:r>
            <a:r>
              <a:rPr lang="en-US" altLang="zh-CN" sz="2200" dirty="0">
                <a:ea typeface="宋体" pitchFamily="2" charset="-122"/>
                <a:sym typeface="Times New Roman" pitchFamily="18" charset="0"/>
              </a:rPr>
              <a:t>interface</a:t>
            </a:r>
            <a:r>
              <a:rPr lang="zh-CN" altLang="en-US" sz="2200" dirty="0">
                <a:ea typeface="宋体" pitchFamily="2" charset="-122"/>
                <a:sym typeface="Times New Roman" pitchFamily="18" charset="0"/>
              </a:rPr>
              <a:t>来定义。</a:t>
            </a:r>
          </a:p>
          <a:p>
            <a:pPr lvl="1" algn="just" eaLnBrk="1" hangingPunct="1">
              <a:lnSpc>
                <a:spcPct val="90000"/>
              </a:lnSpc>
              <a:spcBef>
                <a:spcPct val="40000"/>
              </a:spcBef>
              <a:buFont typeface="Arial" pitchFamily="34" charset="0"/>
              <a:buChar char="Ø"/>
            </a:pPr>
            <a:r>
              <a:rPr lang="zh-CN" altLang="en-US" sz="2200" dirty="0">
                <a:ea typeface="宋体" pitchFamily="2" charset="-122"/>
                <a:sym typeface="Times New Roman" pitchFamily="18" charset="0"/>
              </a:rPr>
              <a:t>接口中的所有成员变量都默认是由</a:t>
            </a:r>
            <a:r>
              <a:rPr lang="en-US" altLang="zh-CN" sz="2200" dirty="0">
                <a:ea typeface="宋体" pitchFamily="2" charset="-122"/>
                <a:sym typeface="Times New Roman" pitchFamily="18" charset="0"/>
              </a:rPr>
              <a:t>public static final</a:t>
            </a:r>
            <a:r>
              <a:rPr lang="zh-CN" altLang="en-US" sz="2200" dirty="0">
                <a:ea typeface="宋体" pitchFamily="2" charset="-122"/>
                <a:sym typeface="Times New Roman" pitchFamily="18" charset="0"/>
              </a:rPr>
              <a:t>修饰的。</a:t>
            </a:r>
          </a:p>
          <a:p>
            <a:pPr lvl="1" algn="just" eaLnBrk="1" hangingPunct="1">
              <a:lnSpc>
                <a:spcPct val="90000"/>
              </a:lnSpc>
              <a:spcBef>
                <a:spcPct val="40000"/>
              </a:spcBef>
              <a:buFont typeface="Arial" pitchFamily="34" charset="0"/>
              <a:buChar char="Ø"/>
            </a:pPr>
            <a:r>
              <a:rPr lang="zh-CN" altLang="en-US" sz="2200" dirty="0">
                <a:ea typeface="宋体" pitchFamily="2" charset="-122"/>
                <a:sym typeface="Times New Roman" pitchFamily="18" charset="0"/>
              </a:rPr>
              <a:t>接口中的所有方法都默认是由</a:t>
            </a:r>
            <a:r>
              <a:rPr lang="en-US" altLang="zh-CN" sz="2200" dirty="0">
                <a:ea typeface="宋体" pitchFamily="2" charset="-122"/>
                <a:sym typeface="Times New Roman" pitchFamily="18" charset="0"/>
              </a:rPr>
              <a:t>public abstract</a:t>
            </a:r>
            <a:r>
              <a:rPr lang="zh-CN" altLang="en-US" sz="2200" dirty="0">
                <a:ea typeface="宋体" pitchFamily="2" charset="-122"/>
                <a:sym typeface="Times New Roman" pitchFamily="18" charset="0"/>
              </a:rPr>
              <a:t>修饰的。</a:t>
            </a:r>
          </a:p>
          <a:p>
            <a:pPr lvl="1" algn="just" eaLnBrk="1" hangingPunct="1">
              <a:lnSpc>
                <a:spcPct val="90000"/>
              </a:lnSpc>
              <a:spcBef>
                <a:spcPct val="40000"/>
              </a:spcBef>
              <a:buFont typeface="Arial" pitchFamily="34" charset="0"/>
              <a:buChar char="Ø"/>
            </a:pPr>
            <a:r>
              <a:rPr lang="zh-CN" altLang="en-US" sz="2200" dirty="0">
                <a:ea typeface="宋体" pitchFamily="2" charset="-122"/>
                <a:sym typeface="Times New Roman" pitchFamily="18" charset="0"/>
              </a:rPr>
              <a:t>接口没有构造器。</a:t>
            </a:r>
          </a:p>
          <a:p>
            <a:pPr lvl="1" algn="just" eaLnBrk="1" hangingPunct="1">
              <a:lnSpc>
                <a:spcPct val="90000"/>
              </a:lnSpc>
              <a:spcBef>
                <a:spcPct val="40000"/>
              </a:spcBef>
              <a:buFont typeface="Arial" pitchFamily="34" charset="0"/>
              <a:buChar char="Ø"/>
            </a:pPr>
            <a:r>
              <a:rPr lang="zh-CN" altLang="en-US" sz="2200" dirty="0">
                <a:ea typeface="宋体" pitchFamily="2" charset="-122"/>
                <a:sym typeface="Times New Roman" pitchFamily="18" charset="0"/>
              </a:rPr>
              <a:t>接口采用多层继承机制。</a:t>
            </a:r>
          </a:p>
          <a:p>
            <a:pPr algn="just" eaLnBrk="1" hangingPunct="1">
              <a:lnSpc>
                <a:spcPct val="90000"/>
              </a:lnSpc>
              <a:spcBef>
                <a:spcPct val="40000"/>
              </a:spcBef>
              <a:buFont typeface="Arial" pitchFamily="34" charset="0"/>
              <a:buChar char="l"/>
            </a:pPr>
            <a:r>
              <a:rPr lang="zh-CN" altLang="en-US" sz="2400" dirty="0">
                <a:ea typeface="宋体" pitchFamily="2" charset="-122"/>
                <a:sym typeface="Times New Roman" pitchFamily="18" charset="0"/>
              </a:rPr>
              <a:t>接口定义举例</a:t>
            </a:r>
          </a:p>
          <a:p>
            <a:pPr algn="just" eaLnBrk="1" hangingPunct="1">
              <a:lnSpc>
                <a:spcPct val="90000"/>
              </a:lnSpc>
              <a:spcBef>
                <a:spcPct val="40000"/>
              </a:spcBef>
              <a:buFont typeface="Arial" pitchFamily="34" charset="0"/>
              <a:buNone/>
            </a:pPr>
            <a:r>
              <a:rPr lang="en-US" altLang="zh-CN" sz="2400" dirty="0">
                <a:ea typeface="宋体" pitchFamily="2" charset="-122"/>
                <a:sym typeface="Times New Roman" pitchFamily="18" charset="0"/>
              </a:rPr>
              <a:t>    public interface Runner {</a:t>
            </a:r>
            <a:endParaRPr lang="zh-CN" altLang="en-US" sz="2400" dirty="0">
              <a:ea typeface="宋体" pitchFamily="2" charset="-122"/>
              <a:sym typeface="Times New Roman" pitchFamily="18" charset="0"/>
            </a:endParaRPr>
          </a:p>
          <a:p>
            <a:pPr algn="just"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ID = 1;</a:t>
            </a:r>
            <a:endParaRPr lang="zh-CN" altLang="en-US" sz="2400" dirty="0">
              <a:ea typeface="宋体" pitchFamily="2" charset="-122"/>
              <a:sym typeface="Times New Roman" pitchFamily="18" charset="0"/>
            </a:endParaRPr>
          </a:p>
          <a:p>
            <a:pPr algn="just"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void start();</a:t>
            </a:r>
            <a:endParaRPr lang="zh-CN" altLang="en-US" sz="2400" dirty="0">
              <a:ea typeface="宋体" pitchFamily="2" charset="-122"/>
              <a:sym typeface="Times New Roman" pitchFamily="18" charset="0"/>
            </a:endParaRPr>
          </a:p>
          <a:p>
            <a:pPr algn="just"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public void run();</a:t>
            </a:r>
            <a:endParaRPr lang="zh-CN" altLang="en-US" sz="2400" dirty="0">
              <a:ea typeface="宋体" pitchFamily="2" charset="-122"/>
              <a:sym typeface="Times New Roman" pitchFamily="18" charset="0"/>
            </a:endParaRPr>
          </a:p>
          <a:p>
            <a:pPr algn="just"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void stop();</a:t>
            </a:r>
            <a:endParaRPr lang="zh-CN" altLang="en-US" sz="2400" dirty="0">
              <a:ea typeface="宋体" pitchFamily="2" charset="-122"/>
              <a:sym typeface="Times New Roman" pitchFamily="18" charset="0"/>
            </a:endParaRPr>
          </a:p>
          <a:p>
            <a:pPr algn="just" eaLnBrk="1" hangingPunct="1">
              <a:lnSpc>
                <a:spcPct val="90000"/>
              </a:lnSpc>
              <a:spcBef>
                <a:spcPct val="0"/>
              </a:spcBef>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algn="just" eaLnBrk="1" hangingPunct="1">
              <a:lnSpc>
                <a:spcPct val="90000"/>
              </a:lnSpc>
              <a:spcBef>
                <a:spcPct val="40000"/>
              </a:spcBef>
              <a:buFont typeface="Arial" pitchFamily="34" charset="0"/>
              <a:buChar char="l"/>
            </a:pPr>
            <a:endParaRPr lang="en-US" altLang="zh-CN" sz="2400" dirty="0">
              <a:ea typeface="宋体" pitchFamily="2" charset="-122"/>
              <a:sym typeface="Times New Roman" pitchFamily="18" charset="0"/>
            </a:endParaRPr>
          </a:p>
        </p:txBody>
      </p:sp>
      <p:sp>
        <p:nvSpPr>
          <p:cNvPr id="47107" name="左右箭头 3"/>
          <p:cNvSpPr>
            <a:spLocks noChangeArrowheads="1"/>
          </p:cNvSpPr>
          <p:nvPr/>
        </p:nvSpPr>
        <p:spPr bwMode="auto">
          <a:xfrm>
            <a:off x="4785784" y="4810126"/>
            <a:ext cx="1143000" cy="428625"/>
          </a:xfrm>
          <a:prstGeom prst="leftRightArrow">
            <a:avLst>
              <a:gd name="adj1" fmla="val 50000"/>
              <a:gd name="adj2" fmla="val 50000"/>
            </a:avLst>
          </a:prstGeom>
          <a:solidFill>
            <a:srgbClr val="9BBB59"/>
          </a:solidFill>
          <a:ln w="25400">
            <a:solidFill>
              <a:srgbClr val="9BBB59"/>
            </a:solidFill>
            <a:miter lim="800000"/>
            <a:headEnd/>
            <a:tailEnd/>
          </a:ln>
        </p:spPr>
        <p:txBody>
          <a:bodyPr anchor="ctr"/>
          <a:lstStyle/>
          <a:p>
            <a:pPr algn="ctr" eaLnBrk="1" hangingPunct="1">
              <a:buFont typeface="Arial" pitchFamily="34" charset="0"/>
              <a:buNone/>
            </a:pPr>
            <a:endParaRPr lang="zh-CN" altLang="zh-CN"/>
          </a:p>
        </p:txBody>
      </p:sp>
      <p:sp>
        <p:nvSpPr>
          <p:cNvPr id="51205" name="矩形 2"/>
          <p:cNvSpPr>
            <a:spLocks noChangeArrowheads="1"/>
          </p:cNvSpPr>
          <p:nvPr/>
        </p:nvSpPr>
        <p:spPr bwMode="auto">
          <a:xfrm>
            <a:off x="6191251" y="4221164"/>
            <a:ext cx="5547783" cy="223202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zh-CN" altLang="zh-CN">
              <a:solidFill>
                <a:schemeClr val="tx1"/>
              </a:solidFill>
              <a:ea typeface="+mn-ea"/>
              <a:cs typeface="+mn-cs"/>
            </a:endParaRPr>
          </a:p>
        </p:txBody>
      </p:sp>
      <p:sp>
        <p:nvSpPr>
          <p:cNvPr id="51206" name="TextBox 1"/>
          <p:cNvSpPr txBox="1">
            <a:spLocks noChangeArrowheads="1"/>
          </p:cNvSpPr>
          <p:nvPr/>
        </p:nvSpPr>
        <p:spPr bwMode="auto">
          <a:xfrm>
            <a:off x="6469592" y="4365625"/>
            <a:ext cx="4991100" cy="15875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lstStyle/>
          <a:p>
            <a:pPr algn="just" eaLnBrk="1" hangingPunct="1">
              <a:lnSpc>
                <a:spcPct val="90000"/>
              </a:lnSpc>
              <a:spcBef>
                <a:spcPct val="40000"/>
              </a:spcBef>
              <a:defRPr/>
            </a:pPr>
            <a:r>
              <a:rPr lang="en-US" dirty="0">
                <a:solidFill>
                  <a:schemeClr val="tx1"/>
                </a:solidFill>
                <a:ea typeface="宋体" panose="02010600030101010101" pitchFamily="2" charset="-122"/>
                <a:cs typeface="+mn-cs"/>
                <a:sym typeface="Times New Roman" panose="02020603050405020304" pitchFamily="18" charset="0"/>
              </a:rPr>
              <a:t> public interface Runner {</a:t>
            </a:r>
            <a:endParaRPr lang="zh-CN" altLang="en-US" dirty="0">
              <a:solidFill>
                <a:schemeClr val="tx1"/>
              </a:solidFill>
              <a:ea typeface="宋体" panose="02010600030101010101" pitchFamily="2" charset="-122"/>
              <a:cs typeface="+mn-cs"/>
              <a:sym typeface="Times New Roman" panose="02020603050405020304" pitchFamily="18" charset="0"/>
            </a:endParaRPr>
          </a:p>
          <a:p>
            <a:pPr algn="just" eaLnBrk="1" hangingPunct="1">
              <a:lnSpc>
                <a:spcPct val="90000"/>
              </a:lnSpc>
              <a:defRPr/>
            </a:pPr>
            <a:r>
              <a:rPr lang="en-US" dirty="0">
                <a:solidFill>
                  <a:schemeClr val="tx1"/>
                </a:solidFill>
                <a:ea typeface="宋体" panose="02010600030101010101" pitchFamily="2" charset="-122"/>
                <a:cs typeface="+mn-cs"/>
                <a:sym typeface="Times New Roman" panose="02020603050405020304" pitchFamily="18" charset="0"/>
              </a:rPr>
              <a:t>    public static final </a:t>
            </a:r>
            <a:r>
              <a:rPr lang="en-US" dirty="0" err="1">
                <a:solidFill>
                  <a:schemeClr val="tx1"/>
                </a:solidFill>
                <a:ea typeface="宋体" panose="02010600030101010101" pitchFamily="2" charset="-122"/>
                <a:cs typeface="+mn-cs"/>
                <a:sym typeface="Times New Roman" panose="02020603050405020304" pitchFamily="18" charset="0"/>
              </a:rPr>
              <a:t>int</a:t>
            </a:r>
            <a:r>
              <a:rPr lang="en-US" dirty="0">
                <a:solidFill>
                  <a:schemeClr val="tx1"/>
                </a:solidFill>
                <a:ea typeface="宋体" panose="02010600030101010101" pitchFamily="2" charset="-122"/>
                <a:cs typeface="+mn-cs"/>
                <a:sym typeface="Times New Roman" panose="02020603050405020304" pitchFamily="18" charset="0"/>
              </a:rPr>
              <a:t> ID = 1;</a:t>
            </a:r>
            <a:endParaRPr lang="zh-CN" altLang="en-US" dirty="0">
              <a:solidFill>
                <a:schemeClr val="tx1"/>
              </a:solidFill>
              <a:ea typeface="宋体" panose="02010600030101010101" pitchFamily="2" charset="-122"/>
              <a:cs typeface="+mn-cs"/>
              <a:sym typeface="Times New Roman" panose="02020603050405020304" pitchFamily="18" charset="0"/>
            </a:endParaRPr>
          </a:p>
          <a:p>
            <a:pPr algn="just" eaLnBrk="1" hangingPunct="1">
              <a:lnSpc>
                <a:spcPct val="90000"/>
              </a:lnSpc>
              <a:defRPr/>
            </a:pPr>
            <a:r>
              <a:rPr lang="en-US" dirty="0">
                <a:solidFill>
                  <a:schemeClr val="tx1"/>
                </a:solidFill>
                <a:ea typeface="宋体" panose="02010600030101010101" pitchFamily="2" charset="-122"/>
                <a:cs typeface="+mn-cs"/>
                <a:sym typeface="Times New Roman" panose="02020603050405020304" pitchFamily="18" charset="0"/>
              </a:rPr>
              <a:t>    public abstract void start();</a:t>
            </a:r>
            <a:endParaRPr lang="zh-CN" altLang="en-US" dirty="0">
              <a:solidFill>
                <a:schemeClr val="tx1"/>
              </a:solidFill>
              <a:ea typeface="宋体" panose="02010600030101010101" pitchFamily="2" charset="-122"/>
              <a:cs typeface="+mn-cs"/>
              <a:sym typeface="Times New Roman" panose="02020603050405020304" pitchFamily="18" charset="0"/>
            </a:endParaRPr>
          </a:p>
          <a:p>
            <a:pPr algn="just" eaLnBrk="1" hangingPunct="1">
              <a:lnSpc>
                <a:spcPct val="90000"/>
              </a:lnSpc>
              <a:defRPr/>
            </a:pPr>
            <a:r>
              <a:rPr lang="en-US" dirty="0">
                <a:solidFill>
                  <a:schemeClr val="tx1"/>
                </a:solidFill>
                <a:ea typeface="宋体" panose="02010600030101010101" pitchFamily="2" charset="-122"/>
                <a:cs typeface="+mn-cs"/>
                <a:sym typeface="Times New Roman" panose="02020603050405020304" pitchFamily="18" charset="0"/>
              </a:rPr>
              <a:t>    public abstract void run();</a:t>
            </a:r>
            <a:endParaRPr lang="zh-CN" altLang="en-US" dirty="0">
              <a:solidFill>
                <a:schemeClr val="tx1"/>
              </a:solidFill>
              <a:ea typeface="宋体" panose="02010600030101010101" pitchFamily="2" charset="-122"/>
              <a:cs typeface="+mn-cs"/>
              <a:sym typeface="Times New Roman" panose="02020603050405020304" pitchFamily="18" charset="0"/>
            </a:endParaRPr>
          </a:p>
          <a:p>
            <a:pPr algn="just" eaLnBrk="1" hangingPunct="1">
              <a:lnSpc>
                <a:spcPct val="90000"/>
              </a:lnSpc>
              <a:defRPr/>
            </a:pPr>
            <a:r>
              <a:rPr lang="en-US" dirty="0">
                <a:solidFill>
                  <a:schemeClr val="tx1"/>
                </a:solidFill>
                <a:ea typeface="宋体" panose="02010600030101010101" pitchFamily="2" charset="-122"/>
                <a:cs typeface="+mn-cs"/>
                <a:sym typeface="Times New Roman" panose="02020603050405020304" pitchFamily="18" charset="0"/>
              </a:rPr>
              <a:t>    public abstract void stop();</a:t>
            </a:r>
            <a:endParaRPr lang="zh-CN" altLang="en-US" dirty="0">
              <a:solidFill>
                <a:schemeClr val="tx1"/>
              </a:solidFill>
              <a:ea typeface="宋体" panose="02010600030101010101" pitchFamily="2" charset="-122"/>
              <a:cs typeface="+mn-cs"/>
              <a:sym typeface="Times New Roman" panose="02020603050405020304" pitchFamily="18" charset="0"/>
            </a:endParaRPr>
          </a:p>
          <a:p>
            <a:pPr algn="just" eaLnBrk="1" hangingPunct="1">
              <a:lnSpc>
                <a:spcPct val="90000"/>
              </a:lnSpc>
              <a:defRPr/>
            </a:pPr>
            <a:r>
              <a:rPr lang="en-US" dirty="0">
                <a:solidFill>
                  <a:schemeClr val="tx1"/>
                </a:solidFill>
                <a:ea typeface="宋体" panose="02010600030101010101" pitchFamily="2" charset="-122"/>
                <a:cs typeface="+mn-cs"/>
                <a:sym typeface="Times New Roman" panose="02020603050405020304" pitchFamily="18" charset="0"/>
              </a:rPr>
              <a:t>    }</a:t>
            </a:r>
            <a:endParaRPr lang="zh-CN" altLang="en-US" dirty="0">
              <a:solidFill>
                <a:schemeClr val="tx1"/>
              </a:solidFill>
              <a:ea typeface="宋体" panose="02010600030101010101" pitchFamily="2" charset="-122"/>
              <a:cs typeface="+mn-cs"/>
            </a:endParaRPr>
          </a:p>
        </p:txBody>
      </p:sp>
    </p:spTree>
    <p:extLst>
      <p:ext uri="{BB962C8B-B14F-4D97-AF65-F5344CB8AC3E}">
        <p14:creationId xmlns:p14="http://schemas.microsoft.com/office/powerpoint/2010/main" val="4190903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3831167" y="765176"/>
            <a:ext cx="4847167" cy="709613"/>
          </a:xfrm>
        </p:spPr>
        <p:txBody>
          <a:bodyPr/>
          <a:lstStyle/>
          <a:p>
            <a:pPr eaLnBrk="1" hangingPunct="1"/>
            <a:r>
              <a:rPr lang="zh-CN" altLang="en-US" b="1" dirty="0">
                <a:ea typeface="宋体" pitchFamily="2" charset="-122"/>
                <a:sym typeface="Times New Roman" pitchFamily="18" charset="0"/>
              </a:rPr>
              <a:t>接 口</a:t>
            </a:r>
            <a:r>
              <a:rPr lang="en-US" altLang="zh-CN" b="1" dirty="0">
                <a:ea typeface="宋体" pitchFamily="2" charset="-122"/>
                <a:sym typeface="Times New Roman" pitchFamily="18" charset="0"/>
              </a:rPr>
              <a:t>(3)</a:t>
            </a:r>
            <a:endParaRPr lang="zh-CN" altLang="en-US" dirty="0"/>
          </a:p>
        </p:txBody>
      </p:sp>
      <p:sp>
        <p:nvSpPr>
          <p:cNvPr id="48130" name="Rectangle 3"/>
          <p:cNvSpPr>
            <a:spLocks noChangeArrowheads="1"/>
          </p:cNvSpPr>
          <p:nvPr/>
        </p:nvSpPr>
        <p:spPr bwMode="auto">
          <a:xfrm>
            <a:off x="349251" y="1844675"/>
            <a:ext cx="11811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50000"/>
              </a:spcBef>
              <a:buFont typeface="Arial" pitchFamily="34" charset="0"/>
              <a:buChar char="l"/>
            </a:pPr>
            <a:r>
              <a:rPr lang="zh-CN" altLang="en-US" sz="2400" dirty="0">
                <a:ea typeface="宋体" pitchFamily="2" charset="-122"/>
                <a:sym typeface="Times New Roman" pitchFamily="18" charset="0"/>
              </a:rPr>
              <a:t>实现接口的类中必须提供接口中所有方法的具体实现内容，方可实例化。否则，仍为抽象类。</a:t>
            </a:r>
          </a:p>
          <a:p>
            <a:pPr marL="342900" indent="-342900" eaLnBrk="1" hangingPunct="1">
              <a:spcBef>
                <a:spcPct val="50000"/>
              </a:spcBef>
              <a:buFont typeface="Arial" pitchFamily="34" charset="0"/>
              <a:buChar char="l"/>
            </a:pPr>
            <a:r>
              <a:rPr lang="zh-CN" altLang="en-US" sz="2400" b="1" dirty="0">
                <a:ea typeface="宋体" pitchFamily="2" charset="-122"/>
                <a:sym typeface="Times New Roman" pitchFamily="18" charset="0"/>
              </a:rPr>
              <a:t>接口的主要用途就是被实现类实现。（面向接口编程）</a:t>
            </a:r>
          </a:p>
          <a:p>
            <a:pPr marL="342900" indent="-342900" eaLnBrk="1" hangingPunct="1">
              <a:spcBef>
                <a:spcPct val="50000"/>
              </a:spcBef>
              <a:buFont typeface="Arial" pitchFamily="34" charset="0"/>
              <a:buChar char="l"/>
            </a:pPr>
            <a:r>
              <a:rPr lang="zh-CN" altLang="en-US" sz="2400" dirty="0">
                <a:ea typeface="宋体" pitchFamily="2" charset="-122"/>
                <a:sym typeface="Times New Roman" pitchFamily="18" charset="0"/>
              </a:rPr>
              <a:t>与继承关系类似，接口与实现类之间存在多态性</a:t>
            </a:r>
          </a:p>
          <a:p>
            <a:pPr marL="342900" indent="-342900" eaLnBrk="1" hangingPunct="1">
              <a:spcBef>
                <a:spcPct val="50000"/>
              </a:spcBef>
              <a:buFont typeface="Arial" pitchFamily="34" charset="0"/>
              <a:buChar char="l"/>
            </a:pPr>
            <a:r>
              <a:rPr lang="zh-CN" altLang="en-US" sz="2400" dirty="0">
                <a:ea typeface="宋体" pitchFamily="2" charset="-122"/>
                <a:sym typeface="Times New Roman" pitchFamily="18" charset="0"/>
              </a:rPr>
              <a:t>定义</a:t>
            </a:r>
            <a:r>
              <a:rPr lang="en-US" altLang="zh-CN" sz="2400" dirty="0">
                <a:ea typeface="宋体" pitchFamily="2" charset="-122"/>
                <a:sym typeface="Times New Roman" pitchFamily="18" charset="0"/>
              </a:rPr>
              <a:t>Java</a:t>
            </a:r>
            <a:r>
              <a:rPr lang="zh-CN" altLang="en-US" sz="2400" dirty="0">
                <a:ea typeface="宋体" pitchFamily="2" charset="-122"/>
                <a:sym typeface="Times New Roman" pitchFamily="18" charset="0"/>
              </a:rPr>
              <a:t>类的语法格式：先写</a:t>
            </a:r>
            <a:r>
              <a:rPr lang="en-US" altLang="zh-CN" sz="2400" dirty="0">
                <a:ea typeface="宋体" pitchFamily="2" charset="-122"/>
                <a:sym typeface="Times New Roman" pitchFamily="18" charset="0"/>
              </a:rPr>
              <a:t>extends</a:t>
            </a:r>
            <a:r>
              <a:rPr lang="zh-CN" altLang="en-US" sz="2400" dirty="0">
                <a:ea typeface="宋体" pitchFamily="2" charset="-122"/>
                <a:sym typeface="Times New Roman" pitchFamily="18" charset="0"/>
              </a:rPr>
              <a:t>，后写</a:t>
            </a:r>
            <a:r>
              <a:rPr lang="en-US" altLang="zh-CN" sz="2400" dirty="0">
                <a:ea typeface="宋体" pitchFamily="2" charset="-122"/>
                <a:sym typeface="Times New Roman" pitchFamily="18" charset="0"/>
              </a:rPr>
              <a:t>implements</a:t>
            </a:r>
            <a:endParaRPr lang="zh-CN" altLang="en-US" sz="2400" dirty="0">
              <a:ea typeface="宋体" pitchFamily="2" charset="-122"/>
              <a:sym typeface="Times New Roman" pitchFamily="18" charset="0"/>
            </a:endParaRPr>
          </a:p>
          <a:p>
            <a:pPr marL="342900" indent="-342900" eaLnBrk="1" hangingPunct="1">
              <a:spcBef>
                <a:spcPct val="50000"/>
              </a:spcBef>
              <a:buFont typeface="Arial" pitchFamily="34" charset="0"/>
              <a:buNone/>
            </a:pPr>
            <a:r>
              <a:rPr lang="zh-CN" altLang="en-US" sz="2400" dirty="0">
                <a:ea typeface="宋体" pitchFamily="2" charset="-122"/>
                <a:sym typeface="Times New Roman" pitchFamily="18" charset="0"/>
              </a:rPr>
              <a:t>	</a:t>
            </a:r>
            <a:r>
              <a:rPr lang="en-US" altLang="zh-CN" sz="2400" dirty="0">
                <a:ea typeface="宋体" pitchFamily="2" charset="-122"/>
                <a:sym typeface="Times New Roman" pitchFamily="18" charset="0"/>
              </a:rPr>
              <a:t>&lt; modifier&gt; class &lt; name&gt; [extends &lt; superclass&gt;]</a:t>
            </a:r>
            <a:endParaRPr lang="zh-CN" altLang="en-US" sz="2400" dirty="0">
              <a:ea typeface="宋体" pitchFamily="2" charset="-122"/>
              <a:sym typeface="Times New Roman" pitchFamily="18" charset="0"/>
            </a:endParaRPr>
          </a:p>
          <a:p>
            <a:pPr marL="342900" indent="-342900" eaLnBrk="1" hangingPunct="1">
              <a:buFont typeface="Arial" pitchFamily="34" charset="0"/>
              <a:buNone/>
            </a:pPr>
            <a:r>
              <a:rPr lang="en-US" altLang="zh-CN" sz="2400" dirty="0">
                <a:ea typeface="宋体" pitchFamily="2" charset="-122"/>
                <a:sym typeface="Times New Roman" pitchFamily="18" charset="0"/>
              </a:rPr>
              <a:t>	[implements &lt; interface&gt; [,&lt; interface&gt;]* ] {</a:t>
            </a:r>
            <a:endParaRPr lang="zh-CN" altLang="en-US" sz="2400" dirty="0">
              <a:ea typeface="宋体" pitchFamily="2" charset="-122"/>
              <a:sym typeface="Times New Roman" pitchFamily="18" charset="0"/>
            </a:endParaRPr>
          </a:p>
          <a:p>
            <a:pPr marL="342900" indent="-342900" eaLnBrk="1" hangingPunct="1">
              <a:buFont typeface="Arial" pitchFamily="34" charset="0"/>
              <a:buNone/>
            </a:pPr>
            <a:r>
              <a:rPr lang="en-US" altLang="zh-CN" sz="2400" dirty="0">
                <a:ea typeface="宋体" pitchFamily="2" charset="-122"/>
                <a:sym typeface="Times New Roman" pitchFamily="18" charset="0"/>
              </a:rPr>
              <a:t>		&lt; declarations&gt;*</a:t>
            </a:r>
            <a:endParaRPr lang="zh-CN" altLang="en-US" sz="2400" dirty="0">
              <a:ea typeface="宋体" pitchFamily="2" charset="-122"/>
              <a:sym typeface="Times New Roman" pitchFamily="18" charset="0"/>
            </a:endParaRPr>
          </a:p>
          <a:p>
            <a:pPr marL="342900" indent="-342900" eaLnBrk="1" hangingPunct="1">
              <a:buFont typeface="Arial" pitchFamily="34" charset="0"/>
              <a:buNone/>
            </a:pPr>
            <a:r>
              <a:rPr lang="en-US" altLang="zh-CN" sz="2400" dirty="0">
                <a:ea typeface="宋体" pitchFamily="2" charset="-122"/>
                <a:sym typeface="Times New Roman" pitchFamily="18" charset="0"/>
              </a:rPr>
              <a:t>	}</a:t>
            </a:r>
            <a:endParaRPr lang="zh-CN" altLang="en-US" dirty="0"/>
          </a:p>
        </p:txBody>
      </p:sp>
    </p:spTree>
    <p:extLst>
      <p:ext uri="{BB962C8B-B14F-4D97-AF65-F5344CB8AC3E}">
        <p14:creationId xmlns:p14="http://schemas.microsoft.com/office/powerpoint/2010/main" val="23218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304800" y="1509713"/>
            <a:ext cx="11582400" cy="3276600"/>
          </a:xfrm>
          <a:prstGeom prst="rect">
            <a:avLst/>
          </a:prstGeom>
        </p:spPr>
        <p:txBody>
          <a:bodyPr lIns="92075" tIns="46038" rIns="92075" bIns="46038"/>
          <a:lstStyle/>
          <a:p>
            <a:pPr eaLnBrk="1" hangingPunct="1">
              <a:buFont typeface="Arial" pitchFamily="34" charset="0"/>
              <a:buNone/>
            </a:pPr>
            <a:r>
              <a:rPr lang="en-US" altLang="zh-CN" sz="2400" dirty="0">
                <a:latin typeface="Times New Roman" pitchFamily="18" charset="0"/>
                <a:ea typeface="宋体" pitchFamily="2" charset="-122"/>
                <a:sym typeface="Times New Roman" pitchFamily="18" charset="0"/>
              </a:rPr>
              <a:t>        </a:t>
            </a:r>
            <a:r>
              <a:rPr lang="zh-CN" altLang="en-US" sz="2400" dirty="0">
                <a:latin typeface="Times New Roman" pitchFamily="18" charset="0"/>
                <a:ea typeface="宋体" pitchFamily="2" charset="-122"/>
                <a:sym typeface="Times New Roman" pitchFamily="18" charset="0"/>
              </a:rPr>
              <a:t>当我们编写一个类时，其实就是在描述其对象的属性和行为，而并没有产生实质上的对象，只有通过</a:t>
            </a:r>
            <a:r>
              <a:rPr lang="en-US" altLang="zh-CN" sz="2400" dirty="0">
                <a:latin typeface="Times New Roman" pitchFamily="18" charset="0"/>
                <a:ea typeface="宋体" pitchFamily="2" charset="-122"/>
                <a:sym typeface="Times New Roman" pitchFamily="18" charset="0"/>
              </a:rPr>
              <a:t>new</a:t>
            </a:r>
            <a:r>
              <a:rPr lang="zh-CN" altLang="en-US" sz="2400" dirty="0">
                <a:latin typeface="Times New Roman" pitchFamily="18" charset="0"/>
                <a:ea typeface="宋体" pitchFamily="2" charset="-122"/>
                <a:sym typeface="Times New Roman" pitchFamily="18" charset="0"/>
              </a:rPr>
              <a:t>关键字才会产生出对象，这时系统才会分配内存空间给对象，其方法才可以供外部调用。我们有时候希望无论是否产生了对象或无论产生了多少对象的情况下，某些特定的数据在内存空间里只有一份，例如所有的中国人都有个国家名称，每一个中国人都共享这个国家名称，不必在每一个中国人的实例对象中都单独分配一个用于代表国家名称的变量。</a:t>
            </a: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a:p>
            <a:pPr eaLnBrk="1" hangingPunct="1">
              <a:buFont typeface="Arial" pitchFamily="34" charset="0"/>
              <a:buNone/>
            </a:pPr>
            <a:endParaRPr lang="zh-CN" altLang="en-US" sz="2400" dirty="0">
              <a:latin typeface="Times New Roman" pitchFamily="18" charset="0"/>
              <a:ea typeface="宋体" pitchFamily="2" charset="-122"/>
              <a:sym typeface="Times New Roman" pitchFamily="18" charset="0"/>
            </a:endParaRPr>
          </a:p>
        </p:txBody>
      </p:sp>
      <p:pic>
        <p:nvPicPr>
          <p:cNvPr id="717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2100" y="4802188"/>
            <a:ext cx="6239933" cy="148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4"/>
          <p:cNvSpPr>
            <a:spLocks noGrp="1" noChangeArrowheads="1"/>
          </p:cNvSpPr>
          <p:nvPr>
            <p:ph type="title"/>
          </p:nvPr>
        </p:nvSpPr>
        <p:spPr>
          <a:xfrm>
            <a:off x="3407834" y="620713"/>
            <a:ext cx="6049433" cy="838200"/>
          </a:xfrm>
        </p:spPr>
        <p:txBody>
          <a:bodyPr/>
          <a:lstStyle/>
          <a:p>
            <a:pPr eaLnBrk="1" hangingPunct="1"/>
            <a:r>
              <a:rPr lang="en-US" altLang="zh-CN" b="1" dirty="0">
                <a:latin typeface="Times New Roman" pitchFamily="18" charset="0"/>
                <a:ea typeface="宋体" pitchFamily="2" charset="-122"/>
                <a:sym typeface="Times New Roman" pitchFamily="18" charset="0"/>
              </a:rPr>
              <a:t>5.1  </a:t>
            </a:r>
            <a:r>
              <a:rPr lang="zh-CN" altLang="en-US" b="1" dirty="0">
                <a:latin typeface="Times New Roman" pitchFamily="18" charset="0"/>
                <a:ea typeface="宋体" pitchFamily="2" charset="-122"/>
                <a:sym typeface="Times New Roman" pitchFamily="18" charset="0"/>
              </a:rPr>
              <a:t>关键字</a:t>
            </a:r>
            <a:r>
              <a:rPr lang="en-US" altLang="zh-CN" b="1" dirty="0">
                <a:ea typeface="宋体" pitchFamily="2" charset="-122"/>
                <a:sym typeface="Times New Roman" pitchFamily="18" charset="0"/>
              </a:rPr>
              <a:t>static</a:t>
            </a:r>
            <a:endParaRPr lang="zh-CN" altLang="en-US" dirty="0"/>
          </a:p>
        </p:txBody>
      </p:sp>
    </p:spTree>
    <p:extLst>
      <p:ext uri="{BB962C8B-B14F-4D97-AF65-F5344CB8AC3E}">
        <p14:creationId xmlns:p14="http://schemas.microsoft.com/office/powerpoint/2010/main" val="2477217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D3BF85-9E30-463D-A654-8D19D0F4F8E3}"/>
              </a:ext>
            </a:extLst>
          </p:cNvPr>
          <p:cNvSpPr>
            <a:spLocks noGrp="1" noChangeArrowheads="1"/>
          </p:cNvSpPr>
          <p:nvPr>
            <p:ph type="title"/>
          </p:nvPr>
        </p:nvSpPr>
        <p:spPr>
          <a:xfrm>
            <a:off x="3484033" y="765176"/>
            <a:ext cx="5994400" cy="790575"/>
          </a:xfrm>
        </p:spPr>
        <p:txBody>
          <a:bodyPr/>
          <a:lstStyle/>
          <a:p>
            <a:pPr eaLnBrk="1" hangingPunct="1"/>
            <a:r>
              <a:rPr lang="zh-CN" altLang="en-US" b="1" dirty="0">
                <a:ea typeface="宋体" pitchFamily="2" charset="-122"/>
                <a:sym typeface="Times New Roman" pitchFamily="18" charset="0"/>
              </a:rPr>
              <a:t>接 口</a:t>
            </a:r>
            <a:r>
              <a:rPr lang="en-US" altLang="zh-CN" b="1" dirty="0">
                <a:ea typeface="宋体" pitchFamily="2" charset="-122"/>
                <a:sym typeface="Times New Roman" pitchFamily="18" charset="0"/>
              </a:rPr>
              <a:t>(4)</a:t>
            </a:r>
            <a:endParaRPr lang="zh-CN" altLang="en-US" dirty="0"/>
          </a:p>
        </p:txBody>
      </p:sp>
      <p:pic>
        <p:nvPicPr>
          <p:cNvPr id="6" name="图片 5">
            <a:extLst>
              <a:ext uri="{FF2B5EF4-FFF2-40B4-BE49-F238E27FC236}">
                <a16:creationId xmlns:a16="http://schemas.microsoft.com/office/drawing/2014/main" id="{3216E4E2-838B-461D-86D7-BE9A133FE060}"/>
              </a:ext>
            </a:extLst>
          </p:cNvPr>
          <p:cNvPicPr>
            <a:picLocks noChangeAspect="1"/>
          </p:cNvPicPr>
          <p:nvPr/>
        </p:nvPicPr>
        <p:blipFill>
          <a:blip r:embed="rId2"/>
          <a:stretch>
            <a:fillRect/>
          </a:stretch>
        </p:blipFill>
        <p:spPr>
          <a:xfrm>
            <a:off x="1266824" y="1555751"/>
            <a:ext cx="5994399" cy="2212219"/>
          </a:xfrm>
          <a:prstGeom prst="rect">
            <a:avLst/>
          </a:prstGeom>
        </p:spPr>
      </p:pic>
      <p:pic>
        <p:nvPicPr>
          <p:cNvPr id="7" name="图片 6">
            <a:extLst>
              <a:ext uri="{FF2B5EF4-FFF2-40B4-BE49-F238E27FC236}">
                <a16:creationId xmlns:a16="http://schemas.microsoft.com/office/drawing/2014/main" id="{EEA2DB1A-CE57-47EF-88B9-2F3A2D8E976E}"/>
              </a:ext>
            </a:extLst>
          </p:cNvPr>
          <p:cNvPicPr>
            <a:picLocks noChangeAspect="1"/>
          </p:cNvPicPr>
          <p:nvPr/>
        </p:nvPicPr>
        <p:blipFill>
          <a:blip r:embed="rId3"/>
          <a:stretch>
            <a:fillRect/>
          </a:stretch>
        </p:blipFill>
        <p:spPr>
          <a:xfrm>
            <a:off x="2547937" y="4181475"/>
            <a:ext cx="8153401" cy="2106188"/>
          </a:xfrm>
          <a:prstGeom prst="rect">
            <a:avLst/>
          </a:prstGeom>
        </p:spPr>
      </p:pic>
    </p:spTree>
    <p:extLst>
      <p:ext uri="{BB962C8B-B14F-4D97-AF65-F5344CB8AC3E}">
        <p14:creationId xmlns:p14="http://schemas.microsoft.com/office/powerpoint/2010/main" val="38157902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A1EEB8-3224-4939-AEFD-D75DCF5D97A2}"/>
              </a:ext>
            </a:extLst>
          </p:cNvPr>
          <p:cNvPicPr>
            <a:picLocks noChangeAspect="1"/>
          </p:cNvPicPr>
          <p:nvPr/>
        </p:nvPicPr>
        <p:blipFill>
          <a:blip r:embed="rId2"/>
          <a:stretch>
            <a:fillRect/>
          </a:stretch>
        </p:blipFill>
        <p:spPr>
          <a:xfrm>
            <a:off x="819149" y="76200"/>
            <a:ext cx="6638925" cy="3352800"/>
          </a:xfrm>
          <a:prstGeom prst="rect">
            <a:avLst/>
          </a:prstGeom>
        </p:spPr>
      </p:pic>
      <p:pic>
        <p:nvPicPr>
          <p:cNvPr id="6" name="图片 5">
            <a:extLst>
              <a:ext uri="{FF2B5EF4-FFF2-40B4-BE49-F238E27FC236}">
                <a16:creationId xmlns:a16="http://schemas.microsoft.com/office/drawing/2014/main" id="{602DCE2A-36B7-4457-94CB-9A66A1115276}"/>
              </a:ext>
            </a:extLst>
          </p:cNvPr>
          <p:cNvPicPr>
            <a:picLocks noChangeAspect="1"/>
          </p:cNvPicPr>
          <p:nvPr/>
        </p:nvPicPr>
        <p:blipFill>
          <a:blip r:embed="rId3"/>
          <a:stretch>
            <a:fillRect/>
          </a:stretch>
        </p:blipFill>
        <p:spPr>
          <a:xfrm>
            <a:off x="819149" y="4171950"/>
            <a:ext cx="11354489" cy="2066925"/>
          </a:xfrm>
          <a:prstGeom prst="rect">
            <a:avLst/>
          </a:prstGeom>
        </p:spPr>
      </p:pic>
    </p:spTree>
    <p:extLst>
      <p:ext uri="{BB962C8B-B14F-4D97-AF65-F5344CB8AC3E}">
        <p14:creationId xmlns:p14="http://schemas.microsoft.com/office/powerpoint/2010/main" val="3834365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3295651" y="765176"/>
            <a:ext cx="5994400" cy="790575"/>
          </a:xfrm>
        </p:spPr>
        <p:txBody>
          <a:bodyPr/>
          <a:lstStyle/>
          <a:p>
            <a:pPr eaLnBrk="1" hangingPunct="1"/>
            <a:r>
              <a:rPr lang="zh-CN" altLang="en-US" b="1" dirty="0">
                <a:ea typeface="宋体" pitchFamily="2" charset="-122"/>
                <a:sym typeface="Times New Roman" pitchFamily="18" charset="0"/>
              </a:rPr>
              <a:t>接口应用举例</a:t>
            </a:r>
            <a:r>
              <a:rPr lang="en-US" altLang="zh-CN" b="1" dirty="0">
                <a:ea typeface="宋体" pitchFamily="2" charset="-122"/>
                <a:sym typeface="Times New Roman" pitchFamily="18" charset="0"/>
              </a:rPr>
              <a:t>(1)</a:t>
            </a:r>
            <a:endParaRPr lang="zh-CN" altLang="en-US" dirty="0"/>
          </a:p>
        </p:txBody>
      </p:sp>
      <p:pic>
        <p:nvPicPr>
          <p:cNvPr id="2" name="图片 1">
            <a:extLst>
              <a:ext uri="{FF2B5EF4-FFF2-40B4-BE49-F238E27FC236}">
                <a16:creationId xmlns:a16="http://schemas.microsoft.com/office/drawing/2014/main" id="{63983240-AE34-46F7-A5CE-D51C9A26C497}"/>
              </a:ext>
            </a:extLst>
          </p:cNvPr>
          <p:cNvPicPr>
            <a:picLocks noChangeAspect="1"/>
          </p:cNvPicPr>
          <p:nvPr/>
        </p:nvPicPr>
        <p:blipFill>
          <a:blip r:embed="rId2"/>
          <a:stretch>
            <a:fillRect/>
          </a:stretch>
        </p:blipFill>
        <p:spPr>
          <a:xfrm>
            <a:off x="804863" y="1481137"/>
            <a:ext cx="10153650" cy="4955660"/>
          </a:xfrm>
          <a:prstGeom prst="rect">
            <a:avLst/>
          </a:prstGeom>
        </p:spPr>
      </p:pic>
    </p:spTree>
    <p:extLst>
      <p:ext uri="{BB962C8B-B14F-4D97-AF65-F5344CB8AC3E}">
        <p14:creationId xmlns:p14="http://schemas.microsoft.com/office/powerpoint/2010/main" val="1312944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304800" y="762000"/>
            <a:ext cx="1117600" cy="5029200"/>
          </a:xfrm>
        </p:spPr>
        <p:txBody>
          <a:bodyPr/>
          <a:lstStyle/>
          <a:p>
            <a:pPr eaLnBrk="1" hangingPunct="1"/>
            <a:r>
              <a:rPr lang="zh-CN" altLang="en-US" b="1" dirty="0">
                <a:ea typeface="宋体" pitchFamily="2" charset="-122"/>
                <a:sym typeface="Times New Roman" pitchFamily="18" charset="0"/>
              </a:rPr>
              <a:t>接口应用举例</a:t>
            </a:r>
            <a:r>
              <a:rPr lang="en-US" altLang="zh-CN" b="1" dirty="0">
                <a:ea typeface="宋体" pitchFamily="2" charset="-122"/>
                <a:sym typeface="Times New Roman" pitchFamily="18" charset="0"/>
              </a:rPr>
              <a:t>(2)</a:t>
            </a:r>
            <a:endParaRPr lang="zh-CN" altLang="en-US" dirty="0"/>
          </a:p>
        </p:txBody>
      </p:sp>
      <p:sp>
        <p:nvSpPr>
          <p:cNvPr id="51202" name="Rectangle 3"/>
          <p:cNvSpPr>
            <a:spLocks noGrp="1" noChangeArrowheads="1"/>
          </p:cNvSpPr>
          <p:nvPr>
            <p:ph type="body" idx="4294967295"/>
          </p:nvPr>
        </p:nvSpPr>
        <p:spPr>
          <a:xfrm>
            <a:off x="1871133" y="892175"/>
            <a:ext cx="9448800" cy="5416550"/>
          </a:xfrm>
          <a:prstGeom prst="rect">
            <a:avLst/>
          </a:prstGeom>
        </p:spPr>
        <p:txBody>
          <a:bodyPr/>
          <a:lstStyle/>
          <a:p>
            <a:pPr eaLnBrk="1" hangingPunct="1">
              <a:lnSpc>
                <a:spcPct val="90000"/>
              </a:lnSpc>
              <a:spcBef>
                <a:spcPct val="50000"/>
              </a:spcBef>
              <a:buFont typeface="Arial" pitchFamily="34" charset="0"/>
              <a:buChar char="l"/>
            </a:pPr>
            <a:r>
              <a:rPr lang="en-US" altLang="zh-CN" sz="1800" dirty="0">
                <a:ea typeface="宋体" pitchFamily="2" charset="-122"/>
                <a:sym typeface="Times New Roman" pitchFamily="18" charset="0"/>
              </a:rPr>
              <a:t> </a:t>
            </a:r>
            <a:r>
              <a:rPr lang="zh-CN" altLang="en-US" sz="1800" dirty="0">
                <a:ea typeface="宋体" pitchFamily="2" charset="-122"/>
                <a:sym typeface="Times New Roman" pitchFamily="18" charset="0"/>
              </a:rPr>
              <a:t>一个类可以实现多个无关的接口</a:t>
            </a:r>
          </a:p>
          <a:p>
            <a:pPr eaLnBrk="1" hangingPunct="1">
              <a:lnSpc>
                <a:spcPct val="90000"/>
              </a:lnSpc>
              <a:buFont typeface="Arial" pitchFamily="34" charset="0"/>
              <a:buNone/>
            </a:pPr>
            <a:r>
              <a:rPr lang="en-US" altLang="zh-CN" sz="1800" dirty="0">
                <a:ea typeface="宋体" pitchFamily="2" charset="-122"/>
                <a:sym typeface="Times New Roman" pitchFamily="18" charset="0"/>
              </a:rPr>
              <a:t>interface Runner { public void run();}</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interface Swimmer {public double swim();}</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class Creator{public </a:t>
            </a:r>
            <a:r>
              <a:rPr lang="en-US" altLang="zh-CN" sz="1800" dirty="0" err="1">
                <a:ea typeface="宋体" pitchFamily="2" charset="-122"/>
                <a:sym typeface="Times New Roman" pitchFamily="18" charset="0"/>
              </a:rPr>
              <a:t>int</a:t>
            </a:r>
            <a:r>
              <a:rPr lang="en-US" altLang="zh-CN" sz="1800" dirty="0">
                <a:ea typeface="宋体" pitchFamily="2" charset="-122"/>
                <a:sym typeface="Times New Roman" pitchFamily="18" charset="0"/>
              </a:rPr>
              <a:t> eat(){…}} </a:t>
            </a:r>
            <a:endParaRPr lang="zh-CN" altLang="en-US" sz="1800" dirty="0">
              <a:ea typeface="宋体" pitchFamily="2" charset="-122"/>
              <a:sym typeface="Times New Roman" pitchFamily="18" charset="0"/>
            </a:endParaRPr>
          </a:p>
          <a:p>
            <a:pPr eaLnBrk="1" hangingPunct="1">
              <a:lnSpc>
                <a:spcPct val="90000"/>
              </a:lnSpc>
              <a:buFont typeface="Arial" pitchFamily="34" charset="0"/>
              <a:buNone/>
            </a:pPr>
            <a:r>
              <a:rPr lang="en-US" altLang="zh-CN" sz="1800" dirty="0">
                <a:ea typeface="宋体" pitchFamily="2" charset="-122"/>
                <a:sym typeface="Times New Roman" pitchFamily="18" charset="0"/>
              </a:rPr>
              <a:t>class Man </a:t>
            </a:r>
            <a:r>
              <a:rPr lang="en-US" altLang="zh-CN" sz="1800" b="1" dirty="0">
                <a:ea typeface="宋体" pitchFamily="2" charset="-122"/>
                <a:sym typeface="Times New Roman" pitchFamily="18" charset="0"/>
              </a:rPr>
              <a:t>extends Creator implements</a:t>
            </a:r>
            <a:r>
              <a:rPr lang="en-US" altLang="zh-CN" sz="1800" dirty="0">
                <a:ea typeface="宋体" pitchFamily="2" charset="-122"/>
                <a:sym typeface="Times New Roman" pitchFamily="18" charset="0"/>
              </a:rPr>
              <a:t> Runner ,Swimmer{</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void run() {……}</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double swim()  {……}</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a:t>
            </a:r>
            <a:r>
              <a:rPr lang="en-US" altLang="zh-CN" sz="1800" dirty="0" err="1">
                <a:ea typeface="宋体" pitchFamily="2" charset="-122"/>
                <a:sym typeface="Times New Roman" pitchFamily="18" charset="0"/>
              </a:rPr>
              <a:t>int</a:t>
            </a:r>
            <a:r>
              <a:rPr lang="en-US" altLang="zh-CN" sz="1800" dirty="0">
                <a:ea typeface="宋体" pitchFamily="2" charset="-122"/>
                <a:sym typeface="Times New Roman" pitchFamily="18" charset="0"/>
              </a:rPr>
              <a:t> eat() {……}</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spcBef>
                <a:spcPct val="50000"/>
              </a:spcBef>
              <a:buFont typeface="Arial" pitchFamily="34" charset="0"/>
              <a:buChar char="l"/>
            </a:pPr>
            <a:r>
              <a:rPr lang="zh-CN" altLang="en-US" sz="2000" b="1" dirty="0">
                <a:ea typeface="宋体" pitchFamily="2" charset="-122"/>
                <a:sym typeface="Times New Roman" pitchFamily="18" charset="0"/>
              </a:rPr>
              <a:t>与继承关系类似，接口与实现类之间存在多态性</a:t>
            </a:r>
          </a:p>
          <a:p>
            <a:pPr eaLnBrk="1" hangingPunct="1">
              <a:lnSpc>
                <a:spcPct val="90000"/>
              </a:lnSpc>
              <a:buFont typeface="Arial" pitchFamily="34" charset="0"/>
              <a:buNone/>
            </a:pPr>
            <a:r>
              <a:rPr lang="en-US" altLang="zh-CN" sz="1800" dirty="0">
                <a:ea typeface="宋体" pitchFamily="2" charset="-122"/>
                <a:sym typeface="Times New Roman" pitchFamily="18" charset="0"/>
              </a:rPr>
              <a:t>public class Test{</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static void main(String </a:t>
            </a:r>
            <a:r>
              <a:rPr lang="en-US" altLang="zh-CN" sz="1800" dirty="0" err="1">
                <a:ea typeface="宋体" pitchFamily="2" charset="-122"/>
                <a:sym typeface="Times New Roman" pitchFamily="18" charset="0"/>
              </a:rPr>
              <a:t>args</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Test t = new Test();</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Man m = new Man();</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t.m1(m);</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t.m2(m);</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t.m3(m);</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String m1(Runner f) { </a:t>
            </a:r>
            <a:r>
              <a:rPr lang="en-US" altLang="zh-CN" sz="1800" dirty="0" err="1">
                <a:ea typeface="宋体" pitchFamily="2" charset="-122"/>
                <a:sym typeface="Times New Roman" pitchFamily="18" charset="0"/>
              </a:rPr>
              <a:t>f.run</a:t>
            </a:r>
            <a:r>
              <a:rPr lang="en-US" altLang="zh-CN" sz="1800" dirty="0">
                <a:ea typeface="宋体" pitchFamily="2" charset="-122"/>
                <a:sym typeface="Times New Roman" pitchFamily="18" charset="0"/>
              </a:rPr>
              <a:t>(); }</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void  m2(Swimmer s) {</a:t>
            </a:r>
            <a:r>
              <a:rPr lang="en-US" altLang="zh-CN" sz="1800" dirty="0" err="1">
                <a:ea typeface="宋体" pitchFamily="2" charset="-122"/>
                <a:sym typeface="Times New Roman" pitchFamily="18" charset="0"/>
              </a:rPr>
              <a:t>s.swim</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	public void  m3(Creator a) {</a:t>
            </a:r>
            <a:r>
              <a:rPr lang="en-US" altLang="zh-CN" sz="1800" dirty="0" err="1">
                <a:ea typeface="宋体" pitchFamily="2" charset="-122"/>
                <a:sym typeface="Times New Roman" pitchFamily="18" charset="0"/>
              </a:rPr>
              <a:t>a.eat</a:t>
            </a:r>
            <a:r>
              <a:rPr lang="en-US" altLang="zh-CN" sz="1800" dirty="0">
                <a:ea typeface="宋体" pitchFamily="2" charset="-122"/>
                <a:sym typeface="Times New Roman" pitchFamily="18" charset="0"/>
              </a:rPr>
              <a:t>();}</a:t>
            </a:r>
            <a:endParaRPr lang="zh-CN" altLang="en-US" sz="1800" dirty="0">
              <a:ea typeface="宋体" pitchFamily="2" charset="-122"/>
              <a:sym typeface="Times New Roman" pitchFamily="18" charset="0"/>
            </a:endParaRPr>
          </a:p>
          <a:p>
            <a:pPr eaLnBrk="1" hangingPunct="1">
              <a:lnSpc>
                <a:spcPct val="90000"/>
              </a:lnSpc>
              <a:spcBef>
                <a:spcPct val="0"/>
              </a:spcBef>
              <a:buFont typeface="Arial" pitchFamily="34" charset="0"/>
              <a:buNone/>
            </a:pPr>
            <a:r>
              <a:rPr lang="en-US" altLang="zh-CN" sz="1800" dirty="0">
                <a:ea typeface="宋体" pitchFamily="2" charset="-122"/>
                <a:sym typeface="Times New Roman" pitchFamily="18" charset="0"/>
              </a:rPr>
              <a:t>}</a:t>
            </a:r>
            <a:endParaRPr lang="zh-CN" altLang="en-US" dirty="0"/>
          </a:p>
        </p:txBody>
      </p:sp>
    </p:spTree>
    <p:extLst>
      <p:ext uri="{BB962C8B-B14F-4D97-AF65-F5344CB8AC3E}">
        <p14:creationId xmlns:p14="http://schemas.microsoft.com/office/powerpoint/2010/main" val="954616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3695701" y="1"/>
            <a:ext cx="7488767" cy="765175"/>
          </a:xfrm>
        </p:spPr>
        <p:txBody>
          <a:bodyPr/>
          <a:lstStyle/>
          <a:p>
            <a:pPr eaLnBrk="1" hangingPunct="1"/>
            <a:r>
              <a:rPr lang="zh-CN" altLang="en-US" b="1" dirty="0">
                <a:ea typeface="宋体" pitchFamily="2" charset="-122"/>
                <a:sym typeface="Times New Roman" pitchFamily="18" charset="0"/>
              </a:rPr>
              <a:t>接口的其他问题</a:t>
            </a:r>
            <a:endParaRPr lang="zh-CN" altLang="en-US" dirty="0"/>
          </a:p>
        </p:txBody>
      </p:sp>
      <p:sp>
        <p:nvSpPr>
          <p:cNvPr id="52226" name="Rectangle 3"/>
          <p:cNvSpPr>
            <a:spLocks noGrp="1" noChangeArrowheads="1"/>
          </p:cNvSpPr>
          <p:nvPr>
            <p:ph type="body" idx="4294967295"/>
          </p:nvPr>
        </p:nvSpPr>
        <p:spPr>
          <a:xfrm>
            <a:off x="133351" y="1123950"/>
            <a:ext cx="12050183" cy="5257800"/>
          </a:xfrm>
          <a:prstGeom prst="rect">
            <a:avLst/>
          </a:prstGeom>
        </p:spPr>
        <p:txBody>
          <a:bodyPr/>
          <a:lstStyle/>
          <a:p>
            <a:pPr algn="just" eaLnBrk="1" hangingPunct="1">
              <a:lnSpc>
                <a:spcPct val="90000"/>
              </a:lnSpc>
              <a:spcBef>
                <a:spcPct val="50000"/>
              </a:spcBef>
              <a:buFont typeface="Arial" pitchFamily="34" charset="0"/>
              <a:buChar char="l"/>
            </a:pPr>
            <a:r>
              <a:rPr lang="zh-CN" altLang="en-US" sz="2000" dirty="0">
                <a:solidFill>
                  <a:srgbClr val="FF0000"/>
                </a:solidFill>
                <a:ea typeface="宋体" pitchFamily="2" charset="-122"/>
                <a:sym typeface="Times New Roman" pitchFamily="18" charset="0"/>
              </a:rPr>
              <a:t>如果实现接口的类中没有实现接口中的全部方法，必须将此类定义为抽象类 </a:t>
            </a:r>
          </a:p>
          <a:p>
            <a:pPr eaLnBrk="1" hangingPunct="1">
              <a:lnSpc>
                <a:spcPct val="90000"/>
              </a:lnSpc>
              <a:spcBef>
                <a:spcPct val="50000"/>
              </a:spcBef>
              <a:buClr>
                <a:schemeClr val="accent2"/>
              </a:buClr>
              <a:buFont typeface="Arial" pitchFamily="34" charset="0"/>
              <a:buChar char="l"/>
            </a:pPr>
            <a:r>
              <a:rPr lang="zh-CN" altLang="en-US" sz="2000" dirty="0">
                <a:ea typeface="宋体" pitchFamily="2" charset="-122"/>
                <a:sym typeface="Times New Roman" pitchFamily="18" charset="0"/>
              </a:rPr>
              <a:t>接口也可以继承另一个接口，使用</a:t>
            </a:r>
            <a:r>
              <a:rPr lang="en-US" altLang="zh-CN" sz="2000" dirty="0">
                <a:ea typeface="宋体" pitchFamily="2" charset="-122"/>
                <a:sym typeface="Times New Roman" pitchFamily="18" charset="0"/>
              </a:rPr>
              <a:t>extends</a:t>
            </a:r>
            <a:r>
              <a:rPr lang="zh-CN" altLang="en-US" sz="2000" dirty="0">
                <a:ea typeface="宋体" pitchFamily="2" charset="-122"/>
                <a:sym typeface="Times New Roman" pitchFamily="18" charset="0"/>
              </a:rPr>
              <a:t>关键字。</a:t>
            </a:r>
          </a:p>
          <a:p>
            <a:pPr eaLnBrk="1" hangingPunct="1">
              <a:lnSpc>
                <a:spcPct val="70000"/>
              </a:lnSpc>
              <a:spcBef>
                <a:spcPct val="50000"/>
              </a:spcBef>
              <a:buClr>
                <a:schemeClr val="accent2"/>
              </a:buClr>
              <a:buFont typeface="Arial" pitchFamily="34" charset="0"/>
              <a:buChar char="l"/>
            </a:pPr>
            <a:r>
              <a:rPr lang="en-US" altLang="zh-CN" sz="2000" dirty="0">
                <a:ea typeface="宋体" pitchFamily="2" charset="-122"/>
                <a:sym typeface="Times New Roman" pitchFamily="18" charset="0"/>
              </a:rPr>
              <a:t>interface </a:t>
            </a:r>
            <a:r>
              <a:rPr lang="en-US" altLang="zh-CN" sz="2000" dirty="0" err="1">
                <a:ea typeface="宋体" pitchFamily="2" charset="-122"/>
                <a:sym typeface="Times New Roman" pitchFamily="18" charset="0"/>
              </a:rPr>
              <a:t>MyInterface</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String s=“</a:t>
            </a:r>
            <a:r>
              <a:rPr lang="en-US" altLang="zh-CN" sz="2000" dirty="0" err="1">
                <a:ea typeface="宋体" pitchFamily="2" charset="-122"/>
                <a:sym typeface="Times New Roman" pitchFamily="18" charset="0"/>
              </a:rPr>
              <a:t>MyInterface</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public void absM1();</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interface </a:t>
            </a:r>
            <a:r>
              <a:rPr lang="en-US" altLang="zh-CN" sz="2000" dirty="0" err="1">
                <a:ea typeface="宋体" pitchFamily="2" charset="-122"/>
                <a:sym typeface="Times New Roman" pitchFamily="18" charset="0"/>
              </a:rPr>
              <a:t>SubInterface</a:t>
            </a:r>
            <a:r>
              <a:rPr lang="en-US" altLang="zh-CN" sz="2000" dirty="0">
                <a:ea typeface="宋体" pitchFamily="2" charset="-122"/>
                <a:sym typeface="Times New Roman" pitchFamily="18" charset="0"/>
              </a:rPr>
              <a:t> extends </a:t>
            </a:r>
            <a:r>
              <a:rPr lang="en-US" altLang="zh-CN" sz="2000" dirty="0" err="1">
                <a:ea typeface="宋体" pitchFamily="2" charset="-122"/>
                <a:sym typeface="Times New Roman" pitchFamily="18" charset="0"/>
              </a:rPr>
              <a:t>MyInterface</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public void absM2();</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public class </a:t>
            </a:r>
            <a:r>
              <a:rPr lang="en-US" altLang="zh-CN" sz="2000" dirty="0" err="1">
                <a:ea typeface="宋体" pitchFamily="2" charset="-122"/>
                <a:sym typeface="Times New Roman" pitchFamily="18" charset="0"/>
              </a:rPr>
              <a:t>SubAdapter</a:t>
            </a:r>
            <a:r>
              <a:rPr lang="en-US" altLang="zh-CN" sz="2000" dirty="0">
                <a:ea typeface="宋体" pitchFamily="2" charset="-122"/>
                <a:sym typeface="Times New Roman" pitchFamily="18" charset="0"/>
              </a:rPr>
              <a:t> implements </a:t>
            </a:r>
            <a:r>
              <a:rPr lang="en-US" altLang="zh-CN" sz="2000" dirty="0" err="1">
                <a:ea typeface="宋体" pitchFamily="2" charset="-122"/>
                <a:sym typeface="Times New Roman" pitchFamily="18" charset="0"/>
              </a:rPr>
              <a:t>SubInterface</a:t>
            </a:r>
            <a:r>
              <a:rPr lang="en-US" altLang="zh-CN" sz="2000" dirty="0">
                <a:ea typeface="宋体" pitchFamily="2" charset="-122"/>
                <a:sym typeface="Times New Roman" pitchFamily="18" charset="0"/>
              </a:rPr>
              <a:t>{</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public void absM1(){</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(“absM1”);}</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public void absM2(){</a:t>
            </a:r>
            <a:r>
              <a:rPr lang="en-US" altLang="zh-CN" sz="2000" dirty="0" err="1">
                <a:ea typeface="宋体" pitchFamily="2" charset="-122"/>
                <a:sym typeface="Times New Roman" pitchFamily="18" charset="0"/>
              </a:rPr>
              <a:t>System.out.println</a:t>
            </a:r>
            <a:r>
              <a:rPr lang="en-US" altLang="zh-CN" sz="2000" dirty="0">
                <a:ea typeface="宋体" pitchFamily="2" charset="-122"/>
                <a:sym typeface="Times New Roman" pitchFamily="18" charset="0"/>
              </a:rPr>
              <a:t>(“absM2”);}</a:t>
            </a:r>
            <a:endParaRPr lang="zh-CN" altLang="en-US" sz="2000" dirty="0">
              <a:ea typeface="宋体" pitchFamily="2" charset="-122"/>
              <a:sym typeface="Times New Roman" pitchFamily="18" charset="0"/>
            </a:endParaRPr>
          </a:p>
          <a:p>
            <a:pPr eaLnBrk="1" hangingPunct="1">
              <a:lnSpc>
                <a:spcPct val="60000"/>
              </a:lnSpc>
              <a:spcBef>
                <a:spcPct val="50000"/>
              </a:spcBef>
              <a:buClr>
                <a:schemeClr val="accent2"/>
              </a:buClr>
              <a:buFont typeface="Arial" pitchFamily="34" charset="0"/>
              <a:buNone/>
            </a:pPr>
            <a:r>
              <a:rPr lang="en-US" altLang="zh-CN" sz="2000" dirty="0">
                <a:ea typeface="宋体" pitchFamily="2" charset="-122"/>
                <a:sym typeface="Times New Roman" pitchFamily="18" charset="0"/>
              </a:rPr>
              <a:t>	}</a:t>
            </a:r>
            <a:endParaRPr lang="zh-CN" altLang="en-US" sz="2000" dirty="0">
              <a:ea typeface="宋体" pitchFamily="2" charset="-122"/>
              <a:sym typeface="Times New Roman" pitchFamily="18" charset="0"/>
            </a:endParaRPr>
          </a:p>
          <a:p>
            <a:pPr eaLnBrk="1" hangingPunct="1">
              <a:lnSpc>
                <a:spcPct val="85000"/>
              </a:lnSpc>
              <a:spcBef>
                <a:spcPct val="50000"/>
              </a:spcBef>
              <a:buClr>
                <a:schemeClr val="accent2"/>
              </a:buClr>
              <a:buFont typeface="Arial" pitchFamily="34" charset="0"/>
              <a:buNone/>
            </a:pPr>
            <a:r>
              <a:rPr lang="zh-CN" altLang="en-US" sz="2000" dirty="0">
                <a:ea typeface="宋体" pitchFamily="2" charset="-122"/>
                <a:sym typeface="Times New Roman" pitchFamily="18" charset="0"/>
              </a:rPr>
              <a:t>实现类</a:t>
            </a:r>
            <a:r>
              <a:rPr lang="en-US" altLang="zh-CN" sz="2000" dirty="0" err="1">
                <a:ea typeface="宋体" pitchFamily="2" charset="-122"/>
                <a:sym typeface="Times New Roman" pitchFamily="18" charset="0"/>
              </a:rPr>
              <a:t>SubAdapter</a:t>
            </a:r>
            <a:r>
              <a:rPr lang="zh-CN" altLang="en-US" sz="2000" dirty="0">
                <a:ea typeface="宋体" pitchFamily="2" charset="-122"/>
                <a:sym typeface="Times New Roman" pitchFamily="18" charset="0"/>
              </a:rPr>
              <a:t>必须给出接口</a:t>
            </a:r>
            <a:r>
              <a:rPr lang="en-US" altLang="zh-CN" sz="2000" dirty="0" err="1">
                <a:ea typeface="宋体" pitchFamily="2" charset="-122"/>
                <a:sym typeface="Times New Roman" pitchFamily="18" charset="0"/>
              </a:rPr>
              <a:t>SubInterface</a:t>
            </a:r>
            <a:r>
              <a:rPr lang="zh-CN" altLang="en-US" sz="2000" dirty="0">
                <a:ea typeface="宋体" pitchFamily="2" charset="-122"/>
                <a:sym typeface="Times New Roman" pitchFamily="18" charset="0"/>
              </a:rPr>
              <a:t>以及父接口</a:t>
            </a:r>
            <a:r>
              <a:rPr lang="en-US" altLang="zh-CN" sz="2000" dirty="0" err="1">
                <a:ea typeface="宋体" pitchFamily="2" charset="-122"/>
                <a:sym typeface="Times New Roman" pitchFamily="18" charset="0"/>
              </a:rPr>
              <a:t>MyInterface</a:t>
            </a:r>
            <a:r>
              <a:rPr lang="zh-CN" altLang="en-US" sz="2000" dirty="0">
                <a:ea typeface="宋体" pitchFamily="2" charset="-122"/>
                <a:sym typeface="Times New Roman" pitchFamily="18" charset="0"/>
              </a:rPr>
              <a:t>中所有方法的实现。</a:t>
            </a:r>
            <a:endParaRPr lang="zh-CN" altLang="en-US" dirty="0"/>
          </a:p>
        </p:txBody>
      </p:sp>
    </p:spTree>
    <p:extLst>
      <p:ext uri="{BB962C8B-B14F-4D97-AF65-F5344CB8AC3E}">
        <p14:creationId xmlns:p14="http://schemas.microsoft.com/office/powerpoint/2010/main" val="2331474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extBox 3"/>
          <p:cNvSpPr txBox="1">
            <a:spLocks noChangeArrowheads="1"/>
          </p:cNvSpPr>
          <p:nvPr/>
        </p:nvSpPr>
        <p:spPr bwMode="auto">
          <a:xfrm>
            <a:off x="1636184" y="836613"/>
            <a:ext cx="1055581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600" b="1" dirty="0">
                <a:latin typeface="Arial" pitchFamily="34" charset="0"/>
                <a:ea typeface="宋体" pitchFamily="2" charset="-122"/>
                <a:sym typeface="Times New Roman" pitchFamily="18" charset="0"/>
              </a:rPr>
              <a:t>工厂方法</a:t>
            </a:r>
            <a:r>
              <a:rPr lang="en-US" altLang="zh-CN" sz="3600" b="1" dirty="0">
                <a:latin typeface="Arial" pitchFamily="34" charset="0"/>
                <a:ea typeface="宋体" pitchFamily="2" charset="-122"/>
                <a:sym typeface="Times New Roman" pitchFamily="18" charset="0"/>
              </a:rPr>
              <a:t>(</a:t>
            </a:r>
            <a:r>
              <a:rPr lang="en-US" altLang="zh-CN" sz="3600" b="1" dirty="0" err="1">
                <a:latin typeface="Arial" pitchFamily="34" charset="0"/>
                <a:ea typeface="宋体" pitchFamily="2" charset="-122"/>
                <a:sym typeface="Times New Roman" pitchFamily="18" charset="0"/>
              </a:rPr>
              <a:t>FactoryMethod</a:t>
            </a:r>
            <a:r>
              <a:rPr lang="en-US" altLang="zh-CN" sz="3600" b="1" dirty="0">
                <a:latin typeface="Arial" pitchFamily="34" charset="0"/>
                <a:ea typeface="宋体" pitchFamily="2" charset="-122"/>
                <a:sym typeface="Times New Roman" pitchFamily="18" charset="0"/>
              </a:rPr>
              <a:t>)</a:t>
            </a:r>
            <a:endParaRPr lang="zh-CN" altLang="en-US" sz="1800" dirty="0">
              <a:latin typeface="Arial" pitchFamily="34" charset="0"/>
              <a:ea typeface="宋体" pitchFamily="2" charset="-122"/>
            </a:endParaRPr>
          </a:p>
        </p:txBody>
      </p:sp>
      <p:sp>
        <p:nvSpPr>
          <p:cNvPr id="55298" name="TextBox 4"/>
          <p:cNvSpPr txBox="1">
            <a:spLocks noChangeArrowheads="1"/>
          </p:cNvSpPr>
          <p:nvPr/>
        </p:nvSpPr>
        <p:spPr bwMode="auto">
          <a:xfrm>
            <a:off x="910167" y="1917700"/>
            <a:ext cx="10657417"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endParaRPr lang="zh-CN" altLang="en-US" sz="2400" b="1" dirty="0">
              <a:latin typeface="Arial" pitchFamily="34" charset="0"/>
              <a:ea typeface="宋体" pitchFamily="2" charset="-122"/>
              <a:sym typeface="Times New Roman" pitchFamily="18" charset="0"/>
            </a:endParaRPr>
          </a:p>
          <a:p>
            <a:pPr eaLnBrk="1" hangingPunct="1">
              <a:lnSpc>
                <a:spcPct val="150000"/>
              </a:lnSpc>
              <a:buFont typeface="Arial" pitchFamily="34" charset="0"/>
              <a:buNone/>
            </a:pPr>
            <a:r>
              <a:rPr lang="en-US" altLang="zh-CN" sz="2400" b="1" dirty="0">
                <a:latin typeface="Arial" pitchFamily="34" charset="0"/>
                <a:ea typeface="宋体" pitchFamily="2" charset="-122"/>
                <a:sym typeface="Times New Roman" pitchFamily="18" charset="0"/>
              </a:rPr>
              <a:t>         </a:t>
            </a:r>
            <a:r>
              <a:rPr lang="en-US" altLang="zh-CN" sz="2400" dirty="0" err="1">
                <a:latin typeface="Arial" pitchFamily="34" charset="0"/>
                <a:ea typeface="宋体" pitchFamily="2" charset="-122"/>
                <a:sym typeface="Times New Roman" pitchFamily="18" charset="0"/>
              </a:rPr>
              <a:t>FactoryMethod</a:t>
            </a:r>
            <a:r>
              <a:rPr lang="zh-CN" altLang="en-US" sz="2400" dirty="0">
                <a:latin typeface="Arial" pitchFamily="34" charset="0"/>
                <a:ea typeface="宋体" pitchFamily="2" charset="-122"/>
                <a:sym typeface="Times New Roman" pitchFamily="18" charset="0"/>
              </a:rPr>
              <a:t>模式是设计模式中应用最为广泛的模式，在面向对象的编程中，对象的创建工作非常简单，对象的创建时机却很重要。</a:t>
            </a:r>
            <a:r>
              <a:rPr lang="en-US" altLang="zh-CN" sz="2400" dirty="0" err="1">
                <a:latin typeface="Arial" pitchFamily="34" charset="0"/>
                <a:ea typeface="宋体" pitchFamily="2" charset="-122"/>
                <a:sym typeface="Times New Roman" pitchFamily="18" charset="0"/>
              </a:rPr>
              <a:t>FactoryMethod</a:t>
            </a:r>
            <a:r>
              <a:rPr lang="zh-CN" altLang="en-US" sz="2400" dirty="0">
                <a:latin typeface="Arial" pitchFamily="34" charset="0"/>
                <a:ea typeface="宋体" pitchFamily="2" charset="-122"/>
                <a:sym typeface="Times New Roman" pitchFamily="18" charset="0"/>
              </a:rPr>
              <a:t>解决的就是这个问题，它通过面向对象的手法，将所要创建的具体对象的创建工作延迟到了子类，从而提供了一种扩展的策略，较好的解决了这种紧耦合的关系。</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79071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a:xfrm>
            <a:off x="3983567" y="620713"/>
            <a:ext cx="4320117" cy="863600"/>
          </a:xfrm>
        </p:spPr>
        <p:txBody>
          <a:bodyPr/>
          <a:lstStyle/>
          <a:p>
            <a:pPr eaLnBrk="1" hangingPunct="1"/>
            <a:r>
              <a:rPr lang="zh-CN" altLang="en-US" b="1" dirty="0">
                <a:solidFill>
                  <a:srgbClr val="00B050"/>
                </a:solidFill>
                <a:latin typeface="宋体" pitchFamily="2" charset="-122"/>
                <a:ea typeface="宋体" pitchFamily="2" charset="-122"/>
              </a:rPr>
              <a:t>工厂方法举例</a:t>
            </a:r>
            <a:endParaRPr lang="zh-CN" altLang="en-US" dirty="0">
              <a:solidFill>
                <a:srgbClr val="00B050"/>
              </a:solidFill>
            </a:endParaRPr>
          </a:p>
        </p:txBody>
      </p:sp>
      <p:pic>
        <p:nvPicPr>
          <p:cNvPr id="3" name="图片 2">
            <a:extLst>
              <a:ext uri="{FF2B5EF4-FFF2-40B4-BE49-F238E27FC236}">
                <a16:creationId xmlns:a16="http://schemas.microsoft.com/office/drawing/2014/main" id="{4380AFE6-8C58-4760-B2AC-1D52880AA784}"/>
              </a:ext>
            </a:extLst>
          </p:cNvPr>
          <p:cNvPicPr>
            <a:picLocks noChangeAspect="1"/>
          </p:cNvPicPr>
          <p:nvPr/>
        </p:nvPicPr>
        <p:blipFill>
          <a:blip r:embed="rId2"/>
          <a:stretch>
            <a:fillRect/>
          </a:stretch>
        </p:blipFill>
        <p:spPr>
          <a:xfrm>
            <a:off x="10470" y="1628774"/>
            <a:ext cx="12181529" cy="4600018"/>
          </a:xfrm>
          <a:prstGeom prst="rect">
            <a:avLst/>
          </a:prstGeom>
        </p:spPr>
      </p:pic>
    </p:spTree>
    <p:extLst>
      <p:ext uri="{BB962C8B-B14F-4D97-AF65-F5344CB8AC3E}">
        <p14:creationId xmlns:p14="http://schemas.microsoft.com/office/powerpoint/2010/main" val="3290821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2639485" y="620714"/>
            <a:ext cx="7681383" cy="854075"/>
          </a:xfrm>
        </p:spPr>
        <p:txBody>
          <a:bodyPr/>
          <a:lstStyle/>
          <a:p>
            <a:pPr eaLnBrk="1" hangingPunct="1"/>
            <a:r>
              <a:rPr lang="en-US" altLang="zh-CN" b="1" dirty="0">
                <a:ea typeface="宋体" pitchFamily="2" charset="-122"/>
                <a:sym typeface="Times New Roman" pitchFamily="18" charset="0"/>
              </a:rPr>
              <a:t>5.7  </a:t>
            </a:r>
            <a:r>
              <a:rPr lang="zh-CN" altLang="en-US" b="1" dirty="0">
                <a:ea typeface="宋体" pitchFamily="2" charset="-122"/>
                <a:sym typeface="Times New Roman" pitchFamily="18" charset="0"/>
              </a:rPr>
              <a:t>类的成员之五：内部类</a:t>
            </a:r>
            <a:endParaRPr lang="zh-CN" altLang="en-US" dirty="0"/>
          </a:p>
        </p:txBody>
      </p:sp>
      <p:sp>
        <p:nvSpPr>
          <p:cNvPr id="62466" name="Rectangle 3"/>
          <p:cNvSpPr>
            <a:spLocks noGrp="1" noChangeArrowheads="1"/>
          </p:cNvSpPr>
          <p:nvPr>
            <p:ph type="body" idx="4294967295"/>
          </p:nvPr>
        </p:nvSpPr>
        <p:spPr>
          <a:xfrm>
            <a:off x="23284" y="1557338"/>
            <a:ext cx="11963400" cy="5040312"/>
          </a:xfrm>
          <a:prstGeom prst="rect">
            <a:avLst/>
          </a:prstGeom>
        </p:spPr>
        <p:txBody>
          <a:bodyPr/>
          <a:lstStyle/>
          <a:p>
            <a:pPr eaLnBrk="1" hangingPunct="1">
              <a:buFont typeface="Arial" pitchFamily="34" charset="0"/>
              <a:buChar char="l"/>
            </a:pPr>
            <a:r>
              <a:rPr lang="zh-CN" altLang="en-US" sz="2400" dirty="0">
                <a:ea typeface="宋体" pitchFamily="2" charset="-122"/>
                <a:sym typeface="Times New Roman" pitchFamily="18" charset="0"/>
              </a:rPr>
              <a:t>在</a:t>
            </a:r>
            <a:r>
              <a:rPr lang="en-US" altLang="zh-CN" sz="2400" dirty="0">
                <a:ea typeface="宋体" pitchFamily="2" charset="-122"/>
                <a:sym typeface="Times New Roman" pitchFamily="18" charset="0"/>
              </a:rPr>
              <a:t>Java</a:t>
            </a:r>
            <a:r>
              <a:rPr lang="zh-CN" altLang="en-US" sz="2400" dirty="0">
                <a:ea typeface="宋体" pitchFamily="2" charset="-122"/>
                <a:sym typeface="Times New Roman" pitchFamily="18" charset="0"/>
              </a:rPr>
              <a:t>中，允许一个类的定义位于另一个类的内部，前者称为内部类，后者称为外部类。</a:t>
            </a:r>
          </a:p>
          <a:p>
            <a:pPr eaLnBrk="1" hangingPunct="1">
              <a:spcBef>
                <a:spcPct val="50000"/>
              </a:spcBef>
              <a:buFont typeface="Arial" pitchFamily="34" charset="0"/>
              <a:buChar char="l"/>
            </a:pPr>
            <a:r>
              <a:rPr lang="en-US" altLang="zh-CN" sz="2400" dirty="0">
                <a:ea typeface="宋体" pitchFamily="2" charset="-122"/>
                <a:sym typeface="Times New Roman" pitchFamily="18" charset="0"/>
              </a:rPr>
              <a:t>Inner class</a:t>
            </a:r>
            <a:r>
              <a:rPr lang="zh-CN" altLang="en-US" sz="2400" dirty="0">
                <a:ea typeface="宋体" pitchFamily="2" charset="-122"/>
                <a:sym typeface="Times New Roman" pitchFamily="18" charset="0"/>
              </a:rPr>
              <a:t>一般用在定义它的类或语句块之内，在外部引用它时必须给出完整的名称。</a:t>
            </a:r>
          </a:p>
          <a:p>
            <a:pPr lvl="1" eaLnBrk="1" hangingPunct="1">
              <a:spcBef>
                <a:spcPct val="50000"/>
              </a:spcBef>
              <a:buFont typeface="Arial" pitchFamily="34" charset="0"/>
              <a:buChar char="Ø"/>
            </a:pPr>
            <a:r>
              <a:rPr lang="en-US" altLang="zh-CN" dirty="0">
                <a:ea typeface="宋体" pitchFamily="2" charset="-122"/>
                <a:sym typeface="Times New Roman" pitchFamily="18" charset="0"/>
              </a:rPr>
              <a:t>Inner class</a:t>
            </a:r>
            <a:r>
              <a:rPr lang="zh-CN" altLang="en-US" dirty="0">
                <a:ea typeface="宋体" pitchFamily="2" charset="-122"/>
                <a:sym typeface="Times New Roman" pitchFamily="18" charset="0"/>
              </a:rPr>
              <a:t>的名字不能与包含它的类名相同；</a:t>
            </a:r>
          </a:p>
          <a:p>
            <a:pPr eaLnBrk="1" hangingPunct="1">
              <a:spcBef>
                <a:spcPts val="1200"/>
              </a:spcBef>
              <a:buFont typeface="Arial" pitchFamily="34" charset="0"/>
              <a:buChar char="l"/>
            </a:pPr>
            <a:r>
              <a:rPr lang="en-US" altLang="zh-CN" sz="2400" dirty="0">
                <a:ea typeface="宋体" pitchFamily="2" charset="-122"/>
                <a:sym typeface="Times New Roman" pitchFamily="18" charset="0"/>
              </a:rPr>
              <a:t>Inner class</a:t>
            </a:r>
            <a:r>
              <a:rPr lang="zh-CN" altLang="en-US" sz="2400" dirty="0">
                <a:ea typeface="宋体" pitchFamily="2" charset="-122"/>
                <a:sym typeface="Times New Roman" pitchFamily="18" charset="0"/>
              </a:rPr>
              <a:t>可以使用外部类的私有数据，因为它是外部类的成员，同一个类的成员之间可相互访问。而外部类要访问内部类中的成员需要</a:t>
            </a:r>
            <a:r>
              <a:rPr lang="zh-CN" altLang="en-US" sz="2400" b="1" dirty="0">
                <a:ea typeface="宋体" pitchFamily="2" charset="-122"/>
                <a:sym typeface="Times New Roman" pitchFamily="18" charset="0"/>
              </a:rPr>
              <a:t>:</a:t>
            </a:r>
            <a:r>
              <a:rPr lang="zh-CN" altLang="en-US" sz="2400" dirty="0">
                <a:ea typeface="宋体" pitchFamily="2" charset="-122"/>
                <a:sym typeface="Times New Roman" pitchFamily="18" charset="0"/>
              </a:rPr>
              <a:t>内部类.成员或者内部类对象.成员。</a:t>
            </a:r>
          </a:p>
          <a:p>
            <a:pPr eaLnBrk="1" hangingPunct="1">
              <a:spcBef>
                <a:spcPts val="1200"/>
              </a:spcBef>
              <a:buFont typeface="Arial" pitchFamily="34" charset="0"/>
              <a:buChar char="l"/>
            </a:pPr>
            <a:r>
              <a:rPr lang="zh-CN" altLang="en-US" sz="2400" b="1" dirty="0">
                <a:ea typeface="宋体" pitchFamily="2" charset="-122"/>
                <a:sym typeface="Times New Roman" pitchFamily="18" charset="0"/>
              </a:rPr>
              <a:t>分类：成员内部类</a:t>
            </a:r>
            <a:r>
              <a:rPr lang="zh-CN" altLang="en-US" sz="2400" dirty="0">
                <a:ea typeface="宋体" pitchFamily="2" charset="-122"/>
                <a:sym typeface="Times New Roman" pitchFamily="18" charset="0"/>
              </a:rPr>
              <a:t>（static成员内部类和非static成员内部类）</a:t>
            </a:r>
          </a:p>
          <a:p>
            <a:pPr eaLnBrk="1" hangingPunct="1">
              <a:buFont typeface="Arial" pitchFamily="34" charset="0"/>
              <a:buNone/>
            </a:pPr>
            <a:r>
              <a:rPr lang="en-US" sz="2400" dirty="0">
                <a:ea typeface="宋体" pitchFamily="2" charset="-122"/>
                <a:sym typeface="Times New Roman" pitchFamily="18" charset="0"/>
              </a:rPr>
              <a:t>	     </a:t>
            </a:r>
            <a:r>
              <a:rPr lang="zh-CN" altLang="en-US" sz="2400" b="1" dirty="0">
                <a:ea typeface="宋体" pitchFamily="2" charset="-122"/>
                <a:sym typeface="Times New Roman" pitchFamily="18" charset="0"/>
              </a:rPr>
              <a:t>局部内部类</a:t>
            </a:r>
            <a:r>
              <a:rPr lang="zh-CN" altLang="en-US" sz="2400" dirty="0">
                <a:ea typeface="宋体" pitchFamily="2" charset="-122"/>
                <a:sym typeface="Times New Roman" pitchFamily="18" charset="0"/>
              </a:rPr>
              <a:t>（不谈修饰符）、匿名内部类</a:t>
            </a:r>
            <a:endParaRPr lang="zh-CN" altLang="en-US" dirty="0"/>
          </a:p>
        </p:txBody>
      </p:sp>
    </p:spTree>
    <p:extLst>
      <p:ext uri="{BB962C8B-B14F-4D97-AF65-F5344CB8AC3E}">
        <p14:creationId xmlns:p14="http://schemas.microsoft.com/office/powerpoint/2010/main" val="2932073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3503085" y="549275"/>
            <a:ext cx="7344833" cy="839788"/>
          </a:xfrm>
        </p:spPr>
        <p:txBody>
          <a:bodyPr/>
          <a:lstStyle/>
          <a:p>
            <a:pPr eaLnBrk="1" hangingPunct="1"/>
            <a:r>
              <a:rPr lang="zh-CN" altLang="en-US" b="1" dirty="0">
                <a:ea typeface="宋体" pitchFamily="2" charset="-122"/>
                <a:sym typeface="Times New Roman" pitchFamily="18" charset="0"/>
              </a:rPr>
              <a:t>内部类举例 </a:t>
            </a:r>
            <a:r>
              <a:rPr lang="en-US" altLang="zh-CN" b="1" dirty="0">
                <a:ea typeface="宋体" pitchFamily="2" charset="-122"/>
                <a:sym typeface="Times New Roman" pitchFamily="18" charset="0"/>
              </a:rPr>
              <a:t>(1)</a:t>
            </a:r>
            <a:endParaRPr lang="zh-CN" altLang="en-US" dirty="0"/>
          </a:p>
        </p:txBody>
      </p:sp>
      <p:sp>
        <p:nvSpPr>
          <p:cNvPr id="63490" name="Rectangle 3"/>
          <p:cNvSpPr>
            <a:spLocks noChangeArrowheads="1"/>
          </p:cNvSpPr>
          <p:nvPr/>
        </p:nvSpPr>
        <p:spPr bwMode="auto">
          <a:xfrm>
            <a:off x="431800" y="1123951"/>
            <a:ext cx="11040533"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Arial" pitchFamily="34" charset="0"/>
              <a:buNone/>
            </a:pPr>
            <a:r>
              <a:rPr lang="en-US" altLang="zh-CN" sz="2200" dirty="0">
                <a:ea typeface="宋体" pitchFamily="2" charset="-122"/>
                <a:sym typeface="Times New Roman" pitchFamily="18" charset="0"/>
              </a:rPr>
              <a:t>     </a:t>
            </a:r>
            <a:r>
              <a:rPr lang="en-US" altLang="zh-CN" sz="2400" dirty="0">
                <a:ea typeface="宋体" pitchFamily="2" charset="-122"/>
                <a:sym typeface="Times New Roman" pitchFamily="18" charset="0"/>
              </a:rPr>
              <a:t> class A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private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s;</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public class B{</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public void </a:t>
            </a:r>
            <a:r>
              <a:rPr lang="en-US" altLang="zh-CN" sz="2400" dirty="0" err="1">
                <a:ea typeface="宋体" pitchFamily="2" charset="-122"/>
                <a:sym typeface="Times New Roman" pitchFamily="18" charset="0"/>
              </a:rPr>
              <a:t>mb</a:t>
            </a: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s = 100;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System.out.println</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在内部类</a:t>
            </a:r>
            <a:r>
              <a:rPr lang="en-US" altLang="zh-CN" sz="2400" dirty="0">
                <a:ea typeface="宋体" pitchFamily="2" charset="-122"/>
                <a:sym typeface="Times New Roman" pitchFamily="18" charset="0"/>
              </a:rPr>
              <a:t>B</a:t>
            </a:r>
            <a:r>
              <a:rPr lang="zh-CN" altLang="en-US" sz="2400" dirty="0">
                <a:ea typeface="宋体" pitchFamily="2" charset="-122"/>
                <a:sym typeface="Times New Roman" pitchFamily="18" charset="0"/>
              </a:rPr>
              <a:t>中</a:t>
            </a:r>
            <a:r>
              <a:rPr lang="en-US" altLang="zh-CN" sz="2400" dirty="0">
                <a:ea typeface="宋体" pitchFamily="2" charset="-122"/>
                <a:sym typeface="Times New Roman" pitchFamily="18" charset="0"/>
              </a:rPr>
              <a:t>s=" + s);</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public void ma()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B i = new B();</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a:t>
            </a:r>
            <a:r>
              <a:rPr lang="en-US" altLang="zh-CN" sz="2400" dirty="0" err="1">
                <a:ea typeface="宋体" pitchFamily="2" charset="-122"/>
                <a:sym typeface="Times New Roman" pitchFamily="18" charset="0"/>
              </a:rPr>
              <a:t>i.mb</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endParaRPr lang="en-US" altLang="zh-CN"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public class Test {	</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public static void main(String </a:t>
            </a:r>
            <a:r>
              <a:rPr lang="en-US" altLang="zh-CN" sz="2400" dirty="0" err="1">
                <a:ea typeface="宋体" pitchFamily="2" charset="-122"/>
                <a:sym typeface="Times New Roman" pitchFamily="18" charset="0"/>
              </a:rPr>
              <a:t>args</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A o = new A();</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o.ma();</a:t>
            </a:r>
            <a:endParaRPr lang="zh-CN" altLang="en-US" sz="2400" dirty="0">
              <a:ea typeface="宋体" pitchFamily="2" charset="-122"/>
              <a:sym typeface="Times New Roman" pitchFamily="18" charset="0"/>
            </a:endParaRPr>
          </a:p>
          <a:p>
            <a:pPr eaLnBrk="1" hangingPunct="1">
              <a:lnSpc>
                <a:spcPct val="80000"/>
              </a:lnSpc>
              <a:buFont typeface="Arial" pitchFamily="34" charset="0"/>
              <a:buNone/>
            </a:pPr>
            <a:r>
              <a:rPr lang="en-US" altLang="zh-CN" sz="2400" dirty="0">
                <a:ea typeface="宋体" pitchFamily="2" charset="-122"/>
                <a:sym typeface="Times New Roman" pitchFamily="18" charset="0"/>
              </a:rPr>
              <a:t>	}   } </a:t>
            </a:r>
            <a:endParaRPr lang="en-US" altLang="zh-CN" dirty="0"/>
          </a:p>
        </p:txBody>
      </p:sp>
    </p:spTree>
    <p:extLst>
      <p:ext uri="{BB962C8B-B14F-4D97-AF65-F5344CB8AC3E}">
        <p14:creationId xmlns:p14="http://schemas.microsoft.com/office/powerpoint/2010/main" val="2669834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3503084" y="549275"/>
            <a:ext cx="6576483" cy="996950"/>
          </a:xfrm>
        </p:spPr>
        <p:txBody>
          <a:bodyPr/>
          <a:lstStyle/>
          <a:p>
            <a:pPr eaLnBrk="1" hangingPunct="1"/>
            <a:r>
              <a:rPr lang="zh-CN" altLang="en-US" b="1">
                <a:ea typeface="宋体" pitchFamily="2" charset="-122"/>
                <a:sym typeface="Times New Roman" pitchFamily="18" charset="0"/>
              </a:rPr>
              <a:t>内部类特性</a:t>
            </a:r>
            <a:endParaRPr lang="zh-CN" altLang="en-US"/>
          </a:p>
        </p:txBody>
      </p:sp>
      <p:sp>
        <p:nvSpPr>
          <p:cNvPr id="65538" name="Rectangle 3"/>
          <p:cNvSpPr>
            <a:spLocks noChangeArrowheads="1"/>
          </p:cNvSpPr>
          <p:nvPr/>
        </p:nvSpPr>
        <p:spPr bwMode="auto">
          <a:xfrm>
            <a:off x="448734" y="1785939"/>
            <a:ext cx="112395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gn="just" eaLnBrk="1" hangingPunct="1">
              <a:spcBef>
                <a:spcPct val="50000"/>
              </a:spcBef>
              <a:buFont typeface="Arial" pitchFamily="34" charset="0"/>
              <a:buChar char="l"/>
            </a:pPr>
            <a:r>
              <a:rPr lang="en-US" altLang="zh-CN" sz="2400" b="1" dirty="0">
                <a:ea typeface="宋体" pitchFamily="2" charset="-122"/>
                <a:sym typeface="Times New Roman" pitchFamily="18" charset="0"/>
              </a:rPr>
              <a:t>Inner class</a:t>
            </a:r>
            <a:r>
              <a:rPr lang="zh-CN" altLang="en-US" sz="2400" b="1" dirty="0">
                <a:ea typeface="宋体" pitchFamily="2" charset="-122"/>
                <a:sym typeface="Times New Roman" pitchFamily="18" charset="0"/>
              </a:rPr>
              <a:t>作为类的成员：</a:t>
            </a:r>
          </a:p>
          <a:p>
            <a:pPr marL="914400" lvl="1" indent="-457200" algn="just" eaLnBrk="1" hangingPunct="1">
              <a:spcBef>
                <a:spcPct val="50000"/>
              </a:spcBef>
              <a:buFont typeface="Arial" pitchFamily="34" charset="0"/>
              <a:buChar char="Ø"/>
            </a:pPr>
            <a:r>
              <a:rPr lang="zh-CN" altLang="en-US" sz="2400" dirty="0">
                <a:ea typeface="宋体" pitchFamily="2" charset="-122"/>
                <a:sym typeface="Times New Roman" pitchFamily="18" charset="0"/>
              </a:rPr>
              <a:t>可以声明为</a:t>
            </a:r>
            <a:r>
              <a:rPr lang="en-US" altLang="zh-CN" sz="2400" b="1" dirty="0">
                <a:ea typeface="宋体" pitchFamily="2" charset="-122"/>
                <a:sym typeface="Times New Roman" pitchFamily="18" charset="0"/>
              </a:rPr>
              <a:t>final</a:t>
            </a:r>
            <a:r>
              <a:rPr lang="zh-CN" altLang="en-US" sz="2400" dirty="0">
                <a:ea typeface="宋体" pitchFamily="2" charset="-122"/>
                <a:sym typeface="Times New Roman" pitchFamily="18" charset="0"/>
              </a:rPr>
              <a:t>的</a:t>
            </a:r>
          </a:p>
          <a:p>
            <a:pPr marL="914400" lvl="1" indent="-457200" algn="just" eaLnBrk="1" hangingPunct="1">
              <a:spcBef>
                <a:spcPct val="50000"/>
              </a:spcBef>
              <a:buFont typeface="Arial" pitchFamily="34" charset="0"/>
              <a:buChar char="Ø"/>
            </a:pPr>
            <a:r>
              <a:rPr lang="zh-CN" altLang="en-US" sz="2400" dirty="0">
                <a:ea typeface="宋体" pitchFamily="2" charset="-122"/>
                <a:sym typeface="Times New Roman" pitchFamily="18" charset="0"/>
              </a:rPr>
              <a:t>和外部类不同，</a:t>
            </a:r>
            <a:r>
              <a:rPr lang="en-US" altLang="zh-CN" sz="2400" dirty="0">
                <a:ea typeface="宋体" pitchFamily="2" charset="-122"/>
                <a:sym typeface="Times New Roman" pitchFamily="18" charset="0"/>
              </a:rPr>
              <a:t>Inner class</a:t>
            </a:r>
            <a:r>
              <a:rPr lang="zh-CN" altLang="en-US" sz="2400" dirty="0">
                <a:ea typeface="宋体" pitchFamily="2" charset="-122"/>
                <a:sym typeface="Times New Roman" pitchFamily="18" charset="0"/>
              </a:rPr>
              <a:t>可声明为</a:t>
            </a:r>
            <a:r>
              <a:rPr lang="en-US" altLang="zh-CN" sz="2400" b="1" dirty="0">
                <a:ea typeface="宋体" pitchFamily="2" charset="-122"/>
                <a:sym typeface="Times New Roman" pitchFamily="18" charset="0"/>
              </a:rPr>
              <a:t>private</a:t>
            </a:r>
            <a:r>
              <a:rPr lang="zh-CN" altLang="en-US" sz="2400" dirty="0">
                <a:ea typeface="宋体" pitchFamily="2" charset="-122"/>
                <a:sym typeface="Times New Roman" pitchFamily="18" charset="0"/>
              </a:rPr>
              <a:t>或</a:t>
            </a:r>
            <a:r>
              <a:rPr lang="en-US" altLang="zh-CN" sz="2400" b="1" dirty="0">
                <a:ea typeface="宋体" pitchFamily="2" charset="-122"/>
                <a:sym typeface="Times New Roman" pitchFamily="18" charset="0"/>
              </a:rPr>
              <a:t>protected</a:t>
            </a:r>
            <a:r>
              <a:rPr lang="zh-CN" altLang="en-US" sz="2400" dirty="0">
                <a:ea typeface="宋体" pitchFamily="2" charset="-122"/>
                <a:sym typeface="Times New Roman" pitchFamily="18" charset="0"/>
              </a:rPr>
              <a:t>；</a:t>
            </a:r>
          </a:p>
          <a:p>
            <a:pPr marL="914400" lvl="1" indent="-457200" algn="just" eaLnBrk="1" hangingPunct="1">
              <a:spcBef>
                <a:spcPct val="50000"/>
              </a:spcBef>
              <a:buFont typeface="Arial" pitchFamily="34" charset="0"/>
              <a:buChar char="Ø"/>
            </a:pPr>
            <a:r>
              <a:rPr lang="en-US" altLang="zh-CN" sz="2400" dirty="0">
                <a:ea typeface="宋体" pitchFamily="2" charset="-122"/>
                <a:sym typeface="Times New Roman" pitchFamily="18" charset="0"/>
              </a:rPr>
              <a:t>Inner class </a:t>
            </a:r>
            <a:r>
              <a:rPr lang="zh-CN" altLang="en-US" sz="2400" dirty="0">
                <a:ea typeface="宋体" pitchFamily="2" charset="-122"/>
                <a:sym typeface="Times New Roman" pitchFamily="18" charset="0"/>
              </a:rPr>
              <a:t>可以声明为</a:t>
            </a:r>
            <a:r>
              <a:rPr lang="en-US" altLang="zh-CN" sz="2400" b="1" dirty="0">
                <a:ea typeface="宋体" pitchFamily="2" charset="-122"/>
                <a:sym typeface="Times New Roman" pitchFamily="18" charset="0"/>
              </a:rPr>
              <a:t>static</a:t>
            </a:r>
            <a:r>
              <a:rPr lang="zh-CN" altLang="en-US" sz="2400" dirty="0">
                <a:ea typeface="宋体" pitchFamily="2" charset="-122"/>
                <a:sym typeface="Times New Roman" pitchFamily="18" charset="0"/>
              </a:rPr>
              <a:t>的，但此时就不能再使用外层类的非</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的成员变量；</a:t>
            </a:r>
          </a:p>
          <a:p>
            <a:pPr marL="914400" lvl="1" indent="-457200" algn="just" eaLnBrk="1" hangingPunct="1">
              <a:spcBef>
                <a:spcPct val="50000"/>
              </a:spcBef>
              <a:buFont typeface="Arial" pitchFamily="34" charset="0"/>
              <a:buChar char="l"/>
            </a:pPr>
            <a:r>
              <a:rPr lang="en-US" altLang="zh-CN" sz="2400" b="1" dirty="0">
                <a:ea typeface="宋体" pitchFamily="2" charset="-122"/>
                <a:sym typeface="Times New Roman" pitchFamily="18" charset="0"/>
              </a:rPr>
              <a:t>Inner class</a:t>
            </a:r>
            <a:r>
              <a:rPr lang="zh-CN" altLang="en-US" sz="2400" b="1" dirty="0">
                <a:ea typeface="宋体" pitchFamily="2" charset="-122"/>
                <a:sym typeface="Times New Roman" pitchFamily="18" charset="0"/>
              </a:rPr>
              <a:t>作为类：</a:t>
            </a:r>
          </a:p>
          <a:p>
            <a:pPr marL="914400" lvl="3" indent="-457200" algn="just" eaLnBrk="1" hangingPunct="1">
              <a:spcBef>
                <a:spcPct val="50000"/>
              </a:spcBef>
              <a:buFont typeface="Arial" pitchFamily="34" charset="0"/>
              <a:buChar char="Ø"/>
            </a:pPr>
            <a:r>
              <a:rPr lang="zh-CN" altLang="en-US" sz="2400" dirty="0">
                <a:ea typeface="宋体" pitchFamily="2" charset="-122"/>
                <a:sym typeface="Times New Roman" pitchFamily="18" charset="0"/>
              </a:rPr>
              <a:t>可以声明为</a:t>
            </a:r>
            <a:r>
              <a:rPr lang="en-US" altLang="zh-CN" sz="2400" b="1" dirty="0">
                <a:ea typeface="宋体" pitchFamily="2" charset="-122"/>
                <a:sym typeface="Times New Roman" pitchFamily="18" charset="0"/>
              </a:rPr>
              <a:t>abstract</a:t>
            </a:r>
            <a:r>
              <a:rPr lang="zh-CN" altLang="en-US" sz="2400" dirty="0">
                <a:ea typeface="宋体" pitchFamily="2" charset="-122"/>
                <a:sym typeface="Times New Roman" pitchFamily="18" charset="0"/>
              </a:rPr>
              <a:t>类 ，因此可以被其它的内部类继承</a:t>
            </a:r>
          </a:p>
          <a:p>
            <a:pPr marL="457200" indent="-457200" algn="just" eaLnBrk="1" hangingPunct="1">
              <a:spcBef>
                <a:spcPct val="50000"/>
              </a:spcBef>
              <a:buFont typeface="Arial" pitchFamily="34" charset="0"/>
              <a:buNone/>
            </a:pP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注意</a:t>
            </a:r>
            <a:r>
              <a:rPr lang="en-US" altLang="zh-CN" sz="2400" dirty="0">
                <a:ea typeface="宋体" pitchFamily="2" charset="-122"/>
                <a:sym typeface="Times New Roman" pitchFamily="18" charset="0"/>
              </a:rPr>
              <a:t>】</a:t>
            </a:r>
            <a:r>
              <a:rPr lang="zh-CN" altLang="en-US" sz="2400" dirty="0">
                <a:ea typeface="宋体" pitchFamily="2" charset="-122"/>
                <a:sym typeface="Times New Roman" pitchFamily="18" charset="0"/>
              </a:rPr>
              <a:t>非</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的内部类中的成员不能声明为</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的，只有在外部类或</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的内部类中才可声明</a:t>
            </a:r>
            <a:r>
              <a:rPr lang="en-US" altLang="zh-CN" sz="2400" dirty="0">
                <a:ea typeface="宋体" pitchFamily="2" charset="-122"/>
                <a:sym typeface="Times New Roman" pitchFamily="18" charset="0"/>
              </a:rPr>
              <a:t>static</a:t>
            </a:r>
            <a:r>
              <a:rPr lang="zh-CN" altLang="en-US" sz="2400" dirty="0">
                <a:ea typeface="宋体" pitchFamily="2" charset="-122"/>
                <a:sym typeface="Times New Roman" pitchFamily="18" charset="0"/>
              </a:rPr>
              <a:t>成员。</a:t>
            </a:r>
            <a:endParaRPr lang="zh-CN" altLang="en-US" dirty="0">
              <a:ea typeface="宋体" pitchFamily="2" charset="-122"/>
            </a:endParaRPr>
          </a:p>
        </p:txBody>
      </p:sp>
      <p:pic>
        <p:nvPicPr>
          <p:cNvPr id="2" name="图片 1">
            <a:extLst>
              <a:ext uri="{FF2B5EF4-FFF2-40B4-BE49-F238E27FC236}">
                <a16:creationId xmlns:a16="http://schemas.microsoft.com/office/drawing/2014/main" id="{1A37A85A-2DFC-43E1-8EFB-292224CC5D4F}"/>
              </a:ext>
            </a:extLst>
          </p:cNvPr>
          <p:cNvPicPr>
            <a:picLocks noChangeAspect="1"/>
          </p:cNvPicPr>
          <p:nvPr/>
        </p:nvPicPr>
        <p:blipFill>
          <a:blip r:embed="rId2"/>
          <a:stretch>
            <a:fillRect/>
          </a:stretch>
        </p:blipFill>
        <p:spPr>
          <a:xfrm>
            <a:off x="8415409" y="812800"/>
            <a:ext cx="4010025" cy="1466850"/>
          </a:xfrm>
          <a:prstGeom prst="rect">
            <a:avLst/>
          </a:prstGeom>
        </p:spPr>
      </p:pic>
    </p:spTree>
    <p:extLst>
      <p:ext uri="{BB962C8B-B14F-4D97-AF65-F5344CB8AC3E}">
        <p14:creationId xmlns:p14="http://schemas.microsoft.com/office/powerpoint/2010/main" val="287063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pPr eaLnBrk="1" hangingPunct="1"/>
            <a:r>
              <a:rPr lang="zh-CN" altLang="en-US" b="1" dirty="0">
                <a:ea typeface="宋体" pitchFamily="2" charset="-122"/>
                <a:sym typeface="Times New Roman" pitchFamily="18" charset="0"/>
              </a:rPr>
              <a:t>关键字</a:t>
            </a:r>
            <a:r>
              <a:rPr lang="en-US" altLang="zh-CN" b="1" dirty="0">
                <a:ea typeface="宋体" pitchFamily="2" charset="-122"/>
                <a:sym typeface="Times New Roman" pitchFamily="18" charset="0"/>
              </a:rPr>
              <a:t>static</a:t>
            </a:r>
            <a:endParaRPr lang="zh-CN" altLang="en-US" dirty="0"/>
          </a:p>
        </p:txBody>
      </p:sp>
      <p:sp>
        <p:nvSpPr>
          <p:cNvPr id="8194" name="Rectangle 3"/>
          <p:cNvSpPr>
            <a:spLocks noGrp="1" noChangeArrowheads="1"/>
          </p:cNvSpPr>
          <p:nvPr>
            <p:ph type="body" orient="vert" idx="4294967295"/>
          </p:nvPr>
        </p:nvSpPr>
        <p:spPr>
          <a:xfrm>
            <a:off x="320040" y="1398905"/>
            <a:ext cx="10515600" cy="4351338"/>
          </a:xfrm>
          <a:prstGeom prst="rect">
            <a:avLst/>
          </a:prstGeom>
        </p:spPr>
        <p:txBody>
          <a:bodyPr/>
          <a:lstStyle/>
          <a:p>
            <a:pPr algn="just" eaLnBrk="1" hangingPunct="1">
              <a:lnSpc>
                <a:spcPct val="80000"/>
              </a:lnSpc>
              <a:spcBef>
                <a:spcPct val="40000"/>
              </a:spcBef>
              <a:buFont typeface="Arial" pitchFamily="34" charset="0"/>
              <a:buChar char="l"/>
            </a:pPr>
            <a:r>
              <a:rPr lang="en-US" altLang="zh-CN" sz="2000" dirty="0">
                <a:ea typeface="宋体" pitchFamily="2" charset="-122"/>
                <a:sym typeface="Times New Roman" pitchFamily="18" charset="0"/>
              </a:rPr>
              <a:t>class Circle{</a:t>
            </a:r>
            <a:endParaRPr lang="zh-CN" altLang="en-US" sz="2000" dirty="0">
              <a:ea typeface="宋体" pitchFamily="2" charset="-122"/>
              <a:sym typeface="Times New Roman" pitchFamily="18" charset="0"/>
            </a:endParaRPr>
          </a:p>
          <a:p>
            <a:pPr algn="just" eaLnBrk="1" hangingPunct="1">
              <a:lnSpc>
                <a:spcPct val="65000"/>
              </a:lnSpc>
              <a:spcBef>
                <a:spcPct val="40000"/>
              </a:spcBef>
              <a:buFont typeface="Arial" pitchFamily="34" charset="0"/>
              <a:buNone/>
            </a:pPr>
            <a:r>
              <a:rPr lang="en-US" altLang="zh-CN" sz="2000" dirty="0">
                <a:ea typeface="宋体" pitchFamily="2" charset="-122"/>
                <a:sym typeface="Times New Roman" pitchFamily="18" charset="0"/>
              </a:rPr>
              <a:t>		private double radius;</a:t>
            </a:r>
            <a:endParaRPr lang="zh-CN" altLang="en-US" sz="2000" dirty="0">
              <a:ea typeface="宋体" pitchFamily="2" charset="-122"/>
              <a:sym typeface="Times New Roman" pitchFamily="18" charset="0"/>
            </a:endParaRPr>
          </a:p>
          <a:p>
            <a:pPr algn="just" eaLnBrk="1" hangingPunct="1">
              <a:lnSpc>
                <a:spcPct val="80000"/>
              </a:lnSpc>
              <a:spcBef>
                <a:spcPct val="40000"/>
              </a:spcBef>
              <a:buFont typeface="Arial" pitchFamily="34" charset="0"/>
              <a:buNone/>
            </a:pPr>
            <a:r>
              <a:rPr lang="en-US" altLang="zh-CN" sz="2000" dirty="0">
                <a:ea typeface="宋体" pitchFamily="2" charset="-122"/>
                <a:sym typeface="Times New Roman" pitchFamily="18" charset="0"/>
              </a:rPr>
              <a:t>		public Circle(double radius){</a:t>
            </a:r>
            <a:r>
              <a:rPr lang="en-US" altLang="zh-CN" sz="2000" dirty="0" err="1">
                <a:ea typeface="宋体" pitchFamily="2" charset="-122"/>
                <a:sym typeface="Times New Roman" pitchFamily="18" charset="0"/>
              </a:rPr>
              <a:t>this.radius</a:t>
            </a:r>
            <a:r>
              <a:rPr lang="en-US" altLang="zh-CN" sz="2000" dirty="0">
                <a:ea typeface="宋体" pitchFamily="2" charset="-122"/>
                <a:sym typeface="Times New Roman" pitchFamily="18" charset="0"/>
              </a:rPr>
              <a:t>=radius;}</a:t>
            </a:r>
            <a:endParaRPr lang="zh-CN" altLang="en-US" sz="2000" dirty="0">
              <a:ea typeface="宋体" pitchFamily="2" charset="-122"/>
              <a:sym typeface="Times New Roman" pitchFamily="18" charset="0"/>
            </a:endParaRPr>
          </a:p>
          <a:p>
            <a:pPr algn="just" eaLnBrk="1" hangingPunct="1">
              <a:lnSpc>
                <a:spcPct val="80000"/>
              </a:lnSpc>
              <a:spcBef>
                <a:spcPct val="40000"/>
              </a:spcBef>
              <a:buFont typeface="Arial" pitchFamily="34" charset="0"/>
              <a:buNone/>
            </a:pPr>
            <a:r>
              <a:rPr lang="en-US" altLang="zh-CN" sz="2000" dirty="0">
                <a:ea typeface="宋体" pitchFamily="2" charset="-122"/>
                <a:sym typeface="Times New Roman" pitchFamily="18" charset="0"/>
              </a:rPr>
              <a:t>		public double </a:t>
            </a:r>
            <a:r>
              <a:rPr lang="en-US" altLang="zh-CN" sz="2000" dirty="0" err="1">
                <a:ea typeface="宋体" pitchFamily="2" charset="-122"/>
                <a:sym typeface="Times New Roman" pitchFamily="18" charset="0"/>
              </a:rPr>
              <a:t>findArea</a:t>
            </a:r>
            <a:r>
              <a:rPr lang="en-US" altLang="zh-CN" sz="2000" dirty="0">
                <a:ea typeface="宋体" pitchFamily="2" charset="-122"/>
                <a:sym typeface="Times New Roman" pitchFamily="18" charset="0"/>
              </a:rPr>
              <a:t>(){return </a:t>
            </a:r>
            <a:r>
              <a:rPr lang="en-US" altLang="zh-CN" sz="2000" dirty="0" err="1">
                <a:ea typeface="宋体" pitchFamily="2" charset="-122"/>
                <a:sym typeface="Times New Roman" pitchFamily="18" charset="0"/>
              </a:rPr>
              <a:t>Math.PI</a:t>
            </a:r>
            <a:r>
              <a:rPr lang="en-US" altLang="zh-CN" sz="2000" dirty="0">
                <a:ea typeface="宋体" pitchFamily="2" charset="-122"/>
                <a:sym typeface="Times New Roman" pitchFamily="18" charset="0"/>
              </a:rPr>
              <a:t>*radius*radius;}}</a:t>
            </a:r>
            <a:endParaRPr lang="zh-CN" altLang="en-US" sz="2000" dirty="0">
              <a:ea typeface="宋体" pitchFamily="2" charset="-122"/>
              <a:sym typeface="Times New Roman" pitchFamily="18" charset="0"/>
            </a:endParaRPr>
          </a:p>
          <a:p>
            <a:pPr algn="just" eaLnBrk="1" hangingPunct="1">
              <a:lnSpc>
                <a:spcPct val="90000"/>
              </a:lnSpc>
              <a:spcBef>
                <a:spcPct val="40000"/>
              </a:spcBef>
              <a:buFont typeface="Arial" pitchFamily="34" charset="0"/>
              <a:buChar char="l"/>
            </a:pPr>
            <a:r>
              <a:rPr lang="zh-CN" altLang="en-US" sz="2000" dirty="0">
                <a:ea typeface="宋体" pitchFamily="2" charset="-122"/>
                <a:sym typeface="Times New Roman" pitchFamily="18" charset="0"/>
              </a:rPr>
              <a:t>创建两个</a:t>
            </a:r>
            <a:r>
              <a:rPr lang="en-US" altLang="zh-CN" sz="2000" dirty="0">
                <a:ea typeface="宋体" pitchFamily="2" charset="-122"/>
                <a:sym typeface="Times New Roman" pitchFamily="18" charset="0"/>
              </a:rPr>
              <a:t>Circle</a:t>
            </a:r>
            <a:r>
              <a:rPr lang="zh-CN" altLang="en-US" sz="2000" dirty="0">
                <a:ea typeface="宋体" pitchFamily="2" charset="-122"/>
                <a:sym typeface="Times New Roman" pitchFamily="18" charset="0"/>
              </a:rPr>
              <a:t>对象</a:t>
            </a:r>
          </a:p>
          <a:p>
            <a:pPr lvl="1" algn="just" eaLnBrk="1" hangingPunct="1">
              <a:lnSpc>
                <a:spcPct val="90000"/>
              </a:lnSpc>
              <a:spcBef>
                <a:spcPct val="40000"/>
              </a:spcBef>
              <a:buFont typeface="Arial" pitchFamily="34" charset="0"/>
              <a:buChar char="Ø"/>
            </a:pPr>
            <a:r>
              <a:rPr lang="en-US" altLang="zh-CN" dirty="0">
                <a:ea typeface="宋体" pitchFamily="2" charset="-122"/>
                <a:sym typeface="Times New Roman" pitchFamily="18" charset="0"/>
              </a:rPr>
              <a:t>Circle c1=new Circle(2.0);	//c1.radius=2.0</a:t>
            </a:r>
            <a:endParaRPr lang="zh-CN" altLang="en-US" dirty="0">
              <a:ea typeface="宋体" pitchFamily="2" charset="-122"/>
              <a:sym typeface="Times New Roman" pitchFamily="18" charset="0"/>
            </a:endParaRPr>
          </a:p>
          <a:p>
            <a:pPr lvl="1" algn="just" eaLnBrk="1" hangingPunct="1">
              <a:lnSpc>
                <a:spcPct val="90000"/>
              </a:lnSpc>
              <a:spcBef>
                <a:spcPct val="40000"/>
              </a:spcBef>
              <a:buFont typeface="Arial" pitchFamily="34" charset="0"/>
              <a:buChar char="Ø"/>
            </a:pPr>
            <a:r>
              <a:rPr lang="en-US" altLang="zh-CN" dirty="0">
                <a:ea typeface="宋体" pitchFamily="2" charset="-122"/>
                <a:sym typeface="Times New Roman" pitchFamily="18" charset="0"/>
              </a:rPr>
              <a:t>Circle c2=new Circle(3.0);	//c2.radius=3.0</a:t>
            </a:r>
            <a:endParaRPr lang="zh-CN" altLang="en-US" dirty="0">
              <a:ea typeface="宋体" pitchFamily="2" charset="-122"/>
              <a:sym typeface="Times New Roman" pitchFamily="18" charset="0"/>
            </a:endParaRPr>
          </a:p>
          <a:p>
            <a:pPr algn="just" eaLnBrk="1" hangingPunct="1">
              <a:lnSpc>
                <a:spcPct val="90000"/>
              </a:lnSpc>
              <a:spcBef>
                <a:spcPct val="40000"/>
              </a:spcBef>
              <a:buFont typeface="Arial" pitchFamily="34" charset="0"/>
              <a:buChar char="l"/>
            </a:pPr>
            <a:r>
              <a:rPr lang="en-US" altLang="zh-CN" sz="2400" dirty="0">
                <a:ea typeface="宋体" pitchFamily="2" charset="-122"/>
                <a:sym typeface="Times New Roman" pitchFamily="18" charset="0"/>
              </a:rPr>
              <a:t>Circle</a:t>
            </a:r>
            <a:r>
              <a:rPr lang="zh-CN" altLang="en-US" sz="2400" dirty="0">
                <a:ea typeface="宋体" pitchFamily="2" charset="-122"/>
                <a:sym typeface="Times New Roman" pitchFamily="18" charset="0"/>
              </a:rPr>
              <a:t>类中的变量</a:t>
            </a:r>
            <a:r>
              <a:rPr lang="en-US" altLang="zh-CN" sz="2400" dirty="0">
                <a:ea typeface="宋体" pitchFamily="2" charset="-122"/>
                <a:sym typeface="Times New Roman" pitchFamily="18" charset="0"/>
              </a:rPr>
              <a:t>radius</a:t>
            </a:r>
            <a:r>
              <a:rPr lang="zh-CN" altLang="en-US" sz="2400" dirty="0">
                <a:ea typeface="宋体" pitchFamily="2" charset="-122"/>
                <a:sym typeface="Times New Roman" pitchFamily="18" charset="0"/>
              </a:rPr>
              <a:t>是一个实例变量</a:t>
            </a:r>
            <a:r>
              <a:rPr lang="en-US" altLang="zh-CN" sz="2400" dirty="0">
                <a:ea typeface="宋体" pitchFamily="2" charset="-122"/>
                <a:sym typeface="Times New Roman" pitchFamily="18" charset="0"/>
              </a:rPr>
              <a:t>(instance variable)</a:t>
            </a:r>
            <a:r>
              <a:rPr lang="zh-CN" altLang="en-US" sz="2400" dirty="0">
                <a:ea typeface="宋体" pitchFamily="2" charset="-122"/>
                <a:sym typeface="Times New Roman" pitchFamily="18" charset="0"/>
              </a:rPr>
              <a:t>，它属于类的每一个对象，不能被同一个类的不同对象所共享。</a:t>
            </a:r>
          </a:p>
          <a:p>
            <a:pPr algn="just" eaLnBrk="1" hangingPunct="1">
              <a:lnSpc>
                <a:spcPct val="90000"/>
              </a:lnSpc>
              <a:spcBef>
                <a:spcPct val="40000"/>
              </a:spcBef>
              <a:buFont typeface="Arial" pitchFamily="34" charset="0"/>
              <a:buChar char="l"/>
            </a:pPr>
            <a:r>
              <a:rPr lang="zh-CN" altLang="en-US" sz="2400" dirty="0">
                <a:ea typeface="宋体" pitchFamily="2" charset="-122"/>
                <a:sym typeface="Times New Roman" pitchFamily="18" charset="0"/>
              </a:rPr>
              <a:t>上例中</a:t>
            </a:r>
            <a:r>
              <a:rPr lang="en-US" altLang="zh-CN" sz="2400" dirty="0">
                <a:ea typeface="宋体" pitchFamily="2" charset="-122"/>
                <a:sym typeface="Times New Roman" pitchFamily="18" charset="0"/>
              </a:rPr>
              <a:t>c1</a:t>
            </a:r>
            <a:r>
              <a:rPr lang="zh-CN" altLang="en-US" sz="2400" dirty="0">
                <a:ea typeface="宋体" pitchFamily="2" charset="-122"/>
                <a:sym typeface="Times New Roman" pitchFamily="18" charset="0"/>
              </a:rPr>
              <a:t>的</a:t>
            </a:r>
            <a:r>
              <a:rPr lang="en-US" altLang="zh-CN" sz="2400" dirty="0">
                <a:ea typeface="宋体" pitchFamily="2" charset="-122"/>
                <a:sym typeface="Times New Roman" pitchFamily="18" charset="0"/>
              </a:rPr>
              <a:t>radius</a:t>
            </a:r>
            <a:r>
              <a:rPr lang="zh-CN" altLang="en-US" sz="2400" dirty="0">
                <a:ea typeface="宋体" pitchFamily="2" charset="-122"/>
                <a:sym typeface="Times New Roman" pitchFamily="18" charset="0"/>
              </a:rPr>
              <a:t>独立于</a:t>
            </a:r>
            <a:r>
              <a:rPr lang="en-US" altLang="zh-CN" sz="2400" dirty="0">
                <a:ea typeface="宋体" pitchFamily="2" charset="-122"/>
                <a:sym typeface="Times New Roman" pitchFamily="18" charset="0"/>
              </a:rPr>
              <a:t>c2</a:t>
            </a:r>
            <a:r>
              <a:rPr lang="zh-CN" altLang="en-US" sz="2400" dirty="0">
                <a:ea typeface="宋体" pitchFamily="2" charset="-122"/>
                <a:sym typeface="Times New Roman" pitchFamily="18" charset="0"/>
              </a:rPr>
              <a:t>的</a:t>
            </a:r>
            <a:r>
              <a:rPr lang="en-US" altLang="zh-CN" sz="2400" dirty="0">
                <a:ea typeface="宋体" pitchFamily="2" charset="-122"/>
                <a:sym typeface="Times New Roman" pitchFamily="18" charset="0"/>
              </a:rPr>
              <a:t>radius</a:t>
            </a:r>
            <a:r>
              <a:rPr lang="zh-CN" altLang="en-US" sz="2400" dirty="0">
                <a:ea typeface="宋体" pitchFamily="2" charset="-122"/>
                <a:sym typeface="Times New Roman" pitchFamily="18" charset="0"/>
              </a:rPr>
              <a:t>，存储在不同的空间。</a:t>
            </a:r>
            <a:r>
              <a:rPr lang="en-US" altLang="zh-CN" sz="2400" dirty="0">
                <a:ea typeface="宋体" pitchFamily="2" charset="-122"/>
                <a:sym typeface="Times New Roman" pitchFamily="18" charset="0"/>
              </a:rPr>
              <a:t>c1</a:t>
            </a:r>
            <a:r>
              <a:rPr lang="zh-CN" altLang="en-US" sz="2400" dirty="0">
                <a:ea typeface="宋体" pitchFamily="2" charset="-122"/>
                <a:sym typeface="Times New Roman" pitchFamily="18" charset="0"/>
              </a:rPr>
              <a:t>中的</a:t>
            </a:r>
            <a:r>
              <a:rPr lang="en-US" altLang="zh-CN" sz="2400" dirty="0">
                <a:ea typeface="宋体" pitchFamily="2" charset="-122"/>
                <a:sym typeface="Times New Roman" pitchFamily="18" charset="0"/>
              </a:rPr>
              <a:t>radius</a:t>
            </a:r>
            <a:r>
              <a:rPr lang="zh-CN" altLang="en-US" sz="2400" dirty="0">
                <a:ea typeface="宋体" pitchFamily="2" charset="-122"/>
                <a:sym typeface="Times New Roman" pitchFamily="18" charset="0"/>
              </a:rPr>
              <a:t>变化不会影响</a:t>
            </a:r>
            <a:r>
              <a:rPr lang="en-US" altLang="zh-CN" sz="2400" dirty="0">
                <a:ea typeface="宋体" pitchFamily="2" charset="-122"/>
                <a:sym typeface="Times New Roman" pitchFamily="18" charset="0"/>
              </a:rPr>
              <a:t>c2</a:t>
            </a:r>
            <a:r>
              <a:rPr lang="zh-CN" altLang="en-US" sz="2400" dirty="0">
                <a:ea typeface="宋体" pitchFamily="2" charset="-122"/>
                <a:sym typeface="Times New Roman" pitchFamily="18" charset="0"/>
              </a:rPr>
              <a:t>的</a:t>
            </a:r>
            <a:r>
              <a:rPr lang="en-US" altLang="zh-CN" sz="2400" dirty="0">
                <a:ea typeface="宋体" pitchFamily="2" charset="-122"/>
                <a:sym typeface="Times New Roman" pitchFamily="18" charset="0"/>
              </a:rPr>
              <a:t>radius</a:t>
            </a:r>
            <a:r>
              <a:rPr lang="zh-CN" altLang="en-US" sz="2400" dirty="0">
                <a:ea typeface="宋体" pitchFamily="2" charset="-122"/>
                <a:sym typeface="Times New Roman" pitchFamily="18" charset="0"/>
              </a:rPr>
              <a:t>，反之亦然。</a:t>
            </a:r>
            <a:endParaRPr lang="zh-CN" altLang="en-US" dirty="0"/>
          </a:p>
        </p:txBody>
      </p:sp>
      <p:sp>
        <p:nvSpPr>
          <p:cNvPr id="8196" name="Text Box 4"/>
          <p:cNvSpPr txBox="1">
            <a:spLocks noChangeArrowheads="1"/>
          </p:cNvSpPr>
          <p:nvPr/>
        </p:nvSpPr>
        <p:spPr bwMode="auto">
          <a:xfrm>
            <a:off x="1007533" y="5965825"/>
            <a:ext cx="9448800" cy="40005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zh-CN" altLang="en-US" sz="2000" b="1" dirty="0">
                <a:latin typeface="Arial" pitchFamily="34" charset="0"/>
                <a:ea typeface="宋体" pitchFamily="2" charset="-122"/>
                <a:sym typeface="Times New Roman" pitchFamily="18" charset="0"/>
              </a:rPr>
              <a:t>如果想让一个类的所有实例共享数据，就用类变量！</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74956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ppt_x"/>
                                          </p:val>
                                        </p:tav>
                                        <p:tav tm="100000">
                                          <p:val>
                                            <p:strVal val="#ppt_x"/>
                                          </p:val>
                                        </p:tav>
                                      </p:tavLst>
                                    </p:anim>
                                    <p:anim calcmode="lin" valueType="num">
                                      <p:cBhvr>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2"/>
          <p:cNvSpPr txBox="1">
            <a:spLocks noChangeArrowheads="1"/>
          </p:cNvSpPr>
          <p:nvPr/>
        </p:nvSpPr>
        <p:spPr bwMode="auto">
          <a:xfrm>
            <a:off x="2133601" y="1654175"/>
            <a:ext cx="809201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endParaRPr lang="zh-CN" altLang="zh-CN" sz="1800">
              <a:ea typeface="宋体" pitchFamily="2" charset="-122"/>
            </a:endParaRPr>
          </a:p>
        </p:txBody>
      </p:sp>
      <p:sp>
        <p:nvSpPr>
          <p:cNvPr id="66562" name="Text Box 3"/>
          <p:cNvSpPr txBox="1">
            <a:spLocks noChangeArrowheads="1"/>
          </p:cNvSpPr>
          <p:nvPr/>
        </p:nvSpPr>
        <p:spPr bwMode="auto">
          <a:xfrm>
            <a:off x="2061634" y="1844675"/>
            <a:ext cx="6728884"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endParaRPr lang="zh-CN" altLang="zh-CN" sz="1800">
              <a:ea typeface="宋体" pitchFamily="2" charset="-122"/>
            </a:endParaRPr>
          </a:p>
        </p:txBody>
      </p:sp>
      <p:sp>
        <p:nvSpPr>
          <p:cNvPr id="66563" name="Text Box 4"/>
          <p:cNvSpPr txBox="1">
            <a:spLocks noChangeArrowheads="1"/>
          </p:cNvSpPr>
          <p:nvPr/>
        </p:nvSpPr>
        <p:spPr bwMode="auto">
          <a:xfrm>
            <a:off x="421218" y="2019300"/>
            <a:ext cx="11516783"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dirty="0">
                <a:ea typeface="宋体" pitchFamily="2" charset="-122"/>
                <a:sym typeface="Times New Roman" pitchFamily="18" charset="0"/>
              </a:rPr>
              <a:t>匿名内部类不能定义任何静态成员、方法和类，只能创建匿名内部类的一个实例。一个匿名内部类一定是在</a:t>
            </a:r>
            <a:r>
              <a:rPr lang="en-US" altLang="zh-CN" dirty="0">
                <a:ea typeface="宋体" pitchFamily="2" charset="-122"/>
                <a:sym typeface="Times New Roman" pitchFamily="18" charset="0"/>
              </a:rPr>
              <a:t>new</a:t>
            </a:r>
            <a:r>
              <a:rPr lang="zh-CN" altLang="en-US" dirty="0">
                <a:ea typeface="宋体" pitchFamily="2" charset="-122"/>
                <a:sym typeface="Times New Roman" pitchFamily="18" charset="0"/>
              </a:rPr>
              <a:t>的后面，用其隐含实现一个接口或实现一个类。</a:t>
            </a:r>
          </a:p>
          <a:p>
            <a:pPr eaLnBrk="1" hangingPunct="1">
              <a:buFont typeface="Arial" pitchFamily="34" charset="0"/>
              <a:buNone/>
            </a:pPr>
            <a:endParaRPr lang="zh-CN" altLang="en-US" sz="2400" b="1" dirty="0">
              <a:ea typeface="宋体" pitchFamily="2" charset="-122"/>
              <a:sym typeface="Times New Roman" pitchFamily="18" charset="0"/>
            </a:endParaRPr>
          </a:p>
          <a:p>
            <a:pPr eaLnBrk="1" hangingPunct="1">
              <a:buFont typeface="Arial" pitchFamily="34" charset="0"/>
              <a:buNone/>
            </a:pPr>
            <a:r>
              <a:rPr lang="zh-CN" altLang="en-US" sz="2400" b="1" dirty="0">
                <a:ea typeface="宋体" pitchFamily="2" charset="-122"/>
                <a:sym typeface="Times New Roman" pitchFamily="18" charset="0"/>
              </a:rPr>
              <a:t>new 父类构造器（实参列表）|实现接口(){</a:t>
            </a:r>
          </a:p>
          <a:p>
            <a:pPr eaLnBrk="1" hangingPunct="1">
              <a:buFont typeface="Arial" pitchFamily="34" charset="0"/>
              <a:buNone/>
            </a:pPr>
            <a:r>
              <a:rPr lang="zh-CN" altLang="en-US" sz="2400" b="1" dirty="0">
                <a:ea typeface="宋体" pitchFamily="2" charset="-122"/>
                <a:sym typeface="Times New Roman" pitchFamily="18" charset="0"/>
              </a:rPr>
              <a:t>    </a:t>
            </a:r>
            <a:r>
              <a:rPr lang="zh-CN" altLang="en-US" sz="2100" b="1" dirty="0">
                <a:ea typeface="宋体" pitchFamily="2" charset="-122"/>
                <a:sym typeface="Times New Roman" pitchFamily="18" charset="0"/>
              </a:rPr>
              <a:t>//匿名内部类的类体部分</a:t>
            </a:r>
          </a:p>
          <a:p>
            <a:pPr eaLnBrk="1" hangingPunct="1">
              <a:buFont typeface="Arial" pitchFamily="34" charset="0"/>
              <a:buNone/>
            </a:pPr>
            <a:r>
              <a:rPr lang="zh-CN" altLang="en-US" sz="2400" b="1" dirty="0">
                <a:ea typeface="宋体" pitchFamily="2" charset="-122"/>
                <a:sym typeface="Times New Roman" pitchFamily="18" charset="0"/>
              </a:rPr>
              <a:t>}</a:t>
            </a:r>
          </a:p>
          <a:p>
            <a:pPr eaLnBrk="1" hangingPunct="1">
              <a:buFont typeface="Arial" pitchFamily="34" charset="0"/>
              <a:buNone/>
            </a:pPr>
            <a:endParaRPr lang="zh-CN" altLang="en-US" b="1" dirty="0">
              <a:ea typeface="宋体" pitchFamily="2" charset="-122"/>
              <a:sym typeface="Times New Roman" pitchFamily="18" charset="0"/>
            </a:endParaRPr>
          </a:p>
          <a:p>
            <a:pPr eaLnBrk="1" hangingPunct="1">
              <a:buFont typeface="Arial" pitchFamily="34" charset="0"/>
              <a:buNone/>
            </a:pPr>
            <a:endParaRPr lang="zh-CN" altLang="en-US" b="1" dirty="0">
              <a:ea typeface="宋体" pitchFamily="2" charset="-122"/>
              <a:sym typeface="Times New Roman" pitchFamily="18" charset="0"/>
            </a:endParaRPr>
          </a:p>
          <a:p>
            <a:pPr eaLnBrk="1" hangingPunct="1">
              <a:buFont typeface="Arial" pitchFamily="34" charset="0"/>
              <a:buNone/>
            </a:pPr>
            <a:endParaRPr lang="zh-CN" altLang="en-US" b="1" dirty="0">
              <a:ea typeface="宋体" pitchFamily="2" charset="-122"/>
              <a:sym typeface="Times New Roman" pitchFamily="18" charset="0"/>
            </a:endParaRPr>
          </a:p>
        </p:txBody>
      </p:sp>
      <p:sp>
        <p:nvSpPr>
          <p:cNvPr id="66565" name="TextBox 1"/>
          <p:cNvSpPr txBox="1">
            <a:spLocks noChangeArrowheads="1"/>
          </p:cNvSpPr>
          <p:nvPr/>
        </p:nvSpPr>
        <p:spPr bwMode="auto">
          <a:xfrm>
            <a:off x="4847167" y="836613"/>
            <a:ext cx="364913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600" b="1" dirty="0">
                <a:latin typeface="Arial" pitchFamily="34" charset="0"/>
                <a:ea typeface="宋体" pitchFamily="2" charset="-122"/>
                <a:sym typeface="Times New Roman" pitchFamily="18" charset="0"/>
              </a:rPr>
              <a:t>匿名内部类</a:t>
            </a:r>
            <a:endParaRPr lang="en-US" sz="1800" dirty="0">
              <a:latin typeface="Arial" pitchFamily="34" charset="0"/>
            </a:endParaRPr>
          </a:p>
        </p:txBody>
      </p:sp>
    </p:spTree>
    <p:extLst>
      <p:ext uri="{BB962C8B-B14F-4D97-AF65-F5344CB8AC3E}">
        <p14:creationId xmlns:p14="http://schemas.microsoft.com/office/powerpoint/2010/main" val="4243103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Box 1"/>
          <p:cNvSpPr txBox="1">
            <a:spLocks noChangeArrowheads="1"/>
          </p:cNvSpPr>
          <p:nvPr/>
        </p:nvSpPr>
        <p:spPr bwMode="auto">
          <a:xfrm>
            <a:off x="143933" y="765175"/>
            <a:ext cx="12048067"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latin typeface="Arial" pitchFamily="34" charset="0"/>
                <a:ea typeface="宋体" pitchFamily="2" charset="-122"/>
              </a:rPr>
              <a:t>interface  A{</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public  abstract void fun1();</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public class Outer{</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public static void main(String[] </a:t>
            </a:r>
            <a:r>
              <a:rPr lang="en-US" altLang="zh-CN" sz="2400" dirty="0" err="1">
                <a:latin typeface="Arial" pitchFamily="34" charset="0"/>
                <a:ea typeface="宋体" pitchFamily="2" charset="-122"/>
              </a:rPr>
              <a:t>args</a:t>
            </a:r>
            <a:r>
              <a:rPr lang="en-US" altLang="zh-CN" sz="2400" dirty="0">
                <a:latin typeface="Arial" pitchFamily="34" charset="0"/>
                <a:ea typeface="宋体" pitchFamily="2" charset="-122"/>
              </a:rPr>
              <a:t>) {</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new Outer().</a:t>
            </a:r>
            <a:r>
              <a:rPr lang="en-US" altLang="zh-CN" sz="2400" dirty="0" err="1">
                <a:latin typeface="Arial" pitchFamily="34" charset="0"/>
                <a:ea typeface="宋体" pitchFamily="2" charset="-122"/>
              </a:rPr>
              <a:t>callInner</a:t>
            </a:r>
            <a:r>
              <a:rPr lang="en-US" altLang="zh-CN" sz="2400" dirty="0">
                <a:latin typeface="Arial" pitchFamily="34" charset="0"/>
                <a:ea typeface="宋体" pitchFamily="2" charset="-122"/>
              </a:rPr>
              <a:t>(new A(){</a:t>
            </a:r>
            <a:endParaRPr lang="zh-CN" altLang="en-US" sz="2400" dirty="0">
              <a:latin typeface="Arial" pitchFamily="34" charset="0"/>
              <a:ea typeface="宋体" pitchFamily="2" charset="-122"/>
            </a:endParaRPr>
          </a:p>
          <a:p>
            <a:pPr eaLnBrk="1" hangingPunct="1">
              <a:buFont typeface="Arial" pitchFamily="34" charset="0"/>
              <a:buNone/>
            </a:pPr>
            <a:r>
              <a:rPr lang="en-US" altLang="zh-CN" sz="1800" dirty="0">
                <a:latin typeface="Arial" pitchFamily="34" charset="0"/>
                <a:ea typeface="宋体" pitchFamily="2" charset="-122"/>
              </a:rPr>
              <a:t>               //</a:t>
            </a:r>
            <a:r>
              <a:rPr lang="zh-CN" altLang="en-US" sz="1800" dirty="0">
                <a:latin typeface="Arial" pitchFamily="34" charset="0"/>
                <a:ea typeface="宋体" pitchFamily="2" charset="-122"/>
              </a:rPr>
              <a:t>接口是不能</a:t>
            </a:r>
            <a:r>
              <a:rPr lang="en-US" altLang="zh-CN" sz="1800" dirty="0">
                <a:latin typeface="Arial" pitchFamily="34" charset="0"/>
                <a:ea typeface="宋体" pitchFamily="2" charset="-122"/>
              </a:rPr>
              <a:t>new</a:t>
            </a:r>
            <a:r>
              <a:rPr lang="zh-CN" altLang="en-US" sz="1800" dirty="0">
                <a:latin typeface="Arial" pitchFamily="34" charset="0"/>
                <a:ea typeface="宋体" pitchFamily="2" charset="-122"/>
              </a:rPr>
              <a:t>但此处比较特殊是子类对象实现接口，只不过没有为对象取名</a:t>
            </a:r>
          </a:p>
          <a:p>
            <a:pPr eaLnBrk="1" hangingPunct="1">
              <a:buFont typeface="Arial" pitchFamily="34" charset="0"/>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public void fun1() {</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t>
            </a:r>
            <a:r>
              <a:rPr lang="en-US" altLang="zh-CN" sz="2400" dirty="0" err="1">
                <a:latin typeface="Arial" pitchFamily="34" charset="0"/>
                <a:ea typeface="宋体" pitchFamily="2" charset="-122"/>
              </a:rPr>
              <a:t>System.out.println</a:t>
            </a:r>
            <a:r>
              <a:rPr lang="en-US" altLang="zh-CN" sz="2400" dirty="0">
                <a:latin typeface="Arial" pitchFamily="34" charset="0"/>
                <a:ea typeface="宋体" pitchFamily="2" charset="-122"/>
              </a:rPr>
              <a:t>(“implement for fun1");</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t>
            </a:r>
            <a:r>
              <a:rPr lang="en-US" altLang="zh-CN" sz="2000" dirty="0">
                <a:latin typeface="Arial" pitchFamily="34" charset="0"/>
                <a:ea typeface="宋体" pitchFamily="2" charset="-122"/>
              </a:rPr>
              <a:t>// </a:t>
            </a:r>
            <a:r>
              <a:rPr lang="zh-CN" altLang="en-US" sz="2000" dirty="0">
                <a:latin typeface="Arial" pitchFamily="34" charset="0"/>
                <a:ea typeface="宋体" pitchFamily="2" charset="-122"/>
              </a:rPr>
              <a:t>两步写成一步了</a:t>
            </a:r>
          </a:p>
          <a:p>
            <a:pPr eaLnBrk="1" hangingPunct="1">
              <a:buFont typeface="Arial" pitchFamily="34" charset="0"/>
              <a:buNone/>
            </a:pPr>
            <a:r>
              <a:rPr lang="zh-CN" altLang="en-US" sz="2400" dirty="0">
                <a:latin typeface="Arial" pitchFamily="34" charset="0"/>
                <a:ea typeface="宋体" pitchFamily="2" charset="-122"/>
              </a:rPr>
              <a:t>	</a:t>
            </a:r>
            <a:r>
              <a:rPr lang="en-US" altLang="zh-CN" sz="2400" dirty="0">
                <a:latin typeface="Arial" pitchFamily="34" charset="0"/>
                <a:ea typeface="宋体" pitchFamily="2" charset="-122"/>
              </a:rPr>
              <a:t>}</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public void </a:t>
            </a:r>
            <a:r>
              <a:rPr lang="en-US" altLang="zh-CN" sz="2400" dirty="0" err="1">
                <a:latin typeface="Arial" pitchFamily="34" charset="0"/>
                <a:ea typeface="宋体" pitchFamily="2" charset="-122"/>
              </a:rPr>
              <a:t>callInner</a:t>
            </a:r>
            <a:r>
              <a:rPr lang="en-US" altLang="zh-CN" sz="2400" dirty="0">
                <a:latin typeface="Arial" pitchFamily="34" charset="0"/>
                <a:ea typeface="宋体" pitchFamily="2" charset="-122"/>
              </a:rPr>
              <a:t>(A a) {</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a.fun1();</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t>
            </a:r>
            <a:endParaRPr lang="zh-CN" altLang="en-US" sz="2400" dirty="0">
              <a:latin typeface="Arial" pitchFamily="34" charset="0"/>
              <a:ea typeface="宋体" pitchFamily="2" charset="-122"/>
            </a:endParaRPr>
          </a:p>
          <a:p>
            <a:pPr eaLnBrk="1" hangingPunct="1">
              <a:buFont typeface="Arial" pitchFamily="34" charset="0"/>
              <a:buNone/>
            </a:pPr>
            <a:r>
              <a:rPr lang="en-US" altLang="zh-CN" sz="2400" dirty="0">
                <a:latin typeface="Arial" pitchFamily="34" charset="0"/>
                <a:ea typeface="宋体" pitchFamily="2" charset="-122"/>
              </a:rPr>
              <a:t>}  </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3265010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Box 3"/>
          <p:cNvSpPr txBox="1">
            <a:spLocks noChangeArrowheads="1"/>
          </p:cNvSpPr>
          <p:nvPr/>
        </p:nvSpPr>
        <p:spPr bwMode="auto">
          <a:xfrm>
            <a:off x="29634" y="2517776"/>
            <a:ext cx="6239933"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200" b="1" dirty="0">
                <a:sym typeface="Calibri" pitchFamily="34" charset="0"/>
              </a:rPr>
              <a:t>public class Test {</a:t>
            </a:r>
            <a:endParaRPr lang="zh-CN" altLang="en-US" sz="2200" b="1" dirty="0">
              <a:sym typeface="Calibri" pitchFamily="34" charset="0"/>
            </a:endParaRPr>
          </a:p>
          <a:p>
            <a:pPr eaLnBrk="1" hangingPunct="1">
              <a:buFont typeface="Arial" pitchFamily="34" charset="0"/>
              <a:buNone/>
            </a:pPr>
            <a:r>
              <a:rPr lang="en-US" altLang="zh-CN" sz="2200" b="1" dirty="0">
                <a:sym typeface="Calibri" pitchFamily="34" charset="0"/>
              </a:rPr>
              <a:t>     public Test() {</a:t>
            </a:r>
            <a:endParaRPr lang="zh-CN" altLang="en-US" sz="2200" b="1" dirty="0">
              <a:sym typeface="Calibri" pitchFamily="34" charset="0"/>
            </a:endParaRPr>
          </a:p>
          <a:p>
            <a:pPr eaLnBrk="1" hangingPunct="1">
              <a:buFont typeface="Arial" pitchFamily="34" charset="0"/>
              <a:buNone/>
            </a:pPr>
            <a:r>
              <a:rPr lang="en-US" altLang="zh-CN" sz="2200" dirty="0">
                <a:sym typeface="Calibri" pitchFamily="34" charset="0"/>
              </a:rPr>
              <a:t>          Inner s1 = </a:t>
            </a:r>
            <a:r>
              <a:rPr lang="en-US" altLang="zh-CN" sz="2200" b="1" dirty="0">
                <a:sym typeface="Calibri" pitchFamily="34" charset="0"/>
              </a:rPr>
              <a:t>new Inner();</a:t>
            </a:r>
            <a:endParaRPr lang="zh-CN" altLang="en-US" sz="2200" b="1" dirty="0">
              <a:sym typeface="Calibri" pitchFamily="34" charset="0"/>
            </a:endParaRPr>
          </a:p>
          <a:p>
            <a:pPr eaLnBrk="1" hangingPunct="1">
              <a:buFont typeface="Arial" pitchFamily="34" charset="0"/>
              <a:buNone/>
            </a:pPr>
            <a:r>
              <a:rPr lang="en-US" altLang="zh-CN" sz="2200" dirty="0">
                <a:sym typeface="Calibri" pitchFamily="34" charset="0"/>
              </a:rPr>
              <a:t>          s1.a = 10;</a:t>
            </a:r>
            <a:endParaRPr lang="zh-CN" altLang="en-US" sz="2200" dirty="0">
              <a:sym typeface="Calibri" pitchFamily="34" charset="0"/>
            </a:endParaRPr>
          </a:p>
          <a:p>
            <a:pPr eaLnBrk="1" hangingPunct="1">
              <a:buFont typeface="Arial" pitchFamily="34" charset="0"/>
              <a:buNone/>
            </a:pPr>
            <a:r>
              <a:rPr lang="en-US" altLang="zh-CN" sz="2200" dirty="0">
                <a:sym typeface="Calibri" pitchFamily="34" charset="0"/>
              </a:rPr>
              <a:t>          Inner s2 = </a:t>
            </a:r>
            <a:r>
              <a:rPr lang="en-US" altLang="zh-CN" sz="2200" b="1" dirty="0">
                <a:sym typeface="Calibri" pitchFamily="34" charset="0"/>
              </a:rPr>
              <a:t>new Inner();</a:t>
            </a:r>
            <a:endParaRPr lang="zh-CN" altLang="en-US" sz="2200" b="1" dirty="0">
              <a:sym typeface="Calibri" pitchFamily="34" charset="0"/>
            </a:endParaRPr>
          </a:p>
          <a:p>
            <a:pPr eaLnBrk="1" hangingPunct="1">
              <a:buFont typeface="Arial" pitchFamily="34" charset="0"/>
              <a:buNone/>
            </a:pPr>
            <a:r>
              <a:rPr lang="en-US" altLang="zh-CN" sz="2200" dirty="0">
                <a:sym typeface="Calibri" pitchFamily="34" charset="0"/>
              </a:rPr>
              <a:t>          s2.a = 20;</a:t>
            </a:r>
            <a:endParaRPr lang="zh-CN" altLang="en-US" sz="2200" dirty="0">
              <a:sym typeface="Calibri" pitchFamily="34" charset="0"/>
            </a:endParaRPr>
          </a:p>
          <a:p>
            <a:pPr eaLnBrk="1" hangingPunct="1">
              <a:buFont typeface="Arial" pitchFamily="34" charset="0"/>
              <a:buNone/>
            </a:pPr>
            <a:r>
              <a:rPr lang="en-US" altLang="zh-CN" sz="2200" dirty="0">
                <a:sym typeface="Calibri" pitchFamily="34" charset="0"/>
              </a:rPr>
              <a:t>          </a:t>
            </a:r>
            <a:r>
              <a:rPr lang="en-US" altLang="zh-CN" sz="2200" dirty="0" err="1">
                <a:sym typeface="Calibri" pitchFamily="34" charset="0"/>
              </a:rPr>
              <a:t>Test.Inner</a:t>
            </a:r>
            <a:r>
              <a:rPr lang="en-US" altLang="zh-CN" sz="2200" dirty="0">
                <a:sym typeface="Calibri" pitchFamily="34" charset="0"/>
              </a:rPr>
              <a:t> s3 = </a:t>
            </a:r>
            <a:r>
              <a:rPr lang="en-US" altLang="zh-CN" sz="2200" b="1" dirty="0">
                <a:sym typeface="Calibri" pitchFamily="34" charset="0"/>
              </a:rPr>
              <a:t>new </a:t>
            </a:r>
            <a:r>
              <a:rPr lang="en-US" altLang="zh-CN" sz="2200" b="1" dirty="0" err="1">
                <a:sym typeface="Calibri" pitchFamily="34" charset="0"/>
              </a:rPr>
              <a:t>Test.Inner</a:t>
            </a:r>
            <a:r>
              <a:rPr lang="en-US" altLang="zh-CN" sz="2200" b="1" dirty="0">
                <a:sym typeface="Calibri" pitchFamily="34" charset="0"/>
              </a:rPr>
              <a:t>();</a:t>
            </a:r>
            <a:endParaRPr lang="zh-CN" altLang="en-US" sz="2200" b="1" dirty="0">
              <a:sym typeface="Calibri" pitchFamily="34" charset="0"/>
            </a:endParaRPr>
          </a:p>
          <a:p>
            <a:pPr eaLnBrk="1" hangingPunct="1">
              <a:buFont typeface="Arial" pitchFamily="34" charset="0"/>
              <a:buNone/>
            </a:pPr>
            <a:r>
              <a:rPr lang="en-US" altLang="zh-CN" sz="2200" dirty="0">
                <a:sym typeface="Calibri" pitchFamily="34" charset="0"/>
              </a:rPr>
              <a:t>          </a:t>
            </a:r>
            <a:r>
              <a:rPr lang="en-US" altLang="zh-CN" sz="2200" dirty="0" err="1">
                <a:sym typeface="Calibri" pitchFamily="34" charset="0"/>
              </a:rPr>
              <a:t>System.</a:t>
            </a:r>
            <a:r>
              <a:rPr lang="en-US" altLang="zh-CN" sz="2200" i="1" dirty="0" err="1">
                <a:sym typeface="Calibri" pitchFamily="34" charset="0"/>
              </a:rPr>
              <a:t>out.println</a:t>
            </a:r>
            <a:r>
              <a:rPr lang="en-US" altLang="zh-CN" sz="2200" i="1" dirty="0">
                <a:sym typeface="Calibri" pitchFamily="34" charset="0"/>
              </a:rPr>
              <a:t>(s3.a);//5</a:t>
            </a:r>
            <a:endParaRPr lang="zh-CN" altLang="en-US" sz="2200" i="1" dirty="0">
              <a:sym typeface="Calibri" pitchFamily="34" charset="0"/>
            </a:endParaRPr>
          </a:p>
          <a:p>
            <a:pPr eaLnBrk="1" hangingPunct="1">
              <a:buFont typeface="Arial" pitchFamily="34" charset="0"/>
              <a:buNone/>
            </a:pPr>
            <a:r>
              <a:rPr lang="en-US" altLang="zh-CN" sz="2200" dirty="0">
                <a:sym typeface="Calibri" pitchFamily="34" charset="0"/>
              </a:rPr>
              <a:t>     }</a:t>
            </a:r>
            <a:endParaRPr lang="zh-CN" altLang="en-US" sz="2200" dirty="0">
              <a:sym typeface="Calibri" pitchFamily="34" charset="0"/>
            </a:endParaRPr>
          </a:p>
          <a:p>
            <a:pPr eaLnBrk="1" hangingPunct="1">
              <a:buFont typeface="Arial" pitchFamily="34" charset="0"/>
              <a:buNone/>
            </a:pPr>
            <a:endParaRPr lang="zh-CN" altLang="en-US" sz="2200" dirty="0">
              <a:latin typeface="Arial" pitchFamily="34" charset="0"/>
            </a:endParaRPr>
          </a:p>
        </p:txBody>
      </p:sp>
      <p:sp>
        <p:nvSpPr>
          <p:cNvPr id="68610" name="TextBox 4"/>
          <p:cNvSpPr txBox="1">
            <a:spLocks noChangeArrowheads="1"/>
          </p:cNvSpPr>
          <p:nvPr/>
        </p:nvSpPr>
        <p:spPr bwMode="auto">
          <a:xfrm>
            <a:off x="5422901" y="650875"/>
            <a:ext cx="326601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3600" b="1">
                <a:latin typeface="宋体" pitchFamily="2" charset="-122"/>
                <a:ea typeface="宋体" pitchFamily="2" charset="-122"/>
              </a:rPr>
              <a:t>练习</a:t>
            </a:r>
            <a:r>
              <a:rPr lang="en-US" altLang="zh-CN" sz="3600" b="1">
                <a:latin typeface="宋体" pitchFamily="2" charset="-122"/>
                <a:ea typeface="宋体" pitchFamily="2" charset="-122"/>
              </a:rPr>
              <a:t>4</a:t>
            </a:r>
            <a:endParaRPr lang="zh-CN" altLang="en-US" sz="1800">
              <a:latin typeface="Arial" pitchFamily="34" charset="0"/>
              <a:ea typeface="宋体" pitchFamily="2" charset="-122"/>
            </a:endParaRPr>
          </a:p>
        </p:txBody>
      </p:sp>
      <p:sp>
        <p:nvSpPr>
          <p:cNvPr id="68611" name="TextBox 5"/>
          <p:cNvSpPr txBox="1">
            <a:spLocks noChangeArrowheads="1"/>
          </p:cNvSpPr>
          <p:nvPr/>
        </p:nvSpPr>
        <p:spPr bwMode="auto">
          <a:xfrm>
            <a:off x="431800" y="1366838"/>
            <a:ext cx="43201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sz="2400" b="1" dirty="0">
                <a:latin typeface="宋体" pitchFamily="2" charset="-122"/>
                <a:ea typeface="宋体" pitchFamily="2" charset="-122"/>
              </a:rPr>
              <a:t>判断输出结果为何？</a:t>
            </a:r>
            <a:endParaRPr lang="zh-CN" altLang="en-US" sz="1800" dirty="0">
              <a:latin typeface="Arial" pitchFamily="34" charset="0"/>
              <a:ea typeface="宋体" pitchFamily="2" charset="-122"/>
            </a:endParaRPr>
          </a:p>
        </p:txBody>
      </p:sp>
      <p:sp>
        <p:nvSpPr>
          <p:cNvPr id="68612" name="矩形 1"/>
          <p:cNvSpPr>
            <a:spLocks noChangeArrowheads="1"/>
          </p:cNvSpPr>
          <p:nvPr/>
        </p:nvSpPr>
        <p:spPr bwMode="auto">
          <a:xfrm>
            <a:off x="5422901" y="2349500"/>
            <a:ext cx="6576484"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itchFamily="34" charset="0"/>
              <a:buNone/>
            </a:pPr>
            <a:r>
              <a:rPr lang="en-US" altLang="zh-CN" sz="2200" b="1" dirty="0">
                <a:latin typeface="Calibri" pitchFamily="34" charset="0"/>
                <a:sym typeface="Calibri" pitchFamily="34" charset="0"/>
              </a:rPr>
              <a:t> class Inner {</a:t>
            </a:r>
            <a:endParaRPr lang="zh-CN" altLang="en-US" sz="2200" b="1" dirty="0">
              <a:latin typeface="Calibri" pitchFamily="34" charset="0"/>
              <a:sym typeface="Calibri" pitchFamily="34" charset="0"/>
            </a:endParaRPr>
          </a:p>
          <a:p>
            <a:pPr eaLnBrk="1" hangingPunct="1">
              <a:buFont typeface="Arial" pitchFamily="34" charset="0"/>
              <a:buNone/>
            </a:pPr>
            <a:r>
              <a:rPr lang="en-US" altLang="zh-CN" sz="2200" b="1" dirty="0">
                <a:latin typeface="Calibri" pitchFamily="34" charset="0"/>
                <a:sym typeface="Calibri" pitchFamily="34" charset="0"/>
              </a:rPr>
              <a:t>          public </a:t>
            </a:r>
            <a:r>
              <a:rPr lang="en-US" altLang="zh-CN" sz="2200" b="1" dirty="0" err="1">
                <a:latin typeface="Calibri" pitchFamily="34" charset="0"/>
                <a:sym typeface="Calibri" pitchFamily="34" charset="0"/>
              </a:rPr>
              <a:t>int</a:t>
            </a:r>
            <a:r>
              <a:rPr lang="en-US" altLang="zh-CN" sz="2200" b="1" dirty="0">
                <a:latin typeface="Calibri" pitchFamily="34" charset="0"/>
                <a:sym typeface="Calibri" pitchFamily="34" charset="0"/>
              </a:rPr>
              <a:t> a = 5;</a:t>
            </a:r>
            <a:endParaRPr lang="zh-CN" altLang="en-US" sz="2200" b="1"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a:t>
            </a:r>
            <a:endParaRPr lang="zh-CN" altLang="en-US" sz="2200" dirty="0">
              <a:latin typeface="Calibri" pitchFamily="34" charset="0"/>
              <a:sym typeface="Calibri" pitchFamily="34" charset="0"/>
            </a:endParaRPr>
          </a:p>
          <a:p>
            <a:pPr eaLnBrk="1" hangingPunct="1">
              <a:buFont typeface="Arial" pitchFamily="34" charset="0"/>
              <a:buNone/>
            </a:pPr>
            <a:endParaRPr lang="zh-CN" altLang="en-US" sz="2200" dirty="0"/>
          </a:p>
          <a:p>
            <a:pPr eaLnBrk="1" hangingPunct="1">
              <a:buFont typeface="Arial" pitchFamily="34" charset="0"/>
              <a:buNone/>
            </a:pPr>
            <a:r>
              <a:rPr lang="en-US" altLang="zh-CN" sz="2200" b="1" dirty="0">
                <a:latin typeface="Calibri" pitchFamily="34" charset="0"/>
                <a:sym typeface="Calibri" pitchFamily="34" charset="0"/>
              </a:rPr>
              <a:t>     public static void main(String[] </a:t>
            </a:r>
            <a:r>
              <a:rPr lang="en-US" altLang="zh-CN" sz="2200" b="1" dirty="0" err="1">
                <a:latin typeface="Calibri" pitchFamily="34" charset="0"/>
                <a:sym typeface="Calibri" pitchFamily="34" charset="0"/>
              </a:rPr>
              <a:t>args</a:t>
            </a:r>
            <a:r>
              <a:rPr lang="en-US" altLang="zh-CN" sz="2200" b="1" dirty="0">
                <a:latin typeface="Calibri" pitchFamily="34" charset="0"/>
                <a:sym typeface="Calibri" pitchFamily="34" charset="0"/>
              </a:rPr>
              <a:t>) {</a:t>
            </a:r>
            <a:endParaRPr lang="zh-CN" altLang="en-US" sz="2200" b="1"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Test t = </a:t>
            </a:r>
            <a:r>
              <a:rPr lang="en-US" altLang="zh-CN" sz="2200" b="1" dirty="0">
                <a:latin typeface="Calibri" pitchFamily="34" charset="0"/>
                <a:sym typeface="Calibri" pitchFamily="34" charset="0"/>
              </a:rPr>
              <a:t>new Test();</a:t>
            </a:r>
            <a:endParaRPr lang="zh-CN" altLang="en-US" sz="2200" b="1"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Inner r = </a:t>
            </a:r>
            <a:r>
              <a:rPr lang="en-US" altLang="zh-CN" sz="2200" dirty="0" err="1">
                <a:latin typeface="Calibri" pitchFamily="34" charset="0"/>
                <a:sym typeface="Calibri" pitchFamily="34" charset="0"/>
              </a:rPr>
              <a:t>t.</a:t>
            </a:r>
            <a:r>
              <a:rPr lang="en-US" altLang="zh-CN" sz="2200" b="1" dirty="0" err="1">
                <a:latin typeface="Calibri" pitchFamily="34" charset="0"/>
                <a:sym typeface="Calibri" pitchFamily="34" charset="0"/>
              </a:rPr>
              <a:t>new</a:t>
            </a:r>
            <a:r>
              <a:rPr lang="en-US" altLang="zh-CN" sz="2200" b="1" dirty="0">
                <a:latin typeface="Calibri" pitchFamily="34" charset="0"/>
                <a:sym typeface="Calibri" pitchFamily="34" charset="0"/>
              </a:rPr>
              <a:t> Inner();</a:t>
            </a:r>
            <a:endParaRPr lang="zh-CN" altLang="en-US" sz="2200" b="1"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a:t>
            </a:r>
            <a:r>
              <a:rPr lang="en-US" altLang="zh-CN" sz="2200" dirty="0" err="1">
                <a:latin typeface="Calibri" pitchFamily="34" charset="0"/>
                <a:sym typeface="Calibri" pitchFamily="34" charset="0"/>
              </a:rPr>
              <a:t>System.</a:t>
            </a:r>
            <a:r>
              <a:rPr lang="en-US" altLang="zh-CN" sz="2200" i="1" dirty="0" err="1">
                <a:latin typeface="Calibri" pitchFamily="34" charset="0"/>
                <a:sym typeface="Calibri" pitchFamily="34" charset="0"/>
              </a:rPr>
              <a:t>out.println</a:t>
            </a:r>
            <a:r>
              <a:rPr lang="en-US" altLang="zh-CN" sz="2200" i="1" dirty="0">
                <a:latin typeface="Calibri" pitchFamily="34" charset="0"/>
                <a:sym typeface="Calibri" pitchFamily="34" charset="0"/>
              </a:rPr>
              <a:t>(</a:t>
            </a:r>
            <a:r>
              <a:rPr lang="en-US" altLang="zh-CN" sz="2200" i="1" dirty="0" err="1">
                <a:latin typeface="Calibri" pitchFamily="34" charset="0"/>
                <a:sym typeface="Calibri" pitchFamily="34" charset="0"/>
              </a:rPr>
              <a:t>r.a</a:t>
            </a:r>
            <a:r>
              <a:rPr lang="en-US" altLang="zh-CN" sz="2200" i="1" dirty="0">
                <a:latin typeface="Calibri" pitchFamily="34" charset="0"/>
                <a:sym typeface="Calibri" pitchFamily="34" charset="0"/>
              </a:rPr>
              <a:t>);//5</a:t>
            </a:r>
            <a:endParaRPr lang="zh-CN" altLang="en-US" sz="2200" i="1"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a:t>
            </a:r>
            <a:endParaRPr lang="zh-CN" altLang="en-US" sz="2200" dirty="0">
              <a:latin typeface="Calibri" pitchFamily="34" charset="0"/>
              <a:sym typeface="Calibri" pitchFamily="34" charset="0"/>
            </a:endParaRPr>
          </a:p>
          <a:p>
            <a:pPr eaLnBrk="1" hangingPunct="1">
              <a:buFont typeface="Arial" pitchFamily="34" charset="0"/>
              <a:buNone/>
            </a:pPr>
            <a:r>
              <a:rPr lang="en-US" altLang="zh-CN" sz="2200" dirty="0">
                <a:latin typeface="Calibri" pitchFamily="34" charset="0"/>
                <a:sym typeface="Calibri" pitchFamily="34" charset="0"/>
              </a:rPr>
              <a:t>      }</a:t>
            </a:r>
            <a:endParaRPr lang="zh-CN" altLang="en-US" dirty="0">
              <a:ea typeface="宋体" pitchFamily="2" charset="-122"/>
            </a:endParaRPr>
          </a:p>
        </p:txBody>
      </p:sp>
    </p:spTree>
    <p:extLst>
      <p:ext uri="{BB962C8B-B14F-4D97-AF65-F5344CB8AC3E}">
        <p14:creationId xmlns:p14="http://schemas.microsoft.com/office/powerpoint/2010/main" val="1173459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noChangeArrowheads="1"/>
          </p:cNvSpPr>
          <p:nvPr>
            <p:ph type="title"/>
          </p:nvPr>
        </p:nvSpPr>
        <p:spPr>
          <a:xfrm>
            <a:off x="3215217" y="765175"/>
            <a:ext cx="7008283" cy="719138"/>
          </a:xfrm>
        </p:spPr>
        <p:txBody>
          <a:bodyPr/>
          <a:lstStyle/>
          <a:p>
            <a:pPr eaLnBrk="1" hangingPunct="1"/>
            <a:r>
              <a:rPr lang="zh-CN" altLang="en-US" b="1" dirty="0">
                <a:latin typeface="宋体" pitchFamily="2" charset="-122"/>
                <a:ea typeface="宋体" pitchFamily="2" charset="-122"/>
              </a:rPr>
              <a:t>面向对象内容总结</a:t>
            </a:r>
            <a:endParaRPr lang="zh-CN" altLang="en-US" dirty="0"/>
          </a:p>
        </p:txBody>
      </p:sp>
      <p:pic>
        <p:nvPicPr>
          <p:cNvPr id="696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85" y="2176464"/>
            <a:ext cx="11643783"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Box 3"/>
          <p:cNvSpPr txBox="1">
            <a:spLocks noChangeArrowheads="1"/>
          </p:cNvSpPr>
          <p:nvPr/>
        </p:nvSpPr>
        <p:spPr bwMode="auto">
          <a:xfrm>
            <a:off x="814918" y="1700214"/>
            <a:ext cx="1075478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zh-CN" altLang="en-US" dirty="0">
                <a:latin typeface="Times New Roman" pitchFamily="18" charset="0"/>
                <a:ea typeface="宋体" pitchFamily="2" charset="-122"/>
                <a:sym typeface="Times New Roman" pitchFamily="18" charset="0"/>
              </a:rPr>
              <a:t>面向对象特性，是</a:t>
            </a:r>
            <a:r>
              <a:rPr lang="en-US" altLang="zh-CN" dirty="0">
                <a:latin typeface="Times New Roman" pitchFamily="18" charset="0"/>
                <a:ea typeface="宋体" pitchFamily="2" charset="-122"/>
                <a:sym typeface="Times New Roman" pitchFamily="18" charset="0"/>
              </a:rPr>
              <a:t>java</a:t>
            </a:r>
            <a:r>
              <a:rPr lang="zh-CN" altLang="en-US" dirty="0">
                <a:latin typeface="Times New Roman" pitchFamily="18" charset="0"/>
                <a:ea typeface="宋体" pitchFamily="2" charset="-122"/>
                <a:sym typeface="Times New Roman" pitchFamily="18" charset="0"/>
              </a:rPr>
              <a:t>学习的</a:t>
            </a:r>
            <a:r>
              <a:rPr lang="zh-CN" altLang="en-US" b="1" dirty="0">
                <a:latin typeface="Times New Roman" pitchFamily="18" charset="0"/>
                <a:ea typeface="宋体" pitchFamily="2" charset="-122"/>
                <a:sym typeface="Times New Roman" pitchFamily="18" charset="0"/>
              </a:rPr>
              <a:t>核心、重头戏</a:t>
            </a:r>
            <a:r>
              <a:rPr lang="zh-CN" altLang="en-US" dirty="0">
                <a:latin typeface="Times New Roman" pitchFamily="18" charset="0"/>
                <a:ea typeface="宋体" pitchFamily="2" charset="-122"/>
                <a:sym typeface="Times New Roman" pitchFamily="18" charset="0"/>
              </a:rPr>
              <a:t>。希望大家及时地梳理、总结 </a:t>
            </a:r>
            <a:endParaRPr lang="zh-CN" altLang="en-US" sz="1800" dirty="0">
              <a:latin typeface="Arial" pitchFamily="34" charset="0"/>
              <a:ea typeface="宋体" pitchFamily="2" charset="-122"/>
            </a:endParaRPr>
          </a:p>
        </p:txBody>
      </p:sp>
    </p:spTree>
    <p:extLst>
      <p:ext uri="{BB962C8B-B14F-4D97-AF65-F5344CB8AC3E}">
        <p14:creationId xmlns:p14="http://schemas.microsoft.com/office/powerpoint/2010/main" val="4106471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 name="图片 2" descr="40.jpg"/>
          <p:cNvPicPr>
            <a:picLocks noChangeAspect="1"/>
          </p:cNvPicPr>
          <p:nvPr/>
        </p:nvPicPr>
        <p:blipFill>
          <a:blip r:embed="rId2" cstate="print"/>
          <a:stretch>
            <a:fillRect/>
          </a:stretch>
        </p:blipFill>
        <p:spPr>
          <a:xfrm>
            <a:off x="26887" y="-362857"/>
            <a:ext cx="12335689" cy="77070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xfrm>
            <a:off x="2067984" y="765175"/>
            <a:ext cx="8151283" cy="831850"/>
          </a:xfrm>
        </p:spPr>
        <p:txBody>
          <a:bodyPr/>
          <a:lstStyle/>
          <a:p>
            <a:pPr eaLnBrk="1" hangingPunct="1"/>
            <a:r>
              <a:rPr lang="zh-CN" altLang="en-US" b="1" dirty="0">
                <a:latin typeface="Times New Roman" pitchFamily="18" charset="0"/>
                <a:ea typeface="宋体" pitchFamily="2" charset="-122"/>
                <a:sym typeface="Times New Roman" pitchFamily="18" charset="0"/>
              </a:rPr>
              <a:t>类属性、类方法的设计思想</a:t>
            </a:r>
            <a:endParaRPr lang="zh-CN" altLang="en-US" dirty="0"/>
          </a:p>
        </p:txBody>
      </p:sp>
      <p:sp>
        <p:nvSpPr>
          <p:cNvPr id="9218" name="Rectangle 3"/>
          <p:cNvSpPr>
            <a:spLocks noChangeArrowheads="1"/>
          </p:cNvSpPr>
          <p:nvPr/>
        </p:nvSpPr>
        <p:spPr bwMode="auto">
          <a:xfrm>
            <a:off x="814917" y="1917700"/>
            <a:ext cx="10657416"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Arial" pitchFamily="34" charset="0"/>
              <a:buChar char="l"/>
            </a:pPr>
            <a:r>
              <a:rPr lang="zh-CN" altLang="en-US" sz="2800" dirty="0">
                <a:latin typeface="Times New Roman" pitchFamily="18" charset="0"/>
                <a:ea typeface="宋体" pitchFamily="2" charset="-122"/>
                <a:sym typeface="Times New Roman" pitchFamily="18" charset="0"/>
              </a:rPr>
              <a:t>类属性作为该类各个对象之间共享的变量。</a:t>
            </a:r>
            <a:r>
              <a:rPr lang="zh-CN" altLang="en-US" sz="2800" b="1" dirty="0">
                <a:latin typeface="Times New Roman" pitchFamily="18" charset="0"/>
                <a:ea typeface="宋体" pitchFamily="2" charset="-122"/>
                <a:sym typeface="Times New Roman" pitchFamily="18" charset="0"/>
              </a:rPr>
              <a:t>在设计类时</a:t>
            </a:r>
            <a:r>
              <a:rPr lang="en-US" altLang="zh-CN" sz="2800" b="1" dirty="0">
                <a:latin typeface="Times New Roman" pitchFamily="18" charset="0"/>
                <a:ea typeface="宋体" pitchFamily="2" charset="-122"/>
                <a:sym typeface="Times New Roman" pitchFamily="18" charset="0"/>
              </a:rPr>
              <a:t>,</a:t>
            </a:r>
            <a:r>
              <a:rPr lang="zh-CN" altLang="en-US" sz="2800" b="1" dirty="0">
                <a:latin typeface="Times New Roman" pitchFamily="18" charset="0"/>
                <a:ea typeface="宋体" pitchFamily="2" charset="-122"/>
                <a:sym typeface="Times New Roman" pitchFamily="18" charset="0"/>
              </a:rPr>
              <a:t>分析哪些类属性不因对象的不同而改变，将这些属性设置为类属性。相应的方法设置为类方法。</a:t>
            </a:r>
          </a:p>
          <a:p>
            <a:pPr marL="342900" indent="-342900" eaLnBrk="1" hangingPunct="1">
              <a:buFont typeface="Arial" pitchFamily="34" charset="0"/>
              <a:buNone/>
            </a:pPr>
            <a:endParaRPr lang="en-US" sz="2800" b="1" dirty="0">
              <a:latin typeface="Times New Roman" pitchFamily="18" charset="0"/>
              <a:ea typeface="宋体" pitchFamily="2" charset="-122"/>
              <a:sym typeface="Times New Roman" pitchFamily="18" charset="0"/>
            </a:endParaRPr>
          </a:p>
          <a:p>
            <a:pPr marL="342900" indent="-342900" eaLnBrk="1" hangingPunct="1">
              <a:buFont typeface="Arial" pitchFamily="34" charset="0"/>
              <a:buChar char="l"/>
            </a:pPr>
            <a:r>
              <a:rPr lang="zh-CN" altLang="en-US" sz="2800" b="1" dirty="0">
                <a:latin typeface="Times New Roman" pitchFamily="18" charset="0"/>
                <a:ea typeface="宋体" pitchFamily="2" charset="-122"/>
                <a:sym typeface="Times New Roman" pitchFamily="18" charset="0"/>
              </a:rPr>
              <a:t>如果方法与调用者无关，则这样的方法通常被声明为类方法，由于不需要创建对象就可以调用类方法，从而简化了方法的调用</a:t>
            </a:r>
            <a:endParaRPr lang="zh-CN" altLang="en-US" dirty="0">
              <a:ea typeface="宋体" pitchFamily="2" charset="-122"/>
            </a:endParaRPr>
          </a:p>
        </p:txBody>
      </p:sp>
    </p:spTree>
    <p:extLst>
      <p:ext uri="{BB962C8B-B14F-4D97-AF65-F5344CB8AC3E}">
        <p14:creationId xmlns:p14="http://schemas.microsoft.com/office/powerpoint/2010/main" val="328721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503084" y="765175"/>
            <a:ext cx="5537200" cy="647700"/>
          </a:xfrm>
        </p:spPr>
        <p:txBody>
          <a:bodyPr/>
          <a:lstStyle/>
          <a:p>
            <a:pPr eaLnBrk="1" hangingPunct="1"/>
            <a:r>
              <a:rPr lang="zh-CN" altLang="en-US" b="1" dirty="0">
                <a:ea typeface="宋体" pitchFamily="2" charset="-122"/>
                <a:sym typeface="Times New Roman" pitchFamily="18" charset="0"/>
              </a:rPr>
              <a:t>关键字</a:t>
            </a:r>
            <a:r>
              <a:rPr lang="en-US" altLang="zh-CN" b="1" dirty="0">
                <a:ea typeface="宋体" pitchFamily="2" charset="-122"/>
                <a:sym typeface="Times New Roman" pitchFamily="18" charset="0"/>
              </a:rPr>
              <a:t>static</a:t>
            </a:r>
            <a:endParaRPr lang="zh-CN" altLang="en-US" dirty="0"/>
          </a:p>
        </p:txBody>
      </p:sp>
      <p:sp>
        <p:nvSpPr>
          <p:cNvPr id="10242" name="Rectangle 3"/>
          <p:cNvSpPr>
            <a:spLocks noGrp="1" noChangeArrowheads="1"/>
          </p:cNvSpPr>
          <p:nvPr>
            <p:ph type="body" idx="4294967295"/>
          </p:nvPr>
        </p:nvSpPr>
        <p:spPr>
          <a:xfrm>
            <a:off x="622300" y="1557339"/>
            <a:ext cx="11235267" cy="4535487"/>
          </a:xfrm>
          <a:prstGeom prst="rect">
            <a:avLst/>
          </a:prstGeom>
        </p:spPr>
        <p:txBody>
          <a:bodyPr/>
          <a:lstStyle/>
          <a:p>
            <a:pPr algn="just" eaLnBrk="1" hangingPunct="1">
              <a:spcBef>
                <a:spcPct val="40000"/>
              </a:spcBef>
              <a:buFont typeface="Arial" pitchFamily="34" charset="0"/>
              <a:buChar char="l"/>
            </a:pPr>
            <a:r>
              <a:rPr lang="zh-CN" altLang="en-US" dirty="0">
                <a:ea typeface="宋体" pitchFamily="2" charset="-122"/>
                <a:sym typeface="Times New Roman" pitchFamily="18" charset="0"/>
              </a:rPr>
              <a:t>使用范围：</a:t>
            </a:r>
          </a:p>
          <a:p>
            <a:pPr marL="539750" lvl="1" indent="0" algn="just" eaLnBrk="1" hangingPunct="1">
              <a:spcBef>
                <a:spcPct val="40000"/>
              </a:spcBef>
              <a:buFont typeface="Arial" pitchFamily="34" charset="0"/>
              <a:buChar char="Ø"/>
            </a:pPr>
            <a:r>
              <a:rPr lang="zh-CN" altLang="en-US" dirty="0">
                <a:ea typeface="宋体" pitchFamily="2" charset="-122"/>
                <a:sym typeface="Times New Roman" pitchFamily="18" charset="0"/>
              </a:rPr>
              <a:t>在</a:t>
            </a:r>
            <a:r>
              <a:rPr lang="en-US" altLang="zh-CN" dirty="0">
                <a:ea typeface="宋体" pitchFamily="2" charset="-122"/>
                <a:sym typeface="Times New Roman" pitchFamily="18" charset="0"/>
              </a:rPr>
              <a:t>Java</a:t>
            </a:r>
            <a:r>
              <a:rPr lang="zh-CN" altLang="en-US" dirty="0">
                <a:ea typeface="宋体" pitchFamily="2" charset="-122"/>
                <a:sym typeface="Times New Roman" pitchFamily="18" charset="0"/>
              </a:rPr>
              <a:t>类中，可用</a:t>
            </a:r>
            <a:r>
              <a:rPr lang="en-US" altLang="zh-CN" dirty="0">
                <a:ea typeface="宋体" pitchFamily="2" charset="-122"/>
                <a:sym typeface="Times New Roman" pitchFamily="18" charset="0"/>
              </a:rPr>
              <a:t>static</a:t>
            </a:r>
            <a:r>
              <a:rPr lang="zh-CN" altLang="en-US" dirty="0">
                <a:ea typeface="宋体" pitchFamily="2" charset="-122"/>
                <a:sym typeface="Times New Roman" pitchFamily="18" charset="0"/>
              </a:rPr>
              <a:t>修饰属性、方法、代码块、内部类</a:t>
            </a:r>
          </a:p>
          <a:p>
            <a:pPr marL="539750" lvl="1" indent="0" algn="just" eaLnBrk="1" hangingPunct="1">
              <a:spcBef>
                <a:spcPct val="40000"/>
              </a:spcBef>
              <a:buFont typeface="Arial" pitchFamily="34" charset="0"/>
              <a:buNone/>
            </a:pPr>
            <a:endParaRPr lang="en-US" dirty="0">
              <a:ea typeface="宋体" pitchFamily="2" charset="-122"/>
            </a:endParaRPr>
          </a:p>
          <a:p>
            <a:pPr eaLnBrk="1" hangingPunct="1">
              <a:buFont typeface="Arial" pitchFamily="34" charset="0"/>
              <a:buChar char="l"/>
            </a:pPr>
            <a:r>
              <a:rPr lang="zh-CN" altLang="en-US" dirty="0">
                <a:ea typeface="宋体" pitchFamily="2" charset="-122"/>
              </a:rPr>
              <a:t>被修饰后的成员具备以下特点：</a:t>
            </a:r>
          </a:p>
          <a:p>
            <a:pPr marL="539750" lvl="1" indent="0" eaLnBrk="1" hangingPunct="1">
              <a:spcBef>
                <a:spcPts val="1800"/>
              </a:spcBef>
              <a:buFont typeface="Arial" pitchFamily="34" charset="0"/>
              <a:buChar char="Ø"/>
            </a:pPr>
            <a:r>
              <a:rPr lang="zh-CN" altLang="en-US" sz="2500" dirty="0">
                <a:ea typeface="宋体" pitchFamily="2" charset="-122"/>
              </a:rPr>
              <a:t>随着类的加载而加载</a:t>
            </a:r>
          </a:p>
          <a:p>
            <a:pPr marL="539750" lvl="1" indent="0" eaLnBrk="1" hangingPunct="1">
              <a:spcBef>
                <a:spcPts val="1800"/>
              </a:spcBef>
              <a:buFont typeface="Arial" pitchFamily="34" charset="0"/>
              <a:buChar char="Ø"/>
            </a:pPr>
            <a:r>
              <a:rPr lang="zh-CN" altLang="en-US" sz="2500" dirty="0">
                <a:ea typeface="宋体" pitchFamily="2" charset="-122"/>
              </a:rPr>
              <a:t>优先于对象存在</a:t>
            </a:r>
          </a:p>
          <a:p>
            <a:pPr marL="539750" lvl="1" indent="0" eaLnBrk="1" hangingPunct="1">
              <a:spcBef>
                <a:spcPts val="1800"/>
              </a:spcBef>
              <a:buFont typeface="Arial" pitchFamily="34" charset="0"/>
              <a:buChar char="Ø"/>
            </a:pPr>
            <a:r>
              <a:rPr lang="zh-CN" altLang="en-US" sz="2500" dirty="0">
                <a:ea typeface="宋体" pitchFamily="2" charset="-122"/>
              </a:rPr>
              <a:t>修饰的成员，被所有对象所共享</a:t>
            </a:r>
          </a:p>
          <a:p>
            <a:pPr marL="539750" lvl="1" indent="0" eaLnBrk="1" hangingPunct="1">
              <a:spcBef>
                <a:spcPts val="1800"/>
              </a:spcBef>
              <a:buFont typeface="Arial" pitchFamily="34" charset="0"/>
              <a:buChar char="Ø"/>
            </a:pPr>
            <a:r>
              <a:rPr lang="zh-CN" altLang="en-US" sz="2500" dirty="0">
                <a:ea typeface="宋体" pitchFamily="2" charset="-122"/>
              </a:rPr>
              <a:t>访问权限允许时，可不创建对象，直接被类调用</a:t>
            </a:r>
            <a:endParaRPr lang="zh-CN" altLang="en-US" dirty="0"/>
          </a:p>
        </p:txBody>
      </p:sp>
    </p:spTree>
    <p:extLst>
      <p:ext uri="{BB962C8B-B14F-4D97-AF65-F5344CB8AC3E}">
        <p14:creationId xmlns:p14="http://schemas.microsoft.com/office/powerpoint/2010/main" val="1770340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TextBox 3"/>
          <p:cNvSpPr txBox="1">
            <a:spLocks noChangeArrowheads="1"/>
          </p:cNvSpPr>
          <p:nvPr/>
        </p:nvSpPr>
        <p:spPr bwMode="auto">
          <a:xfrm>
            <a:off x="334433" y="836613"/>
            <a:ext cx="672253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sym typeface="Calibri" pitchFamily="34" charset="0"/>
              </a:rPr>
              <a:t>class Circle {</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private double radius;</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public static String </a:t>
            </a:r>
            <a:r>
              <a:rPr lang="en-US" altLang="zh-CN" sz="2400" i="1" dirty="0">
                <a:sym typeface="Calibri" pitchFamily="34" charset="0"/>
              </a:rPr>
              <a:t>name = "</a:t>
            </a:r>
            <a:r>
              <a:rPr lang="zh-CN" altLang="en-US" sz="2400" i="1" dirty="0">
                <a:latin typeface="Arial" pitchFamily="34" charset="0"/>
                <a:ea typeface="宋体" pitchFamily="2" charset="-122"/>
              </a:rPr>
              <a:t>这是一个圆</a:t>
            </a:r>
            <a:r>
              <a:rPr lang="en-US" altLang="zh-CN" sz="2400" i="1" dirty="0">
                <a:sym typeface="Calibri" pitchFamily="34" charset="0"/>
              </a:rPr>
              <a:t>";</a:t>
            </a:r>
            <a:endParaRPr lang="zh-CN" altLang="en-US" sz="2400" i="1" dirty="0">
              <a:sym typeface="Calibri" pitchFamily="34" charset="0"/>
            </a:endParaRPr>
          </a:p>
          <a:p>
            <a:pPr eaLnBrk="1" hangingPunct="1">
              <a:buFont typeface="Arial" pitchFamily="34" charset="0"/>
              <a:buNone/>
            </a:pPr>
            <a:r>
              <a:rPr lang="en-US" altLang="zh-CN" sz="2400" dirty="0">
                <a:sym typeface="Calibri" pitchFamily="34" charset="0"/>
              </a:rPr>
              <a:t>public static String </a:t>
            </a:r>
            <a:r>
              <a:rPr lang="en-US" altLang="zh-CN" sz="2400" dirty="0" err="1">
                <a:sym typeface="Calibri" pitchFamily="34" charset="0"/>
              </a:rPr>
              <a:t>getName</a:t>
            </a: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return </a:t>
            </a:r>
            <a:r>
              <a:rPr lang="en-US" altLang="zh-CN" sz="2400" i="1" dirty="0">
                <a:sym typeface="Calibri" pitchFamily="34" charset="0"/>
              </a:rPr>
              <a:t>name;</a:t>
            </a: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public Circle(double radius) {</a:t>
            </a:r>
            <a:endParaRPr lang="zh-CN" altLang="en-US" sz="2400" dirty="0">
              <a:sym typeface="Calibri" pitchFamily="34" charset="0"/>
            </a:endParaRPr>
          </a:p>
          <a:p>
            <a:pPr eaLnBrk="1" hangingPunct="1">
              <a:buFont typeface="Arial" pitchFamily="34" charset="0"/>
              <a:buNone/>
            </a:pPr>
            <a:r>
              <a:rPr lang="en-US" altLang="zh-CN" sz="2400" i="1" dirty="0" err="1">
                <a:sym typeface="Calibri" pitchFamily="34" charset="0"/>
              </a:rPr>
              <a:t>getName</a:t>
            </a:r>
            <a:r>
              <a:rPr lang="en-US" altLang="zh-CN" sz="2400" i="1" dirty="0">
                <a:sym typeface="Calibri" pitchFamily="34" charset="0"/>
              </a:rPr>
              <a:t>();</a:t>
            </a:r>
            <a:endParaRPr lang="zh-CN" altLang="en-US" sz="2400" i="1" dirty="0">
              <a:sym typeface="Calibri" pitchFamily="34" charset="0"/>
            </a:endParaRPr>
          </a:p>
          <a:p>
            <a:pPr eaLnBrk="1" hangingPunct="1">
              <a:buFont typeface="Arial" pitchFamily="34" charset="0"/>
              <a:buNone/>
            </a:pPr>
            <a:r>
              <a:rPr lang="en-US" altLang="zh-CN" sz="2400" dirty="0" err="1">
                <a:sym typeface="Calibri" pitchFamily="34" charset="0"/>
              </a:rPr>
              <a:t>this.radius</a:t>
            </a:r>
            <a:r>
              <a:rPr lang="en-US" altLang="zh-CN" sz="2400" dirty="0">
                <a:sym typeface="Calibri" pitchFamily="34" charset="0"/>
              </a:rPr>
              <a:t> = radius;}</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public double </a:t>
            </a:r>
            <a:r>
              <a:rPr lang="en-US" altLang="zh-CN" sz="2400" dirty="0" err="1">
                <a:sym typeface="Calibri" pitchFamily="34" charset="0"/>
              </a:rPr>
              <a:t>findArea</a:t>
            </a:r>
            <a:r>
              <a:rPr lang="en-US" altLang="zh-CN" sz="2400" dirty="0">
                <a:sym typeface="Calibri" pitchFamily="34" charset="0"/>
              </a:rPr>
              <a:t>() {</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return </a:t>
            </a:r>
            <a:r>
              <a:rPr lang="en-US" altLang="zh-CN" sz="2400" dirty="0" err="1">
                <a:sym typeface="Calibri" pitchFamily="34" charset="0"/>
              </a:rPr>
              <a:t>Math.</a:t>
            </a:r>
            <a:r>
              <a:rPr lang="en-US" altLang="zh-CN" sz="2400" i="1" dirty="0" err="1">
                <a:sym typeface="Calibri" pitchFamily="34" charset="0"/>
              </a:rPr>
              <a:t>PI</a:t>
            </a:r>
            <a:r>
              <a:rPr lang="en-US" altLang="zh-CN" sz="2400" i="1" dirty="0">
                <a:sym typeface="Calibri" pitchFamily="34" charset="0"/>
              </a:rPr>
              <a:t> * radius * radius;</a:t>
            </a: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public void display(){</a:t>
            </a:r>
            <a:endParaRPr lang="zh-CN" altLang="en-US" sz="2400" dirty="0">
              <a:sym typeface="Calibri" pitchFamily="34" charset="0"/>
            </a:endParaRPr>
          </a:p>
          <a:p>
            <a:pPr eaLnBrk="1" hangingPunct="1">
              <a:buFont typeface="Arial" pitchFamily="34" charset="0"/>
              <a:buNone/>
            </a:pPr>
            <a:r>
              <a:rPr lang="en-US" altLang="zh-CN" sz="2400" dirty="0" err="1">
                <a:sym typeface="Calibri" pitchFamily="34" charset="0"/>
              </a:rPr>
              <a:t>System.</a:t>
            </a:r>
            <a:r>
              <a:rPr lang="en-US" altLang="zh-CN" sz="2400" i="1" dirty="0" err="1">
                <a:sym typeface="Calibri" pitchFamily="34" charset="0"/>
              </a:rPr>
              <a:t>out.println</a:t>
            </a:r>
            <a:r>
              <a:rPr lang="en-US" altLang="zh-CN" sz="2400" i="1" dirty="0">
                <a:sym typeface="Calibri" pitchFamily="34" charset="0"/>
              </a:rPr>
              <a:t>("name:"+</a:t>
            </a:r>
            <a:r>
              <a:rPr lang="en-US" altLang="zh-CN" sz="2400" i="1" dirty="0" err="1">
                <a:sym typeface="Calibri" pitchFamily="34" charset="0"/>
              </a:rPr>
              <a:t>name+"radius</a:t>
            </a:r>
            <a:r>
              <a:rPr lang="en-US" altLang="zh-CN" sz="2400" i="1" dirty="0">
                <a:sym typeface="Calibri" pitchFamily="34" charset="0"/>
              </a:rPr>
              <a:t>:"+radius);</a:t>
            </a:r>
            <a:endParaRPr lang="zh-CN" altLang="en-US" sz="2400" i="1" dirty="0">
              <a:sym typeface="Calibri" pitchFamily="34" charset="0"/>
            </a:endParaRPr>
          </a:p>
          <a:p>
            <a:pPr eaLnBrk="1" hangingPunct="1">
              <a:buFont typeface="Arial" pitchFamily="34" charset="0"/>
              <a:buNone/>
            </a:pPr>
            <a:r>
              <a:rPr lang="en-US" altLang="zh-CN" sz="2400" dirty="0">
                <a:sym typeface="Calibri" pitchFamily="34" charset="0"/>
              </a:rPr>
              <a:t>}}</a:t>
            </a:r>
            <a:endParaRPr lang="zh-CN" altLang="en-US" sz="1800" dirty="0">
              <a:latin typeface="Arial" pitchFamily="34" charset="0"/>
              <a:ea typeface="宋体" pitchFamily="2" charset="-122"/>
            </a:endParaRPr>
          </a:p>
        </p:txBody>
      </p:sp>
      <p:sp>
        <p:nvSpPr>
          <p:cNvPr id="11266" name="TextBox 1"/>
          <p:cNvSpPr txBox="1">
            <a:spLocks noChangeArrowheads="1"/>
          </p:cNvSpPr>
          <p:nvPr/>
        </p:nvSpPr>
        <p:spPr bwMode="auto">
          <a:xfrm>
            <a:off x="6877051" y="1101725"/>
            <a:ext cx="5230283"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buFont typeface="Arial" pitchFamily="34" charset="0"/>
              <a:buNone/>
            </a:pPr>
            <a:r>
              <a:rPr lang="en-US" altLang="zh-CN" sz="2400" dirty="0">
                <a:sym typeface="Calibri" pitchFamily="34" charset="0"/>
              </a:rPr>
              <a:t>public class </a:t>
            </a:r>
            <a:r>
              <a:rPr lang="en-US" altLang="zh-CN" sz="2400" dirty="0" err="1">
                <a:sym typeface="Calibri" pitchFamily="34" charset="0"/>
              </a:rPr>
              <a:t>TestStatic</a:t>
            </a:r>
            <a:r>
              <a:rPr lang="en-US" altLang="zh-CN" sz="2400" dirty="0">
                <a:sym typeface="Calibri" pitchFamily="34" charset="0"/>
              </a:rPr>
              <a:t> {</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public static void main(String[] </a:t>
            </a:r>
            <a:r>
              <a:rPr lang="en-US" altLang="zh-CN" sz="2400" dirty="0" err="1">
                <a:sym typeface="Calibri" pitchFamily="34" charset="0"/>
              </a:rPr>
              <a:t>args</a:t>
            </a:r>
            <a:r>
              <a:rPr lang="en-US" altLang="zh-CN" sz="2400" dirty="0">
                <a:sym typeface="Calibri" pitchFamily="34" charset="0"/>
              </a:rPr>
              <a:t>) {</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Circle c1 = new Circle(2.0);</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Circle c2 = new Circle(3.0);</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c1.display();</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c2.display();</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r>
              <a:rPr lang="en-US" altLang="zh-CN" sz="2400" dirty="0">
                <a:sym typeface="Calibri" pitchFamily="34" charset="0"/>
              </a:rPr>
              <a:t>}</a:t>
            </a:r>
            <a:endParaRPr lang="zh-CN" altLang="en-US" sz="2400" dirty="0">
              <a:sym typeface="Calibri" pitchFamily="34" charset="0"/>
            </a:endParaRPr>
          </a:p>
          <a:p>
            <a:pPr eaLnBrk="1" hangingPunct="1">
              <a:buFont typeface="Arial" pitchFamily="34" charset="0"/>
              <a:buNone/>
            </a:pPr>
            <a:endParaRPr lang="zh-CN" altLang="en-US" sz="2400" dirty="0">
              <a:latin typeface="Arial" pitchFamily="34" charset="0"/>
              <a:ea typeface="宋体" pitchFamily="2" charset="-122"/>
            </a:endParaRPr>
          </a:p>
        </p:txBody>
      </p:sp>
    </p:spTree>
    <p:extLst>
      <p:ext uri="{BB962C8B-B14F-4D97-AF65-F5344CB8AC3E}">
        <p14:creationId xmlns:p14="http://schemas.microsoft.com/office/powerpoint/2010/main" val="23448953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2732617" y="725489"/>
            <a:ext cx="7287683" cy="801687"/>
          </a:xfrm>
        </p:spPr>
        <p:txBody>
          <a:bodyPr/>
          <a:lstStyle/>
          <a:p>
            <a:pPr eaLnBrk="1" hangingPunct="1"/>
            <a:r>
              <a:rPr lang="zh-CN" altLang="en-US" b="1" dirty="0">
                <a:ea typeface="宋体" pitchFamily="2" charset="-122"/>
                <a:sym typeface="Times New Roman" pitchFamily="18" charset="0"/>
              </a:rPr>
              <a:t>类变量</a:t>
            </a:r>
            <a:r>
              <a:rPr lang="en-US" altLang="zh-CN" b="1" dirty="0">
                <a:ea typeface="宋体" pitchFamily="2" charset="-122"/>
                <a:sym typeface="Times New Roman" pitchFamily="18" charset="0"/>
              </a:rPr>
              <a:t>(class Variable)</a:t>
            </a:r>
            <a:endParaRPr lang="zh-CN" altLang="en-US" dirty="0"/>
          </a:p>
        </p:txBody>
      </p:sp>
      <p:sp>
        <p:nvSpPr>
          <p:cNvPr id="12290" name="Rectangle 3"/>
          <p:cNvSpPr>
            <a:spLocks noChangeArrowheads="1"/>
          </p:cNvSpPr>
          <p:nvPr/>
        </p:nvSpPr>
        <p:spPr bwMode="auto">
          <a:xfrm>
            <a:off x="719667" y="1555750"/>
            <a:ext cx="9601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buFont typeface="Arial" pitchFamily="34" charset="0"/>
              <a:buChar char="l"/>
            </a:pPr>
            <a:r>
              <a:rPr lang="zh-CN" altLang="en-US" sz="2800">
                <a:ea typeface="宋体" pitchFamily="2" charset="-122"/>
                <a:sym typeface="Times New Roman" pitchFamily="18" charset="0"/>
              </a:rPr>
              <a:t>类变量（类属性）由该类的所有实例共享</a:t>
            </a:r>
            <a:endParaRPr lang="zh-CN" altLang="en-US"/>
          </a:p>
        </p:txBody>
      </p:sp>
      <p:sp>
        <p:nvSpPr>
          <p:cNvPr id="12291" name="Rectangle 4"/>
          <p:cNvSpPr>
            <a:spLocks noChangeArrowheads="1"/>
          </p:cNvSpPr>
          <p:nvPr/>
        </p:nvSpPr>
        <p:spPr bwMode="auto">
          <a:xfrm>
            <a:off x="6864351" y="2487614"/>
            <a:ext cx="5482167"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Arial" pitchFamily="34" charset="0"/>
              <a:buNone/>
            </a:pPr>
            <a:r>
              <a:rPr lang="en-US" altLang="zh-CN" sz="2400" dirty="0">
                <a:ea typeface="宋体" pitchFamily="2" charset="-122"/>
                <a:sym typeface="Times New Roman" pitchFamily="18" charset="0"/>
              </a:rPr>
              <a:t>public class Person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private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id;</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public </a:t>
            </a:r>
            <a:r>
              <a:rPr lang="en-US" altLang="zh-CN" sz="2400" b="1" dirty="0">
                <a:ea typeface="宋体" pitchFamily="2" charset="-122"/>
                <a:sym typeface="Times New Roman" pitchFamily="18" charset="0"/>
              </a:rPr>
              <a:t>static </a:t>
            </a:r>
            <a:r>
              <a:rPr lang="en-US" altLang="zh-CN" sz="2400" dirty="0" err="1">
                <a:ea typeface="宋体" pitchFamily="2" charset="-122"/>
                <a:sym typeface="Times New Roman" pitchFamily="18" charset="0"/>
              </a:rPr>
              <a:t>int</a:t>
            </a:r>
            <a:r>
              <a:rPr lang="en-US" altLang="zh-CN" sz="2400" dirty="0">
                <a:ea typeface="宋体" pitchFamily="2" charset="-122"/>
                <a:sym typeface="Times New Roman" pitchFamily="18" charset="0"/>
              </a:rPr>
              <a:t> </a:t>
            </a:r>
            <a:r>
              <a:rPr lang="en-US" altLang="zh-CN" sz="2400" b="1" dirty="0">
                <a:ea typeface="宋体" pitchFamily="2" charset="-122"/>
                <a:sym typeface="Times New Roman" pitchFamily="18" charset="0"/>
              </a:rPr>
              <a:t>total </a:t>
            </a:r>
            <a:r>
              <a:rPr lang="en-US" altLang="zh-CN" sz="2400" dirty="0">
                <a:ea typeface="宋体" pitchFamily="2" charset="-122"/>
                <a:sym typeface="Times New Roman" pitchFamily="18" charset="0"/>
              </a:rPr>
              <a:t>= 0;</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public Person()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a:t>
            </a:r>
            <a:r>
              <a:rPr lang="en-US" altLang="zh-CN" sz="2400" b="1" dirty="0">
                <a:ea typeface="宋体" pitchFamily="2" charset="-122"/>
                <a:sym typeface="Times New Roman" pitchFamily="18" charset="0"/>
              </a:rPr>
              <a:t>total</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id = </a:t>
            </a:r>
            <a:r>
              <a:rPr lang="en-US" altLang="zh-CN" sz="2400" b="1" dirty="0">
                <a:ea typeface="宋体" pitchFamily="2" charset="-122"/>
                <a:sym typeface="Times New Roman" pitchFamily="18" charset="0"/>
              </a:rPr>
              <a:t>total</a:t>
            </a:r>
            <a:r>
              <a:rPr lang="en-US" altLang="zh-CN" sz="2400" dirty="0">
                <a:ea typeface="宋体" pitchFamily="2" charset="-122"/>
                <a:sym typeface="Times New Roman" pitchFamily="18" charset="0"/>
              </a:rPr>
              <a:t>;</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a:t>
            </a:r>
            <a:endParaRPr lang="zh-CN" altLang="en-US" sz="2400" dirty="0">
              <a:ea typeface="宋体" pitchFamily="2" charset="-122"/>
              <a:sym typeface="Times New Roman" pitchFamily="18" charset="0"/>
            </a:endParaRPr>
          </a:p>
          <a:p>
            <a:pPr eaLnBrk="1" hangingPunct="1">
              <a:buFont typeface="Arial" pitchFamily="34" charset="0"/>
              <a:buNone/>
            </a:pPr>
            <a:r>
              <a:rPr lang="en-US" altLang="zh-CN" sz="2400" dirty="0">
                <a:ea typeface="宋体" pitchFamily="2" charset="-122"/>
                <a:sym typeface="Times New Roman" pitchFamily="18" charset="0"/>
              </a:rPr>
              <a:t> }</a:t>
            </a:r>
            <a:endParaRPr lang="zh-CN" altLang="en-US" dirty="0"/>
          </a:p>
        </p:txBody>
      </p:sp>
      <p:graphicFrame>
        <p:nvGraphicFramePr>
          <p:cNvPr id="15365" name="Group 5"/>
          <p:cNvGraphicFramePr>
            <a:graphicFrameLocks noGrp="1"/>
          </p:cNvGraphicFramePr>
          <p:nvPr>
            <p:extLst>
              <p:ext uri="{D42A27DB-BD31-4B8C-83A1-F6EECF244321}">
                <p14:modId xmlns:p14="http://schemas.microsoft.com/office/powerpoint/2010/main" val="473499344"/>
              </p:ext>
            </p:extLst>
          </p:nvPr>
        </p:nvGraphicFramePr>
        <p:xfrm>
          <a:off x="2184400" y="2781301"/>
          <a:ext cx="2794000" cy="1287463"/>
        </p:xfrm>
        <a:graphic>
          <a:graphicData uri="http://schemas.openxmlformats.org/drawingml/2006/table">
            <a:tbl>
              <a:tblPr/>
              <a:tblGrid>
                <a:gridCol w="2794000">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Person</a:t>
                      </a:r>
                      <a:endParaRPr kumimoji="0" lang="zh-CN" alt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55663">
                <a:tc>
                  <a: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+total : int = 0 </a:t>
                      </a:r>
                      <a:endParaRPr kumimoji="0" lang="zh-CN" altLang="en-US" sz="18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-id : int</a:t>
                      </a:r>
                      <a:endParaRPr kumimoji="0" 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12300" name="Line 13"/>
          <p:cNvSpPr>
            <a:spLocks noChangeShapeType="1"/>
          </p:cNvSpPr>
          <p:nvPr/>
        </p:nvSpPr>
        <p:spPr bwMode="auto">
          <a:xfrm flipV="1">
            <a:off x="2148417" y="4010025"/>
            <a:ext cx="810683" cy="1036638"/>
          </a:xfrm>
          <a:prstGeom prst="line">
            <a:avLst/>
          </a:prstGeom>
          <a:noFill/>
          <a:ln w="9525">
            <a:solidFill>
              <a:srgbClr val="BD6FB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5374" name="Group 14"/>
          <p:cNvGraphicFramePr>
            <a:graphicFrameLocks noGrp="1"/>
          </p:cNvGraphicFramePr>
          <p:nvPr>
            <p:extLst>
              <p:ext uri="{D42A27DB-BD31-4B8C-83A1-F6EECF244321}">
                <p14:modId xmlns:p14="http://schemas.microsoft.com/office/powerpoint/2010/main" val="1383129791"/>
              </p:ext>
            </p:extLst>
          </p:nvPr>
        </p:nvGraphicFramePr>
        <p:xfrm>
          <a:off x="977901" y="4802188"/>
          <a:ext cx="2070100" cy="990600"/>
        </p:xfrm>
        <a:graphic>
          <a:graphicData uri="http://schemas.openxmlformats.org/drawingml/2006/table">
            <a:tbl>
              <a:tblPr/>
              <a:tblGrid>
                <a:gridCol w="2070100">
                  <a:extLst>
                    <a:ext uri="{9D8B030D-6E8A-4147-A177-3AD203B41FA5}">
                      <a16:colId xmlns:a16="http://schemas.microsoft.com/office/drawing/2014/main" val="20000"/>
                    </a:ext>
                  </a:extLst>
                </a:gridCol>
              </a:tblGrid>
              <a:tr h="4953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p1 : Person</a:t>
                      </a:r>
                      <a:endParaRPr kumimoji="0" lang="zh-CN" alt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id=1</a:t>
                      </a:r>
                      <a:endParaRPr kumimoji="0" lang="zh-CN" alt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15382" name="Group 22"/>
          <p:cNvGraphicFramePr>
            <a:graphicFrameLocks noGrp="1"/>
          </p:cNvGraphicFramePr>
          <p:nvPr>
            <p:extLst>
              <p:ext uri="{D42A27DB-BD31-4B8C-83A1-F6EECF244321}">
                <p14:modId xmlns:p14="http://schemas.microsoft.com/office/powerpoint/2010/main" val="1072336376"/>
              </p:ext>
            </p:extLst>
          </p:nvPr>
        </p:nvGraphicFramePr>
        <p:xfrm>
          <a:off x="3517901" y="4802188"/>
          <a:ext cx="2070100" cy="990600"/>
        </p:xfrm>
        <a:graphic>
          <a:graphicData uri="http://schemas.openxmlformats.org/drawingml/2006/table">
            <a:tbl>
              <a:tblPr/>
              <a:tblGrid>
                <a:gridCol w="2070100">
                  <a:extLst>
                    <a:ext uri="{9D8B030D-6E8A-4147-A177-3AD203B41FA5}">
                      <a16:colId xmlns:a16="http://schemas.microsoft.com/office/drawing/2014/main" val="20000"/>
                    </a:ext>
                  </a:extLst>
                </a:gridCol>
              </a:tblGrid>
              <a:tr h="4953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6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p2 : Person</a:t>
                      </a:r>
                      <a:endParaRPr kumimoji="0" lang="zh-CN" alt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95300">
                <a:tc>
                  <a: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1" u="none" strike="noStrike" cap="none" normalizeH="0" baseline="0">
                          <a:ln>
                            <a:noFill/>
                          </a:ln>
                          <a:solidFill>
                            <a:schemeClr val="tx1"/>
                          </a:solidFill>
                          <a:effectLst/>
                          <a:latin typeface="Arial Unicode MS" pitchFamily="34" charset="-122"/>
                          <a:ea typeface="Arial Unicode MS" pitchFamily="34" charset="-122"/>
                          <a:cs typeface="Arial Unicode MS" pitchFamily="34" charset="-122"/>
                          <a:sym typeface="Arial Unicode MS" pitchFamily="34" charset="-122"/>
                        </a:rPr>
                        <a:t>id=2</a:t>
                      </a:r>
                      <a:endParaRPr kumimoji="0" lang="zh-CN" altLang="en-US" sz="2400" b="0" i="0" u="none" strike="noStrike" cap="none" normalizeH="0" baseline="0">
                        <a:ln>
                          <a:noFill/>
                        </a:ln>
                        <a:solidFill>
                          <a:schemeClr val="tx1"/>
                        </a:solidFill>
                        <a:effectLst/>
                        <a:latin typeface="Calibri" panose="020F0502020204030204" pitchFamily="34" charset="0"/>
                        <a:ea typeface="Arial Unicode MS" pitchFamily="34" charset="-122"/>
                        <a:cs typeface="Arial Unicode MS" pitchFamily="34" charset="-122"/>
                      </a:endParaRPr>
                    </a:p>
                  </a:txBody>
                  <a:tcPr marL="121920" marR="1219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12317" name="Line 30"/>
          <p:cNvSpPr>
            <a:spLocks noChangeShapeType="1"/>
          </p:cNvSpPr>
          <p:nvPr/>
        </p:nvSpPr>
        <p:spPr bwMode="auto">
          <a:xfrm flipH="1" flipV="1">
            <a:off x="4165601" y="4010025"/>
            <a:ext cx="681567" cy="787400"/>
          </a:xfrm>
          <a:prstGeom prst="line">
            <a:avLst/>
          </a:prstGeom>
          <a:noFill/>
          <a:ln w="9525">
            <a:solidFill>
              <a:srgbClr val="BD6FB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18" name="Text Box 31"/>
          <p:cNvSpPr txBox="1">
            <a:spLocks noChangeArrowheads="1"/>
          </p:cNvSpPr>
          <p:nvPr/>
        </p:nvSpPr>
        <p:spPr bwMode="auto">
          <a:xfrm>
            <a:off x="4277785" y="4264025"/>
            <a:ext cx="248284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en-US" altLang="zh-CN" sz="1800">
                <a:latin typeface="Arial" pitchFamily="34" charset="0"/>
                <a:ea typeface="宋体" pitchFamily="2" charset="-122"/>
                <a:sym typeface="Times New Roman" pitchFamily="18" charset="0"/>
              </a:rPr>
              <a:t>&lt;&lt;instanceOf&gt;&gt;</a:t>
            </a:r>
            <a:endParaRPr lang="zh-CN" altLang="en-US" sz="1800">
              <a:latin typeface="Arial" pitchFamily="34" charset="0"/>
            </a:endParaRPr>
          </a:p>
        </p:txBody>
      </p:sp>
      <p:sp>
        <p:nvSpPr>
          <p:cNvPr id="12319" name="Text Box 32"/>
          <p:cNvSpPr txBox="1">
            <a:spLocks noChangeArrowheads="1"/>
          </p:cNvSpPr>
          <p:nvPr/>
        </p:nvSpPr>
        <p:spPr bwMode="auto">
          <a:xfrm>
            <a:off x="258234" y="4305300"/>
            <a:ext cx="258656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en-US" altLang="zh-CN" sz="1800" dirty="0">
                <a:latin typeface="Arial" pitchFamily="34" charset="0"/>
                <a:ea typeface="宋体" pitchFamily="2" charset="-122"/>
                <a:sym typeface="Times New Roman" pitchFamily="18" charset="0"/>
              </a:rPr>
              <a:t>&lt;&lt;</a:t>
            </a:r>
            <a:r>
              <a:rPr lang="en-US" altLang="zh-CN" sz="1800" dirty="0" err="1">
                <a:latin typeface="Arial" pitchFamily="34" charset="0"/>
                <a:ea typeface="宋体" pitchFamily="2" charset="-122"/>
                <a:sym typeface="Times New Roman" pitchFamily="18" charset="0"/>
              </a:rPr>
              <a:t>instanceOf</a:t>
            </a:r>
            <a:r>
              <a:rPr lang="en-US" altLang="zh-CN" sz="1800" dirty="0">
                <a:latin typeface="Arial" pitchFamily="34" charset="0"/>
                <a:ea typeface="宋体" pitchFamily="2" charset="-122"/>
                <a:sym typeface="Times New Roman" pitchFamily="18" charset="0"/>
              </a:rPr>
              <a:t>&gt;&gt;</a:t>
            </a:r>
            <a:endParaRPr lang="zh-CN" altLang="en-US" sz="1800" dirty="0">
              <a:latin typeface="Arial" pitchFamily="34" charset="0"/>
            </a:endParaRPr>
          </a:p>
        </p:txBody>
      </p:sp>
      <p:sp>
        <p:nvSpPr>
          <p:cNvPr id="12320" name="Text Box 33"/>
          <p:cNvSpPr txBox="1">
            <a:spLocks noChangeArrowheads="1"/>
          </p:cNvSpPr>
          <p:nvPr/>
        </p:nvSpPr>
        <p:spPr bwMode="auto">
          <a:xfrm>
            <a:off x="129117" y="5845175"/>
            <a:ext cx="40364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en-US" altLang="zh-CN" sz="1800">
                <a:latin typeface="Arial" pitchFamily="34" charset="0"/>
                <a:ea typeface="宋体" pitchFamily="2" charset="-122"/>
                <a:sym typeface="Times New Roman" pitchFamily="18" charset="0"/>
              </a:rPr>
              <a:t>Person p1=new Person();</a:t>
            </a:r>
            <a:endParaRPr lang="zh-CN" altLang="en-US" sz="1800">
              <a:latin typeface="Arial" pitchFamily="34" charset="0"/>
            </a:endParaRPr>
          </a:p>
        </p:txBody>
      </p:sp>
      <p:sp>
        <p:nvSpPr>
          <p:cNvPr id="12321" name="Text Box 34"/>
          <p:cNvSpPr txBox="1">
            <a:spLocks noChangeArrowheads="1"/>
          </p:cNvSpPr>
          <p:nvPr/>
        </p:nvSpPr>
        <p:spPr bwMode="auto">
          <a:xfrm>
            <a:off x="3769784" y="5845175"/>
            <a:ext cx="496781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pitchFamily="34" charset="0"/>
                <a:ea typeface="Arial Unicode MS" pitchFamily="34" charset="-122"/>
                <a:cs typeface="Arial Unicode MS" pitchFamily="34" charset="-122"/>
              </a:defRPr>
            </a:lvl1pPr>
            <a:lvl2pPr>
              <a:defRPr sz="2000">
                <a:solidFill>
                  <a:schemeClr val="tx1"/>
                </a:solidFill>
                <a:latin typeface="Calibri" pitchFamily="34" charset="0"/>
                <a:ea typeface="Arial Unicode MS" pitchFamily="34" charset="-122"/>
                <a:cs typeface="Arial Unicode MS" pitchFamily="34" charset="-122"/>
              </a:defRPr>
            </a:lvl2pPr>
            <a:lvl3pPr>
              <a:defRPr sz="2000">
                <a:solidFill>
                  <a:schemeClr val="tx1"/>
                </a:solidFill>
                <a:latin typeface="Calibri" pitchFamily="34" charset="0"/>
                <a:ea typeface="Arial Unicode MS" pitchFamily="34" charset="-122"/>
                <a:cs typeface="Arial Unicode MS" pitchFamily="34" charset="-122"/>
              </a:defRPr>
            </a:lvl3pPr>
            <a:lvl4pPr>
              <a:defRPr sz="1600">
                <a:solidFill>
                  <a:schemeClr val="tx1"/>
                </a:solidFill>
                <a:latin typeface="Calibri" pitchFamily="34" charset="0"/>
                <a:ea typeface="Arial Unicode MS" pitchFamily="34" charset="-122"/>
                <a:cs typeface="Arial Unicode MS" pitchFamily="34" charset="-122"/>
              </a:defRPr>
            </a:lvl4pPr>
            <a:lvl5pPr>
              <a:defRPr sz="1600">
                <a:solidFill>
                  <a:schemeClr val="tx1"/>
                </a:solidFill>
                <a:latin typeface="Calibri" pitchFamily="34" charset="0"/>
                <a:ea typeface="Arial Unicode MS" pitchFamily="34" charset="-122"/>
                <a:cs typeface="Arial Unicode MS" pitchFamily="34" charset="-122"/>
              </a:defRPr>
            </a:lvl5pPr>
            <a:lvl6pPr eaLnBrk="0" hangingPunct="0">
              <a:defRPr sz="1600">
                <a:solidFill>
                  <a:schemeClr val="tx1"/>
                </a:solidFill>
                <a:latin typeface="Calibri" pitchFamily="34" charset="0"/>
                <a:ea typeface="Arial Unicode MS" pitchFamily="34" charset="-122"/>
                <a:cs typeface="Arial Unicode MS" pitchFamily="34" charset="-122"/>
              </a:defRPr>
            </a:lvl6pPr>
            <a:lvl7pPr eaLnBrk="0" hangingPunct="0">
              <a:defRPr sz="1600">
                <a:solidFill>
                  <a:schemeClr val="tx1"/>
                </a:solidFill>
                <a:latin typeface="Calibri" pitchFamily="34" charset="0"/>
                <a:ea typeface="Arial Unicode MS" pitchFamily="34" charset="-122"/>
                <a:cs typeface="Arial Unicode MS" pitchFamily="34" charset="-122"/>
              </a:defRPr>
            </a:lvl7pPr>
            <a:lvl8pPr eaLnBrk="0" hangingPunct="0">
              <a:defRPr sz="1600">
                <a:solidFill>
                  <a:schemeClr val="tx1"/>
                </a:solidFill>
                <a:latin typeface="Calibri" pitchFamily="34" charset="0"/>
                <a:ea typeface="Arial Unicode MS" pitchFamily="34" charset="-122"/>
                <a:cs typeface="Arial Unicode MS" pitchFamily="34" charset="-122"/>
              </a:defRPr>
            </a:lvl8pPr>
            <a:lvl9pPr eaLnBrk="0" hangingPunct="0">
              <a:defRPr sz="1600">
                <a:solidFill>
                  <a:schemeClr val="tx1"/>
                </a:solidFill>
                <a:latin typeface="Calibri" pitchFamily="34" charset="0"/>
                <a:ea typeface="Arial Unicode MS" pitchFamily="34" charset="-122"/>
                <a:cs typeface="Arial Unicode MS" pitchFamily="34" charset="-122"/>
              </a:defRPr>
            </a:lvl9pPr>
          </a:lstStyle>
          <a:p>
            <a:pPr eaLnBrk="1" hangingPunct="1">
              <a:spcBef>
                <a:spcPct val="50000"/>
              </a:spcBef>
              <a:buFont typeface="Arial" pitchFamily="34" charset="0"/>
              <a:buNone/>
            </a:pPr>
            <a:r>
              <a:rPr lang="en-US" altLang="zh-CN" sz="1800">
                <a:latin typeface="Arial" pitchFamily="34" charset="0"/>
                <a:ea typeface="宋体" pitchFamily="2" charset="-122"/>
                <a:sym typeface="Times New Roman" pitchFamily="18" charset="0"/>
              </a:rPr>
              <a:t>Person p2=new Person();</a:t>
            </a:r>
            <a:endParaRPr lang="zh-CN" altLang="en-US" sz="1800">
              <a:latin typeface="Arial" pitchFamily="34" charset="0"/>
            </a:endParaRPr>
          </a:p>
        </p:txBody>
      </p:sp>
    </p:spTree>
    <p:extLst>
      <p:ext uri="{BB962C8B-B14F-4D97-AF65-F5344CB8AC3E}">
        <p14:creationId xmlns:p14="http://schemas.microsoft.com/office/powerpoint/2010/main" val="4233905239"/>
      </p:ext>
    </p:extLst>
  </p:cSld>
  <p:clrMapOvr>
    <a:masterClrMapping/>
  </p:clrMapOvr>
</p:sld>
</file>

<file path=ppt/theme/theme1.xml><?xml version="1.0" encoding="utf-8"?>
<a:theme xmlns:a="http://schemas.openxmlformats.org/drawingml/2006/main" name="新研科技">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5797</TotalTime>
  <Words>3597</Words>
  <Application>Microsoft Office PowerPoint</Application>
  <PresentationFormat>宽屏</PresentationFormat>
  <Paragraphs>577</Paragraphs>
  <Slides>54</Slides>
  <Notes>3</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Arial Unicode MS</vt:lpstr>
      <vt:lpstr>黑体</vt:lpstr>
      <vt:lpstr>宋体</vt:lpstr>
      <vt:lpstr>Arial</vt:lpstr>
      <vt:lpstr>Calibri</vt:lpstr>
      <vt:lpstr>Calibri Light</vt:lpstr>
      <vt:lpstr>Times New Roman</vt:lpstr>
      <vt:lpstr>新研科技</vt:lpstr>
      <vt:lpstr>第5章 高级类特性2</vt:lpstr>
      <vt:lpstr>PowerPoint 演示文稿</vt:lpstr>
      <vt:lpstr>本章内容 </vt:lpstr>
      <vt:lpstr>5.1  关键字static</vt:lpstr>
      <vt:lpstr>关键字static</vt:lpstr>
      <vt:lpstr>类属性、类方法的设计思想</vt:lpstr>
      <vt:lpstr>关键字static</vt:lpstr>
      <vt:lpstr>PowerPoint 演示文稿</vt:lpstr>
      <vt:lpstr>类变量(class Variable)</vt:lpstr>
      <vt:lpstr>类变量应用举例</vt:lpstr>
      <vt:lpstr>类方法(class Method) </vt:lpstr>
      <vt:lpstr>类方法</vt:lpstr>
      <vt:lpstr>单例 (Singleton)设计模式</vt:lpstr>
      <vt:lpstr>单例(Singleton)设计模式-饿汉式</vt:lpstr>
      <vt:lpstr>单例(Singleton)设计模式-懒汉式</vt:lpstr>
      <vt:lpstr>PowerPoint 演示文稿</vt:lpstr>
      <vt:lpstr>5.2  理解main方法的语法 </vt:lpstr>
      <vt:lpstr>命令行参数用法举例</vt:lpstr>
      <vt:lpstr>5.3  类的成员之四：初始化块</vt:lpstr>
      <vt:lpstr>5.3  类的成员之四：初始化块</vt:lpstr>
      <vt:lpstr>5.3  类的成员之四：初始化块</vt:lpstr>
      <vt:lpstr>初始化块举例</vt:lpstr>
      <vt:lpstr>5.4  关键字：final</vt:lpstr>
      <vt:lpstr>PowerPoint 演示文稿</vt:lpstr>
      <vt:lpstr>PowerPoint 演示文稿</vt:lpstr>
      <vt:lpstr>PowerPoint 演示文稿</vt:lpstr>
      <vt:lpstr>关键字final应用举例</vt:lpstr>
      <vt:lpstr>5.5  抽象类(abstract class)</vt:lpstr>
      <vt:lpstr>抽象类</vt:lpstr>
      <vt:lpstr>抽象类举例</vt:lpstr>
      <vt:lpstr>抽象类应用</vt:lpstr>
      <vt:lpstr>抽象类应用</vt:lpstr>
      <vt:lpstr>PowerPoint 演示文稿</vt:lpstr>
      <vt:lpstr>练 习2</vt:lpstr>
      <vt:lpstr>PowerPoint 演示文稿</vt:lpstr>
      <vt:lpstr>PowerPoint 演示文稿</vt:lpstr>
      <vt:lpstr>5.6  接 口(1)</vt:lpstr>
      <vt:lpstr>接 口(2)</vt:lpstr>
      <vt:lpstr>接 口(3)</vt:lpstr>
      <vt:lpstr>接 口(4)</vt:lpstr>
      <vt:lpstr>PowerPoint 演示文稿</vt:lpstr>
      <vt:lpstr>接口应用举例(1)</vt:lpstr>
      <vt:lpstr>接口应用举例(2)</vt:lpstr>
      <vt:lpstr>接口的其他问题</vt:lpstr>
      <vt:lpstr>PowerPoint 演示文稿</vt:lpstr>
      <vt:lpstr>工厂方法举例</vt:lpstr>
      <vt:lpstr>5.7  类的成员之五：内部类</vt:lpstr>
      <vt:lpstr>内部类举例 (1)</vt:lpstr>
      <vt:lpstr>内部类特性</vt:lpstr>
      <vt:lpstr>PowerPoint 演示文稿</vt:lpstr>
      <vt:lpstr>PowerPoint 演示文稿</vt:lpstr>
      <vt:lpstr>PowerPoint 演示文稿</vt:lpstr>
      <vt:lpstr>面向对象内容总结</vt:lpstr>
      <vt:lpstr>PowerPoint 演示文稿</vt:lpstr>
    </vt:vector>
  </TitlesOfParts>
  <Manager>新研科技</Manager>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新研科技</dc:title>
  <dc:creator>Administrator</dc:creator>
  <cp:lastModifiedBy>刘伯元</cp:lastModifiedBy>
  <cp:revision>188</cp:revision>
  <dcterms:created xsi:type="dcterms:W3CDTF">2018-02-01T07:53:05Z</dcterms:created>
  <dcterms:modified xsi:type="dcterms:W3CDTF">2019-01-28T10:36:12Z</dcterms:modified>
</cp:coreProperties>
</file>