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80" r:id="rId23"/>
    <p:sldId id="283" r:id="rId24"/>
    <p:sldId id="284" r:id="rId25"/>
    <p:sldId id="285" r:id="rId26"/>
    <p:sldId id="286" r:id="rId27"/>
    <p:sldId id="28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19"/>
  </p:normalViewPr>
  <p:slideViewPr>
    <p:cSldViewPr snapToGrid="0">
      <p:cViewPr varScale="1">
        <p:scale>
          <a:sx n="67" d="100"/>
          <a:sy n="67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43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379656"/>
            <a:ext cx="12192000" cy="7617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19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1" y="-379656"/>
            <a:ext cx="12194151" cy="76186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1391-8CFF-4A4C-AB73-F49A234A20C9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309096" y="2287593"/>
            <a:ext cx="11044777" cy="1470025"/>
          </a:xfrm>
        </p:spPr>
        <p:txBody>
          <a:bodyPr>
            <a:normAutofit/>
          </a:bodyPr>
          <a:lstStyle/>
          <a:p>
            <a:r>
              <a:rPr lang="zh-CN" altLang="en-US" sz="7200" dirty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异常处理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800" y="466725"/>
            <a:ext cx="10515600" cy="777875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异常类层次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10896600" cy="499403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627B6F-F80C-46AD-9900-12D807DC8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25" y="1143000"/>
            <a:ext cx="8575675" cy="54702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2457" y="510268"/>
            <a:ext cx="10903857" cy="654783"/>
          </a:xfrm>
        </p:spPr>
        <p:txBody>
          <a:bodyPr/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常见异常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0820" y="1420446"/>
            <a:ext cx="10984523" cy="485811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RuntimeException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lvl="1"/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错误的类型转换</a:t>
            </a:r>
          </a:p>
          <a:p>
            <a:pPr lvl="1"/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数组下标越界</a:t>
            </a:r>
          </a:p>
          <a:p>
            <a:pPr lvl="1"/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空指针访问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IOExeption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从一个不存在的文件中读取数据</a:t>
            </a:r>
          </a:p>
          <a:p>
            <a:pPr lvl="1"/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越过文件结尾继续读取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EOFException</a:t>
            </a:r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连接一个不存在的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URL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76180"/>
            <a:ext cx="10773229" cy="931986"/>
          </a:xfrm>
        </p:spPr>
        <p:txBody>
          <a:bodyPr/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异常处理机制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4073" y="1561124"/>
            <a:ext cx="10914185" cy="4717440"/>
          </a:xfrm>
        </p:spPr>
        <p:txBody>
          <a:bodyPr/>
          <a:lstStyle/>
          <a:p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在编写程序时，经常要在可能出现错误的地方加上检测的代码，如进行</a:t>
            </a:r>
            <a:r>
              <a:rPr lang="en-US" altLang="zh-CN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x/y</a:t>
            </a:r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运算时，要检测分母为</a:t>
            </a:r>
            <a:r>
              <a:rPr lang="en-US" altLang="zh-CN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，数据为空，输入的不是数据而是字符等。过多的分支会导致程序的代码加长，可读性差。因此采用异常机制。</a:t>
            </a:r>
            <a:endParaRPr lang="en-US" altLang="zh-CN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kumimoji="1" lang="en-US" altLang="zh-CN" dirty="0"/>
          </a:p>
          <a:p>
            <a:r>
              <a:rPr lang="en-US" altLang="zh-CN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异常处理：</a:t>
            </a:r>
            <a:r>
              <a:rPr lang="en-US" altLang="zh-CN" sz="3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3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采用异常处理机制，将异常处理的程序代码集中在一起，与正常的程序代码分开，使得程序简洁，并易于维护。</a:t>
            </a:r>
            <a:endParaRPr kumimoji="1" lang="zh-CN" alt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4315" y="495753"/>
            <a:ext cx="10515600" cy="883383"/>
          </a:xfrm>
        </p:spPr>
        <p:txBody>
          <a:bodyPr/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异常处理机制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0771" y="1391976"/>
            <a:ext cx="10515600" cy="510430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提供的是异常处理的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抓抛模型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程序的执行过程中如出现异常，会自动生成一个异常类对象，该异常对象将被提交给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运行时系统，这个过程称为抛出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(throw)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异常。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如果一个方法内抛出异常，该异常会被抛到调用方法中。如果异常没有在调用方法中处理，它继续被抛给这个调用方法的调用者。这个过程将一直继续下去，直到异常被处理。这一过程称为捕获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(catch)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异常。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如果一个异常回到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main()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方法，并且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main()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也不处理，则程序运行终止。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程序员通常只能处理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Exception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，而对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Error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无能为力。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4314" y="466726"/>
            <a:ext cx="10515600" cy="637198"/>
          </a:xfrm>
        </p:spPr>
        <p:txBody>
          <a:bodyPr/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异常处理举例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5286" y="1437752"/>
            <a:ext cx="10515600" cy="5539153"/>
          </a:xfrm>
        </p:spPr>
        <p:txBody>
          <a:bodyPr/>
          <a:lstStyle/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public class Test01{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	public static void main(String[] 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args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){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		String friends[] = {"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lisa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","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bily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","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kessy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"};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      	try{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		    for(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=0;i&lt;5;i++) 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           	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System.out.println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(friends[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]);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           }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      	}catch(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ArrayIndexOutOfBoundsException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 e){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           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System.out.println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("index err");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      	}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      	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System.out.println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("\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nthis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 is the end");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  }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}</a:t>
            </a:r>
            <a:endParaRPr kumimoji="1" lang="en-US" altLang="zh-CN" sz="2400" dirty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000" b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程序</a:t>
            </a:r>
            <a:r>
              <a:rPr lang="en-US" altLang="zh-CN" sz="2000" b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Test01</a:t>
            </a:r>
            <a:r>
              <a:rPr lang="zh-CN" altLang="en-US" sz="2000" b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运行结果：</a:t>
            </a:r>
            <a:r>
              <a:rPr lang="en-US" altLang="zh-CN" sz="2000" b="1" i="1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lisa</a:t>
            </a:r>
            <a:r>
              <a:rPr lang="zh-CN" altLang="en-US" sz="2000" b="1" i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2000" b="1" i="1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bily</a:t>
            </a:r>
            <a:r>
              <a:rPr lang="zh-CN" altLang="en-US" sz="2000" b="1" i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2000" b="1" i="1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kessy</a:t>
            </a:r>
            <a:r>
              <a:rPr lang="zh-CN" altLang="en-US" sz="2000" b="1" i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  </a:t>
            </a:r>
            <a:endParaRPr lang="en-US" altLang="zh-CN" sz="2000" b="1" i="1" dirty="0">
              <a:latin typeface="Consolas" panose="020B0609020204030204" pitchFamily="49" charset="0"/>
              <a:ea typeface="新宋体" panose="02010609030101010101" pitchFamily="49" charset="-122"/>
              <a:cs typeface="Consolas" panose="020B06090202040302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2000" b="1" i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index err</a:t>
            </a:r>
            <a:r>
              <a:rPr lang="zh-CN" altLang="en-US" sz="2000" b="1" i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000" b="1" i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this is the end</a:t>
            </a:r>
            <a:r>
              <a:rPr lang="zh-CN" altLang="en-US" sz="2000" b="1" i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   </a:t>
            </a:r>
            <a:endParaRPr lang="en-US" altLang="zh-CN" sz="2000" b="1" i="1" dirty="0">
              <a:latin typeface="Consolas" panose="020B0609020204030204" pitchFamily="49" charset="0"/>
              <a:ea typeface="新宋体" panose="02010609030101010101" pitchFamily="49" charset="-122"/>
              <a:cs typeface="Consolas" panose="020B0609020204030204" pitchFamily="49" charset="0"/>
            </a:endParaRPr>
          </a:p>
          <a:p>
            <a:endParaRPr kumimoji="1"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6258" y="420915"/>
            <a:ext cx="10515600" cy="948175"/>
          </a:xfrm>
        </p:spPr>
        <p:txBody>
          <a:bodyPr/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异常处理举例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(2)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2714" y="1233715"/>
            <a:ext cx="10515600" cy="5262563"/>
          </a:xfrm>
        </p:spPr>
        <p:txBody>
          <a:bodyPr/>
          <a:lstStyle/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public class DivideZero1{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 x;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   public static void main(String[] </a:t>
            </a:r>
            <a:r>
              <a:rPr lang="en-US" altLang="zh-CN" sz="20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args</a:t>
            </a:r>
            <a:r>
              <a:rPr lang="en-US" altLang="zh-CN" sz="20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) 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20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 y;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		DivideZero1 c=new DivideZero1();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		try{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		    y=3/</a:t>
            </a:r>
            <a:r>
              <a:rPr lang="en-US" altLang="zh-CN" sz="20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c.x</a:t>
            </a:r>
            <a:r>
              <a:rPr lang="en-US" altLang="zh-CN" sz="20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		}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		catch(</a:t>
            </a:r>
            <a:r>
              <a:rPr lang="en-US" altLang="zh-CN" sz="20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ArithmeticException</a:t>
            </a:r>
            <a:r>
              <a:rPr lang="en-US" altLang="zh-CN" sz="20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 e){      	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		    </a:t>
            </a:r>
            <a:r>
              <a:rPr lang="en-US" altLang="zh-CN" sz="20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System.out.println</a:t>
            </a:r>
            <a:r>
              <a:rPr lang="en-US" altLang="zh-CN" sz="20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("divide by zero error!");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		}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20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System.out.println</a:t>
            </a:r>
            <a:r>
              <a:rPr lang="en-US" altLang="zh-CN" sz="20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("program ends ok!");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  }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程序</a:t>
            </a:r>
            <a:r>
              <a:rPr lang="en-US" altLang="zh-CN" b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DivideZero1</a:t>
            </a:r>
            <a:r>
              <a:rPr lang="zh-CN" altLang="en-US" b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运行结果：</a:t>
            </a:r>
            <a:endParaRPr lang="en-US" altLang="zh-CN" b="1" dirty="0">
              <a:latin typeface="Consolas" panose="020B0609020204030204" pitchFamily="49" charset="0"/>
              <a:ea typeface="新宋体" panose="02010609030101010101" pitchFamily="49" charset="-122"/>
              <a:cs typeface="Consolas" panose="020B0609020204030204" pitchFamily="49" charset="0"/>
            </a:endParaRPr>
          </a:p>
          <a:p>
            <a:pPr lvl="1"/>
            <a:r>
              <a:rPr lang="en-US" altLang="zh-CN" b="1" i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divide by zero error!</a:t>
            </a:r>
          </a:p>
          <a:p>
            <a:pPr lvl="1"/>
            <a:r>
              <a:rPr lang="en-US" altLang="zh-CN" b="1" i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program ends ok!</a:t>
            </a:r>
          </a:p>
          <a:p>
            <a:pPr algn="just">
              <a:spcBef>
                <a:spcPct val="0"/>
              </a:spcBef>
              <a:buNone/>
            </a:pPr>
            <a:endParaRPr lang="en-US" altLang="zh-CN" sz="2000" dirty="0">
              <a:latin typeface="Consolas" panose="020B0609020204030204" pitchFamily="49" charset="0"/>
              <a:ea typeface="新宋体" panose="02010609030101010101" pitchFamily="49" charset="-122"/>
              <a:cs typeface="Consolas" panose="020B0609020204030204" pitchFamily="49" charset="0"/>
            </a:endParaRPr>
          </a:p>
          <a:p>
            <a:endParaRPr kumimoji="1" lang="zh-CN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943" y="481240"/>
            <a:ext cx="10599057" cy="707537"/>
          </a:xfrm>
        </p:spPr>
        <p:txBody>
          <a:bodyPr/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异常处理机制（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210" y="1391976"/>
            <a:ext cx="10843846" cy="5104301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异常处理是通过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try-catch-finally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语句实现的。</a:t>
            </a:r>
          </a:p>
          <a:p>
            <a:pPr lvl="2" algn="just">
              <a:spcBef>
                <a:spcPct val="0"/>
              </a:spcBef>
              <a:buNone/>
            </a:pP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2" algn="just">
              <a:spcBef>
                <a:spcPct val="0"/>
              </a:spcBef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try</a:t>
            </a:r>
          </a:p>
          <a:p>
            <a:pPr lvl="2" algn="just">
              <a:spcBef>
                <a:spcPct val="0"/>
              </a:spcBef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 lvl="2" algn="just">
              <a:spcBef>
                <a:spcPct val="0"/>
              </a:spcBef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......	//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可能产生异常的代码</a:t>
            </a:r>
          </a:p>
          <a:p>
            <a:pPr lvl="2" algn="just">
              <a:spcBef>
                <a:spcPct val="0"/>
              </a:spcBef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lvl="2" algn="just">
              <a:spcBef>
                <a:spcPct val="0"/>
              </a:spcBef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catch( ExceptionName1 e )</a:t>
            </a:r>
          </a:p>
          <a:p>
            <a:pPr lvl="2" algn="just">
              <a:spcBef>
                <a:spcPct val="0"/>
              </a:spcBef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 lvl="2" algn="just">
              <a:spcBef>
                <a:spcPct val="0"/>
              </a:spcBef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......	//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当产生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ExceptionName1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型异常时的处置措施</a:t>
            </a:r>
          </a:p>
          <a:p>
            <a:pPr lvl="2" algn="just">
              <a:spcBef>
                <a:spcPct val="0"/>
              </a:spcBef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lvl="2" algn="just">
              <a:spcBef>
                <a:spcPct val="0"/>
              </a:spcBef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catch( ExceptionName2 e )</a:t>
            </a:r>
          </a:p>
          <a:p>
            <a:pPr lvl="2" algn="just">
              <a:spcBef>
                <a:spcPct val="0"/>
              </a:spcBef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 lvl="2" algn="just">
              <a:spcBef>
                <a:spcPct val="0"/>
              </a:spcBef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...... 	//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当产生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ExceptionName2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型异常时的处置措施</a:t>
            </a:r>
          </a:p>
          <a:p>
            <a:pPr lvl="2" algn="just">
              <a:spcBef>
                <a:spcPct val="0"/>
              </a:spcBef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 </a:t>
            </a:r>
          </a:p>
          <a:p>
            <a:pPr lvl="2" algn="just">
              <a:spcBef>
                <a:spcPct val="0"/>
              </a:spcBef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 finally{</a:t>
            </a:r>
          </a:p>
          <a:p>
            <a:pPr lvl="2" algn="just">
              <a:spcBef>
                <a:spcPct val="0"/>
              </a:spcBef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......	 //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无条件执行的语句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 ]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916" y="514577"/>
            <a:ext cx="10874829" cy="766030"/>
          </a:xfrm>
        </p:spPr>
        <p:txBody>
          <a:bodyPr/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捕获异常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2311" y="1367693"/>
            <a:ext cx="11699631" cy="491087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zh-CN" sz="2400" b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try </a:t>
            </a:r>
          </a:p>
          <a:p>
            <a:pPr algn="just"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	</a:t>
            </a:r>
            <a:r>
              <a:rPr lang="zh-CN" altLang="en-US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捕获异常的第一步是用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try{…}</a:t>
            </a:r>
            <a:r>
              <a:rPr lang="zh-CN" altLang="en-US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语句块选定捕获异常的范围，将可能出现异常的代码放在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try</a:t>
            </a:r>
            <a:r>
              <a:rPr lang="zh-CN" altLang="en-US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语句块中。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zh-CN" sz="2400" b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catch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 (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Exceptiontype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 e)</a:t>
            </a:r>
          </a:p>
          <a:p>
            <a:pPr algn="just"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	</a:t>
            </a:r>
            <a:r>
              <a:rPr lang="zh-CN" altLang="en-US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catch</a:t>
            </a:r>
            <a:r>
              <a:rPr lang="zh-CN" altLang="en-US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语句块中是对异常对象进行处理的代码。每个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try</a:t>
            </a:r>
            <a:r>
              <a:rPr lang="zh-CN" altLang="en-US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语句块可以伴随一个或多个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catch</a:t>
            </a:r>
            <a:r>
              <a:rPr lang="zh-CN" altLang="en-US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语句，用于处理可能产生的不同类型的异常对象。</a:t>
            </a:r>
          </a:p>
          <a:p>
            <a:endParaRPr kumimoji="1" lang="en-US" altLang="zh-CN" sz="2400" dirty="0"/>
          </a:p>
          <a:p>
            <a:pPr algn="just">
              <a:spcBef>
                <a:spcPct val="2000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 </a:t>
            </a:r>
            <a:r>
              <a:rPr lang="zh-CN" altLang="en-US" sz="2400" b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如果明确知道产生的是何种异常，可以用该异常类作为</a:t>
            </a:r>
            <a:r>
              <a:rPr lang="en-US" altLang="zh-CN" sz="2400" b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catch</a:t>
            </a:r>
            <a:r>
              <a:rPr lang="zh-CN" altLang="en-US" sz="2400" b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的参数；也可以用其父类作为</a:t>
            </a:r>
            <a:r>
              <a:rPr lang="en-US" altLang="zh-CN" sz="2400" b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catch</a:t>
            </a:r>
            <a:r>
              <a:rPr lang="zh-CN" altLang="en-US" sz="2400" b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的参数。</a:t>
            </a:r>
          </a:p>
          <a:p>
            <a:pPr algn="just">
              <a:spcBef>
                <a:spcPct val="20000"/>
              </a:spcBef>
              <a:buNone/>
            </a:pPr>
            <a:r>
              <a:rPr lang="zh-CN" altLang="en-US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    可以用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ArithmeticException</a:t>
            </a:r>
            <a:r>
              <a:rPr lang="zh-CN" altLang="en-US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类作为参数，也可以用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RuntimeException</a:t>
            </a:r>
            <a:r>
              <a:rPr lang="zh-CN" altLang="en-US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类作为参数，或者用所有异常的父类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Exception</a:t>
            </a:r>
            <a:r>
              <a:rPr lang="zh-CN" altLang="en-US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类作为参数。但不能是与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ArithmeticException</a:t>
            </a:r>
            <a:r>
              <a:rPr lang="zh-CN" altLang="en-US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类无关的异常，如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NullPointerException</a:t>
            </a:r>
            <a:r>
              <a:rPr lang="zh-CN" altLang="en-US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，那么，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catch</a:t>
            </a:r>
            <a:r>
              <a:rPr lang="zh-CN" altLang="en-US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中的语句将不会执行。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2457" y="524783"/>
            <a:ext cx="10584543" cy="813044"/>
          </a:xfrm>
        </p:spPr>
        <p:txBody>
          <a:bodyPr/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捕获异常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(2)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800" y="1731666"/>
            <a:ext cx="10515600" cy="44888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捕获异常的有关信息：</a:t>
            </a:r>
          </a:p>
          <a:p>
            <a:pPr>
              <a:buNone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与其它对象一样，可以访问一个异常对象的成员变量或调用它的方法。</a:t>
            </a:r>
          </a:p>
          <a:p>
            <a:pPr lvl="1" algn="just"/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getMessage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 )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方法，用来得到有关异常事件的信息</a:t>
            </a:r>
          </a:p>
          <a:p>
            <a:pPr lvl="1" algn="just"/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printStackTrace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 )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用来跟踪异常事件发生时执行堆栈的内容。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285" y="539297"/>
            <a:ext cx="10515600" cy="971306"/>
          </a:xfrm>
        </p:spPr>
        <p:txBody>
          <a:bodyPr/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捕获异常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(3)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4315" y="1840139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finally</a:t>
            </a:r>
          </a:p>
          <a:p>
            <a:pPr lvl="1">
              <a:spcBef>
                <a:spcPct val="50000"/>
              </a:spcBef>
            </a:pP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捕获异常的最后一步是通过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finally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语句为异常处理提供一个统一的出口，使得在控制流转到程序的其它部分以前，能够对程序的状态作统一的管理。不论在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try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catch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代码块中是否发生了异常事件，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finally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块中的语句都会被执行。</a:t>
            </a:r>
          </a:p>
          <a:p>
            <a:pPr lvl="1">
              <a:spcBef>
                <a:spcPct val="50000"/>
              </a:spcBef>
            </a:pP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finally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语句是可选的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634059" y="486400"/>
            <a:ext cx="842968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JavaSE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知识图解</a:t>
            </a:r>
          </a:p>
        </p:txBody>
      </p:sp>
      <p:sp>
        <p:nvSpPr>
          <p:cNvPr id="5" name="TextBox 132"/>
          <p:cNvSpPr txBox="1"/>
          <p:nvPr/>
        </p:nvSpPr>
        <p:spPr>
          <a:xfrm>
            <a:off x="1663131" y="1207089"/>
            <a:ext cx="158417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发展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历程</a:t>
            </a:r>
          </a:p>
        </p:txBody>
      </p:sp>
      <p:sp>
        <p:nvSpPr>
          <p:cNvPr id="6" name="TextBox 133"/>
          <p:cNvSpPr txBox="1"/>
          <p:nvPr/>
        </p:nvSpPr>
        <p:spPr>
          <a:xfrm>
            <a:off x="3538201" y="1200761"/>
            <a:ext cx="149136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环境搭建</a:t>
            </a:r>
          </a:p>
        </p:txBody>
      </p:sp>
      <p:sp>
        <p:nvSpPr>
          <p:cNvPr id="7" name="TextBox 134"/>
          <p:cNvSpPr txBox="1"/>
          <p:nvPr/>
        </p:nvSpPr>
        <p:spPr>
          <a:xfrm>
            <a:off x="7104225" y="1187979"/>
            <a:ext cx="145612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基础程序设计</a:t>
            </a:r>
          </a:p>
        </p:txBody>
      </p:sp>
      <p:sp>
        <p:nvSpPr>
          <p:cNvPr id="8" name="TextBox 135"/>
          <p:cNvSpPr txBox="1"/>
          <p:nvPr/>
        </p:nvSpPr>
        <p:spPr>
          <a:xfrm>
            <a:off x="6095201" y="2196771"/>
            <a:ext cx="109889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数据类型</a:t>
            </a:r>
          </a:p>
        </p:txBody>
      </p:sp>
      <p:sp>
        <p:nvSpPr>
          <p:cNvPr id="9" name="TextBox 136"/>
          <p:cNvSpPr txBox="1"/>
          <p:nvPr/>
        </p:nvSpPr>
        <p:spPr>
          <a:xfrm>
            <a:off x="8199859" y="2201759"/>
            <a:ext cx="110976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流程控制</a:t>
            </a:r>
          </a:p>
        </p:txBody>
      </p:sp>
      <p:sp>
        <p:nvSpPr>
          <p:cNvPr id="10" name="TextBox 137"/>
          <p:cNvSpPr txBox="1"/>
          <p:nvPr/>
        </p:nvSpPr>
        <p:spPr>
          <a:xfrm>
            <a:off x="7247168" y="2198561"/>
            <a:ext cx="91306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运算符</a:t>
            </a:r>
          </a:p>
        </p:txBody>
      </p:sp>
      <p:sp>
        <p:nvSpPr>
          <p:cNvPr id="11" name="TextBox 138"/>
          <p:cNvSpPr txBox="1"/>
          <p:nvPr/>
        </p:nvSpPr>
        <p:spPr>
          <a:xfrm>
            <a:off x="9366701" y="2193431"/>
            <a:ext cx="69873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数组</a:t>
            </a:r>
          </a:p>
        </p:txBody>
      </p:sp>
      <p:sp>
        <p:nvSpPr>
          <p:cNvPr id="12" name="TextBox 139"/>
          <p:cNvSpPr txBox="1"/>
          <p:nvPr/>
        </p:nvSpPr>
        <p:spPr>
          <a:xfrm>
            <a:off x="7157974" y="2993039"/>
            <a:ext cx="144895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面向对象编程</a:t>
            </a:r>
          </a:p>
        </p:txBody>
      </p:sp>
      <p:sp>
        <p:nvSpPr>
          <p:cNvPr id="13" name="TextBox 140"/>
          <p:cNvSpPr txBox="1"/>
          <p:nvPr/>
        </p:nvSpPr>
        <p:spPr>
          <a:xfrm>
            <a:off x="5541536" y="3813328"/>
            <a:ext cx="617662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类和对象</a:t>
            </a:r>
          </a:p>
        </p:txBody>
      </p:sp>
      <p:sp>
        <p:nvSpPr>
          <p:cNvPr id="14" name="TextBox 141"/>
          <p:cNvSpPr txBox="1"/>
          <p:nvPr/>
        </p:nvSpPr>
        <p:spPr>
          <a:xfrm>
            <a:off x="6335818" y="3798411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属性</a:t>
            </a:r>
          </a:p>
        </p:txBody>
      </p:sp>
      <p:sp>
        <p:nvSpPr>
          <p:cNvPr id="15" name="TextBox 142"/>
          <p:cNvSpPr txBox="1"/>
          <p:nvPr/>
        </p:nvSpPr>
        <p:spPr>
          <a:xfrm>
            <a:off x="7019548" y="3822319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方法</a:t>
            </a:r>
          </a:p>
        </p:txBody>
      </p:sp>
      <p:sp>
        <p:nvSpPr>
          <p:cNvPr id="16" name="TextBox 143"/>
          <p:cNvSpPr txBox="1"/>
          <p:nvPr/>
        </p:nvSpPr>
        <p:spPr>
          <a:xfrm>
            <a:off x="9408991" y="3802899"/>
            <a:ext cx="65155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设计</a:t>
            </a:r>
            <a:endParaRPr lang="en-US" altLang="zh-CN" sz="140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模式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7" name="TextBox 144"/>
          <p:cNvSpPr txBox="1"/>
          <p:nvPr/>
        </p:nvSpPr>
        <p:spPr>
          <a:xfrm>
            <a:off x="8588371" y="3800833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接口</a:t>
            </a:r>
          </a:p>
        </p:txBody>
      </p:sp>
      <p:sp>
        <p:nvSpPr>
          <p:cNvPr id="18" name="TextBox 145"/>
          <p:cNvSpPr txBox="1"/>
          <p:nvPr/>
        </p:nvSpPr>
        <p:spPr>
          <a:xfrm>
            <a:off x="7737023" y="3802001"/>
            <a:ext cx="65339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三大特性</a:t>
            </a:r>
          </a:p>
        </p:txBody>
      </p:sp>
      <p:sp>
        <p:nvSpPr>
          <p:cNvPr id="19" name="TextBox 146"/>
          <p:cNvSpPr txBox="1"/>
          <p:nvPr/>
        </p:nvSpPr>
        <p:spPr>
          <a:xfrm>
            <a:off x="6713488" y="4652010"/>
            <a:ext cx="141370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应用程序开发</a:t>
            </a:r>
          </a:p>
        </p:txBody>
      </p:sp>
      <p:sp>
        <p:nvSpPr>
          <p:cNvPr id="20" name="TextBox 147"/>
          <p:cNvSpPr txBox="1"/>
          <p:nvPr/>
        </p:nvSpPr>
        <p:spPr>
          <a:xfrm>
            <a:off x="3717585" y="5630631"/>
            <a:ext cx="81221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JDBC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1" name="TextBox 148"/>
          <p:cNvSpPr txBox="1"/>
          <p:nvPr/>
        </p:nvSpPr>
        <p:spPr>
          <a:xfrm>
            <a:off x="4632221" y="5636245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集合</a:t>
            </a:r>
          </a:p>
        </p:txBody>
      </p:sp>
      <p:sp>
        <p:nvSpPr>
          <p:cNvPr id="22" name="TextBox 149"/>
          <p:cNvSpPr txBox="1"/>
          <p:nvPr/>
        </p:nvSpPr>
        <p:spPr>
          <a:xfrm>
            <a:off x="5448041" y="5625053"/>
            <a:ext cx="102597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异常处理</a:t>
            </a:r>
          </a:p>
        </p:txBody>
      </p:sp>
      <p:sp>
        <p:nvSpPr>
          <p:cNvPr id="23" name="TextBox 151"/>
          <p:cNvSpPr txBox="1"/>
          <p:nvPr/>
        </p:nvSpPr>
        <p:spPr>
          <a:xfrm>
            <a:off x="6576437" y="5630783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类库</a:t>
            </a:r>
          </a:p>
        </p:txBody>
      </p:sp>
      <p:sp>
        <p:nvSpPr>
          <p:cNvPr id="24" name="TextBox 152"/>
          <p:cNvSpPr txBox="1"/>
          <p:nvPr/>
        </p:nvSpPr>
        <p:spPr>
          <a:xfrm>
            <a:off x="7319977" y="5625053"/>
            <a:ext cx="8102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多线程</a:t>
            </a:r>
          </a:p>
        </p:txBody>
      </p:sp>
      <p:sp>
        <p:nvSpPr>
          <p:cNvPr id="25" name="TextBox 153"/>
          <p:cNvSpPr txBox="1"/>
          <p:nvPr/>
        </p:nvSpPr>
        <p:spPr>
          <a:xfrm>
            <a:off x="8195061" y="5633724"/>
            <a:ext cx="452847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IO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6" name="TextBox 154"/>
          <p:cNvSpPr txBox="1"/>
          <p:nvPr/>
        </p:nvSpPr>
        <p:spPr>
          <a:xfrm>
            <a:off x="8736677" y="5641942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反射</a:t>
            </a:r>
          </a:p>
        </p:txBody>
      </p:sp>
      <p:sp>
        <p:nvSpPr>
          <p:cNvPr id="27" name="TextBox 155"/>
          <p:cNvSpPr txBox="1"/>
          <p:nvPr/>
        </p:nvSpPr>
        <p:spPr>
          <a:xfrm>
            <a:off x="9420482" y="5647780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网络</a:t>
            </a:r>
          </a:p>
        </p:txBody>
      </p:sp>
      <p:sp>
        <p:nvSpPr>
          <p:cNvPr id="28" name="TextBox 156"/>
          <p:cNvSpPr txBox="1"/>
          <p:nvPr/>
        </p:nvSpPr>
        <p:spPr>
          <a:xfrm>
            <a:off x="1658158" y="5650321"/>
            <a:ext cx="125539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连接</a:t>
            </a:r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Oracle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9" name="TextBox 158"/>
          <p:cNvSpPr txBox="1"/>
          <p:nvPr/>
        </p:nvSpPr>
        <p:spPr>
          <a:xfrm>
            <a:off x="3589411" y="4094977"/>
            <a:ext cx="1286655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新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特性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824755" y="162548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1" name="肘形连接符 30"/>
          <p:cNvCxnSpPr/>
          <p:nvPr/>
        </p:nvCxnSpPr>
        <p:spPr>
          <a:xfrm rot="10800000" flipV="1">
            <a:off x="6619855" y="1856615"/>
            <a:ext cx="1422293" cy="2880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2" name="肘形连接符 31"/>
          <p:cNvCxnSpPr/>
          <p:nvPr/>
        </p:nvCxnSpPr>
        <p:spPr>
          <a:xfrm>
            <a:off x="7806167" y="1856616"/>
            <a:ext cx="1864470" cy="2880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3" name="肘形连接符 32"/>
          <p:cNvCxnSpPr/>
          <p:nvPr/>
        </p:nvCxnSpPr>
        <p:spPr>
          <a:xfrm rot="16200000" flipH="1">
            <a:off x="4292954" y="2410064"/>
            <a:ext cx="3462300" cy="13647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>
            <a:endCxn id="12" idx="1"/>
          </p:cNvCxnSpPr>
          <p:nvPr/>
        </p:nvCxnSpPr>
        <p:spPr>
          <a:xfrm flipV="1">
            <a:off x="5376132" y="3146928"/>
            <a:ext cx="1781843" cy="5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5" name="肘形连接符 34"/>
          <p:cNvCxnSpPr/>
          <p:nvPr/>
        </p:nvCxnSpPr>
        <p:spPr>
          <a:xfrm rot="5400000">
            <a:off x="7390738" y="3237153"/>
            <a:ext cx="392262" cy="62823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6" name="肘形连接符 35"/>
          <p:cNvCxnSpPr/>
          <p:nvPr/>
        </p:nvCxnSpPr>
        <p:spPr>
          <a:xfrm rot="16200000" flipH="1">
            <a:off x="8705610" y="2564159"/>
            <a:ext cx="382879" cy="196483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肘形连接符 36"/>
          <p:cNvCxnSpPr/>
          <p:nvPr/>
        </p:nvCxnSpPr>
        <p:spPr>
          <a:xfrm rot="5400000">
            <a:off x="7084404" y="2913964"/>
            <a:ext cx="375408" cy="12850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8" name="肘形连接符 37"/>
          <p:cNvCxnSpPr/>
          <p:nvPr/>
        </p:nvCxnSpPr>
        <p:spPr>
          <a:xfrm rot="5400000">
            <a:off x="6684782" y="2502011"/>
            <a:ext cx="345515" cy="20869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9" name="肘形连接符 38"/>
          <p:cNvCxnSpPr/>
          <p:nvPr/>
        </p:nvCxnSpPr>
        <p:spPr>
          <a:xfrm rot="16200000" flipH="1">
            <a:off x="8209158" y="3074259"/>
            <a:ext cx="367917" cy="95696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肘形连接符 39"/>
          <p:cNvCxnSpPr/>
          <p:nvPr/>
        </p:nvCxnSpPr>
        <p:spPr>
          <a:xfrm rot="5400000">
            <a:off x="5452889" y="3627352"/>
            <a:ext cx="583178" cy="336418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1" name="肘形连接符 40"/>
          <p:cNvCxnSpPr/>
          <p:nvPr/>
        </p:nvCxnSpPr>
        <p:spPr>
          <a:xfrm rot="5400000">
            <a:off x="5871607" y="4046070"/>
            <a:ext cx="583178" cy="252674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2" name="肘形连接符 41"/>
          <p:cNvCxnSpPr/>
          <p:nvPr/>
        </p:nvCxnSpPr>
        <p:spPr>
          <a:xfrm rot="5400000">
            <a:off x="6373871" y="4534277"/>
            <a:ext cx="569123" cy="153627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" name="肘形连接符 42"/>
          <p:cNvCxnSpPr/>
          <p:nvPr/>
        </p:nvCxnSpPr>
        <p:spPr>
          <a:xfrm rot="5400000">
            <a:off x="6856411" y="5030874"/>
            <a:ext cx="583178" cy="55714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4" name="肘形连接符 43"/>
          <p:cNvCxnSpPr/>
          <p:nvPr/>
        </p:nvCxnSpPr>
        <p:spPr>
          <a:xfrm rot="16200000" flipH="1">
            <a:off x="7278565" y="5165859"/>
            <a:ext cx="583178" cy="28716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5" name="肘形连接符 44"/>
          <p:cNvCxnSpPr/>
          <p:nvPr/>
        </p:nvCxnSpPr>
        <p:spPr>
          <a:xfrm rot="16200000" flipH="1">
            <a:off x="7632218" y="4812206"/>
            <a:ext cx="583178" cy="99447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6" name="肘形连接符 45"/>
          <p:cNvCxnSpPr/>
          <p:nvPr/>
        </p:nvCxnSpPr>
        <p:spPr>
          <a:xfrm rot="16200000" flipH="1">
            <a:off x="7923997" y="4493132"/>
            <a:ext cx="624087" cy="161893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7" name="肘形连接符 46"/>
          <p:cNvCxnSpPr/>
          <p:nvPr/>
        </p:nvCxnSpPr>
        <p:spPr>
          <a:xfrm rot="16200000" flipH="1">
            <a:off x="8307503" y="4142729"/>
            <a:ext cx="583178" cy="234504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 rot="10800000" flipV="1">
            <a:off x="2914137" y="5800555"/>
            <a:ext cx="791745" cy="6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9" name="TextBox 168"/>
          <p:cNvSpPr txBox="1"/>
          <p:nvPr/>
        </p:nvSpPr>
        <p:spPr>
          <a:xfrm>
            <a:off x="3304429" y="1992668"/>
            <a:ext cx="147737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Eclipse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使用</a:t>
            </a:r>
          </a:p>
        </p:txBody>
      </p:sp>
      <p:cxnSp>
        <p:nvCxnSpPr>
          <p:cNvPr id="50" name="直接箭头连接符 49"/>
          <p:cNvCxnSpPr>
            <a:endCxn id="49" idx="3"/>
          </p:cNvCxnSpPr>
          <p:nvPr/>
        </p:nvCxnSpPr>
        <p:spPr>
          <a:xfrm rot="10800000" flipV="1">
            <a:off x="4781799" y="2144646"/>
            <a:ext cx="558584" cy="1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1" name="TextBox 199"/>
          <p:cNvSpPr txBox="1"/>
          <p:nvPr/>
        </p:nvSpPr>
        <p:spPr>
          <a:xfrm>
            <a:off x="1661356" y="2380687"/>
            <a:ext cx="11448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泛型</a:t>
            </a:r>
          </a:p>
        </p:txBody>
      </p:sp>
      <p:sp>
        <p:nvSpPr>
          <p:cNvPr id="52" name="TextBox 200"/>
          <p:cNvSpPr txBox="1"/>
          <p:nvPr/>
        </p:nvSpPr>
        <p:spPr>
          <a:xfrm>
            <a:off x="1652860" y="2998310"/>
            <a:ext cx="115332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枚举</a:t>
            </a:r>
          </a:p>
        </p:txBody>
      </p:sp>
      <p:sp>
        <p:nvSpPr>
          <p:cNvPr id="53" name="TextBox 201"/>
          <p:cNvSpPr txBox="1"/>
          <p:nvPr/>
        </p:nvSpPr>
        <p:spPr>
          <a:xfrm>
            <a:off x="1652859" y="3602289"/>
            <a:ext cx="1206591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装箱</a:t>
            </a:r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/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拆箱</a:t>
            </a:r>
          </a:p>
        </p:txBody>
      </p:sp>
      <p:sp>
        <p:nvSpPr>
          <p:cNvPr id="54" name="TextBox 202"/>
          <p:cNvSpPr txBox="1"/>
          <p:nvPr/>
        </p:nvSpPr>
        <p:spPr>
          <a:xfrm>
            <a:off x="1661355" y="4246448"/>
            <a:ext cx="117350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可变参数</a:t>
            </a:r>
          </a:p>
        </p:txBody>
      </p:sp>
      <p:sp>
        <p:nvSpPr>
          <p:cNvPr id="55" name="TextBox 203"/>
          <p:cNvSpPr txBox="1"/>
          <p:nvPr/>
        </p:nvSpPr>
        <p:spPr>
          <a:xfrm>
            <a:off x="1661355" y="4835227"/>
            <a:ext cx="119394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Annotation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cxnSp>
        <p:nvCxnSpPr>
          <p:cNvPr id="56" name="肘形连接符 55"/>
          <p:cNvCxnSpPr>
            <a:stCxn id="29" idx="1"/>
            <a:endCxn id="51" idx="3"/>
          </p:cNvCxnSpPr>
          <p:nvPr/>
        </p:nvCxnSpPr>
        <p:spPr>
          <a:xfrm rot="10800000">
            <a:off x="2806183" y="2534576"/>
            <a:ext cx="783229" cy="17142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7" name="肘形连接符 56"/>
          <p:cNvCxnSpPr>
            <a:stCxn id="29" idx="1"/>
            <a:endCxn id="52" idx="3"/>
          </p:cNvCxnSpPr>
          <p:nvPr/>
        </p:nvCxnSpPr>
        <p:spPr>
          <a:xfrm rot="10800000">
            <a:off x="2806183" y="3152200"/>
            <a:ext cx="783229" cy="10966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8" name="肘形连接符 57"/>
          <p:cNvCxnSpPr/>
          <p:nvPr/>
        </p:nvCxnSpPr>
        <p:spPr>
          <a:xfrm rot="10800000">
            <a:off x="2855041" y="3765693"/>
            <a:ext cx="743607" cy="483172"/>
          </a:xfrm>
          <a:prstGeom prst="bentConnector3">
            <a:avLst>
              <a:gd name="adj1" fmla="val 53925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9" name="肘形连接符 58"/>
          <p:cNvCxnSpPr/>
          <p:nvPr/>
        </p:nvCxnSpPr>
        <p:spPr>
          <a:xfrm rot="10800000" flipV="1">
            <a:off x="2841653" y="4248562"/>
            <a:ext cx="708504" cy="73788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0" name="直接箭头连接符 59"/>
          <p:cNvCxnSpPr>
            <a:stCxn id="6" idx="3"/>
          </p:cNvCxnSpPr>
          <p:nvPr/>
        </p:nvCxnSpPr>
        <p:spPr>
          <a:xfrm>
            <a:off x="5029569" y="1354649"/>
            <a:ext cx="2034162" cy="13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1" name="直接箭头连接符 60"/>
          <p:cNvCxnSpPr>
            <a:stCxn id="5" idx="3"/>
            <a:endCxn id="6" idx="1"/>
          </p:cNvCxnSpPr>
          <p:nvPr/>
        </p:nvCxnSpPr>
        <p:spPr>
          <a:xfrm flipV="1">
            <a:off x="3247307" y="1354649"/>
            <a:ext cx="290894" cy="6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7666561" y="3539454"/>
            <a:ext cx="494887" cy="5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3" name="直接箭头连接符 62"/>
          <p:cNvCxnSpPr/>
          <p:nvPr/>
        </p:nvCxnSpPr>
        <p:spPr>
          <a:xfrm rot="10800000">
            <a:off x="4889713" y="4251626"/>
            <a:ext cx="4727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4" name="肘形连接符 63"/>
          <p:cNvCxnSpPr/>
          <p:nvPr/>
        </p:nvCxnSpPr>
        <p:spPr>
          <a:xfrm rot="16200000" flipH="1">
            <a:off x="7930786" y="1397256"/>
            <a:ext cx="706003" cy="9224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0429" y="568326"/>
            <a:ext cx="10515600" cy="584444"/>
          </a:xfrm>
        </p:spPr>
        <p:txBody>
          <a:bodyPr/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5286" y="1355970"/>
            <a:ext cx="10515600" cy="5227393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编写一个会发生异常的程序：</a:t>
            </a:r>
          </a:p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练习捕获和不捕获异常，程序的运行有什么不同。</a:t>
            </a:r>
          </a:p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try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语句块中可能发生多个不同异常时的处理。</a:t>
            </a:r>
          </a:p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finally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语句块的使用。</a:t>
            </a:r>
          </a:p>
          <a:p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800" y="495753"/>
            <a:ext cx="10515600" cy="830629"/>
          </a:xfrm>
        </p:spPr>
        <p:txBody>
          <a:bodyPr/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声明抛出异常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800" y="1297355"/>
            <a:ext cx="10515600" cy="498120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声明抛出异常是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中处理异常的第二种方式</a:t>
            </a:r>
          </a:p>
          <a:p>
            <a:pPr lvl="1" algn="just">
              <a:spcBef>
                <a:spcPct val="50000"/>
              </a:spcBef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如果一个方法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中的语句执行时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可能生成某种异常，但是并不能确定如何处理这种异常，则此方法应显式地声明抛出异常，表明该方法将不对这些异常进行处理，而由该方法的调用者负责处理。</a:t>
            </a:r>
          </a:p>
          <a:p>
            <a:pPr lvl="1" algn="just">
              <a:spcBef>
                <a:spcPct val="50000"/>
              </a:spcBef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在方法声明中用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throws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子句可以声明抛出异常的列表，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throws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后面的异常类型可以是方法中产生的异常类型，也可以是它的父类。</a:t>
            </a: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声明抛出异常举例：</a:t>
            </a:r>
          </a:p>
          <a:p>
            <a:pPr algn="just">
              <a:spcBef>
                <a:spcPct val="50000"/>
              </a:spcBef>
              <a:buNone/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void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readFile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(String file)  throws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FileNotFoundException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……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读文件的操作可能产生</a:t>
            </a:r>
            <a:r>
              <a:rPr lang="en-US" altLang="zh-CN" sz="24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FileNotFoundException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类型的异常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FileInputStream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fis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new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FileInputStream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(file);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..……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}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800" y="495754"/>
            <a:ext cx="10515600" cy="707537"/>
          </a:xfrm>
        </p:spPr>
        <p:txBody>
          <a:bodyPr/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声明抛出异常示例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343" y="1236786"/>
            <a:ext cx="10515600" cy="5345722"/>
          </a:xfrm>
        </p:spPr>
        <p:txBody>
          <a:bodyPr/>
          <a:lstStyle/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import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java.io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.*;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Test01{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static void main(String[]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Test8_5 t = new Test8_5();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try{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t.readFile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}catch(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IOException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e){   }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void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readFile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()throws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IOException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FileInputStream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in=new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FileInputStream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myfile.txt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");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b;	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b =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in.read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while(b!= -1)   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((char)b);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b =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in.read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}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in.close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	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endParaRPr kumimoji="1" lang="zh-CN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771" y="481239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重写方法声明抛出异常的原则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6257" y="1318846"/>
            <a:ext cx="10515600" cy="5539154"/>
          </a:xfrm>
        </p:spPr>
        <p:txBody>
          <a:bodyPr/>
          <a:lstStyle/>
          <a:p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重写方法不能抛出比被重写方法范围更大的异常类型</a:t>
            </a:r>
          </a:p>
          <a:p>
            <a:r>
              <a:rPr lang="en-US" altLang="zh-CN" sz="1600" dirty="0"/>
              <a:t> public class A {</a:t>
            </a:r>
          </a:p>
          <a:p>
            <a:r>
              <a:rPr lang="en-US" altLang="zh-CN" sz="1600" dirty="0"/>
              <a:t> 	public void </a:t>
            </a:r>
            <a:r>
              <a:rPr lang="en-US" altLang="zh-CN" sz="1600" dirty="0" err="1"/>
              <a:t>methodA</a:t>
            </a:r>
            <a:r>
              <a:rPr lang="en-US" altLang="zh-CN" sz="1600" dirty="0"/>
              <a:t>() throws </a:t>
            </a:r>
            <a:r>
              <a:rPr lang="en-US" altLang="zh-CN" sz="1600" dirty="0" err="1"/>
              <a:t>IOException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/>
              <a:t> 	      ……</a:t>
            </a:r>
          </a:p>
          <a:p>
            <a:r>
              <a:rPr lang="en-US" altLang="zh-CN" sz="1600" dirty="0"/>
              <a:t> 	}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    public class B1 extends A {</a:t>
            </a:r>
          </a:p>
          <a:p>
            <a:r>
              <a:rPr lang="en-US" altLang="zh-CN" sz="1600" dirty="0"/>
              <a:t> 	public void </a:t>
            </a:r>
            <a:r>
              <a:rPr lang="en-US" altLang="zh-CN" sz="1600" dirty="0" err="1"/>
              <a:t>methodA</a:t>
            </a:r>
            <a:r>
              <a:rPr lang="en-US" altLang="zh-CN" sz="1600" dirty="0"/>
              <a:t>() throws </a:t>
            </a:r>
            <a:r>
              <a:rPr lang="en-US" altLang="zh-CN" sz="1600" dirty="0" err="1"/>
              <a:t>FileNotFoundException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/>
              <a:t> 	      ……</a:t>
            </a:r>
          </a:p>
          <a:p>
            <a:r>
              <a:rPr lang="en-US" altLang="zh-CN" sz="1600" dirty="0"/>
              <a:t> 	}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    public class B2 extends A {</a:t>
            </a:r>
          </a:p>
          <a:p>
            <a:r>
              <a:rPr lang="en-US" altLang="zh-CN" sz="1600" dirty="0"/>
              <a:t> 	public void </a:t>
            </a:r>
            <a:r>
              <a:rPr lang="en-US" altLang="zh-CN" sz="1600" dirty="0" err="1"/>
              <a:t>methodA</a:t>
            </a:r>
            <a:r>
              <a:rPr lang="en-US" altLang="zh-CN" sz="1600" dirty="0"/>
              <a:t>() throws Exception {   //error</a:t>
            </a:r>
          </a:p>
          <a:p>
            <a:r>
              <a:rPr lang="en-US" altLang="zh-CN" sz="1600" dirty="0"/>
              <a:t> 	        ……</a:t>
            </a:r>
          </a:p>
          <a:p>
            <a:r>
              <a:rPr lang="en-US" altLang="zh-CN" sz="1600" dirty="0"/>
              <a:t>    	}</a:t>
            </a:r>
          </a:p>
          <a:p>
            <a:r>
              <a:rPr lang="en-US" altLang="zh-CN" sz="1600" dirty="0"/>
              <a:t>    }</a:t>
            </a:r>
            <a:endParaRPr kumimoji="1" lang="zh-CN" altLang="en-US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8828" y="481240"/>
            <a:ext cx="10515600" cy="813044"/>
          </a:xfrm>
        </p:spPr>
        <p:txBody>
          <a:bodyPr/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人工抛出异常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4315" y="1421283"/>
            <a:ext cx="10515600" cy="477019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异常类对象除在程序执行过程中出现异常时由系统自动生成并抛出，也可根据需要人工创建并抛出</a:t>
            </a:r>
          </a:p>
          <a:p>
            <a:pPr lvl="1" algn="just">
              <a:spcBef>
                <a:spcPct val="50000"/>
              </a:spcBef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首先要生成异常类对象，然后通过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throw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语句实现抛出操作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提交给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运行环境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pPr lvl="3" algn="just">
              <a:buNone/>
            </a:pPr>
            <a:r>
              <a:rPr lang="en-US" altLang="zh-CN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IOException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e =new </a:t>
            </a:r>
            <a:r>
              <a:rPr lang="en-US" altLang="zh-CN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IOException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  <a:p>
            <a:pPr lvl="3" algn="just">
              <a:buNone/>
            </a:pP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throw e;</a:t>
            </a:r>
          </a:p>
          <a:p>
            <a:pPr lvl="1" algn="just">
              <a:spcBef>
                <a:spcPct val="50000"/>
              </a:spcBef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可以抛出的异常必须是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Throwable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或其子类的实例。下面的语句在编译时将会产生语法错误：</a:t>
            </a:r>
          </a:p>
          <a:p>
            <a:pPr algn="just">
              <a:buNone/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throw new String("want to throw");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286" y="524784"/>
            <a:ext cx="10515600" cy="813044"/>
          </a:xfrm>
        </p:spPr>
        <p:txBody>
          <a:bodyPr/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创建用户自定义异常类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0772" y="1374392"/>
            <a:ext cx="10515600" cy="5121886"/>
          </a:xfrm>
        </p:spPr>
        <p:txBody>
          <a:bodyPr/>
          <a:lstStyle/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用户自定义异常类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MyException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，用于描述数据取值范围错误信息。用户自己的异常类必须继承现有的异常类。</a:t>
            </a: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MyException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extends Exception {</a:t>
            </a: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	private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idnumber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	public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MyException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(String message,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id) {</a:t>
            </a: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super(message);</a:t>
            </a: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this.idnumber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id;</a:t>
            </a: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	} </a:t>
            </a: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getId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{</a:t>
            </a: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return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idnumber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	}</a:t>
            </a: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endParaRPr kumimoji="1"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8829" y="489858"/>
            <a:ext cx="10515600" cy="580291"/>
          </a:xfrm>
        </p:spPr>
        <p:txBody>
          <a:bodyPr/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使用用户自定义异常类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343" y="1306286"/>
            <a:ext cx="10515600" cy="527036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400" b="1" dirty="0"/>
              <a:t>public class Test01{</a:t>
            </a:r>
          </a:p>
          <a:p>
            <a:pPr>
              <a:lnSpc>
                <a:spcPct val="80000"/>
              </a:lnSpc>
            </a:pPr>
            <a:r>
              <a:rPr lang="en-US" altLang="zh-CN" sz="1400" b="1" dirty="0"/>
              <a:t>        public void </a:t>
            </a:r>
            <a:r>
              <a:rPr lang="en-US" altLang="zh-CN" sz="1400" b="1" dirty="0" err="1"/>
              <a:t>regist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num</a:t>
            </a:r>
            <a:r>
              <a:rPr lang="en-US" altLang="zh-CN" sz="1400" b="1" dirty="0"/>
              <a:t>) throws </a:t>
            </a:r>
            <a:r>
              <a:rPr lang="en-US" altLang="zh-CN" sz="1400" b="1" dirty="0" err="1"/>
              <a:t>MyException</a:t>
            </a:r>
            <a:r>
              <a:rPr lang="en-US" altLang="zh-CN" sz="1400" b="1" dirty="0"/>
              <a:t> {</a:t>
            </a:r>
          </a:p>
          <a:p>
            <a:pPr>
              <a:lnSpc>
                <a:spcPct val="80000"/>
              </a:lnSpc>
            </a:pPr>
            <a:r>
              <a:rPr lang="en-US" altLang="zh-CN" sz="1400" b="1" dirty="0"/>
              <a:t> 	if (</a:t>
            </a:r>
            <a:r>
              <a:rPr lang="en-US" altLang="zh-CN" sz="1400" b="1" dirty="0" err="1"/>
              <a:t>num</a:t>
            </a:r>
            <a:r>
              <a:rPr lang="en-US" altLang="zh-CN" sz="1400" b="1" dirty="0"/>
              <a:t> &lt; 0) </a:t>
            </a:r>
          </a:p>
          <a:p>
            <a:pPr>
              <a:lnSpc>
                <a:spcPct val="80000"/>
              </a:lnSpc>
            </a:pPr>
            <a:r>
              <a:rPr lang="en-US" altLang="zh-CN" sz="1400" b="1" dirty="0"/>
              <a:t> 	          throw new </a:t>
            </a:r>
            <a:r>
              <a:rPr lang="en-US" altLang="zh-CN" sz="1400" b="1" dirty="0" err="1"/>
              <a:t>MyException</a:t>
            </a:r>
            <a:r>
              <a:rPr lang="en-US" altLang="zh-CN" sz="1400" b="1" dirty="0"/>
              <a:t>(“</a:t>
            </a:r>
            <a:r>
              <a:rPr lang="zh-CN" altLang="en-US" sz="1400" b="1" dirty="0"/>
              <a:t>人数为负值，不合理”</a:t>
            </a:r>
            <a:r>
              <a:rPr lang="en-US" altLang="zh-CN" sz="1400" b="1" dirty="0"/>
              <a:t>,3);</a:t>
            </a:r>
          </a:p>
          <a:p>
            <a:pPr>
              <a:lnSpc>
                <a:spcPct val="80000"/>
              </a:lnSpc>
            </a:pPr>
            <a:r>
              <a:rPr lang="en-US" altLang="zh-CN" sz="1400" b="1" dirty="0"/>
              <a:t>	else</a:t>
            </a:r>
          </a:p>
          <a:p>
            <a:pPr>
              <a:lnSpc>
                <a:spcPct val="80000"/>
              </a:lnSpc>
            </a:pPr>
            <a:r>
              <a:rPr lang="en-US" altLang="zh-CN" sz="1400" b="1" dirty="0"/>
              <a:t>	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</a:t>
            </a:r>
            <a:r>
              <a:rPr lang="zh-CN" altLang="en-US" sz="1400" b="1" dirty="0"/>
              <a:t>登记人数</a:t>
            </a:r>
            <a:r>
              <a:rPr lang="en-US" altLang="zh-CN" sz="1400" b="1" dirty="0"/>
              <a:t>" + </a:t>
            </a:r>
            <a:r>
              <a:rPr lang="en-US" altLang="zh-CN" sz="1400" b="1" dirty="0" err="1"/>
              <a:t>num</a:t>
            </a:r>
            <a:r>
              <a:rPr lang="en-US" altLang="zh-CN" sz="1400" b="1" dirty="0"/>
              <a:t> );</a:t>
            </a:r>
          </a:p>
          <a:p>
            <a:pPr>
              <a:lnSpc>
                <a:spcPct val="80000"/>
              </a:lnSpc>
            </a:pPr>
            <a:r>
              <a:rPr lang="en-US" altLang="zh-CN" sz="1400" b="1" dirty="0"/>
              <a:t>        }</a:t>
            </a:r>
          </a:p>
          <a:p>
            <a:pPr>
              <a:lnSpc>
                <a:spcPct val="80000"/>
              </a:lnSpc>
            </a:pPr>
            <a:r>
              <a:rPr lang="en-US" altLang="zh-CN" sz="1400" b="1" dirty="0"/>
              <a:t>        public void manager() {</a:t>
            </a:r>
          </a:p>
          <a:p>
            <a:pPr>
              <a:lnSpc>
                <a:spcPct val="80000"/>
              </a:lnSpc>
            </a:pPr>
            <a:r>
              <a:rPr lang="en-US" altLang="zh-CN" sz="1400" b="1" dirty="0"/>
              <a:t> 	try {</a:t>
            </a:r>
          </a:p>
          <a:p>
            <a:pPr>
              <a:lnSpc>
                <a:spcPct val="80000"/>
              </a:lnSpc>
            </a:pPr>
            <a:r>
              <a:rPr lang="en-US" altLang="zh-CN" sz="1400" b="1" dirty="0"/>
              <a:t>	           </a:t>
            </a:r>
            <a:r>
              <a:rPr lang="en-US" altLang="zh-CN" sz="1400" b="1" dirty="0" err="1"/>
              <a:t>regist</a:t>
            </a:r>
            <a:r>
              <a:rPr lang="en-US" altLang="zh-CN" sz="1400" b="1" dirty="0"/>
              <a:t>(100);</a:t>
            </a:r>
          </a:p>
          <a:p>
            <a:pPr>
              <a:lnSpc>
                <a:spcPct val="80000"/>
              </a:lnSpc>
            </a:pPr>
            <a:r>
              <a:rPr lang="en-US" altLang="zh-CN" sz="1400" b="1" dirty="0"/>
              <a:t> 	} catch (</a:t>
            </a:r>
            <a:r>
              <a:rPr lang="en-US" altLang="zh-CN" sz="1400" b="1" dirty="0" err="1"/>
              <a:t>MyException</a:t>
            </a:r>
            <a:r>
              <a:rPr lang="en-US" altLang="zh-CN" sz="1400" b="1" dirty="0"/>
              <a:t> e) {</a:t>
            </a:r>
          </a:p>
          <a:p>
            <a:pPr>
              <a:lnSpc>
                <a:spcPct val="80000"/>
              </a:lnSpc>
            </a:pPr>
            <a:r>
              <a:rPr lang="en-US" altLang="zh-CN" sz="1400" b="1" dirty="0"/>
              <a:t> 	           </a:t>
            </a:r>
            <a:r>
              <a:rPr lang="en-US" altLang="zh-CN" sz="1400" b="1" dirty="0" err="1"/>
              <a:t>System.out.print</a:t>
            </a:r>
            <a:r>
              <a:rPr lang="en-US" altLang="zh-CN" sz="1400" b="1" dirty="0"/>
              <a:t>("</a:t>
            </a:r>
            <a:r>
              <a:rPr lang="zh-CN" altLang="en-US" sz="1400" b="1" dirty="0"/>
              <a:t>登记失败，出错种类</a:t>
            </a:r>
            <a:r>
              <a:rPr lang="en-US" altLang="zh-CN" sz="1400" b="1" dirty="0"/>
              <a:t>"+</a:t>
            </a:r>
            <a:r>
              <a:rPr lang="en-US" altLang="zh-CN" sz="1400" b="1" dirty="0" err="1"/>
              <a:t>e.getId</a:t>
            </a:r>
            <a:r>
              <a:rPr lang="en-US" altLang="zh-CN" sz="1400" b="1" dirty="0"/>
              <a:t>());	 	</a:t>
            </a:r>
          </a:p>
          <a:p>
            <a:pPr>
              <a:lnSpc>
                <a:spcPct val="80000"/>
              </a:lnSpc>
            </a:pPr>
            <a:r>
              <a:rPr lang="en-US" altLang="zh-CN" sz="1400" b="1" dirty="0"/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System.out.print</a:t>
            </a:r>
            <a:r>
              <a:rPr lang="en-US" altLang="zh-CN" sz="1400" b="1" dirty="0"/>
              <a:t>("</a:t>
            </a:r>
            <a:r>
              <a:rPr lang="zh-CN" altLang="en-US" sz="1400" b="1" dirty="0"/>
              <a:t>本次登记操作结束</a:t>
            </a:r>
            <a:r>
              <a:rPr lang="en-US" altLang="zh-CN" sz="1400" b="1" dirty="0"/>
              <a:t>");</a:t>
            </a:r>
          </a:p>
          <a:p>
            <a:pPr>
              <a:lnSpc>
                <a:spcPct val="80000"/>
              </a:lnSpc>
            </a:pPr>
            <a:r>
              <a:rPr lang="en-US" altLang="zh-CN" sz="1400" b="1" dirty="0"/>
              <a:t>       }</a:t>
            </a:r>
          </a:p>
          <a:p>
            <a:pPr>
              <a:lnSpc>
                <a:spcPct val="80000"/>
              </a:lnSpc>
            </a:pPr>
            <a:r>
              <a:rPr lang="en-US" altLang="zh-CN" sz="1400" b="1" dirty="0"/>
              <a:t>       public static void main(String </a:t>
            </a:r>
            <a:r>
              <a:rPr lang="en-US" altLang="zh-CN" sz="1400" b="1" dirty="0" err="1"/>
              <a:t>args</a:t>
            </a:r>
            <a:r>
              <a:rPr lang="en-US" altLang="zh-CN" sz="1400" b="1" dirty="0"/>
              <a:t>[]){</a:t>
            </a:r>
          </a:p>
          <a:p>
            <a:pPr>
              <a:lnSpc>
                <a:spcPct val="80000"/>
              </a:lnSpc>
            </a:pPr>
            <a:r>
              <a:rPr lang="en-US" altLang="zh-CN" sz="1400" b="1" dirty="0"/>
              <a:t>	Test8_6 t = new Test8_6();</a:t>
            </a:r>
          </a:p>
          <a:p>
            <a:pPr>
              <a:lnSpc>
                <a:spcPct val="80000"/>
              </a:lnSpc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t.manager</a:t>
            </a:r>
            <a:r>
              <a:rPr lang="en-US" altLang="zh-CN" sz="1400" b="1" dirty="0"/>
              <a:t>();</a:t>
            </a:r>
          </a:p>
          <a:p>
            <a:pPr>
              <a:lnSpc>
                <a:spcPct val="80000"/>
              </a:lnSpc>
            </a:pPr>
            <a:r>
              <a:rPr lang="en-US" altLang="zh-CN" sz="1400" b="1" dirty="0"/>
              <a:t>       }</a:t>
            </a:r>
          </a:p>
          <a:p>
            <a:pPr>
              <a:lnSpc>
                <a:spcPct val="80000"/>
              </a:lnSpc>
            </a:pPr>
            <a:r>
              <a:rPr lang="en-US" altLang="zh-CN" sz="1400" b="1" dirty="0"/>
              <a:t>}</a:t>
            </a:r>
          </a:p>
          <a:p>
            <a:endParaRPr kumimoji="1" lang="zh-CN" alt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4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308327" y="0"/>
            <a:ext cx="12500327" cy="780995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75544" y="474418"/>
            <a:ext cx="8229600" cy="1000132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JAVA</a:t>
            </a:r>
            <a:r>
              <a:rPr lang="zh-CN" altLang="en-US" sz="4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t>基础课程内容</a:t>
            </a:r>
            <a:endParaRPr lang="zh-CN" altLang="en-US" sz="40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037063" y="1703664"/>
            <a:ext cx="4071966" cy="4500594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92D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第一章 </a:t>
            </a:r>
            <a:r>
              <a:rPr lang="en-US" altLang="zh-CN" sz="2400" dirty="0">
                <a:solidFill>
                  <a:srgbClr val="92D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400" dirty="0">
                <a:solidFill>
                  <a:srgbClr val="92D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语言概述              </a:t>
            </a: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第二章 基本语法</a:t>
            </a: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第三章 面向对象</a:t>
            </a: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第四章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类设计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第五章 高级类特性</a:t>
            </a:r>
          </a:p>
          <a:p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第六章 异常处理</a:t>
            </a: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第七章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集合</a:t>
            </a: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第八章 泛型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第九章 注解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&amp;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枚举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IO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              </a:t>
            </a:r>
          </a:p>
        </p:txBody>
      </p:sp>
      <p:sp>
        <p:nvSpPr>
          <p:cNvPr id="6" name="内容占位符 2"/>
          <p:cNvSpPr txBox="1"/>
          <p:nvPr/>
        </p:nvSpPr>
        <p:spPr>
          <a:xfrm>
            <a:off x="5297714" y="1674637"/>
            <a:ext cx="4071966" cy="4429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第十一章 线程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第十二章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常用类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第十三章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反射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第十四章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网络编程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98399" y="520003"/>
            <a:ext cx="8229600" cy="770428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本章内容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65625" y="1828335"/>
            <a:ext cx="8215370" cy="4329130"/>
          </a:xfrm>
        </p:spPr>
        <p:txBody>
          <a:bodyPr>
            <a:noAutofit/>
          </a:bodyPr>
          <a:lstStyle/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异常概述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异常处理机制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try…catch…finally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处理异常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声明抛出异常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人工抛出异常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创建用户自定义异常类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72457" y="569405"/>
            <a:ext cx="8912509" cy="861647"/>
          </a:xfrm>
        </p:spPr>
        <p:txBody>
          <a:bodyPr/>
          <a:lstStyle/>
          <a:p>
            <a:r>
              <a:rPr lang="en-US" altLang="zh-CN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38125" y="1358481"/>
            <a:ext cx="9706708" cy="485335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任何一种程序设计语言设计的程序在运行时都有可能出现错误，例如除数为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，数组下标越界，要读写的文件不存在等等。</a:t>
            </a:r>
          </a:p>
          <a:p>
            <a:pPr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捕获错误最理想的是在编译期间，但有的错误只有在运行时才会发生。</a:t>
            </a:r>
          </a:p>
          <a:p>
            <a:pPr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对于这些错误，一般有两种解决方法：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遇到错误就终止程序的运行。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由程序员在编写程序时，就考虑到错误的检测、错误消息的提示，以及错误的处理。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6886" y="394154"/>
            <a:ext cx="10515600" cy="795460"/>
          </a:xfrm>
        </p:spPr>
        <p:txBody>
          <a:bodyPr/>
          <a:lstStyle/>
          <a:p>
            <a:r>
              <a:rPr lang="en-US" altLang="zh-CN" sz="3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342" y="1226178"/>
            <a:ext cx="10515600" cy="5139471"/>
          </a:xfrm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异常：在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语言中，将程序执行中发生的不正常情况称为“异常”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中的异常用于处理非预期的情况，如文件没找到，网络错误，非法的参数</a:t>
            </a:r>
          </a:p>
          <a:p>
            <a:pPr algn="just"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程序运行过程中所发生的异常事件可分为两类：</a:t>
            </a: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Error: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JVM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系统内部错误、资源耗尽等严重情况</a:t>
            </a: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Exception: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其它因编程错误或偶然的外在因素导致的一般性问题，例如：</a:t>
            </a:r>
          </a:p>
          <a:p>
            <a:pPr lvl="1" algn="just"/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空指针访问</a:t>
            </a:r>
          </a:p>
          <a:p>
            <a:pPr lvl="1" algn="just"/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试图读取不存在的文件</a:t>
            </a:r>
          </a:p>
          <a:p>
            <a:pPr lvl="1" algn="just"/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网络连接中断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6972" y="452211"/>
            <a:ext cx="10918371" cy="777875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异常举例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6280" y="1397280"/>
            <a:ext cx="11019692" cy="5157055"/>
          </a:xfrm>
        </p:spPr>
        <p:txBody>
          <a:bodyPr/>
          <a:lstStyle/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public class Test01{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	public static void main(String[] </a:t>
            </a:r>
            <a:r>
              <a:rPr lang="en-US" altLang="zh-CN" sz="2400" dirty="0" err="1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args</a:t>
            </a:r>
            <a:r>
              <a:rPr lang="en-US" altLang="zh-CN" sz="2400" dirty="0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) 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      	String friends[]={"</a:t>
            </a:r>
            <a:r>
              <a:rPr lang="en-US" altLang="zh-CN" sz="2400" dirty="0" err="1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lisa</a:t>
            </a:r>
            <a:r>
              <a:rPr lang="en-US" altLang="zh-CN" sz="2400" dirty="0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","</a:t>
            </a:r>
            <a:r>
              <a:rPr lang="en-US" altLang="zh-CN" sz="2400" dirty="0" err="1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bily</a:t>
            </a:r>
            <a:r>
              <a:rPr lang="en-US" altLang="zh-CN" sz="2400" dirty="0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","</a:t>
            </a:r>
            <a:r>
              <a:rPr lang="en-US" altLang="zh-CN" sz="2400" dirty="0" err="1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kessy</a:t>
            </a:r>
            <a:r>
              <a:rPr lang="en-US" altLang="zh-CN" sz="2400" dirty="0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"};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      	for(</a:t>
            </a:r>
            <a:r>
              <a:rPr lang="en-US" altLang="zh-CN" sz="2400" dirty="0" err="1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=0;i&lt;5;i++){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           </a:t>
            </a:r>
            <a:r>
              <a:rPr lang="en-US" altLang="zh-CN" sz="2400" dirty="0" err="1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System.out.println</a:t>
            </a:r>
            <a:r>
              <a:rPr lang="en-US" altLang="zh-CN" sz="2400" dirty="0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(friends[</a:t>
            </a:r>
            <a:r>
              <a:rPr lang="en-US" altLang="zh-CN" sz="2400" dirty="0" err="1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]); //friends[4]?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        }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		</a:t>
            </a:r>
            <a:r>
              <a:rPr lang="en-US" altLang="zh-CN" sz="2400" dirty="0" err="1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System.out.println</a:t>
            </a:r>
            <a:r>
              <a:rPr lang="en-US" altLang="zh-CN" sz="2400" dirty="0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("\</a:t>
            </a:r>
            <a:r>
              <a:rPr lang="en-US" altLang="zh-CN" sz="2400" dirty="0" err="1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nthis</a:t>
            </a:r>
            <a:r>
              <a:rPr lang="en-US" altLang="zh-CN" sz="2400" dirty="0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 is the end");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   }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}</a:t>
            </a:r>
            <a:endParaRPr kumimoji="1" lang="en-US" altLang="zh-CN" sz="2400" dirty="0">
              <a:latin typeface="Consolas" panose="020B0609020204030204" pitchFamily="49" charset="0"/>
              <a:ea typeface="Arial Unicode MS" pitchFamily="34" charset="-122"/>
              <a:cs typeface="Consolas" panose="020B0609020204030204" pitchFamily="49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zh-CN" altLang="en-US" sz="1800" b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程序</a:t>
            </a:r>
            <a:r>
              <a:rPr lang="en-US" altLang="zh-CN" sz="1800" b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Test01</a:t>
            </a:r>
            <a:r>
              <a:rPr lang="zh-CN" altLang="en-US" sz="1800" b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编译正确，运行结果：</a:t>
            </a:r>
            <a:r>
              <a:rPr lang="en-US" altLang="zh-CN" sz="1800" b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java Test8_1</a:t>
            </a:r>
            <a:endParaRPr lang="en-US" altLang="zh-CN" sz="1800" b="1" i="1" dirty="0">
              <a:latin typeface="Consolas" panose="020B0609020204030204" pitchFamily="49" charset="0"/>
              <a:ea typeface="新宋体" panose="02010609030101010101" pitchFamily="49" charset="-122"/>
              <a:cs typeface="Consolas" panose="020B0609020204030204" pitchFamily="49" charset="0"/>
            </a:endParaRPr>
          </a:p>
          <a:p>
            <a:pPr lvl="1"/>
            <a:r>
              <a:rPr lang="en-US" altLang="zh-CN" sz="1800" b="1" i="1" dirty="0" err="1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lisa</a:t>
            </a:r>
            <a:endParaRPr lang="en-US" altLang="zh-CN" sz="1800" b="1" i="1" dirty="0">
              <a:latin typeface="Consolas" panose="020B0609020204030204" pitchFamily="49" charset="0"/>
              <a:ea typeface="Arial Unicode MS" pitchFamily="34" charset="-122"/>
              <a:cs typeface="Consolas" panose="020B0609020204030204" pitchFamily="49" charset="0"/>
            </a:endParaRPr>
          </a:p>
          <a:p>
            <a:pPr lvl="1"/>
            <a:r>
              <a:rPr lang="en-US" altLang="zh-CN" sz="1800" b="1" i="1" dirty="0" err="1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bily</a:t>
            </a:r>
            <a:endParaRPr lang="en-US" altLang="zh-CN" sz="1800" b="1" i="1" dirty="0">
              <a:latin typeface="Consolas" panose="020B0609020204030204" pitchFamily="49" charset="0"/>
              <a:ea typeface="Arial Unicode MS" pitchFamily="34" charset="-122"/>
              <a:cs typeface="Consolas" panose="020B0609020204030204" pitchFamily="49" charset="0"/>
            </a:endParaRPr>
          </a:p>
          <a:p>
            <a:pPr lvl="1"/>
            <a:r>
              <a:rPr lang="en-US" altLang="zh-CN" sz="1800" b="1" i="1" dirty="0" err="1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kessy</a:t>
            </a:r>
            <a:endParaRPr lang="en-US" altLang="zh-CN" sz="1800" b="1" i="1" dirty="0">
              <a:latin typeface="Consolas" panose="020B0609020204030204" pitchFamily="49" charset="0"/>
              <a:ea typeface="Arial Unicode MS" pitchFamily="34" charset="-122"/>
              <a:cs typeface="Consolas" panose="020B0609020204030204" pitchFamily="49" charset="0"/>
            </a:endParaRPr>
          </a:p>
          <a:p>
            <a:pPr lvl="1"/>
            <a:r>
              <a:rPr lang="en-US" altLang="zh-CN" sz="1800" b="1" i="1" dirty="0" err="1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java.lang.ArrayIndexOutOfBoundsException</a:t>
            </a:r>
            <a:endParaRPr lang="en-US" altLang="zh-CN" sz="1800" b="1" i="1" dirty="0">
              <a:latin typeface="Consolas" panose="020B0609020204030204" pitchFamily="49" charset="0"/>
              <a:ea typeface="Arial Unicode MS" pitchFamily="34" charset="-122"/>
              <a:cs typeface="Consolas" panose="020B0609020204030204" pitchFamily="49" charset="0"/>
            </a:endParaRPr>
          </a:p>
          <a:p>
            <a:pPr lvl="1"/>
            <a:r>
              <a:rPr lang="en-US" altLang="zh-CN" sz="1800" b="1" i="1" dirty="0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        at Test01.main(Test01.java:5)</a:t>
            </a:r>
          </a:p>
          <a:p>
            <a:pPr lvl="1"/>
            <a:r>
              <a:rPr lang="en-US" altLang="zh-CN" sz="1800" b="1" i="1" dirty="0"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Exception in thread "main"</a:t>
            </a:r>
          </a:p>
          <a:p>
            <a:pPr algn="just">
              <a:spcBef>
                <a:spcPct val="0"/>
              </a:spcBef>
              <a:buNone/>
            </a:pPr>
            <a:endParaRPr lang="en-US" altLang="zh-CN" sz="2400" dirty="0">
              <a:latin typeface="Consolas" panose="020B0609020204030204" pitchFamily="49" charset="0"/>
              <a:ea typeface="Arial Unicode MS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6971" y="452212"/>
            <a:ext cx="10686143" cy="760290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异常举例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(2)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4314" y="1241531"/>
            <a:ext cx="10515600" cy="5051547"/>
          </a:xfrm>
        </p:spPr>
        <p:txBody>
          <a:bodyPr/>
          <a:lstStyle/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public class 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NullRef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=1;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	public static void main(String[] 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args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) 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NullRef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 t=new 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NullRef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();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		t=null;      	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System.out.println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t.i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);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   }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}</a:t>
            </a:r>
            <a:endParaRPr kumimoji="1" lang="en-US" altLang="zh-CN" dirty="0"/>
          </a:p>
          <a:p>
            <a:pPr algn="just">
              <a:spcBef>
                <a:spcPct val="0"/>
              </a:spcBef>
              <a:buNone/>
            </a:pPr>
            <a:endParaRPr kumimoji="1" lang="en-US" altLang="zh-CN" sz="2400" dirty="0">
              <a:latin typeface="Consolas" panose="020B0609020204030204" pitchFamily="49" charset="0"/>
              <a:ea typeface="新宋体" panose="02010609030101010101" pitchFamily="49" charset="-122"/>
              <a:cs typeface="Consolas" panose="020B06090202040302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400" b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程序</a:t>
            </a:r>
            <a:r>
              <a:rPr lang="en-US" altLang="zh-CN" sz="2400" b="1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NullRef.java</a:t>
            </a:r>
            <a:r>
              <a:rPr lang="zh-CN" altLang="en-US" sz="2400" b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编译正确，运行结果：</a:t>
            </a:r>
            <a:r>
              <a:rPr lang="en-US" altLang="zh-CN" sz="2400" b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java </a:t>
            </a:r>
            <a:r>
              <a:rPr lang="en-US" altLang="zh-CN" sz="2400" b="1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NullRef</a:t>
            </a:r>
            <a:endParaRPr lang="en-US" altLang="zh-CN" sz="2400" b="1" i="1" dirty="0">
              <a:latin typeface="Consolas" panose="020B0609020204030204" pitchFamily="49" charset="0"/>
              <a:ea typeface="新宋体" panose="02010609030101010101" pitchFamily="49" charset="-122"/>
              <a:cs typeface="Consolas" panose="020B0609020204030204" pitchFamily="49" charset="0"/>
            </a:endParaRPr>
          </a:p>
          <a:p>
            <a:pPr lvl="1"/>
            <a:r>
              <a:rPr lang="en-US" altLang="zh-CN" b="1" i="1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java.lang.NullPointerException</a:t>
            </a:r>
            <a:endParaRPr lang="en-US" altLang="zh-CN" b="1" i="1" dirty="0">
              <a:latin typeface="Consolas" panose="020B0609020204030204" pitchFamily="49" charset="0"/>
              <a:ea typeface="新宋体" panose="02010609030101010101" pitchFamily="49" charset="-122"/>
              <a:cs typeface="Consolas" panose="020B0609020204030204" pitchFamily="49" charset="0"/>
            </a:endParaRPr>
          </a:p>
          <a:p>
            <a:pPr lvl="1"/>
            <a:r>
              <a:rPr lang="en-US" altLang="zh-CN" b="1" i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	at </a:t>
            </a:r>
            <a:r>
              <a:rPr lang="en-US" altLang="zh-CN" b="1" i="1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NullRef.main</a:t>
            </a:r>
            <a:r>
              <a:rPr lang="en-US" altLang="zh-CN" b="1" i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(NullRef.java:6)</a:t>
            </a:r>
          </a:p>
          <a:p>
            <a:pPr lvl="1"/>
            <a:r>
              <a:rPr lang="en-US" altLang="zh-CN" b="1" i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Exception in thread "main" </a:t>
            </a:r>
          </a:p>
          <a:p>
            <a:pPr algn="just">
              <a:spcBef>
                <a:spcPct val="0"/>
              </a:spcBef>
              <a:buNone/>
            </a:pPr>
            <a:endParaRPr lang="en-US" altLang="zh-CN" sz="2400" dirty="0">
              <a:latin typeface="Consolas" panose="020B0609020204030204" pitchFamily="49" charset="0"/>
              <a:ea typeface="新宋体" panose="0201060903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2456" y="495755"/>
            <a:ext cx="10628086" cy="795460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异常举例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(3)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2372" y="1450872"/>
            <a:ext cx="10515600" cy="5016377"/>
          </a:xfrm>
        </p:spPr>
        <p:txBody>
          <a:bodyPr/>
          <a:lstStyle/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public class 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DivideZero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 x;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	public static void main(String[] 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args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) 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 y;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DivideZero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 c=new 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DivideZero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();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		y=3/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c.x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;      	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System.out.println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(“program ends ok!”);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  }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}</a:t>
            </a:r>
          </a:p>
          <a:p>
            <a:pPr algn="just">
              <a:spcBef>
                <a:spcPct val="0"/>
              </a:spcBef>
              <a:buNone/>
            </a:pPr>
            <a:endParaRPr lang="en-US" altLang="zh-CN" sz="2400" dirty="0">
              <a:latin typeface="Consolas" panose="020B0609020204030204" pitchFamily="49" charset="0"/>
              <a:ea typeface="新宋体" panose="02010609030101010101" pitchFamily="49" charset="-122"/>
              <a:cs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程序</a:t>
            </a:r>
            <a:r>
              <a:rPr lang="en-US" altLang="zh-CN" sz="2000" b="1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DivideZero.java</a:t>
            </a:r>
            <a:r>
              <a:rPr lang="zh-CN" altLang="en-US" sz="2000" b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编译正确，运行结果：</a:t>
            </a:r>
            <a:r>
              <a:rPr lang="en-US" altLang="zh-CN" sz="2000" b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java </a:t>
            </a:r>
            <a:r>
              <a:rPr lang="en-US" altLang="zh-CN" sz="2000" b="1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DivideZero</a:t>
            </a:r>
            <a:endParaRPr lang="en-US" altLang="zh-CN" sz="2000" b="1" i="1" dirty="0">
              <a:latin typeface="Consolas" panose="020B0609020204030204" pitchFamily="49" charset="0"/>
              <a:ea typeface="新宋体" panose="02010609030101010101" pitchFamily="49" charset="-122"/>
              <a:cs typeface="Consolas" panose="020B0609020204030204" pitchFamily="49" charset="0"/>
            </a:endParaRPr>
          </a:p>
          <a:p>
            <a:pPr lvl="1"/>
            <a:r>
              <a:rPr lang="en-US" altLang="zh-CN" sz="2000" b="1" i="1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java.lang.ArithmeticException</a:t>
            </a:r>
            <a:r>
              <a:rPr lang="en-US" altLang="zh-CN" sz="2000" b="1" i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: / by zero</a:t>
            </a:r>
          </a:p>
          <a:p>
            <a:pPr lvl="1"/>
            <a:r>
              <a:rPr lang="en-US" altLang="zh-CN" sz="2000" b="1" i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	at </a:t>
            </a:r>
            <a:r>
              <a:rPr lang="en-US" altLang="zh-CN" sz="2000" b="1" i="1" dirty="0" err="1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DivideZero.main</a:t>
            </a:r>
            <a:r>
              <a:rPr lang="en-US" altLang="zh-CN" sz="2000" b="1" i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(DivideZero.java:6)</a:t>
            </a:r>
          </a:p>
          <a:p>
            <a:pPr lvl="1"/>
            <a:r>
              <a:rPr lang="en-US" altLang="zh-CN" sz="2000" b="1" i="1" dirty="0">
                <a:latin typeface="Consolas" panose="020B0609020204030204" pitchFamily="49" charset="0"/>
                <a:ea typeface="新宋体" panose="02010609030101010101" pitchFamily="49" charset="-122"/>
                <a:cs typeface="Consolas" panose="020B0609020204030204" pitchFamily="49" charset="0"/>
              </a:rPr>
              <a:t>Exception in thread "main" </a:t>
            </a:r>
            <a:endParaRPr lang="en-US" altLang="zh-CN" sz="2400" dirty="0">
              <a:latin typeface="Consolas" panose="020B0609020204030204" pitchFamily="49" charset="0"/>
              <a:ea typeface="新宋体" panose="02010609030101010101" pitchFamily="49" charset="-122"/>
              <a:cs typeface="Consolas" panose="020B0609020204030204" pitchFamily="49" charset="0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新研科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1126</Words>
  <Application>Microsoft Office PowerPoint</Application>
  <PresentationFormat>宽屏</PresentationFormat>
  <Paragraphs>299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 Unicode MS</vt:lpstr>
      <vt:lpstr>黑体</vt:lpstr>
      <vt:lpstr>Arial</vt:lpstr>
      <vt:lpstr>Calibri</vt:lpstr>
      <vt:lpstr>Calibri Light</vt:lpstr>
      <vt:lpstr>Consolas</vt:lpstr>
      <vt:lpstr>Wingdings</vt:lpstr>
      <vt:lpstr>新研科技</vt:lpstr>
      <vt:lpstr>异常处理</vt:lpstr>
      <vt:lpstr>PowerPoint 演示文稿</vt:lpstr>
      <vt:lpstr>JAVA基础课程内容</vt:lpstr>
      <vt:lpstr>本章内容</vt:lpstr>
      <vt:lpstr>Java异常</vt:lpstr>
      <vt:lpstr>Java异常</vt:lpstr>
      <vt:lpstr>Java异常举例(1)</vt:lpstr>
      <vt:lpstr>Java异常举例(2)</vt:lpstr>
      <vt:lpstr>Java异常举例(3)</vt:lpstr>
      <vt:lpstr>Java异常类层次</vt:lpstr>
      <vt:lpstr>常见异常</vt:lpstr>
      <vt:lpstr>异常处理机制</vt:lpstr>
      <vt:lpstr>异常处理机制</vt:lpstr>
      <vt:lpstr>异常处理举例(1)</vt:lpstr>
      <vt:lpstr>异常处理举例(2)</vt:lpstr>
      <vt:lpstr>异常处理机制（3）</vt:lpstr>
      <vt:lpstr>捕获异常(1)</vt:lpstr>
      <vt:lpstr>捕获异常(2)</vt:lpstr>
      <vt:lpstr>捕获异常(3)</vt:lpstr>
      <vt:lpstr>练习1</vt:lpstr>
      <vt:lpstr>声明抛出异常</vt:lpstr>
      <vt:lpstr>声明抛出异常示例</vt:lpstr>
      <vt:lpstr>重写方法声明抛出异常的原则</vt:lpstr>
      <vt:lpstr>人工抛出异常</vt:lpstr>
      <vt:lpstr>创建用户自定义异常类</vt:lpstr>
      <vt:lpstr>使用用户自定义异常类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Java语言概述</dc:title>
  <dc:creator>Administrator</dc:creator>
  <cp:lastModifiedBy>刘伯元</cp:lastModifiedBy>
  <cp:revision>64</cp:revision>
  <dcterms:created xsi:type="dcterms:W3CDTF">2018-02-01T07:53:00Z</dcterms:created>
  <dcterms:modified xsi:type="dcterms:W3CDTF">2019-01-29T11:24:44Z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