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0" r:id="rId1"/>
  </p:sldMasterIdLst>
  <p:notesMasterIdLst>
    <p:notesMasterId r:id="rId49"/>
  </p:notesMasterIdLst>
  <p:handoutMasterIdLst>
    <p:handoutMasterId r:id="rId50"/>
  </p:handoutMasterIdLst>
  <p:sldIdLst>
    <p:sldId id="413" r:id="rId2"/>
    <p:sldId id="844" r:id="rId3"/>
    <p:sldId id="733" r:id="rId4"/>
    <p:sldId id="705" r:id="rId5"/>
    <p:sldId id="724" r:id="rId6"/>
    <p:sldId id="849" r:id="rId7"/>
    <p:sldId id="751" r:id="rId8"/>
    <p:sldId id="752" r:id="rId9"/>
    <p:sldId id="753" r:id="rId10"/>
    <p:sldId id="840" r:id="rId11"/>
    <p:sldId id="841" r:id="rId12"/>
    <p:sldId id="842" r:id="rId13"/>
    <p:sldId id="850" r:id="rId14"/>
    <p:sldId id="852" r:id="rId15"/>
    <p:sldId id="843" r:id="rId16"/>
    <p:sldId id="845" r:id="rId17"/>
    <p:sldId id="846" r:id="rId18"/>
    <p:sldId id="847" r:id="rId19"/>
    <p:sldId id="848" r:id="rId20"/>
    <p:sldId id="851" r:id="rId21"/>
    <p:sldId id="853" r:id="rId22"/>
    <p:sldId id="854" r:id="rId23"/>
    <p:sldId id="855" r:id="rId24"/>
    <p:sldId id="856" r:id="rId25"/>
    <p:sldId id="857" r:id="rId26"/>
    <p:sldId id="858" r:id="rId27"/>
    <p:sldId id="859" r:id="rId28"/>
    <p:sldId id="860" r:id="rId29"/>
    <p:sldId id="861" r:id="rId30"/>
    <p:sldId id="862" r:id="rId31"/>
    <p:sldId id="863" r:id="rId32"/>
    <p:sldId id="864" r:id="rId33"/>
    <p:sldId id="865" r:id="rId34"/>
    <p:sldId id="866" r:id="rId35"/>
    <p:sldId id="867" r:id="rId36"/>
    <p:sldId id="837" r:id="rId37"/>
    <p:sldId id="868" r:id="rId38"/>
    <p:sldId id="869" r:id="rId39"/>
    <p:sldId id="870" r:id="rId40"/>
    <p:sldId id="871" r:id="rId41"/>
    <p:sldId id="872" r:id="rId42"/>
    <p:sldId id="873" r:id="rId43"/>
    <p:sldId id="874" r:id="rId44"/>
    <p:sldId id="875" r:id="rId45"/>
    <p:sldId id="876" r:id="rId46"/>
    <p:sldId id="415" r:id="rId47"/>
    <p:sldId id="416" r:id="rId48"/>
  </p:sldIdLst>
  <p:sldSz cx="10691813" cy="7559675"/>
  <p:notesSz cx="6669088" cy="9926638"/>
  <p:defaultTextStyle>
    <a:defPPr>
      <a:defRPr lang="en-GB"/>
    </a:defPPr>
    <a:lvl1pPr algn="ctr" rtl="0" fontAlgn="base">
      <a:spcBef>
        <a:spcPct val="0"/>
      </a:spcBef>
      <a:spcAft>
        <a:spcPct val="0"/>
      </a:spcAft>
      <a:defRPr sz="2613" kern="1200">
        <a:solidFill>
          <a:schemeClr val="tx1"/>
        </a:solidFill>
        <a:latin typeface="Arial" pitchFamily="34" charset="0"/>
        <a:ea typeface="+mn-ea"/>
        <a:cs typeface="+mn-cs"/>
      </a:defRPr>
    </a:lvl1pPr>
    <a:lvl2pPr marL="497754" algn="ctr" rtl="0" fontAlgn="base">
      <a:spcBef>
        <a:spcPct val="0"/>
      </a:spcBef>
      <a:spcAft>
        <a:spcPct val="0"/>
      </a:spcAft>
      <a:defRPr sz="2613" kern="1200">
        <a:solidFill>
          <a:schemeClr val="tx1"/>
        </a:solidFill>
        <a:latin typeface="Arial" pitchFamily="34" charset="0"/>
        <a:ea typeface="+mn-ea"/>
        <a:cs typeface="+mn-cs"/>
      </a:defRPr>
    </a:lvl2pPr>
    <a:lvl3pPr marL="995507" algn="ctr" rtl="0" fontAlgn="base">
      <a:spcBef>
        <a:spcPct val="0"/>
      </a:spcBef>
      <a:spcAft>
        <a:spcPct val="0"/>
      </a:spcAft>
      <a:defRPr sz="2613" kern="1200">
        <a:solidFill>
          <a:schemeClr val="tx1"/>
        </a:solidFill>
        <a:latin typeface="Arial" pitchFamily="34" charset="0"/>
        <a:ea typeface="+mn-ea"/>
        <a:cs typeface="+mn-cs"/>
      </a:defRPr>
    </a:lvl3pPr>
    <a:lvl4pPr marL="1493261" algn="ctr" rtl="0" fontAlgn="base">
      <a:spcBef>
        <a:spcPct val="0"/>
      </a:spcBef>
      <a:spcAft>
        <a:spcPct val="0"/>
      </a:spcAft>
      <a:defRPr sz="2613" kern="1200">
        <a:solidFill>
          <a:schemeClr val="tx1"/>
        </a:solidFill>
        <a:latin typeface="Arial" pitchFamily="34" charset="0"/>
        <a:ea typeface="+mn-ea"/>
        <a:cs typeface="+mn-cs"/>
      </a:defRPr>
    </a:lvl4pPr>
    <a:lvl5pPr marL="1991015" algn="ctr" rtl="0" fontAlgn="base">
      <a:spcBef>
        <a:spcPct val="0"/>
      </a:spcBef>
      <a:spcAft>
        <a:spcPct val="0"/>
      </a:spcAft>
      <a:defRPr sz="2613" kern="1200">
        <a:solidFill>
          <a:schemeClr val="tx1"/>
        </a:solidFill>
        <a:latin typeface="Arial" pitchFamily="34" charset="0"/>
        <a:ea typeface="+mn-ea"/>
        <a:cs typeface="+mn-cs"/>
      </a:defRPr>
    </a:lvl5pPr>
    <a:lvl6pPr marL="2488768" algn="l" defTabSz="995507" rtl="0" eaLnBrk="1" latinLnBrk="0" hangingPunct="1">
      <a:defRPr sz="2613" kern="1200">
        <a:solidFill>
          <a:schemeClr val="tx1"/>
        </a:solidFill>
        <a:latin typeface="Arial" pitchFamily="34" charset="0"/>
        <a:ea typeface="+mn-ea"/>
        <a:cs typeface="+mn-cs"/>
      </a:defRPr>
    </a:lvl6pPr>
    <a:lvl7pPr marL="2986522" algn="l" defTabSz="995507" rtl="0" eaLnBrk="1" latinLnBrk="0" hangingPunct="1">
      <a:defRPr sz="2613" kern="1200">
        <a:solidFill>
          <a:schemeClr val="tx1"/>
        </a:solidFill>
        <a:latin typeface="Arial" pitchFamily="34" charset="0"/>
        <a:ea typeface="+mn-ea"/>
        <a:cs typeface="+mn-cs"/>
      </a:defRPr>
    </a:lvl7pPr>
    <a:lvl8pPr marL="3484275" algn="l" defTabSz="995507" rtl="0" eaLnBrk="1" latinLnBrk="0" hangingPunct="1">
      <a:defRPr sz="2613" kern="1200">
        <a:solidFill>
          <a:schemeClr val="tx1"/>
        </a:solidFill>
        <a:latin typeface="Arial" pitchFamily="34" charset="0"/>
        <a:ea typeface="+mn-ea"/>
        <a:cs typeface="+mn-cs"/>
      </a:defRPr>
    </a:lvl8pPr>
    <a:lvl9pPr marL="3982029" algn="l" defTabSz="995507" rtl="0" eaLnBrk="1" latinLnBrk="0" hangingPunct="1">
      <a:defRPr sz="2613"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547" userDrawn="1">
          <p15:clr>
            <a:srgbClr val="A4A3A4"/>
          </p15:clr>
        </p15:guide>
        <p15:guide id="2" pos="3368"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resa Álvarez Vázquez" initials="TÁV" lastIdx="1" clrIdx="0">
    <p:extLst>
      <p:ext uri="{19B8F6BF-5375-455C-9EA6-DF929625EA0E}">
        <p15:presenceInfo xmlns:p15="http://schemas.microsoft.com/office/powerpoint/2012/main" userId="S::talvarez@alumni.afi.es::b9bd110f-665c-4716-b464-949315f7f0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519"/>
    <a:srgbClr val="F47DA5"/>
    <a:srgbClr val="63D9B8"/>
    <a:srgbClr val="169B62"/>
    <a:srgbClr val="DF75A5"/>
    <a:srgbClr val="FF826E"/>
    <a:srgbClr val="DD7915"/>
    <a:srgbClr val="DD4206"/>
    <a:srgbClr val="F4B29F"/>
    <a:srgbClr val="EE8C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1466" autoAdjust="0"/>
  </p:normalViewPr>
  <p:slideViewPr>
    <p:cSldViewPr>
      <p:cViewPr>
        <p:scale>
          <a:sx n="100" d="100"/>
          <a:sy n="100" d="100"/>
        </p:scale>
        <p:origin x="442" y="-1282"/>
      </p:cViewPr>
      <p:guideLst>
        <p:guide orient="horz" pos="2547"/>
        <p:guide pos="3368"/>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3305" y="55"/>
      </p:cViewPr>
      <p:guideLst>
        <p:guide orient="horz" pos="3126"/>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GB"/>
          </a:p>
        </p:txBody>
      </p:sp>
      <p:sp>
        <p:nvSpPr>
          <p:cNvPr id="3075"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GB"/>
          </a:p>
        </p:txBody>
      </p:sp>
      <p:sp>
        <p:nvSpPr>
          <p:cNvPr id="3076"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GB"/>
          </a:p>
        </p:txBody>
      </p:sp>
      <p:sp>
        <p:nvSpPr>
          <p:cNvPr id="3077"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124B657-001E-422A-A9AE-D3CD1A876F12}" type="slidenum">
              <a:rPr lang="en-GB"/>
              <a:pPr>
                <a:defRPr/>
              </a:pPr>
              <a:t>‹Nº›</a:t>
            </a:fld>
            <a:endParaRPr lang="en-GB"/>
          </a:p>
        </p:txBody>
      </p:sp>
    </p:spTree>
    <p:extLst>
      <p:ext uri="{BB962C8B-B14F-4D97-AF65-F5344CB8AC3E}">
        <p14:creationId xmlns:p14="http://schemas.microsoft.com/office/powerpoint/2010/main" val="1018196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GB"/>
          </a:p>
        </p:txBody>
      </p:sp>
      <p:sp>
        <p:nvSpPr>
          <p:cNvPr id="16387" name="Rectangle 3"/>
          <p:cNvSpPr>
            <a:spLocks noGrp="1" noChangeArrowheads="1"/>
          </p:cNvSpPr>
          <p:nvPr>
            <p:ph type="dt" idx="1"/>
          </p:nvPr>
        </p:nvSpPr>
        <p:spPr bwMode="auto">
          <a:xfrm>
            <a:off x="381000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GB"/>
          </a:p>
        </p:txBody>
      </p:sp>
      <p:sp>
        <p:nvSpPr>
          <p:cNvPr id="36868" name="Rectangle 4"/>
          <p:cNvSpPr>
            <a:spLocks noGrp="1" noRot="1" noChangeAspect="1" noChangeArrowheads="1" noTextEdit="1"/>
          </p:cNvSpPr>
          <p:nvPr>
            <p:ph type="sldImg" idx="2"/>
          </p:nvPr>
        </p:nvSpPr>
        <p:spPr bwMode="auto">
          <a:xfrm>
            <a:off x="712788" y="762000"/>
            <a:ext cx="5280025" cy="3733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914400" y="4724400"/>
            <a:ext cx="48768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6390" name="Rectangle 6"/>
          <p:cNvSpPr>
            <a:spLocks noGrp="1" noChangeArrowheads="1"/>
          </p:cNvSpPr>
          <p:nvPr>
            <p:ph type="ftr" sz="quarter" idx="4"/>
          </p:nvPr>
        </p:nvSpPr>
        <p:spPr bwMode="auto">
          <a:xfrm>
            <a:off x="0" y="9448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GB"/>
          </a:p>
        </p:txBody>
      </p:sp>
      <p:sp>
        <p:nvSpPr>
          <p:cNvPr id="16391" name="Rectangle 7"/>
          <p:cNvSpPr>
            <a:spLocks noGrp="1" noChangeArrowheads="1"/>
          </p:cNvSpPr>
          <p:nvPr>
            <p:ph type="sldNum" sz="quarter" idx="5"/>
          </p:nvPr>
        </p:nvSpPr>
        <p:spPr bwMode="auto">
          <a:xfrm>
            <a:off x="3810000" y="9448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1D40A739-EFDA-4F2D-B07D-5758C4DC3D6A}" type="slidenum">
              <a:rPr lang="en-GB"/>
              <a:pPr>
                <a:defRPr/>
              </a:pPr>
              <a:t>‹Nº›</a:t>
            </a:fld>
            <a:endParaRPr lang="en-GB"/>
          </a:p>
        </p:txBody>
      </p:sp>
    </p:spTree>
    <p:extLst>
      <p:ext uri="{BB962C8B-B14F-4D97-AF65-F5344CB8AC3E}">
        <p14:creationId xmlns:p14="http://schemas.microsoft.com/office/powerpoint/2010/main" val="19235251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6" kern="1200">
        <a:solidFill>
          <a:schemeClr val="tx1"/>
        </a:solidFill>
        <a:latin typeface="Times New Roman" pitchFamily="18" charset="0"/>
        <a:ea typeface="+mn-ea"/>
        <a:cs typeface="+mn-cs"/>
      </a:defRPr>
    </a:lvl1pPr>
    <a:lvl2pPr marL="497754" algn="l" rtl="0" eaLnBrk="0" fontAlgn="base" hangingPunct="0">
      <a:spcBef>
        <a:spcPct val="30000"/>
      </a:spcBef>
      <a:spcAft>
        <a:spcPct val="0"/>
      </a:spcAft>
      <a:defRPr sz="1306" kern="1200">
        <a:solidFill>
          <a:schemeClr val="tx1"/>
        </a:solidFill>
        <a:latin typeface="Times New Roman" pitchFamily="18" charset="0"/>
        <a:ea typeface="+mn-ea"/>
        <a:cs typeface="+mn-cs"/>
      </a:defRPr>
    </a:lvl2pPr>
    <a:lvl3pPr marL="995507" algn="l" rtl="0" eaLnBrk="0" fontAlgn="base" hangingPunct="0">
      <a:spcBef>
        <a:spcPct val="30000"/>
      </a:spcBef>
      <a:spcAft>
        <a:spcPct val="0"/>
      </a:spcAft>
      <a:defRPr sz="1306" kern="1200">
        <a:solidFill>
          <a:schemeClr val="tx1"/>
        </a:solidFill>
        <a:latin typeface="Times New Roman" pitchFamily="18" charset="0"/>
        <a:ea typeface="+mn-ea"/>
        <a:cs typeface="+mn-cs"/>
      </a:defRPr>
    </a:lvl3pPr>
    <a:lvl4pPr marL="1493261" algn="l" rtl="0" eaLnBrk="0" fontAlgn="base" hangingPunct="0">
      <a:spcBef>
        <a:spcPct val="30000"/>
      </a:spcBef>
      <a:spcAft>
        <a:spcPct val="0"/>
      </a:spcAft>
      <a:defRPr sz="1306" kern="1200">
        <a:solidFill>
          <a:schemeClr val="tx1"/>
        </a:solidFill>
        <a:latin typeface="Times New Roman" pitchFamily="18" charset="0"/>
        <a:ea typeface="+mn-ea"/>
        <a:cs typeface="+mn-cs"/>
      </a:defRPr>
    </a:lvl4pPr>
    <a:lvl5pPr marL="1991015" algn="l" rtl="0" eaLnBrk="0" fontAlgn="base" hangingPunct="0">
      <a:spcBef>
        <a:spcPct val="30000"/>
      </a:spcBef>
      <a:spcAft>
        <a:spcPct val="0"/>
      </a:spcAft>
      <a:defRPr sz="1306" kern="1200">
        <a:solidFill>
          <a:schemeClr val="tx1"/>
        </a:solidFill>
        <a:latin typeface="Times New Roman" pitchFamily="18" charset="0"/>
        <a:ea typeface="+mn-ea"/>
        <a:cs typeface="+mn-cs"/>
      </a:defRPr>
    </a:lvl5pPr>
    <a:lvl6pPr marL="2488768" algn="l" defTabSz="995507" rtl="0" eaLnBrk="1" latinLnBrk="0" hangingPunct="1">
      <a:defRPr sz="1306" kern="1200">
        <a:solidFill>
          <a:schemeClr val="tx1"/>
        </a:solidFill>
        <a:latin typeface="+mn-lt"/>
        <a:ea typeface="+mn-ea"/>
        <a:cs typeface="+mn-cs"/>
      </a:defRPr>
    </a:lvl6pPr>
    <a:lvl7pPr marL="2986522" algn="l" defTabSz="995507" rtl="0" eaLnBrk="1" latinLnBrk="0" hangingPunct="1">
      <a:defRPr sz="1306" kern="1200">
        <a:solidFill>
          <a:schemeClr val="tx1"/>
        </a:solidFill>
        <a:latin typeface="+mn-lt"/>
        <a:ea typeface="+mn-ea"/>
        <a:cs typeface="+mn-cs"/>
      </a:defRPr>
    </a:lvl7pPr>
    <a:lvl8pPr marL="3484275" algn="l" defTabSz="995507" rtl="0" eaLnBrk="1" latinLnBrk="0" hangingPunct="1">
      <a:defRPr sz="1306" kern="1200">
        <a:solidFill>
          <a:schemeClr val="tx1"/>
        </a:solidFill>
        <a:latin typeface="+mn-lt"/>
        <a:ea typeface="+mn-ea"/>
        <a:cs typeface="+mn-cs"/>
      </a:defRPr>
    </a:lvl8pPr>
    <a:lvl9pPr marL="3982029" algn="l" defTabSz="995507" rtl="0" eaLnBrk="1" latinLnBrk="0" hangingPunct="1">
      <a:defRPr sz="130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004888" y="685800"/>
            <a:ext cx="4848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5" name="Shape 55"/>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a:t>
            </a:fld>
            <a:endParaRPr/>
          </a:p>
        </p:txBody>
      </p:sp>
    </p:spTree>
    <p:extLst>
      <p:ext uri="{BB962C8B-B14F-4D97-AF65-F5344CB8AC3E}">
        <p14:creationId xmlns:p14="http://schemas.microsoft.com/office/powerpoint/2010/main" val="3221451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10</a:t>
            </a:fld>
            <a:endParaRPr lang="en-GB"/>
          </a:p>
        </p:txBody>
      </p:sp>
    </p:spTree>
    <p:extLst>
      <p:ext uri="{BB962C8B-B14F-4D97-AF65-F5344CB8AC3E}">
        <p14:creationId xmlns:p14="http://schemas.microsoft.com/office/powerpoint/2010/main" val="1217399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11</a:t>
            </a:fld>
            <a:endParaRPr lang="en-GB"/>
          </a:p>
        </p:txBody>
      </p:sp>
    </p:spTree>
    <p:extLst>
      <p:ext uri="{BB962C8B-B14F-4D97-AF65-F5344CB8AC3E}">
        <p14:creationId xmlns:p14="http://schemas.microsoft.com/office/powerpoint/2010/main" val="2397467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12</a:t>
            </a:fld>
            <a:endParaRPr lang="en-GB"/>
          </a:p>
        </p:txBody>
      </p:sp>
    </p:spTree>
    <p:extLst>
      <p:ext uri="{BB962C8B-B14F-4D97-AF65-F5344CB8AC3E}">
        <p14:creationId xmlns:p14="http://schemas.microsoft.com/office/powerpoint/2010/main" val="2973089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13</a:t>
            </a:fld>
            <a:endParaRPr lang="en-GB"/>
          </a:p>
        </p:txBody>
      </p:sp>
    </p:spTree>
    <p:extLst>
      <p:ext uri="{BB962C8B-B14F-4D97-AF65-F5344CB8AC3E}">
        <p14:creationId xmlns:p14="http://schemas.microsoft.com/office/powerpoint/2010/main" val="3904163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ES" sz="1306" kern="1200" dirty="0">
                <a:solidFill>
                  <a:schemeClr val="tx1"/>
                </a:solidFill>
                <a:effectLst/>
                <a:latin typeface="Times New Roman" pitchFamily="18" charset="0"/>
                <a:ea typeface="+mn-ea"/>
                <a:cs typeface="+mn-cs"/>
              </a:rPr>
              <a:t>Los modelos que se estudian “no viven en una realidad paralela”, sino que, con frecuencia, las empresas pagan por su desarrollo, los aplican y buscan un retorno de la inversión o un beneficio de dicha aplicación.</a:t>
            </a:r>
          </a:p>
          <a:p>
            <a:endParaRPr lang="es-ES" dirty="0"/>
          </a:p>
        </p:txBody>
      </p:sp>
      <p:sp>
        <p:nvSpPr>
          <p:cNvPr id="4" name="Marcador de número de diapositiva 3"/>
          <p:cNvSpPr>
            <a:spLocks noGrp="1"/>
          </p:cNvSpPr>
          <p:nvPr>
            <p:ph type="sldNum" sz="quarter" idx="10"/>
          </p:nvPr>
        </p:nvSpPr>
        <p:spPr/>
        <p:txBody>
          <a:bodyPr/>
          <a:lstStyle/>
          <a:p>
            <a:pPr>
              <a:defRPr/>
            </a:pPr>
            <a:fld id="{1D40A739-EFDA-4F2D-B07D-5758C4DC3D6A}" type="slidenum">
              <a:rPr lang="en-GB" smtClean="0"/>
              <a:pPr>
                <a:defRPr/>
              </a:pPr>
              <a:t>14</a:t>
            </a:fld>
            <a:endParaRPr lang="en-GB"/>
          </a:p>
        </p:txBody>
      </p:sp>
    </p:spTree>
    <p:extLst>
      <p:ext uri="{BB962C8B-B14F-4D97-AF65-F5344CB8AC3E}">
        <p14:creationId xmlns:p14="http://schemas.microsoft.com/office/powerpoint/2010/main" val="420223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15</a:t>
            </a:fld>
            <a:endParaRPr lang="en-GB"/>
          </a:p>
        </p:txBody>
      </p:sp>
    </p:spTree>
    <p:extLst>
      <p:ext uri="{BB962C8B-B14F-4D97-AF65-F5344CB8AC3E}">
        <p14:creationId xmlns:p14="http://schemas.microsoft.com/office/powerpoint/2010/main" val="3605208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16</a:t>
            </a:fld>
            <a:endParaRPr lang="en-GB"/>
          </a:p>
        </p:txBody>
      </p:sp>
    </p:spTree>
    <p:extLst>
      <p:ext uri="{BB962C8B-B14F-4D97-AF65-F5344CB8AC3E}">
        <p14:creationId xmlns:p14="http://schemas.microsoft.com/office/powerpoint/2010/main" val="867680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17</a:t>
            </a:fld>
            <a:endParaRPr lang="en-GB"/>
          </a:p>
        </p:txBody>
      </p:sp>
    </p:spTree>
    <p:extLst>
      <p:ext uri="{BB962C8B-B14F-4D97-AF65-F5344CB8AC3E}">
        <p14:creationId xmlns:p14="http://schemas.microsoft.com/office/powerpoint/2010/main" val="2967072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18</a:t>
            </a:fld>
            <a:endParaRPr lang="en-GB"/>
          </a:p>
        </p:txBody>
      </p:sp>
    </p:spTree>
    <p:extLst>
      <p:ext uri="{BB962C8B-B14F-4D97-AF65-F5344CB8AC3E}">
        <p14:creationId xmlns:p14="http://schemas.microsoft.com/office/powerpoint/2010/main" val="3420805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19</a:t>
            </a:fld>
            <a:endParaRPr lang="en-GB"/>
          </a:p>
        </p:txBody>
      </p:sp>
    </p:spTree>
    <p:extLst>
      <p:ext uri="{BB962C8B-B14F-4D97-AF65-F5344CB8AC3E}">
        <p14:creationId xmlns:p14="http://schemas.microsoft.com/office/powerpoint/2010/main" val="228780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2</a:t>
            </a:fld>
            <a:endParaRPr lang="en-GB"/>
          </a:p>
        </p:txBody>
      </p:sp>
    </p:spTree>
    <p:extLst>
      <p:ext uri="{BB962C8B-B14F-4D97-AF65-F5344CB8AC3E}">
        <p14:creationId xmlns:p14="http://schemas.microsoft.com/office/powerpoint/2010/main" val="3073941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20</a:t>
            </a:fld>
            <a:endParaRPr lang="en-GB"/>
          </a:p>
        </p:txBody>
      </p:sp>
    </p:spTree>
    <p:extLst>
      <p:ext uri="{BB962C8B-B14F-4D97-AF65-F5344CB8AC3E}">
        <p14:creationId xmlns:p14="http://schemas.microsoft.com/office/powerpoint/2010/main" val="2530829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ES" sz="1306" kern="1200" dirty="0">
                <a:solidFill>
                  <a:schemeClr val="tx1"/>
                </a:solidFill>
                <a:effectLst/>
                <a:latin typeface="Times New Roman" pitchFamily="18" charset="0"/>
                <a:ea typeface="+mn-ea"/>
                <a:cs typeface="+mn-cs"/>
              </a:rPr>
              <a:t>Los modelos que se estudian “no viven en una realidad paralela”, sino que, con frecuencia, las empresas pagan por su desarrollo, los aplican y buscan un retorno de la inversión o un beneficio de dicha aplicación.</a:t>
            </a:r>
          </a:p>
          <a:p>
            <a:endParaRPr lang="es-ES" dirty="0"/>
          </a:p>
        </p:txBody>
      </p:sp>
      <p:sp>
        <p:nvSpPr>
          <p:cNvPr id="4" name="Marcador de número de diapositiva 3"/>
          <p:cNvSpPr>
            <a:spLocks noGrp="1"/>
          </p:cNvSpPr>
          <p:nvPr>
            <p:ph type="sldNum" sz="quarter" idx="10"/>
          </p:nvPr>
        </p:nvSpPr>
        <p:spPr/>
        <p:txBody>
          <a:bodyPr/>
          <a:lstStyle/>
          <a:p>
            <a:pPr>
              <a:defRPr/>
            </a:pPr>
            <a:fld id="{1D40A739-EFDA-4F2D-B07D-5758C4DC3D6A}" type="slidenum">
              <a:rPr lang="en-GB" smtClean="0"/>
              <a:pPr>
                <a:defRPr/>
              </a:pPr>
              <a:t>21</a:t>
            </a:fld>
            <a:endParaRPr lang="en-GB"/>
          </a:p>
        </p:txBody>
      </p:sp>
    </p:spTree>
    <p:extLst>
      <p:ext uri="{BB962C8B-B14F-4D97-AF65-F5344CB8AC3E}">
        <p14:creationId xmlns:p14="http://schemas.microsoft.com/office/powerpoint/2010/main" val="2357863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22</a:t>
            </a:fld>
            <a:endParaRPr lang="en-GB"/>
          </a:p>
        </p:txBody>
      </p:sp>
    </p:spTree>
    <p:extLst>
      <p:ext uri="{BB962C8B-B14F-4D97-AF65-F5344CB8AC3E}">
        <p14:creationId xmlns:p14="http://schemas.microsoft.com/office/powerpoint/2010/main" val="2855582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23</a:t>
            </a:fld>
            <a:endParaRPr lang="en-GB"/>
          </a:p>
        </p:txBody>
      </p:sp>
    </p:spTree>
    <p:extLst>
      <p:ext uri="{BB962C8B-B14F-4D97-AF65-F5344CB8AC3E}">
        <p14:creationId xmlns:p14="http://schemas.microsoft.com/office/powerpoint/2010/main" val="2802254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ES" sz="1306" kern="1200" dirty="0">
                <a:solidFill>
                  <a:schemeClr val="tx1"/>
                </a:solidFill>
                <a:effectLst/>
                <a:latin typeface="Times New Roman" pitchFamily="18" charset="0"/>
                <a:ea typeface="+mn-ea"/>
                <a:cs typeface="+mn-cs"/>
              </a:rPr>
              <a:t>Los modelos que se estudian “no viven en una realidad paralela”, sino que, con frecuencia, las empresas pagan por su desarrollo, los aplican y buscan un retorno de la inversión o un beneficio de dicha aplicación.</a:t>
            </a:r>
          </a:p>
          <a:p>
            <a:endParaRPr lang="es-ES" dirty="0"/>
          </a:p>
        </p:txBody>
      </p:sp>
      <p:sp>
        <p:nvSpPr>
          <p:cNvPr id="4" name="Marcador de número de diapositiva 3"/>
          <p:cNvSpPr>
            <a:spLocks noGrp="1"/>
          </p:cNvSpPr>
          <p:nvPr>
            <p:ph type="sldNum" sz="quarter" idx="10"/>
          </p:nvPr>
        </p:nvSpPr>
        <p:spPr/>
        <p:txBody>
          <a:bodyPr/>
          <a:lstStyle/>
          <a:p>
            <a:pPr>
              <a:defRPr/>
            </a:pPr>
            <a:fld id="{1D40A739-EFDA-4F2D-B07D-5758C4DC3D6A}" type="slidenum">
              <a:rPr lang="en-GB" smtClean="0"/>
              <a:pPr>
                <a:defRPr/>
              </a:pPr>
              <a:t>24</a:t>
            </a:fld>
            <a:endParaRPr lang="en-GB"/>
          </a:p>
        </p:txBody>
      </p:sp>
    </p:spTree>
    <p:extLst>
      <p:ext uri="{BB962C8B-B14F-4D97-AF65-F5344CB8AC3E}">
        <p14:creationId xmlns:p14="http://schemas.microsoft.com/office/powerpoint/2010/main" val="2044271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25</a:t>
            </a:fld>
            <a:endParaRPr lang="en-GB"/>
          </a:p>
        </p:txBody>
      </p:sp>
    </p:spTree>
    <p:extLst>
      <p:ext uri="{BB962C8B-B14F-4D97-AF65-F5344CB8AC3E}">
        <p14:creationId xmlns:p14="http://schemas.microsoft.com/office/powerpoint/2010/main" val="1649920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26</a:t>
            </a:fld>
            <a:endParaRPr lang="en-GB"/>
          </a:p>
        </p:txBody>
      </p:sp>
    </p:spTree>
    <p:extLst>
      <p:ext uri="{BB962C8B-B14F-4D97-AF65-F5344CB8AC3E}">
        <p14:creationId xmlns:p14="http://schemas.microsoft.com/office/powerpoint/2010/main" val="1386880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27</a:t>
            </a:fld>
            <a:endParaRPr lang="en-GB"/>
          </a:p>
        </p:txBody>
      </p:sp>
    </p:spTree>
    <p:extLst>
      <p:ext uri="{BB962C8B-B14F-4D97-AF65-F5344CB8AC3E}">
        <p14:creationId xmlns:p14="http://schemas.microsoft.com/office/powerpoint/2010/main" val="2435434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ES" sz="1306" kern="1200" dirty="0">
                <a:solidFill>
                  <a:schemeClr val="tx1"/>
                </a:solidFill>
                <a:effectLst/>
                <a:latin typeface="Times New Roman" pitchFamily="18" charset="0"/>
                <a:ea typeface="+mn-ea"/>
                <a:cs typeface="+mn-cs"/>
              </a:rPr>
              <a:t>Los modelos que se estudian “no viven en una realidad paralela”, sino que, con frecuencia, las empresas pagan por su desarrollo, los aplican y buscan un retorno de la inversión o un beneficio de dicha aplicación.</a:t>
            </a:r>
          </a:p>
          <a:p>
            <a:endParaRPr lang="es-ES" dirty="0"/>
          </a:p>
        </p:txBody>
      </p:sp>
      <p:sp>
        <p:nvSpPr>
          <p:cNvPr id="4" name="Marcador de número de diapositiva 3"/>
          <p:cNvSpPr>
            <a:spLocks noGrp="1"/>
          </p:cNvSpPr>
          <p:nvPr>
            <p:ph type="sldNum" sz="quarter" idx="10"/>
          </p:nvPr>
        </p:nvSpPr>
        <p:spPr/>
        <p:txBody>
          <a:bodyPr/>
          <a:lstStyle/>
          <a:p>
            <a:pPr>
              <a:defRPr/>
            </a:pPr>
            <a:fld id="{1D40A739-EFDA-4F2D-B07D-5758C4DC3D6A}" type="slidenum">
              <a:rPr lang="en-GB" smtClean="0"/>
              <a:pPr>
                <a:defRPr/>
              </a:pPr>
              <a:t>28</a:t>
            </a:fld>
            <a:endParaRPr lang="en-GB"/>
          </a:p>
        </p:txBody>
      </p:sp>
    </p:spTree>
    <p:extLst>
      <p:ext uri="{BB962C8B-B14F-4D97-AF65-F5344CB8AC3E}">
        <p14:creationId xmlns:p14="http://schemas.microsoft.com/office/powerpoint/2010/main" val="360005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29</a:t>
            </a:fld>
            <a:endParaRPr lang="en-GB"/>
          </a:p>
        </p:txBody>
      </p:sp>
    </p:spTree>
    <p:extLst>
      <p:ext uri="{BB962C8B-B14F-4D97-AF65-F5344CB8AC3E}">
        <p14:creationId xmlns:p14="http://schemas.microsoft.com/office/powerpoint/2010/main" val="298443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3</a:t>
            </a:fld>
            <a:endParaRPr lang="en-GB"/>
          </a:p>
        </p:txBody>
      </p:sp>
    </p:spTree>
    <p:extLst>
      <p:ext uri="{BB962C8B-B14F-4D97-AF65-F5344CB8AC3E}">
        <p14:creationId xmlns:p14="http://schemas.microsoft.com/office/powerpoint/2010/main" val="2825249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30</a:t>
            </a:fld>
            <a:endParaRPr lang="en-GB"/>
          </a:p>
        </p:txBody>
      </p:sp>
    </p:spTree>
    <p:extLst>
      <p:ext uri="{BB962C8B-B14F-4D97-AF65-F5344CB8AC3E}">
        <p14:creationId xmlns:p14="http://schemas.microsoft.com/office/powerpoint/2010/main" val="1780753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31</a:t>
            </a:fld>
            <a:endParaRPr lang="en-GB"/>
          </a:p>
        </p:txBody>
      </p:sp>
    </p:spTree>
    <p:extLst>
      <p:ext uri="{BB962C8B-B14F-4D97-AF65-F5344CB8AC3E}">
        <p14:creationId xmlns:p14="http://schemas.microsoft.com/office/powerpoint/2010/main" val="969826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32</a:t>
            </a:fld>
            <a:endParaRPr lang="en-GB"/>
          </a:p>
        </p:txBody>
      </p:sp>
    </p:spTree>
    <p:extLst>
      <p:ext uri="{BB962C8B-B14F-4D97-AF65-F5344CB8AC3E}">
        <p14:creationId xmlns:p14="http://schemas.microsoft.com/office/powerpoint/2010/main" val="3623715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33</a:t>
            </a:fld>
            <a:endParaRPr lang="en-GB"/>
          </a:p>
        </p:txBody>
      </p:sp>
    </p:spTree>
    <p:extLst>
      <p:ext uri="{BB962C8B-B14F-4D97-AF65-F5344CB8AC3E}">
        <p14:creationId xmlns:p14="http://schemas.microsoft.com/office/powerpoint/2010/main" val="1949509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34</a:t>
            </a:fld>
            <a:endParaRPr lang="en-GB"/>
          </a:p>
        </p:txBody>
      </p:sp>
    </p:spTree>
    <p:extLst>
      <p:ext uri="{BB962C8B-B14F-4D97-AF65-F5344CB8AC3E}">
        <p14:creationId xmlns:p14="http://schemas.microsoft.com/office/powerpoint/2010/main" val="2732615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35</a:t>
            </a:fld>
            <a:endParaRPr lang="en-GB"/>
          </a:p>
        </p:txBody>
      </p:sp>
    </p:spTree>
    <p:extLst>
      <p:ext uri="{BB962C8B-B14F-4D97-AF65-F5344CB8AC3E}">
        <p14:creationId xmlns:p14="http://schemas.microsoft.com/office/powerpoint/2010/main" val="1429475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ES" sz="1306" kern="1200" dirty="0">
                <a:solidFill>
                  <a:schemeClr val="tx1"/>
                </a:solidFill>
                <a:effectLst/>
                <a:latin typeface="Times New Roman" pitchFamily="18" charset="0"/>
                <a:ea typeface="+mn-ea"/>
                <a:cs typeface="+mn-cs"/>
              </a:rPr>
              <a:t>Los modelos que se estudian “no viven en una realidad paralela”, sino que, con frecuencia, las empresas pagan por su desarrollo, los aplican y buscan un retorno de la inversión o un beneficio de dicha aplicación.</a:t>
            </a:r>
          </a:p>
          <a:p>
            <a:endParaRPr lang="es-ES" dirty="0"/>
          </a:p>
        </p:txBody>
      </p:sp>
      <p:sp>
        <p:nvSpPr>
          <p:cNvPr id="4" name="Marcador de número de diapositiva 3"/>
          <p:cNvSpPr>
            <a:spLocks noGrp="1"/>
          </p:cNvSpPr>
          <p:nvPr>
            <p:ph type="sldNum" sz="quarter" idx="10"/>
          </p:nvPr>
        </p:nvSpPr>
        <p:spPr/>
        <p:txBody>
          <a:bodyPr/>
          <a:lstStyle/>
          <a:p>
            <a:pPr>
              <a:defRPr/>
            </a:pPr>
            <a:fld id="{1D40A739-EFDA-4F2D-B07D-5758C4DC3D6A}" type="slidenum">
              <a:rPr lang="en-GB" smtClean="0"/>
              <a:pPr>
                <a:defRPr/>
              </a:pPr>
              <a:t>36</a:t>
            </a:fld>
            <a:endParaRPr lang="en-GB"/>
          </a:p>
        </p:txBody>
      </p:sp>
    </p:spTree>
    <p:extLst>
      <p:ext uri="{BB962C8B-B14F-4D97-AF65-F5344CB8AC3E}">
        <p14:creationId xmlns:p14="http://schemas.microsoft.com/office/powerpoint/2010/main" val="4223755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37</a:t>
            </a:fld>
            <a:endParaRPr lang="en-GB"/>
          </a:p>
        </p:txBody>
      </p:sp>
    </p:spTree>
    <p:extLst>
      <p:ext uri="{BB962C8B-B14F-4D97-AF65-F5344CB8AC3E}">
        <p14:creationId xmlns:p14="http://schemas.microsoft.com/office/powerpoint/2010/main" val="2953185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38</a:t>
            </a:fld>
            <a:endParaRPr lang="en-GB"/>
          </a:p>
        </p:txBody>
      </p:sp>
    </p:spTree>
    <p:extLst>
      <p:ext uri="{BB962C8B-B14F-4D97-AF65-F5344CB8AC3E}">
        <p14:creationId xmlns:p14="http://schemas.microsoft.com/office/powerpoint/2010/main" val="39361255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39</a:t>
            </a:fld>
            <a:endParaRPr lang="en-GB"/>
          </a:p>
        </p:txBody>
      </p:sp>
    </p:spTree>
    <p:extLst>
      <p:ext uri="{BB962C8B-B14F-4D97-AF65-F5344CB8AC3E}">
        <p14:creationId xmlns:p14="http://schemas.microsoft.com/office/powerpoint/2010/main" val="19023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ES" sz="1306" kern="1200" dirty="0">
                <a:solidFill>
                  <a:schemeClr val="tx1"/>
                </a:solidFill>
                <a:effectLst/>
                <a:latin typeface="Times New Roman" pitchFamily="18" charset="0"/>
                <a:ea typeface="+mn-ea"/>
                <a:cs typeface="+mn-cs"/>
              </a:rPr>
              <a:t>Los modelos que se estudian “no viven en una realidad paralela”, sino que, con frecuencia, las empresas pagan por su desarrollo, los aplican y buscan un retorno de la inversión o un beneficio de dicha aplicación.</a:t>
            </a:r>
          </a:p>
          <a:p>
            <a:endParaRPr lang="es-ES" dirty="0"/>
          </a:p>
        </p:txBody>
      </p:sp>
      <p:sp>
        <p:nvSpPr>
          <p:cNvPr id="4" name="Marcador de número de diapositiva 3"/>
          <p:cNvSpPr>
            <a:spLocks noGrp="1"/>
          </p:cNvSpPr>
          <p:nvPr>
            <p:ph type="sldNum" sz="quarter" idx="10"/>
          </p:nvPr>
        </p:nvSpPr>
        <p:spPr/>
        <p:txBody>
          <a:bodyPr/>
          <a:lstStyle/>
          <a:p>
            <a:pPr>
              <a:defRPr/>
            </a:pPr>
            <a:fld id="{1D40A739-EFDA-4F2D-B07D-5758C4DC3D6A}" type="slidenum">
              <a:rPr lang="en-GB" smtClean="0"/>
              <a:pPr>
                <a:defRPr/>
              </a:pPr>
              <a:t>4</a:t>
            </a:fld>
            <a:endParaRPr lang="en-GB"/>
          </a:p>
        </p:txBody>
      </p:sp>
    </p:spTree>
    <p:extLst>
      <p:ext uri="{BB962C8B-B14F-4D97-AF65-F5344CB8AC3E}">
        <p14:creationId xmlns:p14="http://schemas.microsoft.com/office/powerpoint/2010/main" val="3625480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40</a:t>
            </a:fld>
            <a:endParaRPr lang="en-GB"/>
          </a:p>
        </p:txBody>
      </p:sp>
    </p:spTree>
    <p:extLst>
      <p:ext uri="{BB962C8B-B14F-4D97-AF65-F5344CB8AC3E}">
        <p14:creationId xmlns:p14="http://schemas.microsoft.com/office/powerpoint/2010/main" val="2061072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41</a:t>
            </a:fld>
            <a:endParaRPr lang="en-GB"/>
          </a:p>
        </p:txBody>
      </p:sp>
    </p:spTree>
    <p:extLst>
      <p:ext uri="{BB962C8B-B14F-4D97-AF65-F5344CB8AC3E}">
        <p14:creationId xmlns:p14="http://schemas.microsoft.com/office/powerpoint/2010/main" val="1064324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42</a:t>
            </a:fld>
            <a:endParaRPr lang="en-GB"/>
          </a:p>
        </p:txBody>
      </p:sp>
    </p:spTree>
    <p:extLst>
      <p:ext uri="{BB962C8B-B14F-4D97-AF65-F5344CB8AC3E}">
        <p14:creationId xmlns:p14="http://schemas.microsoft.com/office/powerpoint/2010/main" val="19954550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43</a:t>
            </a:fld>
            <a:endParaRPr lang="en-GB"/>
          </a:p>
        </p:txBody>
      </p:sp>
    </p:spTree>
    <p:extLst>
      <p:ext uri="{BB962C8B-B14F-4D97-AF65-F5344CB8AC3E}">
        <p14:creationId xmlns:p14="http://schemas.microsoft.com/office/powerpoint/2010/main" val="2823651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44</a:t>
            </a:fld>
            <a:endParaRPr lang="en-GB"/>
          </a:p>
        </p:txBody>
      </p:sp>
    </p:spTree>
    <p:extLst>
      <p:ext uri="{BB962C8B-B14F-4D97-AF65-F5344CB8AC3E}">
        <p14:creationId xmlns:p14="http://schemas.microsoft.com/office/powerpoint/2010/main" val="17863591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45</a:t>
            </a:fld>
            <a:endParaRPr lang="en-GB"/>
          </a:p>
        </p:txBody>
      </p:sp>
    </p:spTree>
    <p:extLst>
      <p:ext uri="{BB962C8B-B14F-4D97-AF65-F5344CB8AC3E}">
        <p14:creationId xmlns:p14="http://schemas.microsoft.com/office/powerpoint/2010/main" val="34172694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004888" y="685800"/>
            <a:ext cx="4848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0" name="Shape 180"/>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46</a:t>
            </a:fld>
            <a:endParaRPr/>
          </a:p>
        </p:txBody>
      </p:sp>
    </p:spTree>
    <p:extLst>
      <p:ext uri="{BB962C8B-B14F-4D97-AF65-F5344CB8AC3E}">
        <p14:creationId xmlns:p14="http://schemas.microsoft.com/office/powerpoint/2010/main" val="36264936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004888" y="685800"/>
            <a:ext cx="4848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US" sz="1100" dirty="0">
                <a:solidFill>
                  <a:srgbClr val="222222"/>
                </a:solidFill>
              </a:rPr>
              <a:t>Big Data </a:t>
            </a:r>
            <a:r>
              <a:rPr lang="en-US" sz="1100" dirty="0" err="1">
                <a:solidFill>
                  <a:srgbClr val="222222"/>
                </a:solidFill>
              </a:rPr>
              <a:t>es</a:t>
            </a:r>
            <a:r>
              <a:rPr lang="en-US" sz="1100" dirty="0">
                <a:solidFill>
                  <a:srgbClr val="222222"/>
                </a:solidFill>
              </a:rPr>
              <a:t> </a:t>
            </a:r>
            <a:r>
              <a:rPr lang="en-US" sz="1100" dirty="0" err="1">
                <a:solidFill>
                  <a:srgbClr val="222222"/>
                </a:solidFill>
              </a:rPr>
              <a:t>mucho</a:t>
            </a:r>
            <a:r>
              <a:rPr lang="en-US" sz="1100" dirty="0">
                <a:solidFill>
                  <a:srgbClr val="222222"/>
                </a:solidFill>
              </a:rPr>
              <a:t> </a:t>
            </a:r>
            <a:r>
              <a:rPr lang="en-US" sz="1100" dirty="0" err="1">
                <a:solidFill>
                  <a:srgbClr val="222222"/>
                </a:solidFill>
              </a:rPr>
              <a:t>más</a:t>
            </a:r>
            <a:r>
              <a:rPr lang="en-US" sz="1100" dirty="0">
                <a:solidFill>
                  <a:srgbClr val="222222"/>
                </a:solidFill>
              </a:rPr>
              <a:t> que </a:t>
            </a:r>
            <a:r>
              <a:rPr lang="en-US" sz="1100" dirty="0" err="1">
                <a:solidFill>
                  <a:srgbClr val="222222"/>
                </a:solidFill>
              </a:rPr>
              <a:t>tecnología</a:t>
            </a:r>
            <a:r>
              <a:rPr lang="en-US" sz="1100" dirty="0">
                <a:solidFill>
                  <a:srgbClr val="222222"/>
                </a:solidFill>
              </a:rPr>
              <a:t>.</a:t>
            </a:r>
            <a:endParaRPr sz="1100" dirty="0">
              <a:solidFill>
                <a:srgbClr val="222222"/>
              </a:solidFill>
            </a:endParaRPr>
          </a:p>
          <a:p>
            <a:pPr marL="0" lvl="0" indent="0" rtl="0">
              <a:lnSpc>
                <a:spcPct val="115000"/>
              </a:lnSpc>
              <a:spcBef>
                <a:spcPts val="0"/>
              </a:spcBef>
              <a:spcAft>
                <a:spcPts val="0"/>
              </a:spcAft>
              <a:buNone/>
            </a:pPr>
            <a:endParaRPr sz="1100" dirty="0">
              <a:solidFill>
                <a:srgbClr val="222222"/>
              </a:solidFill>
            </a:endParaRPr>
          </a:p>
          <a:p>
            <a:pPr marL="0" lvl="0" indent="0" rtl="0">
              <a:lnSpc>
                <a:spcPct val="115000"/>
              </a:lnSpc>
              <a:spcBef>
                <a:spcPts val="0"/>
              </a:spcBef>
              <a:spcAft>
                <a:spcPts val="0"/>
              </a:spcAft>
              <a:buNone/>
            </a:pPr>
            <a:r>
              <a:rPr lang="en-US" sz="1100" dirty="0">
                <a:solidFill>
                  <a:srgbClr val="222222"/>
                </a:solidFill>
              </a:rPr>
              <a:t>Big Data surge </a:t>
            </a:r>
            <a:r>
              <a:rPr lang="en-US" sz="1100" dirty="0" err="1">
                <a:solidFill>
                  <a:srgbClr val="222222"/>
                </a:solidFill>
              </a:rPr>
              <a:t>como</a:t>
            </a:r>
            <a:r>
              <a:rPr lang="en-US" sz="1100" dirty="0">
                <a:solidFill>
                  <a:srgbClr val="222222"/>
                </a:solidFill>
              </a:rPr>
              <a:t> un </a:t>
            </a:r>
            <a:r>
              <a:rPr lang="en-US" sz="1100" dirty="0" err="1">
                <a:solidFill>
                  <a:srgbClr val="222222"/>
                </a:solidFill>
              </a:rPr>
              <a:t>concepto</a:t>
            </a:r>
            <a:r>
              <a:rPr lang="en-US" sz="1100" dirty="0">
                <a:solidFill>
                  <a:srgbClr val="222222"/>
                </a:solidFill>
              </a:rPr>
              <a:t> </a:t>
            </a:r>
            <a:r>
              <a:rPr lang="en-US" sz="1100" dirty="0" err="1">
                <a:solidFill>
                  <a:srgbClr val="222222"/>
                </a:solidFill>
              </a:rPr>
              <a:t>marketiniano</a:t>
            </a:r>
            <a:r>
              <a:rPr lang="en-US" sz="1100" dirty="0">
                <a:solidFill>
                  <a:srgbClr val="222222"/>
                </a:solidFill>
              </a:rPr>
              <a:t> que surge </a:t>
            </a:r>
            <a:r>
              <a:rPr lang="en-US" sz="1100" dirty="0" err="1">
                <a:solidFill>
                  <a:srgbClr val="222222"/>
                </a:solidFill>
              </a:rPr>
              <a:t>en</a:t>
            </a:r>
            <a:r>
              <a:rPr lang="en-US" sz="1100" dirty="0">
                <a:solidFill>
                  <a:srgbClr val="222222"/>
                </a:solidFill>
              </a:rPr>
              <a:t> </a:t>
            </a:r>
            <a:r>
              <a:rPr lang="en-US" sz="1100" dirty="0" err="1">
                <a:solidFill>
                  <a:srgbClr val="222222"/>
                </a:solidFill>
              </a:rPr>
              <a:t>tecnología</a:t>
            </a:r>
            <a:r>
              <a:rPr lang="en-US" sz="1100" dirty="0">
                <a:solidFill>
                  <a:srgbClr val="222222"/>
                </a:solidFill>
              </a:rPr>
              <a:t>.</a:t>
            </a:r>
            <a:endParaRPr sz="1100" dirty="0">
              <a:solidFill>
                <a:srgbClr val="222222"/>
              </a:solidFill>
            </a:endParaRPr>
          </a:p>
          <a:p>
            <a:pPr marL="0" lvl="0" indent="0" rtl="0">
              <a:lnSpc>
                <a:spcPct val="115000"/>
              </a:lnSpc>
              <a:spcBef>
                <a:spcPts val="0"/>
              </a:spcBef>
              <a:spcAft>
                <a:spcPts val="0"/>
              </a:spcAft>
              <a:buNone/>
            </a:pPr>
            <a:r>
              <a:rPr lang="en-US" sz="1100" dirty="0" err="1">
                <a:solidFill>
                  <a:srgbClr val="222222"/>
                </a:solidFill>
              </a:rPr>
              <a:t>Debido</a:t>
            </a:r>
            <a:r>
              <a:rPr lang="en-US" sz="1100" dirty="0">
                <a:solidFill>
                  <a:srgbClr val="222222"/>
                </a:solidFill>
              </a:rPr>
              <a:t> a que se </a:t>
            </a:r>
            <a:r>
              <a:rPr lang="en-US" sz="1100" dirty="0" err="1">
                <a:solidFill>
                  <a:srgbClr val="222222"/>
                </a:solidFill>
              </a:rPr>
              <a:t>generan</a:t>
            </a:r>
            <a:r>
              <a:rPr lang="en-US" sz="1100" b="1" dirty="0">
                <a:solidFill>
                  <a:srgbClr val="222222"/>
                </a:solidFill>
              </a:rPr>
              <a:t> </a:t>
            </a:r>
            <a:r>
              <a:rPr lang="en-US" sz="1100" b="1" dirty="0" err="1">
                <a:solidFill>
                  <a:srgbClr val="222222"/>
                </a:solidFill>
              </a:rPr>
              <a:t>cada</a:t>
            </a:r>
            <a:r>
              <a:rPr lang="en-US" sz="1100" b="1" dirty="0">
                <a:solidFill>
                  <a:srgbClr val="222222"/>
                </a:solidFill>
              </a:rPr>
              <a:t> </a:t>
            </a:r>
            <a:r>
              <a:rPr lang="en-US" sz="1100" b="1" dirty="0" err="1">
                <a:solidFill>
                  <a:srgbClr val="222222"/>
                </a:solidFill>
              </a:rPr>
              <a:t>vez</a:t>
            </a:r>
            <a:r>
              <a:rPr lang="en-US" sz="1100" b="1" dirty="0">
                <a:solidFill>
                  <a:srgbClr val="222222"/>
                </a:solidFill>
              </a:rPr>
              <a:t> </a:t>
            </a:r>
            <a:r>
              <a:rPr lang="en-US" sz="1100" b="1" dirty="0" err="1">
                <a:solidFill>
                  <a:srgbClr val="222222"/>
                </a:solidFill>
              </a:rPr>
              <a:t>más</a:t>
            </a:r>
            <a:r>
              <a:rPr lang="en-US" sz="1100" b="1" dirty="0">
                <a:solidFill>
                  <a:srgbClr val="222222"/>
                </a:solidFill>
              </a:rPr>
              <a:t> </a:t>
            </a:r>
            <a:r>
              <a:rPr lang="en-US" sz="1100" b="1" dirty="0" err="1">
                <a:solidFill>
                  <a:srgbClr val="222222"/>
                </a:solidFill>
              </a:rPr>
              <a:t>datos</a:t>
            </a:r>
            <a:r>
              <a:rPr lang="en-US" sz="1100" dirty="0">
                <a:solidFill>
                  <a:srgbClr val="222222"/>
                </a:solidFill>
              </a:rPr>
              <a:t> y </a:t>
            </a:r>
            <a:r>
              <a:rPr lang="en-US" sz="1100" dirty="0" err="1">
                <a:solidFill>
                  <a:srgbClr val="222222"/>
                </a:solidFill>
              </a:rPr>
              <a:t>cada</a:t>
            </a:r>
            <a:r>
              <a:rPr lang="en-US" sz="1100" dirty="0">
                <a:solidFill>
                  <a:srgbClr val="222222"/>
                </a:solidFill>
              </a:rPr>
              <a:t> </a:t>
            </a:r>
            <a:r>
              <a:rPr lang="en-US" sz="1100" dirty="0" err="1">
                <a:solidFill>
                  <a:srgbClr val="222222"/>
                </a:solidFill>
              </a:rPr>
              <a:t>vez</a:t>
            </a:r>
            <a:r>
              <a:rPr lang="en-US" sz="1100" dirty="0">
                <a:solidFill>
                  <a:srgbClr val="222222"/>
                </a:solidFill>
              </a:rPr>
              <a:t> </a:t>
            </a:r>
            <a:r>
              <a:rPr lang="en-US" sz="1100" b="1" dirty="0" err="1">
                <a:solidFill>
                  <a:srgbClr val="222222"/>
                </a:solidFill>
              </a:rPr>
              <a:t>más</a:t>
            </a:r>
            <a:r>
              <a:rPr lang="en-US" sz="1100" b="1" dirty="0">
                <a:solidFill>
                  <a:srgbClr val="222222"/>
                </a:solidFill>
              </a:rPr>
              <a:t> </a:t>
            </a:r>
            <a:r>
              <a:rPr lang="en-US" sz="1100" b="1" dirty="0" err="1">
                <a:solidFill>
                  <a:srgbClr val="222222"/>
                </a:solidFill>
              </a:rPr>
              <a:t>diversos</a:t>
            </a:r>
            <a:r>
              <a:rPr lang="en-US" sz="1100" dirty="0">
                <a:solidFill>
                  <a:srgbClr val="222222"/>
                </a:solidFill>
              </a:rPr>
              <a:t>.</a:t>
            </a:r>
            <a:endParaRPr sz="1100" dirty="0">
              <a:solidFill>
                <a:srgbClr val="222222"/>
              </a:solidFill>
            </a:endParaRPr>
          </a:p>
          <a:p>
            <a:pPr marL="0" lvl="0" indent="0" rtl="0">
              <a:lnSpc>
                <a:spcPct val="115000"/>
              </a:lnSpc>
              <a:spcBef>
                <a:spcPts val="0"/>
              </a:spcBef>
              <a:spcAft>
                <a:spcPts val="0"/>
              </a:spcAft>
              <a:buNone/>
            </a:pPr>
            <a:endParaRPr sz="1100" dirty="0">
              <a:solidFill>
                <a:srgbClr val="222222"/>
              </a:solidFill>
            </a:endParaRPr>
          </a:p>
          <a:p>
            <a:pPr marL="0" lvl="0" indent="0" rtl="0">
              <a:lnSpc>
                <a:spcPct val="115000"/>
              </a:lnSpc>
              <a:spcBef>
                <a:spcPts val="0"/>
              </a:spcBef>
              <a:spcAft>
                <a:spcPts val="0"/>
              </a:spcAft>
              <a:buNone/>
            </a:pPr>
            <a:r>
              <a:rPr lang="en-US" sz="1100" dirty="0">
                <a:solidFill>
                  <a:srgbClr val="222222"/>
                </a:solidFill>
              </a:rPr>
              <a:t>Big Data </a:t>
            </a:r>
            <a:r>
              <a:rPr lang="en-US" sz="1100" dirty="0" err="1">
                <a:solidFill>
                  <a:srgbClr val="222222"/>
                </a:solidFill>
              </a:rPr>
              <a:t>requiere</a:t>
            </a:r>
            <a:r>
              <a:rPr lang="en-US" sz="1100" dirty="0">
                <a:solidFill>
                  <a:srgbClr val="222222"/>
                </a:solidFill>
              </a:rPr>
              <a:t> de </a:t>
            </a:r>
            <a:r>
              <a:rPr lang="en-US" sz="1100" b="1" dirty="0">
                <a:solidFill>
                  <a:srgbClr val="222222"/>
                </a:solidFill>
              </a:rPr>
              <a:t>gran </a:t>
            </a:r>
            <a:r>
              <a:rPr lang="en-US" sz="1100" b="1" dirty="0" err="1">
                <a:solidFill>
                  <a:srgbClr val="222222"/>
                </a:solidFill>
              </a:rPr>
              <a:t>capacidad</a:t>
            </a:r>
            <a:r>
              <a:rPr lang="en-US" sz="1100" b="1" dirty="0">
                <a:solidFill>
                  <a:srgbClr val="222222"/>
                </a:solidFill>
              </a:rPr>
              <a:t> de </a:t>
            </a:r>
            <a:r>
              <a:rPr lang="en-US" sz="1100" b="1" dirty="0" err="1">
                <a:solidFill>
                  <a:srgbClr val="222222"/>
                </a:solidFill>
              </a:rPr>
              <a:t>computación</a:t>
            </a:r>
            <a:r>
              <a:rPr lang="en-US" sz="1100" dirty="0">
                <a:solidFill>
                  <a:srgbClr val="222222"/>
                </a:solidFill>
              </a:rPr>
              <a:t>, </a:t>
            </a:r>
            <a:r>
              <a:rPr lang="en-US" sz="1100" dirty="0" err="1">
                <a:solidFill>
                  <a:srgbClr val="222222"/>
                </a:solidFill>
              </a:rPr>
              <a:t>ya</a:t>
            </a:r>
            <a:r>
              <a:rPr lang="en-US" sz="1100" dirty="0">
                <a:solidFill>
                  <a:srgbClr val="222222"/>
                </a:solidFill>
              </a:rPr>
              <a:t> que </a:t>
            </a:r>
            <a:r>
              <a:rPr lang="en-US" sz="1100" dirty="0" err="1">
                <a:solidFill>
                  <a:srgbClr val="222222"/>
                </a:solidFill>
              </a:rPr>
              <a:t>tenemos</a:t>
            </a:r>
            <a:r>
              <a:rPr lang="en-US" sz="1100" dirty="0">
                <a:solidFill>
                  <a:srgbClr val="222222"/>
                </a:solidFill>
              </a:rPr>
              <a:t> gran </a:t>
            </a:r>
            <a:r>
              <a:rPr lang="en-US" sz="1100" dirty="0" err="1">
                <a:solidFill>
                  <a:srgbClr val="222222"/>
                </a:solidFill>
              </a:rPr>
              <a:t>volumen</a:t>
            </a:r>
            <a:r>
              <a:rPr lang="en-US" sz="1100" dirty="0">
                <a:solidFill>
                  <a:srgbClr val="222222"/>
                </a:solidFill>
              </a:rPr>
              <a:t> de </a:t>
            </a:r>
            <a:r>
              <a:rPr lang="en-US" sz="1100" dirty="0" err="1">
                <a:solidFill>
                  <a:srgbClr val="222222"/>
                </a:solidFill>
              </a:rPr>
              <a:t>datos</a:t>
            </a:r>
            <a:r>
              <a:rPr lang="en-US" sz="1100" dirty="0">
                <a:solidFill>
                  <a:srgbClr val="222222"/>
                </a:solidFill>
              </a:rPr>
              <a:t>, </a:t>
            </a:r>
            <a:r>
              <a:rPr lang="en-US" sz="1100" dirty="0" err="1">
                <a:solidFill>
                  <a:srgbClr val="222222"/>
                </a:solidFill>
              </a:rPr>
              <a:t>en</a:t>
            </a:r>
            <a:r>
              <a:rPr lang="en-US" sz="1100" dirty="0">
                <a:solidFill>
                  <a:srgbClr val="222222"/>
                </a:solidFill>
              </a:rPr>
              <a:t> gran </a:t>
            </a:r>
            <a:r>
              <a:rPr lang="en-US" sz="1100" dirty="0" err="1">
                <a:solidFill>
                  <a:srgbClr val="222222"/>
                </a:solidFill>
              </a:rPr>
              <a:t>volumen</a:t>
            </a:r>
            <a:r>
              <a:rPr lang="en-US" sz="1100" dirty="0">
                <a:solidFill>
                  <a:srgbClr val="222222"/>
                </a:solidFill>
              </a:rPr>
              <a:t> de </a:t>
            </a:r>
            <a:r>
              <a:rPr lang="en-US" sz="1100" dirty="0" err="1">
                <a:solidFill>
                  <a:srgbClr val="222222"/>
                </a:solidFill>
              </a:rPr>
              <a:t>fuentes</a:t>
            </a:r>
            <a:r>
              <a:rPr lang="en-US" sz="1100" dirty="0">
                <a:solidFill>
                  <a:srgbClr val="222222"/>
                </a:solidFill>
              </a:rPr>
              <a:t>, </a:t>
            </a:r>
            <a:r>
              <a:rPr lang="en-US" sz="1100" dirty="0" err="1">
                <a:solidFill>
                  <a:srgbClr val="222222"/>
                </a:solidFill>
              </a:rPr>
              <a:t>en</a:t>
            </a:r>
            <a:r>
              <a:rPr lang="en-US" sz="1100" dirty="0">
                <a:solidFill>
                  <a:srgbClr val="222222"/>
                </a:solidFill>
              </a:rPr>
              <a:t> </a:t>
            </a:r>
            <a:r>
              <a:rPr lang="en-US" sz="1100" dirty="0" err="1">
                <a:solidFill>
                  <a:srgbClr val="222222"/>
                </a:solidFill>
              </a:rPr>
              <a:t>diferentes</a:t>
            </a:r>
            <a:r>
              <a:rPr lang="en-US" sz="1100" dirty="0">
                <a:solidFill>
                  <a:srgbClr val="222222"/>
                </a:solidFill>
              </a:rPr>
              <a:t> </a:t>
            </a:r>
            <a:r>
              <a:rPr lang="en-US" sz="1100" dirty="0" err="1">
                <a:solidFill>
                  <a:srgbClr val="222222"/>
                </a:solidFill>
              </a:rPr>
              <a:t>formatos</a:t>
            </a:r>
            <a:r>
              <a:rPr lang="en-US" sz="1100" dirty="0">
                <a:solidFill>
                  <a:srgbClr val="222222"/>
                </a:solidFill>
              </a:rPr>
              <a:t> que </a:t>
            </a:r>
            <a:r>
              <a:rPr lang="en-US" sz="1100" dirty="0" err="1">
                <a:solidFill>
                  <a:srgbClr val="222222"/>
                </a:solidFill>
              </a:rPr>
              <a:t>queremos</a:t>
            </a:r>
            <a:r>
              <a:rPr lang="en-US" sz="1100" dirty="0">
                <a:solidFill>
                  <a:srgbClr val="222222"/>
                </a:solidFill>
              </a:rPr>
              <a:t> </a:t>
            </a:r>
            <a:r>
              <a:rPr lang="en-US" sz="1100" dirty="0" err="1">
                <a:solidFill>
                  <a:srgbClr val="222222"/>
                </a:solidFill>
              </a:rPr>
              <a:t>procesar</a:t>
            </a:r>
            <a:r>
              <a:rPr lang="en-US" sz="1100" dirty="0">
                <a:solidFill>
                  <a:srgbClr val="222222"/>
                </a:solidFill>
              </a:rPr>
              <a:t>.</a:t>
            </a:r>
            <a:endParaRPr sz="1100" dirty="0">
              <a:solidFill>
                <a:srgbClr val="222222"/>
              </a:solidFill>
            </a:endParaRPr>
          </a:p>
          <a:p>
            <a:pPr marL="0" lvl="0" indent="0" rtl="0">
              <a:lnSpc>
                <a:spcPct val="115000"/>
              </a:lnSpc>
              <a:spcBef>
                <a:spcPts val="0"/>
              </a:spcBef>
              <a:spcAft>
                <a:spcPts val="0"/>
              </a:spcAft>
              <a:buNone/>
            </a:pPr>
            <a:endParaRPr sz="1100" dirty="0">
              <a:solidFill>
                <a:srgbClr val="222222"/>
              </a:solidFill>
            </a:endParaRPr>
          </a:p>
          <a:p>
            <a:pPr marL="0" lvl="0" indent="0" rtl="0">
              <a:lnSpc>
                <a:spcPct val="115000"/>
              </a:lnSpc>
              <a:spcBef>
                <a:spcPts val="0"/>
              </a:spcBef>
              <a:spcAft>
                <a:spcPts val="0"/>
              </a:spcAft>
              <a:buNone/>
            </a:pPr>
            <a:r>
              <a:rPr lang="en-US" sz="1100" dirty="0" err="1">
                <a:solidFill>
                  <a:srgbClr val="222222"/>
                </a:solidFill>
              </a:rPr>
              <a:t>Normalmente</a:t>
            </a:r>
            <a:r>
              <a:rPr lang="en-US" sz="1100" dirty="0">
                <a:solidFill>
                  <a:srgbClr val="222222"/>
                </a:solidFill>
              </a:rPr>
              <a:t>, </a:t>
            </a:r>
            <a:r>
              <a:rPr lang="en-US" sz="1100" dirty="0" err="1">
                <a:solidFill>
                  <a:srgbClr val="222222"/>
                </a:solidFill>
              </a:rPr>
              <a:t>vemos</a:t>
            </a:r>
            <a:r>
              <a:rPr lang="en-US" sz="1100" dirty="0">
                <a:solidFill>
                  <a:srgbClr val="222222"/>
                </a:solidFill>
              </a:rPr>
              <a:t> Big data </a:t>
            </a:r>
            <a:r>
              <a:rPr lang="en-US" sz="1100" dirty="0" err="1">
                <a:solidFill>
                  <a:srgbClr val="222222"/>
                </a:solidFill>
              </a:rPr>
              <a:t>definido</a:t>
            </a:r>
            <a:r>
              <a:rPr lang="en-US" sz="1100" dirty="0">
                <a:solidFill>
                  <a:srgbClr val="222222"/>
                </a:solidFill>
              </a:rPr>
              <a:t> </a:t>
            </a:r>
            <a:r>
              <a:rPr lang="en-US" sz="1100" dirty="0" err="1">
                <a:solidFill>
                  <a:srgbClr val="222222"/>
                </a:solidFill>
              </a:rPr>
              <a:t>por</a:t>
            </a:r>
            <a:r>
              <a:rPr lang="en-US" sz="1100" dirty="0">
                <a:solidFill>
                  <a:srgbClr val="222222"/>
                </a:solidFill>
              </a:rPr>
              <a:t> </a:t>
            </a:r>
            <a:r>
              <a:rPr lang="en-US" sz="1100" dirty="0" err="1">
                <a:solidFill>
                  <a:srgbClr val="222222"/>
                </a:solidFill>
              </a:rPr>
              <a:t>varias</a:t>
            </a:r>
            <a:r>
              <a:rPr lang="en-US" sz="1100" dirty="0">
                <a:solidFill>
                  <a:srgbClr val="222222"/>
                </a:solidFill>
              </a:rPr>
              <a:t> V.</a:t>
            </a:r>
            <a:endParaRPr sz="1100" dirty="0">
              <a:solidFill>
                <a:srgbClr val="222222"/>
              </a:solidFill>
            </a:endParaRPr>
          </a:p>
          <a:p>
            <a:pPr marL="0" lvl="0" indent="0" rtl="0">
              <a:spcBef>
                <a:spcPts val="0"/>
              </a:spcBef>
              <a:spcAft>
                <a:spcPts val="0"/>
              </a:spcAft>
              <a:buNone/>
            </a:pPr>
            <a:endParaRPr dirty="0"/>
          </a:p>
        </p:txBody>
      </p:sp>
    </p:spTree>
    <p:extLst>
      <p:ext uri="{BB962C8B-B14F-4D97-AF65-F5344CB8AC3E}">
        <p14:creationId xmlns:p14="http://schemas.microsoft.com/office/powerpoint/2010/main" val="25248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5</a:t>
            </a:fld>
            <a:endParaRPr lang="en-GB"/>
          </a:p>
        </p:txBody>
      </p:sp>
    </p:spTree>
    <p:extLst>
      <p:ext uri="{BB962C8B-B14F-4D97-AF65-F5344CB8AC3E}">
        <p14:creationId xmlns:p14="http://schemas.microsoft.com/office/powerpoint/2010/main" val="1907370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6</a:t>
            </a:fld>
            <a:endParaRPr lang="en-GB"/>
          </a:p>
        </p:txBody>
      </p:sp>
    </p:spTree>
    <p:extLst>
      <p:ext uri="{BB962C8B-B14F-4D97-AF65-F5344CB8AC3E}">
        <p14:creationId xmlns:p14="http://schemas.microsoft.com/office/powerpoint/2010/main" val="661453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ES" sz="1306" kern="1200" dirty="0">
                <a:solidFill>
                  <a:schemeClr val="tx1"/>
                </a:solidFill>
                <a:effectLst/>
                <a:latin typeface="Times New Roman" pitchFamily="18" charset="0"/>
                <a:ea typeface="+mn-ea"/>
                <a:cs typeface="+mn-cs"/>
              </a:rPr>
              <a:t>Los modelos que se estudian “no viven en una realidad paralela”, sino que, con frecuencia, las empresas pagan por su desarrollo, los aplican y buscan un retorno de la inversión o un beneficio de dicha aplicación.</a:t>
            </a:r>
          </a:p>
          <a:p>
            <a:endParaRPr lang="es-ES" dirty="0"/>
          </a:p>
        </p:txBody>
      </p:sp>
      <p:sp>
        <p:nvSpPr>
          <p:cNvPr id="4" name="Marcador de número de diapositiva 3"/>
          <p:cNvSpPr>
            <a:spLocks noGrp="1"/>
          </p:cNvSpPr>
          <p:nvPr>
            <p:ph type="sldNum" sz="quarter" idx="10"/>
          </p:nvPr>
        </p:nvSpPr>
        <p:spPr/>
        <p:txBody>
          <a:bodyPr/>
          <a:lstStyle/>
          <a:p>
            <a:pPr>
              <a:defRPr/>
            </a:pPr>
            <a:fld id="{1D40A739-EFDA-4F2D-B07D-5758C4DC3D6A}" type="slidenum">
              <a:rPr lang="en-GB" smtClean="0"/>
              <a:pPr>
                <a:defRPr/>
              </a:pPr>
              <a:t>7</a:t>
            </a:fld>
            <a:endParaRPr lang="en-GB"/>
          </a:p>
        </p:txBody>
      </p:sp>
    </p:spTree>
    <p:extLst>
      <p:ext uri="{BB962C8B-B14F-4D97-AF65-F5344CB8AC3E}">
        <p14:creationId xmlns:p14="http://schemas.microsoft.com/office/powerpoint/2010/main" val="2463670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8</a:t>
            </a:fld>
            <a:endParaRPr lang="en-GB"/>
          </a:p>
        </p:txBody>
      </p:sp>
    </p:spTree>
    <p:extLst>
      <p:ext uri="{BB962C8B-B14F-4D97-AF65-F5344CB8AC3E}">
        <p14:creationId xmlns:p14="http://schemas.microsoft.com/office/powerpoint/2010/main" val="88981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D40A739-EFDA-4F2D-B07D-5758C4DC3D6A}" type="slidenum">
              <a:rPr lang="en-GB" smtClean="0"/>
              <a:pPr>
                <a:defRPr/>
              </a:pPr>
              <a:t>9</a:t>
            </a:fld>
            <a:endParaRPr lang="en-GB"/>
          </a:p>
        </p:txBody>
      </p:sp>
    </p:spTree>
    <p:extLst>
      <p:ext uri="{BB962C8B-B14F-4D97-AF65-F5344CB8AC3E}">
        <p14:creationId xmlns:p14="http://schemas.microsoft.com/office/powerpoint/2010/main" val="2721695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dice_derecha">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B14A1267-7F6C-8541-A82B-392D12A002F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1037"/>
          <a:stretch/>
        </p:blipFill>
        <p:spPr>
          <a:xfrm>
            <a:off x="-1" y="3957"/>
            <a:ext cx="4913859" cy="6875742"/>
          </a:xfrm>
          <a:prstGeom prst="rect">
            <a:avLst/>
          </a:prstGeom>
        </p:spPr>
      </p:pic>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4842242" y="518211"/>
            <a:ext cx="5328872" cy="873130"/>
          </a:xfrm>
          <a:prstGeom prst="rect">
            <a:avLst/>
          </a:prstGeom>
        </p:spPr>
        <p:txBody>
          <a:bodyPr/>
          <a:lstStyle>
            <a:lvl1pPr algn="l">
              <a:defRPr sz="4000" b="1">
                <a:solidFill>
                  <a:srgbClr val="000000"/>
                </a:solidFill>
                <a:latin typeface="Century Gothic" panose="020B0502020202020204" pitchFamily="34" charset="0"/>
              </a:defRPr>
            </a:lvl1pPr>
          </a:lstStyle>
          <a:p>
            <a:r>
              <a:rPr lang="en-US" dirty="0"/>
              <a:t>40 </a:t>
            </a:r>
            <a:r>
              <a:rPr lang="en-US" dirty="0" err="1"/>
              <a:t>pt</a:t>
            </a:r>
            <a:r>
              <a:rPr lang="en-US" dirty="0"/>
              <a:t> </a:t>
            </a:r>
            <a:r>
              <a:rPr lang="en-US" dirty="0" err="1"/>
              <a:t>Negrita</a:t>
            </a:r>
            <a:br>
              <a:rPr lang="en-US" dirty="0"/>
            </a:br>
            <a:endParaRPr lang="en-US" dirty="0"/>
          </a:p>
        </p:txBody>
      </p:sp>
      <p:sp>
        <p:nvSpPr>
          <p:cNvPr id="15"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4841813" y="1401649"/>
            <a:ext cx="5329302" cy="5473814"/>
          </a:xfrm>
          <a:prstGeom prst="rect">
            <a:avLst/>
          </a:prstGeom>
        </p:spPr>
        <p:txBody>
          <a:bodyPr/>
          <a:lstStyle>
            <a:lvl1pPr marL="361950" indent="-361950" algn="l">
              <a:lnSpc>
                <a:spcPct val="150000"/>
              </a:lnSpc>
              <a:buFont typeface="+mj-lt"/>
              <a:buAutoNum type="arabicPeriod"/>
              <a:defRPr sz="2000" baseline="0">
                <a:solidFill>
                  <a:srgbClr val="000000"/>
                </a:solidFill>
                <a:latin typeface="+mj-lt"/>
              </a:defRPr>
            </a:lvl1pPr>
            <a:lvl2pPr marL="712788" indent="-169863" algn="l">
              <a:lnSpc>
                <a:spcPct val="150000"/>
              </a:lnSpc>
              <a:buFont typeface="Arial" panose="020B0604020202020204" pitchFamily="34" charset="0"/>
              <a:buChar char="•"/>
              <a:defRPr sz="2000">
                <a:solidFill>
                  <a:srgbClr val="000000"/>
                </a:solidFill>
              </a:defRPr>
            </a:lvl2pPr>
            <a:lvl3pPr marL="512429" indent="0" algn="ctr">
              <a:buNone/>
              <a:defRPr>
                <a:solidFill>
                  <a:schemeClr val="tx1">
                    <a:tint val="75000"/>
                  </a:schemeClr>
                </a:solidFill>
              </a:defRPr>
            </a:lvl3pPr>
            <a:lvl4pPr marL="768644" indent="0" algn="ctr">
              <a:buNone/>
              <a:defRPr>
                <a:solidFill>
                  <a:schemeClr val="tx1">
                    <a:tint val="75000"/>
                  </a:schemeClr>
                </a:solidFill>
              </a:defRPr>
            </a:lvl4pPr>
            <a:lvl5pPr marL="1024859" indent="0" algn="ctr">
              <a:buNone/>
              <a:defRPr>
                <a:solidFill>
                  <a:schemeClr val="tx1">
                    <a:tint val="75000"/>
                  </a:schemeClr>
                </a:solidFill>
              </a:defRPr>
            </a:lvl5pPr>
            <a:lvl6pPr marL="1281074" indent="0" algn="ctr">
              <a:buNone/>
              <a:defRPr>
                <a:solidFill>
                  <a:schemeClr val="tx1">
                    <a:tint val="75000"/>
                  </a:schemeClr>
                </a:solidFill>
              </a:defRPr>
            </a:lvl6pPr>
            <a:lvl7pPr marL="1537288" indent="0" algn="ctr">
              <a:buNone/>
              <a:defRPr>
                <a:solidFill>
                  <a:schemeClr val="tx1">
                    <a:tint val="75000"/>
                  </a:schemeClr>
                </a:solidFill>
              </a:defRPr>
            </a:lvl7pPr>
            <a:lvl8pPr marL="1793503" indent="0" algn="ctr">
              <a:buNone/>
              <a:defRPr>
                <a:solidFill>
                  <a:schemeClr val="tx1">
                    <a:tint val="75000"/>
                  </a:schemeClr>
                </a:solidFill>
              </a:defRPr>
            </a:lvl8pPr>
            <a:lvl9pPr marL="2049717" indent="0" algn="ctr">
              <a:buNone/>
              <a:defRPr>
                <a:solidFill>
                  <a:schemeClr val="tx1">
                    <a:tint val="75000"/>
                  </a:schemeClr>
                </a:solidFill>
              </a:defRPr>
            </a:lvl9pPr>
          </a:lstStyle>
          <a:p>
            <a:r>
              <a:rPr lang="es-ES" dirty="0"/>
              <a:t>Century Gothic 24 pt </a:t>
            </a:r>
          </a:p>
          <a:p>
            <a:r>
              <a:rPr lang="es-ES" dirty="0" err="1"/>
              <a:t>Consectetur</a:t>
            </a:r>
            <a:r>
              <a:rPr lang="es-ES" dirty="0"/>
              <a:t> </a:t>
            </a:r>
            <a:r>
              <a:rPr lang="es-ES" dirty="0" err="1"/>
              <a:t>adipiscing</a:t>
            </a:r>
            <a:r>
              <a:rPr lang="es-ES" dirty="0"/>
              <a:t> </a:t>
            </a:r>
            <a:r>
              <a:rPr lang="es-ES" dirty="0" err="1"/>
              <a:t>elit</a:t>
            </a:r>
            <a:endParaRPr lang="es-ES" dirty="0"/>
          </a:p>
          <a:p>
            <a:pPr lvl="1"/>
            <a:r>
              <a:rPr lang="es-ES" dirty="0"/>
              <a:t>Sed do </a:t>
            </a:r>
            <a:r>
              <a:rPr lang="es-ES" dirty="0" err="1"/>
              <a:t>eiusmod</a:t>
            </a:r>
            <a:r>
              <a:rPr lang="es-ES" dirty="0"/>
              <a:t> </a:t>
            </a:r>
            <a:r>
              <a:rPr lang="es-ES" dirty="0" err="1"/>
              <a:t>tempor</a:t>
            </a:r>
            <a:r>
              <a:rPr lang="es-ES" dirty="0"/>
              <a:t> </a:t>
            </a:r>
            <a:r>
              <a:rPr lang="es-ES" dirty="0" err="1"/>
              <a:t>incididunt</a:t>
            </a:r>
            <a:endParaRPr lang="es-ES" dirty="0"/>
          </a:p>
          <a:p>
            <a:pPr lvl="1"/>
            <a:r>
              <a:rPr lang="es-ES" dirty="0"/>
              <a:t>Ut labore et </a:t>
            </a:r>
            <a:r>
              <a:rPr lang="es-ES" dirty="0" err="1"/>
              <a:t>dolore</a:t>
            </a:r>
            <a:r>
              <a:rPr lang="es-ES" dirty="0"/>
              <a:t> magna </a:t>
            </a:r>
            <a:r>
              <a:rPr lang="es-ES" dirty="0" err="1"/>
              <a:t>aliqua</a:t>
            </a:r>
            <a:endParaRPr lang="es-ES" dirty="0"/>
          </a:p>
          <a:p>
            <a:pPr lvl="0"/>
            <a:r>
              <a:rPr lang="nb-NO" dirty="0"/>
              <a:t>Ut enim ad minim veniam</a:t>
            </a:r>
          </a:p>
          <a:p>
            <a:pPr lvl="1"/>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p>
          <a:p>
            <a:pPr lvl="1"/>
            <a:r>
              <a:rPr lang="es-ES" dirty="0" err="1"/>
              <a:t>Nisi</a:t>
            </a:r>
            <a:r>
              <a:rPr lang="es-ES" dirty="0"/>
              <a:t> ut </a:t>
            </a:r>
            <a:r>
              <a:rPr lang="es-ES" dirty="0" err="1"/>
              <a:t>aliquip</a:t>
            </a:r>
            <a:r>
              <a:rPr lang="es-ES" dirty="0"/>
              <a:t> ex </a:t>
            </a:r>
            <a:r>
              <a:rPr lang="es-ES" dirty="0" err="1"/>
              <a:t>ea</a:t>
            </a:r>
            <a:r>
              <a:rPr lang="es-ES" dirty="0"/>
              <a:t> commodo </a:t>
            </a:r>
          </a:p>
          <a:p>
            <a:pPr lvl="1"/>
            <a:r>
              <a:rPr lang="es-ES" dirty="0" err="1"/>
              <a:t>Duis</a:t>
            </a:r>
            <a:r>
              <a:rPr lang="es-ES" dirty="0"/>
              <a:t> </a:t>
            </a:r>
            <a:r>
              <a:rPr lang="es-ES" dirty="0" err="1"/>
              <a:t>aute</a:t>
            </a:r>
            <a:r>
              <a:rPr lang="es-ES" dirty="0"/>
              <a:t> </a:t>
            </a:r>
            <a:r>
              <a:rPr lang="es-ES" dirty="0" err="1"/>
              <a:t>irure</a:t>
            </a:r>
            <a:r>
              <a:rPr lang="es-ES" dirty="0"/>
              <a:t> dolor</a:t>
            </a:r>
          </a:p>
          <a:p>
            <a:pPr lvl="0"/>
            <a:r>
              <a:rPr lang="de-DE" dirty="0"/>
              <a:t>In reprehenderit in voluptate velit esse</a:t>
            </a:r>
          </a:p>
          <a:p>
            <a:pPr lvl="0"/>
            <a:r>
              <a:rPr lang="it-IT" dirty="0"/>
              <a:t>Cillum dolore eu fugiat nulla pariatur</a:t>
            </a:r>
            <a:endParaRPr lang="es-ES" dirty="0"/>
          </a:p>
        </p:txBody>
      </p:sp>
      <p:grpSp>
        <p:nvGrpSpPr>
          <p:cNvPr id="2" name="Grupo 1"/>
          <p:cNvGrpSpPr/>
          <p:nvPr userDrawn="1"/>
        </p:nvGrpSpPr>
        <p:grpSpPr>
          <a:xfrm>
            <a:off x="-126702" y="6875463"/>
            <a:ext cx="10945216" cy="459302"/>
            <a:chOff x="-126702" y="6875463"/>
            <a:chExt cx="10945216" cy="459302"/>
          </a:xfrm>
        </p:grpSpPr>
        <p:cxnSp>
          <p:nvCxnSpPr>
            <p:cNvPr id="3" name="Conector recto 2"/>
            <p:cNvCxnSpPr/>
            <p:nvPr userDrawn="1"/>
          </p:nvCxnSpPr>
          <p:spPr bwMode="auto">
            <a:xfrm flipH="1">
              <a:off x="-126702" y="6875463"/>
              <a:ext cx="10945216"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4" name="CuadroTexto 3"/>
            <p:cNvSpPr txBox="1"/>
            <p:nvPr userDrawn="1"/>
          </p:nvSpPr>
          <p:spPr>
            <a:xfrm>
              <a:off x="4284093" y="7073155"/>
              <a:ext cx="2141933" cy="261610"/>
            </a:xfrm>
            <a:prstGeom prst="rect">
              <a:avLst/>
            </a:prstGeom>
            <a:noFill/>
          </p:spPr>
          <p:txBody>
            <a:bodyPr wrap="none" rtlCol="0">
              <a:spAutoFit/>
            </a:bodyPr>
            <a:lstStyle/>
            <a:p>
              <a:r>
                <a:rPr lang="en-US" sz="1100" b="1">
                  <a:latin typeface="+mn-lt"/>
                </a:rPr>
                <a:t>Century Gothic 11</a:t>
              </a:r>
              <a:r>
                <a:rPr lang="en-US" sz="1100" b="1" baseline="0">
                  <a:latin typeface="+mn-lt"/>
                </a:rPr>
                <a:t> pt negrita</a:t>
              </a:r>
              <a:endParaRPr lang="es-ES" sz="1100" b="1">
                <a:latin typeface="+mn-lt"/>
              </a:endParaRPr>
            </a:p>
          </p:txBody>
        </p:sp>
      </p:grpSp>
      <p:sp>
        <p:nvSpPr>
          <p:cNvPr id="10" name="Rectangle 43"/>
          <p:cNvSpPr>
            <a:spLocks noGrp="1" noChangeArrowheads="1"/>
          </p:cNvSpPr>
          <p:nvPr userDrawn="1">
            <p:ph type="sldNum" sz="quarter" idx="4"/>
          </p:nvPr>
        </p:nvSpPr>
        <p:spPr bwMode="auto">
          <a:xfrm>
            <a:off x="9078499" y="7051777"/>
            <a:ext cx="1144572" cy="28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solidFill>
                  <a:srgbClr val="000000"/>
                </a:solidFill>
                <a:latin typeface="+mn-lt"/>
              </a:defRPr>
            </a:lvl1pPr>
          </a:lstStyle>
          <a:p>
            <a:pPr>
              <a:defRPr/>
            </a:pPr>
            <a:fld id="{AA05AA80-E33F-4D2D-A31B-6ECE2045C248}" type="slidenum">
              <a:rPr lang="en-GB" smtClean="0"/>
              <a:pPr>
                <a:defRPr/>
              </a:pPr>
              <a:t>‹Nº›</a:t>
            </a:fld>
            <a:endParaRPr lang="en-GB"/>
          </a:p>
        </p:txBody>
      </p:sp>
    </p:spTree>
    <p:extLst>
      <p:ext uri="{BB962C8B-B14F-4D97-AF65-F5344CB8AC3E}">
        <p14:creationId xmlns:p14="http://schemas.microsoft.com/office/powerpoint/2010/main" val="911857932"/>
      </p:ext>
    </p:extLst>
  </p:cSld>
  <p:clrMapOvr>
    <a:masterClrMapping/>
  </p:clrMapOvr>
  <p:extLst>
    <p:ext uri="{DCECCB84-F9BA-43D5-87BE-67443E8EF086}">
      <p15:sldGuideLst xmlns:p15="http://schemas.microsoft.com/office/powerpoint/2012/main">
        <p15:guide id="1" orient="horz" pos="431" userDrawn="1">
          <p15:clr>
            <a:srgbClr val="FBAE40"/>
          </p15:clr>
        </p15:guide>
        <p15:guide id="2" pos="3050" userDrawn="1">
          <p15:clr>
            <a:srgbClr val="FBAE40"/>
          </p15:clr>
        </p15:guide>
        <p15:guide id="3" orient="horz" pos="4331" userDrawn="1">
          <p15:clr>
            <a:srgbClr val="FBAE40"/>
          </p15:clr>
        </p15:guide>
        <p15:guide id="4" pos="465" userDrawn="1">
          <p15:clr>
            <a:srgbClr val="FBAE40"/>
          </p15:clr>
        </p15:guide>
        <p15:guide id="5" pos="328" userDrawn="1">
          <p15:clr>
            <a:srgbClr val="FBAE40"/>
          </p15:clr>
        </p15:guide>
        <p15:guide id="6" pos="6271" userDrawn="1">
          <p15:clr>
            <a:srgbClr val="FBAE40"/>
          </p15:clr>
        </p15:guide>
        <p15:guide id="7" pos="6407" userDrawn="1">
          <p15:clr>
            <a:srgbClr val="FBAE40"/>
          </p15:clr>
        </p15:guide>
        <p15:guide id="8" pos="3368" userDrawn="1">
          <p15:clr>
            <a:srgbClr val="FBAE40"/>
          </p15:clr>
        </p15:guide>
        <p15:guide id="9" orient="horz" pos="2381" userDrawn="1">
          <p15:clr>
            <a:srgbClr val="FBAE40"/>
          </p15:clr>
        </p15:guide>
        <p15:guide id="10" orient="horz" pos="455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parador_03">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4277831" y="2589210"/>
            <a:ext cx="6113627" cy="1620430"/>
          </a:xfrm>
          <a:prstGeom prst="rect">
            <a:avLst/>
          </a:prstGeom>
        </p:spPr>
        <p:txBody>
          <a:bodyPr/>
          <a:lstStyle>
            <a:lvl1pPr algn="r">
              <a:defRPr sz="4749" b="1">
                <a:solidFill>
                  <a:srgbClr val="000000"/>
                </a:solidFill>
                <a:latin typeface="Century Gothic" panose="020B0502020202020204" pitchFamily="34" charset="0"/>
              </a:defRPr>
            </a:lvl1pPr>
          </a:lstStyle>
          <a:p>
            <a:r>
              <a:rPr lang="da-DK" dirty="0"/>
              <a:t>1. Lorem ipsum dolor sit amet</a:t>
            </a:r>
            <a:endParaRPr lang="es-ES" dirty="0"/>
          </a:p>
        </p:txBody>
      </p:sp>
      <p:pic>
        <p:nvPicPr>
          <p:cNvPr id="9" name="Imagen 8">
            <a:extLst>
              <a:ext uri="{FF2B5EF4-FFF2-40B4-BE49-F238E27FC236}">
                <a16:creationId xmlns:a16="http://schemas.microsoft.com/office/drawing/2014/main" id="{B14A1267-7F6C-8541-A82B-392D12A002F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1037"/>
          <a:stretch/>
        </p:blipFill>
        <p:spPr>
          <a:xfrm>
            <a:off x="-1" y="3957"/>
            <a:ext cx="4913859" cy="6875742"/>
          </a:xfrm>
          <a:prstGeom prst="rect">
            <a:avLst/>
          </a:prstGeom>
        </p:spPr>
      </p:pic>
      <p:sp>
        <p:nvSpPr>
          <p:cNvPr id="17" name="Rectangle 43"/>
          <p:cNvSpPr>
            <a:spLocks noGrp="1" noChangeArrowheads="1"/>
          </p:cNvSpPr>
          <p:nvPr>
            <p:ph type="sldNum" sz="quarter" idx="4"/>
          </p:nvPr>
        </p:nvSpPr>
        <p:spPr bwMode="auto">
          <a:xfrm>
            <a:off x="9078499" y="7051777"/>
            <a:ext cx="1144572" cy="28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solidFill>
                  <a:srgbClr val="000000"/>
                </a:solidFill>
                <a:latin typeface="+mn-lt"/>
              </a:defRPr>
            </a:lvl1pPr>
          </a:lstStyle>
          <a:p>
            <a:pPr>
              <a:defRPr/>
            </a:pPr>
            <a:fld id="{AA05AA80-E33F-4D2D-A31B-6ECE2045C248}" type="slidenum">
              <a:rPr lang="en-GB" smtClean="0"/>
              <a:pPr>
                <a:defRPr/>
              </a:pPr>
              <a:t>‹Nº›</a:t>
            </a:fld>
            <a:endParaRPr lang="en-GB"/>
          </a:p>
        </p:txBody>
      </p:sp>
    </p:spTree>
    <p:extLst>
      <p:ext uri="{BB962C8B-B14F-4D97-AF65-F5344CB8AC3E}">
        <p14:creationId xmlns:p14="http://schemas.microsoft.com/office/powerpoint/2010/main" val="1834721566"/>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magenPeq_TextoFilas">
    <p:spTree>
      <p:nvGrpSpPr>
        <p:cNvPr id="1" name=""/>
        <p:cNvGrpSpPr/>
        <p:nvPr/>
      </p:nvGrpSpPr>
      <p:grpSpPr>
        <a:xfrm>
          <a:off x="0" y="0"/>
          <a:ext cx="0" cy="0"/>
          <a:chOff x="0" y="0"/>
          <a:chExt cx="0" cy="0"/>
        </a:xfrm>
      </p:grpSpPr>
      <p:sp>
        <p:nvSpPr>
          <p:cNvPr id="12" name="Text Placeholder 26">
            <a:extLst>
              <a:ext uri="{FF2B5EF4-FFF2-40B4-BE49-F238E27FC236}">
                <a16:creationId xmlns:a16="http://schemas.microsoft.com/office/drawing/2014/main" id="{0B1A706F-95CA-F047-BFF9-45DECAAE28B0}"/>
              </a:ext>
            </a:extLst>
          </p:cNvPr>
          <p:cNvSpPr>
            <a:spLocks noGrp="1"/>
          </p:cNvSpPr>
          <p:nvPr>
            <p:ph type="body" sz="quarter" idx="26" hasCustomPrompt="1"/>
          </p:nvPr>
        </p:nvSpPr>
        <p:spPr>
          <a:xfrm>
            <a:off x="312203" y="227191"/>
            <a:ext cx="8994143" cy="635004"/>
          </a:xfrm>
          <a:prstGeom prst="rect">
            <a:avLst/>
          </a:prstGeom>
        </p:spPr>
        <p:txBody>
          <a:bodyPr/>
          <a:lstStyle>
            <a:lvl1pPr marL="0" indent="0">
              <a:buNone/>
              <a:defRPr sz="3238" b="1">
                <a:solidFill>
                  <a:srgbClr val="000000"/>
                </a:solidFill>
                <a:latin typeface="Century Gothic" panose="020B0502020202020204" pitchFamily="34" charset="0"/>
              </a:defRPr>
            </a:lvl1pPr>
            <a:lvl2pPr marL="256214" indent="0">
              <a:buFont typeface="Arial" panose="020B0604020202020204" pitchFamily="34" charset="0"/>
              <a:buNone/>
              <a:defRPr sz="3238" b="1" baseline="0">
                <a:latin typeface="Century Gothic" panose="020B0502020202020204" pitchFamily="34" charset="0"/>
              </a:defRPr>
            </a:lvl2pPr>
            <a:lvl3pPr>
              <a:defRPr sz="3238">
                <a:latin typeface="Century Gothic" panose="020B0502020202020204" pitchFamily="34" charset="0"/>
              </a:defRPr>
            </a:lvl3pPr>
            <a:lvl4pPr>
              <a:defRPr sz="3238">
                <a:latin typeface="Century Gothic" panose="020B0502020202020204" pitchFamily="34" charset="0"/>
              </a:defRPr>
            </a:lvl4pPr>
            <a:lvl5pPr>
              <a:defRPr sz="3238">
                <a:latin typeface="Century Gothic" panose="020B0502020202020204" pitchFamily="34" charset="0"/>
              </a:defRPr>
            </a:lvl5pPr>
          </a:lstStyle>
          <a:p>
            <a:pPr lvl="0"/>
            <a:r>
              <a:rPr lang="en-US" dirty="0"/>
              <a:t>Century Gothic 30pt </a:t>
            </a:r>
            <a:r>
              <a:rPr lang="en-US" dirty="0" err="1"/>
              <a:t>Negrita</a:t>
            </a:r>
            <a:endParaRPr lang="en-US" dirty="0"/>
          </a:p>
        </p:txBody>
      </p:sp>
      <p:sp>
        <p:nvSpPr>
          <p:cNvPr id="15" name="Title Placeholder 1">
            <a:extLst>
              <a:ext uri="{FF2B5EF4-FFF2-40B4-BE49-F238E27FC236}">
                <a16:creationId xmlns:a16="http://schemas.microsoft.com/office/drawing/2014/main" id="{17568780-DD9D-F941-BDB5-2A2C795B0786}"/>
              </a:ext>
            </a:extLst>
          </p:cNvPr>
          <p:cNvSpPr>
            <a:spLocks noGrp="1"/>
          </p:cNvSpPr>
          <p:nvPr>
            <p:ph type="title" hasCustomPrompt="1"/>
          </p:nvPr>
        </p:nvSpPr>
        <p:spPr>
          <a:xfrm>
            <a:off x="312203" y="1009562"/>
            <a:ext cx="8994144" cy="389015"/>
          </a:xfrm>
          <a:prstGeom prst="rect">
            <a:avLst/>
          </a:prstGeom>
        </p:spPr>
        <p:txBody>
          <a:bodyPr vert="horz" lIns="91440" tIns="45720" rIns="91440" bIns="45720" rtlCol="0" anchor="t">
            <a:normAutofit/>
          </a:bodyPr>
          <a:lstStyle>
            <a:lvl1pPr algn="l">
              <a:defRPr sz="1943" b="1">
                <a:solidFill>
                  <a:srgbClr val="000000"/>
                </a:solidFill>
                <a:latin typeface="Century Gothic" panose="020B0502020202020204" pitchFamily="34" charset="0"/>
              </a:defRPr>
            </a:lvl1pPr>
          </a:lstStyle>
          <a:p>
            <a:r>
              <a:rPr lang="en-US" dirty="0"/>
              <a:t>Century Gothic 18 </a:t>
            </a:r>
            <a:r>
              <a:rPr lang="en-US" dirty="0" err="1"/>
              <a:t>pt</a:t>
            </a:r>
            <a:r>
              <a:rPr lang="en-US" dirty="0"/>
              <a:t> </a:t>
            </a:r>
            <a:r>
              <a:rPr lang="en-US" dirty="0" err="1"/>
              <a:t>Negrita</a:t>
            </a:r>
            <a:br>
              <a:rPr lang="en-US" dirty="0"/>
            </a:br>
            <a:endParaRPr lang="en-US" dirty="0"/>
          </a:p>
        </p:txBody>
      </p:sp>
      <p:sp>
        <p:nvSpPr>
          <p:cNvPr id="21" name="Text Placeholder 2">
            <a:extLst>
              <a:ext uri="{FF2B5EF4-FFF2-40B4-BE49-F238E27FC236}">
                <a16:creationId xmlns:a16="http://schemas.microsoft.com/office/drawing/2014/main" id="{E71C9012-C72E-7E4F-ABE4-F4441C859898}"/>
              </a:ext>
            </a:extLst>
          </p:cNvPr>
          <p:cNvSpPr>
            <a:spLocks noGrp="1"/>
          </p:cNvSpPr>
          <p:nvPr>
            <p:ph type="body" sz="quarter" idx="21" hasCustomPrompt="1"/>
          </p:nvPr>
        </p:nvSpPr>
        <p:spPr>
          <a:xfrm>
            <a:off x="1745507" y="4701539"/>
            <a:ext cx="8557716" cy="1260000"/>
          </a:xfrm>
          <a:prstGeom prst="rect">
            <a:avLst/>
          </a:prstGeom>
        </p:spPr>
        <p:txBody>
          <a:bodyPr numCol="2"/>
          <a:lstStyle>
            <a:lvl1pPr marL="60523" indent="0">
              <a:buNone/>
              <a:defRPr sz="1400" b="0">
                <a:solidFill>
                  <a:srgbClr val="000000"/>
                </a:solidFill>
                <a:latin typeface="Century Gothic" panose="020B0502020202020204" pitchFamily="34" charset="0"/>
              </a:defRPr>
            </a:lvl1pPr>
            <a:lvl2pPr marL="256215" indent="0">
              <a:buNone/>
              <a:defRPr sz="785"/>
            </a:lvl2pPr>
            <a:lvl3pPr marL="512429" indent="0">
              <a:buNone/>
              <a:defRPr sz="785"/>
            </a:lvl3pPr>
            <a:lvl4pPr marL="768644" indent="0">
              <a:buNone/>
              <a:defRPr sz="785"/>
            </a:lvl4pPr>
            <a:lvl5pPr marL="1024859" indent="0">
              <a:buNone/>
              <a:defRPr sz="785"/>
            </a:lvl5pPr>
          </a:lstStyle>
          <a:p>
            <a:pPr lvl="0"/>
            <a:r>
              <a:rPr lang="en-US" dirty="0"/>
              <a:t>Century Gothic 14 </a:t>
            </a:r>
            <a:r>
              <a:rPr lang="en-US" dirty="0" err="1"/>
              <a:t>pt</a:t>
            </a:r>
            <a:br>
              <a:rPr lang="en-US" dirty="0"/>
            </a:br>
            <a:endParaRPr lang="en-US" dirty="0"/>
          </a:p>
        </p:txBody>
      </p:sp>
      <p:sp>
        <p:nvSpPr>
          <p:cNvPr id="22" name="Text Placeholder 3"/>
          <p:cNvSpPr>
            <a:spLocks noGrp="1"/>
          </p:cNvSpPr>
          <p:nvPr>
            <p:ph type="body" sz="quarter" idx="27" hasCustomPrompt="1"/>
          </p:nvPr>
        </p:nvSpPr>
        <p:spPr>
          <a:xfrm>
            <a:off x="1745506" y="1662819"/>
            <a:ext cx="8557716" cy="1260000"/>
          </a:xfrm>
          <a:prstGeom prst="rect">
            <a:avLst/>
          </a:prstGeom>
        </p:spPr>
        <p:txBody>
          <a:bodyPr/>
          <a:lstStyle>
            <a:lvl1pPr marL="0" indent="0" algn="just">
              <a:buNone/>
              <a:defRPr sz="1400">
                <a:solidFill>
                  <a:srgbClr val="000000"/>
                </a:solidFill>
              </a:defRPr>
            </a:lvl1pPr>
          </a:lstStyle>
          <a:p>
            <a:pPr lvl="0"/>
            <a:r>
              <a:rPr lang="en-US" dirty="0"/>
              <a:t>Century Gothic 14 </a:t>
            </a:r>
            <a:r>
              <a:rPr lang="en-US" dirty="0" err="1"/>
              <a:t>pt</a:t>
            </a:r>
            <a:endParaRPr lang="en-US" dirty="0"/>
          </a:p>
        </p:txBody>
      </p:sp>
      <p:sp>
        <p:nvSpPr>
          <p:cNvPr id="23" name="Text Placeholder 3"/>
          <p:cNvSpPr>
            <a:spLocks noGrp="1"/>
          </p:cNvSpPr>
          <p:nvPr>
            <p:ph type="body" sz="quarter" idx="28" hasCustomPrompt="1"/>
          </p:nvPr>
        </p:nvSpPr>
        <p:spPr>
          <a:xfrm>
            <a:off x="1745506" y="3179983"/>
            <a:ext cx="8557716" cy="1260000"/>
          </a:xfrm>
          <a:prstGeom prst="rect">
            <a:avLst/>
          </a:prstGeom>
        </p:spPr>
        <p:txBody>
          <a:bodyPr/>
          <a:lstStyle>
            <a:lvl1pPr marL="0" indent="0" algn="just">
              <a:buNone/>
              <a:defRPr sz="1400">
                <a:solidFill>
                  <a:srgbClr val="000000"/>
                </a:solidFill>
              </a:defRPr>
            </a:lvl1pPr>
          </a:lstStyle>
          <a:p>
            <a:pPr lvl="0"/>
            <a:r>
              <a:rPr lang="en-US" dirty="0"/>
              <a:t>Century Gothic 14 </a:t>
            </a:r>
            <a:r>
              <a:rPr lang="en-US" dirty="0" err="1"/>
              <a:t>pt</a:t>
            </a:r>
            <a:endParaRPr lang="en-US" dirty="0"/>
          </a:p>
        </p:txBody>
      </p:sp>
      <p:sp>
        <p:nvSpPr>
          <p:cNvPr id="25" name="Picture Placeholder 5"/>
          <p:cNvSpPr>
            <a:spLocks noGrp="1"/>
          </p:cNvSpPr>
          <p:nvPr>
            <p:ph type="pic" sz="quarter" idx="31"/>
          </p:nvPr>
        </p:nvSpPr>
        <p:spPr>
          <a:xfrm>
            <a:off x="464602" y="3177297"/>
            <a:ext cx="1208896" cy="1260001"/>
          </a:xfrm>
          <a:prstGeom prst="rect">
            <a:avLst/>
          </a:prstGeom>
        </p:spPr>
        <p:txBody>
          <a:bodyPr/>
          <a:lstStyle>
            <a:lvl1pPr marL="0" indent="0">
              <a:buNone/>
              <a:defRPr sz="1100">
                <a:solidFill>
                  <a:srgbClr val="000000"/>
                </a:solidFill>
              </a:defRPr>
            </a:lvl1pPr>
          </a:lstStyle>
          <a:p>
            <a:r>
              <a:rPr lang="es-ES"/>
              <a:t>Haga clic en el icono para agregar una imagen</a:t>
            </a:r>
            <a:endParaRPr lang="es-ES" dirty="0"/>
          </a:p>
        </p:txBody>
      </p:sp>
      <p:sp>
        <p:nvSpPr>
          <p:cNvPr id="26" name="Picture Placeholder 5"/>
          <p:cNvSpPr>
            <a:spLocks noGrp="1"/>
          </p:cNvSpPr>
          <p:nvPr>
            <p:ph type="pic" sz="quarter" idx="32"/>
          </p:nvPr>
        </p:nvSpPr>
        <p:spPr>
          <a:xfrm>
            <a:off x="464602" y="4701539"/>
            <a:ext cx="1208896" cy="1260001"/>
          </a:xfrm>
          <a:prstGeom prst="rect">
            <a:avLst/>
          </a:prstGeom>
        </p:spPr>
        <p:txBody>
          <a:bodyPr/>
          <a:lstStyle>
            <a:lvl1pPr marL="0" indent="0">
              <a:buNone/>
              <a:defRPr sz="1100">
                <a:solidFill>
                  <a:srgbClr val="000000"/>
                </a:solidFill>
              </a:defRPr>
            </a:lvl1pPr>
          </a:lstStyle>
          <a:p>
            <a:r>
              <a:rPr lang="es-ES"/>
              <a:t>Haga clic en el icono para agregar una imagen</a:t>
            </a:r>
            <a:endParaRPr lang="es-ES" dirty="0"/>
          </a:p>
        </p:txBody>
      </p:sp>
      <p:sp>
        <p:nvSpPr>
          <p:cNvPr id="28" name="Picture Placeholder 5"/>
          <p:cNvSpPr>
            <a:spLocks noGrp="1"/>
          </p:cNvSpPr>
          <p:nvPr>
            <p:ph type="pic" sz="quarter" idx="33"/>
          </p:nvPr>
        </p:nvSpPr>
        <p:spPr>
          <a:xfrm>
            <a:off x="475417" y="1646721"/>
            <a:ext cx="1208896" cy="1260001"/>
          </a:xfrm>
          <a:prstGeom prst="rect">
            <a:avLst/>
          </a:prstGeom>
        </p:spPr>
        <p:txBody>
          <a:bodyPr/>
          <a:lstStyle>
            <a:lvl1pPr marL="0" indent="0">
              <a:buNone/>
              <a:defRPr sz="1100">
                <a:solidFill>
                  <a:srgbClr val="000000"/>
                </a:solidFill>
              </a:defRPr>
            </a:lvl1pPr>
          </a:lstStyle>
          <a:p>
            <a:r>
              <a:rPr lang="es-ES"/>
              <a:t>Haga clic en el icono para agregar una imagen</a:t>
            </a:r>
            <a:endParaRPr lang="es-ES" dirty="0"/>
          </a:p>
        </p:txBody>
      </p:sp>
      <p:grpSp>
        <p:nvGrpSpPr>
          <p:cNvPr id="17" name="Grupo 16"/>
          <p:cNvGrpSpPr/>
          <p:nvPr userDrawn="1"/>
        </p:nvGrpSpPr>
        <p:grpSpPr>
          <a:xfrm>
            <a:off x="-126702" y="6875463"/>
            <a:ext cx="10945216" cy="459302"/>
            <a:chOff x="-126702" y="6875463"/>
            <a:chExt cx="10945216" cy="459302"/>
          </a:xfrm>
        </p:grpSpPr>
        <p:cxnSp>
          <p:nvCxnSpPr>
            <p:cNvPr id="18" name="Conector recto 17"/>
            <p:cNvCxnSpPr/>
            <p:nvPr userDrawn="1"/>
          </p:nvCxnSpPr>
          <p:spPr bwMode="auto">
            <a:xfrm flipH="1">
              <a:off x="-126702" y="6875463"/>
              <a:ext cx="10945216"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0" name="CuadroTexto 19"/>
            <p:cNvSpPr txBox="1"/>
            <p:nvPr userDrawn="1"/>
          </p:nvSpPr>
          <p:spPr>
            <a:xfrm>
              <a:off x="4284093" y="7073155"/>
              <a:ext cx="2141933" cy="261610"/>
            </a:xfrm>
            <a:prstGeom prst="rect">
              <a:avLst/>
            </a:prstGeom>
            <a:noFill/>
          </p:spPr>
          <p:txBody>
            <a:bodyPr wrap="none" rtlCol="0">
              <a:spAutoFit/>
            </a:bodyPr>
            <a:lstStyle/>
            <a:p>
              <a:r>
                <a:rPr lang="en-US" sz="1100" b="1">
                  <a:latin typeface="+mn-lt"/>
                </a:rPr>
                <a:t>Century Gothic 11</a:t>
              </a:r>
              <a:r>
                <a:rPr lang="en-US" sz="1100" b="1" baseline="0">
                  <a:latin typeface="+mn-lt"/>
                </a:rPr>
                <a:t> pt negrita</a:t>
              </a:r>
              <a:endParaRPr lang="es-ES" sz="1100" b="1">
                <a:latin typeface="+mn-lt"/>
              </a:endParaRPr>
            </a:p>
          </p:txBody>
        </p:sp>
      </p:grpSp>
      <p:sp>
        <p:nvSpPr>
          <p:cNvPr id="24" name="Rectangle 43"/>
          <p:cNvSpPr>
            <a:spLocks noGrp="1" noChangeArrowheads="1"/>
          </p:cNvSpPr>
          <p:nvPr>
            <p:ph type="sldNum" sz="quarter" idx="4"/>
          </p:nvPr>
        </p:nvSpPr>
        <p:spPr bwMode="auto">
          <a:xfrm>
            <a:off x="9078499" y="7051777"/>
            <a:ext cx="1144572" cy="28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solidFill>
                  <a:srgbClr val="000000"/>
                </a:solidFill>
                <a:latin typeface="+mn-lt"/>
              </a:defRPr>
            </a:lvl1pPr>
          </a:lstStyle>
          <a:p>
            <a:pPr>
              <a:defRPr/>
            </a:pPr>
            <a:fld id="{AA05AA80-E33F-4D2D-A31B-6ECE2045C248}" type="slidenum">
              <a:rPr lang="en-GB" smtClean="0"/>
              <a:pPr>
                <a:defRPr/>
              </a:pPr>
              <a:t>‹Nº›</a:t>
            </a:fld>
            <a:endParaRPr lang="en-GB"/>
          </a:p>
        </p:txBody>
      </p:sp>
      <p:sp>
        <p:nvSpPr>
          <p:cNvPr id="16" name="Content Placeholder 2"/>
          <p:cNvSpPr>
            <a:spLocks noGrp="1"/>
          </p:cNvSpPr>
          <p:nvPr>
            <p:ph sz="quarter" idx="34" hasCustomPrompt="1"/>
          </p:nvPr>
        </p:nvSpPr>
        <p:spPr>
          <a:xfrm>
            <a:off x="9394372" y="265691"/>
            <a:ext cx="908851" cy="1132886"/>
          </a:xfrm>
          <a:prstGeom prst="rect">
            <a:avLst/>
          </a:prstGeom>
        </p:spPr>
        <p:txBody>
          <a:bodyPr/>
          <a:lstStyle>
            <a:lvl1pPr marL="0" indent="0">
              <a:buNone/>
              <a:defRPr sz="900"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Tree>
    <p:extLst>
      <p:ext uri="{BB962C8B-B14F-4D97-AF65-F5344CB8AC3E}">
        <p14:creationId xmlns:p14="http://schemas.microsoft.com/office/powerpoint/2010/main" val="2688164201"/>
      </p:ext>
    </p:extLst>
  </p:cSld>
  <p:clrMapOvr>
    <a:masterClrMapping/>
  </p:clrMapOvr>
  <p:extLst>
    <p:ext uri="{DCECCB84-F9BA-43D5-87BE-67443E8EF086}">
      <p15:sldGuideLst xmlns:p15="http://schemas.microsoft.com/office/powerpoint/2012/main">
        <p15:guide id="1" orient="horz" pos="431">
          <p15:clr>
            <a:srgbClr val="FBAE40"/>
          </p15:clr>
        </p15:guide>
        <p15:guide id="2" pos="1054" userDrawn="1">
          <p15:clr>
            <a:srgbClr val="FBAE40"/>
          </p15:clr>
        </p15:guide>
        <p15:guide id="3" orient="horz" pos="4331">
          <p15:clr>
            <a:srgbClr val="FBAE40"/>
          </p15:clr>
        </p15:guide>
        <p15:guide id="4" pos="1100" userDrawn="1">
          <p15:clr>
            <a:srgbClr val="FBAE40"/>
          </p15:clr>
        </p15:guide>
        <p15:guide id="5" pos="238" userDrawn="1">
          <p15:clr>
            <a:srgbClr val="FBAE40"/>
          </p15:clr>
        </p15:guide>
        <p15:guide id="6" pos="303" userDrawn="1">
          <p15:clr>
            <a:srgbClr val="FBAE40"/>
          </p15:clr>
        </p15:guide>
        <p15:guide id="7" pos="6497" userDrawn="1">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34552" y="-9287"/>
            <a:ext cx="10760917" cy="7597705"/>
          </a:xfrm>
          <a:prstGeom prst="rect">
            <a:avLst/>
          </a:prstGeom>
          <a:noFill/>
          <a:ln>
            <a:noFill/>
          </a:ln>
        </p:spPr>
      </p:pic>
      <p:sp>
        <p:nvSpPr>
          <p:cNvPr id="16" name="Shape 16"/>
          <p:cNvSpPr txBox="1">
            <a:spLocks noGrp="1"/>
          </p:cNvSpPr>
          <p:nvPr>
            <p:ph type="ctrTitle"/>
          </p:nvPr>
        </p:nvSpPr>
        <p:spPr>
          <a:xfrm>
            <a:off x="1251091" y="2138409"/>
            <a:ext cx="8557309" cy="1641567"/>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4000"/>
              <a:buFont typeface="Arial"/>
              <a:buNone/>
              <a:defRPr sz="3508" b="1" i="0" u="none" strike="noStrike" cap="none">
                <a:solidFill>
                  <a:schemeClr val="lt1"/>
                </a:solidFill>
                <a:latin typeface="Arial"/>
                <a:ea typeface="Arial"/>
                <a:cs typeface="Arial"/>
                <a:sym typeface="Arial"/>
              </a:defRPr>
            </a:lvl1pPr>
            <a:lvl2pPr lvl="1" indent="0" rtl="0">
              <a:spcBef>
                <a:spcPts val="0"/>
              </a:spcBef>
              <a:spcAft>
                <a:spcPts val="0"/>
              </a:spcAft>
              <a:buSzPts val="1400"/>
              <a:buNone/>
              <a:defRPr sz="1579"/>
            </a:lvl2pPr>
            <a:lvl3pPr lvl="2" indent="0" rtl="0">
              <a:spcBef>
                <a:spcPts val="0"/>
              </a:spcBef>
              <a:spcAft>
                <a:spcPts val="0"/>
              </a:spcAft>
              <a:buSzPts val="1400"/>
              <a:buNone/>
              <a:defRPr sz="1579"/>
            </a:lvl3pPr>
            <a:lvl4pPr lvl="3" indent="0" rtl="0">
              <a:spcBef>
                <a:spcPts val="0"/>
              </a:spcBef>
              <a:spcAft>
                <a:spcPts val="0"/>
              </a:spcAft>
              <a:buSzPts val="1400"/>
              <a:buNone/>
              <a:defRPr sz="1579"/>
            </a:lvl4pPr>
            <a:lvl5pPr lvl="4" indent="0" rtl="0">
              <a:spcBef>
                <a:spcPts val="0"/>
              </a:spcBef>
              <a:spcAft>
                <a:spcPts val="0"/>
              </a:spcAft>
              <a:buSzPts val="1400"/>
              <a:buNone/>
              <a:defRPr sz="1579"/>
            </a:lvl5pPr>
            <a:lvl6pPr lvl="5" indent="0" rtl="0">
              <a:spcBef>
                <a:spcPts val="0"/>
              </a:spcBef>
              <a:spcAft>
                <a:spcPts val="0"/>
              </a:spcAft>
              <a:buSzPts val="1400"/>
              <a:buNone/>
              <a:defRPr sz="1579"/>
            </a:lvl6pPr>
            <a:lvl7pPr lvl="6" indent="0" rtl="0">
              <a:spcBef>
                <a:spcPts val="0"/>
              </a:spcBef>
              <a:spcAft>
                <a:spcPts val="0"/>
              </a:spcAft>
              <a:buSzPts val="1400"/>
              <a:buNone/>
              <a:defRPr sz="1579"/>
            </a:lvl7pPr>
            <a:lvl8pPr lvl="7" indent="0" rtl="0">
              <a:spcBef>
                <a:spcPts val="0"/>
              </a:spcBef>
              <a:spcAft>
                <a:spcPts val="0"/>
              </a:spcAft>
              <a:buSzPts val="1400"/>
              <a:buNone/>
              <a:defRPr sz="1579"/>
            </a:lvl8pPr>
            <a:lvl9pPr lvl="8" indent="0" rtl="0">
              <a:spcBef>
                <a:spcPts val="0"/>
              </a:spcBef>
              <a:spcAft>
                <a:spcPts val="0"/>
              </a:spcAft>
              <a:buSzPts val="1400"/>
              <a:buNone/>
              <a:defRPr sz="1579"/>
            </a:lvl9pPr>
          </a:lstStyle>
          <a:p>
            <a:endParaRPr/>
          </a:p>
        </p:txBody>
      </p:sp>
      <p:sp>
        <p:nvSpPr>
          <p:cNvPr id="17" name="Shape 17"/>
          <p:cNvSpPr txBox="1">
            <a:spLocks noGrp="1"/>
          </p:cNvSpPr>
          <p:nvPr>
            <p:ph type="subTitle" idx="1"/>
          </p:nvPr>
        </p:nvSpPr>
        <p:spPr>
          <a:xfrm>
            <a:off x="1340188" y="3840957"/>
            <a:ext cx="8557309" cy="544323"/>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3000"/>
              <a:buNone/>
              <a:defRPr sz="2631" b="1" i="0" u="none" strike="noStrike" cap="none">
                <a:solidFill>
                  <a:schemeClr val="lt1"/>
                </a:solidFill>
              </a:defRPr>
            </a:lvl1pPr>
            <a:lvl2pPr marL="400953" marR="0" lvl="1" indent="0" algn="ctr" rtl="0">
              <a:spcBef>
                <a:spcPts val="491"/>
              </a:spcBef>
              <a:spcAft>
                <a:spcPts val="0"/>
              </a:spcAft>
              <a:buClr>
                <a:srgbClr val="888888"/>
              </a:buClr>
              <a:buSzPts val="2400"/>
              <a:buFont typeface="Arial"/>
              <a:buNone/>
              <a:defRPr sz="2105" b="0" i="0" u="none" strike="noStrike" cap="none">
                <a:solidFill>
                  <a:srgbClr val="888888"/>
                </a:solidFill>
                <a:latin typeface="Arial"/>
                <a:ea typeface="Arial"/>
                <a:cs typeface="Arial"/>
                <a:sym typeface="Arial"/>
              </a:defRPr>
            </a:lvl2pPr>
            <a:lvl3pPr marL="801906" marR="0" lvl="2" indent="0" algn="ctr" rtl="0">
              <a:spcBef>
                <a:spcPts val="421"/>
              </a:spcBef>
              <a:spcAft>
                <a:spcPts val="0"/>
              </a:spcAft>
              <a:buClr>
                <a:srgbClr val="888888"/>
              </a:buClr>
              <a:buSzPts val="2400"/>
              <a:buFont typeface="Arial"/>
              <a:buNone/>
              <a:defRPr sz="2105" b="0" i="0" u="none" strike="noStrike" cap="none">
                <a:solidFill>
                  <a:srgbClr val="888888"/>
                </a:solidFill>
                <a:latin typeface="Arial"/>
                <a:ea typeface="Arial"/>
                <a:cs typeface="Arial"/>
                <a:sym typeface="Arial"/>
              </a:defRPr>
            </a:lvl3pPr>
            <a:lvl4pPr marL="1202859" marR="0" lvl="3" indent="0" algn="ctr" rtl="0">
              <a:spcBef>
                <a:spcPts val="351"/>
              </a:spcBef>
              <a:spcAft>
                <a:spcPts val="0"/>
              </a:spcAft>
              <a:buClr>
                <a:srgbClr val="888888"/>
              </a:buClr>
              <a:buSzPts val="2400"/>
              <a:buFont typeface="Arial"/>
              <a:buNone/>
              <a:defRPr sz="2105" b="0" i="0" u="none" strike="noStrike" cap="none">
                <a:solidFill>
                  <a:srgbClr val="888888"/>
                </a:solidFill>
                <a:latin typeface="Arial"/>
                <a:ea typeface="Arial"/>
                <a:cs typeface="Arial"/>
                <a:sym typeface="Arial"/>
              </a:defRPr>
            </a:lvl4pPr>
            <a:lvl5pPr marL="1603812" marR="0" lvl="4" indent="0" algn="ctr" rtl="0">
              <a:spcBef>
                <a:spcPts val="351"/>
              </a:spcBef>
              <a:spcAft>
                <a:spcPts val="0"/>
              </a:spcAft>
              <a:buClr>
                <a:srgbClr val="888888"/>
              </a:buClr>
              <a:buSzPts val="2400"/>
              <a:buFont typeface="Arial"/>
              <a:buNone/>
              <a:defRPr sz="2105" b="0" i="0" u="none" strike="noStrike" cap="none">
                <a:solidFill>
                  <a:srgbClr val="888888"/>
                </a:solidFill>
                <a:latin typeface="Arial"/>
                <a:ea typeface="Arial"/>
                <a:cs typeface="Arial"/>
                <a:sym typeface="Arial"/>
              </a:defRPr>
            </a:lvl5pPr>
            <a:lvl6pPr marL="2004765" marR="0" lvl="5" indent="0" algn="ctr" rtl="0">
              <a:spcBef>
                <a:spcPts val="351"/>
              </a:spcBef>
              <a:spcAft>
                <a:spcPts val="0"/>
              </a:spcAft>
              <a:buClr>
                <a:srgbClr val="888888"/>
              </a:buClr>
              <a:buSzPts val="2400"/>
              <a:buFont typeface="Arial"/>
              <a:buNone/>
              <a:defRPr sz="2105" b="0" i="0" u="none" strike="noStrike" cap="none">
                <a:solidFill>
                  <a:srgbClr val="888888"/>
                </a:solidFill>
                <a:latin typeface="Arial"/>
                <a:ea typeface="Arial"/>
                <a:cs typeface="Arial"/>
                <a:sym typeface="Arial"/>
              </a:defRPr>
            </a:lvl6pPr>
            <a:lvl7pPr marL="2405718" marR="0" lvl="6" indent="0" algn="ctr" rtl="0">
              <a:spcBef>
                <a:spcPts val="351"/>
              </a:spcBef>
              <a:spcAft>
                <a:spcPts val="0"/>
              </a:spcAft>
              <a:buClr>
                <a:srgbClr val="888888"/>
              </a:buClr>
              <a:buSzPts val="2400"/>
              <a:buFont typeface="Arial"/>
              <a:buNone/>
              <a:defRPr sz="2105" b="0" i="0" u="none" strike="noStrike" cap="none">
                <a:solidFill>
                  <a:srgbClr val="888888"/>
                </a:solidFill>
                <a:latin typeface="Arial"/>
                <a:ea typeface="Arial"/>
                <a:cs typeface="Arial"/>
                <a:sym typeface="Arial"/>
              </a:defRPr>
            </a:lvl7pPr>
            <a:lvl8pPr marL="2806671" marR="0" lvl="7" indent="0" algn="ctr" rtl="0">
              <a:spcBef>
                <a:spcPts val="351"/>
              </a:spcBef>
              <a:spcAft>
                <a:spcPts val="0"/>
              </a:spcAft>
              <a:buClr>
                <a:srgbClr val="888888"/>
              </a:buClr>
              <a:buSzPts val="2400"/>
              <a:buFont typeface="Arial"/>
              <a:buNone/>
              <a:defRPr sz="2105" b="0" i="0" u="none" strike="noStrike" cap="none">
                <a:solidFill>
                  <a:srgbClr val="888888"/>
                </a:solidFill>
                <a:latin typeface="Arial"/>
                <a:ea typeface="Arial"/>
                <a:cs typeface="Arial"/>
                <a:sym typeface="Arial"/>
              </a:defRPr>
            </a:lvl8pPr>
            <a:lvl9pPr marL="3207624" marR="0" lvl="8" indent="0" algn="ctr" rtl="0">
              <a:spcBef>
                <a:spcPts val="351"/>
              </a:spcBef>
              <a:spcAft>
                <a:spcPts val="0"/>
              </a:spcAft>
              <a:buClr>
                <a:srgbClr val="888888"/>
              </a:buClr>
              <a:buSzPts val="2400"/>
              <a:buFont typeface="Arial"/>
              <a:buNone/>
              <a:defRPr sz="2105" b="0" i="0" u="none" strike="noStrike" cap="none">
                <a:solidFill>
                  <a:srgbClr val="888888"/>
                </a:solidFill>
                <a:latin typeface="Arial"/>
                <a:ea typeface="Arial"/>
                <a:cs typeface="Arial"/>
                <a:sym typeface="Arial"/>
              </a:defRPr>
            </a:lvl9pPr>
          </a:lstStyle>
          <a:p>
            <a:endParaRPr/>
          </a:p>
        </p:txBody>
      </p:sp>
      <p:sp>
        <p:nvSpPr>
          <p:cNvPr id="18" name="Shape 18"/>
          <p:cNvSpPr/>
          <p:nvPr/>
        </p:nvSpPr>
        <p:spPr>
          <a:xfrm>
            <a:off x="8158079" y="6211355"/>
            <a:ext cx="2413024" cy="50893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315" b="0" i="0" u="none" strike="noStrike" cap="none">
                <a:solidFill>
                  <a:schemeClr val="lt1"/>
                </a:solidFill>
                <a:latin typeface="Arial"/>
                <a:ea typeface="Arial"/>
                <a:cs typeface="Arial"/>
                <a:sym typeface="Arial"/>
              </a:rPr>
              <a:t>Universitat Internacional</a:t>
            </a:r>
            <a:br>
              <a:rPr lang="en-US" sz="1315" b="0" i="0" u="none" strike="noStrike" cap="none">
                <a:solidFill>
                  <a:schemeClr val="lt1"/>
                </a:solidFill>
                <a:latin typeface="Arial"/>
                <a:ea typeface="Arial"/>
                <a:cs typeface="Arial"/>
                <a:sym typeface="Arial"/>
              </a:rPr>
            </a:br>
            <a:r>
              <a:rPr lang="en-US" sz="1315" b="0" i="0" u="none" strike="noStrike" cap="none">
                <a:solidFill>
                  <a:schemeClr val="lt1"/>
                </a:solidFill>
                <a:latin typeface="Arial"/>
                <a:ea typeface="Arial"/>
                <a:cs typeface="Arial"/>
                <a:sym typeface="Arial"/>
              </a:rPr>
              <a:t>de Catalunya</a:t>
            </a:r>
            <a:endParaRPr sz="1315" b="0" i="0" u="none" strike="noStrike" cap="none">
              <a:solidFill>
                <a:schemeClr val="lt1"/>
              </a:solidFill>
              <a:latin typeface="Arial"/>
              <a:ea typeface="Arial"/>
              <a:cs typeface="Arial"/>
              <a:sym typeface="Arial"/>
            </a:endParaRPr>
          </a:p>
        </p:txBody>
      </p:sp>
      <p:sp>
        <p:nvSpPr>
          <p:cNvPr id="19" name="Shape 19"/>
          <p:cNvSpPr txBox="1">
            <a:spLocks noGrp="1"/>
          </p:cNvSpPr>
          <p:nvPr>
            <p:ph type="subTitle" idx="2"/>
          </p:nvPr>
        </p:nvSpPr>
        <p:spPr>
          <a:xfrm>
            <a:off x="1340188" y="5522436"/>
            <a:ext cx="8557309" cy="544323"/>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1400"/>
              <a:buFont typeface="Arial"/>
              <a:buNone/>
              <a:defRPr sz="1754" b="1" i="0" u="none" strike="noStrike" cap="none">
                <a:solidFill>
                  <a:schemeClr val="lt1"/>
                </a:solidFill>
                <a:latin typeface="Arial"/>
                <a:ea typeface="Arial"/>
                <a:cs typeface="Arial"/>
                <a:sym typeface="Arial"/>
              </a:defRPr>
            </a:lvl1pPr>
            <a:lvl2pPr marL="400953" marR="0" lvl="1" indent="0" algn="ctr" rtl="0">
              <a:spcBef>
                <a:spcPts val="491"/>
              </a:spcBef>
              <a:spcAft>
                <a:spcPts val="0"/>
              </a:spcAft>
              <a:buClr>
                <a:srgbClr val="888888"/>
              </a:buClr>
              <a:buSzPts val="1400"/>
              <a:buFont typeface="Arial"/>
              <a:buNone/>
              <a:defRPr sz="2456" b="0" i="0" u="none" strike="noStrike" cap="none">
                <a:solidFill>
                  <a:srgbClr val="888888"/>
                </a:solidFill>
                <a:latin typeface="Arial"/>
                <a:ea typeface="Arial"/>
                <a:cs typeface="Arial"/>
                <a:sym typeface="Arial"/>
              </a:defRPr>
            </a:lvl2pPr>
            <a:lvl3pPr marL="801906" marR="0" lvl="2" indent="0" algn="ctr" rtl="0">
              <a:spcBef>
                <a:spcPts val="421"/>
              </a:spcBef>
              <a:spcAft>
                <a:spcPts val="0"/>
              </a:spcAft>
              <a:buClr>
                <a:srgbClr val="888888"/>
              </a:buClr>
              <a:buSzPts val="1400"/>
              <a:buFont typeface="Arial"/>
              <a:buNone/>
              <a:defRPr sz="2105" b="0" i="0" u="none" strike="noStrike" cap="none">
                <a:solidFill>
                  <a:srgbClr val="888888"/>
                </a:solidFill>
                <a:latin typeface="Arial"/>
                <a:ea typeface="Arial"/>
                <a:cs typeface="Arial"/>
                <a:sym typeface="Arial"/>
              </a:defRPr>
            </a:lvl3pPr>
            <a:lvl4pPr marL="1202859" marR="0" lvl="3" indent="0" algn="ctr" rtl="0">
              <a:spcBef>
                <a:spcPts val="351"/>
              </a:spcBef>
              <a:spcAft>
                <a:spcPts val="0"/>
              </a:spcAft>
              <a:buClr>
                <a:srgbClr val="888888"/>
              </a:buClr>
              <a:buSzPts val="1400"/>
              <a:buFont typeface="Arial"/>
              <a:buNone/>
              <a:defRPr sz="1754" b="0" i="0" u="none" strike="noStrike" cap="none">
                <a:solidFill>
                  <a:srgbClr val="888888"/>
                </a:solidFill>
                <a:latin typeface="Arial"/>
                <a:ea typeface="Arial"/>
                <a:cs typeface="Arial"/>
                <a:sym typeface="Arial"/>
              </a:defRPr>
            </a:lvl4pPr>
            <a:lvl5pPr marL="1603812" marR="0" lvl="4" indent="0" algn="ctr" rtl="0">
              <a:spcBef>
                <a:spcPts val="351"/>
              </a:spcBef>
              <a:spcAft>
                <a:spcPts val="0"/>
              </a:spcAft>
              <a:buClr>
                <a:srgbClr val="888888"/>
              </a:buClr>
              <a:buSzPts val="1400"/>
              <a:buFont typeface="Arial"/>
              <a:buNone/>
              <a:defRPr sz="1754" b="0" i="0" u="none" strike="noStrike" cap="none">
                <a:solidFill>
                  <a:srgbClr val="888888"/>
                </a:solidFill>
                <a:latin typeface="Arial"/>
                <a:ea typeface="Arial"/>
                <a:cs typeface="Arial"/>
                <a:sym typeface="Arial"/>
              </a:defRPr>
            </a:lvl5pPr>
            <a:lvl6pPr marL="2004765" marR="0" lvl="5" indent="0" algn="ctr" rtl="0">
              <a:spcBef>
                <a:spcPts val="351"/>
              </a:spcBef>
              <a:spcAft>
                <a:spcPts val="0"/>
              </a:spcAft>
              <a:buClr>
                <a:srgbClr val="888888"/>
              </a:buClr>
              <a:buSzPts val="1400"/>
              <a:buFont typeface="Arial"/>
              <a:buNone/>
              <a:defRPr sz="1754" b="0" i="0" u="none" strike="noStrike" cap="none">
                <a:solidFill>
                  <a:srgbClr val="888888"/>
                </a:solidFill>
                <a:latin typeface="Arial"/>
                <a:ea typeface="Arial"/>
                <a:cs typeface="Arial"/>
                <a:sym typeface="Arial"/>
              </a:defRPr>
            </a:lvl6pPr>
            <a:lvl7pPr marL="2405718" marR="0" lvl="6" indent="0" algn="ctr" rtl="0">
              <a:spcBef>
                <a:spcPts val="351"/>
              </a:spcBef>
              <a:spcAft>
                <a:spcPts val="0"/>
              </a:spcAft>
              <a:buClr>
                <a:srgbClr val="888888"/>
              </a:buClr>
              <a:buSzPts val="1400"/>
              <a:buFont typeface="Arial"/>
              <a:buNone/>
              <a:defRPr sz="1754" b="0" i="0" u="none" strike="noStrike" cap="none">
                <a:solidFill>
                  <a:srgbClr val="888888"/>
                </a:solidFill>
                <a:latin typeface="Arial"/>
                <a:ea typeface="Arial"/>
                <a:cs typeface="Arial"/>
                <a:sym typeface="Arial"/>
              </a:defRPr>
            </a:lvl7pPr>
            <a:lvl8pPr marL="2806671" marR="0" lvl="7" indent="0" algn="ctr" rtl="0">
              <a:spcBef>
                <a:spcPts val="351"/>
              </a:spcBef>
              <a:spcAft>
                <a:spcPts val="0"/>
              </a:spcAft>
              <a:buClr>
                <a:srgbClr val="888888"/>
              </a:buClr>
              <a:buSzPts val="1400"/>
              <a:buFont typeface="Arial"/>
              <a:buNone/>
              <a:defRPr sz="1754" b="0" i="0" u="none" strike="noStrike" cap="none">
                <a:solidFill>
                  <a:srgbClr val="888888"/>
                </a:solidFill>
                <a:latin typeface="Arial"/>
                <a:ea typeface="Arial"/>
                <a:cs typeface="Arial"/>
                <a:sym typeface="Arial"/>
              </a:defRPr>
            </a:lvl8pPr>
            <a:lvl9pPr marL="3207624" marR="0" lvl="8" indent="0" algn="ctr" rtl="0">
              <a:spcBef>
                <a:spcPts val="351"/>
              </a:spcBef>
              <a:spcAft>
                <a:spcPts val="0"/>
              </a:spcAft>
              <a:buClr>
                <a:srgbClr val="888888"/>
              </a:buClr>
              <a:buSzPts val="1400"/>
              <a:buFont typeface="Arial"/>
              <a:buNone/>
              <a:defRPr sz="1754" b="0" i="0" u="none" strike="noStrike" cap="none">
                <a:solidFill>
                  <a:srgbClr val="888888"/>
                </a:solidFill>
                <a:latin typeface="Arial"/>
                <a:ea typeface="Arial"/>
                <a:cs typeface="Arial"/>
                <a:sym typeface="Arial"/>
              </a:defRPr>
            </a:lvl9pPr>
          </a:lstStyle>
          <a:p>
            <a:endParaRPr/>
          </a:p>
        </p:txBody>
      </p:sp>
      <p:sp>
        <p:nvSpPr>
          <p:cNvPr id="20" name="Shape 20"/>
          <p:cNvSpPr txBox="1"/>
          <p:nvPr/>
        </p:nvSpPr>
        <p:spPr>
          <a:xfrm>
            <a:off x="8147512" y="6931999"/>
            <a:ext cx="2533693" cy="483806"/>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Clr>
                <a:schemeClr val="lt1"/>
              </a:buClr>
              <a:buFont typeface="Arial"/>
              <a:buNone/>
            </a:pPr>
            <a:r>
              <a:rPr lang="en-US" sz="1579">
                <a:solidFill>
                  <a:srgbClr val="D9D9D9"/>
                </a:solidFill>
              </a:rPr>
              <a:t>Facultad de Ciencias Sociales y Económicas</a:t>
            </a:r>
            <a:endParaRPr sz="1579">
              <a:solidFill>
                <a:srgbClr val="D9D9D9"/>
              </a:solidFill>
            </a:endParaRPr>
          </a:p>
        </p:txBody>
      </p:sp>
    </p:spTree>
    <p:extLst>
      <p:ext uri="{BB962C8B-B14F-4D97-AF65-F5344CB8AC3E}">
        <p14:creationId xmlns:p14="http://schemas.microsoft.com/office/powerpoint/2010/main" val="230419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UIC-MBDS">
  <p:cSld name="UIC-MBDS">
    <p:spTree>
      <p:nvGrpSpPr>
        <p:cNvPr id="1" name="Shape 28"/>
        <p:cNvGrpSpPr/>
        <p:nvPr/>
      </p:nvGrpSpPr>
      <p:grpSpPr>
        <a:xfrm>
          <a:off x="0" y="0"/>
          <a:ext cx="0" cy="0"/>
          <a:chOff x="0" y="0"/>
          <a:chExt cx="0" cy="0"/>
        </a:xfrm>
      </p:grpSpPr>
      <p:pic>
        <p:nvPicPr>
          <p:cNvPr id="29" name="Shape 29"/>
          <p:cNvPicPr preferRelativeResize="0"/>
          <p:nvPr/>
        </p:nvPicPr>
        <p:blipFill rotWithShape="1">
          <a:blip r:embed="rId2">
            <a:alphaModFix/>
          </a:blip>
          <a:srcRect/>
          <a:stretch/>
        </p:blipFill>
        <p:spPr>
          <a:xfrm>
            <a:off x="-34552" y="-9287"/>
            <a:ext cx="10760917" cy="7597705"/>
          </a:xfrm>
          <a:prstGeom prst="rect">
            <a:avLst/>
          </a:prstGeom>
          <a:noFill/>
          <a:ln>
            <a:noFill/>
          </a:ln>
        </p:spPr>
      </p:pic>
      <p:sp>
        <p:nvSpPr>
          <p:cNvPr id="30" name="Shape 30"/>
          <p:cNvSpPr txBox="1">
            <a:spLocks noGrp="1"/>
          </p:cNvSpPr>
          <p:nvPr>
            <p:ph type="ctrTitle"/>
          </p:nvPr>
        </p:nvSpPr>
        <p:spPr>
          <a:xfrm>
            <a:off x="1251089" y="2635377"/>
            <a:ext cx="8557309" cy="2287413"/>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1400"/>
              <a:buFont typeface="Arial"/>
              <a:buNone/>
              <a:defRPr sz="3859" b="1" i="0" u="none" strike="noStrike" cap="none">
                <a:solidFill>
                  <a:schemeClr val="lt1"/>
                </a:solidFill>
                <a:latin typeface="Arial"/>
                <a:ea typeface="Arial"/>
                <a:cs typeface="Arial"/>
                <a:sym typeface="Arial"/>
              </a:defRPr>
            </a:lvl1pPr>
            <a:lvl2pPr lvl="1" indent="0" rtl="0">
              <a:spcBef>
                <a:spcPts val="0"/>
              </a:spcBef>
              <a:spcAft>
                <a:spcPts val="0"/>
              </a:spcAft>
              <a:buSzPts val="1400"/>
              <a:buNone/>
              <a:defRPr sz="1579"/>
            </a:lvl2pPr>
            <a:lvl3pPr lvl="2" indent="0" rtl="0">
              <a:spcBef>
                <a:spcPts val="0"/>
              </a:spcBef>
              <a:spcAft>
                <a:spcPts val="0"/>
              </a:spcAft>
              <a:buSzPts val="1400"/>
              <a:buNone/>
              <a:defRPr sz="1579"/>
            </a:lvl3pPr>
            <a:lvl4pPr lvl="3" indent="0" rtl="0">
              <a:spcBef>
                <a:spcPts val="0"/>
              </a:spcBef>
              <a:spcAft>
                <a:spcPts val="0"/>
              </a:spcAft>
              <a:buSzPts val="1400"/>
              <a:buNone/>
              <a:defRPr sz="1579"/>
            </a:lvl4pPr>
            <a:lvl5pPr lvl="4" indent="0" rtl="0">
              <a:spcBef>
                <a:spcPts val="0"/>
              </a:spcBef>
              <a:spcAft>
                <a:spcPts val="0"/>
              </a:spcAft>
              <a:buSzPts val="1400"/>
              <a:buNone/>
              <a:defRPr sz="1579"/>
            </a:lvl5pPr>
            <a:lvl6pPr lvl="5" indent="0" rtl="0">
              <a:spcBef>
                <a:spcPts val="0"/>
              </a:spcBef>
              <a:spcAft>
                <a:spcPts val="0"/>
              </a:spcAft>
              <a:buSzPts val="1400"/>
              <a:buNone/>
              <a:defRPr sz="1579"/>
            </a:lvl6pPr>
            <a:lvl7pPr lvl="6" indent="0" rtl="0">
              <a:spcBef>
                <a:spcPts val="0"/>
              </a:spcBef>
              <a:spcAft>
                <a:spcPts val="0"/>
              </a:spcAft>
              <a:buSzPts val="1400"/>
              <a:buNone/>
              <a:defRPr sz="1579"/>
            </a:lvl7pPr>
            <a:lvl8pPr lvl="7" indent="0" rtl="0">
              <a:spcBef>
                <a:spcPts val="0"/>
              </a:spcBef>
              <a:spcAft>
                <a:spcPts val="0"/>
              </a:spcAft>
              <a:buSzPts val="1400"/>
              <a:buNone/>
              <a:defRPr sz="1579"/>
            </a:lvl8pPr>
            <a:lvl9pPr lvl="8" indent="0" rtl="0">
              <a:spcBef>
                <a:spcPts val="0"/>
              </a:spcBef>
              <a:spcAft>
                <a:spcPts val="0"/>
              </a:spcAft>
              <a:buSzPts val="1400"/>
              <a:buNone/>
              <a:defRPr sz="1579"/>
            </a:lvl9pPr>
          </a:lstStyle>
          <a:p>
            <a:endParaRPr/>
          </a:p>
        </p:txBody>
      </p:sp>
    </p:spTree>
    <p:extLst>
      <p:ext uri="{BB962C8B-B14F-4D97-AF65-F5344CB8AC3E}">
        <p14:creationId xmlns:p14="http://schemas.microsoft.com/office/powerpoint/2010/main" val="337321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c3">
  <p:cSld name="Blanc3">
    <p:spTree>
      <p:nvGrpSpPr>
        <p:cNvPr id="1" name="Shape 47"/>
        <p:cNvGrpSpPr/>
        <p:nvPr/>
      </p:nvGrpSpPr>
      <p:grpSpPr>
        <a:xfrm>
          <a:off x="0" y="0"/>
          <a:ext cx="0" cy="0"/>
          <a:chOff x="0" y="0"/>
          <a:chExt cx="0" cy="0"/>
        </a:xfrm>
      </p:grpSpPr>
      <p:cxnSp>
        <p:nvCxnSpPr>
          <p:cNvPr id="48" name="Shape 48"/>
          <p:cNvCxnSpPr/>
          <p:nvPr/>
        </p:nvCxnSpPr>
        <p:spPr>
          <a:xfrm>
            <a:off x="1136063" y="1061886"/>
            <a:ext cx="8419803" cy="0"/>
          </a:xfrm>
          <a:prstGeom prst="straightConnector1">
            <a:avLst/>
          </a:prstGeom>
          <a:noFill/>
          <a:ln w="12700" cap="flat" cmpd="sng">
            <a:solidFill>
              <a:srgbClr val="7F7F7F"/>
            </a:solidFill>
            <a:prstDash val="solid"/>
            <a:round/>
            <a:headEnd type="none" w="sm" len="sm"/>
            <a:tailEnd type="none" w="sm" len="sm"/>
          </a:ln>
        </p:spPr>
      </p:cxnSp>
      <p:sp>
        <p:nvSpPr>
          <p:cNvPr id="49" name="Shape 49"/>
          <p:cNvSpPr txBox="1">
            <a:spLocks noGrp="1"/>
          </p:cNvSpPr>
          <p:nvPr>
            <p:ph type="title"/>
          </p:nvPr>
        </p:nvSpPr>
        <p:spPr>
          <a:xfrm>
            <a:off x="1136531" y="206354"/>
            <a:ext cx="8212140" cy="64783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009FDA"/>
              </a:buClr>
              <a:buSzPts val="1400"/>
              <a:buFont typeface="Arial"/>
              <a:buNone/>
              <a:defRPr sz="2631" b="1" i="0" u="none" strike="noStrike" cap="none">
                <a:solidFill>
                  <a:srgbClr val="009FDA"/>
                </a:solidFill>
                <a:latin typeface="Arial"/>
                <a:ea typeface="Arial"/>
                <a:cs typeface="Arial"/>
                <a:sym typeface="Arial"/>
              </a:defRPr>
            </a:lvl1pPr>
            <a:lvl2pPr lvl="1" indent="0" rtl="0">
              <a:spcBef>
                <a:spcPts val="0"/>
              </a:spcBef>
              <a:spcAft>
                <a:spcPts val="0"/>
              </a:spcAft>
              <a:buSzPts val="1400"/>
              <a:buNone/>
              <a:defRPr sz="1579"/>
            </a:lvl2pPr>
            <a:lvl3pPr lvl="2" indent="0" rtl="0">
              <a:spcBef>
                <a:spcPts val="0"/>
              </a:spcBef>
              <a:spcAft>
                <a:spcPts val="0"/>
              </a:spcAft>
              <a:buSzPts val="1400"/>
              <a:buNone/>
              <a:defRPr sz="1579"/>
            </a:lvl3pPr>
            <a:lvl4pPr lvl="3" indent="0" rtl="0">
              <a:spcBef>
                <a:spcPts val="0"/>
              </a:spcBef>
              <a:spcAft>
                <a:spcPts val="0"/>
              </a:spcAft>
              <a:buSzPts val="1400"/>
              <a:buNone/>
              <a:defRPr sz="1579"/>
            </a:lvl4pPr>
            <a:lvl5pPr lvl="4" indent="0" rtl="0">
              <a:spcBef>
                <a:spcPts val="0"/>
              </a:spcBef>
              <a:spcAft>
                <a:spcPts val="0"/>
              </a:spcAft>
              <a:buSzPts val="1400"/>
              <a:buNone/>
              <a:defRPr sz="1579"/>
            </a:lvl5pPr>
            <a:lvl6pPr lvl="5" indent="0" rtl="0">
              <a:spcBef>
                <a:spcPts val="0"/>
              </a:spcBef>
              <a:spcAft>
                <a:spcPts val="0"/>
              </a:spcAft>
              <a:buSzPts val="1400"/>
              <a:buNone/>
              <a:defRPr sz="1579"/>
            </a:lvl6pPr>
            <a:lvl7pPr lvl="6" indent="0" rtl="0">
              <a:spcBef>
                <a:spcPts val="0"/>
              </a:spcBef>
              <a:spcAft>
                <a:spcPts val="0"/>
              </a:spcAft>
              <a:buSzPts val="1400"/>
              <a:buNone/>
              <a:defRPr sz="1579"/>
            </a:lvl7pPr>
            <a:lvl8pPr lvl="7" indent="0" rtl="0">
              <a:spcBef>
                <a:spcPts val="0"/>
              </a:spcBef>
              <a:spcAft>
                <a:spcPts val="0"/>
              </a:spcAft>
              <a:buSzPts val="1400"/>
              <a:buNone/>
              <a:defRPr sz="1579"/>
            </a:lvl8pPr>
            <a:lvl9pPr lvl="8" indent="0" rtl="0">
              <a:spcBef>
                <a:spcPts val="0"/>
              </a:spcBef>
              <a:spcAft>
                <a:spcPts val="0"/>
              </a:spcAft>
              <a:buSzPts val="1400"/>
              <a:buNone/>
              <a:defRPr sz="1579"/>
            </a:lvl9pPr>
          </a:lstStyle>
          <a:p>
            <a:endParaRPr/>
          </a:p>
        </p:txBody>
      </p:sp>
      <p:sp>
        <p:nvSpPr>
          <p:cNvPr id="50" name="Shape 50"/>
          <p:cNvSpPr txBox="1"/>
          <p:nvPr/>
        </p:nvSpPr>
        <p:spPr>
          <a:xfrm>
            <a:off x="9772517" y="7074948"/>
            <a:ext cx="492497" cy="25728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BFBFBF"/>
              </a:buClr>
              <a:buFont typeface="Arial"/>
              <a:buNone/>
            </a:pPr>
            <a:fld id="{00000000-1234-1234-1234-123412341234}" type="slidenum">
              <a:rPr lang="en-US" sz="1228" b="0" i="0" u="none" strike="noStrike" cap="none">
                <a:solidFill>
                  <a:srgbClr val="BFBFBF"/>
                </a:solidFill>
                <a:latin typeface="Arial"/>
                <a:ea typeface="Arial"/>
                <a:cs typeface="Arial"/>
                <a:sym typeface="Arial"/>
              </a:rPr>
              <a:pPr marL="0" marR="0" lvl="0" indent="0" algn="ctr" rtl="0">
                <a:lnSpc>
                  <a:spcPct val="100000"/>
                </a:lnSpc>
                <a:spcBef>
                  <a:spcPts val="0"/>
                </a:spcBef>
                <a:spcAft>
                  <a:spcPts val="0"/>
                </a:spcAft>
                <a:buClr>
                  <a:srgbClr val="BFBFBF"/>
                </a:buClr>
                <a:buFont typeface="Arial"/>
                <a:buNone/>
              </a:pPr>
              <a:t>‹Nº›</a:t>
            </a:fld>
            <a:endParaRPr sz="1228" b="0" i="0" u="none" strike="noStrike" cap="none">
              <a:solidFill>
                <a:srgbClr val="BFBFBF"/>
              </a:solidFill>
              <a:latin typeface="Arial"/>
              <a:ea typeface="Arial"/>
              <a:cs typeface="Arial"/>
              <a:sym typeface="Arial"/>
            </a:endParaRPr>
          </a:p>
        </p:txBody>
      </p:sp>
    </p:spTree>
    <p:extLst>
      <p:ext uri="{BB962C8B-B14F-4D97-AF65-F5344CB8AC3E}">
        <p14:creationId xmlns:p14="http://schemas.microsoft.com/office/powerpoint/2010/main" val="817272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7" name="Rectangle 43"/>
          <p:cNvSpPr>
            <a:spLocks noGrp="1" noChangeArrowheads="1"/>
          </p:cNvSpPr>
          <p:nvPr>
            <p:ph type="sldNum" sz="quarter" idx="4"/>
          </p:nvPr>
        </p:nvSpPr>
        <p:spPr bwMode="auto">
          <a:xfrm>
            <a:off x="9078499" y="7051777"/>
            <a:ext cx="1144572" cy="28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solidFill>
                  <a:srgbClr val="000000"/>
                </a:solidFill>
                <a:latin typeface="+mn-lt"/>
              </a:defRPr>
            </a:lvl1pPr>
          </a:lstStyle>
          <a:p>
            <a:pPr>
              <a:defRPr/>
            </a:pPr>
            <a:fld id="{AA05AA80-E33F-4D2D-A31B-6ECE2045C248}" type="slidenum">
              <a:rPr lang="en-GB" smtClean="0"/>
              <a:pPr>
                <a:defRPr/>
              </a:pPr>
              <a:t>‹Nº›</a:t>
            </a:fld>
            <a:endParaRPr lang="en-GB"/>
          </a:p>
        </p:txBody>
      </p:sp>
    </p:spTree>
    <p:extLst>
      <p:ext uri="{BB962C8B-B14F-4D97-AF65-F5344CB8AC3E}">
        <p14:creationId xmlns:p14="http://schemas.microsoft.com/office/powerpoint/2010/main" val="16939420"/>
      </p:ext>
    </p:extLst>
  </p:cSld>
  <p:clrMap bg1="lt1" tx1="dk1" bg2="lt2" tx2="dk2" accent1="accent1" accent2="accent2" accent3="accent3" accent4="accent4" accent5="accent5" accent6="accent6" hlink="hlink" folHlink="folHlink"/>
  <p:sldLayoutIdLst>
    <p:sldLayoutId id="2147484486" r:id="rId1"/>
    <p:sldLayoutId id="2147484525" r:id="rId2"/>
    <p:sldLayoutId id="2147484544" r:id="rId3"/>
    <p:sldLayoutId id="2147484568" r:id="rId4"/>
    <p:sldLayoutId id="2147484569" r:id="rId5"/>
    <p:sldLayoutId id="2147484570" r:id="rId6"/>
  </p:sldLayoutIdLst>
  <p:hf hdr="0" ftr="0" dt="0"/>
  <p:txStyles>
    <p:titleStyle>
      <a:lvl1pPr algn="ctr" rtl="0" eaLnBrk="1" fontAlgn="base" hangingPunct="1">
        <a:spcBef>
          <a:spcPct val="0"/>
        </a:spcBef>
        <a:spcAft>
          <a:spcPct val="0"/>
        </a:spcAft>
        <a:defRPr sz="4384">
          <a:solidFill>
            <a:schemeClr val="tx2"/>
          </a:solidFill>
          <a:latin typeface="+mj-lt"/>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p:titleStyle>
    <p:bodyStyle>
      <a:lvl1pPr marL="341632" indent="-341632" algn="l" rtl="0" eaLnBrk="1" fontAlgn="base" hangingPunct="1">
        <a:spcBef>
          <a:spcPct val="20000"/>
        </a:spcBef>
        <a:spcAft>
          <a:spcPct val="0"/>
        </a:spcAft>
        <a:buChar char="•"/>
        <a:defRPr sz="3188">
          <a:solidFill>
            <a:schemeClr val="tx1"/>
          </a:solidFill>
          <a:latin typeface="+mn-lt"/>
          <a:ea typeface="+mn-ea"/>
          <a:cs typeface="+mn-cs"/>
        </a:defRPr>
      </a:lvl1pPr>
      <a:lvl2pPr marL="740202" indent="-284693" algn="l" rtl="0" eaLnBrk="1" fontAlgn="base" hangingPunct="1">
        <a:spcBef>
          <a:spcPct val="20000"/>
        </a:spcBef>
        <a:spcAft>
          <a:spcPct val="0"/>
        </a:spcAft>
        <a:buChar char="–"/>
        <a:defRPr sz="2790">
          <a:solidFill>
            <a:schemeClr val="tx1"/>
          </a:solidFill>
          <a:latin typeface="+mn-lt"/>
        </a:defRPr>
      </a:lvl2pPr>
      <a:lvl3pPr marL="1138773" indent="-227755" algn="l" rtl="0" eaLnBrk="1" fontAlgn="base" hangingPunct="1">
        <a:spcBef>
          <a:spcPct val="20000"/>
        </a:spcBef>
        <a:spcAft>
          <a:spcPct val="0"/>
        </a:spcAft>
        <a:buChar char="•"/>
        <a:defRPr sz="2391">
          <a:solidFill>
            <a:schemeClr val="tx1"/>
          </a:solidFill>
          <a:latin typeface="+mn-lt"/>
        </a:defRPr>
      </a:lvl3pPr>
      <a:lvl4pPr marL="1594283" indent="-227755" algn="l" rtl="0" eaLnBrk="1" fontAlgn="base" hangingPunct="1">
        <a:spcBef>
          <a:spcPct val="20000"/>
        </a:spcBef>
        <a:spcAft>
          <a:spcPct val="0"/>
        </a:spcAft>
        <a:buChar char="–"/>
        <a:defRPr sz="1992">
          <a:solidFill>
            <a:schemeClr val="tx1"/>
          </a:solidFill>
          <a:latin typeface="+mn-lt"/>
        </a:defRPr>
      </a:lvl4pPr>
      <a:lvl5pPr marL="2049791" indent="-227755" algn="l" rtl="0" eaLnBrk="1" fontAlgn="base" hangingPunct="1">
        <a:spcBef>
          <a:spcPct val="20000"/>
        </a:spcBef>
        <a:spcAft>
          <a:spcPct val="0"/>
        </a:spcAft>
        <a:buChar char="»"/>
        <a:defRPr sz="1992">
          <a:solidFill>
            <a:schemeClr val="tx1"/>
          </a:solidFill>
          <a:latin typeface="+mn-lt"/>
        </a:defRPr>
      </a:lvl5pPr>
      <a:lvl6pPr marL="2505300" indent="-227755" algn="l" rtl="0" eaLnBrk="1" fontAlgn="base" hangingPunct="1">
        <a:spcBef>
          <a:spcPct val="20000"/>
        </a:spcBef>
        <a:spcAft>
          <a:spcPct val="0"/>
        </a:spcAft>
        <a:buChar char="»"/>
        <a:defRPr sz="1992">
          <a:solidFill>
            <a:schemeClr val="tx1"/>
          </a:solidFill>
          <a:latin typeface="+mn-lt"/>
        </a:defRPr>
      </a:lvl6pPr>
      <a:lvl7pPr marL="2960810" indent="-227755" algn="l" rtl="0" eaLnBrk="1" fontAlgn="base" hangingPunct="1">
        <a:spcBef>
          <a:spcPct val="20000"/>
        </a:spcBef>
        <a:spcAft>
          <a:spcPct val="0"/>
        </a:spcAft>
        <a:buChar char="»"/>
        <a:defRPr sz="1992">
          <a:solidFill>
            <a:schemeClr val="tx1"/>
          </a:solidFill>
          <a:latin typeface="+mn-lt"/>
        </a:defRPr>
      </a:lvl7pPr>
      <a:lvl8pPr marL="3416319" indent="-227755" algn="l" rtl="0" eaLnBrk="1" fontAlgn="base" hangingPunct="1">
        <a:spcBef>
          <a:spcPct val="20000"/>
        </a:spcBef>
        <a:spcAft>
          <a:spcPct val="0"/>
        </a:spcAft>
        <a:buChar char="»"/>
        <a:defRPr sz="1992">
          <a:solidFill>
            <a:schemeClr val="tx1"/>
          </a:solidFill>
          <a:latin typeface="+mn-lt"/>
        </a:defRPr>
      </a:lvl8pPr>
      <a:lvl9pPr marL="3871828" indent="-227755" algn="l" rtl="0" eaLnBrk="1" fontAlgn="base" hangingPunct="1">
        <a:spcBef>
          <a:spcPct val="20000"/>
        </a:spcBef>
        <a:spcAft>
          <a:spcPct val="0"/>
        </a:spcAft>
        <a:buChar char="»"/>
        <a:defRPr sz="1992">
          <a:solidFill>
            <a:schemeClr val="tx1"/>
          </a:solidFill>
          <a:latin typeface="+mn-lt"/>
        </a:defRPr>
      </a:lvl9pPr>
    </p:bodyStyle>
    <p:otherStyle>
      <a:defPPr>
        <a:defRPr lang="en-US"/>
      </a:defPPr>
      <a:lvl1pPr marL="0" algn="l" defTabSz="911019" rtl="0" eaLnBrk="1" latinLnBrk="0" hangingPunct="1">
        <a:defRPr sz="1794" kern="1200">
          <a:solidFill>
            <a:schemeClr val="tx1"/>
          </a:solidFill>
          <a:latin typeface="+mn-lt"/>
          <a:ea typeface="+mn-ea"/>
          <a:cs typeface="+mn-cs"/>
        </a:defRPr>
      </a:lvl1pPr>
      <a:lvl2pPr marL="455509" algn="l" defTabSz="911019" rtl="0" eaLnBrk="1" latinLnBrk="0" hangingPunct="1">
        <a:defRPr sz="1794" kern="1200">
          <a:solidFill>
            <a:schemeClr val="tx1"/>
          </a:solidFill>
          <a:latin typeface="+mn-lt"/>
          <a:ea typeface="+mn-ea"/>
          <a:cs typeface="+mn-cs"/>
        </a:defRPr>
      </a:lvl2pPr>
      <a:lvl3pPr marL="911019" algn="l" defTabSz="911019" rtl="0" eaLnBrk="1" latinLnBrk="0" hangingPunct="1">
        <a:defRPr sz="1794" kern="1200">
          <a:solidFill>
            <a:schemeClr val="tx1"/>
          </a:solidFill>
          <a:latin typeface="+mn-lt"/>
          <a:ea typeface="+mn-ea"/>
          <a:cs typeface="+mn-cs"/>
        </a:defRPr>
      </a:lvl3pPr>
      <a:lvl4pPr marL="1366528" algn="l" defTabSz="911019" rtl="0" eaLnBrk="1" latinLnBrk="0" hangingPunct="1">
        <a:defRPr sz="1794" kern="1200">
          <a:solidFill>
            <a:schemeClr val="tx1"/>
          </a:solidFill>
          <a:latin typeface="+mn-lt"/>
          <a:ea typeface="+mn-ea"/>
          <a:cs typeface="+mn-cs"/>
        </a:defRPr>
      </a:lvl4pPr>
      <a:lvl5pPr marL="1822036" algn="l" defTabSz="911019" rtl="0" eaLnBrk="1" latinLnBrk="0" hangingPunct="1">
        <a:defRPr sz="1794" kern="1200">
          <a:solidFill>
            <a:schemeClr val="tx1"/>
          </a:solidFill>
          <a:latin typeface="+mn-lt"/>
          <a:ea typeface="+mn-ea"/>
          <a:cs typeface="+mn-cs"/>
        </a:defRPr>
      </a:lvl5pPr>
      <a:lvl6pPr marL="2277546" algn="l" defTabSz="911019" rtl="0" eaLnBrk="1" latinLnBrk="0" hangingPunct="1">
        <a:defRPr sz="1794" kern="1200">
          <a:solidFill>
            <a:schemeClr val="tx1"/>
          </a:solidFill>
          <a:latin typeface="+mn-lt"/>
          <a:ea typeface="+mn-ea"/>
          <a:cs typeface="+mn-cs"/>
        </a:defRPr>
      </a:lvl6pPr>
      <a:lvl7pPr marL="2733055" algn="l" defTabSz="911019" rtl="0" eaLnBrk="1" latinLnBrk="0" hangingPunct="1">
        <a:defRPr sz="1794" kern="1200">
          <a:solidFill>
            <a:schemeClr val="tx1"/>
          </a:solidFill>
          <a:latin typeface="+mn-lt"/>
          <a:ea typeface="+mn-ea"/>
          <a:cs typeface="+mn-cs"/>
        </a:defRPr>
      </a:lvl7pPr>
      <a:lvl8pPr marL="3188564" algn="l" defTabSz="911019" rtl="0" eaLnBrk="1" latinLnBrk="0" hangingPunct="1">
        <a:defRPr sz="1794" kern="1200">
          <a:solidFill>
            <a:schemeClr val="tx1"/>
          </a:solidFill>
          <a:latin typeface="+mn-lt"/>
          <a:ea typeface="+mn-ea"/>
          <a:cs typeface="+mn-cs"/>
        </a:defRPr>
      </a:lvl8pPr>
      <a:lvl9pPr marL="3644074" algn="l" defTabSz="911019" rtl="0" eaLnBrk="1" latinLnBrk="0" hangingPunct="1">
        <a:defRPr sz="179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vMh0zPT0tLI"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2274795" y="2473988"/>
            <a:ext cx="6417981" cy="1305959"/>
          </a:xfrm>
          <a:prstGeom prst="rect">
            <a:avLst/>
          </a:prstGeom>
        </p:spPr>
        <p:txBody>
          <a:bodyPr spcFirstLastPara="1" vert="horz" wrap="square" lIns="80176" tIns="80176" rIns="80176" bIns="80176" rtlCol="0" anchor="t" anchorCtr="0">
            <a:noAutofit/>
          </a:bodyPr>
          <a:lstStyle/>
          <a:p>
            <a:r>
              <a:rPr lang="es-ES" dirty="0"/>
              <a:t>Análisis de Datos:	MACHINE LEARNING</a:t>
            </a:r>
            <a:endParaRPr dirty="0"/>
          </a:p>
        </p:txBody>
      </p:sp>
      <p:sp>
        <p:nvSpPr>
          <p:cNvPr id="58" name="Shape 58"/>
          <p:cNvSpPr txBox="1">
            <a:spLocks noGrp="1"/>
          </p:cNvSpPr>
          <p:nvPr>
            <p:ph type="subTitle" idx="1"/>
          </p:nvPr>
        </p:nvSpPr>
        <p:spPr>
          <a:xfrm>
            <a:off x="2341619" y="3828461"/>
            <a:ext cx="6417981" cy="887598"/>
          </a:xfrm>
          <a:prstGeom prst="rect">
            <a:avLst/>
          </a:prstGeom>
        </p:spPr>
        <p:txBody>
          <a:bodyPr spcFirstLastPara="1" vert="horz" wrap="square" lIns="80176" tIns="80176" rIns="80176" bIns="80176" rtlCol="0" anchor="t" anchorCtr="0">
            <a:noAutofit/>
          </a:bodyPr>
          <a:lstStyle/>
          <a:p>
            <a:r>
              <a:rPr lang="en-US" sz="2300" dirty="0" err="1"/>
              <a:t>Modelos</a:t>
            </a:r>
            <a:r>
              <a:rPr lang="en-US" sz="2300" dirty="0"/>
              <a:t> de Variable </a:t>
            </a:r>
            <a:r>
              <a:rPr lang="en-US" sz="2300" dirty="0" err="1"/>
              <a:t>Explicada</a:t>
            </a:r>
            <a:r>
              <a:rPr lang="en-US" sz="2300" dirty="0"/>
              <a:t> Continua I</a:t>
            </a:r>
            <a:endParaRPr sz="2300" dirty="0"/>
          </a:p>
        </p:txBody>
      </p:sp>
      <p:sp>
        <p:nvSpPr>
          <p:cNvPr id="59" name="Shape 59"/>
          <p:cNvSpPr txBox="1">
            <a:spLocks noGrp="1"/>
          </p:cNvSpPr>
          <p:nvPr>
            <p:ph type="subTitle" idx="2"/>
          </p:nvPr>
        </p:nvSpPr>
        <p:spPr>
          <a:xfrm>
            <a:off x="2341619" y="5166171"/>
            <a:ext cx="6417981" cy="1010293"/>
          </a:xfrm>
          <a:prstGeom prst="rect">
            <a:avLst/>
          </a:prstGeom>
        </p:spPr>
        <p:txBody>
          <a:bodyPr spcFirstLastPara="1" vert="horz" wrap="square" lIns="80176" tIns="80176" rIns="80176" bIns="80176" rtlCol="0" anchor="t" anchorCtr="0">
            <a:noAutofit/>
          </a:bodyPr>
          <a:lstStyle/>
          <a:p>
            <a:r>
              <a:rPr lang="en-US" dirty="0"/>
              <a:t>Francisco J. Rodríguez Aragon - fjrodriguez@uic.es</a:t>
            </a:r>
          </a:p>
          <a:p>
            <a:r>
              <a:rPr lang="en-US" dirty="0"/>
              <a:t> </a:t>
            </a:r>
          </a:p>
          <a:p>
            <a:r>
              <a:rPr lang="en-US" dirty="0" err="1"/>
              <a:t>Responsable</a:t>
            </a:r>
            <a:r>
              <a:rPr lang="en-US" dirty="0"/>
              <a:t> Técnico de </a:t>
            </a:r>
            <a:r>
              <a:rPr lang="en-US" dirty="0" err="1"/>
              <a:t>Datos</a:t>
            </a:r>
            <a:r>
              <a:rPr lang="en-US" dirty="0"/>
              <a:t> </a:t>
            </a:r>
            <a:r>
              <a:rPr lang="en-US" dirty="0" err="1"/>
              <a:t>en</a:t>
            </a:r>
            <a:r>
              <a:rPr lang="en-US" dirty="0"/>
              <a:t> AFI</a:t>
            </a:r>
            <a:endParaRPr dirty="0"/>
          </a:p>
          <a:p>
            <a:endParaRPr dirty="0"/>
          </a:p>
        </p:txBody>
      </p:sp>
    </p:spTree>
    <p:extLst>
      <p:ext uri="{BB962C8B-B14F-4D97-AF65-F5344CB8AC3E}">
        <p14:creationId xmlns:p14="http://schemas.microsoft.com/office/powerpoint/2010/main" val="1895637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10</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2. ALGORITMO DEL GRADIENTE DESCENDENTE EN DIMENSIÓN 1. DEFINICIONES Y CONCEPTOS</a:t>
            </a:r>
            <a:endParaRPr lang="es-ES" sz="2800" kern="0" dirty="0"/>
          </a:p>
        </p:txBody>
      </p:sp>
      <p:sp>
        <p:nvSpPr>
          <p:cNvPr id="5" name="CuadroTexto 4">
            <a:extLst>
              <a:ext uri="{FF2B5EF4-FFF2-40B4-BE49-F238E27FC236}">
                <a16:creationId xmlns:a16="http://schemas.microsoft.com/office/drawing/2014/main" id="{8EA2DA30-4B24-4C0E-8FC4-E7F84C2AB561}"/>
              </a:ext>
            </a:extLst>
          </p:cNvPr>
          <p:cNvSpPr txBox="1"/>
          <p:nvPr/>
        </p:nvSpPr>
        <p:spPr>
          <a:xfrm>
            <a:off x="34092" y="1547589"/>
            <a:ext cx="9865096" cy="338554"/>
          </a:xfrm>
          <a:prstGeom prst="rect">
            <a:avLst/>
          </a:prstGeom>
          <a:noFill/>
        </p:spPr>
        <p:txBody>
          <a:bodyPr wrap="square" rtlCol="0">
            <a:spAutoFit/>
          </a:bodyPr>
          <a:lstStyle/>
          <a:p>
            <a:pPr algn="just"/>
            <a:r>
              <a:rPr lang="es-ES" sz="1600" dirty="0">
                <a:latin typeface="+mn-lt"/>
              </a:rPr>
              <a:t>Implicaciones del concepto de derivada en las aplicaciones prácticas:</a:t>
            </a:r>
          </a:p>
        </p:txBody>
      </p:sp>
      <p:pic>
        <p:nvPicPr>
          <p:cNvPr id="3" name="Imagen 2">
            <a:extLst>
              <a:ext uri="{FF2B5EF4-FFF2-40B4-BE49-F238E27FC236}">
                <a16:creationId xmlns:a16="http://schemas.microsoft.com/office/drawing/2014/main" id="{E15ED679-8ABA-4D68-8513-C0A49A956C85}"/>
              </a:ext>
            </a:extLst>
          </p:cNvPr>
          <p:cNvPicPr>
            <a:picLocks noChangeAspect="1"/>
          </p:cNvPicPr>
          <p:nvPr/>
        </p:nvPicPr>
        <p:blipFill>
          <a:blip r:embed="rId3"/>
          <a:stretch>
            <a:fillRect/>
          </a:stretch>
        </p:blipFill>
        <p:spPr>
          <a:xfrm>
            <a:off x="161330" y="2033735"/>
            <a:ext cx="8210550" cy="1419225"/>
          </a:xfrm>
          <a:prstGeom prst="rect">
            <a:avLst/>
          </a:prstGeom>
        </p:spPr>
      </p:pic>
      <p:pic>
        <p:nvPicPr>
          <p:cNvPr id="4" name="Imagen 3">
            <a:extLst>
              <a:ext uri="{FF2B5EF4-FFF2-40B4-BE49-F238E27FC236}">
                <a16:creationId xmlns:a16="http://schemas.microsoft.com/office/drawing/2014/main" id="{75F20836-F2EB-40C1-BBC1-06ED445BA609}"/>
              </a:ext>
            </a:extLst>
          </p:cNvPr>
          <p:cNvPicPr>
            <a:picLocks noChangeAspect="1"/>
          </p:cNvPicPr>
          <p:nvPr/>
        </p:nvPicPr>
        <p:blipFill>
          <a:blip r:embed="rId4"/>
          <a:stretch>
            <a:fillRect/>
          </a:stretch>
        </p:blipFill>
        <p:spPr>
          <a:xfrm>
            <a:off x="161330" y="4198143"/>
            <a:ext cx="7705725" cy="1885950"/>
          </a:xfrm>
          <a:prstGeom prst="rect">
            <a:avLst/>
          </a:prstGeom>
        </p:spPr>
      </p:pic>
      <p:pic>
        <p:nvPicPr>
          <p:cNvPr id="8" name="Imagen 7" descr="Gráfico, Gráfico de líneas&#10;&#10;Descripción generada automáticamente">
            <a:extLst>
              <a:ext uri="{FF2B5EF4-FFF2-40B4-BE49-F238E27FC236}">
                <a16:creationId xmlns:a16="http://schemas.microsoft.com/office/drawing/2014/main" id="{0C83305C-489E-4427-8503-2DA95A8B8F34}"/>
              </a:ext>
            </a:extLst>
          </p:cNvPr>
          <p:cNvPicPr>
            <a:picLocks noChangeAspect="1"/>
          </p:cNvPicPr>
          <p:nvPr/>
        </p:nvPicPr>
        <p:blipFill>
          <a:blip r:embed="rId5"/>
          <a:stretch>
            <a:fillRect/>
          </a:stretch>
        </p:blipFill>
        <p:spPr>
          <a:xfrm>
            <a:off x="7786834" y="4869404"/>
            <a:ext cx="2762462" cy="1885950"/>
          </a:xfrm>
          <a:prstGeom prst="rect">
            <a:avLst/>
          </a:prstGeom>
        </p:spPr>
      </p:pic>
      <p:sp>
        <p:nvSpPr>
          <p:cNvPr id="6" name="CuadroTexto 5">
            <a:extLst>
              <a:ext uri="{FF2B5EF4-FFF2-40B4-BE49-F238E27FC236}">
                <a16:creationId xmlns:a16="http://schemas.microsoft.com/office/drawing/2014/main" id="{11A5E8B5-BF68-9768-5E5D-5F2E70748C3E}"/>
              </a:ext>
            </a:extLst>
          </p:cNvPr>
          <p:cNvSpPr txBox="1"/>
          <p:nvPr/>
        </p:nvSpPr>
        <p:spPr>
          <a:xfrm>
            <a:off x="1673498" y="6444133"/>
            <a:ext cx="5400599" cy="338554"/>
          </a:xfrm>
          <a:prstGeom prst="rect">
            <a:avLst/>
          </a:prstGeom>
          <a:noFill/>
        </p:spPr>
        <p:txBody>
          <a:bodyPr wrap="square" rtlCol="0">
            <a:spAutoFit/>
          </a:bodyPr>
          <a:lstStyle/>
          <a:p>
            <a:r>
              <a:rPr lang="es-ES" sz="1600" dirty="0">
                <a:solidFill>
                  <a:srgbClr val="FF0000"/>
                </a:solidFill>
                <a:latin typeface="+mn-lt"/>
              </a:rPr>
              <a:t>¿Qué es un mínimo o un máximo local?</a:t>
            </a:r>
          </a:p>
        </p:txBody>
      </p:sp>
    </p:spTree>
    <p:extLst>
      <p:ext uri="{BB962C8B-B14F-4D97-AF65-F5344CB8AC3E}">
        <p14:creationId xmlns:p14="http://schemas.microsoft.com/office/powerpoint/2010/main" val="416155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11</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2. ALGORITMO DEL GRADIENTE DESCENDENTE EN DIMENSIÓN 1. DEFINICIONES Y CONCEPTOS</a:t>
            </a:r>
            <a:endParaRPr lang="es-ES" sz="2800" kern="0" dirty="0"/>
          </a:p>
        </p:txBody>
      </p:sp>
      <p:sp>
        <p:nvSpPr>
          <p:cNvPr id="5" name="CuadroTexto 4">
            <a:extLst>
              <a:ext uri="{FF2B5EF4-FFF2-40B4-BE49-F238E27FC236}">
                <a16:creationId xmlns:a16="http://schemas.microsoft.com/office/drawing/2014/main" id="{77B75985-1D13-41ED-BE53-E43C40F26952}"/>
              </a:ext>
            </a:extLst>
          </p:cNvPr>
          <p:cNvSpPr txBox="1"/>
          <p:nvPr/>
        </p:nvSpPr>
        <p:spPr>
          <a:xfrm>
            <a:off x="34092" y="1547589"/>
            <a:ext cx="9865096" cy="338554"/>
          </a:xfrm>
          <a:prstGeom prst="rect">
            <a:avLst/>
          </a:prstGeom>
          <a:noFill/>
        </p:spPr>
        <p:txBody>
          <a:bodyPr wrap="square" rtlCol="0">
            <a:spAutoFit/>
          </a:bodyPr>
          <a:lstStyle/>
          <a:p>
            <a:pPr algn="just"/>
            <a:r>
              <a:rPr lang="es-ES" sz="1600" dirty="0">
                <a:latin typeface="+mn-lt"/>
              </a:rPr>
              <a:t>El Teorema clave:</a:t>
            </a:r>
          </a:p>
        </p:txBody>
      </p:sp>
      <p:pic>
        <p:nvPicPr>
          <p:cNvPr id="3" name="Imagen 2">
            <a:extLst>
              <a:ext uri="{FF2B5EF4-FFF2-40B4-BE49-F238E27FC236}">
                <a16:creationId xmlns:a16="http://schemas.microsoft.com/office/drawing/2014/main" id="{96767D48-238B-4EC6-BC44-4AE269665290}"/>
              </a:ext>
            </a:extLst>
          </p:cNvPr>
          <p:cNvPicPr>
            <a:picLocks noChangeAspect="1"/>
          </p:cNvPicPr>
          <p:nvPr/>
        </p:nvPicPr>
        <p:blipFill>
          <a:blip r:embed="rId3"/>
          <a:stretch>
            <a:fillRect/>
          </a:stretch>
        </p:blipFill>
        <p:spPr>
          <a:xfrm>
            <a:off x="804215" y="2157510"/>
            <a:ext cx="8324850" cy="2190750"/>
          </a:xfrm>
          <a:prstGeom prst="rect">
            <a:avLst/>
          </a:prstGeom>
          <a:ln>
            <a:solidFill>
              <a:schemeClr val="accent1"/>
            </a:solidFill>
          </a:ln>
        </p:spPr>
      </p:pic>
      <p:pic>
        <p:nvPicPr>
          <p:cNvPr id="4" name="Imagen 3">
            <a:extLst>
              <a:ext uri="{FF2B5EF4-FFF2-40B4-BE49-F238E27FC236}">
                <a16:creationId xmlns:a16="http://schemas.microsoft.com/office/drawing/2014/main" id="{DD9D7BB0-8FA3-40EE-A9DD-365316E284FE}"/>
              </a:ext>
            </a:extLst>
          </p:cNvPr>
          <p:cNvPicPr>
            <a:picLocks noChangeAspect="1"/>
          </p:cNvPicPr>
          <p:nvPr/>
        </p:nvPicPr>
        <p:blipFill>
          <a:blip r:embed="rId4"/>
          <a:stretch>
            <a:fillRect/>
          </a:stretch>
        </p:blipFill>
        <p:spPr>
          <a:xfrm>
            <a:off x="765472" y="4930427"/>
            <a:ext cx="8324850" cy="1009650"/>
          </a:xfrm>
          <a:prstGeom prst="rect">
            <a:avLst/>
          </a:prstGeom>
        </p:spPr>
      </p:pic>
    </p:spTree>
    <p:extLst>
      <p:ext uri="{BB962C8B-B14F-4D97-AF65-F5344CB8AC3E}">
        <p14:creationId xmlns:p14="http://schemas.microsoft.com/office/powerpoint/2010/main" val="337753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12</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2. ALGORITMO DEL GRADIENTE DESCENDENTE EN DIMENSIÓN 1. DEFINICIONES Y CONCEPTOS</a:t>
            </a:r>
            <a:endParaRPr lang="es-ES" sz="2800" kern="0" dirty="0"/>
          </a:p>
        </p:txBody>
      </p:sp>
      <p:sp>
        <p:nvSpPr>
          <p:cNvPr id="5" name="CuadroTexto 4">
            <a:extLst>
              <a:ext uri="{FF2B5EF4-FFF2-40B4-BE49-F238E27FC236}">
                <a16:creationId xmlns:a16="http://schemas.microsoft.com/office/drawing/2014/main" id="{874526AC-FC44-4554-B593-7EFCB4816034}"/>
              </a:ext>
            </a:extLst>
          </p:cNvPr>
          <p:cNvSpPr txBox="1"/>
          <p:nvPr/>
        </p:nvSpPr>
        <p:spPr>
          <a:xfrm>
            <a:off x="34092" y="1547589"/>
            <a:ext cx="9865096" cy="1323439"/>
          </a:xfrm>
          <a:prstGeom prst="rect">
            <a:avLst/>
          </a:prstGeom>
          <a:noFill/>
        </p:spPr>
        <p:txBody>
          <a:bodyPr wrap="square" rtlCol="0">
            <a:spAutoFit/>
          </a:bodyPr>
          <a:lstStyle/>
          <a:p>
            <a:pPr algn="just"/>
            <a:r>
              <a:rPr lang="es-ES" sz="1600" dirty="0">
                <a:latin typeface="+mn-lt"/>
              </a:rPr>
              <a:t>Un ejemplo sencillo:</a:t>
            </a:r>
          </a:p>
          <a:p>
            <a:pPr algn="just"/>
            <a:endParaRPr lang="es-ES" sz="1600" dirty="0">
              <a:latin typeface="+mn-lt"/>
            </a:endParaRPr>
          </a:p>
          <a:p>
            <a:pPr algn="just"/>
            <a:r>
              <a:rPr lang="es-ES" sz="1600" dirty="0">
                <a:latin typeface="+mn-lt"/>
              </a:rPr>
              <a:t>	Antes de empezar el ejercicio, calcúlese la derivada de la función f(x) = x sin(x)</a:t>
            </a:r>
          </a:p>
          <a:p>
            <a:pPr algn="just"/>
            <a:endParaRPr lang="es-ES" sz="1600" dirty="0">
              <a:latin typeface="+mn-lt"/>
            </a:endParaRPr>
          </a:p>
          <a:p>
            <a:pPr algn="just"/>
            <a:r>
              <a:rPr lang="es-ES" sz="1600" dirty="0">
                <a:solidFill>
                  <a:srgbClr val="FF0000"/>
                </a:solidFill>
                <a:latin typeface="+mn-lt"/>
              </a:rPr>
              <a:t>	¿Qué es un mínimo absoluto?</a:t>
            </a:r>
          </a:p>
        </p:txBody>
      </p:sp>
      <p:pic>
        <p:nvPicPr>
          <p:cNvPr id="3" name="Imagen 2">
            <a:extLst>
              <a:ext uri="{FF2B5EF4-FFF2-40B4-BE49-F238E27FC236}">
                <a16:creationId xmlns:a16="http://schemas.microsoft.com/office/drawing/2014/main" id="{3FCE93D6-280D-41BA-9EAD-B27DA9260C15}"/>
              </a:ext>
            </a:extLst>
          </p:cNvPr>
          <p:cNvPicPr>
            <a:picLocks noChangeAspect="1"/>
          </p:cNvPicPr>
          <p:nvPr/>
        </p:nvPicPr>
        <p:blipFill>
          <a:blip r:embed="rId3"/>
          <a:stretch>
            <a:fillRect/>
          </a:stretch>
        </p:blipFill>
        <p:spPr>
          <a:xfrm>
            <a:off x="1507331" y="3332509"/>
            <a:ext cx="7677150" cy="2895600"/>
          </a:xfrm>
          <a:prstGeom prst="rect">
            <a:avLst/>
          </a:prstGeom>
        </p:spPr>
      </p:pic>
    </p:spTree>
    <p:extLst>
      <p:ext uri="{BB962C8B-B14F-4D97-AF65-F5344CB8AC3E}">
        <p14:creationId xmlns:p14="http://schemas.microsoft.com/office/powerpoint/2010/main" val="230464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13</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4105212" y="7020197"/>
            <a:ext cx="2968885"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50" name="Title 2">
            <a:extLst>
              <a:ext uri="{FF2B5EF4-FFF2-40B4-BE49-F238E27FC236}">
                <a16:creationId xmlns:a16="http://schemas.microsoft.com/office/drawing/2014/main" id="{0704E565-F141-41E4-BDB8-4AED987CA3B7}"/>
              </a:ext>
            </a:extLst>
          </p:cNvPr>
          <p:cNvSpPr txBox="1">
            <a:spLocks/>
          </p:cNvSpPr>
          <p:nvPr/>
        </p:nvSpPr>
        <p:spPr>
          <a:xfrm>
            <a:off x="161330" y="68832"/>
            <a:ext cx="5928836" cy="1008112"/>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¿QUÉ VAMOS A VER?</a:t>
            </a:r>
            <a:endParaRPr lang="es-ES" sz="2800" kern="0" dirty="0"/>
          </a:p>
        </p:txBody>
      </p:sp>
      <p:sp>
        <p:nvSpPr>
          <p:cNvPr id="3" name="CuadroTexto 2"/>
          <p:cNvSpPr txBox="1"/>
          <p:nvPr/>
        </p:nvSpPr>
        <p:spPr>
          <a:xfrm>
            <a:off x="161330" y="855959"/>
            <a:ext cx="10431339" cy="5170646"/>
          </a:xfrm>
          <a:prstGeom prst="rect">
            <a:avLst/>
          </a:prstGeom>
          <a:noFill/>
        </p:spPr>
        <p:txBody>
          <a:bodyPr wrap="square" rtlCol="0">
            <a:spAutoFit/>
          </a:bodyPr>
          <a:lstStyle/>
          <a:p>
            <a:pPr marL="514350" indent="-514350" algn="l">
              <a:buFont typeface="+mj-lt"/>
              <a:buAutoNum type="arabicPeriod"/>
            </a:pPr>
            <a:r>
              <a:rPr lang="es-ES" sz="2200" dirty="0">
                <a:latin typeface="+mj-lt"/>
              </a:rPr>
              <a:t>INTRODUCCIÓN</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ALGORITMO DEL GRADIENTE DESCENDENTE EN DIMENSIÓN 1. DEFINICIONES Y CONCEPTOS</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b="1" dirty="0">
                <a:solidFill>
                  <a:schemeClr val="tx2"/>
                </a:solidFill>
                <a:latin typeface="+mj-lt"/>
              </a:rPr>
              <a:t>EL ALGORITMO DEL GRADIENTE DESCENDENTE</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EXISTENCIA DE MÁXIMOS Y MÍNIMOS ABSOLUTOS EN FUNCIONES MULTIVARIABLES</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EL MACHINE LEARNING ACTUAL Y EL GRADIENTE DESCENDENTE</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VARIANTES DEL A. G. D.</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OTRAS FUNCIONES DE COSTE EN ML</a:t>
            </a:r>
          </a:p>
        </p:txBody>
      </p:sp>
    </p:spTree>
    <p:extLst>
      <p:ext uri="{BB962C8B-B14F-4D97-AF65-F5344CB8AC3E}">
        <p14:creationId xmlns:p14="http://schemas.microsoft.com/office/powerpoint/2010/main" val="145735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41450" y="2589210"/>
            <a:ext cx="9150009" cy="1620430"/>
          </a:xfrm>
        </p:spPr>
        <p:txBody>
          <a:bodyPr/>
          <a:lstStyle/>
          <a:p>
            <a:r>
              <a:rPr lang="es-ES" dirty="0"/>
              <a:t>3. EL ALGORITMO DEL GRADIENTE DESCENDENTE</a:t>
            </a:r>
          </a:p>
        </p:txBody>
      </p:sp>
      <p:sp>
        <p:nvSpPr>
          <p:cNvPr id="3" name="Marcador de número de diapositiva 2"/>
          <p:cNvSpPr>
            <a:spLocks noGrp="1"/>
          </p:cNvSpPr>
          <p:nvPr>
            <p:ph type="sldNum" sz="quarter" idx="4"/>
          </p:nvPr>
        </p:nvSpPr>
        <p:spPr/>
        <p:txBody>
          <a:bodyPr/>
          <a:lstStyle/>
          <a:p>
            <a:pPr>
              <a:defRPr/>
            </a:pPr>
            <a:fld id="{AA05AA80-E33F-4D2D-A31B-6ECE2045C248}" type="slidenum">
              <a:rPr lang="en-GB" smtClean="0"/>
              <a:pPr>
                <a:defRPr/>
              </a:pPr>
              <a:t>14</a:t>
            </a:fld>
            <a:endParaRPr lang="en-GB"/>
          </a:p>
        </p:txBody>
      </p:sp>
      <p:sp>
        <p:nvSpPr>
          <p:cNvPr id="4" name="CuadroTexto 3">
            <a:extLst>
              <a:ext uri="{FF2B5EF4-FFF2-40B4-BE49-F238E27FC236}">
                <a16:creationId xmlns:a16="http://schemas.microsoft.com/office/drawing/2014/main" id="{DC38147E-B699-477E-9E96-571793BFD0E3}"/>
              </a:ext>
            </a:extLst>
          </p:cNvPr>
          <p:cNvSpPr txBox="1"/>
          <p:nvPr/>
        </p:nvSpPr>
        <p:spPr>
          <a:xfrm>
            <a:off x="4105212" y="7020197"/>
            <a:ext cx="2968885" cy="261610"/>
          </a:xfrm>
          <a:prstGeom prst="rect">
            <a:avLst/>
          </a:prstGeom>
          <a:solidFill>
            <a:schemeClr val="bg1"/>
          </a:solidFill>
        </p:spPr>
        <p:txBody>
          <a:bodyPr wrap="square" rtlCol="0">
            <a:spAutoFit/>
          </a:bodyPr>
          <a:lstStyle/>
          <a:p>
            <a:r>
              <a:rPr lang="es-ES" sz="1100" dirty="0">
                <a:latin typeface="+mn-lt"/>
              </a:rPr>
              <a:t>MODELOS LINEALES</a:t>
            </a:r>
          </a:p>
        </p:txBody>
      </p:sp>
    </p:spTree>
    <p:extLst>
      <p:ext uri="{BB962C8B-B14F-4D97-AF65-F5344CB8AC3E}">
        <p14:creationId xmlns:p14="http://schemas.microsoft.com/office/powerpoint/2010/main" val="273148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15</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3. ALGORITMO DEL GRADIENTE DESCENDENTE</a:t>
            </a:r>
            <a:endParaRPr lang="es-ES" sz="2800" kern="0" dirty="0"/>
          </a:p>
        </p:txBody>
      </p:sp>
      <p:sp>
        <p:nvSpPr>
          <p:cNvPr id="5" name="CuadroTexto 4">
            <a:extLst>
              <a:ext uri="{FF2B5EF4-FFF2-40B4-BE49-F238E27FC236}">
                <a16:creationId xmlns:a16="http://schemas.microsoft.com/office/drawing/2014/main" id="{8F38F154-FFF1-4000-83A6-78E1ED469F38}"/>
              </a:ext>
            </a:extLst>
          </p:cNvPr>
          <p:cNvSpPr txBox="1"/>
          <p:nvPr/>
        </p:nvSpPr>
        <p:spPr>
          <a:xfrm>
            <a:off x="34092" y="1043533"/>
            <a:ext cx="9865096" cy="338554"/>
          </a:xfrm>
          <a:prstGeom prst="rect">
            <a:avLst/>
          </a:prstGeom>
          <a:noFill/>
        </p:spPr>
        <p:txBody>
          <a:bodyPr wrap="square" rtlCol="0">
            <a:spAutoFit/>
          </a:bodyPr>
          <a:lstStyle/>
          <a:p>
            <a:pPr algn="just"/>
            <a:r>
              <a:rPr lang="es-ES" sz="1600" dirty="0">
                <a:latin typeface="+mn-lt"/>
              </a:rPr>
              <a:t>Un caso general</a:t>
            </a:r>
          </a:p>
        </p:txBody>
      </p:sp>
      <p:pic>
        <p:nvPicPr>
          <p:cNvPr id="3" name="Imagen 2">
            <a:extLst>
              <a:ext uri="{FF2B5EF4-FFF2-40B4-BE49-F238E27FC236}">
                <a16:creationId xmlns:a16="http://schemas.microsoft.com/office/drawing/2014/main" id="{FE1E98D2-5D5E-415B-AB06-2E54D87CA58C}"/>
              </a:ext>
            </a:extLst>
          </p:cNvPr>
          <p:cNvPicPr>
            <a:picLocks noChangeAspect="1"/>
          </p:cNvPicPr>
          <p:nvPr/>
        </p:nvPicPr>
        <p:blipFill>
          <a:blip r:embed="rId3"/>
          <a:stretch>
            <a:fillRect/>
          </a:stretch>
        </p:blipFill>
        <p:spPr>
          <a:xfrm>
            <a:off x="1201662" y="2209316"/>
            <a:ext cx="8305800" cy="2905125"/>
          </a:xfrm>
          <a:prstGeom prst="rect">
            <a:avLst/>
          </a:prstGeom>
          <a:ln>
            <a:solidFill>
              <a:schemeClr val="accent1"/>
            </a:solidFill>
          </a:ln>
        </p:spPr>
      </p:pic>
    </p:spTree>
    <p:extLst>
      <p:ext uri="{BB962C8B-B14F-4D97-AF65-F5344CB8AC3E}">
        <p14:creationId xmlns:p14="http://schemas.microsoft.com/office/powerpoint/2010/main" val="35284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16</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3. ALGORITMO DEL GRADIENTE DESCENDENTE</a:t>
            </a:r>
            <a:endParaRPr lang="es-ES" sz="2800" kern="0" dirty="0"/>
          </a:p>
        </p:txBody>
      </p:sp>
      <p:pic>
        <p:nvPicPr>
          <p:cNvPr id="4" name="Imagen 3">
            <a:extLst>
              <a:ext uri="{FF2B5EF4-FFF2-40B4-BE49-F238E27FC236}">
                <a16:creationId xmlns:a16="http://schemas.microsoft.com/office/drawing/2014/main" id="{04DF8B61-070D-48A5-8B55-9D9CF4CC8114}"/>
              </a:ext>
            </a:extLst>
          </p:cNvPr>
          <p:cNvPicPr>
            <a:picLocks noChangeAspect="1"/>
          </p:cNvPicPr>
          <p:nvPr/>
        </p:nvPicPr>
        <p:blipFill>
          <a:blip r:embed="rId3"/>
          <a:stretch>
            <a:fillRect/>
          </a:stretch>
        </p:blipFill>
        <p:spPr>
          <a:xfrm>
            <a:off x="377354" y="1835621"/>
            <a:ext cx="7440986" cy="2123530"/>
          </a:xfrm>
          <a:prstGeom prst="rect">
            <a:avLst/>
          </a:prstGeom>
        </p:spPr>
      </p:pic>
      <p:sp>
        <p:nvSpPr>
          <p:cNvPr id="8" name="CuadroTexto 7">
            <a:extLst>
              <a:ext uri="{FF2B5EF4-FFF2-40B4-BE49-F238E27FC236}">
                <a16:creationId xmlns:a16="http://schemas.microsoft.com/office/drawing/2014/main" id="{CCFC4DFE-BD4F-4917-80F5-DADFC27B155A}"/>
              </a:ext>
            </a:extLst>
          </p:cNvPr>
          <p:cNvSpPr txBox="1"/>
          <p:nvPr/>
        </p:nvSpPr>
        <p:spPr>
          <a:xfrm>
            <a:off x="34092" y="1043533"/>
            <a:ext cx="9865096" cy="338554"/>
          </a:xfrm>
          <a:prstGeom prst="rect">
            <a:avLst/>
          </a:prstGeom>
          <a:noFill/>
        </p:spPr>
        <p:txBody>
          <a:bodyPr wrap="square" rtlCol="0">
            <a:spAutoFit/>
          </a:bodyPr>
          <a:lstStyle/>
          <a:p>
            <a:pPr algn="just"/>
            <a:r>
              <a:rPr lang="es-ES" sz="1600" dirty="0">
                <a:latin typeface="+mn-lt"/>
              </a:rPr>
              <a:t>El gradiente de una función de costes con 2 variables de entrada o </a:t>
            </a:r>
            <a:r>
              <a:rPr lang="es-ES" sz="1600" i="1" dirty="0">
                <a:latin typeface="+mn-lt"/>
              </a:rPr>
              <a:t>p</a:t>
            </a:r>
            <a:r>
              <a:rPr lang="es-ES" sz="1600" dirty="0">
                <a:latin typeface="+mn-lt"/>
              </a:rPr>
              <a:t> = 2</a:t>
            </a:r>
          </a:p>
        </p:txBody>
      </p:sp>
      <p:pic>
        <p:nvPicPr>
          <p:cNvPr id="6" name="Imagen 5">
            <a:extLst>
              <a:ext uri="{FF2B5EF4-FFF2-40B4-BE49-F238E27FC236}">
                <a16:creationId xmlns:a16="http://schemas.microsoft.com/office/drawing/2014/main" id="{48EC3BCC-343A-4523-9626-A20AAA1F2C48}"/>
              </a:ext>
            </a:extLst>
          </p:cNvPr>
          <p:cNvPicPr>
            <a:picLocks noChangeAspect="1"/>
          </p:cNvPicPr>
          <p:nvPr/>
        </p:nvPicPr>
        <p:blipFill>
          <a:blip r:embed="rId4"/>
          <a:stretch>
            <a:fillRect/>
          </a:stretch>
        </p:blipFill>
        <p:spPr>
          <a:xfrm>
            <a:off x="1929010" y="3779837"/>
            <a:ext cx="6851104" cy="2061675"/>
          </a:xfrm>
          <a:prstGeom prst="rect">
            <a:avLst/>
          </a:prstGeom>
        </p:spPr>
      </p:pic>
      <p:sp>
        <p:nvSpPr>
          <p:cNvPr id="3" name="CuadroTexto 2">
            <a:extLst>
              <a:ext uri="{FF2B5EF4-FFF2-40B4-BE49-F238E27FC236}">
                <a16:creationId xmlns:a16="http://schemas.microsoft.com/office/drawing/2014/main" id="{1F68B7A5-198C-BDC4-8A29-2D28C26E6A7C}"/>
              </a:ext>
            </a:extLst>
          </p:cNvPr>
          <p:cNvSpPr txBox="1"/>
          <p:nvPr/>
        </p:nvSpPr>
        <p:spPr>
          <a:xfrm>
            <a:off x="2393578" y="6177588"/>
            <a:ext cx="5904656" cy="338554"/>
          </a:xfrm>
          <a:prstGeom prst="rect">
            <a:avLst/>
          </a:prstGeom>
          <a:noFill/>
        </p:spPr>
        <p:txBody>
          <a:bodyPr wrap="square" rtlCol="0">
            <a:spAutoFit/>
          </a:bodyPr>
          <a:lstStyle/>
          <a:p>
            <a:pPr algn="l"/>
            <a:r>
              <a:rPr lang="es-ES" sz="1600" b="1" dirty="0">
                <a:solidFill>
                  <a:srgbClr val="FF0000"/>
                </a:solidFill>
                <a:latin typeface="+mn-lt"/>
              </a:rPr>
              <a:t>Calcúlese “a mano” el gradiente de la anterior función</a:t>
            </a:r>
          </a:p>
        </p:txBody>
      </p:sp>
    </p:spTree>
    <p:extLst>
      <p:ext uri="{BB962C8B-B14F-4D97-AF65-F5344CB8AC3E}">
        <p14:creationId xmlns:p14="http://schemas.microsoft.com/office/powerpoint/2010/main" val="1124226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17</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3. ALGORITMO DEL GRADIENTE DESCENDENTE</a:t>
            </a:r>
            <a:endParaRPr lang="es-ES" sz="2800" kern="0" dirty="0"/>
          </a:p>
        </p:txBody>
      </p:sp>
      <p:pic>
        <p:nvPicPr>
          <p:cNvPr id="3" name="Imagen 2">
            <a:extLst>
              <a:ext uri="{FF2B5EF4-FFF2-40B4-BE49-F238E27FC236}">
                <a16:creationId xmlns:a16="http://schemas.microsoft.com/office/drawing/2014/main" id="{97548871-EFE1-40C4-A6A0-3AF9AB644792}"/>
              </a:ext>
            </a:extLst>
          </p:cNvPr>
          <p:cNvPicPr>
            <a:picLocks noChangeAspect="1"/>
          </p:cNvPicPr>
          <p:nvPr/>
        </p:nvPicPr>
        <p:blipFill>
          <a:blip r:embed="rId3"/>
          <a:stretch>
            <a:fillRect/>
          </a:stretch>
        </p:blipFill>
        <p:spPr>
          <a:xfrm>
            <a:off x="1193006" y="1874043"/>
            <a:ext cx="8305800" cy="4210050"/>
          </a:xfrm>
          <a:prstGeom prst="rect">
            <a:avLst/>
          </a:prstGeom>
        </p:spPr>
      </p:pic>
      <p:sp>
        <p:nvSpPr>
          <p:cNvPr id="6" name="CuadroTexto 5">
            <a:extLst>
              <a:ext uri="{FF2B5EF4-FFF2-40B4-BE49-F238E27FC236}">
                <a16:creationId xmlns:a16="http://schemas.microsoft.com/office/drawing/2014/main" id="{DCA1FCA3-78A9-4DA2-BF9F-ADE189287413}"/>
              </a:ext>
            </a:extLst>
          </p:cNvPr>
          <p:cNvSpPr txBox="1"/>
          <p:nvPr/>
        </p:nvSpPr>
        <p:spPr>
          <a:xfrm>
            <a:off x="34092" y="1043533"/>
            <a:ext cx="9865096" cy="338554"/>
          </a:xfrm>
          <a:prstGeom prst="rect">
            <a:avLst/>
          </a:prstGeom>
          <a:noFill/>
        </p:spPr>
        <p:txBody>
          <a:bodyPr wrap="square" rtlCol="0">
            <a:spAutoFit/>
          </a:bodyPr>
          <a:lstStyle/>
          <a:p>
            <a:pPr algn="just"/>
            <a:r>
              <a:rPr lang="es-ES" sz="1600" dirty="0">
                <a:latin typeface="+mn-lt"/>
              </a:rPr>
              <a:t>El gradiente de una función de costes con 2 variables de entrada o </a:t>
            </a:r>
            <a:r>
              <a:rPr lang="es-ES" sz="1600" i="1" dirty="0">
                <a:latin typeface="+mn-lt"/>
              </a:rPr>
              <a:t>p</a:t>
            </a:r>
            <a:r>
              <a:rPr lang="es-ES" sz="1600" dirty="0">
                <a:latin typeface="+mn-lt"/>
              </a:rPr>
              <a:t> = 2</a:t>
            </a:r>
          </a:p>
        </p:txBody>
      </p:sp>
    </p:spTree>
    <p:extLst>
      <p:ext uri="{BB962C8B-B14F-4D97-AF65-F5344CB8AC3E}">
        <p14:creationId xmlns:p14="http://schemas.microsoft.com/office/powerpoint/2010/main" val="472119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18</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3. ALGORITMO DEL GRADIENTE DESCENDENTE</a:t>
            </a:r>
            <a:endParaRPr lang="es-ES" sz="2800" kern="0" dirty="0"/>
          </a:p>
        </p:txBody>
      </p:sp>
      <p:sp>
        <p:nvSpPr>
          <p:cNvPr id="5" name="CuadroTexto 4">
            <a:extLst>
              <a:ext uri="{FF2B5EF4-FFF2-40B4-BE49-F238E27FC236}">
                <a16:creationId xmlns:a16="http://schemas.microsoft.com/office/drawing/2014/main" id="{9E311E3B-72A6-4A2B-9BB3-2605161A9266}"/>
              </a:ext>
            </a:extLst>
          </p:cNvPr>
          <p:cNvSpPr txBox="1"/>
          <p:nvPr/>
        </p:nvSpPr>
        <p:spPr>
          <a:xfrm>
            <a:off x="34092" y="1043533"/>
            <a:ext cx="9865096" cy="338554"/>
          </a:xfrm>
          <a:prstGeom prst="rect">
            <a:avLst/>
          </a:prstGeom>
          <a:noFill/>
        </p:spPr>
        <p:txBody>
          <a:bodyPr wrap="square" rtlCol="0">
            <a:spAutoFit/>
          </a:bodyPr>
          <a:lstStyle/>
          <a:p>
            <a:pPr algn="just"/>
            <a:r>
              <a:rPr lang="es-ES" sz="1600" dirty="0">
                <a:latin typeface="+mn-lt"/>
              </a:rPr>
              <a:t>El resultado general del m. g. d.</a:t>
            </a:r>
          </a:p>
        </p:txBody>
      </p:sp>
      <p:pic>
        <p:nvPicPr>
          <p:cNvPr id="3" name="Imagen 2">
            <a:extLst>
              <a:ext uri="{FF2B5EF4-FFF2-40B4-BE49-F238E27FC236}">
                <a16:creationId xmlns:a16="http://schemas.microsoft.com/office/drawing/2014/main" id="{8FA53343-5455-4A03-9FF2-5F001D0398A1}"/>
              </a:ext>
            </a:extLst>
          </p:cNvPr>
          <p:cNvPicPr>
            <a:picLocks noChangeAspect="1"/>
          </p:cNvPicPr>
          <p:nvPr/>
        </p:nvPicPr>
        <p:blipFill>
          <a:blip r:embed="rId3"/>
          <a:stretch>
            <a:fillRect/>
          </a:stretch>
        </p:blipFill>
        <p:spPr>
          <a:xfrm>
            <a:off x="1188243" y="2117724"/>
            <a:ext cx="8315325" cy="3324225"/>
          </a:xfrm>
          <a:prstGeom prst="rect">
            <a:avLst/>
          </a:prstGeom>
          <a:ln>
            <a:solidFill>
              <a:schemeClr val="accent1"/>
            </a:solidFill>
          </a:ln>
        </p:spPr>
      </p:pic>
    </p:spTree>
    <p:extLst>
      <p:ext uri="{BB962C8B-B14F-4D97-AF65-F5344CB8AC3E}">
        <p14:creationId xmlns:p14="http://schemas.microsoft.com/office/powerpoint/2010/main" val="3056744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19</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3. ALGORITMO DEL GRADIENTE DESCENDENTE</a:t>
            </a:r>
            <a:endParaRPr lang="es-ES" sz="2800" kern="0" dirty="0"/>
          </a:p>
        </p:txBody>
      </p:sp>
      <p:sp>
        <p:nvSpPr>
          <p:cNvPr id="5" name="CuadroTexto 4">
            <a:extLst>
              <a:ext uri="{FF2B5EF4-FFF2-40B4-BE49-F238E27FC236}">
                <a16:creationId xmlns:a16="http://schemas.microsoft.com/office/drawing/2014/main" id="{34C22BD8-FCDC-47DE-B41F-885C3FBF337E}"/>
              </a:ext>
            </a:extLst>
          </p:cNvPr>
          <p:cNvSpPr txBox="1"/>
          <p:nvPr/>
        </p:nvSpPr>
        <p:spPr>
          <a:xfrm>
            <a:off x="34092" y="1043533"/>
            <a:ext cx="10568398" cy="830997"/>
          </a:xfrm>
          <a:prstGeom prst="rect">
            <a:avLst/>
          </a:prstGeom>
          <a:noFill/>
        </p:spPr>
        <p:txBody>
          <a:bodyPr wrap="square" rtlCol="0">
            <a:spAutoFit/>
          </a:bodyPr>
          <a:lstStyle/>
          <a:p>
            <a:pPr algn="just"/>
            <a:r>
              <a:rPr lang="es-ES" sz="1600" dirty="0">
                <a:latin typeface="+mn-lt"/>
              </a:rPr>
              <a:t>Entre muchas de las virtudes del gradiente descendente está su sencilla programación. A continuación, se muestra cómo es posible pasar de un modo muy sencillo de una ecuación a un programa y esto explica por qué es un algoritmo que de uno u otro modo soporta a muchos de los grandes modelos</a:t>
            </a:r>
          </a:p>
        </p:txBody>
      </p:sp>
      <p:pic>
        <p:nvPicPr>
          <p:cNvPr id="3" name="Imagen 2">
            <a:extLst>
              <a:ext uri="{FF2B5EF4-FFF2-40B4-BE49-F238E27FC236}">
                <a16:creationId xmlns:a16="http://schemas.microsoft.com/office/drawing/2014/main" id="{37CA89FC-F45C-49B1-A170-90B067B9B4F6}"/>
              </a:ext>
            </a:extLst>
          </p:cNvPr>
          <p:cNvPicPr>
            <a:picLocks noChangeAspect="1"/>
          </p:cNvPicPr>
          <p:nvPr/>
        </p:nvPicPr>
        <p:blipFill>
          <a:blip r:embed="rId3"/>
          <a:stretch>
            <a:fillRect/>
          </a:stretch>
        </p:blipFill>
        <p:spPr>
          <a:xfrm>
            <a:off x="161330" y="2203976"/>
            <a:ext cx="7534275" cy="1457325"/>
          </a:xfrm>
          <a:prstGeom prst="rect">
            <a:avLst/>
          </a:prstGeom>
        </p:spPr>
      </p:pic>
      <p:pic>
        <p:nvPicPr>
          <p:cNvPr id="7" name="Imagen 6" descr="Texto&#10;&#10;Descripción generada automáticamente">
            <a:extLst>
              <a:ext uri="{FF2B5EF4-FFF2-40B4-BE49-F238E27FC236}">
                <a16:creationId xmlns:a16="http://schemas.microsoft.com/office/drawing/2014/main" id="{527856A8-D526-46B3-9ADE-7342E16C16C9}"/>
              </a:ext>
            </a:extLst>
          </p:cNvPr>
          <p:cNvPicPr>
            <a:picLocks noChangeAspect="1"/>
          </p:cNvPicPr>
          <p:nvPr/>
        </p:nvPicPr>
        <p:blipFill>
          <a:blip r:embed="rId4"/>
          <a:stretch>
            <a:fillRect/>
          </a:stretch>
        </p:blipFill>
        <p:spPr>
          <a:xfrm>
            <a:off x="3195803" y="4067869"/>
            <a:ext cx="4244975" cy="1405255"/>
          </a:xfrm>
          <a:prstGeom prst="rect">
            <a:avLst/>
          </a:prstGeom>
        </p:spPr>
      </p:pic>
    </p:spTree>
    <p:extLst>
      <p:ext uri="{BB962C8B-B14F-4D97-AF65-F5344CB8AC3E}">
        <p14:creationId xmlns:p14="http://schemas.microsoft.com/office/powerpoint/2010/main" val="98171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2</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4105212" y="7020197"/>
            <a:ext cx="2968885"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50" name="Title 2">
            <a:extLst>
              <a:ext uri="{FF2B5EF4-FFF2-40B4-BE49-F238E27FC236}">
                <a16:creationId xmlns:a16="http://schemas.microsoft.com/office/drawing/2014/main" id="{0704E565-F141-41E4-BDB8-4AED987CA3B7}"/>
              </a:ext>
            </a:extLst>
          </p:cNvPr>
          <p:cNvSpPr txBox="1">
            <a:spLocks/>
          </p:cNvSpPr>
          <p:nvPr/>
        </p:nvSpPr>
        <p:spPr>
          <a:xfrm>
            <a:off x="161330" y="68832"/>
            <a:ext cx="5928836" cy="1008112"/>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¿QUÉ VAMOS A VER?</a:t>
            </a:r>
            <a:endParaRPr lang="es-ES" sz="2800" kern="0" dirty="0"/>
          </a:p>
        </p:txBody>
      </p:sp>
      <p:sp>
        <p:nvSpPr>
          <p:cNvPr id="18" name="CuadroTexto 17">
            <a:extLst>
              <a:ext uri="{FF2B5EF4-FFF2-40B4-BE49-F238E27FC236}">
                <a16:creationId xmlns:a16="http://schemas.microsoft.com/office/drawing/2014/main" id="{5FDAE636-5609-4C9A-8AC3-A08B0681EC08}"/>
              </a:ext>
            </a:extLst>
          </p:cNvPr>
          <p:cNvSpPr txBox="1"/>
          <p:nvPr/>
        </p:nvSpPr>
        <p:spPr>
          <a:xfrm>
            <a:off x="161330" y="855959"/>
            <a:ext cx="10431339" cy="5170646"/>
          </a:xfrm>
          <a:prstGeom prst="rect">
            <a:avLst/>
          </a:prstGeom>
          <a:noFill/>
        </p:spPr>
        <p:txBody>
          <a:bodyPr wrap="square" rtlCol="0">
            <a:spAutoFit/>
          </a:bodyPr>
          <a:lstStyle/>
          <a:p>
            <a:pPr marL="514350" indent="-514350" algn="l">
              <a:buFont typeface="+mj-lt"/>
              <a:buAutoNum type="arabicPeriod"/>
            </a:pPr>
            <a:r>
              <a:rPr lang="es-ES" sz="2200" dirty="0">
                <a:latin typeface="+mj-lt"/>
              </a:rPr>
              <a:t>INTRODUCCIÓN</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ALGORITMO DEL GRADIENTE DESCENDENTE EN DIMENSIÓN 1. DEFINICIONES Y CONCEPTOS</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EL ALGORITMO DEL GRADIENTE DESCENDENTE</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EXISTENCIA DE MÁXIMOS Y MÍNIMOS ABSOLUTOS EN FUNCIONES MULTIVARIABLES</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EL MACHINE LEARNING ACTUAL Y EL GRADIENTE DESCENDENTE</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VARIANTES DEL A. G. D.</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OTRAS FUNCIONES DE COSTE EN ML</a:t>
            </a:r>
          </a:p>
        </p:txBody>
      </p:sp>
    </p:spTree>
    <p:extLst>
      <p:ext uri="{BB962C8B-B14F-4D97-AF65-F5344CB8AC3E}">
        <p14:creationId xmlns:p14="http://schemas.microsoft.com/office/powerpoint/2010/main" val="579163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20</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4105212" y="7020197"/>
            <a:ext cx="2968885"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50" name="Title 2">
            <a:extLst>
              <a:ext uri="{FF2B5EF4-FFF2-40B4-BE49-F238E27FC236}">
                <a16:creationId xmlns:a16="http://schemas.microsoft.com/office/drawing/2014/main" id="{0704E565-F141-41E4-BDB8-4AED987CA3B7}"/>
              </a:ext>
            </a:extLst>
          </p:cNvPr>
          <p:cNvSpPr txBox="1">
            <a:spLocks/>
          </p:cNvSpPr>
          <p:nvPr/>
        </p:nvSpPr>
        <p:spPr>
          <a:xfrm>
            <a:off x="161330" y="68832"/>
            <a:ext cx="5928836" cy="1008112"/>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¿QUÉ VAMOS A VER?</a:t>
            </a:r>
            <a:endParaRPr lang="es-ES" sz="2800" kern="0" dirty="0"/>
          </a:p>
        </p:txBody>
      </p:sp>
      <p:sp>
        <p:nvSpPr>
          <p:cNvPr id="3" name="CuadroTexto 2"/>
          <p:cNvSpPr txBox="1"/>
          <p:nvPr/>
        </p:nvSpPr>
        <p:spPr>
          <a:xfrm>
            <a:off x="161330" y="855959"/>
            <a:ext cx="10431339" cy="5170646"/>
          </a:xfrm>
          <a:prstGeom prst="rect">
            <a:avLst/>
          </a:prstGeom>
          <a:noFill/>
        </p:spPr>
        <p:txBody>
          <a:bodyPr wrap="square" rtlCol="0">
            <a:spAutoFit/>
          </a:bodyPr>
          <a:lstStyle/>
          <a:p>
            <a:pPr marL="514350" indent="-514350" algn="l">
              <a:buFont typeface="+mj-lt"/>
              <a:buAutoNum type="arabicPeriod"/>
            </a:pPr>
            <a:r>
              <a:rPr lang="es-ES" sz="2200" dirty="0">
                <a:latin typeface="+mj-lt"/>
              </a:rPr>
              <a:t>INTRODUCCIÓN</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ALGORITMO DEL GRADIENTE DESCENDENTE EN DIMENSIÓN 1. DEFINICIONES Y CONCEPTOS</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EL ALGORITMO DEL GRADIENTE DESCENDENTE</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b="1" dirty="0">
                <a:solidFill>
                  <a:schemeClr val="tx2"/>
                </a:solidFill>
                <a:latin typeface="+mj-lt"/>
              </a:rPr>
              <a:t>EXISTENCIA DE MÁXIMOS Y MÍNIMOS ABSOLUTOS EN FUNCIONES MULTIVARIABLES</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EL MACHINE LEARNING ACTUAL Y EL GRADIENTE DESCENDENTE</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VARIANTES DEL A. G. D.</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OTRAS FUNCIONES DE COSTE EN ML</a:t>
            </a:r>
          </a:p>
        </p:txBody>
      </p:sp>
    </p:spTree>
    <p:extLst>
      <p:ext uri="{BB962C8B-B14F-4D97-AF65-F5344CB8AC3E}">
        <p14:creationId xmlns:p14="http://schemas.microsoft.com/office/powerpoint/2010/main" val="1839491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41450" y="2589209"/>
            <a:ext cx="9150009" cy="2270747"/>
          </a:xfrm>
        </p:spPr>
        <p:txBody>
          <a:bodyPr/>
          <a:lstStyle/>
          <a:p>
            <a:r>
              <a:rPr lang="es-ES" dirty="0"/>
              <a:t>4. EXISTENCIA DE MÁXIMOS Y MÍNIMOS ABSOLUTOS EN FUNCIONES MULTIVARIABLES</a:t>
            </a:r>
          </a:p>
        </p:txBody>
      </p:sp>
      <p:sp>
        <p:nvSpPr>
          <p:cNvPr id="3" name="Marcador de número de diapositiva 2"/>
          <p:cNvSpPr>
            <a:spLocks noGrp="1"/>
          </p:cNvSpPr>
          <p:nvPr>
            <p:ph type="sldNum" sz="quarter" idx="4"/>
          </p:nvPr>
        </p:nvSpPr>
        <p:spPr/>
        <p:txBody>
          <a:bodyPr/>
          <a:lstStyle/>
          <a:p>
            <a:pPr>
              <a:defRPr/>
            </a:pPr>
            <a:fld id="{AA05AA80-E33F-4D2D-A31B-6ECE2045C248}" type="slidenum">
              <a:rPr lang="en-GB" smtClean="0"/>
              <a:pPr>
                <a:defRPr/>
              </a:pPr>
              <a:t>21</a:t>
            </a:fld>
            <a:endParaRPr lang="en-GB"/>
          </a:p>
        </p:txBody>
      </p:sp>
      <p:sp>
        <p:nvSpPr>
          <p:cNvPr id="4" name="CuadroTexto 3">
            <a:extLst>
              <a:ext uri="{FF2B5EF4-FFF2-40B4-BE49-F238E27FC236}">
                <a16:creationId xmlns:a16="http://schemas.microsoft.com/office/drawing/2014/main" id="{DC38147E-B699-477E-9E96-571793BFD0E3}"/>
              </a:ext>
            </a:extLst>
          </p:cNvPr>
          <p:cNvSpPr txBox="1"/>
          <p:nvPr/>
        </p:nvSpPr>
        <p:spPr>
          <a:xfrm>
            <a:off x="4105212" y="7020197"/>
            <a:ext cx="2968885" cy="261610"/>
          </a:xfrm>
          <a:prstGeom prst="rect">
            <a:avLst/>
          </a:prstGeom>
          <a:solidFill>
            <a:schemeClr val="bg1"/>
          </a:solidFill>
        </p:spPr>
        <p:txBody>
          <a:bodyPr wrap="square" rtlCol="0">
            <a:spAutoFit/>
          </a:bodyPr>
          <a:lstStyle/>
          <a:p>
            <a:r>
              <a:rPr lang="es-ES" sz="1100" dirty="0">
                <a:latin typeface="+mn-lt"/>
              </a:rPr>
              <a:t>MODELOS LINEALES</a:t>
            </a:r>
          </a:p>
        </p:txBody>
      </p:sp>
    </p:spTree>
    <p:extLst>
      <p:ext uri="{BB962C8B-B14F-4D97-AF65-F5344CB8AC3E}">
        <p14:creationId xmlns:p14="http://schemas.microsoft.com/office/powerpoint/2010/main" val="1125117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22</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4. EXISTENCIA DE MÁXIMOS Y MÍNIMOS ABSOLUTOS EN FUNCIONES MULTIVARIABLES</a:t>
            </a:r>
            <a:endParaRPr lang="es-ES" sz="2800" kern="0" dirty="0"/>
          </a:p>
        </p:txBody>
      </p:sp>
      <p:sp>
        <p:nvSpPr>
          <p:cNvPr id="5" name="CuadroTexto 4">
            <a:extLst>
              <a:ext uri="{FF2B5EF4-FFF2-40B4-BE49-F238E27FC236}">
                <a16:creationId xmlns:a16="http://schemas.microsoft.com/office/drawing/2014/main" id="{874526AC-FC44-4554-B593-7EFCB4816034}"/>
              </a:ext>
            </a:extLst>
          </p:cNvPr>
          <p:cNvSpPr txBox="1"/>
          <p:nvPr/>
        </p:nvSpPr>
        <p:spPr>
          <a:xfrm>
            <a:off x="34092" y="1547589"/>
            <a:ext cx="9865096" cy="338554"/>
          </a:xfrm>
          <a:prstGeom prst="rect">
            <a:avLst/>
          </a:prstGeom>
          <a:noFill/>
        </p:spPr>
        <p:txBody>
          <a:bodyPr wrap="square" rtlCol="0">
            <a:spAutoFit/>
          </a:bodyPr>
          <a:lstStyle/>
          <a:p>
            <a:pPr algn="just"/>
            <a:r>
              <a:rPr lang="es-ES" sz="1600" dirty="0">
                <a:latin typeface="+mn-lt"/>
              </a:rPr>
              <a:t>¿Qué forma tienen las funciones de coste que se utilizan en el Machine </a:t>
            </a:r>
            <a:r>
              <a:rPr lang="es-ES" sz="1600" dirty="0" err="1">
                <a:latin typeface="+mn-lt"/>
              </a:rPr>
              <a:t>Learning</a:t>
            </a:r>
            <a:r>
              <a:rPr lang="es-ES" sz="1600" dirty="0">
                <a:latin typeface="+mn-lt"/>
              </a:rPr>
              <a:t>?</a:t>
            </a:r>
          </a:p>
        </p:txBody>
      </p:sp>
      <p:pic>
        <p:nvPicPr>
          <p:cNvPr id="4" name="Imagen 3">
            <a:extLst>
              <a:ext uri="{FF2B5EF4-FFF2-40B4-BE49-F238E27FC236}">
                <a16:creationId xmlns:a16="http://schemas.microsoft.com/office/drawing/2014/main" id="{97F0D08A-B458-4848-9D30-E7E78439E86D}"/>
              </a:ext>
            </a:extLst>
          </p:cNvPr>
          <p:cNvPicPr>
            <a:picLocks noChangeAspect="1"/>
          </p:cNvPicPr>
          <p:nvPr/>
        </p:nvPicPr>
        <p:blipFill>
          <a:blip r:embed="rId3"/>
          <a:stretch>
            <a:fillRect/>
          </a:stretch>
        </p:blipFill>
        <p:spPr>
          <a:xfrm>
            <a:off x="187400" y="2283568"/>
            <a:ext cx="6572597" cy="1123261"/>
          </a:xfrm>
          <a:prstGeom prst="rect">
            <a:avLst/>
          </a:prstGeom>
          <a:ln>
            <a:solidFill>
              <a:schemeClr val="accent1"/>
            </a:solidFill>
          </a:ln>
        </p:spPr>
      </p:pic>
      <p:pic>
        <p:nvPicPr>
          <p:cNvPr id="6" name="Imagen 5">
            <a:extLst>
              <a:ext uri="{FF2B5EF4-FFF2-40B4-BE49-F238E27FC236}">
                <a16:creationId xmlns:a16="http://schemas.microsoft.com/office/drawing/2014/main" id="{9B4CF981-13C0-474F-AB6F-6B5A3C91B651}"/>
              </a:ext>
            </a:extLst>
          </p:cNvPr>
          <p:cNvPicPr>
            <a:picLocks noChangeAspect="1"/>
          </p:cNvPicPr>
          <p:nvPr/>
        </p:nvPicPr>
        <p:blipFill>
          <a:blip r:embed="rId4"/>
          <a:stretch>
            <a:fillRect/>
          </a:stretch>
        </p:blipFill>
        <p:spPr>
          <a:xfrm>
            <a:off x="191344" y="3491805"/>
            <a:ext cx="4077812" cy="2016224"/>
          </a:xfrm>
          <a:prstGeom prst="rect">
            <a:avLst/>
          </a:prstGeom>
          <a:ln>
            <a:solidFill>
              <a:schemeClr val="accent1"/>
            </a:solidFill>
          </a:ln>
        </p:spPr>
      </p:pic>
      <p:pic>
        <p:nvPicPr>
          <p:cNvPr id="7" name="Imagen 6">
            <a:extLst>
              <a:ext uri="{FF2B5EF4-FFF2-40B4-BE49-F238E27FC236}">
                <a16:creationId xmlns:a16="http://schemas.microsoft.com/office/drawing/2014/main" id="{6B2A5341-FC26-4F16-90AC-E311C660802A}"/>
              </a:ext>
            </a:extLst>
          </p:cNvPr>
          <p:cNvPicPr>
            <a:picLocks noChangeAspect="1"/>
          </p:cNvPicPr>
          <p:nvPr/>
        </p:nvPicPr>
        <p:blipFill>
          <a:blip r:embed="rId5"/>
          <a:stretch>
            <a:fillRect/>
          </a:stretch>
        </p:blipFill>
        <p:spPr>
          <a:xfrm>
            <a:off x="4481810" y="3491805"/>
            <a:ext cx="6048668" cy="1512168"/>
          </a:xfrm>
          <a:prstGeom prst="rect">
            <a:avLst/>
          </a:prstGeom>
          <a:ln>
            <a:solidFill>
              <a:schemeClr val="accent1"/>
            </a:solidFill>
          </a:ln>
        </p:spPr>
      </p:pic>
      <p:pic>
        <p:nvPicPr>
          <p:cNvPr id="8" name="Imagen 7">
            <a:extLst>
              <a:ext uri="{FF2B5EF4-FFF2-40B4-BE49-F238E27FC236}">
                <a16:creationId xmlns:a16="http://schemas.microsoft.com/office/drawing/2014/main" id="{495BDB4F-B0DA-41FD-8A79-30000571A58E}"/>
              </a:ext>
            </a:extLst>
          </p:cNvPr>
          <p:cNvPicPr>
            <a:picLocks noChangeAspect="1"/>
          </p:cNvPicPr>
          <p:nvPr/>
        </p:nvPicPr>
        <p:blipFill>
          <a:blip r:embed="rId6"/>
          <a:stretch>
            <a:fillRect/>
          </a:stretch>
        </p:blipFill>
        <p:spPr>
          <a:xfrm>
            <a:off x="4481810" y="5292005"/>
            <a:ext cx="6018659" cy="1238124"/>
          </a:xfrm>
          <a:prstGeom prst="rect">
            <a:avLst/>
          </a:prstGeom>
          <a:ln>
            <a:solidFill>
              <a:schemeClr val="accent1"/>
            </a:solidFill>
          </a:ln>
        </p:spPr>
      </p:pic>
    </p:spTree>
    <p:extLst>
      <p:ext uri="{BB962C8B-B14F-4D97-AF65-F5344CB8AC3E}">
        <p14:creationId xmlns:p14="http://schemas.microsoft.com/office/powerpoint/2010/main" val="4198109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23</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4105212" y="7020197"/>
            <a:ext cx="2968885"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50" name="Title 2">
            <a:extLst>
              <a:ext uri="{FF2B5EF4-FFF2-40B4-BE49-F238E27FC236}">
                <a16:creationId xmlns:a16="http://schemas.microsoft.com/office/drawing/2014/main" id="{0704E565-F141-41E4-BDB8-4AED987CA3B7}"/>
              </a:ext>
            </a:extLst>
          </p:cNvPr>
          <p:cNvSpPr txBox="1">
            <a:spLocks/>
          </p:cNvSpPr>
          <p:nvPr/>
        </p:nvSpPr>
        <p:spPr>
          <a:xfrm>
            <a:off x="161330" y="68832"/>
            <a:ext cx="5928836" cy="1008112"/>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¿QUÉ VAMOS A VER?</a:t>
            </a:r>
            <a:endParaRPr lang="es-ES" sz="2800" kern="0" dirty="0"/>
          </a:p>
        </p:txBody>
      </p:sp>
      <p:sp>
        <p:nvSpPr>
          <p:cNvPr id="3" name="CuadroTexto 2"/>
          <p:cNvSpPr txBox="1"/>
          <p:nvPr/>
        </p:nvSpPr>
        <p:spPr>
          <a:xfrm>
            <a:off x="161330" y="855959"/>
            <a:ext cx="10431339" cy="5170646"/>
          </a:xfrm>
          <a:prstGeom prst="rect">
            <a:avLst/>
          </a:prstGeom>
          <a:noFill/>
        </p:spPr>
        <p:txBody>
          <a:bodyPr wrap="square" rtlCol="0">
            <a:spAutoFit/>
          </a:bodyPr>
          <a:lstStyle/>
          <a:p>
            <a:pPr marL="514350" indent="-514350" algn="l">
              <a:buFont typeface="+mj-lt"/>
              <a:buAutoNum type="arabicPeriod"/>
            </a:pPr>
            <a:r>
              <a:rPr lang="es-ES" sz="2200" dirty="0">
                <a:latin typeface="+mj-lt"/>
              </a:rPr>
              <a:t>INTRODUCCIÓN</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ALGORITMO DEL GRADIENTE DESCENDENTE EN DIMENSIÓN 1. DEFINICIONES Y CONCEPTOS</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EL ALGORITMO DEL GRADIENTE DESCENDENTE</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EXISTENCIA DE MÁXIMOS Y MÍNIMOS ABSOLUTOS EN FUNCIONES MULTIVARIABLES</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b="1" dirty="0">
                <a:solidFill>
                  <a:schemeClr val="accent1"/>
                </a:solidFill>
                <a:latin typeface="+mj-lt"/>
              </a:rPr>
              <a:t>EL MACHINE LEARNING ACTUAL Y EL GRADIENTE DESCENDENTE</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VARIANTES DEL A. G. D.</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OTRAS FUNCIONES DE COSTE EN ML</a:t>
            </a:r>
          </a:p>
        </p:txBody>
      </p:sp>
    </p:spTree>
    <p:extLst>
      <p:ext uri="{BB962C8B-B14F-4D97-AF65-F5344CB8AC3E}">
        <p14:creationId xmlns:p14="http://schemas.microsoft.com/office/powerpoint/2010/main" val="650983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41450" y="2589209"/>
            <a:ext cx="9150009" cy="2270747"/>
          </a:xfrm>
        </p:spPr>
        <p:txBody>
          <a:bodyPr/>
          <a:lstStyle/>
          <a:p>
            <a:r>
              <a:rPr lang="es-ES" dirty="0"/>
              <a:t>5. EL MACHINE LEARNING ACTUAL Y EL GRADIENE DESCENDENTE</a:t>
            </a:r>
          </a:p>
        </p:txBody>
      </p:sp>
      <p:sp>
        <p:nvSpPr>
          <p:cNvPr id="3" name="Marcador de número de diapositiva 2"/>
          <p:cNvSpPr>
            <a:spLocks noGrp="1"/>
          </p:cNvSpPr>
          <p:nvPr>
            <p:ph type="sldNum" sz="quarter" idx="4"/>
          </p:nvPr>
        </p:nvSpPr>
        <p:spPr/>
        <p:txBody>
          <a:bodyPr/>
          <a:lstStyle/>
          <a:p>
            <a:pPr>
              <a:defRPr/>
            </a:pPr>
            <a:fld id="{AA05AA80-E33F-4D2D-A31B-6ECE2045C248}" type="slidenum">
              <a:rPr lang="en-GB" smtClean="0"/>
              <a:pPr>
                <a:defRPr/>
              </a:pPr>
              <a:t>24</a:t>
            </a:fld>
            <a:endParaRPr lang="en-GB"/>
          </a:p>
        </p:txBody>
      </p:sp>
      <p:sp>
        <p:nvSpPr>
          <p:cNvPr id="4" name="CuadroTexto 3">
            <a:extLst>
              <a:ext uri="{FF2B5EF4-FFF2-40B4-BE49-F238E27FC236}">
                <a16:creationId xmlns:a16="http://schemas.microsoft.com/office/drawing/2014/main" id="{DC38147E-B699-477E-9E96-571793BFD0E3}"/>
              </a:ext>
            </a:extLst>
          </p:cNvPr>
          <p:cNvSpPr txBox="1"/>
          <p:nvPr/>
        </p:nvSpPr>
        <p:spPr>
          <a:xfrm>
            <a:off x="4105212" y="7020197"/>
            <a:ext cx="2968885" cy="261610"/>
          </a:xfrm>
          <a:prstGeom prst="rect">
            <a:avLst/>
          </a:prstGeom>
          <a:solidFill>
            <a:schemeClr val="bg1"/>
          </a:solidFill>
        </p:spPr>
        <p:txBody>
          <a:bodyPr wrap="square" rtlCol="0">
            <a:spAutoFit/>
          </a:bodyPr>
          <a:lstStyle/>
          <a:p>
            <a:r>
              <a:rPr lang="es-ES" sz="1100" dirty="0">
                <a:latin typeface="+mn-lt"/>
              </a:rPr>
              <a:t>MODELOS LINEALES</a:t>
            </a:r>
          </a:p>
        </p:txBody>
      </p:sp>
    </p:spTree>
    <p:extLst>
      <p:ext uri="{BB962C8B-B14F-4D97-AF65-F5344CB8AC3E}">
        <p14:creationId xmlns:p14="http://schemas.microsoft.com/office/powerpoint/2010/main" val="788251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25</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5. EL MACHINE LEARNING ACTUAL Y EL GRADIENTE DESCENCENTE</a:t>
            </a:r>
            <a:endParaRPr lang="es-ES" sz="2800" kern="0" dirty="0"/>
          </a:p>
        </p:txBody>
      </p:sp>
      <p:sp>
        <p:nvSpPr>
          <p:cNvPr id="5" name="CuadroTexto 4">
            <a:extLst>
              <a:ext uri="{FF2B5EF4-FFF2-40B4-BE49-F238E27FC236}">
                <a16:creationId xmlns:a16="http://schemas.microsoft.com/office/drawing/2014/main" id="{874526AC-FC44-4554-B593-7EFCB4816034}"/>
              </a:ext>
            </a:extLst>
          </p:cNvPr>
          <p:cNvSpPr txBox="1"/>
          <p:nvPr/>
        </p:nvSpPr>
        <p:spPr>
          <a:xfrm>
            <a:off x="34092" y="1547589"/>
            <a:ext cx="9865096" cy="338554"/>
          </a:xfrm>
          <a:prstGeom prst="rect">
            <a:avLst/>
          </a:prstGeom>
          <a:noFill/>
        </p:spPr>
        <p:txBody>
          <a:bodyPr wrap="square" rtlCol="0">
            <a:spAutoFit/>
          </a:bodyPr>
          <a:lstStyle/>
          <a:p>
            <a:pPr algn="just"/>
            <a:r>
              <a:rPr lang="es-ES" sz="1600" dirty="0">
                <a:latin typeface="+mn-lt"/>
              </a:rPr>
              <a:t>El corazón de los algoritmos</a:t>
            </a:r>
          </a:p>
        </p:txBody>
      </p:sp>
      <p:pic>
        <p:nvPicPr>
          <p:cNvPr id="3" name="Imagen 2">
            <a:extLst>
              <a:ext uri="{FF2B5EF4-FFF2-40B4-BE49-F238E27FC236}">
                <a16:creationId xmlns:a16="http://schemas.microsoft.com/office/drawing/2014/main" id="{50411697-2439-410E-95CA-ED0BA8613FE8}"/>
              </a:ext>
            </a:extLst>
          </p:cNvPr>
          <p:cNvPicPr>
            <a:picLocks noChangeAspect="1"/>
          </p:cNvPicPr>
          <p:nvPr/>
        </p:nvPicPr>
        <p:blipFill>
          <a:blip r:embed="rId3"/>
          <a:stretch>
            <a:fillRect/>
          </a:stretch>
        </p:blipFill>
        <p:spPr>
          <a:xfrm>
            <a:off x="161330" y="2074863"/>
            <a:ext cx="7056784" cy="1468796"/>
          </a:xfrm>
          <a:prstGeom prst="rect">
            <a:avLst/>
          </a:prstGeom>
          <a:ln>
            <a:solidFill>
              <a:schemeClr val="accent1"/>
            </a:solidFill>
          </a:ln>
        </p:spPr>
      </p:pic>
      <p:pic>
        <p:nvPicPr>
          <p:cNvPr id="9" name="Imagen 8">
            <a:extLst>
              <a:ext uri="{FF2B5EF4-FFF2-40B4-BE49-F238E27FC236}">
                <a16:creationId xmlns:a16="http://schemas.microsoft.com/office/drawing/2014/main" id="{D8A188A9-8006-4B55-AA89-EF8200B78064}"/>
              </a:ext>
            </a:extLst>
          </p:cNvPr>
          <p:cNvPicPr>
            <a:picLocks noChangeAspect="1"/>
          </p:cNvPicPr>
          <p:nvPr/>
        </p:nvPicPr>
        <p:blipFill>
          <a:blip r:embed="rId4"/>
          <a:stretch>
            <a:fillRect/>
          </a:stretch>
        </p:blipFill>
        <p:spPr>
          <a:xfrm>
            <a:off x="1817513" y="4178626"/>
            <a:ext cx="7056785" cy="1833460"/>
          </a:xfrm>
          <a:prstGeom prst="rect">
            <a:avLst/>
          </a:prstGeom>
          <a:ln>
            <a:solidFill>
              <a:schemeClr val="accent1"/>
            </a:solidFill>
          </a:ln>
        </p:spPr>
      </p:pic>
    </p:spTree>
    <p:extLst>
      <p:ext uri="{BB962C8B-B14F-4D97-AF65-F5344CB8AC3E}">
        <p14:creationId xmlns:p14="http://schemas.microsoft.com/office/powerpoint/2010/main" val="998650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26</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5. EL MACHINE LEARNING ACTUAL Y EL GRADIENTE DESCENCENTE</a:t>
            </a:r>
            <a:endParaRPr lang="es-ES" sz="2800" kern="0" dirty="0"/>
          </a:p>
        </p:txBody>
      </p:sp>
      <p:sp>
        <p:nvSpPr>
          <p:cNvPr id="5" name="CuadroTexto 4">
            <a:extLst>
              <a:ext uri="{FF2B5EF4-FFF2-40B4-BE49-F238E27FC236}">
                <a16:creationId xmlns:a16="http://schemas.microsoft.com/office/drawing/2014/main" id="{874526AC-FC44-4554-B593-7EFCB4816034}"/>
              </a:ext>
            </a:extLst>
          </p:cNvPr>
          <p:cNvSpPr txBox="1"/>
          <p:nvPr/>
        </p:nvSpPr>
        <p:spPr>
          <a:xfrm>
            <a:off x="34092" y="1547589"/>
            <a:ext cx="9865096" cy="338554"/>
          </a:xfrm>
          <a:prstGeom prst="rect">
            <a:avLst/>
          </a:prstGeom>
          <a:noFill/>
        </p:spPr>
        <p:txBody>
          <a:bodyPr wrap="square" rtlCol="0">
            <a:spAutoFit/>
          </a:bodyPr>
          <a:lstStyle/>
          <a:p>
            <a:pPr algn="just"/>
            <a:r>
              <a:rPr lang="es-ES" sz="1600" dirty="0">
                <a:latin typeface="+mn-lt"/>
              </a:rPr>
              <a:t>Los peligros del a. g. d.</a:t>
            </a:r>
          </a:p>
        </p:txBody>
      </p:sp>
      <p:pic>
        <p:nvPicPr>
          <p:cNvPr id="8" name="Imagen 7">
            <a:extLst>
              <a:ext uri="{FF2B5EF4-FFF2-40B4-BE49-F238E27FC236}">
                <a16:creationId xmlns:a16="http://schemas.microsoft.com/office/drawing/2014/main" id="{74B85B1E-2CF7-48EF-ABC0-E6977D2D9541}"/>
              </a:ext>
            </a:extLst>
          </p:cNvPr>
          <p:cNvPicPr>
            <a:picLocks noChangeAspect="1"/>
          </p:cNvPicPr>
          <p:nvPr/>
        </p:nvPicPr>
        <p:blipFill>
          <a:blip r:embed="rId3"/>
          <a:stretch>
            <a:fillRect/>
          </a:stretch>
        </p:blipFill>
        <p:spPr>
          <a:xfrm>
            <a:off x="2681091" y="1394320"/>
            <a:ext cx="7218097" cy="645091"/>
          </a:xfrm>
          <a:prstGeom prst="rect">
            <a:avLst/>
          </a:prstGeom>
        </p:spPr>
      </p:pic>
      <p:pic>
        <p:nvPicPr>
          <p:cNvPr id="4" name="Imagen 3">
            <a:extLst>
              <a:ext uri="{FF2B5EF4-FFF2-40B4-BE49-F238E27FC236}">
                <a16:creationId xmlns:a16="http://schemas.microsoft.com/office/drawing/2014/main" id="{B6C4E99D-E6D3-44E1-BC81-5D57A0B121E3}"/>
              </a:ext>
            </a:extLst>
          </p:cNvPr>
          <p:cNvPicPr>
            <a:picLocks noChangeAspect="1"/>
          </p:cNvPicPr>
          <p:nvPr/>
        </p:nvPicPr>
        <p:blipFill>
          <a:blip r:embed="rId4"/>
          <a:stretch>
            <a:fillRect/>
          </a:stretch>
        </p:blipFill>
        <p:spPr>
          <a:xfrm>
            <a:off x="1558849" y="3108472"/>
            <a:ext cx="7591425" cy="2143125"/>
          </a:xfrm>
          <a:prstGeom prst="rect">
            <a:avLst/>
          </a:prstGeom>
          <a:ln>
            <a:solidFill>
              <a:schemeClr val="accent1"/>
            </a:solidFill>
          </a:ln>
        </p:spPr>
      </p:pic>
    </p:spTree>
    <p:extLst>
      <p:ext uri="{BB962C8B-B14F-4D97-AF65-F5344CB8AC3E}">
        <p14:creationId xmlns:p14="http://schemas.microsoft.com/office/powerpoint/2010/main" val="3790459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27</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4105212" y="7020197"/>
            <a:ext cx="2968885"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50" name="Title 2">
            <a:extLst>
              <a:ext uri="{FF2B5EF4-FFF2-40B4-BE49-F238E27FC236}">
                <a16:creationId xmlns:a16="http://schemas.microsoft.com/office/drawing/2014/main" id="{0704E565-F141-41E4-BDB8-4AED987CA3B7}"/>
              </a:ext>
            </a:extLst>
          </p:cNvPr>
          <p:cNvSpPr txBox="1">
            <a:spLocks/>
          </p:cNvSpPr>
          <p:nvPr/>
        </p:nvSpPr>
        <p:spPr>
          <a:xfrm>
            <a:off x="161330" y="68832"/>
            <a:ext cx="5928836" cy="1008112"/>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¿QUÉ VAMOS A VER?</a:t>
            </a:r>
            <a:endParaRPr lang="es-ES" sz="2800" kern="0" dirty="0"/>
          </a:p>
        </p:txBody>
      </p:sp>
      <p:sp>
        <p:nvSpPr>
          <p:cNvPr id="3" name="CuadroTexto 2"/>
          <p:cNvSpPr txBox="1"/>
          <p:nvPr/>
        </p:nvSpPr>
        <p:spPr>
          <a:xfrm>
            <a:off x="161330" y="855959"/>
            <a:ext cx="10431339" cy="5170646"/>
          </a:xfrm>
          <a:prstGeom prst="rect">
            <a:avLst/>
          </a:prstGeom>
          <a:noFill/>
        </p:spPr>
        <p:txBody>
          <a:bodyPr wrap="square" rtlCol="0">
            <a:spAutoFit/>
          </a:bodyPr>
          <a:lstStyle/>
          <a:p>
            <a:pPr marL="514350" indent="-514350" algn="l">
              <a:buFont typeface="+mj-lt"/>
              <a:buAutoNum type="arabicPeriod"/>
            </a:pPr>
            <a:r>
              <a:rPr lang="es-ES" sz="2200" dirty="0">
                <a:latin typeface="+mj-lt"/>
              </a:rPr>
              <a:t>INTRODUCCIÓN</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ALGORITMO DEL GRADIENTE DESCENDENTE EN DIMENSIÓN 1. DEFINICIONES Y CONCEPTOS</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EL ALGORITMO DEL GRADIENTE DESCENDENTE</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EXISTENCIA DE MÁXIMOS Y MÍNIMOS ABSOLUTOS EN FUNCIONES MULTIVARIABLES</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EL MACHINE LEARNING ACTUAL Y EL GRADIENTE DESCENDENTE</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b="1" dirty="0">
                <a:solidFill>
                  <a:schemeClr val="accent1"/>
                </a:solidFill>
                <a:latin typeface="+mj-lt"/>
              </a:rPr>
              <a:t>VARIANTES DEL A. G. D.</a:t>
            </a:r>
          </a:p>
          <a:p>
            <a:pPr marL="514350" indent="-514350" algn="l">
              <a:buFont typeface="+mj-lt"/>
              <a:buAutoNum type="arabicPeriod"/>
            </a:pPr>
            <a:endParaRPr lang="es-ES" sz="2200" b="1" dirty="0">
              <a:solidFill>
                <a:schemeClr val="accent1"/>
              </a:solidFill>
              <a:latin typeface="+mj-lt"/>
            </a:endParaRPr>
          </a:p>
          <a:p>
            <a:pPr marL="514350" indent="-514350" algn="l">
              <a:buFont typeface="+mj-lt"/>
              <a:buAutoNum type="arabicPeriod"/>
            </a:pPr>
            <a:r>
              <a:rPr lang="es-ES" sz="2200" dirty="0">
                <a:latin typeface="+mj-lt"/>
              </a:rPr>
              <a:t>OTRAS FUNCIONES DE COSTE EN ML</a:t>
            </a:r>
          </a:p>
        </p:txBody>
      </p:sp>
    </p:spTree>
    <p:extLst>
      <p:ext uri="{BB962C8B-B14F-4D97-AF65-F5344CB8AC3E}">
        <p14:creationId xmlns:p14="http://schemas.microsoft.com/office/powerpoint/2010/main" val="3018664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41450" y="2589209"/>
            <a:ext cx="9150009" cy="2270747"/>
          </a:xfrm>
        </p:spPr>
        <p:txBody>
          <a:bodyPr/>
          <a:lstStyle/>
          <a:p>
            <a:r>
              <a:rPr lang="es-ES" dirty="0"/>
              <a:t>6. VARIANTES DEL A. G. D.: EL GRADIENTE ESTOCÁSTICO</a:t>
            </a:r>
          </a:p>
        </p:txBody>
      </p:sp>
      <p:sp>
        <p:nvSpPr>
          <p:cNvPr id="3" name="Marcador de número de diapositiva 2"/>
          <p:cNvSpPr>
            <a:spLocks noGrp="1"/>
          </p:cNvSpPr>
          <p:nvPr>
            <p:ph type="sldNum" sz="quarter" idx="4"/>
          </p:nvPr>
        </p:nvSpPr>
        <p:spPr/>
        <p:txBody>
          <a:bodyPr/>
          <a:lstStyle/>
          <a:p>
            <a:pPr>
              <a:defRPr/>
            </a:pPr>
            <a:fld id="{AA05AA80-E33F-4D2D-A31B-6ECE2045C248}" type="slidenum">
              <a:rPr lang="en-GB" smtClean="0"/>
              <a:pPr>
                <a:defRPr/>
              </a:pPr>
              <a:t>28</a:t>
            </a:fld>
            <a:endParaRPr lang="en-GB"/>
          </a:p>
        </p:txBody>
      </p:sp>
      <p:sp>
        <p:nvSpPr>
          <p:cNvPr id="4" name="CuadroTexto 3">
            <a:extLst>
              <a:ext uri="{FF2B5EF4-FFF2-40B4-BE49-F238E27FC236}">
                <a16:creationId xmlns:a16="http://schemas.microsoft.com/office/drawing/2014/main" id="{DC38147E-B699-477E-9E96-571793BFD0E3}"/>
              </a:ext>
            </a:extLst>
          </p:cNvPr>
          <p:cNvSpPr txBox="1"/>
          <p:nvPr/>
        </p:nvSpPr>
        <p:spPr>
          <a:xfrm>
            <a:off x="4105212" y="7020197"/>
            <a:ext cx="2968885" cy="261610"/>
          </a:xfrm>
          <a:prstGeom prst="rect">
            <a:avLst/>
          </a:prstGeom>
          <a:solidFill>
            <a:schemeClr val="bg1"/>
          </a:solidFill>
        </p:spPr>
        <p:txBody>
          <a:bodyPr wrap="square" rtlCol="0">
            <a:spAutoFit/>
          </a:bodyPr>
          <a:lstStyle/>
          <a:p>
            <a:r>
              <a:rPr lang="es-ES" sz="1100" dirty="0">
                <a:latin typeface="+mn-lt"/>
              </a:rPr>
              <a:t>MODELOS LINEALES</a:t>
            </a:r>
          </a:p>
        </p:txBody>
      </p:sp>
    </p:spTree>
    <p:extLst>
      <p:ext uri="{BB962C8B-B14F-4D97-AF65-F5344CB8AC3E}">
        <p14:creationId xmlns:p14="http://schemas.microsoft.com/office/powerpoint/2010/main" val="741298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29</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6. VARIANTES DEL A. G. D.: EL GRADIENTE ESTOCÁSTICO</a:t>
            </a:r>
            <a:endParaRPr lang="es-ES" sz="2800" kern="0" dirty="0"/>
          </a:p>
        </p:txBody>
      </p:sp>
      <p:pic>
        <p:nvPicPr>
          <p:cNvPr id="3" name="Imagen 2">
            <a:extLst>
              <a:ext uri="{FF2B5EF4-FFF2-40B4-BE49-F238E27FC236}">
                <a16:creationId xmlns:a16="http://schemas.microsoft.com/office/drawing/2014/main" id="{E3FE5F12-A71C-4EB3-AE24-3EF45145CC94}"/>
              </a:ext>
            </a:extLst>
          </p:cNvPr>
          <p:cNvPicPr>
            <a:picLocks noChangeAspect="1"/>
          </p:cNvPicPr>
          <p:nvPr/>
        </p:nvPicPr>
        <p:blipFill>
          <a:blip r:embed="rId3"/>
          <a:stretch>
            <a:fillRect/>
          </a:stretch>
        </p:blipFill>
        <p:spPr>
          <a:xfrm>
            <a:off x="1244524" y="3131765"/>
            <a:ext cx="8220075" cy="2400300"/>
          </a:xfrm>
          <a:prstGeom prst="rect">
            <a:avLst/>
          </a:prstGeom>
          <a:ln>
            <a:solidFill>
              <a:schemeClr val="accent1"/>
            </a:solidFill>
          </a:ln>
        </p:spPr>
      </p:pic>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584775"/>
          </a:xfrm>
          <a:prstGeom prst="rect">
            <a:avLst/>
          </a:prstGeom>
          <a:noFill/>
        </p:spPr>
        <p:txBody>
          <a:bodyPr wrap="square" rtlCol="0">
            <a:spAutoFit/>
          </a:bodyPr>
          <a:lstStyle/>
          <a:p>
            <a:pPr algn="just"/>
            <a:r>
              <a:rPr lang="es-ES" sz="1600" dirty="0">
                <a:latin typeface="+mn-lt"/>
              </a:rPr>
              <a:t>El a. g. d. obliga a hacer operaciones con un elevado número de sumandos, tantos como datos se disponga</a:t>
            </a:r>
          </a:p>
        </p:txBody>
      </p:sp>
    </p:spTree>
    <p:extLst>
      <p:ext uri="{BB962C8B-B14F-4D97-AF65-F5344CB8AC3E}">
        <p14:creationId xmlns:p14="http://schemas.microsoft.com/office/powerpoint/2010/main" val="65716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3</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4105212" y="7020197"/>
            <a:ext cx="2968885"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50" name="Title 2">
            <a:extLst>
              <a:ext uri="{FF2B5EF4-FFF2-40B4-BE49-F238E27FC236}">
                <a16:creationId xmlns:a16="http://schemas.microsoft.com/office/drawing/2014/main" id="{0704E565-F141-41E4-BDB8-4AED987CA3B7}"/>
              </a:ext>
            </a:extLst>
          </p:cNvPr>
          <p:cNvSpPr txBox="1">
            <a:spLocks/>
          </p:cNvSpPr>
          <p:nvPr/>
        </p:nvSpPr>
        <p:spPr>
          <a:xfrm>
            <a:off x="161330" y="68832"/>
            <a:ext cx="5928836" cy="1008112"/>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¿QUÉ VAMOS A VER?</a:t>
            </a:r>
            <a:endParaRPr lang="es-ES" sz="2800" kern="0" dirty="0"/>
          </a:p>
        </p:txBody>
      </p:sp>
      <p:sp>
        <p:nvSpPr>
          <p:cNvPr id="3" name="CuadroTexto 2"/>
          <p:cNvSpPr txBox="1"/>
          <p:nvPr/>
        </p:nvSpPr>
        <p:spPr>
          <a:xfrm>
            <a:off x="161330" y="855959"/>
            <a:ext cx="10431339" cy="5170646"/>
          </a:xfrm>
          <a:prstGeom prst="rect">
            <a:avLst/>
          </a:prstGeom>
          <a:noFill/>
        </p:spPr>
        <p:txBody>
          <a:bodyPr wrap="square" rtlCol="0">
            <a:spAutoFit/>
          </a:bodyPr>
          <a:lstStyle/>
          <a:p>
            <a:pPr marL="514350" indent="-514350" algn="l">
              <a:buFont typeface="+mj-lt"/>
              <a:buAutoNum type="arabicPeriod"/>
            </a:pPr>
            <a:r>
              <a:rPr lang="es-ES" sz="2200" b="1" dirty="0">
                <a:solidFill>
                  <a:schemeClr val="tx2"/>
                </a:solidFill>
                <a:latin typeface="+mj-lt"/>
              </a:rPr>
              <a:t>INTRODUCCIÓN</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ALGORITMO DEL GRADIENTE DESCENDENTE EN DIMENSIÓN 1. DEFINICIONES Y CONCEPTOS</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EL ALGORITMO DEL GRADIENTE DESCENDENTE</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EXISTENCIA DE MÁXIMOS Y MÍNIMOS ABSOLUTOS EN FUNCIONES MULTIVARIABLES</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EL MACHINE LEARNING ACTUAL Y EL GRADIENTE DESCENDENTE</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VARIANTES DEL A. G. D.</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OTRAS FUNCIONES DE COSTE EN ML</a:t>
            </a:r>
          </a:p>
        </p:txBody>
      </p:sp>
    </p:spTree>
    <p:extLst>
      <p:ext uri="{BB962C8B-B14F-4D97-AF65-F5344CB8AC3E}">
        <p14:creationId xmlns:p14="http://schemas.microsoft.com/office/powerpoint/2010/main" val="421467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30</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6. VARIANTES DEL A. G. D.: EL GRADIENTE ESTOCÁSTICO</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584775"/>
          </a:xfrm>
          <a:prstGeom prst="rect">
            <a:avLst/>
          </a:prstGeom>
          <a:noFill/>
        </p:spPr>
        <p:txBody>
          <a:bodyPr wrap="square" rtlCol="0">
            <a:spAutoFit/>
          </a:bodyPr>
          <a:lstStyle/>
          <a:p>
            <a:pPr algn="just"/>
            <a:r>
              <a:rPr lang="es-ES" sz="1600" dirty="0">
                <a:latin typeface="+mn-lt"/>
              </a:rPr>
              <a:t>El a. g. d. obliga a hacer operaciones con un elevado número de sumandos, tantos como datos se disponga</a:t>
            </a:r>
          </a:p>
        </p:txBody>
      </p:sp>
      <p:pic>
        <p:nvPicPr>
          <p:cNvPr id="4" name="Imagen 3">
            <a:extLst>
              <a:ext uri="{FF2B5EF4-FFF2-40B4-BE49-F238E27FC236}">
                <a16:creationId xmlns:a16="http://schemas.microsoft.com/office/drawing/2014/main" id="{4271A7EA-5F57-4863-9045-6F8A4DA62A20}"/>
              </a:ext>
            </a:extLst>
          </p:cNvPr>
          <p:cNvPicPr>
            <a:picLocks noChangeAspect="1"/>
          </p:cNvPicPr>
          <p:nvPr/>
        </p:nvPicPr>
        <p:blipFill>
          <a:blip r:embed="rId3"/>
          <a:stretch>
            <a:fillRect/>
          </a:stretch>
        </p:blipFill>
        <p:spPr>
          <a:xfrm>
            <a:off x="1135856" y="2627709"/>
            <a:ext cx="8420100" cy="2924175"/>
          </a:xfrm>
          <a:prstGeom prst="rect">
            <a:avLst/>
          </a:prstGeom>
          <a:ln>
            <a:solidFill>
              <a:schemeClr val="accent1"/>
            </a:solidFill>
          </a:ln>
        </p:spPr>
      </p:pic>
    </p:spTree>
    <p:extLst>
      <p:ext uri="{BB962C8B-B14F-4D97-AF65-F5344CB8AC3E}">
        <p14:creationId xmlns:p14="http://schemas.microsoft.com/office/powerpoint/2010/main" val="3864877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31</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6. VARIANTES DEL A. G. D.: EL GRADIENTE ESTOCÁSTICO</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584775"/>
          </a:xfrm>
          <a:prstGeom prst="rect">
            <a:avLst/>
          </a:prstGeom>
          <a:noFill/>
        </p:spPr>
        <p:txBody>
          <a:bodyPr wrap="square" rtlCol="0">
            <a:spAutoFit/>
          </a:bodyPr>
          <a:lstStyle/>
          <a:p>
            <a:pPr algn="just"/>
            <a:r>
              <a:rPr lang="es-ES" sz="1600" dirty="0">
                <a:latin typeface="+mn-lt"/>
              </a:rPr>
              <a:t>En ocasiones el a. g. d. estocástico puede incluso mejorar los resultados del a. g. d., sobre todo cuando el número de observaciones es muy elevado</a:t>
            </a:r>
          </a:p>
        </p:txBody>
      </p:sp>
      <p:pic>
        <p:nvPicPr>
          <p:cNvPr id="5" name="Imagen 4">
            <a:extLst>
              <a:ext uri="{FF2B5EF4-FFF2-40B4-BE49-F238E27FC236}">
                <a16:creationId xmlns:a16="http://schemas.microsoft.com/office/drawing/2014/main" id="{325BBA98-A012-48DA-BD67-8A19E2296E09}"/>
              </a:ext>
            </a:extLst>
          </p:cNvPr>
          <p:cNvPicPr>
            <a:picLocks noChangeAspect="1"/>
          </p:cNvPicPr>
          <p:nvPr/>
        </p:nvPicPr>
        <p:blipFill>
          <a:blip r:embed="rId3"/>
          <a:stretch>
            <a:fillRect/>
          </a:stretch>
        </p:blipFill>
        <p:spPr>
          <a:xfrm>
            <a:off x="1159668" y="2406584"/>
            <a:ext cx="8372475" cy="4133850"/>
          </a:xfrm>
          <a:prstGeom prst="rect">
            <a:avLst/>
          </a:prstGeom>
          <a:ln>
            <a:solidFill>
              <a:schemeClr val="accent1"/>
            </a:solidFill>
          </a:ln>
        </p:spPr>
      </p:pic>
    </p:spTree>
    <p:extLst>
      <p:ext uri="{BB962C8B-B14F-4D97-AF65-F5344CB8AC3E}">
        <p14:creationId xmlns:p14="http://schemas.microsoft.com/office/powerpoint/2010/main" val="215900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32</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6. VARIANTES DEL A. G. D.: EL GRADIENTE DESCENDENTE CON MOMENTO</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584775"/>
          </a:xfrm>
          <a:prstGeom prst="rect">
            <a:avLst/>
          </a:prstGeom>
          <a:noFill/>
        </p:spPr>
        <p:txBody>
          <a:bodyPr wrap="square" rtlCol="0">
            <a:spAutoFit/>
          </a:bodyPr>
          <a:lstStyle/>
          <a:p>
            <a:pPr algn="just"/>
            <a:r>
              <a:rPr lang="es-ES" sz="1600" dirty="0">
                <a:latin typeface="+mn-lt"/>
              </a:rPr>
              <a:t>Un parámetro de recuerdo de la anterior acción, permite en ocasiones evitar mínimos locales en el a. g. d.</a:t>
            </a:r>
          </a:p>
        </p:txBody>
      </p:sp>
      <p:pic>
        <p:nvPicPr>
          <p:cNvPr id="3" name="Imagen 2">
            <a:extLst>
              <a:ext uri="{FF2B5EF4-FFF2-40B4-BE49-F238E27FC236}">
                <a16:creationId xmlns:a16="http://schemas.microsoft.com/office/drawing/2014/main" id="{B4337EE1-D59A-4B5B-A0EB-4B7FCA9EAE27}"/>
              </a:ext>
            </a:extLst>
          </p:cNvPr>
          <p:cNvPicPr>
            <a:picLocks noChangeAspect="1"/>
          </p:cNvPicPr>
          <p:nvPr/>
        </p:nvPicPr>
        <p:blipFill>
          <a:blip r:embed="rId3"/>
          <a:stretch>
            <a:fillRect/>
          </a:stretch>
        </p:blipFill>
        <p:spPr>
          <a:xfrm>
            <a:off x="1192137" y="2139160"/>
            <a:ext cx="8324850" cy="2181225"/>
          </a:xfrm>
          <a:prstGeom prst="rect">
            <a:avLst/>
          </a:prstGeom>
          <a:ln>
            <a:solidFill>
              <a:schemeClr val="accent1"/>
            </a:solidFill>
          </a:ln>
        </p:spPr>
      </p:pic>
      <p:pic>
        <p:nvPicPr>
          <p:cNvPr id="4" name="Imagen 3">
            <a:extLst>
              <a:ext uri="{FF2B5EF4-FFF2-40B4-BE49-F238E27FC236}">
                <a16:creationId xmlns:a16="http://schemas.microsoft.com/office/drawing/2014/main" id="{11B3FD72-F7A4-49F9-B334-68082A441EEF}"/>
              </a:ext>
            </a:extLst>
          </p:cNvPr>
          <p:cNvPicPr>
            <a:picLocks noChangeAspect="1"/>
          </p:cNvPicPr>
          <p:nvPr/>
        </p:nvPicPr>
        <p:blipFill>
          <a:blip r:embed="rId4"/>
          <a:stretch>
            <a:fillRect/>
          </a:stretch>
        </p:blipFill>
        <p:spPr>
          <a:xfrm>
            <a:off x="4002012" y="5003973"/>
            <a:ext cx="2705100" cy="561975"/>
          </a:xfrm>
          <a:prstGeom prst="rect">
            <a:avLst/>
          </a:prstGeom>
          <a:ln>
            <a:solidFill>
              <a:schemeClr val="accent1"/>
            </a:solidFill>
          </a:ln>
        </p:spPr>
      </p:pic>
    </p:spTree>
    <p:extLst>
      <p:ext uri="{BB962C8B-B14F-4D97-AF65-F5344CB8AC3E}">
        <p14:creationId xmlns:p14="http://schemas.microsoft.com/office/powerpoint/2010/main" val="4230464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33</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6. VARIANTES DEL A. G. D.: EL GRADIENTE DESCENDENTE CON MOMENTO</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584775"/>
          </a:xfrm>
          <a:prstGeom prst="rect">
            <a:avLst/>
          </a:prstGeom>
          <a:noFill/>
        </p:spPr>
        <p:txBody>
          <a:bodyPr wrap="square" rtlCol="0">
            <a:spAutoFit/>
          </a:bodyPr>
          <a:lstStyle/>
          <a:p>
            <a:pPr algn="just"/>
            <a:r>
              <a:rPr lang="es-ES" sz="1600" dirty="0">
                <a:latin typeface="+mn-lt"/>
              </a:rPr>
              <a:t>Un parámetro de recuerdo de la anterior acción, permite en ocasiones evitar mínimos locales en el a. g. d.</a:t>
            </a:r>
          </a:p>
        </p:txBody>
      </p:sp>
      <p:pic>
        <p:nvPicPr>
          <p:cNvPr id="3" name="Imagen 2">
            <a:extLst>
              <a:ext uri="{FF2B5EF4-FFF2-40B4-BE49-F238E27FC236}">
                <a16:creationId xmlns:a16="http://schemas.microsoft.com/office/drawing/2014/main" id="{B4337EE1-D59A-4B5B-A0EB-4B7FCA9EAE27}"/>
              </a:ext>
            </a:extLst>
          </p:cNvPr>
          <p:cNvPicPr>
            <a:picLocks noChangeAspect="1"/>
          </p:cNvPicPr>
          <p:nvPr/>
        </p:nvPicPr>
        <p:blipFill>
          <a:blip r:embed="rId3"/>
          <a:stretch>
            <a:fillRect/>
          </a:stretch>
        </p:blipFill>
        <p:spPr>
          <a:xfrm>
            <a:off x="1192137" y="2139160"/>
            <a:ext cx="8324850" cy="2181225"/>
          </a:xfrm>
          <a:prstGeom prst="rect">
            <a:avLst/>
          </a:prstGeom>
          <a:ln>
            <a:solidFill>
              <a:schemeClr val="accent1"/>
            </a:solidFill>
          </a:ln>
        </p:spPr>
      </p:pic>
      <p:pic>
        <p:nvPicPr>
          <p:cNvPr id="4" name="Imagen 3">
            <a:extLst>
              <a:ext uri="{FF2B5EF4-FFF2-40B4-BE49-F238E27FC236}">
                <a16:creationId xmlns:a16="http://schemas.microsoft.com/office/drawing/2014/main" id="{11B3FD72-F7A4-49F9-B334-68082A441EEF}"/>
              </a:ext>
            </a:extLst>
          </p:cNvPr>
          <p:cNvPicPr>
            <a:picLocks noChangeAspect="1"/>
          </p:cNvPicPr>
          <p:nvPr/>
        </p:nvPicPr>
        <p:blipFill>
          <a:blip r:embed="rId4"/>
          <a:stretch>
            <a:fillRect/>
          </a:stretch>
        </p:blipFill>
        <p:spPr>
          <a:xfrm>
            <a:off x="1401068" y="5124105"/>
            <a:ext cx="2705100" cy="561975"/>
          </a:xfrm>
          <a:prstGeom prst="rect">
            <a:avLst/>
          </a:prstGeom>
          <a:ln>
            <a:solidFill>
              <a:schemeClr val="accent1"/>
            </a:solidFill>
          </a:ln>
        </p:spPr>
      </p:pic>
      <p:pic>
        <p:nvPicPr>
          <p:cNvPr id="5" name="Imagen 4">
            <a:extLst>
              <a:ext uri="{FF2B5EF4-FFF2-40B4-BE49-F238E27FC236}">
                <a16:creationId xmlns:a16="http://schemas.microsoft.com/office/drawing/2014/main" id="{C1B64ABE-BF97-4847-BB30-9E94DAAED45D}"/>
              </a:ext>
            </a:extLst>
          </p:cNvPr>
          <p:cNvPicPr>
            <a:picLocks noChangeAspect="1"/>
          </p:cNvPicPr>
          <p:nvPr/>
        </p:nvPicPr>
        <p:blipFill>
          <a:blip r:embed="rId5"/>
          <a:stretch>
            <a:fillRect/>
          </a:stretch>
        </p:blipFill>
        <p:spPr>
          <a:xfrm>
            <a:off x="4769842" y="4675088"/>
            <a:ext cx="5124450" cy="1333500"/>
          </a:xfrm>
          <a:prstGeom prst="rect">
            <a:avLst/>
          </a:prstGeom>
          <a:ln>
            <a:solidFill>
              <a:schemeClr val="accent1"/>
            </a:solidFill>
          </a:ln>
        </p:spPr>
      </p:pic>
    </p:spTree>
    <p:extLst>
      <p:ext uri="{BB962C8B-B14F-4D97-AF65-F5344CB8AC3E}">
        <p14:creationId xmlns:p14="http://schemas.microsoft.com/office/powerpoint/2010/main" val="1162137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34</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6. VARIANTES DEL A. G. D.: EL GRADIENTE DESCENDENTE CON MOMENTO</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584775"/>
          </a:xfrm>
          <a:prstGeom prst="rect">
            <a:avLst/>
          </a:prstGeom>
          <a:noFill/>
        </p:spPr>
        <p:txBody>
          <a:bodyPr wrap="square" rtlCol="0">
            <a:spAutoFit/>
          </a:bodyPr>
          <a:lstStyle/>
          <a:p>
            <a:pPr algn="just"/>
            <a:r>
              <a:rPr lang="es-ES" sz="1600" dirty="0">
                <a:latin typeface="+mn-lt"/>
              </a:rPr>
              <a:t>Un parámetro de recuerdo de la anterior acción, permite en ocasiones evitar mínimos locales en el a. g. d.</a:t>
            </a:r>
          </a:p>
        </p:txBody>
      </p:sp>
      <p:pic>
        <p:nvPicPr>
          <p:cNvPr id="6" name="Imagen 5">
            <a:extLst>
              <a:ext uri="{FF2B5EF4-FFF2-40B4-BE49-F238E27FC236}">
                <a16:creationId xmlns:a16="http://schemas.microsoft.com/office/drawing/2014/main" id="{76DD0C2D-A401-46F9-B2E9-97D9168ED40A}"/>
              </a:ext>
            </a:extLst>
          </p:cNvPr>
          <p:cNvPicPr>
            <a:picLocks noChangeAspect="1"/>
          </p:cNvPicPr>
          <p:nvPr/>
        </p:nvPicPr>
        <p:blipFill>
          <a:blip r:embed="rId3"/>
          <a:stretch>
            <a:fillRect/>
          </a:stretch>
        </p:blipFill>
        <p:spPr>
          <a:xfrm>
            <a:off x="1385466" y="2892864"/>
            <a:ext cx="8038088" cy="3135936"/>
          </a:xfrm>
          <a:prstGeom prst="rect">
            <a:avLst/>
          </a:prstGeom>
          <a:ln>
            <a:solidFill>
              <a:schemeClr val="accent1"/>
            </a:solidFill>
          </a:ln>
        </p:spPr>
      </p:pic>
    </p:spTree>
    <p:extLst>
      <p:ext uri="{BB962C8B-B14F-4D97-AF65-F5344CB8AC3E}">
        <p14:creationId xmlns:p14="http://schemas.microsoft.com/office/powerpoint/2010/main" val="1926262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35</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6. VARIANTES DEL A. G. D.: EL GRADIENTE DESCENDENTE CON MOMENTO</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1077218"/>
          </a:xfrm>
          <a:prstGeom prst="rect">
            <a:avLst/>
          </a:prstGeom>
          <a:noFill/>
        </p:spPr>
        <p:txBody>
          <a:bodyPr wrap="square" rtlCol="0">
            <a:spAutoFit/>
          </a:bodyPr>
          <a:lstStyle/>
          <a:p>
            <a:pPr algn="just"/>
            <a:r>
              <a:rPr lang="es-ES" sz="1600" dirty="0">
                <a:latin typeface="+mn-lt"/>
              </a:rPr>
              <a:t>Un parámetro de recuerdo de la anterior acción, permite en ocasiones evitar mínimos locales en el a. g. d.</a:t>
            </a:r>
          </a:p>
          <a:p>
            <a:pPr algn="just"/>
            <a:endParaRPr lang="es-ES" sz="1600" dirty="0">
              <a:latin typeface="+mn-lt"/>
            </a:endParaRPr>
          </a:p>
          <a:p>
            <a:pPr algn="just"/>
            <a:r>
              <a:rPr lang="es-ES" sz="1600" dirty="0">
                <a:latin typeface="+mn-lt"/>
                <a:hlinkClick r:id="rId3"/>
              </a:rPr>
              <a:t>https://www.youtube.com/watch?v=vMh0zPT0tLI</a:t>
            </a:r>
            <a:r>
              <a:rPr lang="es-ES" sz="1600" dirty="0">
                <a:latin typeface="+mn-lt"/>
              </a:rPr>
              <a:t>  </a:t>
            </a:r>
            <a:r>
              <a:rPr lang="es-ES" sz="1600" dirty="0" err="1">
                <a:latin typeface="+mn-lt"/>
              </a:rPr>
              <a:t>from</a:t>
            </a:r>
            <a:r>
              <a:rPr lang="es-ES" sz="1600" dirty="0">
                <a:latin typeface="+mn-lt"/>
              </a:rPr>
              <a:t> 3’45’’</a:t>
            </a:r>
          </a:p>
        </p:txBody>
      </p:sp>
      <p:pic>
        <p:nvPicPr>
          <p:cNvPr id="3" name="Imagen 2">
            <a:extLst>
              <a:ext uri="{FF2B5EF4-FFF2-40B4-BE49-F238E27FC236}">
                <a16:creationId xmlns:a16="http://schemas.microsoft.com/office/drawing/2014/main" id="{A92EB64A-A09E-4F37-BEBF-8B8C81F36E8D}"/>
              </a:ext>
            </a:extLst>
          </p:cNvPr>
          <p:cNvPicPr>
            <a:picLocks noChangeAspect="1"/>
          </p:cNvPicPr>
          <p:nvPr/>
        </p:nvPicPr>
        <p:blipFill>
          <a:blip r:embed="rId4"/>
          <a:stretch>
            <a:fillRect/>
          </a:stretch>
        </p:blipFill>
        <p:spPr>
          <a:xfrm>
            <a:off x="1481185" y="3497207"/>
            <a:ext cx="7724775" cy="2695575"/>
          </a:xfrm>
          <a:prstGeom prst="rect">
            <a:avLst/>
          </a:prstGeom>
        </p:spPr>
      </p:pic>
      <p:pic>
        <p:nvPicPr>
          <p:cNvPr id="4" name="Imagen 3">
            <a:extLst>
              <a:ext uri="{FF2B5EF4-FFF2-40B4-BE49-F238E27FC236}">
                <a16:creationId xmlns:a16="http://schemas.microsoft.com/office/drawing/2014/main" id="{91DEDF82-7071-417C-ABA5-D715570F7DB2}"/>
              </a:ext>
            </a:extLst>
          </p:cNvPr>
          <p:cNvPicPr>
            <a:picLocks noChangeAspect="1"/>
          </p:cNvPicPr>
          <p:nvPr/>
        </p:nvPicPr>
        <p:blipFill>
          <a:blip r:embed="rId5"/>
          <a:stretch>
            <a:fillRect/>
          </a:stretch>
        </p:blipFill>
        <p:spPr>
          <a:xfrm>
            <a:off x="1492174" y="2699717"/>
            <a:ext cx="7581900" cy="781050"/>
          </a:xfrm>
          <a:prstGeom prst="rect">
            <a:avLst/>
          </a:prstGeom>
          <a:ln>
            <a:solidFill>
              <a:schemeClr val="accent1"/>
            </a:solidFill>
          </a:ln>
        </p:spPr>
      </p:pic>
    </p:spTree>
    <p:extLst>
      <p:ext uri="{BB962C8B-B14F-4D97-AF65-F5344CB8AC3E}">
        <p14:creationId xmlns:p14="http://schemas.microsoft.com/office/powerpoint/2010/main" val="765523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41450" y="2589210"/>
            <a:ext cx="9150009" cy="1620430"/>
          </a:xfrm>
        </p:spPr>
        <p:txBody>
          <a:bodyPr/>
          <a:lstStyle/>
          <a:p>
            <a:r>
              <a:rPr lang="es-ES" dirty="0"/>
              <a:t>7. ANEXOS</a:t>
            </a:r>
          </a:p>
        </p:txBody>
      </p:sp>
      <p:sp>
        <p:nvSpPr>
          <p:cNvPr id="3" name="Marcador de número de diapositiva 2"/>
          <p:cNvSpPr>
            <a:spLocks noGrp="1"/>
          </p:cNvSpPr>
          <p:nvPr>
            <p:ph type="sldNum" sz="quarter" idx="4"/>
          </p:nvPr>
        </p:nvSpPr>
        <p:spPr/>
        <p:txBody>
          <a:bodyPr/>
          <a:lstStyle/>
          <a:p>
            <a:pPr>
              <a:defRPr/>
            </a:pPr>
            <a:fld id="{AA05AA80-E33F-4D2D-A31B-6ECE2045C248}" type="slidenum">
              <a:rPr lang="en-GB" smtClean="0"/>
              <a:pPr>
                <a:defRPr/>
              </a:pPr>
              <a:t>36</a:t>
            </a:fld>
            <a:endParaRPr lang="en-GB"/>
          </a:p>
        </p:txBody>
      </p:sp>
      <p:sp>
        <p:nvSpPr>
          <p:cNvPr id="4" name="CuadroTexto 3">
            <a:extLst>
              <a:ext uri="{FF2B5EF4-FFF2-40B4-BE49-F238E27FC236}">
                <a16:creationId xmlns:a16="http://schemas.microsoft.com/office/drawing/2014/main" id="{DC38147E-B699-477E-9E96-571793BFD0E3}"/>
              </a:ext>
            </a:extLst>
          </p:cNvPr>
          <p:cNvSpPr txBox="1"/>
          <p:nvPr/>
        </p:nvSpPr>
        <p:spPr>
          <a:xfrm>
            <a:off x="4105212" y="7020197"/>
            <a:ext cx="2968885" cy="261610"/>
          </a:xfrm>
          <a:prstGeom prst="rect">
            <a:avLst/>
          </a:prstGeom>
          <a:solidFill>
            <a:schemeClr val="bg1"/>
          </a:solidFill>
        </p:spPr>
        <p:txBody>
          <a:bodyPr wrap="square" rtlCol="0">
            <a:spAutoFit/>
          </a:bodyPr>
          <a:lstStyle/>
          <a:p>
            <a:r>
              <a:rPr lang="es-ES" sz="1100" dirty="0">
                <a:latin typeface="+mn-lt"/>
              </a:rPr>
              <a:t>MODELOS LINEALES</a:t>
            </a:r>
          </a:p>
        </p:txBody>
      </p:sp>
      <p:pic>
        <p:nvPicPr>
          <p:cNvPr id="7" name="Imagen 6">
            <a:extLst>
              <a:ext uri="{FF2B5EF4-FFF2-40B4-BE49-F238E27FC236}">
                <a16:creationId xmlns:a16="http://schemas.microsoft.com/office/drawing/2014/main" id="{4D5413F6-2426-4504-9641-2D7F7E2F9C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8908" y="3516393"/>
            <a:ext cx="675430" cy="670122"/>
          </a:xfrm>
          <a:prstGeom prst="rect">
            <a:avLst/>
          </a:prstGeom>
        </p:spPr>
      </p:pic>
    </p:spTree>
    <p:extLst>
      <p:ext uri="{BB962C8B-B14F-4D97-AF65-F5344CB8AC3E}">
        <p14:creationId xmlns:p14="http://schemas.microsoft.com/office/powerpoint/2010/main" val="1579252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37</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7. OTRAS FUNCIONES DE COSTE EN ML</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5016758"/>
          </a:xfrm>
          <a:prstGeom prst="rect">
            <a:avLst/>
          </a:prstGeom>
          <a:noFill/>
        </p:spPr>
        <p:txBody>
          <a:bodyPr wrap="square" rtlCol="0">
            <a:spAutoFit/>
          </a:bodyPr>
          <a:lstStyle/>
          <a:p>
            <a:pPr algn="just"/>
            <a:r>
              <a:rPr lang="es-ES" sz="1600" dirty="0">
                <a:latin typeface="+mn-lt"/>
              </a:rPr>
              <a:t>Hasta ahora sólo se ha considera un único tipo de función de coste como es  la basada en la </a:t>
            </a:r>
            <a:r>
              <a:rPr lang="es-ES" sz="1600" dirty="0" err="1">
                <a:latin typeface="+mn-lt"/>
              </a:rPr>
              <a:t>minimizacíon</a:t>
            </a:r>
            <a:r>
              <a:rPr lang="es-ES" sz="1600" dirty="0">
                <a:latin typeface="+mn-lt"/>
              </a:rPr>
              <a:t> de errores al cuadrado, pero como se observa en el Teorema, la forma en sí de la función de coste puede ser bastante general necesita de que exista un mínimo y que  sea:</a:t>
            </a: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r>
              <a:rPr lang="es-ES" sz="1600" dirty="0">
                <a:latin typeface="+mn-lt"/>
              </a:rPr>
              <a:t>	- Convexa (en su dominio)</a:t>
            </a:r>
          </a:p>
          <a:p>
            <a:pPr algn="just"/>
            <a:r>
              <a:rPr lang="es-ES" sz="1600" dirty="0">
                <a:latin typeface="+mn-lt"/>
              </a:rPr>
              <a:t>	- De clase C1 (o con tan sólo derivadas de orden 1 que existan en el dominio considerado)</a:t>
            </a:r>
          </a:p>
          <a:p>
            <a:pPr algn="just"/>
            <a:endParaRPr lang="es-ES" sz="1600" dirty="0">
              <a:latin typeface="+mn-lt"/>
            </a:endParaRPr>
          </a:p>
          <a:p>
            <a:pPr algn="just"/>
            <a:r>
              <a:rPr lang="es-ES" sz="1600" dirty="0">
                <a:latin typeface="+mn-lt"/>
              </a:rPr>
              <a:t>Debe notarse que en el anterior teorema, la dimensión </a:t>
            </a:r>
            <a:r>
              <a:rPr lang="es-ES" sz="1600" i="1" dirty="0">
                <a:latin typeface="+mn-lt"/>
              </a:rPr>
              <a:t>n</a:t>
            </a:r>
            <a:r>
              <a:rPr lang="es-ES" sz="1600" dirty="0">
                <a:latin typeface="+mn-lt"/>
              </a:rPr>
              <a:t> puede ser cualquiera y de hecho esa dimensión, a menudo se va a identificar con el número de columnas de nuestra tablas de datos (para entrenar)</a:t>
            </a:r>
          </a:p>
        </p:txBody>
      </p:sp>
      <p:pic>
        <p:nvPicPr>
          <p:cNvPr id="5" name="Imagen 4">
            <a:extLst>
              <a:ext uri="{FF2B5EF4-FFF2-40B4-BE49-F238E27FC236}">
                <a16:creationId xmlns:a16="http://schemas.microsoft.com/office/drawing/2014/main" id="{D33FA7A9-463F-58BF-8A3A-F8549DE0B33D}"/>
              </a:ext>
            </a:extLst>
          </p:cNvPr>
          <p:cNvPicPr>
            <a:picLocks noChangeAspect="1"/>
          </p:cNvPicPr>
          <p:nvPr/>
        </p:nvPicPr>
        <p:blipFill>
          <a:blip r:embed="rId3"/>
          <a:stretch>
            <a:fillRect/>
          </a:stretch>
        </p:blipFill>
        <p:spPr>
          <a:xfrm>
            <a:off x="2644058" y="2483693"/>
            <a:ext cx="5403696" cy="2160240"/>
          </a:xfrm>
          <a:prstGeom prst="rect">
            <a:avLst/>
          </a:prstGeom>
          <a:ln>
            <a:solidFill>
              <a:schemeClr val="accent1"/>
            </a:solidFill>
          </a:ln>
        </p:spPr>
      </p:pic>
    </p:spTree>
    <p:extLst>
      <p:ext uri="{BB962C8B-B14F-4D97-AF65-F5344CB8AC3E}">
        <p14:creationId xmlns:p14="http://schemas.microsoft.com/office/powerpoint/2010/main" val="3504440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38</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7. OTRAS FUNCIONES DE COSTE EN ML</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5016758"/>
          </a:xfrm>
          <a:prstGeom prst="rect">
            <a:avLst/>
          </a:prstGeom>
          <a:noFill/>
        </p:spPr>
        <p:txBody>
          <a:bodyPr wrap="square" rtlCol="0">
            <a:spAutoFit/>
          </a:bodyPr>
          <a:lstStyle/>
          <a:p>
            <a:pPr algn="just"/>
            <a:r>
              <a:rPr lang="es-ES" sz="1600" dirty="0">
                <a:latin typeface="+mn-lt"/>
              </a:rPr>
              <a:t>Pues dicho lo anterior, entre las principales </a:t>
            </a:r>
            <a:r>
              <a:rPr lang="es-ES" sz="1600" i="1" dirty="0">
                <a:latin typeface="+mn-lt"/>
              </a:rPr>
              <a:t>funciones de coste</a:t>
            </a:r>
            <a:r>
              <a:rPr lang="es-ES" sz="1600" dirty="0">
                <a:latin typeface="+mn-lt"/>
              </a:rPr>
              <a:t> que se va a considerar a lo largo del curso de un modo más o menos directo cabe considerar las siguientes entre otras:</a:t>
            </a:r>
          </a:p>
          <a:p>
            <a:pPr algn="just"/>
            <a:endParaRPr lang="es-ES" sz="1600" dirty="0">
              <a:latin typeface="+mn-lt"/>
            </a:endParaRPr>
          </a:p>
          <a:p>
            <a:pPr algn="just"/>
            <a:endParaRPr lang="es-ES" sz="1600" dirty="0">
              <a:latin typeface="+mn-lt"/>
            </a:endParaRPr>
          </a:p>
          <a:p>
            <a:pPr algn="just"/>
            <a:r>
              <a:rPr lang="es-ES" sz="1600" dirty="0">
                <a:latin typeface="+mn-lt"/>
              </a:rPr>
              <a:t>	- Error absoluto medio:</a:t>
            </a: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r>
              <a:rPr lang="es-ES" sz="1600" dirty="0">
                <a:latin typeface="+mn-lt"/>
              </a:rPr>
              <a:t>	Nótese que esta función no está en las condiciones del teorema anterior, ya que la derivada 	no existe en general en ciertos puntos del dominio, sin embargo, la aplicación del algoritmo 	anterior da lugar a convergencia en general hacia un mínimo</a:t>
            </a:r>
          </a:p>
          <a:p>
            <a:pPr algn="just"/>
            <a:endParaRPr lang="es-ES" sz="1600" dirty="0">
              <a:latin typeface="+mn-lt"/>
            </a:endParaRPr>
          </a:p>
          <a:p>
            <a:pPr algn="just"/>
            <a:endParaRPr lang="es-ES" sz="1600" dirty="0">
              <a:latin typeface="+mn-lt"/>
            </a:endParaRPr>
          </a:p>
          <a:p>
            <a:pPr algn="just"/>
            <a:r>
              <a:rPr lang="es-ES" sz="1600" dirty="0">
                <a:latin typeface="+mn-lt"/>
              </a:rPr>
              <a:t>	- Entropía Cruzada Binaria:</a:t>
            </a: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r>
              <a:rPr lang="es-ES" sz="1600" dirty="0">
                <a:latin typeface="+mn-lt"/>
              </a:rPr>
              <a:t>	Adolece de problemas similares y algo más acusados, no obstante, es la función que se usa en 	la conocida regresión logística</a:t>
            </a:r>
          </a:p>
        </p:txBody>
      </p:sp>
      <p:pic>
        <p:nvPicPr>
          <p:cNvPr id="4" name="Imagen 3">
            <a:extLst>
              <a:ext uri="{FF2B5EF4-FFF2-40B4-BE49-F238E27FC236}">
                <a16:creationId xmlns:a16="http://schemas.microsoft.com/office/drawing/2014/main" id="{0EFDFD68-F180-5069-380F-B6F540F8DFDB}"/>
              </a:ext>
            </a:extLst>
          </p:cNvPr>
          <p:cNvPicPr>
            <a:picLocks noChangeAspect="1"/>
          </p:cNvPicPr>
          <p:nvPr/>
        </p:nvPicPr>
        <p:blipFill>
          <a:blip r:embed="rId3"/>
          <a:stretch>
            <a:fillRect/>
          </a:stretch>
        </p:blipFill>
        <p:spPr>
          <a:xfrm>
            <a:off x="4131028" y="3074474"/>
            <a:ext cx="2429756" cy="376612"/>
          </a:xfrm>
          <a:prstGeom prst="rect">
            <a:avLst/>
          </a:prstGeom>
          <a:ln>
            <a:solidFill>
              <a:schemeClr val="accent1"/>
            </a:solidFill>
          </a:ln>
        </p:spPr>
      </p:pic>
      <p:pic>
        <p:nvPicPr>
          <p:cNvPr id="15" name="Imagen 14">
            <a:extLst>
              <a:ext uri="{FF2B5EF4-FFF2-40B4-BE49-F238E27FC236}">
                <a16:creationId xmlns:a16="http://schemas.microsoft.com/office/drawing/2014/main" id="{C86458DD-8ED4-E3E8-6A8D-C021AD4E7C2E}"/>
              </a:ext>
            </a:extLst>
          </p:cNvPr>
          <p:cNvPicPr>
            <a:picLocks noChangeAspect="1"/>
          </p:cNvPicPr>
          <p:nvPr/>
        </p:nvPicPr>
        <p:blipFill>
          <a:blip r:embed="rId4"/>
          <a:stretch>
            <a:fillRect/>
          </a:stretch>
        </p:blipFill>
        <p:spPr>
          <a:xfrm>
            <a:off x="3257674" y="5389670"/>
            <a:ext cx="4564621" cy="403109"/>
          </a:xfrm>
          <a:prstGeom prst="rect">
            <a:avLst/>
          </a:prstGeom>
          <a:ln>
            <a:solidFill>
              <a:schemeClr val="accent1"/>
            </a:solidFill>
          </a:ln>
        </p:spPr>
      </p:pic>
    </p:spTree>
    <p:extLst>
      <p:ext uri="{BB962C8B-B14F-4D97-AF65-F5344CB8AC3E}">
        <p14:creationId xmlns:p14="http://schemas.microsoft.com/office/powerpoint/2010/main" val="2433990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39</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7. OTRAS FUNCIONES DE COSTE EN ML</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5262979"/>
          </a:xfrm>
          <a:prstGeom prst="rect">
            <a:avLst/>
          </a:prstGeom>
          <a:noFill/>
        </p:spPr>
        <p:txBody>
          <a:bodyPr wrap="square" rtlCol="0">
            <a:spAutoFit/>
          </a:bodyPr>
          <a:lstStyle/>
          <a:p>
            <a:pPr algn="just"/>
            <a:r>
              <a:rPr lang="es-ES" sz="1600" dirty="0">
                <a:latin typeface="+mn-lt"/>
              </a:rPr>
              <a:t>Pues dicho lo anterior, entre las principales </a:t>
            </a:r>
            <a:r>
              <a:rPr lang="es-ES" sz="1600" i="1" dirty="0">
                <a:latin typeface="+mn-lt"/>
              </a:rPr>
              <a:t>funciones de coste</a:t>
            </a:r>
            <a:r>
              <a:rPr lang="es-ES" sz="1600" dirty="0">
                <a:latin typeface="+mn-lt"/>
              </a:rPr>
              <a:t> que se va a considerar a lo largo del curso de un modo más o menos directo cabe considerar las siguientes entre otras:</a:t>
            </a:r>
          </a:p>
          <a:p>
            <a:pPr algn="just"/>
            <a:endParaRPr lang="es-ES" sz="1600" dirty="0">
              <a:latin typeface="+mn-lt"/>
            </a:endParaRPr>
          </a:p>
          <a:p>
            <a:pPr algn="just"/>
            <a:endParaRPr lang="es-ES" sz="1600" dirty="0">
              <a:latin typeface="+mn-lt"/>
            </a:endParaRPr>
          </a:p>
          <a:p>
            <a:pPr algn="just"/>
            <a:r>
              <a:rPr lang="es-ES" sz="1600" dirty="0">
                <a:latin typeface="+mn-lt"/>
              </a:rPr>
              <a:t>	- Entropía Cruzada Binaria:</a:t>
            </a: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r>
              <a:rPr lang="es-ES" sz="1600" dirty="0">
                <a:latin typeface="+mn-lt"/>
              </a:rPr>
              <a:t>	  Función útil en problemas de  clasificación </a:t>
            </a:r>
            <a:r>
              <a:rPr lang="es-ES" sz="1600" dirty="0" err="1">
                <a:latin typeface="+mn-lt"/>
              </a:rPr>
              <a:t>multicategórica</a:t>
            </a:r>
            <a:r>
              <a:rPr lang="es-ES" sz="1600" dirty="0">
                <a:latin typeface="+mn-lt"/>
              </a:rPr>
              <a:t>				</a:t>
            </a:r>
          </a:p>
          <a:p>
            <a:pPr algn="just"/>
            <a:endParaRPr lang="es-ES" sz="1600" dirty="0">
              <a:latin typeface="+mn-lt"/>
            </a:endParaRPr>
          </a:p>
          <a:p>
            <a:pPr algn="just"/>
            <a:endParaRPr lang="es-ES" sz="1600" dirty="0">
              <a:latin typeface="+mn-lt"/>
            </a:endParaRPr>
          </a:p>
          <a:p>
            <a:pPr algn="just"/>
            <a:r>
              <a:rPr lang="es-ES" sz="1600" dirty="0">
                <a:latin typeface="+mn-lt"/>
              </a:rPr>
              <a:t>	- </a:t>
            </a:r>
            <a:r>
              <a:rPr lang="es-ES" sz="1600" dirty="0" err="1">
                <a:latin typeface="+mn-lt"/>
              </a:rPr>
              <a:t>Hinge</a:t>
            </a:r>
            <a:r>
              <a:rPr lang="es-ES" sz="1600" dirty="0">
                <a:latin typeface="+mn-lt"/>
              </a:rPr>
              <a:t> – </a:t>
            </a:r>
            <a:r>
              <a:rPr lang="es-ES" sz="1600" dirty="0" err="1">
                <a:latin typeface="+mn-lt"/>
              </a:rPr>
              <a:t>Loss</a:t>
            </a:r>
            <a:r>
              <a:rPr lang="es-ES" sz="1600" dirty="0">
                <a:latin typeface="+mn-lt"/>
              </a:rPr>
              <a:t>:</a:t>
            </a: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r>
              <a:rPr lang="es-ES" sz="1600" dirty="0">
                <a:latin typeface="+mn-lt"/>
              </a:rPr>
              <a:t>	  En SVM esta función es la que se utilizaría, aunque es convexa la función, análogamente a los 	  otros casos, no resulta tampoco derivable, aunque cabe “extenderla” al caso derivable con 	  mínimas modificaciones en los entornos del 0 y se estaría en las condiciones del teorema ante-	  </a:t>
            </a:r>
            <a:r>
              <a:rPr lang="es-ES" sz="1600" dirty="0" err="1">
                <a:latin typeface="+mn-lt"/>
              </a:rPr>
              <a:t>rior</a:t>
            </a:r>
            <a:endParaRPr lang="es-ES" sz="1600" dirty="0">
              <a:latin typeface="+mn-lt"/>
            </a:endParaRPr>
          </a:p>
        </p:txBody>
      </p:sp>
      <p:pic>
        <p:nvPicPr>
          <p:cNvPr id="11" name="Imagen 10">
            <a:extLst>
              <a:ext uri="{FF2B5EF4-FFF2-40B4-BE49-F238E27FC236}">
                <a16:creationId xmlns:a16="http://schemas.microsoft.com/office/drawing/2014/main" id="{0B44A639-DE07-CFB2-FCBC-AB29948941A8}"/>
              </a:ext>
            </a:extLst>
          </p:cNvPr>
          <p:cNvPicPr>
            <a:picLocks noChangeAspect="1"/>
          </p:cNvPicPr>
          <p:nvPr/>
        </p:nvPicPr>
        <p:blipFill>
          <a:blip r:embed="rId3"/>
          <a:stretch>
            <a:fillRect/>
          </a:stretch>
        </p:blipFill>
        <p:spPr>
          <a:xfrm>
            <a:off x="3271748" y="2987461"/>
            <a:ext cx="4093086" cy="576064"/>
          </a:xfrm>
          <a:prstGeom prst="rect">
            <a:avLst/>
          </a:prstGeom>
          <a:ln>
            <a:solidFill>
              <a:schemeClr val="accent1"/>
            </a:solidFill>
          </a:ln>
        </p:spPr>
      </p:pic>
      <p:pic>
        <p:nvPicPr>
          <p:cNvPr id="14" name="Imagen 13">
            <a:extLst>
              <a:ext uri="{FF2B5EF4-FFF2-40B4-BE49-F238E27FC236}">
                <a16:creationId xmlns:a16="http://schemas.microsoft.com/office/drawing/2014/main" id="{31FD9EFD-DE04-5D51-E99A-8AA1402DFE36}"/>
              </a:ext>
            </a:extLst>
          </p:cNvPr>
          <p:cNvPicPr>
            <a:picLocks noChangeAspect="1"/>
          </p:cNvPicPr>
          <p:nvPr/>
        </p:nvPicPr>
        <p:blipFill>
          <a:blip r:embed="rId4"/>
          <a:stretch>
            <a:fillRect/>
          </a:stretch>
        </p:blipFill>
        <p:spPr>
          <a:xfrm>
            <a:off x="2775326" y="4943253"/>
            <a:ext cx="5141160" cy="535200"/>
          </a:xfrm>
          <a:prstGeom prst="rect">
            <a:avLst/>
          </a:prstGeom>
          <a:solidFill>
            <a:schemeClr val="bg1"/>
          </a:solidFill>
          <a:ln>
            <a:solidFill>
              <a:schemeClr val="accent1"/>
            </a:solidFill>
          </a:ln>
        </p:spPr>
      </p:pic>
    </p:spTree>
    <p:extLst>
      <p:ext uri="{BB962C8B-B14F-4D97-AF65-F5344CB8AC3E}">
        <p14:creationId xmlns:p14="http://schemas.microsoft.com/office/powerpoint/2010/main" val="283156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1. INTRODUCCIÓN</a:t>
            </a:r>
          </a:p>
        </p:txBody>
      </p:sp>
      <p:sp>
        <p:nvSpPr>
          <p:cNvPr id="3" name="Marcador de número de diapositiva 2"/>
          <p:cNvSpPr>
            <a:spLocks noGrp="1"/>
          </p:cNvSpPr>
          <p:nvPr>
            <p:ph type="sldNum" sz="quarter" idx="4"/>
          </p:nvPr>
        </p:nvSpPr>
        <p:spPr/>
        <p:txBody>
          <a:bodyPr/>
          <a:lstStyle/>
          <a:p>
            <a:pPr>
              <a:defRPr/>
            </a:pPr>
            <a:fld id="{AA05AA80-E33F-4D2D-A31B-6ECE2045C248}" type="slidenum">
              <a:rPr lang="en-GB" smtClean="0"/>
              <a:pPr>
                <a:defRPr/>
              </a:pPr>
              <a:t>4</a:t>
            </a:fld>
            <a:endParaRPr lang="en-GB"/>
          </a:p>
        </p:txBody>
      </p:sp>
      <p:sp>
        <p:nvSpPr>
          <p:cNvPr id="4" name="CuadroTexto 3">
            <a:extLst>
              <a:ext uri="{FF2B5EF4-FFF2-40B4-BE49-F238E27FC236}">
                <a16:creationId xmlns:a16="http://schemas.microsoft.com/office/drawing/2014/main" id="{DC38147E-B699-477E-9E96-571793BFD0E3}"/>
              </a:ext>
            </a:extLst>
          </p:cNvPr>
          <p:cNvSpPr txBox="1"/>
          <p:nvPr/>
        </p:nvSpPr>
        <p:spPr>
          <a:xfrm>
            <a:off x="4105212" y="7020197"/>
            <a:ext cx="2968885" cy="261610"/>
          </a:xfrm>
          <a:prstGeom prst="rect">
            <a:avLst/>
          </a:prstGeom>
          <a:solidFill>
            <a:schemeClr val="bg1"/>
          </a:solidFill>
        </p:spPr>
        <p:txBody>
          <a:bodyPr wrap="square" rtlCol="0">
            <a:spAutoFit/>
          </a:bodyPr>
          <a:lstStyle/>
          <a:p>
            <a:r>
              <a:rPr lang="es-ES" sz="1100" dirty="0">
                <a:latin typeface="+mn-lt"/>
              </a:rPr>
              <a:t>MODELOS LINEALES</a:t>
            </a:r>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8114" y="3563813"/>
            <a:ext cx="790730" cy="945340"/>
          </a:xfrm>
          <a:prstGeom prst="rect">
            <a:avLst/>
          </a:prstGeom>
        </p:spPr>
      </p:pic>
    </p:spTree>
    <p:extLst>
      <p:ext uri="{BB962C8B-B14F-4D97-AF65-F5344CB8AC3E}">
        <p14:creationId xmlns:p14="http://schemas.microsoft.com/office/powerpoint/2010/main" val="4015583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40</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7. OTRAS FUNCIONES DE COSTE EN ML</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4524315"/>
          </a:xfrm>
          <a:prstGeom prst="rect">
            <a:avLst/>
          </a:prstGeom>
          <a:noFill/>
        </p:spPr>
        <p:txBody>
          <a:bodyPr wrap="square" rtlCol="0">
            <a:spAutoFit/>
          </a:bodyPr>
          <a:lstStyle/>
          <a:p>
            <a:pPr algn="just"/>
            <a:r>
              <a:rPr lang="es-ES" sz="1600" dirty="0">
                <a:latin typeface="+mn-lt"/>
              </a:rPr>
              <a:t>Ejercicio: Se da 5 observaciones con 2 variables, edad y nivel de ingresos, optimizar mediante el </a:t>
            </a:r>
            <a:r>
              <a:rPr lang="es-ES" sz="1600" dirty="0" err="1">
                <a:latin typeface="+mn-lt"/>
              </a:rPr>
              <a:t>a.g.d</a:t>
            </a:r>
            <a:r>
              <a:rPr lang="es-ES" sz="1600" dirty="0">
                <a:latin typeface="+mn-lt"/>
              </a:rPr>
              <a:t>. de modo manual la función MAE bajo un modelo lineal. Dar tan sólo 3 iteraciones del proceso tomando como valores iniciales  de los parámetros 0.5, 1, 1.5</a:t>
            </a:r>
          </a:p>
          <a:p>
            <a:pPr algn="just"/>
            <a:endParaRPr lang="es-ES" sz="1600" dirty="0">
              <a:latin typeface="+mn-lt"/>
            </a:endParaRPr>
          </a:p>
          <a:p>
            <a:pPr algn="just"/>
            <a:endParaRPr lang="es-ES" sz="1600" dirty="0">
              <a:latin typeface="+mn-lt"/>
            </a:endParaRPr>
          </a:p>
          <a:p>
            <a:pPr algn="just"/>
            <a:r>
              <a:rPr lang="es-ES" sz="1600" dirty="0">
                <a:latin typeface="+mn-lt"/>
              </a:rPr>
              <a:t>Se supone una tasa de aprendizaje de 0.01</a:t>
            </a:r>
          </a:p>
          <a:p>
            <a:pPr algn="just"/>
            <a:endParaRPr lang="es-ES" sz="1600" dirty="0">
              <a:latin typeface="+mn-lt"/>
            </a:endParaRPr>
          </a:p>
          <a:p>
            <a:pPr algn="just"/>
            <a:endParaRPr lang="es-ES" sz="1600" dirty="0">
              <a:latin typeface="+mn-lt"/>
            </a:endParaRPr>
          </a:p>
          <a:p>
            <a:pPr algn="just"/>
            <a:r>
              <a:rPr lang="es-ES" sz="1600" dirty="0">
                <a:latin typeface="+mn-lt"/>
              </a:rPr>
              <a:t>		Edad		Ingresos		Gasto Medio </a:t>
            </a:r>
          </a:p>
          <a:p>
            <a:pPr algn="just"/>
            <a:endParaRPr lang="es-ES" sz="1600" dirty="0">
              <a:latin typeface="+mn-lt"/>
            </a:endParaRPr>
          </a:p>
          <a:p>
            <a:pPr algn="just"/>
            <a:r>
              <a:rPr lang="es-ES" sz="1600" dirty="0">
                <a:latin typeface="+mn-lt"/>
              </a:rPr>
              <a:t>		20		500		90</a:t>
            </a:r>
          </a:p>
          <a:p>
            <a:pPr algn="just"/>
            <a:r>
              <a:rPr lang="es-ES" sz="1600" dirty="0">
                <a:latin typeface="+mn-lt"/>
              </a:rPr>
              <a:t>		25		1000		900	</a:t>
            </a:r>
          </a:p>
          <a:p>
            <a:pPr algn="just"/>
            <a:r>
              <a:rPr lang="es-ES" sz="1600" dirty="0">
                <a:latin typeface="+mn-lt"/>
              </a:rPr>
              <a:t>		30		1000		1000</a:t>
            </a:r>
          </a:p>
          <a:p>
            <a:pPr algn="just"/>
            <a:r>
              <a:rPr lang="es-ES" sz="1600" dirty="0">
                <a:latin typeface="+mn-lt"/>
              </a:rPr>
              <a:t>		34		1500		950</a:t>
            </a:r>
          </a:p>
          <a:p>
            <a:pPr algn="just"/>
            <a:r>
              <a:rPr lang="es-ES" sz="1600" dirty="0">
                <a:latin typeface="+mn-lt"/>
              </a:rPr>
              <a:t>		40		1400		1000</a:t>
            </a:r>
          </a:p>
          <a:p>
            <a:pPr algn="just"/>
            <a:endParaRPr lang="es-ES" sz="1600" dirty="0">
              <a:latin typeface="+mn-lt"/>
            </a:endParaRPr>
          </a:p>
          <a:p>
            <a:pPr algn="just"/>
            <a:endParaRPr lang="es-ES" sz="1600" dirty="0">
              <a:latin typeface="+mn-lt"/>
            </a:endParaRPr>
          </a:p>
          <a:p>
            <a:pPr algn="just"/>
            <a:endParaRPr lang="es-ES" sz="1600" dirty="0">
              <a:latin typeface="+mn-lt"/>
            </a:endParaRPr>
          </a:p>
        </p:txBody>
      </p:sp>
    </p:spTree>
    <p:extLst>
      <p:ext uri="{BB962C8B-B14F-4D97-AF65-F5344CB8AC3E}">
        <p14:creationId xmlns:p14="http://schemas.microsoft.com/office/powerpoint/2010/main" val="763191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41</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65624"/>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7. OTRAS FUNCIONES DE COSTE EN ML</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2800767"/>
          </a:xfrm>
          <a:prstGeom prst="rect">
            <a:avLst/>
          </a:prstGeom>
          <a:noFill/>
        </p:spPr>
        <p:txBody>
          <a:bodyPr wrap="square" rtlCol="0">
            <a:spAutoFit/>
          </a:bodyPr>
          <a:lstStyle/>
          <a:p>
            <a:pPr algn="just"/>
            <a:r>
              <a:rPr lang="es-ES" sz="1600" dirty="0">
                <a:latin typeface="+mn-lt"/>
              </a:rPr>
              <a:t>Paso 1: Se plantea el modelo</a:t>
            </a:r>
          </a:p>
          <a:p>
            <a:pPr algn="just"/>
            <a:endParaRPr lang="es-ES" sz="1600" dirty="0">
              <a:latin typeface="+mn-lt"/>
            </a:endParaRPr>
          </a:p>
          <a:p>
            <a:pPr algn="just"/>
            <a:r>
              <a:rPr lang="es-ES" sz="1600" dirty="0">
                <a:latin typeface="+mn-lt"/>
              </a:rPr>
              <a:t>			</a:t>
            </a:r>
            <a:r>
              <a:rPr lang="es-ES" sz="1600" i="1" dirty="0" err="1">
                <a:latin typeface="+mn-lt"/>
              </a:rPr>
              <a:t>Gasto_Medio</a:t>
            </a:r>
            <a:r>
              <a:rPr lang="es-ES" sz="1600" dirty="0">
                <a:latin typeface="+mn-lt"/>
              </a:rPr>
              <a:t> = a + b </a:t>
            </a:r>
            <a:r>
              <a:rPr lang="es-ES" sz="1600" i="1" dirty="0">
                <a:latin typeface="+mn-lt"/>
              </a:rPr>
              <a:t>Edad</a:t>
            </a:r>
            <a:r>
              <a:rPr lang="es-ES" sz="1600" dirty="0">
                <a:latin typeface="+mn-lt"/>
              </a:rPr>
              <a:t> + c </a:t>
            </a:r>
            <a:r>
              <a:rPr lang="es-ES" sz="1600" i="1" dirty="0">
                <a:latin typeface="+mn-lt"/>
              </a:rPr>
              <a:t>Ingresos</a:t>
            </a:r>
          </a:p>
          <a:p>
            <a:pPr algn="just"/>
            <a:endParaRPr lang="es-ES" sz="1600" i="1" dirty="0">
              <a:latin typeface="+mn-lt"/>
            </a:endParaRPr>
          </a:p>
          <a:p>
            <a:pPr algn="just"/>
            <a:r>
              <a:rPr lang="es-ES" sz="1600" dirty="0">
                <a:latin typeface="+mn-lt"/>
              </a:rPr>
              <a:t>Paso 2: Función de costes</a:t>
            </a: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r>
              <a:rPr lang="es-ES" sz="1600" dirty="0">
                <a:latin typeface="+mn-lt"/>
              </a:rPr>
              <a:t>	La anterior función es equivalente a:</a:t>
            </a:r>
          </a:p>
          <a:p>
            <a:pPr algn="just"/>
            <a:endParaRPr lang="es-ES" sz="1600" dirty="0">
              <a:latin typeface="+mn-lt"/>
            </a:endParaRPr>
          </a:p>
        </p:txBody>
      </p:sp>
      <p:pic>
        <p:nvPicPr>
          <p:cNvPr id="5" name="Imagen 4">
            <a:extLst>
              <a:ext uri="{FF2B5EF4-FFF2-40B4-BE49-F238E27FC236}">
                <a16:creationId xmlns:a16="http://schemas.microsoft.com/office/drawing/2014/main" id="{B0F900E9-6C93-934F-459C-56B0F65F8B16}"/>
              </a:ext>
            </a:extLst>
          </p:cNvPr>
          <p:cNvPicPr>
            <a:picLocks noChangeAspect="1"/>
          </p:cNvPicPr>
          <p:nvPr/>
        </p:nvPicPr>
        <p:blipFill>
          <a:blip r:embed="rId3"/>
          <a:stretch>
            <a:fillRect/>
          </a:stretch>
        </p:blipFill>
        <p:spPr>
          <a:xfrm>
            <a:off x="2536991" y="3117279"/>
            <a:ext cx="5562600" cy="400050"/>
          </a:xfrm>
          <a:prstGeom prst="rect">
            <a:avLst/>
          </a:prstGeom>
          <a:ln>
            <a:solidFill>
              <a:schemeClr val="accent1"/>
            </a:solidFill>
          </a:ln>
        </p:spPr>
      </p:pic>
      <p:pic>
        <p:nvPicPr>
          <p:cNvPr id="7" name="Imagen 6">
            <a:extLst>
              <a:ext uri="{FF2B5EF4-FFF2-40B4-BE49-F238E27FC236}">
                <a16:creationId xmlns:a16="http://schemas.microsoft.com/office/drawing/2014/main" id="{8858F154-C676-398C-F246-80DFD658DC6D}"/>
              </a:ext>
            </a:extLst>
          </p:cNvPr>
          <p:cNvPicPr>
            <a:picLocks noChangeAspect="1"/>
          </p:cNvPicPr>
          <p:nvPr/>
        </p:nvPicPr>
        <p:blipFill>
          <a:blip r:embed="rId4"/>
          <a:stretch>
            <a:fillRect/>
          </a:stretch>
        </p:blipFill>
        <p:spPr>
          <a:xfrm>
            <a:off x="2354187" y="4379045"/>
            <a:ext cx="6000750" cy="800100"/>
          </a:xfrm>
          <a:prstGeom prst="rect">
            <a:avLst/>
          </a:prstGeom>
          <a:ln>
            <a:solidFill>
              <a:schemeClr val="accent1"/>
            </a:solidFill>
          </a:ln>
        </p:spPr>
      </p:pic>
    </p:spTree>
    <p:extLst>
      <p:ext uri="{BB962C8B-B14F-4D97-AF65-F5344CB8AC3E}">
        <p14:creationId xmlns:p14="http://schemas.microsoft.com/office/powerpoint/2010/main" val="358645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42</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65624"/>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7. OTRAS FUNCIONES DE COSTE EN ML</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3293209"/>
          </a:xfrm>
          <a:prstGeom prst="rect">
            <a:avLst/>
          </a:prstGeom>
          <a:noFill/>
        </p:spPr>
        <p:txBody>
          <a:bodyPr wrap="square" rtlCol="0">
            <a:spAutoFit/>
          </a:bodyPr>
          <a:lstStyle/>
          <a:p>
            <a:pPr algn="just"/>
            <a:r>
              <a:rPr lang="es-ES" sz="1600" dirty="0">
                <a:latin typeface="+mn-lt"/>
              </a:rPr>
              <a:t>Paso 3: Iteraciones</a:t>
            </a:r>
          </a:p>
          <a:p>
            <a:pPr algn="just"/>
            <a:endParaRPr lang="es-ES" sz="1600" dirty="0">
              <a:latin typeface="+mn-lt"/>
            </a:endParaRPr>
          </a:p>
          <a:p>
            <a:pPr algn="just"/>
            <a:endParaRPr lang="es-ES" sz="1600" dirty="0">
              <a:latin typeface="+mn-lt"/>
            </a:endParaRPr>
          </a:p>
          <a:p>
            <a:pPr algn="just"/>
            <a:r>
              <a:rPr lang="es-ES" sz="1600" dirty="0">
                <a:latin typeface="+mn-lt"/>
              </a:rPr>
              <a:t>	Se necesitan las derivadas parciales que en este caso son:</a:t>
            </a: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r>
              <a:rPr lang="es-ES" sz="1600" dirty="0">
                <a:latin typeface="+mn-lt"/>
              </a:rPr>
              <a:t>	Se construye el algoritmo iterativo general (véase el teorema):</a:t>
            </a:r>
          </a:p>
          <a:p>
            <a:pPr algn="just"/>
            <a:endParaRPr lang="es-ES" sz="1600" dirty="0">
              <a:latin typeface="+mn-lt"/>
            </a:endParaRPr>
          </a:p>
          <a:p>
            <a:pPr algn="just"/>
            <a:r>
              <a:rPr lang="es-ES" sz="1600" dirty="0">
                <a:latin typeface="+mn-lt"/>
              </a:rPr>
              <a:t>			</a:t>
            </a:r>
          </a:p>
        </p:txBody>
      </p:sp>
      <p:pic>
        <p:nvPicPr>
          <p:cNvPr id="4" name="Imagen 3">
            <a:extLst>
              <a:ext uri="{FF2B5EF4-FFF2-40B4-BE49-F238E27FC236}">
                <a16:creationId xmlns:a16="http://schemas.microsoft.com/office/drawing/2014/main" id="{DD47439B-1C46-48B1-19C6-2E995F4EC216}"/>
              </a:ext>
            </a:extLst>
          </p:cNvPr>
          <p:cNvPicPr>
            <a:picLocks noChangeAspect="1"/>
          </p:cNvPicPr>
          <p:nvPr/>
        </p:nvPicPr>
        <p:blipFill>
          <a:blip r:embed="rId3"/>
          <a:stretch>
            <a:fillRect/>
          </a:stretch>
        </p:blipFill>
        <p:spPr>
          <a:xfrm>
            <a:off x="3323182" y="2855999"/>
            <a:ext cx="3181350" cy="895350"/>
          </a:xfrm>
          <a:prstGeom prst="rect">
            <a:avLst/>
          </a:prstGeom>
        </p:spPr>
      </p:pic>
      <p:pic>
        <p:nvPicPr>
          <p:cNvPr id="8" name="Imagen 7">
            <a:extLst>
              <a:ext uri="{FF2B5EF4-FFF2-40B4-BE49-F238E27FC236}">
                <a16:creationId xmlns:a16="http://schemas.microsoft.com/office/drawing/2014/main" id="{5C4EE410-AC49-0E46-A73E-9C826A23F3F5}"/>
              </a:ext>
            </a:extLst>
          </p:cNvPr>
          <p:cNvPicPr>
            <a:picLocks noChangeAspect="1"/>
          </p:cNvPicPr>
          <p:nvPr/>
        </p:nvPicPr>
        <p:blipFill>
          <a:blip r:embed="rId4"/>
          <a:stretch>
            <a:fillRect/>
          </a:stretch>
        </p:blipFill>
        <p:spPr>
          <a:xfrm>
            <a:off x="1429032" y="4643933"/>
            <a:ext cx="2649171" cy="1153467"/>
          </a:xfrm>
          <a:prstGeom prst="rect">
            <a:avLst/>
          </a:prstGeom>
          <a:ln>
            <a:solidFill>
              <a:schemeClr val="accent1"/>
            </a:solidFill>
          </a:ln>
        </p:spPr>
      </p:pic>
      <p:pic>
        <p:nvPicPr>
          <p:cNvPr id="15" name="Imagen 14">
            <a:extLst>
              <a:ext uri="{FF2B5EF4-FFF2-40B4-BE49-F238E27FC236}">
                <a16:creationId xmlns:a16="http://schemas.microsoft.com/office/drawing/2014/main" id="{93502932-8704-9111-977D-3E51218C03C4}"/>
              </a:ext>
            </a:extLst>
          </p:cNvPr>
          <p:cNvPicPr>
            <a:picLocks noChangeAspect="1"/>
          </p:cNvPicPr>
          <p:nvPr/>
        </p:nvPicPr>
        <p:blipFill>
          <a:blip r:embed="rId5"/>
          <a:stretch>
            <a:fillRect/>
          </a:stretch>
        </p:blipFill>
        <p:spPr>
          <a:xfrm>
            <a:off x="5057874" y="4643933"/>
            <a:ext cx="2776365" cy="1153466"/>
          </a:xfrm>
          <a:prstGeom prst="rect">
            <a:avLst/>
          </a:prstGeom>
          <a:ln>
            <a:solidFill>
              <a:schemeClr val="accent1"/>
            </a:solidFill>
          </a:ln>
        </p:spPr>
      </p:pic>
      <p:pic>
        <p:nvPicPr>
          <p:cNvPr id="17" name="Imagen 16">
            <a:extLst>
              <a:ext uri="{FF2B5EF4-FFF2-40B4-BE49-F238E27FC236}">
                <a16:creationId xmlns:a16="http://schemas.microsoft.com/office/drawing/2014/main" id="{C7F44225-0801-626A-FC90-7D8BDD63F466}"/>
              </a:ext>
            </a:extLst>
          </p:cNvPr>
          <p:cNvPicPr>
            <a:picLocks noChangeAspect="1"/>
          </p:cNvPicPr>
          <p:nvPr/>
        </p:nvPicPr>
        <p:blipFill>
          <a:blip r:embed="rId6"/>
          <a:stretch>
            <a:fillRect/>
          </a:stretch>
        </p:blipFill>
        <p:spPr>
          <a:xfrm>
            <a:off x="7074097" y="2922231"/>
            <a:ext cx="1585143" cy="684335"/>
          </a:xfrm>
          <a:prstGeom prst="rect">
            <a:avLst/>
          </a:prstGeom>
          <a:ln>
            <a:solidFill>
              <a:schemeClr val="accent1"/>
            </a:solidFill>
          </a:ln>
        </p:spPr>
      </p:pic>
    </p:spTree>
    <p:extLst>
      <p:ext uri="{BB962C8B-B14F-4D97-AF65-F5344CB8AC3E}">
        <p14:creationId xmlns:p14="http://schemas.microsoft.com/office/powerpoint/2010/main" val="1849113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43</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65624"/>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7. OTRAS FUNCIONES DE COSTE EN ML</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830997"/>
          </a:xfrm>
          <a:prstGeom prst="rect">
            <a:avLst/>
          </a:prstGeom>
          <a:noFill/>
        </p:spPr>
        <p:txBody>
          <a:bodyPr wrap="square" rtlCol="0">
            <a:spAutoFit/>
          </a:bodyPr>
          <a:lstStyle/>
          <a:p>
            <a:pPr algn="just"/>
            <a:r>
              <a:rPr lang="es-ES" sz="1600" dirty="0">
                <a:latin typeface="+mn-lt"/>
              </a:rPr>
              <a:t>Iteración 1:</a:t>
            </a:r>
          </a:p>
          <a:p>
            <a:pPr algn="just"/>
            <a:endParaRPr lang="es-ES" sz="1600" dirty="0">
              <a:latin typeface="+mn-lt"/>
            </a:endParaRPr>
          </a:p>
          <a:p>
            <a:pPr algn="just"/>
            <a:endParaRPr lang="es-ES" sz="1600" dirty="0">
              <a:latin typeface="+mn-lt"/>
            </a:endParaRPr>
          </a:p>
        </p:txBody>
      </p:sp>
      <p:pic>
        <p:nvPicPr>
          <p:cNvPr id="7" name="Imagen 6">
            <a:extLst>
              <a:ext uri="{FF2B5EF4-FFF2-40B4-BE49-F238E27FC236}">
                <a16:creationId xmlns:a16="http://schemas.microsoft.com/office/drawing/2014/main" id="{1119ED8D-1E88-044E-B3C2-5AFE5B8223EB}"/>
              </a:ext>
            </a:extLst>
          </p:cNvPr>
          <p:cNvPicPr>
            <a:picLocks noChangeAspect="1"/>
          </p:cNvPicPr>
          <p:nvPr/>
        </p:nvPicPr>
        <p:blipFill>
          <a:blip r:embed="rId3"/>
          <a:stretch>
            <a:fillRect/>
          </a:stretch>
        </p:blipFill>
        <p:spPr>
          <a:xfrm>
            <a:off x="629114" y="3052351"/>
            <a:ext cx="9378354" cy="2128738"/>
          </a:xfrm>
          <a:prstGeom prst="rect">
            <a:avLst/>
          </a:prstGeom>
          <a:ln>
            <a:solidFill>
              <a:schemeClr val="accent1"/>
            </a:solidFill>
          </a:ln>
        </p:spPr>
      </p:pic>
    </p:spTree>
    <p:extLst>
      <p:ext uri="{BB962C8B-B14F-4D97-AF65-F5344CB8AC3E}">
        <p14:creationId xmlns:p14="http://schemas.microsoft.com/office/powerpoint/2010/main" val="1442218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44</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65624"/>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7. OTRAS FUNCIONES DE COSTE EN ML</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830997"/>
          </a:xfrm>
          <a:prstGeom prst="rect">
            <a:avLst/>
          </a:prstGeom>
          <a:noFill/>
        </p:spPr>
        <p:txBody>
          <a:bodyPr wrap="square" rtlCol="0">
            <a:spAutoFit/>
          </a:bodyPr>
          <a:lstStyle/>
          <a:p>
            <a:pPr algn="just"/>
            <a:r>
              <a:rPr lang="es-ES" sz="1600" dirty="0">
                <a:latin typeface="+mn-lt"/>
              </a:rPr>
              <a:t>Iteración 2:</a:t>
            </a:r>
          </a:p>
          <a:p>
            <a:pPr algn="just"/>
            <a:endParaRPr lang="es-ES" sz="1600" dirty="0">
              <a:latin typeface="+mn-lt"/>
            </a:endParaRPr>
          </a:p>
          <a:p>
            <a:pPr algn="just"/>
            <a:endParaRPr lang="es-ES" sz="1600" dirty="0">
              <a:latin typeface="+mn-lt"/>
            </a:endParaRPr>
          </a:p>
        </p:txBody>
      </p:sp>
      <p:pic>
        <p:nvPicPr>
          <p:cNvPr id="6" name="Imagen 5">
            <a:extLst>
              <a:ext uri="{FF2B5EF4-FFF2-40B4-BE49-F238E27FC236}">
                <a16:creationId xmlns:a16="http://schemas.microsoft.com/office/drawing/2014/main" id="{25AB5871-49D1-05B1-E3D3-4E5FB11E8780}"/>
              </a:ext>
            </a:extLst>
          </p:cNvPr>
          <p:cNvPicPr>
            <a:picLocks noChangeAspect="1"/>
          </p:cNvPicPr>
          <p:nvPr/>
        </p:nvPicPr>
        <p:blipFill>
          <a:blip r:embed="rId3"/>
          <a:stretch>
            <a:fillRect/>
          </a:stretch>
        </p:blipFill>
        <p:spPr>
          <a:xfrm>
            <a:off x="629115" y="3067856"/>
            <a:ext cx="9378354" cy="2179793"/>
          </a:xfrm>
          <a:prstGeom prst="rect">
            <a:avLst/>
          </a:prstGeom>
          <a:ln>
            <a:solidFill>
              <a:schemeClr val="accent1"/>
            </a:solidFill>
          </a:ln>
        </p:spPr>
      </p:pic>
    </p:spTree>
    <p:extLst>
      <p:ext uri="{BB962C8B-B14F-4D97-AF65-F5344CB8AC3E}">
        <p14:creationId xmlns:p14="http://schemas.microsoft.com/office/powerpoint/2010/main" val="1380860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45</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65624"/>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7. OTRAS FUNCIONES DE COSTE EN ML</a:t>
            </a:r>
            <a:endParaRPr lang="es-ES" sz="2800" kern="0" dirty="0"/>
          </a:p>
        </p:txBody>
      </p:sp>
      <p:sp>
        <p:nvSpPr>
          <p:cNvPr id="9" name="CuadroTexto 8">
            <a:extLst>
              <a:ext uri="{FF2B5EF4-FFF2-40B4-BE49-F238E27FC236}">
                <a16:creationId xmlns:a16="http://schemas.microsoft.com/office/drawing/2014/main" id="{165EBB5B-1DD1-42CE-A7C6-460818005649}"/>
              </a:ext>
            </a:extLst>
          </p:cNvPr>
          <p:cNvSpPr txBox="1"/>
          <p:nvPr/>
        </p:nvSpPr>
        <p:spPr>
          <a:xfrm>
            <a:off x="34092" y="1547589"/>
            <a:ext cx="10568398" cy="830997"/>
          </a:xfrm>
          <a:prstGeom prst="rect">
            <a:avLst/>
          </a:prstGeom>
          <a:noFill/>
        </p:spPr>
        <p:txBody>
          <a:bodyPr wrap="square" rtlCol="0">
            <a:spAutoFit/>
          </a:bodyPr>
          <a:lstStyle/>
          <a:p>
            <a:pPr algn="just"/>
            <a:r>
              <a:rPr lang="es-ES" sz="1600" dirty="0">
                <a:latin typeface="+mn-lt"/>
              </a:rPr>
              <a:t>Iteración 3:</a:t>
            </a:r>
          </a:p>
          <a:p>
            <a:pPr algn="just"/>
            <a:endParaRPr lang="es-ES" sz="1600" dirty="0">
              <a:latin typeface="+mn-lt"/>
            </a:endParaRPr>
          </a:p>
          <a:p>
            <a:pPr algn="just"/>
            <a:endParaRPr lang="es-ES" sz="1600" dirty="0">
              <a:latin typeface="+mn-lt"/>
            </a:endParaRPr>
          </a:p>
        </p:txBody>
      </p:sp>
      <p:pic>
        <p:nvPicPr>
          <p:cNvPr id="3" name="Imagen 2">
            <a:extLst>
              <a:ext uri="{FF2B5EF4-FFF2-40B4-BE49-F238E27FC236}">
                <a16:creationId xmlns:a16="http://schemas.microsoft.com/office/drawing/2014/main" id="{FCEDBF98-87F6-DE26-6EA2-E48A5FC6338C}"/>
              </a:ext>
            </a:extLst>
          </p:cNvPr>
          <p:cNvPicPr>
            <a:picLocks noChangeAspect="1"/>
          </p:cNvPicPr>
          <p:nvPr/>
        </p:nvPicPr>
        <p:blipFill>
          <a:blip r:embed="rId3"/>
          <a:stretch>
            <a:fillRect/>
          </a:stretch>
        </p:blipFill>
        <p:spPr>
          <a:xfrm>
            <a:off x="611800" y="3075819"/>
            <a:ext cx="9395669" cy="2144178"/>
          </a:xfrm>
          <a:prstGeom prst="rect">
            <a:avLst/>
          </a:prstGeom>
          <a:ln>
            <a:solidFill>
              <a:schemeClr val="accent1"/>
            </a:solidFill>
          </a:ln>
        </p:spPr>
      </p:pic>
    </p:spTree>
    <p:extLst>
      <p:ext uri="{BB962C8B-B14F-4D97-AF65-F5344CB8AC3E}">
        <p14:creationId xmlns:p14="http://schemas.microsoft.com/office/powerpoint/2010/main" val="1018158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ctrTitle"/>
          </p:nvPr>
        </p:nvSpPr>
        <p:spPr>
          <a:xfrm>
            <a:off x="2274795" y="2869355"/>
            <a:ext cx="6417981" cy="1819765"/>
          </a:xfrm>
          <a:prstGeom prst="rect">
            <a:avLst/>
          </a:prstGeom>
        </p:spPr>
        <p:txBody>
          <a:bodyPr spcFirstLastPara="1" vert="horz" wrap="square" lIns="80176" tIns="80176" rIns="80176" bIns="80176" rtlCol="0" anchor="t" anchorCtr="0">
            <a:noAutofit/>
          </a:bodyPr>
          <a:lstStyle/>
          <a:p>
            <a:r>
              <a:rPr lang="en-US"/>
              <a:t>Preguntas y reflexiones</a:t>
            </a:r>
            <a:endParaRPr/>
          </a:p>
        </p:txBody>
      </p:sp>
    </p:spTree>
    <p:extLst>
      <p:ext uri="{BB962C8B-B14F-4D97-AF65-F5344CB8AC3E}">
        <p14:creationId xmlns:p14="http://schemas.microsoft.com/office/powerpoint/2010/main" val="2199139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Shape 187"/>
          <p:cNvPicPr preferRelativeResize="0"/>
          <p:nvPr/>
        </p:nvPicPr>
        <p:blipFill>
          <a:blip r:embed="rId3">
            <a:alphaModFix/>
          </a:blip>
          <a:stretch>
            <a:fillRect/>
          </a:stretch>
        </p:blipFill>
        <p:spPr>
          <a:xfrm>
            <a:off x="-1" y="-108595"/>
            <a:ext cx="10691814" cy="7668270"/>
          </a:xfrm>
          <a:prstGeom prst="rect">
            <a:avLst/>
          </a:prstGeom>
          <a:noFill/>
          <a:ln>
            <a:noFill/>
          </a:ln>
        </p:spPr>
      </p:pic>
    </p:spTree>
    <p:extLst>
      <p:ext uri="{BB962C8B-B14F-4D97-AF65-F5344CB8AC3E}">
        <p14:creationId xmlns:p14="http://schemas.microsoft.com/office/powerpoint/2010/main" val="39360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5</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50" name="Title 2">
            <a:extLst>
              <a:ext uri="{FF2B5EF4-FFF2-40B4-BE49-F238E27FC236}">
                <a16:creationId xmlns:a16="http://schemas.microsoft.com/office/drawing/2014/main" id="{0704E565-F141-41E4-BDB8-4AED987CA3B7}"/>
              </a:ext>
            </a:extLst>
          </p:cNvPr>
          <p:cNvSpPr txBox="1">
            <a:spLocks/>
          </p:cNvSpPr>
          <p:nvPr/>
        </p:nvSpPr>
        <p:spPr>
          <a:xfrm>
            <a:off x="521370" y="358374"/>
            <a:ext cx="9499168" cy="61315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1. INTRODUCCIÓN: El descubrimiento del </a:t>
            </a:r>
            <a:r>
              <a:rPr lang="es-ES" sz="3200" kern="0" dirty="0" err="1"/>
              <a:t>mgd</a:t>
            </a:r>
            <a:endParaRPr lang="es-ES" sz="2800" kern="0" dirty="0"/>
          </a:p>
        </p:txBody>
      </p:sp>
      <p:sp>
        <p:nvSpPr>
          <p:cNvPr id="3" name="CuadroTexto 2">
            <a:extLst>
              <a:ext uri="{FF2B5EF4-FFF2-40B4-BE49-F238E27FC236}">
                <a16:creationId xmlns:a16="http://schemas.microsoft.com/office/drawing/2014/main" id="{E4DFA25B-887E-4DA2-A783-571B8C2D6BC0}"/>
              </a:ext>
            </a:extLst>
          </p:cNvPr>
          <p:cNvSpPr txBox="1"/>
          <p:nvPr/>
        </p:nvSpPr>
        <p:spPr>
          <a:xfrm>
            <a:off x="377354" y="1447434"/>
            <a:ext cx="9793088" cy="2554545"/>
          </a:xfrm>
          <a:prstGeom prst="rect">
            <a:avLst/>
          </a:prstGeom>
          <a:noFill/>
        </p:spPr>
        <p:txBody>
          <a:bodyPr wrap="square" rtlCol="0">
            <a:spAutoFit/>
          </a:bodyPr>
          <a:lstStyle/>
          <a:p>
            <a:pPr algn="just"/>
            <a:r>
              <a:rPr lang="es-ES" sz="1600" dirty="0">
                <a:latin typeface="+mn-lt"/>
              </a:rPr>
              <a:t>El método del Gradiente Descendente es introducido a mitad del siglo XIX por </a:t>
            </a:r>
            <a:r>
              <a:rPr lang="es-ES" sz="1600" dirty="0" err="1">
                <a:latin typeface="+mn-lt"/>
              </a:rPr>
              <a:t>Agustin</a:t>
            </a:r>
            <a:r>
              <a:rPr lang="es-ES" sz="1600" dirty="0">
                <a:latin typeface="+mn-lt"/>
              </a:rPr>
              <a:t> Louis de Cauchy (1789 – 1857). Además con Cauchy, entre otros muchos resultados, se fundamenta y se define el concepto de número real a través de las conocidas sucesiones de Cauchy</a:t>
            </a:r>
          </a:p>
          <a:p>
            <a:pPr algn="just"/>
            <a:endParaRPr lang="es-ES" sz="1600" dirty="0">
              <a:latin typeface="+mn-lt"/>
            </a:endParaRPr>
          </a:p>
          <a:p>
            <a:pPr algn="just"/>
            <a:endParaRPr lang="es-ES" sz="1600" dirty="0">
              <a:latin typeface="+mn-lt"/>
            </a:endParaRPr>
          </a:p>
          <a:p>
            <a:pPr algn="just"/>
            <a:endParaRPr lang="es-ES" sz="1600" dirty="0">
              <a:latin typeface="+mn-lt"/>
            </a:endParaRPr>
          </a:p>
          <a:p>
            <a:pPr algn="just"/>
            <a:r>
              <a:rPr lang="es-ES" sz="1600" dirty="0">
                <a:latin typeface="+mn-lt"/>
              </a:rPr>
              <a:t>Cauchy, estudiando un problema de astronomía, establece de modo geométrico el método del gradiente descendiente, en este sentido, establece que, para ir hacia un mínimo o un máximo de una determinada función real, debe caminarse según el vector que indique que la variación es máxima</a:t>
            </a:r>
          </a:p>
        </p:txBody>
      </p:sp>
      <p:pic>
        <p:nvPicPr>
          <p:cNvPr id="6" name="Imagen 5">
            <a:extLst>
              <a:ext uri="{FF2B5EF4-FFF2-40B4-BE49-F238E27FC236}">
                <a16:creationId xmlns:a16="http://schemas.microsoft.com/office/drawing/2014/main" id="{0D8EB389-B381-43EF-9A5C-9BDAAC2D288C}"/>
              </a:ext>
            </a:extLst>
          </p:cNvPr>
          <p:cNvPicPr>
            <a:picLocks noChangeAspect="1"/>
          </p:cNvPicPr>
          <p:nvPr/>
        </p:nvPicPr>
        <p:blipFill>
          <a:blip r:embed="rId3"/>
          <a:stretch>
            <a:fillRect/>
          </a:stretch>
        </p:blipFill>
        <p:spPr>
          <a:xfrm>
            <a:off x="2835093" y="3779837"/>
            <a:ext cx="5053012" cy="2876550"/>
          </a:xfrm>
          <a:prstGeom prst="rect">
            <a:avLst/>
          </a:prstGeom>
        </p:spPr>
      </p:pic>
    </p:spTree>
    <p:extLst>
      <p:ext uri="{BB962C8B-B14F-4D97-AF65-F5344CB8AC3E}">
        <p14:creationId xmlns:p14="http://schemas.microsoft.com/office/powerpoint/2010/main" val="397127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6</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4105212" y="7020197"/>
            <a:ext cx="2968885"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50" name="Title 2">
            <a:extLst>
              <a:ext uri="{FF2B5EF4-FFF2-40B4-BE49-F238E27FC236}">
                <a16:creationId xmlns:a16="http://schemas.microsoft.com/office/drawing/2014/main" id="{0704E565-F141-41E4-BDB8-4AED987CA3B7}"/>
              </a:ext>
            </a:extLst>
          </p:cNvPr>
          <p:cNvSpPr txBox="1">
            <a:spLocks/>
          </p:cNvSpPr>
          <p:nvPr/>
        </p:nvSpPr>
        <p:spPr>
          <a:xfrm>
            <a:off x="161330" y="68832"/>
            <a:ext cx="5928836" cy="1008112"/>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¿QUÉ VAMOS A VER?</a:t>
            </a:r>
            <a:endParaRPr lang="es-ES" sz="2800" kern="0" dirty="0"/>
          </a:p>
        </p:txBody>
      </p:sp>
      <p:sp>
        <p:nvSpPr>
          <p:cNvPr id="3" name="CuadroTexto 2"/>
          <p:cNvSpPr txBox="1"/>
          <p:nvPr/>
        </p:nvSpPr>
        <p:spPr>
          <a:xfrm>
            <a:off x="161330" y="855959"/>
            <a:ext cx="10431339" cy="5170646"/>
          </a:xfrm>
          <a:prstGeom prst="rect">
            <a:avLst/>
          </a:prstGeom>
          <a:noFill/>
        </p:spPr>
        <p:txBody>
          <a:bodyPr wrap="square" rtlCol="0">
            <a:spAutoFit/>
          </a:bodyPr>
          <a:lstStyle/>
          <a:p>
            <a:pPr marL="514350" indent="-514350" algn="l">
              <a:buFont typeface="+mj-lt"/>
              <a:buAutoNum type="arabicPeriod"/>
            </a:pPr>
            <a:r>
              <a:rPr lang="es-ES" sz="2200" dirty="0">
                <a:latin typeface="+mj-lt"/>
              </a:rPr>
              <a:t>INTRODUCCIÓN</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b="1" dirty="0">
                <a:solidFill>
                  <a:schemeClr val="tx2"/>
                </a:solidFill>
                <a:latin typeface="+mj-lt"/>
              </a:rPr>
              <a:t>ALGORITMO DEL GRADIENTE DESCENDENTE EN DIMENSIÓN 1. DEFINICIONES Y CONCEPTOS</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EL ALGORITMO DEL GRADIENTE DESCENDENTE</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EXISTENCIA DE MÁXIMOS Y MÍNIMOS ABSOLUTOS EN FUNCIONES MULTIVARIABLES</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EL MACHINE LEARNING ACTUAL Y EL GRADIENTE DESCENDENTE</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VARIANTES DEL A. G. D.</a:t>
            </a:r>
          </a:p>
          <a:p>
            <a:pPr marL="514350" indent="-514350" algn="l">
              <a:buFont typeface="+mj-lt"/>
              <a:buAutoNum type="arabicPeriod"/>
            </a:pPr>
            <a:endParaRPr lang="es-ES" sz="2200" dirty="0">
              <a:latin typeface="+mj-lt"/>
            </a:endParaRPr>
          </a:p>
          <a:p>
            <a:pPr marL="514350" indent="-514350" algn="l">
              <a:buFont typeface="+mj-lt"/>
              <a:buAutoNum type="arabicPeriod"/>
            </a:pPr>
            <a:r>
              <a:rPr lang="es-ES" sz="2200" dirty="0">
                <a:latin typeface="+mj-lt"/>
              </a:rPr>
              <a:t>OTRAS FUNCIONES DE COSTE EN ML</a:t>
            </a:r>
          </a:p>
        </p:txBody>
      </p:sp>
    </p:spTree>
    <p:extLst>
      <p:ext uri="{BB962C8B-B14F-4D97-AF65-F5344CB8AC3E}">
        <p14:creationId xmlns:p14="http://schemas.microsoft.com/office/powerpoint/2010/main" val="366097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589210"/>
            <a:ext cx="10691813" cy="1620430"/>
          </a:xfrm>
        </p:spPr>
        <p:txBody>
          <a:bodyPr/>
          <a:lstStyle/>
          <a:p>
            <a:r>
              <a:rPr lang="es-ES" dirty="0"/>
              <a:t>2. ALGORITMO DEL GRADIENTE DESCENDENTE EN DIMENSIÓN 1. DEFINICIONES Y CONCEPTOS</a:t>
            </a:r>
          </a:p>
        </p:txBody>
      </p:sp>
      <p:sp>
        <p:nvSpPr>
          <p:cNvPr id="3" name="Marcador de número de diapositiva 2"/>
          <p:cNvSpPr>
            <a:spLocks noGrp="1"/>
          </p:cNvSpPr>
          <p:nvPr>
            <p:ph type="sldNum" sz="quarter" idx="4"/>
          </p:nvPr>
        </p:nvSpPr>
        <p:spPr/>
        <p:txBody>
          <a:bodyPr/>
          <a:lstStyle/>
          <a:p>
            <a:pPr>
              <a:defRPr/>
            </a:pPr>
            <a:fld id="{AA05AA80-E33F-4D2D-A31B-6ECE2045C248}" type="slidenum">
              <a:rPr lang="en-GB" smtClean="0"/>
              <a:pPr>
                <a:defRPr/>
              </a:pPr>
              <a:t>7</a:t>
            </a:fld>
            <a:endParaRPr lang="en-GB"/>
          </a:p>
        </p:txBody>
      </p:sp>
      <p:sp>
        <p:nvSpPr>
          <p:cNvPr id="4" name="CuadroTexto 3">
            <a:extLst>
              <a:ext uri="{FF2B5EF4-FFF2-40B4-BE49-F238E27FC236}">
                <a16:creationId xmlns:a16="http://schemas.microsoft.com/office/drawing/2014/main" id="{DC38147E-B699-477E-9E96-571793BFD0E3}"/>
              </a:ext>
            </a:extLst>
          </p:cNvPr>
          <p:cNvSpPr txBox="1"/>
          <p:nvPr/>
        </p:nvSpPr>
        <p:spPr>
          <a:xfrm>
            <a:off x="4105212" y="7020197"/>
            <a:ext cx="2968885" cy="261610"/>
          </a:xfrm>
          <a:prstGeom prst="rect">
            <a:avLst/>
          </a:prstGeom>
          <a:solidFill>
            <a:schemeClr val="bg1"/>
          </a:solidFill>
        </p:spPr>
        <p:txBody>
          <a:bodyPr wrap="square" rtlCol="0">
            <a:spAutoFit/>
          </a:bodyPr>
          <a:lstStyle/>
          <a:p>
            <a:r>
              <a:rPr lang="es-ES" sz="1100" dirty="0">
                <a:latin typeface="+mn-lt"/>
              </a:rPr>
              <a:t>MODELOS LINEALES</a:t>
            </a:r>
          </a:p>
        </p:txBody>
      </p:sp>
    </p:spTree>
    <p:extLst>
      <p:ext uri="{BB962C8B-B14F-4D97-AF65-F5344CB8AC3E}">
        <p14:creationId xmlns:p14="http://schemas.microsoft.com/office/powerpoint/2010/main" val="3518320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8</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50" name="Title 2">
            <a:extLst>
              <a:ext uri="{FF2B5EF4-FFF2-40B4-BE49-F238E27FC236}">
                <a16:creationId xmlns:a16="http://schemas.microsoft.com/office/drawing/2014/main" id="{0704E565-F141-41E4-BDB8-4AED987CA3B7}"/>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2. ALGORITMO DEL GRADIENTE DESCENDENTE EN DIMENSIÓN 1. DEFINICIONES Y CONCEPTOS</a:t>
            </a:r>
            <a:endParaRPr lang="es-ES" sz="2800" kern="0" dirty="0"/>
          </a:p>
        </p:txBody>
      </p:sp>
      <p:sp>
        <p:nvSpPr>
          <p:cNvPr id="3" name="CuadroTexto 2">
            <a:extLst>
              <a:ext uri="{FF2B5EF4-FFF2-40B4-BE49-F238E27FC236}">
                <a16:creationId xmlns:a16="http://schemas.microsoft.com/office/drawing/2014/main" id="{E4DFA25B-887E-4DA2-A783-571B8C2D6BC0}"/>
              </a:ext>
            </a:extLst>
          </p:cNvPr>
          <p:cNvSpPr txBox="1"/>
          <p:nvPr/>
        </p:nvSpPr>
        <p:spPr>
          <a:xfrm>
            <a:off x="357975" y="3321962"/>
            <a:ext cx="9865096" cy="584775"/>
          </a:xfrm>
          <a:prstGeom prst="rect">
            <a:avLst/>
          </a:prstGeom>
          <a:noFill/>
        </p:spPr>
        <p:txBody>
          <a:bodyPr wrap="square" rtlCol="0">
            <a:spAutoFit/>
          </a:bodyPr>
          <a:lstStyle/>
          <a:p>
            <a:pPr algn="just"/>
            <a:r>
              <a:rPr lang="es-ES" sz="1600" dirty="0">
                <a:latin typeface="+mn-lt"/>
              </a:rPr>
              <a:t>Algunos supuestos de este método pueden explicar por qué a veces los algoritmos fallan o no convergen como es el caso del supuesto de un conjunto convexo</a:t>
            </a:r>
          </a:p>
        </p:txBody>
      </p:sp>
      <p:pic>
        <p:nvPicPr>
          <p:cNvPr id="5" name="Imagen 4">
            <a:extLst>
              <a:ext uri="{FF2B5EF4-FFF2-40B4-BE49-F238E27FC236}">
                <a16:creationId xmlns:a16="http://schemas.microsoft.com/office/drawing/2014/main" id="{EEB59C0D-40F8-4588-AF16-A7C92784B266}"/>
              </a:ext>
            </a:extLst>
          </p:cNvPr>
          <p:cNvPicPr>
            <a:picLocks noChangeAspect="1"/>
          </p:cNvPicPr>
          <p:nvPr/>
        </p:nvPicPr>
        <p:blipFill>
          <a:blip r:embed="rId3"/>
          <a:stretch>
            <a:fillRect/>
          </a:stretch>
        </p:blipFill>
        <p:spPr>
          <a:xfrm>
            <a:off x="339543" y="1273368"/>
            <a:ext cx="9883527" cy="1849685"/>
          </a:xfrm>
          <a:prstGeom prst="rect">
            <a:avLst/>
          </a:prstGeom>
        </p:spPr>
      </p:pic>
      <p:pic>
        <p:nvPicPr>
          <p:cNvPr id="7" name="Imagen 6">
            <a:extLst>
              <a:ext uri="{FF2B5EF4-FFF2-40B4-BE49-F238E27FC236}">
                <a16:creationId xmlns:a16="http://schemas.microsoft.com/office/drawing/2014/main" id="{32C195B2-477F-4A72-B7F9-2FFEC3F49EDF}"/>
              </a:ext>
            </a:extLst>
          </p:cNvPr>
          <p:cNvPicPr>
            <a:picLocks noChangeAspect="1"/>
          </p:cNvPicPr>
          <p:nvPr/>
        </p:nvPicPr>
        <p:blipFill>
          <a:blip r:embed="rId4"/>
          <a:stretch>
            <a:fillRect/>
          </a:stretch>
        </p:blipFill>
        <p:spPr>
          <a:xfrm>
            <a:off x="384805" y="4181796"/>
            <a:ext cx="8267700" cy="1381125"/>
          </a:xfrm>
          <a:prstGeom prst="rect">
            <a:avLst/>
          </a:prstGeom>
        </p:spPr>
      </p:pic>
      <p:pic>
        <p:nvPicPr>
          <p:cNvPr id="9" name="Imagen 8">
            <a:extLst>
              <a:ext uri="{FF2B5EF4-FFF2-40B4-BE49-F238E27FC236}">
                <a16:creationId xmlns:a16="http://schemas.microsoft.com/office/drawing/2014/main" id="{22E758E7-0389-4387-8AEE-281F4A049AC7}"/>
              </a:ext>
            </a:extLst>
          </p:cNvPr>
          <p:cNvPicPr>
            <a:picLocks noChangeAspect="1"/>
          </p:cNvPicPr>
          <p:nvPr/>
        </p:nvPicPr>
        <p:blipFill>
          <a:blip r:embed="rId5"/>
          <a:stretch>
            <a:fillRect/>
          </a:stretch>
        </p:blipFill>
        <p:spPr>
          <a:xfrm>
            <a:off x="2537594" y="5364013"/>
            <a:ext cx="5815672" cy="1457276"/>
          </a:xfrm>
          <a:prstGeom prst="rect">
            <a:avLst/>
          </a:prstGeom>
        </p:spPr>
      </p:pic>
    </p:spTree>
    <p:extLst>
      <p:ext uri="{BB962C8B-B14F-4D97-AF65-F5344CB8AC3E}">
        <p14:creationId xmlns:p14="http://schemas.microsoft.com/office/powerpoint/2010/main" val="27685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pPr>
              <a:defRPr/>
            </a:pPr>
            <a:fld id="{AA05AA80-E33F-4D2D-A31B-6ECE2045C248}" type="slidenum">
              <a:rPr lang="en-GB" smtClean="0"/>
              <a:pPr>
                <a:defRPr/>
              </a:pPr>
              <a:t>9</a:t>
            </a:fld>
            <a:endParaRPr lang="en-GB"/>
          </a:p>
        </p:txBody>
      </p:sp>
      <p:sp>
        <p:nvSpPr>
          <p:cNvPr id="13" name="CuadroTexto 12">
            <a:extLst>
              <a:ext uri="{FF2B5EF4-FFF2-40B4-BE49-F238E27FC236}">
                <a16:creationId xmlns:a16="http://schemas.microsoft.com/office/drawing/2014/main" id="{DC38147E-B699-477E-9E96-571793BFD0E3}"/>
              </a:ext>
            </a:extLst>
          </p:cNvPr>
          <p:cNvSpPr txBox="1"/>
          <p:nvPr/>
        </p:nvSpPr>
        <p:spPr>
          <a:xfrm>
            <a:off x="2753618" y="7020197"/>
            <a:ext cx="4320479" cy="261610"/>
          </a:xfrm>
          <a:prstGeom prst="rect">
            <a:avLst/>
          </a:prstGeom>
          <a:solidFill>
            <a:schemeClr val="bg1"/>
          </a:solidFill>
        </p:spPr>
        <p:txBody>
          <a:bodyPr wrap="square" rtlCol="0">
            <a:spAutoFit/>
          </a:bodyPr>
          <a:lstStyle/>
          <a:p>
            <a:r>
              <a:rPr lang="es-ES" sz="1100" dirty="0">
                <a:latin typeface="+mn-lt"/>
              </a:rPr>
              <a:t>MODELOS LINEALES</a:t>
            </a:r>
          </a:p>
        </p:txBody>
      </p:sp>
      <p:sp>
        <p:nvSpPr>
          <p:cNvPr id="10" name="Title 2">
            <a:extLst>
              <a:ext uri="{FF2B5EF4-FFF2-40B4-BE49-F238E27FC236}">
                <a16:creationId xmlns:a16="http://schemas.microsoft.com/office/drawing/2014/main" id="{C7191187-D2BC-4DE7-B849-85171B9FE73D}"/>
              </a:ext>
            </a:extLst>
          </p:cNvPr>
          <p:cNvSpPr txBox="1">
            <a:spLocks/>
          </p:cNvSpPr>
          <p:nvPr/>
        </p:nvSpPr>
        <p:spPr>
          <a:xfrm>
            <a:off x="17313" y="107428"/>
            <a:ext cx="10674499" cy="1165941"/>
          </a:xfrm>
          <a:prstGeom prst="rect">
            <a:avLst/>
          </a:prstGeom>
        </p:spPr>
        <p:txBody>
          <a:bodyPr vert="horz" lIns="91440" tIns="45720" rIns="91440" bIns="45720" rtlCol="0" anchor="t">
            <a:normAutofit/>
          </a:bodyPr>
          <a:lstStyle>
            <a:lvl1pPr algn="l" rtl="0" eaLnBrk="1" fontAlgn="base" hangingPunct="1">
              <a:spcBef>
                <a:spcPct val="0"/>
              </a:spcBef>
              <a:spcAft>
                <a:spcPct val="0"/>
              </a:spcAft>
              <a:defRPr sz="1943" b="1">
                <a:solidFill>
                  <a:srgbClr val="000000"/>
                </a:solidFill>
                <a:latin typeface="Century Gothic" panose="020B0502020202020204" pitchFamily="34" charset="0"/>
                <a:ea typeface="+mj-ea"/>
                <a:cs typeface="+mj-cs"/>
              </a:defRPr>
            </a:lvl1pPr>
            <a:lvl2pPr algn="ctr" rtl="0" eaLnBrk="1" fontAlgn="base" hangingPunct="1">
              <a:spcBef>
                <a:spcPct val="0"/>
              </a:spcBef>
              <a:spcAft>
                <a:spcPct val="0"/>
              </a:spcAft>
              <a:defRPr sz="4384">
                <a:solidFill>
                  <a:schemeClr val="tx2"/>
                </a:solidFill>
                <a:latin typeface="Arial" pitchFamily="34" charset="0"/>
              </a:defRPr>
            </a:lvl2pPr>
            <a:lvl3pPr algn="ctr" rtl="0" eaLnBrk="1" fontAlgn="base" hangingPunct="1">
              <a:spcBef>
                <a:spcPct val="0"/>
              </a:spcBef>
              <a:spcAft>
                <a:spcPct val="0"/>
              </a:spcAft>
              <a:defRPr sz="4384">
                <a:solidFill>
                  <a:schemeClr val="tx2"/>
                </a:solidFill>
                <a:latin typeface="Arial" pitchFamily="34" charset="0"/>
              </a:defRPr>
            </a:lvl3pPr>
            <a:lvl4pPr algn="ctr" rtl="0" eaLnBrk="1" fontAlgn="base" hangingPunct="1">
              <a:spcBef>
                <a:spcPct val="0"/>
              </a:spcBef>
              <a:spcAft>
                <a:spcPct val="0"/>
              </a:spcAft>
              <a:defRPr sz="4384">
                <a:solidFill>
                  <a:schemeClr val="tx2"/>
                </a:solidFill>
                <a:latin typeface="Arial" pitchFamily="34" charset="0"/>
              </a:defRPr>
            </a:lvl4pPr>
            <a:lvl5pPr algn="ctr" rtl="0" eaLnBrk="1" fontAlgn="base" hangingPunct="1">
              <a:spcBef>
                <a:spcPct val="0"/>
              </a:spcBef>
              <a:spcAft>
                <a:spcPct val="0"/>
              </a:spcAft>
              <a:defRPr sz="4384">
                <a:solidFill>
                  <a:schemeClr val="tx2"/>
                </a:solidFill>
                <a:latin typeface="Arial" pitchFamily="34" charset="0"/>
              </a:defRPr>
            </a:lvl5pPr>
            <a:lvl6pPr marL="455509" algn="ctr" rtl="0" eaLnBrk="1" fontAlgn="base" hangingPunct="1">
              <a:spcBef>
                <a:spcPct val="0"/>
              </a:spcBef>
              <a:spcAft>
                <a:spcPct val="0"/>
              </a:spcAft>
              <a:defRPr sz="4384">
                <a:solidFill>
                  <a:schemeClr val="tx2"/>
                </a:solidFill>
                <a:latin typeface="Times New Roman" pitchFamily="18" charset="0"/>
              </a:defRPr>
            </a:lvl6pPr>
            <a:lvl7pPr marL="911019" algn="ctr" rtl="0" eaLnBrk="1" fontAlgn="base" hangingPunct="1">
              <a:spcBef>
                <a:spcPct val="0"/>
              </a:spcBef>
              <a:spcAft>
                <a:spcPct val="0"/>
              </a:spcAft>
              <a:defRPr sz="4384">
                <a:solidFill>
                  <a:schemeClr val="tx2"/>
                </a:solidFill>
                <a:latin typeface="Times New Roman" pitchFamily="18" charset="0"/>
              </a:defRPr>
            </a:lvl7pPr>
            <a:lvl8pPr marL="1366528" algn="ctr" rtl="0" eaLnBrk="1" fontAlgn="base" hangingPunct="1">
              <a:spcBef>
                <a:spcPct val="0"/>
              </a:spcBef>
              <a:spcAft>
                <a:spcPct val="0"/>
              </a:spcAft>
              <a:defRPr sz="4384">
                <a:solidFill>
                  <a:schemeClr val="tx2"/>
                </a:solidFill>
                <a:latin typeface="Times New Roman" pitchFamily="18" charset="0"/>
              </a:defRPr>
            </a:lvl8pPr>
            <a:lvl9pPr marL="1822036" algn="ctr" rtl="0" eaLnBrk="1" fontAlgn="base" hangingPunct="1">
              <a:spcBef>
                <a:spcPct val="0"/>
              </a:spcBef>
              <a:spcAft>
                <a:spcPct val="0"/>
              </a:spcAft>
              <a:defRPr sz="4384">
                <a:solidFill>
                  <a:schemeClr val="tx2"/>
                </a:solidFill>
                <a:latin typeface="Times New Roman" pitchFamily="18" charset="0"/>
              </a:defRPr>
            </a:lvl9pPr>
          </a:lstStyle>
          <a:p>
            <a:r>
              <a:rPr lang="es-ES" sz="3200" kern="0" dirty="0"/>
              <a:t>2. ALGORITMO DEL GRADIENTE DESCENDENTE EN DIMENSIÓN 1. DEFINICIONES Y CONCEPTOS</a:t>
            </a:r>
            <a:endParaRPr lang="es-ES" sz="2800" kern="0" dirty="0"/>
          </a:p>
        </p:txBody>
      </p:sp>
      <p:pic>
        <p:nvPicPr>
          <p:cNvPr id="4" name="Imagen 3">
            <a:extLst>
              <a:ext uri="{FF2B5EF4-FFF2-40B4-BE49-F238E27FC236}">
                <a16:creationId xmlns:a16="http://schemas.microsoft.com/office/drawing/2014/main" id="{614C6A9F-D374-488D-905A-41F739399779}"/>
              </a:ext>
            </a:extLst>
          </p:cNvPr>
          <p:cNvPicPr>
            <a:picLocks noChangeAspect="1"/>
          </p:cNvPicPr>
          <p:nvPr/>
        </p:nvPicPr>
        <p:blipFill>
          <a:blip r:embed="rId3"/>
          <a:stretch>
            <a:fillRect/>
          </a:stretch>
        </p:blipFill>
        <p:spPr>
          <a:xfrm>
            <a:off x="233338" y="1484312"/>
            <a:ext cx="8286750" cy="2295525"/>
          </a:xfrm>
          <a:prstGeom prst="rect">
            <a:avLst/>
          </a:prstGeom>
        </p:spPr>
      </p:pic>
      <p:pic>
        <p:nvPicPr>
          <p:cNvPr id="6" name="Imagen 5">
            <a:extLst>
              <a:ext uri="{FF2B5EF4-FFF2-40B4-BE49-F238E27FC236}">
                <a16:creationId xmlns:a16="http://schemas.microsoft.com/office/drawing/2014/main" id="{C82B78EA-BC0F-4E55-B08C-568B10612EF6}"/>
              </a:ext>
            </a:extLst>
          </p:cNvPr>
          <p:cNvPicPr>
            <a:picLocks noChangeAspect="1"/>
          </p:cNvPicPr>
          <p:nvPr/>
        </p:nvPicPr>
        <p:blipFill>
          <a:blip r:embed="rId4"/>
          <a:stretch>
            <a:fillRect/>
          </a:stretch>
        </p:blipFill>
        <p:spPr>
          <a:xfrm>
            <a:off x="1421606" y="3923853"/>
            <a:ext cx="7848600" cy="2619375"/>
          </a:xfrm>
          <a:prstGeom prst="rect">
            <a:avLst/>
          </a:prstGeom>
        </p:spPr>
      </p:pic>
    </p:spTree>
    <p:extLst>
      <p:ext uri="{BB962C8B-B14F-4D97-AF65-F5344CB8AC3E}">
        <p14:creationId xmlns:p14="http://schemas.microsoft.com/office/powerpoint/2010/main" val="938927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_Afi">
  <a:themeElements>
    <a:clrScheme name="Plantilla Afi">
      <a:dk1>
        <a:srgbClr val="000000"/>
      </a:dk1>
      <a:lt1>
        <a:srgbClr val="FFFFFF"/>
      </a:lt1>
      <a:dk2>
        <a:srgbClr val="D84519"/>
      </a:dk2>
      <a:lt2>
        <a:srgbClr val="BFBFBF"/>
      </a:lt2>
      <a:accent1>
        <a:srgbClr val="D84519"/>
      </a:accent1>
      <a:accent2>
        <a:srgbClr val="00599C"/>
      </a:accent2>
      <a:accent3>
        <a:srgbClr val="8FD400"/>
      </a:accent3>
      <a:accent4>
        <a:srgbClr val="FDB813"/>
      </a:accent4>
      <a:accent5>
        <a:srgbClr val="AD0075"/>
      </a:accent5>
      <a:accent6>
        <a:srgbClr val="BFBFBF"/>
      </a:accent6>
      <a:hlink>
        <a:srgbClr val="00A3D6"/>
      </a:hlink>
      <a:folHlink>
        <a:srgbClr val="FF0000"/>
      </a:folHlink>
    </a:clrScheme>
    <a:fontScheme name="Plantilla Afi">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13181" t="-1300" r="-40517" b="1300"/>
          </a:stretch>
        </a:blip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33996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pitchFamily="34" charset="0"/>
          </a:defRPr>
        </a:defPPr>
      </a:lstStyle>
    </a:lnDef>
    <a:txDef>
      <a:spPr>
        <a:noFill/>
      </a:spPr>
      <a:bodyPr wrap="square" rtlCol="0">
        <a:spAutoFit/>
      </a:bodyPr>
      <a:lstStyle>
        <a:defPPr algn="l">
          <a:defRPr sz="1600">
            <a:latin typeface="+mn-lt"/>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fi_plantilla-horizontal.pptx" id="{E1E9854B-8D6F-4A02-AF6D-438E2A5AEEDD}" vid="{8D62FCDD-945E-4233-9615-D547F6D0D2D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Afi_plantilla-horizontal</Template>
  <TotalTime>30099</TotalTime>
  <Words>2395</Words>
  <Application>Microsoft Office PowerPoint</Application>
  <PresentationFormat>Personalizado</PresentationFormat>
  <Paragraphs>411</Paragraphs>
  <Slides>47</Slides>
  <Notes>47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47</vt:i4>
      </vt:variant>
    </vt:vector>
  </HeadingPairs>
  <TitlesOfParts>
    <vt:vector size="51" baseType="lpstr">
      <vt:lpstr>Arial</vt:lpstr>
      <vt:lpstr>Century Gothic</vt:lpstr>
      <vt:lpstr>Times New Roman</vt:lpstr>
      <vt:lpstr>Tema_Afi</vt:lpstr>
      <vt:lpstr>Análisis de Datos: MACHINE LEARNING</vt:lpstr>
      <vt:lpstr>Presentación de PowerPoint</vt:lpstr>
      <vt:lpstr>Presentación de PowerPoint</vt:lpstr>
      <vt:lpstr>1. INTRODUCCIÓN</vt:lpstr>
      <vt:lpstr>Presentación de PowerPoint</vt:lpstr>
      <vt:lpstr>Presentación de PowerPoint</vt:lpstr>
      <vt:lpstr>2. ALGORITMO DEL GRADIENTE DESCENDENTE EN DIMENSIÓN 1. DEFINICIONES Y CONCEPTOS</vt:lpstr>
      <vt:lpstr>Presentación de PowerPoint</vt:lpstr>
      <vt:lpstr>Presentación de PowerPoint</vt:lpstr>
      <vt:lpstr>Presentación de PowerPoint</vt:lpstr>
      <vt:lpstr>Presentación de PowerPoint</vt:lpstr>
      <vt:lpstr>Presentación de PowerPoint</vt:lpstr>
      <vt:lpstr>Presentación de PowerPoint</vt:lpstr>
      <vt:lpstr>3. EL ALGORITMO DEL GRADIENTE DESCENDENTE</vt:lpstr>
      <vt:lpstr>Presentación de PowerPoint</vt:lpstr>
      <vt:lpstr>Presentación de PowerPoint</vt:lpstr>
      <vt:lpstr>Presentación de PowerPoint</vt:lpstr>
      <vt:lpstr>Presentación de PowerPoint</vt:lpstr>
      <vt:lpstr>Presentación de PowerPoint</vt:lpstr>
      <vt:lpstr>Presentación de PowerPoint</vt:lpstr>
      <vt:lpstr>4. EXISTENCIA DE MÁXIMOS Y MÍNIMOS ABSOLUTOS EN FUNCIONES MULTIVARIABLES</vt:lpstr>
      <vt:lpstr>Presentación de PowerPoint</vt:lpstr>
      <vt:lpstr>Presentación de PowerPoint</vt:lpstr>
      <vt:lpstr>5. EL MACHINE LEARNING ACTUAL Y EL GRADIENE DESCENDENTE</vt:lpstr>
      <vt:lpstr>Presentación de PowerPoint</vt:lpstr>
      <vt:lpstr>Presentación de PowerPoint</vt:lpstr>
      <vt:lpstr>Presentación de PowerPoint</vt:lpstr>
      <vt:lpstr>6. VARIANTES DEL A. G. D.: EL GRADIENTE ESTOCÁSTICO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7. ANEXOS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 y reflexiones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Teresa Álvarez Vázquez</dc:creator>
  <cp:lastModifiedBy>Francisco Rodríguez</cp:lastModifiedBy>
  <cp:revision>320</cp:revision>
  <cp:lastPrinted>2021-02-15T12:02:19Z</cp:lastPrinted>
  <dcterms:created xsi:type="dcterms:W3CDTF">2021-04-19T08:56:40Z</dcterms:created>
  <dcterms:modified xsi:type="dcterms:W3CDTF">2024-01-25T22:31:30Z</dcterms:modified>
</cp:coreProperties>
</file>