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3" Type="http://schemas.openxmlformats.org/officeDocument/2006/relationships/image" Target="../media/image22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44.png"/><Relationship Id="rId2" Type="http://schemas.openxmlformats.org/officeDocument/2006/relationships/image" Target="../media/image11.png"/><Relationship Id="rId16" Type="http://schemas.openxmlformats.org/officeDocument/2006/relationships/image" Target="../media/image4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42.png"/><Relationship Id="rId10" Type="http://schemas.openxmlformats.org/officeDocument/2006/relationships/image" Target="../media/image34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59272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 DEL PROYECTO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14282" y="857232"/>
            <a:ext cx="87154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Base del proyecto original: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Dada una empresa que posee una cartera de clientes, se trata de realizar recomendaciones de aseguramiento sobre una parte de esta cartera en base a: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-Situación de la empresa (futuro o actual) cliente de CESCE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-Situación del conjunto de deudores que conforman la cartera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-Situación Macro-Económica de la economía en general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 análisis a realizar, desde un punto de vista PPC debería además: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-Contener la información existente en el informe de consultoría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-Ser adaptable a distintos momentos del proceso de venta: oferta, captación, retención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-Ser adaptable a distintos tipos de información: Límites de Riesgo, Venta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-Permitir la estimación de PE y de </a:t>
            </a:r>
            <a:r>
              <a:rPr lang="es-ES" sz="15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worst</a:t>
            </a:r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case </a:t>
            </a:r>
            <a:r>
              <a:rPr lang="es-ES" sz="15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scenaries</a:t>
            </a:r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-Considerar distintos grados de tarificación a nivel de grupo de riesgo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-Permitir interactividad con los usuarios (fuerza comercial CESCE):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-Modificación manual de las estrategias de venta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-Modificación manual de las previsiones de venta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-Modificación manual de algunos supuestos estadísticos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59272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MODALIDADES DE CALCULADORAS PPC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14282" y="857232"/>
            <a:ext cx="8715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Dos calculadoras principales, con igual apariencia pero con distintos supuestos: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-Calculadora PPC basada en Límites de Riesgo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-Calculadora PPC basada en Ventas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Proceso de aplicación:</a:t>
            </a:r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Archivos de programa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47944"/>
            <a:ext cx="1228725" cy="7239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282" y="4258442"/>
            <a:ext cx="24288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Paso 1: El usuario sube a CESNET una cartera de clientes, debe mantener la siguiente información clave:</a:t>
            </a:r>
          </a:p>
          <a:p>
            <a:pPr algn="just"/>
            <a:endParaRPr lang="es-ES" sz="1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-Conservar el </a:t>
            </a:r>
            <a:r>
              <a:rPr lang="es-ES" sz="1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CIF de la empresa</a:t>
            </a:r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que ha proporcionado la cartera</a:t>
            </a:r>
          </a:p>
          <a:p>
            <a:pPr algn="just"/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-Saber si son </a:t>
            </a:r>
            <a:r>
              <a:rPr lang="es-ES" sz="1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Límites de Riesgo o Ventas</a:t>
            </a:r>
          </a:p>
          <a:p>
            <a:pPr algn="just"/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-La aplicación devolverá un </a:t>
            </a:r>
            <a:r>
              <a:rPr lang="es-ES" sz="1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 de Cartera</a:t>
            </a:r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que debe mantenerse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381377"/>
            <a:ext cx="292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8463" y="4000504"/>
            <a:ext cx="4629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>
            <a:off x="4786314" y="2885027"/>
            <a:ext cx="214314" cy="472535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 flipV="1">
            <a:off x="5429256" y="3087058"/>
            <a:ext cx="142876" cy="67047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786050" y="5614918"/>
            <a:ext cx="44291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Paso 2: Se introduce en un menú sencillo los correspondientes datos del par Empresa/Cartera y el tipo de modalidad de aplicativo a considerar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2786050" y="2971712"/>
            <a:ext cx="5786478" cy="250033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571604" y="2500306"/>
            <a:ext cx="3214710" cy="769441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Los datos de empresa proceden del Host de CESCE, si no existen datos, el aplicativo puede funcionar, pero se informa del hecho. El resultado será más resumido en este caso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72132" y="2516683"/>
            <a:ext cx="3500462" cy="769441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Los datos de cartera proceden del correspondiente Modelo de Datos de CESCE. Si no existe la cartera, se informará de este hecho y el proceso no avanza hasta tener un dato de cartera correcto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8005" y="4848322"/>
            <a:ext cx="412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6367474" y="4241219"/>
            <a:ext cx="2705120" cy="430887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La respuesta dada aquí condiciona los cálculos siguientes</a:t>
            </a:r>
          </a:p>
        </p:txBody>
      </p:sp>
      <p:cxnSp>
        <p:nvCxnSpPr>
          <p:cNvPr id="18" name="17 Conector recto de flecha"/>
          <p:cNvCxnSpPr>
            <a:stCxn id="17" idx="1"/>
          </p:cNvCxnSpPr>
          <p:nvPr/>
        </p:nvCxnSpPr>
        <p:spPr>
          <a:xfrm rot="10800000" flipV="1">
            <a:off x="5572132" y="4456662"/>
            <a:ext cx="795342" cy="144005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7643834" y="4814982"/>
            <a:ext cx="1428760" cy="769441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Si no se rellena se parte de una estructura estándar de precios PPC</a:t>
            </a:r>
          </a:p>
        </p:txBody>
      </p:sp>
      <p:cxnSp>
        <p:nvCxnSpPr>
          <p:cNvPr id="27" name="26 Conector recto de flecha"/>
          <p:cNvCxnSpPr>
            <a:stCxn id="25" idx="1"/>
          </p:cNvCxnSpPr>
          <p:nvPr/>
        </p:nvCxnSpPr>
        <p:spPr>
          <a:xfrm rot="10800000">
            <a:off x="6858016" y="5100735"/>
            <a:ext cx="785818" cy="98969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59272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MODALIDAD CALCULADORA PPC tipo Límite de Riesgo</a:t>
            </a:r>
          </a:p>
          <a:p>
            <a:endParaRPr lang="es-E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Área Análisis Entorno/Cartera/Criticidad</a:t>
            </a:r>
          </a:p>
        </p:txBody>
      </p:sp>
      <p:cxnSp>
        <p:nvCxnSpPr>
          <p:cNvPr id="10" name="9 Conector recto"/>
          <p:cNvCxnSpPr/>
          <p:nvPr/>
        </p:nvCxnSpPr>
        <p:spPr>
          <a:xfrm rot="5400000">
            <a:off x="463520" y="3679033"/>
            <a:ext cx="4929222" cy="158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>
            <a:off x="3821107" y="3678239"/>
            <a:ext cx="4929222" cy="158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14282" y="1203268"/>
            <a:ext cx="2643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Entorno Macro Económico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(España)</a:t>
            </a:r>
          </a:p>
          <a:p>
            <a:endParaRPr lang="es-ES" sz="1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sz="1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Tendencia</a:t>
            </a:r>
          </a:p>
          <a:p>
            <a:endParaRPr lang="es-E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Prima de Riesgo	    -</a:t>
            </a:r>
          </a:p>
          <a:p>
            <a:endParaRPr lang="es-E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PIB		    +</a:t>
            </a: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Paro		    +</a:t>
            </a:r>
          </a:p>
          <a:p>
            <a:endParaRPr lang="es-E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Tipo Interés	    =</a:t>
            </a: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Stock Crediticio	    =</a:t>
            </a: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Evol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Dudosidad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	    +</a:t>
            </a:r>
          </a:p>
          <a:p>
            <a:endParaRPr lang="es-E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es-E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Sectorial Relativa	    =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07" y="5143512"/>
            <a:ext cx="2309805" cy="100850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15" name="14 Rectángulo"/>
          <p:cNvSpPr/>
          <p:nvPr/>
        </p:nvSpPr>
        <p:spPr>
          <a:xfrm>
            <a:off x="428628" y="4866513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Resumen Situación Macro</a:t>
            </a:r>
            <a:endParaRPr lang="es-E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928926" y="1214422"/>
            <a:ext cx="2643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Situación de Cartera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15074" y="1214422"/>
            <a:ext cx="278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Análisis Financiero (criticidad)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3500462" y="4857760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Resumen Situación Cartera</a:t>
            </a:r>
            <a:endParaRPr lang="es-E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572264" y="4866513"/>
            <a:ext cx="2357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Resumen Situación Criticidad</a:t>
            </a:r>
            <a:endParaRPr lang="es-E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000240"/>
            <a:ext cx="1557340" cy="8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9142" y="2000240"/>
            <a:ext cx="15716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2928934"/>
            <a:ext cx="1571636" cy="91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929066"/>
            <a:ext cx="15716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3936362"/>
            <a:ext cx="1571636" cy="8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0430" y="5143512"/>
            <a:ext cx="2143140" cy="100652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1500175"/>
            <a:ext cx="1271589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1500174"/>
            <a:ext cx="1285884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5143512"/>
            <a:ext cx="2143140" cy="100652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67483" y="2143116"/>
            <a:ext cx="1276351" cy="57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15272" y="2143116"/>
            <a:ext cx="12858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57950" y="2778458"/>
            <a:ext cx="1285884" cy="57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15273" y="2786058"/>
            <a:ext cx="12858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357950" y="3429000"/>
            <a:ext cx="12858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15272" y="3429000"/>
            <a:ext cx="128588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357950" y="4071942"/>
            <a:ext cx="12858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786058"/>
            <a:ext cx="5943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357950" y="2786058"/>
            <a:ext cx="2714644" cy="600164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Las opciones son incompatibles. En función de la elección se tendrá unos cálculos u otros en las estrategias</a:t>
            </a:r>
          </a:p>
        </p:txBody>
      </p:sp>
      <p:cxnSp>
        <p:nvCxnSpPr>
          <p:cNvPr id="8" name="7 Conector recto de flecha"/>
          <p:cNvCxnSpPr>
            <a:stCxn id="7" idx="1"/>
          </p:cNvCxnSpPr>
          <p:nvPr/>
        </p:nvCxnSpPr>
        <p:spPr>
          <a:xfrm rot="10800000">
            <a:off x="3214678" y="3071810"/>
            <a:ext cx="3143272" cy="1433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1"/>
          </p:cNvCxnSpPr>
          <p:nvPr/>
        </p:nvCxnSpPr>
        <p:spPr>
          <a:xfrm rot="10800000" flipV="1">
            <a:off x="3214678" y="3086140"/>
            <a:ext cx="3143272" cy="128546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-32" y="59272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MODALIDAD CALCULADORA PPC tipo Límite de Riesgo</a:t>
            </a:r>
          </a:p>
          <a:p>
            <a:endParaRPr lang="es-E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Área deudores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1134232"/>
            <a:ext cx="1705279" cy="80088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7000924" y="857232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Resumen Análisis CESCE:</a:t>
            </a:r>
            <a:endParaRPr lang="es-E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5500702"/>
            <a:ext cx="120729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8" y="4312590"/>
            <a:ext cx="4929190" cy="11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06" y="1000108"/>
            <a:ext cx="3643338" cy="4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06" y="2243131"/>
            <a:ext cx="1504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16 Conector recto"/>
          <p:cNvCxnSpPr/>
          <p:nvPr/>
        </p:nvCxnSpPr>
        <p:spPr>
          <a:xfrm>
            <a:off x="142844" y="2643182"/>
            <a:ext cx="8858312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7" y="4300548"/>
            <a:ext cx="1071570" cy="17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406" y="3376530"/>
            <a:ext cx="1495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19 Conector recto"/>
          <p:cNvCxnSpPr/>
          <p:nvPr/>
        </p:nvCxnSpPr>
        <p:spPr>
          <a:xfrm>
            <a:off x="142844" y="4213230"/>
            <a:ext cx="5929354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43503" y="5143512"/>
            <a:ext cx="395497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406" y="1571612"/>
            <a:ext cx="2838458" cy="5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CuadroTexto"/>
          <p:cNvSpPr txBox="1"/>
          <p:nvPr/>
        </p:nvSpPr>
        <p:spPr>
          <a:xfrm>
            <a:off x="3929058" y="500042"/>
            <a:ext cx="3929090" cy="26161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Valores por defecto que se calculan al pasar a esta pantalla</a:t>
            </a:r>
          </a:p>
        </p:txBody>
      </p:sp>
      <p:cxnSp>
        <p:nvCxnSpPr>
          <p:cNvPr id="41" name="40 Conector recto de flecha"/>
          <p:cNvCxnSpPr>
            <a:stCxn id="39" idx="1"/>
          </p:cNvCxnSpPr>
          <p:nvPr/>
        </p:nvCxnSpPr>
        <p:spPr>
          <a:xfrm rot="10800000" flipV="1">
            <a:off x="2428860" y="630847"/>
            <a:ext cx="1500198" cy="1226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9" idx="1"/>
          </p:cNvCxnSpPr>
          <p:nvPr/>
        </p:nvCxnSpPr>
        <p:spPr>
          <a:xfrm rot="10800000" flipV="1">
            <a:off x="3643306" y="630847"/>
            <a:ext cx="285752" cy="51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143504" y="4576773"/>
            <a:ext cx="3429024" cy="28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52 CuadroTexto"/>
          <p:cNvSpPr txBox="1"/>
          <p:nvPr/>
        </p:nvSpPr>
        <p:spPr>
          <a:xfrm>
            <a:off x="71406" y="3786190"/>
            <a:ext cx="2643206" cy="369332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latin typeface="Arial" pitchFamily="34" charset="0"/>
                <a:cs typeface="Arial" pitchFamily="34" charset="0"/>
              </a:rPr>
              <a:t>Si no se consideran los plazos de pago, las fórmulas de estimación de costes quedan como:</a:t>
            </a:r>
          </a:p>
        </p:txBody>
      </p:sp>
      <p:pic>
        <p:nvPicPr>
          <p:cNvPr id="54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86050" y="3634539"/>
            <a:ext cx="1321558" cy="17620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55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86050" y="3882185"/>
            <a:ext cx="1928826" cy="26119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72198" y="3379968"/>
            <a:ext cx="1643074" cy="26613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57" name="56 CuadroTexto"/>
          <p:cNvSpPr txBox="1"/>
          <p:nvPr/>
        </p:nvSpPr>
        <p:spPr>
          <a:xfrm>
            <a:off x="7715272" y="3412482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Opción 1: Directo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715272" y="3769672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Opción 2: Proporcional</a:t>
            </a: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57752" y="3704916"/>
            <a:ext cx="2857520" cy="37053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cxnSp>
        <p:nvCxnSpPr>
          <p:cNvPr id="60" name="59 Conector recto de flecha"/>
          <p:cNvCxnSpPr>
            <a:stCxn id="61" idx="1"/>
          </p:cNvCxnSpPr>
          <p:nvPr/>
        </p:nvCxnSpPr>
        <p:spPr>
          <a:xfrm rot="10800000" flipV="1">
            <a:off x="4214814" y="3750471"/>
            <a:ext cx="428625" cy="60722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Abrir llave"/>
          <p:cNvSpPr/>
          <p:nvPr/>
        </p:nvSpPr>
        <p:spPr>
          <a:xfrm>
            <a:off x="4643438" y="3429000"/>
            <a:ext cx="142876" cy="64294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61 Conector recto"/>
          <p:cNvCxnSpPr/>
          <p:nvPr/>
        </p:nvCxnSpPr>
        <p:spPr>
          <a:xfrm>
            <a:off x="142844" y="5856304"/>
            <a:ext cx="5929354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300830" y="2000240"/>
            <a:ext cx="2771764" cy="62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29058" y="974214"/>
            <a:ext cx="2357454" cy="1597530"/>
          </a:xfrm>
          <a:prstGeom prst="rect">
            <a:avLst/>
          </a:prstGeom>
          <a:noFill/>
          <a:ln w="9525">
            <a:solidFill>
              <a:srgbClr val="684F40"/>
            </a:solidFill>
            <a:miter lim="800000"/>
            <a:headEnd/>
            <a:tailEnd/>
          </a:ln>
          <a:effectLst/>
        </p:spPr>
      </p:pic>
      <p:sp>
        <p:nvSpPr>
          <p:cNvPr id="68" name="67 CuadroTexto"/>
          <p:cNvSpPr txBox="1"/>
          <p:nvPr/>
        </p:nvSpPr>
        <p:spPr>
          <a:xfrm>
            <a:off x="5786446" y="2004617"/>
            <a:ext cx="2143140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Pérdida Catastrófica Esperada</a:t>
            </a:r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5.18%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571868" y="2340912"/>
            <a:ext cx="4357718" cy="230832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latin typeface="Arial" pitchFamily="34" charset="0"/>
                <a:cs typeface="Arial" pitchFamily="34" charset="0"/>
              </a:rPr>
              <a:t>Los supuestos de correlación afectan directamente a la dispersión de las pérdidas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5000628" y="1575989"/>
            <a:ext cx="2071702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Mínima Pérdida Catastrófica = 4.52%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4500562" y="1071546"/>
            <a:ext cx="1928826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Pérdida Esperada total = 1.91%</a:t>
            </a:r>
          </a:p>
        </p:txBody>
      </p: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586694" y="6396061"/>
            <a:ext cx="1485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729194" y="6163547"/>
            <a:ext cx="2771764" cy="62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73 CuadroTexto"/>
          <p:cNvSpPr txBox="1"/>
          <p:nvPr/>
        </p:nvSpPr>
        <p:spPr>
          <a:xfrm>
            <a:off x="4714876" y="5912812"/>
            <a:ext cx="4357718" cy="230832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latin typeface="Arial" pitchFamily="34" charset="0"/>
                <a:cs typeface="Arial" pitchFamily="34" charset="0"/>
              </a:rPr>
              <a:t>Los supuestos de correlación afectan directamente a la dispersión de las pérdidas</a:t>
            </a:r>
          </a:p>
        </p:txBody>
      </p: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42911" y="5979602"/>
            <a:ext cx="3143272" cy="32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1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42910" y="6339437"/>
            <a:ext cx="4000528" cy="51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1406" y="5926867"/>
            <a:ext cx="1285884" cy="28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357950" y="2786058"/>
            <a:ext cx="2714644" cy="600164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Las opciones son incompatibles. En función de la elección se tendrá unos cálculos u otros en las estrategias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-32" y="59272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MODALIDAD CALCULADORA PPC tipo Ventas</a:t>
            </a:r>
          </a:p>
          <a:p>
            <a:endParaRPr lang="es-E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Área deudores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1134232"/>
            <a:ext cx="1705279" cy="80088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7000924" y="857232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Resumen Análisis CESCE:</a:t>
            </a:r>
            <a:endParaRPr lang="es-E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5500702"/>
            <a:ext cx="120729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000108"/>
            <a:ext cx="3643338" cy="4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6" y="2243131"/>
            <a:ext cx="1504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16 Conector recto"/>
          <p:cNvCxnSpPr/>
          <p:nvPr/>
        </p:nvCxnSpPr>
        <p:spPr>
          <a:xfrm>
            <a:off x="142844" y="2643182"/>
            <a:ext cx="8858312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7" y="4300548"/>
            <a:ext cx="1071570" cy="17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06" y="3376530"/>
            <a:ext cx="1495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19 Conector recto"/>
          <p:cNvCxnSpPr/>
          <p:nvPr/>
        </p:nvCxnSpPr>
        <p:spPr>
          <a:xfrm>
            <a:off x="142844" y="4213230"/>
            <a:ext cx="5929354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86694" y="6396061"/>
            <a:ext cx="1485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72198" y="3379968"/>
            <a:ext cx="1643074" cy="26613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27" name="26 CuadroTexto"/>
          <p:cNvSpPr txBox="1"/>
          <p:nvPr/>
        </p:nvSpPr>
        <p:spPr>
          <a:xfrm>
            <a:off x="7715272" y="3412482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Opción 1: Directo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715272" y="3769672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Opción 2: Proporcional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57752" y="3704916"/>
            <a:ext cx="2857520" cy="37053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406" y="1571612"/>
            <a:ext cx="2838458" cy="5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CuadroTexto"/>
          <p:cNvSpPr txBox="1"/>
          <p:nvPr/>
        </p:nvSpPr>
        <p:spPr>
          <a:xfrm>
            <a:off x="3929058" y="500042"/>
            <a:ext cx="3929090" cy="26161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latin typeface="Arial" pitchFamily="34" charset="0"/>
                <a:cs typeface="Arial" pitchFamily="34" charset="0"/>
              </a:rPr>
              <a:t>Valores por defecto que se calculan al pasar a esta pantalla</a:t>
            </a:r>
          </a:p>
        </p:txBody>
      </p:sp>
      <p:cxnSp>
        <p:nvCxnSpPr>
          <p:cNvPr id="41" name="40 Conector recto de flecha"/>
          <p:cNvCxnSpPr>
            <a:stCxn id="39" idx="1"/>
          </p:cNvCxnSpPr>
          <p:nvPr/>
        </p:nvCxnSpPr>
        <p:spPr>
          <a:xfrm rot="10800000" flipV="1">
            <a:off x="2428860" y="630847"/>
            <a:ext cx="1500198" cy="1226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9" idx="1"/>
          </p:cNvCxnSpPr>
          <p:nvPr/>
        </p:nvCxnSpPr>
        <p:spPr>
          <a:xfrm rot="10800000" flipV="1">
            <a:off x="3643306" y="630847"/>
            <a:ext cx="285752" cy="51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71406" y="3786190"/>
            <a:ext cx="2643206" cy="369332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latin typeface="Arial" pitchFamily="34" charset="0"/>
                <a:cs typeface="Arial" pitchFamily="34" charset="0"/>
              </a:rPr>
              <a:t>Si no se consideran los plazos de pago, las fórmulas de estimación de costes quedan como: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86050" y="3634539"/>
            <a:ext cx="1321558" cy="17620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86050" y="3882185"/>
            <a:ext cx="1928826" cy="26119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06" y="2786058"/>
            <a:ext cx="5940754" cy="57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37 Conector recto de flecha"/>
          <p:cNvCxnSpPr/>
          <p:nvPr/>
        </p:nvCxnSpPr>
        <p:spPr>
          <a:xfrm flipH="1">
            <a:off x="2714612" y="3086140"/>
            <a:ext cx="3643338" cy="14997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>
            <a:off x="2714612" y="3086140"/>
            <a:ext cx="3643338" cy="206666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06" y="4286257"/>
            <a:ext cx="4991109" cy="119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45 Conector recto de flecha"/>
          <p:cNvCxnSpPr>
            <a:stCxn id="50" idx="1"/>
          </p:cNvCxnSpPr>
          <p:nvPr/>
        </p:nvCxnSpPr>
        <p:spPr>
          <a:xfrm rot="10800000" flipV="1">
            <a:off x="4214814" y="3750471"/>
            <a:ext cx="428625" cy="60722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43504" y="4572008"/>
            <a:ext cx="3357586" cy="26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214942" y="5143512"/>
            <a:ext cx="385765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49 Abrir llave"/>
          <p:cNvSpPr/>
          <p:nvPr/>
        </p:nvSpPr>
        <p:spPr>
          <a:xfrm>
            <a:off x="4643438" y="3429000"/>
            <a:ext cx="142876" cy="64294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51 Conector recto"/>
          <p:cNvCxnSpPr/>
          <p:nvPr/>
        </p:nvCxnSpPr>
        <p:spPr>
          <a:xfrm>
            <a:off x="142844" y="5856304"/>
            <a:ext cx="5929354" cy="1588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29194" y="6163547"/>
            <a:ext cx="2771764" cy="62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929058" y="974214"/>
            <a:ext cx="2357454" cy="1597530"/>
          </a:xfrm>
          <a:prstGeom prst="rect">
            <a:avLst/>
          </a:prstGeom>
          <a:noFill/>
          <a:ln w="9525">
            <a:solidFill>
              <a:srgbClr val="684F40"/>
            </a:solidFill>
            <a:miter lim="800000"/>
            <a:headEnd/>
            <a:tailEnd/>
          </a:ln>
          <a:effectLst/>
        </p:spPr>
      </p:pic>
      <p:sp>
        <p:nvSpPr>
          <p:cNvPr id="61" name="60 CuadroTexto"/>
          <p:cNvSpPr txBox="1"/>
          <p:nvPr/>
        </p:nvSpPr>
        <p:spPr>
          <a:xfrm>
            <a:off x="4714876" y="5912812"/>
            <a:ext cx="4357718" cy="230832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latin typeface="Arial" pitchFamily="34" charset="0"/>
                <a:cs typeface="Arial" pitchFamily="34" charset="0"/>
              </a:rPr>
              <a:t>Los supuestos de correlación afectan directamente a la dispersión de las pérdidas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5786446" y="2004617"/>
            <a:ext cx="2143140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Pérdida Catastrófica Esperada</a:t>
            </a:r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5.18%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000628" y="1575989"/>
            <a:ext cx="2071702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Mínima Pérdida Catastrófica = 4.52%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500562" y="1071546"/>
            <a:ext cx="1928826" cy="138499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Pérdida Esperada total = </a:t>
            </a:r>
            <a:r>
              <a: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es-ES" sz="9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.08%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42911" y="5979602"/>
            <a:ext cx="3143272" cy="32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42910" y="6339437"/>
            <a:ext cx="4000528" cy="51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1406" y="5926867"/>
            <a:ext cx="1285884" cy="28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-32" y="59272"/>
            <a:ext cx="91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DATOS EN LABORATORIO ANALÍTICO: HACIA UNA PLATAFORMA DE INFORMACIÓN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76673"/>
            <a:ext cx="2988027" cy="12240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41385"/>
            <a:ext cx="5184676" cy="50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949280"/>
            <a:ext cx="3456384" cy="5894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" y="2564904"/>
            <a:ext cx="3694878" cy="9627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501008"/>
            <a:ext cx="8942114" cy="13366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63" y="5373216"/>
            <a:ext cx="8688709" cy="463529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8886" y="2461355"/>
            <a:ext cx="9049618" cy="2479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58886" y="5013176"/>
            <a:ext cx="904961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948264" y="2564904"/>
            <a:ext cx="2088232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Catálogo de Series Temporales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5787752" y="5096217"/>
            <a:ext cx="324874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Catálogo de Datos Diarios (Prima de Riesgo)</a:t>
            </a:r>
          </a:p>
        </p:txBody>
      </p:sp>
    </p:spTree>
    <p:extLst>
      <p:ext uri="{BB962C8B-B14F-4D97-AF65-F5344CB8AC3E}">
        <p14:creationId xmlns:p14="http://schemas.microsoft.com/office/powerpoint/2010/main" val="1135008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485</Words>
  <Application>Microsoft Office PowerPoint</Application>
  <PresentationFormat>Presentación en pantalla 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Francisco Rodríguez</cp:lastModifiedBy>
  <cp:revision>165</cp:revision>
  <dcterms:modified xsi:type="dcterms:W3CDTF">2016-03-15T17:29:34Z</dcterms:modified>
</cp:coreProperties>
</file>