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81" r:id="rId3"/>
    <p:sldId id="258" r:id="rId4"/>
    <p:sldId id="290" r:id="rId5"/>
    <p:sldId id="301" r:id="rId6"/>
    <p:sldId id="293" r:id="rId7"/>
    <p:sldId id="282" r:id="rId8"/>
    <p:sldId id="300" r:id="rId9"/>
    <p:sldId id="343" r:id="rId10"/>
    <p:sldId id="344" r:id="rId11"/>
    <p:sldId id="353" r:id="rId12"/>
    <p:sldId id="360" r:id="rId13"/>
    <p:sldId id="345" r:id="rId14"/>
    <p:sldId id="361" r:id="rId15"/>
    <p:sldId id="350" r:id="rId16"/>
    <p:sldId id="351" r:id="rId17"/>
    <p:sldId id="348" r:id="rId18"/>
    <p:sldId id="346" r:id="rId19"/>
    <p:sldId id="347" r:id="rId20"/>
    <p:sldId id="349" r:id="rId21"/>
    <p:sldId id="352" r:id="rId22"/>
    <p:sldId id="356" r:id="rId23"/>
    <p:sldId id="358" r:id="rId24"/>
    <p:sldId id="355" r:id="rId25"/>
    <p:sldId id="357" r:id="rId26"/>
    <p:sldId id="359" r:id="rId27"/>
    <p:sldId id="279" r:id="rId28"/>
  </p:sldIdLst>
  <p:sldSz cx="9144000" cy="5143500" type="screen16x9"/>
  <p:notesSz cx="6858000" cy="9144000"/>
  <p:embeddedFontLst>
    <p:embeddedFont>
      <p:font typeface="Montserrat" panose="020B0604020202020204" charset="0"/>
      <p:regular r:id="rId30"/>
      <p:bold r:id="rId31"/>
      <p:italic r:id="rId32"/>
      <p:boldItalic r:id="rId33"/>
    </p:embeddedFont>
    <p:embeddedFont>
      <p:font typeface="Karla" panose="020B0604020202020204" charset="0"/>
      <p:regular r:id="rId34"/>
      <p:bold r:id="rId35"/>
      <p:italic r:id="rId36"/>
      <p:boldItalic r:id="rId37"/>
    </p:embeddedFont>
    <p:embeddedFont>
      <p:font typeface="La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B7F6F65-59A9-4D3E-83F5-D4BE8E5D2401}">
  <a:tblStyle styleId="{FB7F6F65-59A9-4D3E-83F5-D4BE8E5D24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59" autoAdjust="0"/>
  </p:normalViewPr>
  <p:slideViewPr>
    <p:cSldViewPr snapToGrid="0">
      <p:cViewPr varScale="1">
        <p:scale>
          <a:sx n="130" d="100"/>
          <a:sy n="130" d="100"/>
        </p:scale>
        <p:origin x="10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389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812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662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594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138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99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281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421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386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11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077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232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568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747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774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680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035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2184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48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76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55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887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72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115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Google Shape;11;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Google Shape;15;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 name="Google Shape;16;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Google Shape;34;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B3B7E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marL="914400" lvl="1"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marL="1371600" lvl="2"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marL="1828800" lvl="3"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marL="2286000" lvl="4"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marL="2743200" lvl="5"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marL="3200400" lvl="6"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marL="3657600" lvl="7"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marL="4114800" lvl="8"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41320" y="2415133"/>
            <a:ext cx="4229100" cy="18824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121867"/>
              </a:solidFill>
              <a:latin typeface="Lato"/>
              <a:ea typeface="Lato"/>
              <a:cs typeface="Lato"/>
              <a:sym typeface="Lato"/>
            </a:endParaRPr>
          </a:p>
          <a:p>
            <a:pPr marL="0" lvl="0" indent="0" algn="l" rtl="0">
              <a:spcBef>
                <a:spcPts val="0"/>
              </a:spcBef>
              <a:spcAft>
                <a:spcPts val="0"/>
              </a:spcAft>
              <a:buNone/>
            </a:pPr>
            <a:r>
              <a:rPr lang="en" dirty="0">
                <a:solidFill>
                  <a:srgbClr val="121867"/>
                </a:solidFill>
                <a:latin typeface="Lato"/>
                <a:cs typeface="Lato"/>
                <a:sym typeface="Lato"/>
              </a:rPr>
              <a:t>4.- Gestión de </a:t>
            </a:r>
            <a:r>
              <a:rPr lang="es-ES" dirty="0">
                <a:solidFill>
                  <a:srgbClr val="121867"/>
                </a:solidFill>
                <a:latin typeface="Lato"/>
                <a:cs typeface="Lato"/>
                <a:sym typeface="Lato"/>
              </a:rPr>
              <a:t>la red</a:t>
            </a:r>
            <a:r>
              <a:rPr lang="en" dirty="0">
                <a:solidFill>
                  <a:srgbClr val="121867"/>
                </a:solidFill>
                <a:latin typeface="Lato"/>
                <a:cs typeface="Lato"/>
                <a:sym typeface="Lato"/>
              </a:rPr>
              <a:t>.</a:t>
            </a:r>
            <a:endParaRPr dirty="0">
              <a:solidFill>
                <a:srgbClr val="121867"/>
              </a:solidFill>
              <a:latin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2.3.- </a:t>
            </a:r>
            <a:r>
              <a:rPr lang="es-ES" dirty="0">
                <a:solidFill>
                  <a:srgbClr val="121867"/>
                </a:solidFill>
                <a:latin typeface="Lato"/>
                <a:ea typeface="Lato"/>
                <a:cs typeface="Lato"/>
                <a:sym typeface="Lato"/>
              </a:rPr>
              <a:t>Información de la configuración de la red.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6839259" cy="3764300"/>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a:solidFill>
                  <a:srgbClr val="F33784"/>
                </a:solidFill>
                <a:latin typeface="Lato"/>
                <a:cs typeface="Lato"/>
                <a:sym typeface="Lato"/>
              </a:rPr>
              <a:t>Información de IP, DNS y puerta de enlace.</a:t>
            </a:r>
          </a:p>
          <a:p>
            <a:pPr marL="101600" lvl="0" indent="0">
              <a:buClr>
                <a:srgbClr val="121867"/>
              </a:buClr>
              <a:buNone/>
            </a:pPr>
            <a:r>
              <a:rPr lang="es-ES" sz="1800" dirty="0" err="1">
                <a:solidFill>
                  <a:srgbClr val="121867"/>
                </a:solidFill>
                <a:latin typeface="Lato"/>
                <a:cs typeface="Lato"/>
                <a:sym typeface="Lato"/>
              </a:rPr>
              <a:t>Get-NetIPConfiguration</a:t>
            </a:r>
            <a:r>
              <a:rPr lang="es-ES" sz="1800" dirty="0">
                <a:solidFill>
                  <a:srgbClr val="121867"/>
                </a:solidFill>
                <a:latin typeface="Lato"/>
                <a:cs typeface="Lato"/>
                <a:sym typeface="Lato"/>
              </a:rPr>
              <a:t>  </a:t>
            </a:r>
            <a:r>
              <a:rPr lang="es-ES" sz="1800" dirty="0">
                <a:solidFill>
                  <a:srgbClr val="121867"/>
                </a:solidFill>
                <a:latin typeface="Lato"/>
                <a:cs typeface="Lato"/>
                <a:sym typeface="Wingdings" panose="05000000000000000000" pitchFamily="2" charset="2"/>
              </a:rPr>
              <a:t> </a:t>
            </a:r>
            <a:r>
              <a:rPr lang="es-ES" sz="1800" dirty="0" err="1">
                <a:solidFill>
                  <a:srgbClr val="121867"/>
                </a:solidFill>
                <a:latin typeface="Lato"/>
                <a:cs typeface="Lato"/>
                <a:sym typeface="Wingdings" panose="05000000000000000000" pitchFamily="2" charset="2"/>
              </a:rPr>
              <a:t>Gip</a:t>
            </a:r>
            <a:r>
              <a:rPr lang="es-ES" sz="1800" dirty="0">
                <a:solidFill>
                  <a:srgbClr val="121867"/>
                </a:solidFill>
                <a:latin typeface="Lato"/>
                <a:cs typeface="Lato"/>
                <a:sym typeface="Wingdings" panose="05000000000000000000" pitchFamily="2" charset="2"/>
              </a:rPr>
              <a:t>   Podemos utilizar el alias.</a:t>
            </a: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r>
              <a:rPr lang="es-ES" sz="1800" b="1" dirty="0">
                <a:solidFill>
                  <a:srgbClr val="F33784"/>
                </a:solidFill>
                <a:latin typeface="Lato"/>
                <a:cs typeface="Lato"/>
                <a:sym typeface="Wingdings" panose="05000000000000000000" pitchFamily="2" charset="2"/>
              </a:rPr>
              <a:t>Información de un adaptador. </a:t>
            </a:r>
          </a:p>
          <a:p>
            <a:pPr marL="101600" lvl="0" indent="0">
              <a:buClr>
                <a:srgbClr val="121867"/>
              </a:buClr>
              <a:buNone/>
            </a:pPr>
            <a:r>
              <a:rPr lang="es-ES" sz="1800" dirty="0" err="1">
                <a:solidFill>
                  <a:srgbClr val="121867"/>
                </a:solidFill>
                <a:latin typeface="Lato"/>
                <a:cs typeface="Lato"/>
                <a:sym typeface="Wingdings" panose="05000000000000000000" pitchFamily="2" charset="2"/>
              </a:rPr>
              <a:t>Gip</a:t>
            </a:r>
            <a:r>
              <a:rPr lang="es-ES" sz="1800" dirty="0">
                <a:solidFill>
                  <a:srgbClr val="121867"/>
                </a:solidFill>
                <a:latin typeface="Lato"/>
                <a:cs typeface="Lato"/>
                <a:sym typeface="Wingdings" panose="05000000000000000000" pitchFamily="2" charset="2"/>
              </a:rPr>
              <a:t> Ethernet Nos muestra la información referida “Ethernet”</a:t>
            </a:r>
          </a:p>
          <a:p>
            <a:pPr marL="101600" lvl="0" indent="0">
              <a:buClr>
                <a:srgbClr val="121867"/>
              </a:buClr>
              <a:buNone/>
            </a:pPr>
            <a:r>
              <a:rPr lang="es-ES" sz="1800" dirty="0" err="1">
                <a:solidFill>
                  <a:srgbClr val="121867"/>
                </a:solidFill>
                <a:latin typeface="Lato"/>
                <a:cs typeface="Lato"/>
                <a:sym typeface="Lato"/>
              </a:rPr>
              <a:t>Gip</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InterfaceAlias</a:t>
            </a:r>
            <a:r>
              <a:rPr lang="es-ES" sz="1800" dirty="0">
                <a:solidFill>
                  <a:srgbClr val="121867"/>
                </a:solidFill>
                <a:latin typeface="Lato"/>
                <a:cs typeface="Lato"/>
                <a:sym typeface="Lato"/>
              </a:rPr>
              <a:t> "Ethernet"</a:t>
            </a:r>
            <a:endParaRPr lang="es-ES" sz="1800" dirty="0">
              <a:solidFill>
                <a:srgbClr val="121867"/>
              </a:solidFill>
              <a:latin typeface="Lato"/>
              <a:cs typeface="Lato"/>
              <a:sym typeface="Wingdings" panose="05000000000000000000" pitchFamily="2" charset="2"/>
            </a:endParaRP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r>
              <a:rPr lang="es-ES" sz="1800" dirty="0" err="1">
                <a:solidFill>
                  <a:srgbClr val="121867"/>
                </a:solidFill>
                <a:latin typeface="Lato"/>
                <a:cs typeface="Lato"/>
                <a:sym typeface="Lato"/>
              </a:rPr>
              <a:t>Gip</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InterfaceIndex</a:t>
            </a:r>
            <a:r>
              <a:rPr lang="es-ES" sz="1800" dirty="0">
                <a:solidFill>
                  <a:srgbClr val="121867"/>
                </a:solidFill>
                <a:latin typeface="Lato"/>
                <a:cs typeface="Lato"/>
                <a:sym typeface="Lato"/>
              </a:rPr>
              <a:t> 3 </a:t>
            </a:r>
            <a:r>
              <a:rPr lang="es-ES" sz="1800" dirty="0">
                <a:solidFill>
                  <a:srgbClr val="121867"/>
                </a:solidFill>
                <a:latin typeface="Lato"/>
                <a:cs typeface="Lato"/>
                <a:sym typeface="Wingdings" panose="05000000000000000000" pitchFamily="2" charset="2"/>
              </a:rPr>
              <a:t>Nos muestra la información referida al </a:t>
            </a:r>
            <a:r>
              <a:rPr lang="es-ES" sz="1800" dirty="0" err="1">
                <a:solidFill>
                  <a:srgbClr val="121867"/>
                </a:solidFill>
                <a:latin typeface="Lato"/>
                <a:cs typeface="Lato"/>
                <a:sym typeface="Wingdings" panose="05000000000000000000" pitchFamily="2" charset="2"/>
              </a:rPr>
              <a:t>IfIndex</a:t>
            </a:r>
            <a:r>
              <a:rPr lang="es-ES" sz="1800" dirty="0">
                <a:solidFill>
                  <a:srgbClr val="121867"/>
                </a:solidFill>
                <a:latin typeface="Lato"/>
                <a:cs typeface="Lato"/>
                <a:sym typeface="Wingdings" panose="05000000000000000000" pitchFamily="2" charset="2"/>
              </a:rPr>
              <a:t> número 3.</a:t>
            </a: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421510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2.4.- </a:t>
            </a:r>
            <a:r>
              <a:rPr lang="es-ES" dirty="0">
                <a:solidFill>
                  <a:srgbClr val="121867"/>
                </a:solidFill>
                <a:latin typeface="Lato"/>
                <a:ea typeface="Lato"/>
                <a:cs typeface="Lato"/>
                <a:sym typeface="Lato"/>
              </a:rPr>
              <a:t>Información de la configuración de la red.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6839259" cy="3764300"/>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err="1">
                <a:solidFill>
                  <a:srgbClr val="F33784"/>
                </a:solidFill>
                <a:latin typeface="Lato"/>
                <a:cs typeface="Lato"/>
                <a:sym typeface="Wingdings" panose="05000000000000000000" pitchFamily="2" charset="2"/>
              </a:rPr>
              <a:t>Get-NetIPAdress</a:t>
            </a:r>
            <a:r>
              <a:rPr lang="es-ES" sz="1800" b="1" dirty="0">
                <a:solidFill>
                  <a:srgbClr val="F33784"/>
                </a:solidFill>
                <a:latin typeface="Lato"/>
                <a:cs typeface="Lato"/>
                <a:sym typeface="Wingdings" panose="05000000000000000000" pitchFamily="2" charset="2"/>
              </a:rPr>
              <a:t>: IP de un adaptador ( DHCP o manual)</a:t>
            </a:r>
          </a:p>
          <a:p>
            <a:pPr marL="101600" lvl="0" indent="0">
              <a:buClr>
                <a:srgbClr val="121867"/>
              </a:buClr>
              <a:buNone/>
            </a:pPr>
            <a:r>
              <a:rPr lang="es-ES" sz="1800" b="1" dirty="0">
                <a:solidFill>
                  <a:srgbClr val="F33784"/>
                </a:solidFill>
                <a:latin typeface="Lato"/>
                <a:cs typeface="Lato"/>
                <a:sym typeface="Wingdings" panose="05000000000000000000" pitchFamily="2" charset="2"/>
              </a:rPr>
              <a:t> </a:t>
            </a:r>
          </a:p>
          <a:p>
            <a:pPr marL="101600" lvl="0" indent="0">
              <a:buClr>
                <a:srgbClr val="121867"/>
              </a:buClr>
              <a:buNone/>
            </a:pPr>
            <a:r>
              <a:rPr lang="en-US" sz="1800" dirty="0">
                <a:solidFill>
                  <a:srgbClr val="121867"/>
                </a:solidFill>
                <a:latin typeface="Lato"/>
                <a:cs typeface="Lato"/>
                <a:sym typeface="Lato"/>
              </a:rPr>
              <a:t>Get-</a:t>
            </a:r>
            <a:r>
              <a:rPr lang="en-US" sz="1800" dirty="0" err="1">
                <a:solidFill>
                  <a:srgbClr val="121867"/>
                </a:solidFill>
                <a:latin typeface="Lato"/>
                <a:cs typeface="Lato"/>
                <a:sym typeface="Lato"/>
              </a:rPr>
              <a:t>NetIPAddress</a:t>
            </a:r>
            <a:r>
              <a:rPr lang="en-US" sz="1800" dirty="0">
                <a:solidFill>
                  <a:srgbClr val="121867"/>
                </a:solidFill>
                <a:latin typeface="Lato"/>
                <a:cs typeface="Lato"/>
                <a:sym typeface="Lato"/>
              </a:rPr>
              <a:t> -</a:t>
            </a:r>
            <a:r>
              <a:rPr lang="en-US" sz="1800" dirty="0" err="1">
                <a:solidFill>
                  <a:srgbClr val="121867"/>
                </a:solidFill>
                <a:latin typeface="Lato"/>
                <a:cs typeface="Lato"/>
                <a:sym typeface="Lato"/>
              </a:rPr>
              <a:t>InterfaceAlias</a:t>
            </a:r>
            <a:r>
              <a:rPr lang="en-US" sz="1800" dirty="0">
                <a:solidFill>
                  <a:srgbClr val="121867"/>
                </a:solidFill>
                <a:latin typeface="Lato"/>
                <a:cs typeface="Lato"/>
                <a:sym typeface="Lato"/>
              </a:rPr>
              <a:t> "Ethernet“ </a:t>
            </a:r>
            <a:endParaRPr lang="en-US" sz="1800" dirty="0">
              <a:solidFill>
                <a:srgbClr val="121867"/>
              </a:solidFill>
              <a:latin typeface="Lato"/>
              <a:cs typeface="Lato"/>
              <a:sym typeface="Wingdings" panose="05000000000000000000" pitchFamily="2" charset="2"/>
            </a:endParaRPr>
          </a:p>
          <a:p>
            <a:pPr marL="101600" lvl="0" indent="0">
              <a:buClr>
                <a:srgbClr val="121867"/>
              </a:buClr>
              <a:buNone/>
            </a:pPr>
            <a:r>
              <a:rPr lang="en-US" sz="1800" dirty="0">
                <a:solidFill>
                  <a:srgbClr val="121867"/>
                </a:solidFill>
                <a:latin typeface="Lato"/>
                <a:cs typeface="Lato"/>
                <a:sym typeface="Wingdings" panose="05000000000000000000" pitchFamily="2" charset="2"/>
              </a:rPr>
              <a:t>Get-</a:t>
            </a:r>
            <a:r>
              <a:rPr lang="en-US" sz="1800" dirty="0" err="1">
                <a:solidFill>
                  <a:srgbClr val="121867"/>
                </a:solidFill>
                <a:latin typeface="Lato"/>
                <a:cs typeface="Lato"/>
                <a:sym typeface="Wingdings" panose="05000000000000000000" pitchFamily="2" charset="2"/>
              </a:rPr>
              <a:t>NetIPAddress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InterfaceAlias</a:t>
            </a:r>
            <a:r>
              <a:rPr lang="en-US" sz="1800" dirty="0">
                <a:solidFill>
                  <a:srgbClr val="121867"/>
                </a:solidFill>
                <a:latin typeface="Lato"/>
                <a:cs typeface="Lato"/>
                <a:sym typeface="Wingdings" panose="05000000000000000000" pitchFamily="2" charset="2"/>
              </a:rPr>
              <a:t> “Ethernet" -</a:t>
            </a:r>
            <a:r>
              <a:rPr lang="en-US" sz="1800" dirty="0" err="1">
                <a:solidFill>
                  <a:srgbClr val="121867"/>
                </a:solidFill>
                <a:latin typeface="Lato"/>
                <a:cs typeface="Lato"/>
                <a:sym typeface="Wingdings" panose="05000000000000000000" pitchFamily="2" charset="2"/>
              </a:rPr>
              <a:t>AddressFamily</a:t>
            </a:r>
            <a:r>
              <a:rPr lang="en-US" sz="1800" dirty="0">
                <a:solidFill>
                  <a:srgbClr val="121867"/>
                </a:solidFill>
                <a:latin typeface="Lato"/>
                <a:cs typeface="Lato"/>
                <a:sym typeface="Wingdings" panose="05000000000000000000" pitchFamily="2" charset="2"/>
              </a:rPr>
              <a:t> IPv4</a:t>
            </a:r>
          </a:p>
          <a:p>
            <a:pPr marL="101600" lvl="0" indent="0">
              <a:buClr>
                <a:srgbClr val="121867"/>
              </a:buClr>
              <a:buNone/>
            </a:pPr>
            <a:endParaRPr lang="en-US" sz="1800" dirty="0">
              <a:solidFill>
                <a:srgbClr val="121867"/>
              </a:solidFill>
              <a:latin typeface="Lato"/>
              <a:cs typeface="Lato"/>
              <a:sym typeface="Wingdings" panose="05000000000000000000" pitchFamily="2" charset="2"/>
            </a:endParaRPr>
          </a:p>
          <a:p>
            <a:pPr marL="101600" lvl="0" indent="0">
              <a:buClr>
                <a:srgbClr val="121867"/>
              </a:buClr>
              <a:buNone/>
            </a:pPr>
            <a:r>
              <a:rPr lang="en-US" sz="1800" b="1" dirty="0" err="1">
                <a:solidFill>
                  <a:srgbClr val="F33784"/>
                </a:solidFill>
                <a:latin typeface="Lato"/>
                <a:cs typeface="Lato"/>
                <a:sym typeface="Wingdings" panose="05000000000000000000" pitchFamily="2" charset="2"/>
              </a:rPr>
              <a:t>PrefixOrigin</a:t>
            </a:r>
            <a:r>
              <a:rPr lang="en-US" sz="1800" b="1" dirty="0">
                <a:solidFill>
                  <a:srgbClr val="F33784"/>
                </a:solidFill>
                <a:latin typeface="Lato"/>
                <a:cs typeface="Lato"/>
                <a:sym typeface="Wingdings" panose="05000000000000000000" pitchFamily="2" charset="2"/>
              </a:rPr>
              <a:t> y </a:t>
            </a:r>
            <a:r>
              <a:rPr lang="en-US" sz="1800" b="1" dirty="0" err="1">
                <a:solidFill>
                  <a:srgbClr val="F33784"/>
                </a:solidFill>
                <a:latin typeface="Lato"/>
                <a:cs typeface="Lato"/>
                <a:sym typeface="Wingdings" panose="05000000000000000000" pitchFamily="2" charset="2"/>
              </a:rPr>
              <a:t>SuffixOrigin</a:t>
            </a:r>
            <a:r>
              <a:rPr lang="en-US" sz="1800" b="1" dirty="0">
                <a:solidFill>
                  <a:srgbClr val="F33784"/>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representan</a:t>
            </a:r>
            <a:r>
              <a:rPr lang="en-US" sz="1800" dirty="0">
                <a:solidFill>
                  <a:srgbClr val="121867"/>
                </a:solidFill>
                <a:latin typeface="Lato"/>
                <a:cs typeface="Lato"/>
                <a:sym typeface="Wingdings" panose="05000000000000000000" pitchFamily="2" charset="2"/>
              </a:rPr>
              <a:t>  la </a:t>
            </a:r>
            <a:r>
              <a:rPr lang="en-US" sz="1800" dirty="0" err="1">
                <a:solidFill>
                  <a:srgbClr val="121867"/>
                </a:solidFill>
                <a:latin typeface="Lato"/>
                <a:cs typeface="Lato"/>
                <a:sym typeface="Wingdings" panose="05000000000000000000" pitchFamily="2" charset="2"/>
              </a:rPr>
              <a:t>dirección</a:t>
            </a:r>
            <a:r>
              <a:rPr lang="en-US" sz="1800" dirty="0">
                <a:solidFill>
                  <a:srgbClr val="121867"/>
                </a:solidFill>
                <a:latin typeface="Lato"/>
                <a:cs typeface="Lato"/>
                <a:sym typeface="Wingdings" panose="05000000000000000000" pitchFamily="2" charset="2"/>
              </a:rPr>
              <a:t> de red y la </a:t>
            </a:r>
            <a:r>
              <a:rPr lang="en-US" sz="1800" dirty="0" err="1">
                <a:solidFill>
                  <a:srgbClr val="121867"/>
                </a:solidFill>
                <a:latin typeface="Lato"/>
                <a:cs typeface="Lato"/>
                <a:sym typeface="Wingdings" panose="05000000000000000000" pitchFamily="2" charset="2"/>
              </a:rPr>
              <a:t>dirección</a:t>
            </a:r>
            <a:r>
              <a:rPr lang="en-US" sz="1800" dirty="0">
                <a:solidFill>
                  <a:srgbClr val="121867"/>
                </a:solidFill>
                <a:latin typeface="Lato"/>
                <a:cs typeface="Lato"/>
                <a:sym typeface="Wingdings" panose="05000000000000000000" pitchFamily="2" charset="2"/>
              </a:rPr>
              <a:t> de host </a:t>
            </a:r>
            <a:r>
              <a:rPr lang="en-US" sz="1800" dirty="0" err="1">
                <a:solidFill>
                  <a:srgbClr val="121867"/>
                </a:solidFill>
                <a:latin typeface="Lato"/>
                <a:cs typeface="Lato"/>
                <a:sym typeface="Wingdings" panose="05000000000000000000" pitchFamily="2" charset="2"/>
              </a:rPr>
              <a:t>respectivamente</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Sus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valores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habituales</a:t>
            </a:r>
            <a:r>
              <a:rPr lang="en-US" sz="1800" dirty="0">
                <a:solidFill>
                  <a:srgbClr val="121867"/>
                </a:solidFill>
                <a:latin typeface="Lato"/>
                <a:cs typeface="Lato"/>
                <a:sym typeface="Wingdings" panose="05000000000000000000" pitchFamily="2" charset="2"/>
              </a:rPr>
              <a:t> son: manual y </a:t>
            </a:r>
            <a:r>
              <a:rPr lang="en-US" sz="1800" dirty="0" err="1">
                <a:solidFill>
                  <a:srgbClr val="121867"/>
                </a:solidFill>
                <a:latin typeface="Lato"/>
                <a:cs typeface="Lato"/>
                <a:sym typeface="Wingdings" panose="05000000000000000000" pitchFamily="2" charset="2"/>
              </a:rPr>
              <a:t>dhcp</a:t>
            </a: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401916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2.4.- </a:t>
            </a:r>
            <a:r>
              <a:rPr lang="es-ES" dirty="0">
                <a:solidFill>
                  <a:srgbClr val="121867"/>
                </a:solidFill>
                <a:latin typeface="Lato"/>
                <a:ea typeface="Lato"/>
                <a:cs typeface="Lato"/>
                <a:sym typeface="Lato"/>
              </a:rPr>
              <a:t>Información de la configuración de la red.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6839259" cy="3764300"/>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err="1">
                <a:solidFill>
                  <a:srgbClr val="F33784"/>
                </a:solidFill>
                <a:latin typeface="Lato"/>
                <a:cs typeface="Lato"/>
                <a:sym typeface="Wingdings" panose="05000000000000000000" pitchFamily="2" charset="2"/>
              </a:rPr>
              <a:t>Get-NetIPAdress</a:t>
            </a:r>
            <a:r>
              <a:rPr lang="es-ES" sz="1800" b="1" dirty="0">
                <a:solidFill>
                  <a:srgbClr val="F33784"/>
                </a:solidFill>
                <a:latin typeface="Lato"/>
                <a:cs typeface="Lato"/>
                <a:sym typeface="Wingdings" panose="05000000000000000000" pitchFamily="2" charset="2"/>
              </a:rPr>
              <a:t>: Obtener una propiedad</a:t>
            </a:r>
          </a:p>
          <a:p>
            <a:pPr marL="101600" lvl="0" indent="0">
              <a:buClr>
                <a:srgbClr val="121867"/>
              </a:buClr>
              <a:buNone/>
            </a:pPr>
            <a:endParaRPr lang="es-ES" sz="1800" b="1" dirty="0">
              <a:solidFill>
                <a:srgbClr val="F33784"/>
              </a:solidFill>
              <a:latin typeface="Lato"/>
              <a:cs typeface="Lato"/>
              <a:sym typeface="Wingdings" panose="05000000000000000000" pitchFamily="2" charset="2"/>
            </a:endParaRPr>
          </a:p>
          <a:p>
            <a:pPr marL="101600" lvl="0" indent="0">
              <a:buClr>
                <a:srgbClr val="121867"/>
              </a:buClr>
              <a:buNone/>
            </a:pPr>
            <a:r>
              <a:rPr lang="en-US" sz="1800" dirty="0">
                <a:solidFill>
                  <a:srgbClr val="121867"/>
                </a:solidFill>
                <a:latin typeface="Lato"/>
                <a:cs typeface="Lato"/>
                <a:sym typeface="Wingdings" panose="05000000000000000000" pitchFamily="2" charset="2"/>
              </a:rPr>
              <a:t>$IP= Get-</a:t>
            </a:r>
            <a:r>
              <a:rPr lang="en-US" sz="1800" dirty="0" err="1">
                <a:solidFill>
                  <a:srgbClr val="121867"/>
                </a:solidFill>
                <a:latin typeface="Lato"/>
                <a:cs typeface="Lato"/>
                <a:sym typeface="Wingdings" panose="05000000000000000000" pitchFamily="2" charset="2"/>
              </a:rPr>
              <a:t>NetIPAddress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InterfaceAlias</a:t>
            </a:r>
            <a:r>
              <a:rPr lang="en-US" sz="1800" dirty="0">
                <a:solidFill>
                  <a:srgbClr val="121867"/>
                </a:solidFill>
                <a:latin typeface="Lato"/>
                <a:cs typeface="Lato"/>
                <a:sym typeface="Wingdings" panose="05000000000000000000" pitchFamily="2" charset="2"/>
              </a:rPr>
              <a:t> “Ethernet" -</a:t>
            </a:r>
            <a:r>
              <a:rPr lang="en-US" sz="1800" dirty="0" err="1">
                <a:solidFill>
                  <a:srgbClr val="121867"/>
                </a:solidFill>
                <a:latin typeface="Lato"/>
                <a:cs typeface="Lato"/>
                <a:sym typeface="Wingdings" panose="05000000000000000000" pitchFamily="2" charset="2"/>
              </a:rPr>
              <a:t>AddressFamily</a:t>
            </a:r>
            <a:r>
              <a:rPr lang="en-US" sz="1800" dirty="0">
                <a:solidFill>
                  <a:srgbClr val="121867"/>
                </a:solidFill>
                <a:latin typeface="Lato"/>
                <a:cs typeface="Lato"/>
                <a:sym typeface="Wingdings" panose="05000000000000000000" pitchFamily="2" charset="2"/>
              </a:rPr>
              <a:t> IPv4</a:t>
            </a:r>
          </a:p>
          <a:p>
            <a:pPr marL="101600" lvl="0" indent="0">
              <a:buClr>
                <a:srgbClr val="121867"/>
              </a:buClr>
              <a:buNone/>
            </a:pPr>
            <a:endParaRPr lang="en-US" sz="1800" dirty="0">
              <a:solidFill>
                <a:srgbClr val="121867"/>
              </a:solidFill>
              <a:latin typeface="Lato"/>
              <a:cs typeface="Lato"/>
              <a:sym typeface="Wingdings" panose="05000000000000000000" pitchFamily="2" charset="2"/>
            </a:endParaRPr>
          </a:p>
          <a:p>
            <a:pPr marL="101600" lvl="0" indent="0">
              <a:buClr>
                <a:srgbClr val="121867"/>
              </a:buClr>
              <a:buNone/>
            </a:pPr>
            <a:r>
              <a:rPr lang="en-US" sz="1800" dirty="0">
                <a:solidFill>
                  <a:srgbClr val="121867"/>
                </a:solidFill>
                <a:latin typeface="Lato"/>
                <a:cs typeface="Lato"/>
                <a:sym typeface="Wingdings" panose="05000000000000000000" pitchFamily="2" charset="2"/>
              </a:rPr>
              <a:t>$</a:t>
            </a:r>
            <a:r>
              <a:rPr lang="en-US" sz="1800" dirty="0" err="1">
                <a:solidFill>
                  <a:srgbClr val="121867"/>
                </a:solidFill>
                <a:latin typeface="Lato"/>
                <a:cs typeface="Lato"/>
                <a:sym typeface="Wingdings" panose="05000000000000000000" pitchFamily="2" charset="2"/>
              </a:rPr>
              <a:t>IP.IPAddress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Obtenemos</a:t>
            </a:r>
            <a:r>
              <a:rPr lang="en-US" sz="1800" dirty="0">
                <a:solidFill>
                  <a:srgbClr val="121867"/>
                </a:solidFill>
                <a:latin typeface="Lato"/>
                <a:cs typeface="Lato"/>
                <a:sym typeface="Wingdings" panose="05000000000000000000" pitchFamily="2" charset="2"/>
              </a:rPr>
              <a:t> la IP</a:t>
            </a: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420187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2.5.- </a:t>
            </a:r>
            <a:r>
              <a:rPr lang="es-ES" dirty="0">
                <a:solidFill>
                  <a:srgbClr val="121867"/>
                </a:solidFill>
                <a:latin typeface="Lato"/>
                <a:ea typeface="Lato"/>
                <a:cs typeface="Lato"/>
                <a:sym typeface="Lato"/>
              </a:rPr>
              <a:t>Información de la configuración de la red.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6839259" cy="4034048"/>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a:solidFill>
                  <a:srgbClr val="F33784"/>
                </a:solidFill>
                <a:latin typeface="Lato"/>
                <a:cs typeface="Lato"/>
                <a:sym typeface="Lato"/>
              </a:rPr>
              <a:t>Información de tabla de enrutamiento.</a:t>
            </a:r>
          </a:p>
          <a:p>
            <a:pPr marL="101600" lvl="0" indent="0">
              <a:buClr>
                <a:srgbClr val="121867"/>
              </a:buClr>
              <a:buNone/>
            </a:pPr>
            <a:r>
              <a:rPr lang="es-ES" sz="1800" dirty="0" err="1">
                <a:solidFill>
                  <a:srgbClr val="121867"/>
                </a:solidFill>
                <a:latin typeface="Lato"/>
                <a:cs typeface="Lato"/>
                <a:sym typeface="Lato"/>
              </a:rPr>
              <a:t>Get-NetRoute</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InterfaceIndex</a:t>
            </a:r>
            <a:r>
              <a:rPr lang="es-ES" sz="1800" dirty="0">
                <a:solidFill>
                  <a:srgbClr val="121867"/>
                </a:solidFill>
                <a:latin typeface="Lato"/>
                <a:cs typeface="Lato"/>
                <a:sym typeface="Lato"/>
              </a:rPr>
              <a:t> 3</a:t>
            </a:r>
          </a:p>
          <a:p>
            <a:pPr marL="101600" lvl="0" indent="0">
              <a:buClr>
                <a:srgbClr val="121867"/>
              </a:buClr>
              <a:buNone/>
            </a:pPr>
            <a:endParaRPr lang="es-ES" sz="1800" b="1" dirty="0">
              <a:solidFill>
                <a:srgbClr val="F33784"/>
              </a:solidFill>
              <a:latin typeface="Lato"/>
              <a:cs typeface="Lato"/>
              <a:sym typeface="Wingdings" panose="05000000000000000000" pitchFamily="2" charset="2"/>
            </a:endParaRPr>
          </a:p>
          <a:p>
            <a:pPr marL="101600" lvl="0" indent="0">
              <a:buClr>
                <a:srgbClr val="121867"/>
              </a:buClr>
              <a:buNone/>
            </a:pPr>
            <a:r>
              <a:rPr lang="es-ES" sz="1800" b="1" dirty="0">
                <a:solidFill>
                  <a:srgbClr val="F33784"/>
                </a:solidFill>
                <a:latin typeface="Lato"/>
                <a:cs typeface="Lato"/>
                <a:sym typeface="Wingdings" panose="05000000000000000000" pitchFamily="2" charset="2"/>
              </a:rPr>
              <a:t>Información de los DNS. </a:t>
            </a:r>
          </a:p>
          <a:p>
            <a:pPr marL="101600" lvl="0" indent="0">
              <a:buClr>
                <a:srgbClr val="121867"/>
              </a:buClr>
              <a:buNone/>
            </a:pPr>
            <a:r>
              <a:rPr lang="es-ES" sz="1800" dirty="0" err="1">
                <a:solidFill>
                  <a:srgbClr val="121867"/>
                </a:solidFill>
                <a:latin typeface="Lato"/>
                <a:cs typeface="Lato"/>
                <a:sym typeface="Lato"/>
              </a:rPr>
              <a:t>Get-DnsClientServerAddress</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ethernet|fl</a:t>
            </a:r>
            <a:r>
              <a:rPr lang="es-ES" sz="1800" dirty="0">
                <a:solidFill>
                  <a:srgbClr val="121867"/>
                </a:solidFill>
                <a:latin typeface="Lato"/>
                <a:cs typeface="Lato"/>
                <a:sym typeface="Lato"/>
              </a:rPr>
              <a:t> </a:t>
            </a:r>
            <a:r>
              <a:rPr lang="es-ES" sz="1800" dirty="0">
                <a:solidFill>
                  <a:srgbClr val="121867"/>
                </a:solidFill>
                <a:latin typeface="Lato"/>
                <a:cs typeface="Lato"/>
                <a:sym typeface="Wingdings" panose="05000000000000000000" pitchFamily="2" charset="2"/>
              </a:rPr>
              <a:t> Dirección del servidor DNS</a:t>
            </a:r>
            <a:endParaRPr lang="es-ES" sz="1800" dirty="0">
              <a:solidFill>
                <a:srgbClr val="121867"/>
              </a:solidFill>
              <a:latin typeface="Lato"/>
              <a:cs typeface="Lato"/>
              <a:sym typeface="Lato"/>
            </a:endParaRPr>
          </a:p>
          <a:p>
            <a:pPr marL="101600" indent="0">
              <a:buClr>
                <a:srgbClr val="121867"/>
              </a:buClr>
              <a:buNone/>
            </a:pPr>
            <a:r>
              <a:rPr lang="es-ES" sz="1800" b="1" dirty="0">
                <a:solidFill>
                  <a:srgbClr val="F33784"/>
                </a:solidFill>
                <a:latin typeface="Lato"/>
                <a:cs typeface="Lato"/>
                <a:sym typeface="Wingdings" panose="05000000000000000000" pitchFamily="2" charset="2"/>
              </a:rPr>
              <a:t>Resolver DNS  </a:t>
            </a:r>
            <a:r>
              <a:rPr lang="es-ES" sz="1800" dirty="0">
                <a:solidFill>
                  <a:srgbClr val="121867"/>
                </a:solidFill>
                <a:latin typeface="Lato"/>
                <a:cs typeface="Lato"/>
                <a:sym typeface="Wingdings" panose="05000000000000000000" pitchFamily="2" charset="2"/>
              </a:rPr>
              <a:t>Para comprobar si se está resolviendo el DNS. </a:t>
            </a:r>
          </a:p>
          <a:p>
            <a:pPr marL="101600" lvl="0" indent="0">
              <a:buClr>
                <a:srgbClr val="121867"/>
              </a:buClr>
              <a:buNone/>
            </a:pPr>
            <a:r>
              <a:rPr lang="es-ES" sz="1800" dirty="0" err="1">
                <a:solidFill>
                  <a:srgbClr val="121867"/>
                </a:solidFill>
                <a:latin typeface="Lato"/>
                <a:cs typeface="Lato"/>
                <a:sym typeface="Lato"/>
              </a:rPr>
              <a:t>Resolve-DnsName</a:t>
            </a:r>
            <a:r>
              <a:rPr lang="es-ES" sz="1800" dirty="0">
                <a:solidFill>
                  <a:srgbClr val="121867"/>
                </a:solidFill>
                <a:latin typeface="Lato"/>
                <a:cs typeface="Lato"/>
                <a:sym typeface="Lato"/>
              </a:rPr>
              <a:t> www.google.es|ft –</a:t>
            </a:r>
            <a:r>
              <a:rPr lang="es-ES" sz="1800" dirty="0" err="1">
                <a:solidFill>
                  <a:srgbClr val="121867"/>
                </a:solidFill>
                <a:latin typeface="Lato"/>
                <a:cs typeface="Lato"/>
                <a:sym typeface="Lato"/>
              </a:rPr>
              <a:t>autosize</a:t>
            </a:r>
            <a:endParaRPr lang="es-ES" sz="1800" dirty="0">
              <a:solidFill>
                <a:srgbClr val="121867"/>
              </a:solidFill>
              <a:latin typeface="Lato"/>
              <a:cs typeface="Lato"/>
              <a:sym typeface="Lato"/>
            </a:endParaRPr>
          </a:p>
          <a:p>
            <a:pPr marL="101600" lvl="0" indent="0">
              <a:buClr>
                <a:srgbClr val="121867"/>
              </a:buClr>
              <a:buNone/>
            </a:pPr>
            <a:r>
              <a:rPr lang="es-ES" sz="1800" dirty="0">
                <a:solidFill>
                  <a:srgbClr val="121867"/>
                </a:solidFill>
                <a:latin typeface="Lato"/>
                <a:cs typeface="Lato"/>
                <a:sym typeface="Lato"/>
              </a:rPr>
              <a:t>A</a:t>
            </a:r>
            <a:r>
              <a:rPr lang="es-ES" sz="1800" dirty="0">
                <a:solidFill>
                  <a:srgbClr val="121867"/>
                </a:solidFill>
                <a:latin typeface="Lato"/>
                <a:cs typeface="Lato"/>
                <a:sym typeface="Wingdings" panose="05000000000000000000" pitchFamily="2" charset="2"/>
              </a:rPr>
              <a:t></a:t>
            </a:r>
            <a:r>
              <a:rPr lang="es-ES" sz="1800" dirty="0">
                <a:solidFill>
                  <a:srgbClr val="121867"/>
                </a:solidFill>
                <a:latin typeface="Lato"/>
                <a:cs typeface="Lato"/>
                <a:sym typeface="Lato"/>
              </a:rPr>
              <a:t> Devuelven una dirección IPv4 de 32bits </a:t>
            </a:r>
          </a:p>
          <a:p>
            <a:pPr marL="101600" indent="0">
              <a:buClr>
                <a:srgbClr val="121867"/>
              </a:buClr>
              <a:buNone/>
            </a:pPr>
            <a:r>
              <a:rPr lang="es-ES" sz="1800" dirty="0">
                <a:solidFill>
                  <a:srgbClr val="121867"/>
                </a:solidFill>
                <a:latin typeface="Lato"/>
                <a:cs typeface="Lato"/>
                <a:sym typeface="Lato"/>
              </a:rPr>
              <a:t>AAA</a:t>
            </a:r>
            <a:r>
              <a:rPr lang="es-ES" sz="1800" dirty="0">
                <a:solidFill>
                  <a:srgbClr val="121867"/>
                </a:solidFill>
                <a:latin typeface="Lato"/>
                <a:cs typeface="Lato"/>
                <a:sym typeface="Wingdings" panose="05000000000000000000" pitchFamily="2" charset="2"/>
              </a:rPr>
              <a:t></a:t>
            </a:r>
            <a:r>
              <a:rPr lang="es-ES" sz="1800" dirty="0">
                <a:solidFill>
                  <a:srgbClr val="121867"/>
                </a:solidFill>
                <a:latin typeface="Lato"/>
                <a:cs typeface="Lato"/>
                <a:sym typeface="Lato"/>
              </a:rPr>
              <a:t> Devuelven una dirección IPv6 de 128bits </a:t>
            </a: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366838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2.5.- </a:t>
            </a:r>
            <a:r>
              <a:rPr lang="es-ES" dirty="0">
                <a:solidFill>
                  <a:srgbClr val="121867"/>
                </a:solidFill>
                <a:latin typeface="Lato"/>
                <a:ea typeface="Lato"/>
                <a:cs typeface="Lato"/>
                <a:sym typeface="Lato"/>
              </a:rPr>
              <a:t>Información de la configuración de la red.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6839259" cy="4034048"/>
          </a:xfrm>
          <a:prstGeom prst="rect">
            <a:avLst/>
          </a:prstGeom>
        </p:spPr>
        <p:txBody>
          <a:bodyPr spcFirstLastPara="1" wrap="square" lIns="91425" tIns="91425" rIns="91425" bIns="91425" anchor="t" anchorCtr="0">
            <a:noAutofit/>
          </a:bodyPr>
          <a:lstStyle/>
          <a:p>
            <a:pPr marL="101600" indent="0">
              <a:buClr>
                <a:srgbClr val="121867"/>
              </a:buClr>
              <a:buNone/>
            </a:pPr>
            <a:r>
              <a:rPr lang="es-ES" sz="1800" b="1" dirty="0">
                <a:solidFill>
                  <a:srgbClr val="F33784"/>
                </a:solidFill>
                <a:latin typeface="Lato"/>
                <a:cs typeface="Lato"/>
                <a:sym typeface="Wingdings" panose="05000000000000000000" pitchFamily="2" charset="2"/>
              </a:rPr>
              <a:t>Cache DNS. 			Limpiar DNS-Cache</a:t>
            </a:r>
          </a:p>
          <a:p>
            <a:pPr marL="101600" indent="0">
              <a:buClr>
                <a:srgbClr val="121867"/>
              </a:buClr>
              <a:buNone/>
            </a:pPr>
            <a:r>
              <a:rPr lang="es-ES" sz="1800" dirty="0" err="1">
                <a:solidFill>
                  <a:srgbClr val="121867"/>
                </a:solidFill>
                <a:latin typeface="Lato"/>
                <a:cs typeface="Lato"/>
                <a:sym typeface="Wingdings" panose="05000000000000000000" pitchFamily="2" charset="2"/>
              </a:rPr>
              <a:t>Get-DnsClientCache|FL</a:t>
            </a:r>
            <a:r>
              <a:rPr lang="es-ES" sz="1800" dirty="0">
                <a:solidFill>
                  <a:srgbClr val="121867"/>
                </a:solidFill>
                <a:latin typeface="Lato"/>
                <a:cs typeface="Lato"/>
                <a:sym typeface="Wingdings" panose="05000000000000000000" pitchFamily="2" charset="2"/>
              </a:rPr>
              <a:t>		Clear-</a:t>
            </a:r>
            <a:r>
              <a:rPr lang="es-ES" sz="1800" dirty="0" err="1">
                <a:solidFill>
                  <a:srgbClr val="121867"/>
                </a:solidFill>
                <a:latin typeface="Lato"/>
                <a:cs typeface="Lato"/>
                <a:sym typeface="Wingdings" panose="05000000000000000000" pitchFamily="2" charset="2"/>
              </a:rPr>
              <a:t>DNSClientCache</a:t>
            </a:r>
            <a:endParaRPr lang="es-ES" sz="1800" dirty="0">
              <a:solidFill>
                <a:srgbClr val="121867"/>
              </a:solidFill>
              <a:latin typeface="Lato"/>
              <a:cs typeface="Lato"/>
              <a:sym typeface="Wingdings" panose="05000000000000000000" pitchFamily="2" charset="2"/>
            </a:endParaRPr>
          </a:p>
          <a:p>
            <a:pPr marL="101600" indent="0">
              <a:buClr>
                <a:srgbClr val="121867"/>
              </a:buClr>
              <a:buNone/>
            </a:pPr>
            <a:endParaRPr lang="es-ES" sz="1800" dirty="0">
              <a:solidFill>
                <a:srgbClr val="121867"/>
              </a:solidFill>
              <a:latin typeface="Lato"/>
              <a:cs typeface="Lato"/>
              <a:sym typeface="Wingdings" panose="05000000000000000000" pitchFamily="2" charset="2"/>
            </a:endParaRPr>
          </a:p>
          <a:p>
            <a:pPr marL="101600" indent="0">
              <a:buClr>
                <a:srgbClr val="121867"/>
              </a:buClr>
              <a:buNone/>
            </a:pPr>
            <a:r>
              <a:rPr lang="es-ES" sz="1800" dirty="0">
                <a:solidFill>
                  <a:srgbClr val="121867"/>
                </a:solidFill>
                <a:latin typeface="Lato"/>
                <a:cs typeface="Lato"/>
                <a:sym typeface="Wingdings" panose="05000000000000000000" pitchFamily="2" charset="2"/>
              </a:rPr>
              <a:t>Nota: Las entradas por defecto del archivo hosts no se elimina.</a:t>
            </a:r>
          </a:p>
          <a:p>
            <a:pPr marL="101600" lvl="0" indent="0">
              <a:buClr>
                <a:srgbClr val="121867"/>
              </a:buClr>
              <a:buNone/>
            </a:pPr>
            <a:r>
              <a:rPr lang="es-ES" sz="1800" dirty="0">
                <a:solidFill>
                  <a:srgbClr val="121867"/>
                </a:solidFill>
                <a:latin typeface="Lato"/>
                <a:cs typeface="Lato"/>
                <a:sym typeface="Lato"/>
              </a:rPr>
              <a:t>El fichero hosts lo podemos ver como una pequeña libreta de direcciones de IP. Si la IP que estamos buscando está en la lista, carga directamente la página. Si no está se lo pregunta a nuestro servidor de Internet (ISP).</a:t>
            </a: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r>
              <a:rPr lang="es-ES" sz="1800" dirty="0">
                <a:solidFill>
                  <a:srgbClr val="121867"/>
                </a:solidFill>
                <a:latin typeface="Lato"/>
                <a:cs typeface="Lato"/>
                <a:sym typeface="Lato"/>
              </a:rPr>
              <a:t>W10 Bloc de notas como administrador</a:t>
            </a:r>
            <a:r>
              <a:rPr lang="es-ES" sz="1800" dirty="0">
                <a:solidFill>
                  <a:srgbClr val="121867"/>
                </a:solidFill>
                <a:latin typeface="Lato"/>
                <a:cs typeface="Lato"/>
                <a:sym typeface="Wingdings" panose="05000000000000000000" pitchFamily="2" charset="2"/>
              </a:rPr>
              <a:t></a:t>
            </a:r>
            <a:r>
              <a:rPr lang="es-ES" sz="1800" dirty="0">
                <a:solidFill>
                  <a:srgbClr val="121867"/>
                </a:solidFill>
                <a:latin typeface="Lato"/>
                <a:cs typeface="Lato"/>
                <a:sym typeface="Lato"/>
              </a:rPr>
              <a:t> </a:t>
            </a:r>
            <a:r>
              <a:rPr lang="nb-NO" sz="1800" dirty="0">
                <a:solidFill>
                  <a:srgbClr val="121867"/>
                </a:solidFill>
                <a:latin typeface="Lato"/>
                <a:cs typeface="Lato"/>
                <a:sym typeface="Lato"/>
              </a:rPr>
              <a:t>C:\Windows\System32\drivers\etc</a:t>
            </a: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140339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2.6.- </a:t>
            </a:r>
            <a:r>
              <a:rPr lang="es-ES" dirty="0">
                <a:solidFill>
                  <a:srgbClr val="121867"/>
                </a:solidFill>
                <a:latin typeface="Lato"/>
                <a:ea typeface="Lato"/>
                <a:cs typeface="Lato"/>
                <a:sym typeface="Lato"/>
              </a:rPr>
              <a:t>Información de la configuración de la red.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6839259" cy="4034048"/>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a:solidFill>
                  <a:srgbClr val="F33784"/>
                </a:solidFill>
                <a:latin typeface="Lato"/>
                <a:cs typeface="Lato"/>
                <a:sym typeface="Lato"/>
              </a:rPr>
              <a:t>Información de los puertos. </a:t>
            </a:r>
          </a:p>
          <a:p>
            <a:pPr marL="101600" lvl="0" indent="0">
              <a:buClr>
                <a:srgbClr val="121867"/>
              </a:buClr>
              <a:buNone/>
            </a:pPr>
            <a:r>
              <a:rPr lang="es-ES" sz="1800" dirty="0" err="1">
                <a:solidFill>
                  <a:srgbClr val="121867"/>
                </a:solidFill>
                <a:latin typeface="Lato"/>
                <a:cs typeface="Lato"/>
                <a:sym typeface="Lato"/>
              </a:rPr>
              <a:t>Get-NetTCPConnection</a:t>
            </a:r>
            <a:r>
              <a:rPr lang="es-ES" sz="1800" dirty="0">
                <a:solidFill>
                  <a:srgbClr val="121867"/>
                </a:solidFill>
                <a:latin typeface="Lato"/>
                <a:cs typeface="Lato"/>
                <a:sym typeface="Lato"/>
              </a:rPr>
              <a:t> |ft –</a:t>
            </a:r>
            <a:r>
              <a:rPr lang="es-ES" sz="1800" dirty="0" err="1">
                <a:solidFill>
                  <a:srgbClr val="121867"/>
                </a:solidFill>
                <a:latin typeface="Lato"/>
                <a:cs typeface="Lato"/>
                <a:sym typeface="Lato"/>
              </a:rPr>
              <a:t>autosize</a:t>
            </a:r>
            <a:endParaRPr lang="es-ES" sz="1800" dirty="0">
              <a:solidFill>
                <a:srgbClr val="121867"/>
              </a:solidFill>
              <a:latin typeface="Lato"/>
              <a:cs typeface="Lato"/>
              <a:sym typeface="Lato"/>
            </a:endParaRPr>
          </a:p>
          <a:p>
            <a:pPr marL="101600" indent="0">
              <a:buClr>
                <a:srgbClr val="121867"/>
              </a:buClr>
              <a:buNone/>
            </a:pPr>
            <a:endParaRPr lang="es-ES" sz="1800" b="1" dirty="0">
              <a:solidFill>
                <a:srgbClr val="F33784"/>
              </a:solidFill>
              <a:latin typeface="Lato"/>
              <a:cs typeface="Lato"/>
              <a:sym typeface="Lato"/>
            </a:endParaRPr>
          </a:p>
          <a:p>
            <a:pPr marL="101600" indent="0">
              <a:buClr>
                <a:srgbClr val="121867"/>
              </a:buClr>
              <a:buNone/>
            </a:pPr>
            <a:r>
              <a:rPr lang="es-ES" sz="1800" b="1" dirty="0">
                <a:solidFill>
                  <a:srgbClr val="F33784"/>
                </a:solidFill>
                <a:latin typeface="Lato"/>
                <a:cs typeface="Lato"/>
                <a:sym typeface="Lato"/>
              </a:rPr>
              <a:t>Información de los puertos cuyo estado sea establecido. </a:t>
            </a:r>
          </a:p>
          <a:p>
            <a:pPr marL="101600" lvl="0" indent="0">
              <a:buClr>
                <a:srgbClr val="121867"/>
              </a:buClr>
              <a:buNone/>
            </a:pPr>
            <a:r>
              <a:rPr lang="en-US" sz="1800" dirty="0">
                <a:solidFill>
                  <a:srgbClr val="121867"/>
                </a:solidFill>
                <a:latin typeface="Lato"/>
                <a:cs typeface="Lato"/>
                <a:sym typeface="Lato"/>
              </a:rPr>
              <a:t>Get-</a:t>
            </a:r>
            <a:r>
              <a:rPr lang="en-US" sz="1800" dirty="0" err="1">
                <a:solidFill>
                  <a:srgbClr val="121867"/>
                </a:solidFill>
                <a:latin typeface="Lato"/>
                <a:cs typeface="Lato"/>
                <a:sym typeface="Lato"/>
              </a:rPr>
              <a:t>NetTCPConnection</a:t>
            </a:r>
            <a:r>
              <a:rPr lang="en-US" sz="1800" dirty="0">
                <a:solidFill>
                  <a:srgbClr val="121867"/>
                </a:solidFill>
                <a:latin typeface="Lato"/>
                <a:cs typeface="Lato"/>
                <a:sym typeface="Lato"/>
              </a:rPr>
              <a:t> -State </a:t>
            </a:r>
            <a:r>
              <a:rPr lang="en-US" sz="1800" dirty="0" err="1">
                <a:solidFill>
                  <a:srgbClr val="121867"/>
                </a:solidFill>
                <a:latin typeface="Lato"/>
                <a:cs typeface="Lato"/>
                <a:sym typeface="Lato"/>
              </a:rPr>
              <a:t>established|ft</a:t>
            </a:r>
            <a:r>
              <a:rPr lang="en-US" sz="1800" dirty="0">
                <a:solidFill>
                  <a:srgbClr val="121867"/>
                </a:solidFill>
                <a:latin typeface="Lato"/>
                <a:cs typeface="Lato"/>
                <a:sym typeface="Lato"/>
              </a:rPr>
              <a:t> </a:t>
            </a:r>
            <a:r>
              <a:rPr lang="en-US" sz="1800" dirty="0" err="1">
                <a:solidFill>
                  <a:srgbClr val="121867"/>
                </a:solidFill>
                <a:latin typeface="Lato"/>
                <a:cs typeface="Lato"/>
                <a:sym typeface="Lato"/>
              </a:rPr>
              <a:t>LocalAddress</a:t>
            </a:r>
            <a:r>
              <a:rPr lang="en-US" sz="1800" dirty="0">
                <a:solidFill>
                  <a:srgbClr val="121867"/>
                </a:solidFill>
                <a:latin typeface="Lato"/>
                <a:cs typeface="Lato"/>
                <a:sym typeface="Lato"/>
              </a:rPr>
              <a:t>, </a:t>
            </a:r>
            <a:r>
              <a:rPr lang="en-US" sz="1800" dirty="0" err="1">
                <a:solidFill>
                  <a:srgbClr val="121867"/>
                </a:solidFill>
                <a:latin typeface="Lato"/>
                <a:cs typeface="Lato"/>
                <a:sym typeface="Lato"/>
              </a:rPr>
              <a:t>LocalPort</a:t>
            </a:r>
            <a:r>
              <a:rPr lang="en-US" sz="1800" dirty="0">
                <a:solidFill>
                  <a:srgbClr val="121867"/>
                </a:solidFill>
                <a:latin typeface="Lato"/>
                <a:cs typeface="Lato"/>
                <a:sym typeface="Lato"/>
              </a:rPr>
              <a:t>, </a:t>
            </a:r>
            <a:r>
              <a:rPr lang="en-US" sz="1800" dirty="0" err="1">
                <a:solidFill>
                  <a:srgbClr val="121867"/>
                </a:solidFill>
                <a:latin typeface="Lato"/>
                <a:cs typeface="Lato"/>
                <a:sym typeface="Lato"/>
              </a:rPr>
              <a:t>RemoteAddress,RemotePort</a:t>
            </a:r>
            <a:r>
              <a:rPr lang="en-US" sz="1800" dirty="0">
                <a:solidFill>
                  <a:srgbClr val="121867"/>
                </a:solidFill>
                <a:latin typeface="Lato"/>
                <a:cs typeface="Lato"/>
                <a:sym typeface="Lato"/>
              </a:rPr>
              <a:t>, State </a:t>
            </a:r>
            <a:r>
              <a:rPr lang="en-US" sz="1800" dirty="0">
                <a:solidFill>
                  <a:srgbClr val="121867"/>
                </a:solidFill>
                <a:latin typeface="Lato"/>
                <a:cs typeface="Lato"/>
                <a:sym typeface="Wingdings" panose="05000000000000000000" pitchFamily="2" charset="2"/>
              </a:rPr>
              <a:t>Solo </a:t>
            </a:r>
            <a:r>
              <a:rPr lang="en-US" sz="1800" dirty="0" err="1">
                <a:solidFill>
                  <a:srgbClr val="121867"/>
                </a:solidFill>
                <a:latin typeface="Lato"/>
                <a:cs typeface="Lato"/>
                <a:sym typeface="Wingdings" panose="05000000000000000000" pitchFamily="2" charset="2"/>
              </a:rPr>
              <a:t>mostramos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algunos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campos</a:t>
            </a:r>
            <a:r>
              <a:rPr lang="en-US" sz="1800" dirty="0">
                <a:solidFill>
                  <a:srgbClr val="121867"/>
                </a:solidFill>
                <a:latin typeface="Lato"/>
                <a:cs typeface="Lato"/>
                <a:sym typeface="Wingdings" panose="05000000000000000000" pitchFamily="2" charset="2"/>
              </a:rPr>
              <a:t>.</a:t>
            </a:r>
            <a:endParaRPr lang="es-ES" sz="1800" dirty="0">
              <a:solidFill>
                <a:srgbClr val="121867"/>
              </a:solidFill>
              <a:latin typeface="Lato"/>
              <a:cs typeface="Lato"/>
              <a:sym typeface="Lato"/>
            </a:endParaRPr>
          </a:p>
          <a:p>
            <a:pPr marL="101600" lvl="0" indent="0">
              <a:buClr>
                <a:srgbClr val="121867"/>
              </a:buClr>
              <a:buNone/>
            </a:pPr>
            <a:endParaRPr lang="en-US" sz="1800" dirty="0">
              <a:solidFill>
                <a:srgbClr val="121867"/>
              </a:solidFill>
              <a:latin typeface="Lato"/>
              <a:cs typeface="Lato"/>
              <a:sym typeface="Lato"/>
            </a:endParaRPr>
          </a:p>
          <a:p>
            <a:pPr marL="101600" lvl="0" indent="0">
              <a:buClr>
                <a:srgbClr val="121867"/>
              </a:buClr>
              <a:buNone/>
            </a:pPr>
            <a:r>
              <a:rPr lang="en-US" sz="1800" dirty="0">
                <a:solidFill>
                  <a:srgbClr val="121867"/>
                </a:solidFill>
                <a:latin typeface="Lato"/>
                <a:cs typeface="Lato"/>
                <a:sym typeface="Lato"/>
              </a:rPr>
              <a:t>Get-</a:t>
            </a:r>
            <a:r>
              <a:rPr lang="en-US" sz="1800" dirty="0" err="1">
                <a:solidFill>
                  <a:srgbClr val="121867"/>
                </a:solidFill>
                <a:latin typeface="Lato"/>
                <a:cs typeface="Lato"/>
                <a:sym typeface="Lato"/>
              </a:rPr>
              <a:t>NetTCPConnection</a:t>
            </a:r>
            <a:r>
              <a:rPr lang="en-US" sz="1800" dirty="0">
                <a:solidFill>
                  <a:srgbClr val="121867"/>
                </a:solidFill>
                <a:latin typeface="Lato"/>
                <a:cs typeface="Lato"/>
                <a:sym typeface="Lato"/>
              </a:rPr>
              <a:t> |Where-Object {$_.State -match "established"} | ft </a:t>
            </a:r>
            <a:r>
              <a:rPr lang="en-US" sz="1800" dirty="0" err="1">
                <a:solidFill>
                  <a:srgbClr val="121867"/>
                </a:solidFill>
                <a:latin typeface="Lato"/>
                <a:cs typeface="Lato"/>
                <a:sym typeface="Lato"/>
              </a:rPr>
              <a:t>LocalAddress</a:t>
            </a:r>
            <a:r>
              <a:rPr lang="en-US" sz="1800" dirty="0">
                <a:solidFill>
                  <a:srgbClr val="121867"/>
                </a:solidFill>
                <a:latin typeface="Lato"/>
                <a:cs typeface="Lato"/>
                <a:sym typeface="Lato"/>
              </a:rPr>
              <a:t>, </a:t>
            </a:r>
            <a:r>
              <a:rPr lang="en-US" sz="1800" dirty="0" err="1">
                <a:solidFill>
                  <a:srgbClr val="121867"/>
                </a:solidFill>
                <a:latin typeface="Lato"/>
                <a:cs typeface="Lato"/>
                <a:sym typeface="Lato"/>
              </a:rPr>
              <a:t>LocalPort</a:t>
            </a:r>
            <a:r>
              <a:rPr lang="en-US" sz="1800" dirty="0">
                <a:solidFill>
                  <a:srgbClr val="121867"/>
                </a:solidFill>
                <a:latin typeface="Lato"/>
                <a:cs typeface="Lato"/>
                <a:sym typeface="Lato"/>
              </a:rPr>
              <a:t>, </a:t>
            </a:r>
            <a:r>
              <a:rPr lang="en-US" sz="1800" dirty="0" err="1">
                <a:solidFill>
                  <a:srgbClr val="121867"/>
                </a:solidFill>
                <a:latin typeface="Lato"/>
                <a:cs typeface="Lato"/>
                <a:sym typeface="Lato"/>
              </a:rPr>
              <a:t>RemoteAddress,RemotePort</a:t>
            </a:r>
            <a:r>
              <a:rPr lang="en-US" sz="1800" dirty="0">
                <a:solidFill>
                  <a:srgbClr val="121867"/>
                </a:solidFill>
                <a:latin typeface="Lato"/>
                <a:cs typeface="Lato"/>
                <a:sym typeface="Lato"/>
              </a:rPr>
              <a:t>, State</a:t>
            </a:r>
            <a:endParaRPr lang="en-US" sz="1800" dirty="0">
              <a:solidFill>
                <a:srgbClr val="121867"/>
              </a:solidFill>
              <a:latin typeface="Lato"/>
              <a:cs typeface="Lato"/>
              <a:sym typeface="Wingdings" panose="05000000000000000000" pitchFamily="2" charset="2"/>
            </a:endParaRPr>
          </a:p>
          <a:p>
            <a:pPr marL="101600" lvl="0" indent="0">
              <a:buClr>
                <a:srgbClr val="121867"/>
              </a:buClr>
              <a:buNone/>
            </a:pPr>
            <a:endParaRPr lang="en-US" sz="1800" dirty="0">
              <a:solidFill>
                <a:srgbClr val="121867"/>
              </a:solidFill>
              <a:latin typeface="Lato"/>
              <a:cs typeface="Lato"/>
              <a:sym typeface="Wingdings" panose="05000000000000000000" pitchFamily="2" charset="2"/>
            </a:endParaRPr>
          </a:p>
          <a:p>
            <a:pPr marL="101600" lvl="0" indent="0">
              <a:buClr>
                <a:srgbClr val="121867"/>
              </a:buClr>
              <a:buNone/>
            </a:pP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420374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2.7.- </a:t>
            </a:r>
            <a:r>
              <a:rPr lang="es-ES" dirty="0">
                <a:solidFill>
                  <a:srgbClr val="121867"/>
                </a:solidFill>
                <a:latin typeface="Lato"/>
                <a:ea typeface="Lato"/>
                <a:cs typeface="Lato"/>
                <a:sym typeface="Lato"/>
              </a:rPr>
              <a:t>Información de la configuración de la red.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594445" y="1379200"/>
            <a:ext cx="6839259" cy="3414842"/>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a:solidFill>
                  <a:srgbClr val="F33784"/>
                </a:solidFill>
                <a:latin typeface="Lato"/>
                <a:cs typeface="Lato"/>
                <a:sym typeface="Lato"/>
              </a:rPr>
              <a:t>Información de los puertos. </a:t>
            </a:r>
          </a:p>
          <a:p>
            <a:pPr marL="101600" lvl="0" indent="0">
              <a:buClr>
                <a:srgbClr val="121867"/>
              </a:buClr>
              <a:buNone/>
            </a:pPr>
            <a:r>
              <a:rPr lang="es-ES" sz="1800" dirty="0">
                <a:solidFill>
                  <a:srgbClr val="121867"/>
                </a:solidFill>
                <a:latin typeface="Lato"/>
                <a:cs typeface="Lato"/>
                <a:sym typeface="Wingdings" panose="05000000000000000000" pitchFamily="2" charset="2"/>
              </a:rPr>
              <a:t>IP 127.0.0.1. se utiliza para que nuestro ordenador se comunique consigo mismo, es decir son comunicaciones internas.</a:t>
            </a:r>
          </a:p>
          <a:p>
            <a:pPr marL="101600" lvl="0" indent="0">
              <a:buClr>
                <a:srgbClr val="121867"/>
              </a:buClr>
              <a:buNone/>
            </a:pPr>
            <a:endParaRPr lang="es-ES" sz="1800" dirty="0">
              <a:solidFill>
                <a:srgbClr val="121867"/>
              </a:solidFill>
              <a:latin typeface="Lato"/>
              <a:cs typeface="Lato"/>
              <a:sym typeface="Wingdings" panose="05000000000000000000" pitchFamily="2" charset="2"/>
            </a:endParaRPr>
          </a:p>
          <a:p>
            <a:pPr marL="101600" lvl="0" indent="0">
              <a:buClr>
                <a:srgbClr val="121867"/>
              </a:buClr>
              <a:buNone/>
            </a:pP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341240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33784"/>
                </a:solidFill>
                <a:latin typeface="Lato"/>
                <a:ea typeface="Lato"/>
                <a:cs typeface="Lato"/>
                <a:sym typeface="Lato"/>
              </a:rPr>
              <a:t>3.</a:t>
            </a:r>
            <a:endParaRPr sz="7200" dirty="0">
              <a:solidFill>
                <a:srgbClr val="F33784"/>
              </a:solidFill>
              <a:latin typeface="Lato"/>
              <a:ea typeface="Lato"/>
              <a:cs typeface="Lato"/>
              <a:sym typeface="Lato"/>
            </a:endParaRPr>
          </a:p>
          <a:p>
            <a:pPr marL="0" lvl="0" indent="0" algn="l" rtl="0">
              <a:spcBef>
                <a:spcPts val="0"/>
              </a:spcBef>
              <a:spcAft>
                <a:spcPts val="0"/>
              </a:spcAft>
              <a:buNone/>
            </a:pPr>
            <a:r>
              <a:rPr lang="es-ES" dirty="0">
                <a:solidFill>
                  <a:srgbClr val="121867"/>
                </a:solidFill>
                <a:latin typeface="Lato"/>
                <a:ea typeface="Lato"/>
                <a:cs typeface="Lato"/>
                <a:sym typeface="Lato"/>
              </a:rPr>
              <a:t>Comprobar conectividad.</a:t>
            </a:r>
            <a:endParaRPr dirty="0">
              <a:solidFill>
                <a:srgbClr val="121867"/>
              </a:solidFill>
              <a:latin typeface="Lato"/>
              <a:ea typeface="Lato"/>
              <a:cs typeface="Lato"/>
              <a:sym typeface="Lato"/>
            </a:endParaRPr>
          </a:p>
        </p:txBody>
      </p:sp>
      <p:sp>
        <p:nvSpPr>
          <p:cNvPr id="80" name="Google Shape;80;p16"/>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dirty="0">
                <a:latin typeface="Lato"/>
                <a:ea typeface="Lato"/>
                <a:cs typeface="Lato"/>
                <a:sym typeface="Lato"/>
              </a:rPr>
              <a:t>Comencemos</a:t>
            </a:r>
            <a:endParaRPr dirty="0">
              <a:latin typeface="Lato"/>
              <a:ea typeface="Lato"/>
              <a:cs typeface="Lato"/>
              <a:sym typeface="Lato"/>
            </a:endParaRPr>
          </a:p>
        </p:txBody>
      </p:sp>
    </p:spTree>
    <p:extLst>
      <p:ext uri="{BB962C8B-B14F-4D97-AF65-F5344CB8AC3E}">
        <p14:creationId xmlns:p14="http://schemas.microsoft.com/office/powerpoint/2010/main" val="206416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3.1.-</a:t>
            </a:r>
            <a:r>
              <a:rPr lang="es-ES" dirty="0">
                <a:solidFill>
                  <a:srgbClr val="121867"/>
                </a:solidFill>
                <a:latin typeface="Lato"/>
                <a:ea typeface="Lato"/>
                <a:cs typeface="Lato"/>
                <a:sym typeface="Lato"/>
              </a:rPr>
              <a:t>Comprobar conectividad.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01819" y="1379200"/>
            <a:ext cx="6839259" cy="3776177"/>
          </a:xfrm>
          <a:prstGeom prst="rect">
            <a:avLst/>
          </a:prstGeom>
        </p:spPr>
        <p:txBody>
          <a:bodyPr spcFirstLastPara="1" wrap="square" lIns="91425" tIns="91425" rIns="91425" bIns="91425" anchor="t" anchorCtr="0">
            <a:noAutofit/>
          </a:bodyPr>
          <a:lstStyle/>
          <a:p>
            <a:pPr marL="101600" indent="0">
              <a:buClr>
                <a:srgbClr val="121867"/>
              </a:buClr>
              <a:buNone/>
            </a:pPr>
            <a:r>
              <a:rPr lang="es-ES" sz="1800" b="1" dirty="0">
                <a:solidFill>
                  <a:srgbClr val="F33784"/>
                </a:solidFill>
                <a:latin typeface="Lato"/>
                <a:cs typeface="Lato"/>
                <a:sym typeface="Wingdings" panose="05000000000000000000" pitchFamily="2" charset="2"/>
              </a:rPr>
              <a:t>Comprobar conectividad a la puerta de enlace. (</a:t>
            </a:r>
            <a:r>
              <a:rPr lang="es-ES" sz="1800" b="1" dirty="0" err="1">
                <a:solidFill>
                  <a:srgbClr val="F33784"/>
                </a:solidFill>
                <a:latin typeface="Lato"/>
                <a:cs typeface="Lato"/>
                <a:sym typeface="Wingdings" panose="05000000000000000000" pitchFamily="2" charset="2"/>
              </a:rPr>
              <a:t>router</a:t>
            </a:r>
            <a:r>
              <a:rPr lang="es-ES" sz="1800" b="1" dirty="0">
                <a:solidFill>
                  <a:srgbClr val="F33784"/>
                </a:solidFill>
                <a:latin typeface="Lato"/>
                <a:cs typeface="Lato"/>
                <a:sym typeface="Wingdings" panose="05000000000000000000" pitchFamily="2" charset="2"/>
              </a:rPr>
              <a:t>)</a:t>
            </a:r>
          </a:p>
          <a:p>
            <a:pPr marL="101600" lvl="0" indent="0">
              <a:buClr>
                <a:srgbClr val="121867"/>
              </a:buClr>
              <a:buNone/>
            </a:pPr>
            <a:r>
              <a:rPr lang="es-ES" sz="1800" dirty="0">
                <a:solidFill>
                  <a:srgbClr val="121867"/>
                </a:solidFill>
                <a:latin typeface="Lato"/>
                <a:cs typeface="Lato"/>
                <a:sym typeface="Lato"/>
              </a:rPr>
              <a:t>Test-</a:t>
            </a:r>
            <a:r>
              <a:rPr lang="es-ES" sz="1800" dirty="0" err="1">
                <a:solidFill>
                  <a:srgbClr val="121867"/>
                </a:solidFill>
                <a:latin typeface="Lato"/>
                <a:cs typeface="Lato"/>
                <a:sym typeface="Lato"/>
              </a:rPr>
              <a:t>Connection</a:t>
            </a:r>
            <a:r>
              <a:rPr lang="es-ES" sz="1800" dirty="0">
                <a:solidFill>
                  <a:srgbClr val="121867"/>
                </a:solidFill>
                <a:latin typeface="Lato"/>
                <a:cs typeface="Lato"/>
                <a:sym typeface="Lato"/>
              </a:rPr>
              <a:t> 192.168.0.1 |ft –</a:t>
            </a:r>
            <a:r>
              <a:rPr lang="es-ES" sz="1800" dirty="0" err="1">
                <a:solidFill>
                  <a:srgbClr val="121867"/>
                </a:solidFill>
                <a:latin typeface="Lato"/>
                <a:cs typeface="Lato"/>
                <a:sym typeface="Lato"/>
              </a:rPr>
              <a:t>autosize</a:t>
            </a:r>
            <a:r>
              <a:rPr lang="es-ES" sz="1800" dirty="0">
                <a:solidFill>
                  <a:srgbClr val="121867"/>
                </a:solidFill>
                <a:latin typeface="Lato"/>
                <a:cs typeface="Lato"/>
                <a:sym typeface="Lato"/>
              </a:rPr>
              <a:t> </a:t>
            </a:r>
          </a:p>
          <a:p>
            <a:pPr marL="101600" lvl="0" indent="0">
              <a:buClr>
                <a:srgbClr val="121867"/>
              </a:buClr>
              <a:buNone/>
            </a:pPr>
            <a:endParaRPr lang="en-US" sz="1800" dirty="0">
              <a:solidFill>
                <a:srgbClr val="121867"/>
              </a:solidFill>
              <a:latin typeface="Lato"/>
              <a:cs typeface="Lato"/>
              <a:sym typeface="Lato"/>
            </a:endParaRPr>
          </a:p>
          <a:p>
            <a:pPr marL="101600" lvl="0" indent="0">
              <a:buClr>
                <a:srgbClr val="121867"/>
              </a:buClr>
              <a:buNone/>
            </a:pPr>
            <a:r>
              <a:rPr lang="en-US" sz="1800" dirty="0">
                <a:solidFill>
                  <a:srgbClr val="121867"/>
                </a:solidFill>
                <a:latin typeface="Lato"/>
                <a:cs typeface="Lato"/>
                <a:sym typeface="Lato"/>
              </a:rPr>
              <a:t>Test-Connection 192.168.0.1 -Count 1 –Quiet</a:t>
            </a:r>
          </a:p>
          <a:p>
            <a:pPr marL="101600" lvl="0" indent="0">
              <a:buClr>
                <a:srgbClr val="121867"/>
              </a:buClr>
              <a:buNone/>
            </a:pPr>
            <a:r>
              <a:rPr lang="es-ES" sz="1800" dirty="0" err="1">
                <a:solidFill>
                  <a:srgbClr val="121867"/>
                </a:solidFill>
                <a:latin typeface="Lato"/>
                <a:cs typeface="Lato"/>
                <a:sym typeface="Lato"/>
              </a:rPr>
              <a:t>Count</a:t>
            </a:r>
            <a:r>
              <a:rPr lang="es-ES" sz="1800" dirty="0">
                <a:solidFill>
                  <a:srgbClr val="121867"/>
                </a:solidFill>
                <a:latin typeface="Lato"/>
                <a:cs typeface="Lato"/>
                <a:sym typeface="Lato"/>
              </a:rPr>
              <a:t> 1 </a:t>
            </a:r>
            <a:r>
              <a:rPr lang="es-ES" sz="1800" dirty="0">
                <a:solidFill>
                  <a:srgbClr val="121867"/>
                </a:solidFill>
                <a:latin typeface="Lato"/>
                <a:cs typeface="Lato"/>
                <a:sym typeface="Wingdings" panose="05000000000000000000" pitchFamily="2" charset="2"/>
              </a:rPr>
              <a:t></a:t>
            </a:r>
            <a:r>
              <a:rPr lang="es-ES" sz="1800" dirty="0">
                <a:solidFill>
                  <a:srgbClr val="121867"/>
                </a:solidFill>
                <a:latin typeface="Lato"/>
                <a:cs typeface="Lato"/>
                <a:sym typeface="Lato"/>
              </a:rPr>
              <a:t> Hace un ping  -</a:t>
            </a:r>
            <a:r>
              <a:rPr lang="es-ES" sz="1800" dirty="0" err="1">
                <a:solidFill>
                  <a:srgbClr val="121867"/>
                </a:solidFill>
                <a:latin typeface="Lato"/>
                <a:cs typeface="Lato"/>
                <a:sym typeface="Lato"/>
              </a:rPr>
              <a:t>Quiet</a:t>
            </a:r>
            <a:r>
              <a:rPr lang="es-ES" sz="1800" dirty="0">
                <a:solidFill>
                  <a:srgbClr val="121867"/>
                </a:solidFill>
                <a:latin typeface="Lato"/>
                <a:cs typeface="Lato"/>
                <a:sym typeface="Lato"/>
              </a:rPr>
              <a:t> </a:t>
            </a:r>
            <a:r>
              <a:rPr lang="es-ES" sz="1800" dirty="0">
                <a:solidFill>
                  <a:srgbClr val="121867"/>
                </a:solidFill>
                <a:latin typeface="Lato"/>
                <a:cs typeface="Lato"/>
                <a:sym typeface="Wingdings" panose="05000000000000000000" pitchFamily="2" charset="2"/>
              </a:rPr>
              <a:t></a:t>
            </a:r>
            <a:r>
              <a:rPr lang="es-ES" sz="1800" dirty="0">
                <a:solidFill>
                  <a:srgbClr val="121867"/>
                </a:solidFill>
                <a:latin typeface="Lato"/>
                <a:cs typeface="Lato"/>
                <a:sym typeface="Lato"/>
              </a:rPr>
              <a:t> Devuelve true si hay conexión.</a:t>
            </a:r>
          </a:p>
          <a:p>
            <a:pPr marL="101600" lvl="0" indent="0">
              <a:buClr>
                <a:srgbClr val="121867"/>
              </a:buClr>
              <a:buNone/>
            </a:pPr>
            <a:r>
              <a:rPr lang="es-ES" sz="1800" dirty="0">
                <a:solidFill>
                  <a:srgbClr val="121867"/>
                </a:solidFill>
                <a:latin typeface="Lato"/>
                <a:cs typeface="Lato"/>
                <a:sym typeface="Lato"/>
              </a:rPr>
              <a:t>Con la opción </a:t>
            </a:r>
            <a:r>
              <a:rPr lang="es-ES" sz="1800" dirty="0" err="1">
                <a:solidFill>
                  <a:srgbClr val="121867"/>
                </a:solidFill>
                <a:latin typeface="Lato"/>
                <a:cs typeface="Lato"/>
                <a:sym typeface="Lato"/>
              </a:rPr>
              <a:t>Buffersize</a:t>
            </a:r>
            <a:r>
              <a:rPr lang="es-ES" sz="1800" dirty="0">
                <a:solidFill>
                  <a:srgbClr val="121867"/>
                </a:solidFill>
                <a:latin typeface="Lato"/>
                <a:cs typeface="Lato"/>
                <a:sym typeface="Lato"/>
              </a:rPr>
              <a:t> podemos indicarle los bytes que envía. Por defecto manda 32 bytes.</a:t>
            </a:r>
          </a:p>
          <a:p>
            <a:pPr marL="101600" lvl="0" indent="0">
              <a:buClr>
                <a:srgbClr val="121867"/>
              </a:buClr>
              <a:buNone/>
            </a:pPr>
            <a:r>
              <a:rPr lang="es-ES" sz="1800" b="1" dirty="0">
                <a:solidFill>
                  <a:srgbClr val="F33784"/>
                </a:solidFill>
                <a:latin typeface="Lato"/>
                <a:cs typeface="Lato"/>
                <a:sym typeface="Wingdings" panose="05000000000000000000" pitchFamily="2" charset="2"/>
              </a:rPr>
              <a:t>Comprobar conectividad a www.Google.es. </a:t>
            </a:r>
          </a:p>
          <a:p>
            <a:pPr marL="101600" lvl="0" indent="0">
              <a:buClr>
                <a:srgbClr val="121867"/>
              </a:buClr>
              <a:buNone/>
            </a:pPr>
            <a:r>
              <a:rPr lang="en-US" sz="1800" dirty="0">
                <a:solidFill>
                  <a:srgbClr val="121867"/>
                </a:solidFill>
                <a:latin typeface="Lato"/>
                <a:cs typeface="Lato"/>
                <a:sym typeface="Lato"/>
              </a:rPr>
              <a:t>Test-</a:t>
            </a:r>
            <a:r>
              <a:rPr lang="en-US" sz="1800" dirty="0" err="1">
                <a:solidFill>
                  <a:srgbClr val="121867"/>
                </a:solidFill>
                <a:latin typeface="Lato"/>
                <a:cs typeface="Lato"/>
                <a:sym typeface="Lato"/>
              </a:rPr>
              <a:t>NetConnection</a:t>
            </a:r>
            <a:r>
              <a:rPr lang="en-US" sz="1800" dirty="0">
                <a:solidFill>
                  <a:srgbClr val="121867"/>
                </a:solidFill>
                <a:latin typeface="Lato"/>
                <a:cs typeface="Lato"/>
                <a:sym typeface="Lato"/>
              </a:rPr>
              <a:t> www.google.es </a:t>
            </a:r>
          </a:p>
          <a:p>
            <a:pPr marL="101600" lvl="0" indent="0">
              <a:buClr>
                <a:srgbClr val="121867"/>
              </a:buClr>
              <a:buNone/>
            </a:pPr>
            <a:endParaRPr lang="en-US" sz="1800" dirty="0">
              <a:solidFill>
                <a:srgbClr val="121867"/>
              </a:solidFill>
              <a:latin typeface="Lato"/>
              <a:cs typeface="Lato"/>
              <a:sym typeface="Lato"/>
            </a:endParaRPr>
          </a:p>
        </p:txBody>
      </p:sp>
    </p:spTree>
    <p:extLst>
      <p:ext uri="{BB962C8B-B14F-4D97-AF65-F5344CB8AC3E}">
        <p14:creationId xmlns:p14="http://schemas.microsoft.com/office/powerpoint/2010/main" val="1899371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3.2.- Comp</a:t>
            </a:r>
            <a:r>
              <a:rPr lang="es-ES" dirty="0">
                <a:solidFill>
                  <a:srgbClr val="121867"/>
                </a:solidFill>
                <a:latin typeface="Lato"/>
                <a:ea typeface="Lato"/>
                <a:cs typeface="Lato"/>
                <a:sym typeface="Lato"/>
              </a:rPr>
              <a:t>robar conectividad.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23941" y="1379200"/>
            <a:ext cx="6839259" cy="3717183"/>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a:solidFill>
                  <a:srgbClr val="F33784"/>
                </a:solidFill>
                <a:latin typeface="Lato"/>
                <a:cs typeface="Lato"/>
                <a:sym typeface="Wingdings" panose="05000000000000000000" pitchFamily="2" charset="2"/>
              </a:rPr>
              <a:t>Vamos hacer un pequeño script para comprobar conectividad con servidores.</a:t>
            </a: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r>
              <a:rPr lang="es-ES" sz="1800" dirty="0">
                <a:solidFill>
                  <a:srgbClr val="121867"/>
                </a:solidFill>
                <a:latin typeface="Lato"/>
                <a:cs typeface="Lato"/>
                <a:sym typeface="Lato"/>
              </a:rPr>
              <a:t>Script: ConectividadServidores.ps1</a:t>
            </a:r>
          </a:p>
          <a:p>
            <a:pPr marL="101600" lvl="0" indent="0">
              <a:buClr>
                <a:srgbClr val="121867"/>
              </a:buClr>
              <a:buNone/>
            </a:pPr>
            <a:r>
              <a:rPr lang="es-ES" sz="1800" dirty="0">
                <a:solidFill>
                  <a:srgbClr val="121867"/>
                </a:solidFill>
                <a:latin typeface="Lato"/>
                <a:cs typeface="Lato"/>
                <a:sym typeface="Lato"/>
              </a:rPr>
              <a:t>Archivo: servidores.txt</a:t>
            </a: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r>
              <a:rPr lang="es-ES" sz="1800" dirty="0">
                <a:solidFill>
                  <a:srgbClr val="121867"/>
                </a:solidFill>
                <a:latin typeface="Lato"/>
                <a:cs typeface="Lato"/>
                <a:sym typeface="Lato"/>
              </a:rPr>
              <a:t>Recordatorio:</a:t>
            </a:r>
          </a:p>
          <a:p>
            <a:pPr marL="101600" lvl="0" indent="0">
              <a:buClr>
                <a:srgbClr val="121867"/>
              </a:buClr>
              <a:buNone/>
            </a:pPr>
            <a:r>
              <a:rPr lang="es-ES" sz="1800" dirty="0" err="1">
                <a:solidFill>
                  <a:srgbClr val="121867"/>
                </a:solidFill>
                <a:latin typeface="Lato"/>
                <a:cs typeface="Lato"/>
                <a:sym typeface="Lato"/>
              </a:rPr>
              <a:t>Get-ExecutionPolicy</a:t>
            </a:r>
            <a:endParaRPr lang="es-ES" sz="1800" dirty="0">
              <a:solidFill>
                <a:srgbClr val="121867"/>
              </a:solidFill>
              <a:latin typeface="Lato"/>
              <a:cs typeface="Lato"/>
              <a:sym typeface="Lato"/>
            </a:endParaRPr>
          </a:p>
          <a:p>
            <a:pPr marL="101600" lvl="0" indent="0">
              <a:buClr>
                <a:srgbClr val="121867"/>
              </a:buClr>
              <a:buNone/>
            </a:pPr>
            <a:r>
              <a:rPr lang="es-ES" sz="1800" dirty="0">
                <a:solidFill>
                  <a:srgbClr val="121867"/>
                </a:solidFill>
                <a:latin typeface="Lato"/>
                <a:cs typeface="Lato"/>
                <a:sym typeface="Lato"/>
              </a:rPr>
              <a:t>Set-</a:t>
            </a:r>
            <a:r>
              <a:rPr lang="es-ES" sz="1800" dirty="0" err="1">
                <a:solidFill>
                  <a:srgbClr val="121867"/>
                </a:solidFill>
                <a:latin typeface="Lato"/>
                <a:cs typeface="Lato"/>
                <a:sym typeface="Lato"/>
              </a:rPr>
              <a:t>ExecutionPolicy</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Unrestricted</a:t>
            </a:r>
            <a:r>
              <a:rPr lang="es-ES" sz="1800" dirty="0">
                <a:solidFill>
                  <a:srgbClr val="121867"/>
                </a:solidFill>
                <a:latin typeface="Lato"/>
                <a:cs typeface="Lato"/>
                <a:sym typeface="Lato"/>
              </a:rPr>
              <a:t> </a:t>
            </a:r>
            <a:r>
              <a:rPr lang="es-ES" sz="1800" dirty="0">
                <a:solidFill>
                  <a:srgbClr val="121867"/>
                </a:solidFill>
                <a:latin typeface="Lato"/>
                <a:cs typeface="Lato"/>
                <a:sym typeface="Wingdings" panose="05000000000000000000" pitchFamily="2" charset="2"/>
              </a:rPr>
              <a:t> Se puede ejecutar cualquier scripts</a:t>
            </a: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357665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solidFill>
                  <a:srgbClr val="121867"/>
                </a:solidFill>
                <a:latin typeface="Lato"/>
                <a:ea typeface="Lato"/>
                <a:cs typeface="Lato"/>
                <a:sym typeface="Lato"/>
              </a:rPr>
              <a:t>Índice</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Clr>
                <a:srgbClr val="121867"/>
              </a:buClr>
              <a:buSzPts val="2000"/>
              <a:buFont typeface="Lato"/>
              <a:buChar char="▸"/>
            </a:pPr>
            <a:r>
              <a:rPr lang="en" dirty="0">
                <a:solidFill>
                  <a:srgbClr val="121867"/>
                </a:solidFill>
                <a:latin typeface="Lato"/>
                <a:ea typeface="Lato"/>
                <a:cs typeface="Lato"/>
                <a:sym typeface="Lato"/>
              </a:rPr>
              <a:t>1.- </a:t>
            </a:r>
            <a:r>
              <a:rPr lang="es-ES" dirty="0">
                <a:solidFill>
                  <a:srgbClr val="121867"/>
                </a:solidFill>
                <a:latin typeface="Lato"/>
                <a:ea typeface="Lato"/>
                <a:cs typeface="Lato"/>
                <a:sym typeface="Lato"/>
              </a:rPr>
              <a:t>Introducción.</a:t>
            </a:r>
          </a:p>
          <a:p>
            <a:pPr marL="457200" lvl="0" indent="-355600" algn="l" rtl="0">
              <a:spcBef>
                <a:spcPts val="600"/>
              </a:spcBef>
              <a:spcAft>
                <a:spcPts val="0"/>
              </a:spcAft>
              <a:buClr>
                <a:srgbClr val="121867"/>
              </a:buClr>
              <a:buSzPts val="2000"/>
              <a:buFont typeface="Lato"/>
              <a:buChar char="▸"/>
            </a:pPr>
            <a:r>
              <a:rPr lang="es-ES" dirty="0">
                <a:solidFill>
                  <a:srgbClr val="121867"/>
                </a:solidFill>
                <a:latin typeface="Lato"/>
                <a:ea typeface="Lato"/>
                <a:cs typeface="Lato"/>
                <a:sym typeface="Lato"/>
              </a:rPr>
              <a:t>2.- Información de la red.</a:t>
            </a:r>
          </a:p>
          <a:p>
            <a:pPr marL="457200" lvl="0" indent="-355600" algn="l" rtl="0">
              <a:spcBef>
                <a:spcPts val="600"/>
              </a:spcBef>
              <a:spcAft>
                <a:spcPts val="0"/>
              </a:spcAft>
              <a:buClr>
                <a:srgbClr val="121867"/>
              </a:buClr>
              <a:buSzPts val="2000"/>
              <a:buFont typeface="Lato"/>
              <a:buChar char="▸"/>
            </a:pPr>
            <a:r>
              <a:rPr lang="es-ES" dirty="0">
                <a:solidFill>
                  <a:srgbClr val="121867"/>
                </a:solidFill>
                <a:latin typeface="Lato"/>
                <a:ea typeface="Lato"/>
                <a:cs typeface="Lato"/>
                <a:sym typeface="Lato"/>
              </a:rPr>
              <a:t>3.- Comprobar conectividad.</a:t>
            </a:r>
          </a:p>
          <a:p>
            <a:pPr marL="457200" lvl="0" indent="-355600" algn="l" rtl="0">
              <a:spcBef>
                <a:spcPts val="600"/>
              </a:spcBef>
              <a:spcAft>
                <a:spcPts val="0"/>
              </a:spcAft>
              <a:buClr>
                <a:srgbClr val="121867"/>
              </a:buClr>
              <a:buSzPts val="2000"/>
              <a:buFont typeface="Lato"/>
              <a:buChar char="▸"/>
            </a:pPr>
            <a:r>
              <a:rPr lang="es-ES" dirty="0">
                <a:solidFill>
                  <a:srgbClr val="121867"/>
                </a:solidFill>
                <a:latin typeface="Lato"/>
                <a:ea typeface="Lato"/>
                <a:cs typeface="Lato"/>
                <a:sym typeface="Lato"/>
              </a:rPr>
              <a:t>4.- Configuración estática.</a:t>
            </a:r>
          </a:p>
          <a:p>
            <a:pPr marL="457200" lvl="0" indent="-355600" algn="l" rtl="0">
              <a:spcBef>
                <a:spcPts val="600"/>
              </a:spcBef>
              <a:spcAft>
                <a:spcPts val="0"/>
              </a:spcAft>
              <a:buClr>
                <a:srgbClr val="121867"/>
              </a:buClr>
              <a:buSzPts val="2000"/>
              <a:buFont typeface="Lato"/>
              <a:buChar char="▸"/>
            </a:pPr>
            <a:r>
              <a:rPr lang="es-ES" dirty="0">
                <a:solidFill>
                  <a:srgbClr val="121867"/>
                </a:solidFill>
                <a:latin typeface="Lato"/>
                <a:ea typeface="Lato"/>
                <a:cs typeface="Lato"/>
                <a:sym typeface="Lato"/>
              </a:rPr>
              <a:t>5.- Configuración dinámica.</a:t>
            </a:r>
          </a:p>
        </p:txBody>
      </p:sp>
    </p:spTree>
    <p:extLst>
      <p:ext uri="{BB962C8B-B14F-4D97-AF65-F5344CB8AC3E}">
        <p14:creationId xmlns:p14="http://schemas.microsoft.com/office/powerpoint/2010/main" val="9549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33784"/>
                </a:solidFill>
                <a:latin typeface="Lato"/>
                <a:ea typeface="Lato"/>
                <a:cs typeface="Lato"/>
                <a:sym typeface="Lato"/>
              </a:rPr>
              <a:t>4.</a:t>
            </a:r>
            <a:endParaRPr sz="7200" dirty="0">
              <a:solidFill>
                <a:srgbClr val="F33784"/>
              </a:solidFill>
              <a:latin typeface="Lato"/>
              <a:ea typeface="Lato"/>
              <a:cs typeface="Lato"/>
              <a:sym typeface="Lato"/>
            </a:endParaRPr>
          </a:p>
          <a:p>
            <a:pPr marL="0" lvl="0" indent="0" algn="l" rtl="0">
              <a:spcBef>
                <a:spcPts val="0"/>
              </a:spcBef>
              <a:spcAft>
                <a:spcPts val="0"/>
              </a:spcAft>
              <a:buNone/>
            </a:pPr>
            <a:r>
              <a:rPr lang="es-ES" dirty="0">
                <a:solidFill>
                  <a:srgbClr val="121867"/>
                </a:solidFill>
                <a:latin typeface="Lato"/>
                <a:ea typeface="Lato"/>
                <a:cs typeface="Lato"/>
                <a:sym typeface="Lato"/>
              </a:rPr>
              <a:t>Configuración estática.</a:t>
            </a:r>
            <a:endParaRPr dirty="0">
              <a:solidFill>
                <a:srgbClr val="121867"/>
              </a:solidFill>
              <a:latin typeface="Lato"/>
              <a:ea typeface="Lato"/>
              <a:cs typeface="Lato"/>
              <a:sym typeface="Lato"/>
            </a:endParaRPr>
          </a:p>
        </p:txBody>
      </p:sp>
      <p:sp>
        <p:nvSpPr>
          <p:cNvPr id="80" name="Google Shape;80;p16"/>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dirty="0">
                <a:latin typeface="Lato"/>
                <a:ea typeface="Lato"/>
                <a:cs typeface="Lato"/>
                <a:sym typeface="Lato"/>
              </a:rPr>
              <a:t>Comencemos</a:t>
            </a:r>
            <a:endParaRPr dirty="0">
              <a:latin typeface="Lato"/>
              <a:ea typeface="Lato"/>
              <a:cs typeface="Lato"/>
              <a:sym typeface="Lato"/>
            </a:endParaRPr>
          </a:p>
        </p:txBody>
      </p:sp>
    </p:spTree>
    <p:extLst>
      <p:ext uri="{BB962C8B-B14F-4D97-AF65-F5344CB8AC3E}">
        <p14:creationId xmlns:p14="http://schemas.microsoft.com/office/powerpoint/2010/main" val="448023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4.- </a:t>
            </a:r>
            <a:r>
              <a:rPr lang="es-ES" dirty="0">
                <a:solidFill>
                  <a:srgbClr val="121867"/>
                </a:solidFill>
                <a:latin typeface="Lato"/>
                <a:ea typeface="Lato"/>
                <a:cs typeface="Lato"/>
                <a:sym typeface="Lato"/>
              </a:rPr>
              <a:t>Configuración estática.</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2650" y="1293856"/>
            <a:ext cx="7878700" cy="4034048"/>
          </a:xfrm>
          <a:prstGeom prst="rect">
            <a:avLst/>
          </a:prstGeom>
        </p:spPr>
        <p:txBody>
          <a:bodyPr spcFirstLastPara="1" wrap="square" lIns="91425" tIns="91425" rIns="91425" bIns="91425" anchor="t" anchorCtr="0">
            <a:noAutofit/>
          </a:bodyPr>
          <a:lstStyle/>
          <a:p>
            <a:pPr marL="101600" indent="0">
              <a:buClr>
                <a:srgbClr val="121867"/>
              </a:buClr>
              <a:buNone/>
            </a:pPr>
            <a:r>
              <a:rPr lang="es-ES" sz="1800" b="1" dirty="0">
                <a:solidFill>
                  <a:srgbClr val="F33784"/>
                </a:solidFill>
                <a:latin typeface="Lato"/>
                <a:cs typeface="Lato"/>
                <a:sym typeface="Wingdings" panose="05000000000000000000" pitchFamily="2" charset="2"/>
              </a:rPr>
              <a:t>1.- Obtenemos información:</a:t>
            </a:r>
          </a:p>
          <a:p>
            <a:pPr marL="101600" indent="0">
              <a:buClr>
                <a:srgbClr val="121867"/>
              </a:buClr>
              <a:buNone/>
            </a:pPr>
            <a:r>
              <a:rPr lang="es-ES" sz="1800" dirty="0" err="1">
                <a:solidFill>
                  <a:srgbClr val="121867"/>
                </a:solidFill>
                <a:latin typeface="Lato"/>
                <a:cs typeface="Lato"/>
                <a:sym typeface="Wingdings" panose="05000000000000000000" pitchFamily="2" charset="2"/>
              </a:rPr>
              <a:t>Gip</a:t>
            </a:r>
            <a:r>
              <a:rPr lang="es-ES" sz="1800" dirty="0">
                <a:solidFill>
                  <a:srgbClr val="121867"/>
                </a:solidFill>
                <a:latin typeface="Lato"/>
                <a:cs typeface="Lato"/>
                <a:sym typeface="Wingdings" panose="05000000000000000000" pitchFamily="2" charset="2"/>
              </a:rPr>
              <a:t>  Detectamos la Interfaz y la información.  </a:t>
            </a:r>
            <a:r>
              <a:rPr lang="es-ES" sz="1800" dirty="0" err="1">
                <a:solidFill>
                  <a:srgbClr val="121867"/>
                </a:solidFill>
                <a:latin typeface="Lato"/>
                <a:cs typeface="Lato"/>
                <a:sym typeface="Wingdings" panose="05000000000000000000" pitchFamily="2" charset="2"/>
              </a:rPr>
              <a:t>Gip</a:t>
            </a:r>
            <a:r>
              <a:rPr lang="es-ES" sz="1800" dirty="0">
                <a:solidFill>
                  <a:srgbClr val="121867"/>
                </a:solidFill>
                <a:latin typeface="Lato"/>
                <a:cs typeface="Lato"/>
                <a:sym typeface="Wingdings" panose="05000000000000000000" pitchFamily="2" charset="2"/>
              </a:rPr>
              <a:t> ethernet</a:t>
            </a:r>
          </a:p>
          <a:p>
            <a:pPr marL="101600" indent="0">
              <a:buClr>
                <a:srgbClr val="121867"/>
              </a:buClr>
              <a:buNone/>
            </a:pPr>
            <a:r>
              <a:rPr lang="es-ES" sz="1800" b="1" dirty="0">
                <a:solidFill>
                  <a:srgbClr val="F33784"/>
                </a:solidFill>
                <a:latin typeface="Lato"/>
                <a:cs typeface="Lato"/>
                <a:sym typeface="Wingdings" panose="05000000000000000000" pitchFamily="2" charset="2"/>
              </a:rPr>
              <a:t>2.- Borramos IP y la puerta de enlace:</a:t>
            </a:r>
          </a:p>
          <a:p>
            <a:pPr marL="101600" indent="0">
              <a:buClr>
                <a:srgbClr val="121867"/>
              </a:buClr>
              <a:buNone/>
            </a:pPr>
            <a:r>
              <a:rPr lang="en-US" sz="1800" dirty="0">
                <a:solidFill>
                  <a:srgbClr val="121867"/>
                </a:solidFill>
                <a:latin typeface="Lato"/>
                <a:cs typeface="Lato"/>
                <a:sym typeface="Wingdings" panose="05000000000000000000" pitchFamily="2" charset="2"/>
              </a:rPr>
              <a:t>Remove-</a:t>
            </a:r>
            <a:r>
              <a:rPr lang="en-US" sz="1800" dirty="0" err="1">
                <a:solidFill>
                  <a:srgbClr val="121867"/>
                </a:solidFill>
                <a:latin typeface="Lato"/>
                <a:cs typeface="Lato"/>
                <a:sym typeface="Wingdings" panose="05000000000000000000" pitchFamily="2" charset="2"/>
              </a:rPr>
              <a:t>NetIPAddress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InterfaceAlias</a:t>
            </a:r>
            <a:r>
              <a:rPr lang="en-US" sz="1800" dirty="0">
                <a:solidFill>
                  <a:srgbClr val="121867"/>
                </a:solidFill>
                <a:latin typeface="Lato"/>
                <a:cs typeface="Lato"/>
                <a:sym typeface="Wingdings" panose="05000000000000000000" pitchFamily="2" charset="2"/>
              </a:rPr>
              <a:t>  Ethernet -Confirm:$false</a:t>
            </a:r>
          </a:p>
          <a:p>
            <a:pPr marL="101600" indent="0">
              <a:buClr>
                <a:srgbClr val="121867"/>
              </a:buClr>
              <a:buNone/>
            </a:pPr>
            <a:r>
              <a:rPr lang="es-ES" sz="1800" dirty="0" err="1">
                <a:solidFill>
                  <a:srgbClr val="121867"/>
                </a:solidFill>
                <a:latin typeface="Lato"/>
                <a:cs typeface="Lato"/>
                <a:sym typeface="Wingdings" panose="05000000000000000000" pitchFamily="2" charset="2"/>
              </a:rPr>
              <a:t>Remove-NetRoute</a:t>
            </a:r>
            <a:r>
              <a:rPr lang="es-ES" sz="1800" dirty="0">
                <a:solidFill>
                  <a:srgbClr val="121867"/>
                </a:solidFill>
                <a:latin typeface="Lato"/>
                <a:cs typeface="Lato"/>
                <a:sym typeface="Wingdings" panose="05000000000000000000" pitchFamily="2" charset="2"/>
              </a:rPr>
              <a:t> -</a:t>
            </a:r>
            <a:r>
              <a:rPr lang="es-ES" sz="1800" dirty="0" err="1">
                <a:solidFill>
                  <a:srgbClr val="121867"/>
                </a:solidFill>
                <a:latin typeface="Lato"/>
                <a:cs typeface="Lato"/>
                <a:sym typeface="Wingdings" panose="05000000000000000000" pitchFamily="2" charset="2"/>
              </a:rPr>
              <a:t>InterfaceAlias</a:t>
            </a:r>
            <a:r>
              <a:rPr lang="es-ES" sz="1800" dirty="0">
                <a:solidFill>
                  <a:srgbClr val="121867"/>
                </a:solidFill>
                <a:latin typeface="Lato"/>
                <a:cs typeface="Lato"/>
                <a:sym typeface="Wingdings" panose="05000000000000000000" pitchFamily="2" charset="2"/>
              </a:rPr>
              <a:t> Ethernet -</a:t>
            </a:r>
            <a:r>
              <a:rPr lang="es-ES" sz="1800" dirty="0" err="1">
                <a:solidFill>
                  <a:srgbClr val="121867"/>
                </a:solidFill>
                <a:latin typeface="Lato"/>
                <a:cs typeface="Lato"/>
                <a:sym typeface="Wingdings" panose="05000000000000000000" pitchFamily="2" charset="2"/>
              </a:rPr>
              <a:t>Confirm</a:t>
            </a:r>
            <a:r>
              <a:rPr lang="es-ES" sz="1800" dirty="0">
                <a:solidFill>
                  <a:srgbClr val="121867"/>
                </a:solidFill>
                <a:latin typeface="Lato"/>
                <a:cs typeface="Lato"/>
                <a:sym typeface="Wingdings" panose="05000000000000000000" pitchFamily="2" charset="2"/>
              </a:rPr>
              <a:t>:$false</a:t>
            </a:r>
          </a:p>
          <a:p>
            <a:pPr marL="101600" indent="0">
              <a:buClr>
                <a:srgbClr val="121867"/>
              </a:buClr>
              <a:buNone/>
            </a:pPr>
            <a:r>
              <a:rPr lang="es-ES" sz="1800" b="1" dirty="0">
                <a:solidFill>
                  <a:srgbClr val="F33784"/>
                </a:solidFill>
                <a:latin typeface="Lato"/>
                <a:cs typeface="Lato"/>
                <a:sym typeface="Wingdings" panose="05000000000000000000" pitchFamily="2" charset="2"/>
              </a:rPr>
              <a:t>3.- Establecemos la nueva IP:</a:t>
            </a:r>
          </a:p>
          <a:p>
            <a:pPr marL="101600" indent="0">
              <a:buClr>
                <a:srgbClr val="121867"/>
              </a:buClr>
              <a:buNone/>
            </a:pPr>
            <a:r>
              <a:rPr lang="es-ES" sz="1800" dirty="0">
                <a:solidFill>
                  <a:srgbClr val="121867"/>
                </a:solidFill>
                <a:latin typeface="Lato"/>
                <a:cs typeface="Lato"/>
                <a:sym typeface="Wingdings" panose="05000000000000000000" pitchFamily="2" charset="2"/>
              </a:rPr>
              <a:t>New-</a:t>
            </a:r>
            <a:r>
              <a:rPr lang="es-ES" sz="1800" dirty="0" err="1">
                <a:solidFill>
                  <a:srgbClr val="121867"/>
                </a:solidFill>
                <a:latin typeface="Lato"/>
                <a:cs typeface="Lato"/>
                <a:sym typeface="Wingdings" panose="05000000000000000000" pitchFamily="2" charset="2"/>
              </a:rPr>
              <a:t>NetIPAddress</a:t>
            </a:r>
            <a:r>
              <a:rPr lang="es-ES" sz="1800" dirty="0">
                <a:solidFill>
                  <a:srgbClr val="121867"/>
                </a:solidFill>
                <a:latin typeface="Lato"/>
                <a:cs typeface="Lato"/>
                <a:sym typeface="Wingdings" panose="05000000000000000000" pitchFamily="2" charset="2"/>
              </a:rPr>
              <a:t> -</a:t>
            </a:r>
            <a:r>
              <a:rPr lang="es-ES" sz="1800" dirty="0" err="1">
                <a:solidFill>
                  <a:srgbClr val="121867"/>
                </a:solidFill>
                <a:latin typeface="Lato"/>
                <a:cs typeface="Lato"/>
                <a:sym typeface="Wingdings" panose="05000000000000000000" pitchFamily="2" charset="2"/>
              </a:rPr>
              <a:t>InterfaceAlias</a:t>
            </a:r>
            <a:r>
              <a:rPr lang="es-ES" sz="1800" dirty="0">
                <a:solidFill>
                  <a:srgbClr val="121867"/>
                </a:solidFill>
                <a:latin typeface="Lato"/>
                <a:cs typeface="Lato"/>
                <a:sym typeface="Wingdings" panose="05000000000000000000" pitchFamily="2" charset="2"/>
              </a:rPr>
              <a:t> "Ethernet" -</a:t>
            </a:r>
            <a:r>
              <a:rPr lang="es-ES" sz="1800" dirty="0" err="1">
                <a:solidFill>
                  <a:srgbClr val="121867"/>
                </a:solidFill>
                <a:latin typeface="Lato"/>
                <a:cs typeface="Lato"/>
                <a:sym typeface="Wingdings" panose="05000000000000000000" pitchFamily="2" charset="2"/>
              </a:rPr>
              <a:t>IPAddress</a:t>
            </a:r>
            <a:r>
              <a:rPr lang="es-ES" sz="1800" dirty="0">
                <a:solidFill>
                  <a:srgbClr val="121867"/>
                </a:solidFill>
                <a:latin typeface="Lato"/>
                <a:cs typeface="Lato"/>
                <a:sym typeface="Wingdings" panose="05000000000000000000" pitchFamily="2" charset="2"/>
              </a:rPr>
              <a:t> 192.168.0.5 -</a:t>
            </a:r>
            <a:r>
              <a:rPr lang="es-ES" sz="1800" dirty="0" err="1">
                <a:solidFill>
                  <a:srgbClr val="121867"/>
                </a:solidFill>
                <a:latin typeface="Lato"/>
                <a:cs typeface="Lato"/>
                <a:sym typeface="Wingdings" panose="05000000000000000000" pitchFamily="2" charset="2"/>
              </a:rPr>
              <a:t>PrefixLength</a:t>
            </a:r>
            <a:r>
              <a:rPr lang="es-ES" sz="1800" dirty="0">
                <a:solidFill>
                  <a:srgbClr val="121867"/>
                </a:solidFill>
                <a:latin typeface="Lato"/>
                <a:cs typeface="Lato"/>
                <a:sym typeface="Wingdings" panose="05000000000000000000" pitchFamily="2" charset="2"/>
              </a:rPr>
              <a:t> 24 -</a:t>
            </a:r>
            <a:r>
              <a:rPr lang="es-ES" sz="1800" dirty="0" err="1">
                <a:solidFill>
                  <a:srgbClr val="121867"/>
                </a:solidFill>
                <a:latin typeface="Lato"/>
                <a:cs typeface="Lato"/>
                <a:sym typeface="Wingdings" panose="05000000000000000000" pitchFamily="2" charset="2"/>
              </a:rPr>
              <a:t>DefaultGateway</a:t>
            </a:r>
            <a:r>
              <a:rPr lang="es-ES" sz="1800" dirty="0">
                <a:solidFill>
                  <a:srgbClr val="121867"/>
                </a:solidFill>
                <a:latin typeface="Lato"/>
                <a:cs typeface="Lato"/>
                <a:sym typeface="Wingdings" panose="05000000000000000000" pitchFamily="2" charset="2"/>
              </a:rPr>
              <a:t> 192.168.0.1</a:t>
            </a:r>
          </a:p>
          <a:p>
            <a:pPr marL="101600" indent="0">
              <a:buClr>
                <a:srgbClr val="121867"/>
              </a:buClr>
              <a:buNone/>
            </a:pPr>
            <a:r>
              <a:rPr lang="es-ES" sz="1800" b="1" dirty="0">
                <a:solidFill>
                  <a:srgbClr val="F33784"/>
                </a:solidFill>
                <a:latin typeface="Lato"/>
                <a:cs typeface="Lato"/>
                <a:sym typeface="Wingdings" panose="05000000000000000000" pitchFamily="2" charset="2"/>
              </a:rPr>
              <a:t>4.- Establecemos DNS:</a:t>
            </a:r>
          </a:p>
          <a:p>
            <a:pPr marL="101600" indent="0">
              <a:buClr>
                <a:srgbClr val="121867"/>
              </a:buClr>
              <a:buNone/>
            </a:pPr>
            <a:r>
              <a:rPr lang="en-US" sz="1800" dirty="0">
                <a:solidFill>
                  <a:srgbClr val="121867"/>
                </a:solidFill>
                <a:latin typeface="Lato"/>
                <a:cs typeface="Lato"/>
                <a:sym typeface="Wingdings" panose="05000000000000000000" pitchFamily="2" charset="2"/>
              </a:rPr>
              <a:t>Set-</a:t>
            </a:r>
            <a:r>
              <a:rPr lang="en-US" sz="1800" dirty="0" err="1">
                <a:solidFill>
                  <a:srgbClr val="121867"/>
                </a:solidFill>
                <a:latin typeface="Lato"/>
                <a:cs typeface="Lato"/>
                <a:sym typeface="Wingdings" panose="05000000000000000000" pitchFamily="2" charset="2"/>
              </a:rPr>
              <a:t>DnsClientServerAddress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InterfaceAlias</a:t>
            </a:r>
            <a:r>
              <a:rPr lang="en-US" sz="1800" dirty="0">
                <a:solidFill>
                  <a:srgbClr val="121867"/>
                </a:solidFill>
                <a:latin typeface="Lato"/>
                <a:cs typeface="Lato"/>
                <a:sym typeface="Wingdings" panose="05000000000000000000" pitchFamily="2" charset="2"/>
              </a:rPr>
              <a:t> "Ethernet" -</a:t>
            </a:r>
            <a:r>
              <a:rPr lang="en-US" sz="1800" dirty="0" err="1">
                <a:solidFill>
                  <a:srgbClr val="121867"/>
                </a:solidFill>
                <a:latin typeface="Lato"/>
                <a:cs typeface="Lato"/>
                <a:sym typeface="Wingdings" panose="05000000000000000000" pitchFamily="2" charset="2"/>
              </a:rPr>
              <a:t>ServerAddresses</a:t>
            </a:r>
            <a:r>
              <a:rPr lang="en-US" sz="1800" dirty="0">
                <a:solidFill>
                  <a:srgbClr val="121867"/>
                </a:solidFill>
                <a:latin typeface="Lato"/>
                <a:cs typeface="Lato"/>
                <a:sym typeface="Wingdings" panose="05000000000000000000" pitchFamily="2" charset="2"/>
              </a:rPr>
              <a:t> 8.8.8.8, 8.8.4.4</a:t>
            </a:r>
            <a:endParaRPr lang="es-ES" sz="1800" dirty="0">
              <a:solidFill>
                <a:srgbClr val="121867"/>
              </a:solidFill>
              <a:latin typeface="Lato"/>
              <a:cs typeface="Lato"/>
              <a:sym typeface="Wingdings" panose="05000000000000000000" pitchFamily="2" charset="2"/>
            </a:endParaRPr>
          </a:p>
        </p:txBody>
      </p:sp>
    </p:spTree>
    <p:extLst>
      <p:ext uri="{BB962C8B-B14F-4D97-AF65-F5344CB8AC3E}">
        <p14:creationId xmlns:p14="http://schemas.microsoft.com/office/powerpoint/2010/main" val="3922613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4.- </a:t>
            </a:r>
            <a:r>
              <a:rPr lang="es-ES" dirty="0">
                <a:solidFill>
                  <a:srgbClr val="121867"/>
                </a:solidFill>
                <a:latin typeface="Lato"/>
                <a:ea typeface="Lato"/>
                <a:cs typeface="Lato"/>
                <a:sym typeface="Lato"/>
              </a:rPr>
              <a:t>Configuración estática.</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7878700" cy="3534176"/>
          </a:xfrm>
          <a:prstGeom prst="rect">
            <a:avLst/>
          </a:prstGeom>
        </p:spPr>
        <p:txBody>
          <a:bodyPr spcFirstLastPara="1" wrap="square" lIns="91425" tIns="91425" rIns="91425" bIns="91425" anchor="t" anchorCtr="0">
            <a:noAutofit/>
          </a:bodyPr>
          <a:lstStyle/>
          <a:p>
            <a:pPr marL="101600" indent="0">
              <a:buClr>
                <a:srgbClr val="121867"/>
              </a:buClr>
              <a:buNone/>
            </a:pPr>
            <a:r>
              <a:rPr lang="es-ES" sz="1800" b="1" dirty="0">
                <a:solidFill>
                  <a:srgbClr val="F33784"/>
                </a:solidFill>
                <a:latin typeface="Lato"/>
                <a:cs typeface="Lato"/>
                <a:sym typeface="Wingdings" panose="05000000000000000000" pitchFamily="2" charset="2"/>
              </a:rPr>
              <a:t>5.-Comprobamos:</a:t>
            </a:r>
          </a:p>
          <a:p>
            <a:pPr marL="101600" indent="0">
              <a:buClr>
                <a:srgbClr val="121867"/>
              </a:buClr>
              <a:buNone/>
            </a:pPr>
            <a:r>
              <a:rPr lang="es-ES" sz="1800" dirty="0" err="1">
                <a:solidFill>
                  <a:srgbClr val="121867"/>
                </a:solidFill>
                <a:latin typeface="Lato"/>
                <a:cs typeface="Lato"/>
                <a:sym typeface="Wingdings" panose="05000000000000000000" pitchFamily="2" charset="2"/>
              </a:rPr>
              <a:t>Gip</a:t>
            </a:r>
            <a:r>
              <a:rPr lang="es-ES" sz="1800" dirty="0">
                <a:solidFill>
                  <a:srgbClr val="121867"/>
                </a:solidFill>
                <a:latin typeface="Lato"/>
                <a:cs typeface="Lato"/>
                <a:sym typeface="Wingdings" panose="05000000000000000000" pitchFamily="2" charset="2"/>
              </a:rPr>
              <a:t> ethernet</a:t>
            </a:r>
          </a:p>
          <a:p>
            <a:pPr marL="101600" indent="0">
              <a:buClr>
                <a:srgbClr val="121867"/>
              </a:buClr>
              <a:buNone/>
            </a:pPr>
            <a:endParaRPr lang="es-ES" sz="1800" b="1" dirty="0">
              <a:solidFill>
                <a:srgbClr val="F33784"/>
              </a:solidFill>
              <a:latin typeface="Lato"/>
              <a:cs typeface="Lato"/>
              <a:sym typeface="Wingdings" panose="05000000000000000000" pitchFamily="2" charset="2"/>
            </a:endParaRPr>
          </a:p>
          <a:p>
            <a:pPr marL="101600" indent="0">
              <a:buClr>
                <a:srgbClr val="121867"/>
              </a:buClr>
              <a:buNone/>
            </a:pPr>
            <a:r>
              <a:rPr lang="es-ES" sz="1800" b="1" dirty="0">
                <a:solidFill>
                  <a:srgbClr val="F33784"/>
                </a:solidFill>
                <a:latin typeface="Lato"/>
                <a:cs typeface="Lato"/>
                <a:sym typeface="Wingdings" panose="05000000000000000000" pitchFamily="2" charset="2"/>
              </a:rPr>
              <a:t>6.- Si es necesario , reiniciamos el adaptador:</a:t>
            </a:r>
          </a:p>
          <a:p>
            <a:pPr marL="101600" indent="0">
              <a:buClr>
                <a:srgbClr val="121867"/>
              </a:buClr>
              <a:buNone/>
            </a:pPr>
            <a:r>
              <a:rPr lang="es-ES" sz="1800" dirty="0" err="1">
                <a:solidFill>
                  <a:srgbClr val="121867"/>
                </a:solidFill>
                <a:latin typeface="Lato"/>
                <a:cs typeface="Lato"/>
                <a:sym typeface="Wingdings" panose="05000000000000000000" pitchFamily="2" charset="2"/>
              </a:rPr>
              <a:t>Restart-NetAdapter</a:t>
            </a:r>
            <a:r>
              <a:rPr lang="es-ES" sz="1800" dirty="0">
                <a:solidFill>
                  <a:srgbClr val="121867"/>
                </a:solidFill>
                <a:latin typeface="Lato"/>
                <a:cs typeface="Lato"/>
                <a:sym typeface="Wingdings" panose="05000000000000000000" pitchFamily="2" charset="2"/>
              </a:rPr>
              <a:t> -</a:t>
            </a:r>
            <a:r>
              <a:rPr lang="es-ES" sz="1800" dirty="0" err="1">
                <a:solidFill>
                  <a:srgbClr val="121867"/>
                </a:solidFill>
                <a:latin typeface="Lato"/>
                <a:cs typeface="Lato"/>
                <a:sym typeface="Wingdings" panose="05000000000000000000" pitchFamily="2" charset="2"/>
              </a:rPr>
              <a:t>Name</a:t>
            </a:r>
            <a:r>
              <a:rPr lang="es-ES" sz="1800" dirty="0">
                <a:solidFill>
                  <a:srgbClr val="121867"/>
                </a:solidFill>
                <a:latin typeface="Lato"/>
                <a:cs typeface="Lato"/>
                <a:sym typeface="Wingdings" panose="05000000000000000000" pitchFamily="2" charset="2"/>
              </a:rPr>
              <a:t> "Ethernet"</a:t>
            </a:r>
          </a:p>
        </p:txBody>
      </p:sp>
    </p:spTree>
    <p:extLst>
      <p:ext uri="{BB962C8B-B14F-4D97-AF65-F5344CB8AC3E}">
        <p14:creationId xmlns:p14="http://schemas.microsoft.com/office/powerpoint/2010/main" val="1783029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33784"/>
                </a:solidFill>
                <a:latin typeface="Lato"/>
                <a:ea typeface="Lato"/>
                <a:cs typeface="Lato"/>
                <a:sym typeface="Lato"/>
              </a:rPr>
              <a:t>5.</a:t>
            </a:r>
            <a:endParaRPr sz="7200" dirty="0">
              <a:solidFill>
                <a:srgbClr val="F33784"/>
              </a:solidFill>
              <a:latin typeface="Lato"/>
              <a:ea typeface="Lato"/>
              <a:cs typeface="Lato"/>
              <a:sym typeface="Lato"/>
            </a:endParaRPr>
          </a:p>
          <a:p>
            <a:pPr marL="0" lvl="0" indent="0" algn="l" rtl="0">
              <a:spcBef>
                <a:spcPts val="0"/>
              </a:spcBef>
              <a:spcAft>
                <a:spcPts val="0"/>
              </a:spcAft>
              <a:buNone/>
            </a:pPr>
            <a:r>
              <a:rPr lang="es-ES" dirty="0">
                <a:solidFill>
                  <a:srgbClr val="121867"/>
                </a:solidFill>
                <a:latin typeface="Lato"/>
                <a:ea typeface="Lato"/>
                <a:cs typeface="Lato"/>
                <a:sym typeface="Lato"/>
              </a:rPr>
              <a:t>Configuración dinámica.</a:t>
            </a:r>
            <a:endParaRPr dirty="0">
              <a:solidFill>
                <a:srgbClr val="121867"/>
              </a:solidFill>
              <a:latin typeface="Lato"/>
              <a:ea typeface="Lato"/>
              <a:cs typeface="Lato"/>
              <a:sym typeface="Lato"/>
            </a:endParaRPr>
          </a:p>
        </p:txBody>
      </p:sp>
      <p:sp>
        <p:nvSpPr>
          <p:cNvPr id="80" name="Google Shape;80;p16"/>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dirty="0">
                <a:latin typeface="Lato"/>
                <a:ea typeface="Lato"/>
                <a:cs typeface="Lato"/>
                <a:sym typeface="Lato"/>
              </a:rPr>
              <a:t>Comencemos</a:t>
            </a:r>
            <a:endParaRPr dirty="0">
              <a:latin typeface="Lato"/>
              <a:ea typeface="Lato"/>
              <a:cs typeface="Lato"/>
              <a:sym typeface="Lato"/>
            </a:endParaRPr>
          </a:p>
        </p:txBody>
      </p:sp>
    </p:spTree>
    <p:extLst>
      <p:ext uri="{BB962C8B-B14F-4D97-AF65-F5344CB8AC3E}">
        <p14:creationId xmlns:p14="http://schemas.microsoft.com/office/powerpoint/2010/main" val="382095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5.- </a:t>
            </a:r>
            <a:r>
              <a:rPr lang="es-ES" dirty="0">
                <a:solidFill>
                  <a:srgbClr val="121867"/>
                </a:solidFill>
                <a:latin typeface="Lato"/>
                <a:ea typeface="Lato"/>
                <a:cs typeface="Lato"/>
                <a:sym typeface="Lato"/>
              </a:rPr>
              <a:t>Configuración dinámica.</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8512684" cy="4034048"/>
          </a:xfrm>
          <a:prstGeom prst="rect">
            <a:avLst/>
          </a:prstGeom>
        </p:spPr>
        <p:txBody>
          <a:bodyPr spcFirstLastPara="1" wrap="square" lIns="91425" tIns="91425" rIns="91425" bIns="91425" anchor="t" anchorCtr="0">
            <a:noAutofit/>
          </a:bodyPr>
          <a:lstStyle/>
          <a:p>
            <a:pPr marL="101600" indent="0">
              <a:buClr>
                <a:srgbClr val="121867"/>
              </a:buClr>
              <a:buNone/>
            </a:pPr>
            <a:r>
              <a:rPr lang="es-ES" sz="1800" b="1" dirty="0">
                <a:solidFill>
                  <a:srgbClr val="F33784"/>
                </a:solidFill>
                <a:latin typeface="Lato"/>
                <a:cs typeface="Lato"/>
                <a:sym typeface="Wingdings" panose="05000000000000000000" pitchFamily="2" charset="2"/>
              </a:rPr>
              <a:t>1.- Obtenemos información:</a:t>
            </a:r>
          </a:p>
          <a:p>
            <a:pPr marL="101600" indent="0">
              <a:buClr>
                <a:srgbClr val="121867"/>
              </a:buClr>
              <a:buNone/>
            </a:pPr>
            <a:r>
              <a:rPr lang="es-ES" sz="1800" dirty="0" err="1">
                <a:solidFill>
                  <a:srgbClr val="121867"/>
                </a:solidFill>
                <a:latin typeface="Lato"/>
                <a:cs typeface="Lato"/>
                <a:sym typeface="Wingdings" panose="05000000000000000000" pitchFamily="2" charset="2"/>
              </a:rPr>
              <a:t>Gip</a:t>
            </a:r>
            <a:r>
              <a:rPr lang="es-ES" sz="1800" dirty="0">
                <a:solidFill>
                  <a:srgbClr val="121867"/>
                </a:solidFill>
                <a:latin typeface="Lato"/>
                <a:cs typeface="Lato"/>
                <a:sym typeface="Wingdings" panose="05000000000000000000" pitchFamily="2" charset="2"/>
              </a:rPr>
              <a:t>  Detectamos la Interfaz y la información.  </a:t>
            </a:r>
            <a:r>
              <a:rPr lang="es-ES" sz="1800" dirty="0" err="1">
                <a:solidFill>
                  <a:srgbClr val="121867"/>
                </a:solidFill>
                <a:latin typeface="Lato"/>
                <a:cs typeface="Lato"/>
                <a:sym typeface="Wingdings" panose="05000000000000000000" pitchFamily="2" charset="2"/>
              </a:rPr>
              <a:t>Gip</a:t>
            </a:r>
            <a:r>
              <a:rPr lang="es-ES" sz="1800" dirty="0">
                <a:solidFill>
                  <a:srgbClr val="121867"/>
                </a:solidFill>
                <a:latin typeface="Lato"/>
                <a:cs typeface="Lato"/>
                <a:sym typeface="Wingdings" panose="05000000000000000000" pitchFamily="2" charset="2"/>
              </a:rPr>
              <a:t> ethernet</a:t>
            </a:r>
          </a:p>
          <a:p>
            <a:pPr marL="101600" indent="0">
              <a:buClr>
                <a:srgbClr val="121867"/>
              </a:buClr>
              <a:buNone/>
            </a:pPr>
            <a:r>
              <a:rPr lang="es-ES" sz="1800" b="1" dirty="0">
                <a:solidFill>
                  <a:srgbClr val="F33784"/>
                </a:solidFill>
                <a:latin typeface="Lato"/>
                <a:cs typeface="Lato"/>
                <a:sym typeface="Wingdings" panose="05000000000000000000" pitchFamily="2" charset="2"/>
              </a:rPr>
              <a:t>2.- Borramos IP y la puerta de enlace:</a:t>
            </a:r>
          </a:p>
          <a:p>
            <a:pPr marL="101600" indent="0">
              <a:buClr>
                <a:srgbClr val="121867"/>
              </a:buClr>
              <a:buNone/>
            </a:pPr>
            <a:r>
              <a:rPr lang="en-US" sz="1800" dirty="0">
                <a:solidFill>
                  <a:srgbClr val="121867"/>
                </a:solidFill>
                <a:latin typeface="Lato"/>
                <a:cs typeface="Lato"/>
                <a:sym typeface="Wingdings" panose="05000000000000000000" pitchFamily="2" charset="2"/>
              </a:rPr>
              <a:t>Remove-</a:t>
            </a:r>
            <a:r>
              <a:rPr lang="en-US" sz="1800" dirty="0" err="1">
                <a:solidFill>
                  <a:srgbClr val="121867"/>
                </a:solidFill>
                <a:latin typeface="Lato"/>
                <a:cs typeface="Lato"/>
                <a:sym typeface="Wingdings" panose="05000000000000000000" pitchFamily="2" charset="2"/>
              </a:rPr>
              <a:t>NetIPAddress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InterfaceAlias</a:t>
            </a:r>
            <a:r>
              <a:rPr lang="en-US" sz="1800" dirty="0">
                <a:solidFill>
                  <a:srgbClr val="121867"/>
                </a:solidFill>
                <a:latin typeface="Lato"/>
                <a:cs typeface="Lato"/>
                <a:sym typeface="Wingdings" panose="05000000000000000000" pitchFamily="2" charset="2"/>
              </a:rPr>
              <a:t>  Ethernet -Confirm:$false</a:t>
            </a:r>
          </a:p>
          <a:p>
            <a:pPr marL="101600" indent="0">
              <a:buClr>
                <a:srgbClr val="121867"/>
              </a:buClr>
              <a:buNone/>
            </a:pPr>
            <a:r>
              <a:rPr lang="es-ES" sz="1800" dirty="0" err="1">
                <a:solidFill>
                  <a:srgbClr val="121867"/>
                </a:solidFill>
                <a:latin typeface="Lato"/>
                <a:cs typeface="Lato"/>
                <a:sym typeface="Wingdings" panose="05000000000000000000" pitchFamily="2" charset="2"/>
              </a:rPr>
              <a:t>Remove-NetRoute</a:t>
            </a:r>
            <a:r>
              <a:rPr lang="es-ES" sz="1800" dirty="0">
                <a:solidFill>
                  <a:srgbClr val="121867"/>
                </a:solidFill>
                <a:latin typeface="Lato"/>
                <a:cs typeface="Lato"/>
                <a:sym typeface="Wingdings" panose="05000000000000000000" pitchFamily="2" charset="2"/>
              </a:rPr>
              <a:t> -</a:t>
            </a:r>
            <a:r>
              <a:rPr lang="es-ES" sz="1800" dirty="0" err="1">
                <a:solidFill>
                  <a:srgbClr val="121867"/>
                </a:solidFill>
                <a:latin typeface="Lato"/>
                <a:cs typeface="Lato"/>
                <a:sym typeface="Wingdings" panose="05000000000000000000" pitchFamily="2" charset="2"/>
              </a:rPr>
              <a:t>InterfaceAlias</a:t>
            </a:r>
            <a:r>
              <a:rPr lang="es-ES" sz="1800" dirty="0">
                <a:solidFill>
                  <a:srgbClr val="121867"/>
                </a:solidFill>
                <a:latin typeface="Lato"/>
                <a:cs typeface="Lato"/>
                <a:sym typeface="Wingdings" panose="05000000000000000000" pitchFamily="2" charset="2"/>
              </a:rPr>
              <a:t> Ethernet -</a:t>
            </a:r>
            <a:r>
              <a:rPr lang="es-ES" sz="1800" dirty="0" err="1">
                <a:solidFill>
                  <a:srgbClr val="121867"/>
                </a:solidFill>
                <a:latin typeface="Lato"/>
                <a:cs typeface="Lato"/>
                <a:sym typeface="Wingdings" panose="05000000000000000000" pitchFamily="2" charset="2"/>
              </a:rPr>
              <a:t>Confirm</a:t>
            </a:r>
            <a:r>
              <a:rPr lang="es-ES" sz="1800" dirty="0">
                <a:solidFill>
                  <a:srgbClr val="121867"/>
                </a:solidFill>
                <a:latin typeface="Lato"/>
                <a:cs typeface="Lato"/>
                <a:sym typeface="Wingdings" panose="05000000000000000000" pitchFamily="2" charset="2"/>
              </a:rPr>
              <a:t>:$false</a:t>
            </a:r>
          </a:p>
          <a:p>
            <a:pPr marL="101600" indent="0">
              <a:buClr>
                <a:srgbClr val="121867"/>
              </a:buClr>
              <a:buNone/>
            </a:pPr>
            <a:r>
              <a:rPr lang="es-ES" sz="1800" b="1" dirty="0">
                <a:solidFill>
                  <a:srgbClr val="F33784"/>
                </a:solidFill>
                <a:latin typeface="Lato"/>
                <a:cs typeface="Lato"/>
                <a:sym typeface="Wingdings" panose="05000000000000000000" pitchFamily="2" charset="2"/>
              </a:rPr>
              <a:t>3.- Habilitamos DHCP:</a:t>
            </a:r>
          </a:p>
          <a:p>
            <a:pPr marL="101600" indent="0">
              <a:buClr>
                <a:srgbClr val="121867"/>
              </a:buClr>
              <a:buNone/>
            </a:pPr>
            <a:r>
              <a:rPr lang="en-US" sz="1800" dirty="0">
                <a:solidFill>
                  <a:srgbClr val="121867"/>
                </a:solidFill>
                <a:latin typeface="Lato"/>
                <a:cs typeface="Lato"/>
                <a:sym typeface="Wingdings" panose="05000000000000000000" pitchFamily="2" charset="2"/>
              </a:rPr>
              <a:t>Set-</a:t>
            </a:r>
            <a:r>
              <a:rPr lang="en-US" sz="1800" dirty="0" err="1">
                <a:solidFill>
                  <a:srgbClr val="121867"/>
                </a:solidFill>
                <a:latin typeface="Lato"/>
                <a:cs typeface="Lato"/>
                <a:sym typeface="Wingdings" panose="05000000000000000000" pitchFamily="2" charset="2"/>
              </a:rPr>
              <a:t>NetIPInterface</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InterfaceAlias</a:t>
            </a:r>
            <a:r>
              <a:rPr lang="en-US" sz="1800" dirty="0">
                <a:solidFill>
                  <a:srgbClr val="121867"/>
                </a:solidFill>
                <a:latin typeface="Lato"/>
                <a:cs typeface="Lato"/>
                <a:sym typeface="Wingdings" panose="05000000000000000000" pitchFamily="2" charset="2"/>
              </a:rPr>
              <a:t> "Ethernet" -</a:t>
            </a:r>
            <a:r>
              <a:rPr lang="en-US" sz="1800" dirty="0" err="1">
                <a:solidFill>
                  <a:srgbClr val="121867"/>
                </a:solidFill>
                <a:latin typeface="Lato"/>
                <a:cs typeface="Lato"/>
                <a:sym typeface="Wingdings" panose="05000000000000000000" pitchFamily="2" charset="2"/>
              </a:rPr>
              <a:t>Dhcp</a:t>
            </a:r>
            <a:r>
              <a:rPr lang="en-US" sz="1800" dirty="0">
                <a:solidFill>
                  <a:srgbClr val="121867"/>
                </a:solidFill>
                <a:latin typeface="Lato"/>
                <a:cs typeface="Lato"/>
                <a:sym typeface="Wingdings" panose="05000000000000000000" pitchFamily="2" charset="2"/>
              </a:rPr>
              <a:t> Enabled</a:t>
            </a:r>
          </a:p>
          <a:p>
            <a:pPr marL="101600" indent="0">
              <a:buClr>
                <a:srgbClr val="121867"/>
              </a:buClr>
              <a:buNone/>
            </a:pPr>
            <a:r>
              <a:rPr lang="es-ES" sz="1800" b="1" dirty="0">
                <a:solidFill>
                  <a:srgbClr val="F33784"/>
                </a:solidFill>
                <a:latin typeface="Lato"/>
                <a:cs typeface="Lato"/>
                <a:sym typeface="Wingdings" panose="05000000000000000000" pitchFamily="2" charset="2"/>
              </a:rPr>
              <a:t>4.- Habilitamos DNS automático:</a:t>
            </a:r>
          </a:p>
          <a:p>
            <a:pPr marL="101600" indent="0">
              <a:buClr>
                <a:srgbClr val="121867"/>
              </a:buClr>
              <a:buNone/>
            </a:pPr>
            <a:r>
              <a:rPr lang="en-US" sz="1800" dirty="0">
                <a:solidFill>
                  <a:srgbClr val="121867"/>
                </a:solidFill>
                <a:latin typeface="Lato"/>
                <a:cs typeface="Lato"/>
                <a:sym typeface="Wingdings" panose="05000000000000000000" pitchFamily="2" charset="2"/>
              </a:rPr>
              <a:t>Set-</a:t>
            </a:r>
            <a:r>
              <a:rPr lang="en-US" sz="1800" dirty="0" err="1">
                <a:solidFill>
                  <a:srgbClr val="121867"/>
                </a:solidFill>
                <a:latin typeface="Lato"/>
                <a:cs typeface="Lato"/>
                <a:sym typeface="Wingdings" panose="05000000000000000000" pitchFamily="2" charset="2"/>
              </a:rPr>
              <a:t>DnsClientServerAddress</a:t>
            </a:r>
            <a:r>
              <a:rPr lang="en-US" sz="1800" dirty="0">
                <a:solidFill>
                  <a:srgbClr val="121867"/>
                </a:solidFill>
                <a:latin typeface="Lato"/>
                <a:cs typeface="Lato"/>
                <a:sym typeface="Wingdings" panose="05000000000000000000" pitchFamily="2" charset="2"/>
              </a:rPr>
              <a:t> -</a:t>
            </a:r>
            <a:r>
              <a:rPr lang="en-US" sz="1800" dirty="0" err="1">
                <a:solidFill>
                  <a:srgbClr val="121867"/>
                </a:solidFill>
                <a:latin typeface="Lato"/>
                <a:cs typeface="Lato"/>
                <a:sym typeface="Wingdings" panose="05000000000000000000" pitchFamily="2" charset="2"/>
              </a:rPr>
              <a:t>InterfaceAlias</a:t>
            </a:r>
            <a:r>
              <a:rPr lang="en-US" sz="1800" dirty="0">
                <a:solidFill>
                  <a:srgbClr val="121867"/>
                </a:solidFill>
                <a:latin typeface="Lato"/>
                <a:cs typeface="Lato"/>
                <a:sym typeface="Wingdings" panose="05000000000000000000" pitchFamily="2" charset="2"/>
              </a:rPr>
              <a:t> "Ethernet" -</a:t>
            </a:r>
            <a:r>
              <a:rPr lang="en-US" sz="1800" dirty="0" err="1">
                <a:solidFill>
                  <a:srgbClr val="121867"/>
                </a:solidFill>
                <a:latin typeface="Lato"/>
                <a:cs typeface="Lato"/>
                <a:sym typeface="Wingdings" panose="05000000000000000000" pitchFamily="2" charset="2"/>
              </a:rPr>
              <a:t>ResetServerAddresses</a:t>
            </a:r>
            <a:endParaRPr lang="es-ES" sz="1800" dirty="0">
              <a:solidFill>
                <a:srgbClr val="121867"/>
              </a:solidFill>
              <a:latin typeface="Lato"/>
              <a:cs typeface="Lato"/>
              <a:sym typeface="Wingdings" panose="05000000000000000000" pitchFamily="2" charset="2"/>
            </a:endParaRPr>
          </a:p>
        </p:txBody>
      </p:sp>
    </p:spTree>
    <p:extLst>
      <p:ext uri="{BB962C8B-B14F-4D97-AF65-F5344CB8AC3E}">
        <p14:creationId xmlns:p14="http://schemas.microsoft.com/office/powerpoint/2010/main" val="2468557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5.- </a:t>
            </a:r>
            <a:r>
              <a:rPr lang="es-ES" dirty="0">
                <a:solidFill>
                  <a:srgbClr val="121867"/>
                </a:solidFill>
                <a:latin typeface="Lato"/>
                <a:ea typeface="Lato"/>
                <a:cs typeface="Lato"/>
                <a:sym typeface="Lato"/>
              </a:rPr>
              <a:t>Configuración dinámica.</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7878700" cy="3534176"/>
          </a:xfrm>
          <a:prstGeom prst="rect">
            <a:avLst/>
          </a:prstGeom>
        </p:spPr>
        <p:txBody>
          <a:bodyPr spcFirstLastPara="1" wrap="square" lIns="91425" tIns="91425" rIns="91425" bIns="91425" anchor="t" anchorCtr="0">
            <a:noAutofit/>
          </a:bodyPr>
          <a:lstStyle/>
          <a:p>
            <a:pPr marL="101600" indent="0">
              <a:buClr>
                <a:srgbClr val="121867"/>
              </a:buClr>
              <a:buNone/>
            </a:pPr>
            <a:r>
              <a:rPr lang="es-ES" sz="1800" b="1" dirty="0">
                <a:solidFill>
                  <a:srgbClr val="F33784"/>
                </a:solidFill>
                <a:latin typeface="Lato"/>
                <a:cs typeface="Lato"/>
                <a:sym typeface="Wingdings" panose="05000000000000000000" pitchFamily="2" charset="2"/>
              </a:rPr>
              <a:t>5.-Comprobamos:</a:t>
            </a:r>
          </a:p>
          <a:p>
            <a:pPr marL="101600" indent="0">
              <a:buClr>
                <a:srgbClr val="121867"/>
              </a:buClr>
              <a:buNone/>
            </a:pPr>
            <a:r>
              <a:rPr lang="es-ES" sz="1800" dirty="0" err="1">
                <a:solidFill>
                  <a:srgbClr val="121867"/>
                </a:solidFill>
                <a:latin typeface="Lato"/>
                <a:cs typeface="Lato"/>
                <a:sym typeface="Wingdings" panose="05000000000000000000" pitchFamily="2" charset="2"/>
              </a:rPr>
              <a:t>Gip</a:t>
            </a:r>
            <a:r>
              <a:rPr lang="es-ES" sz="1800" dirty="0">
                <a:solidFill>
                  <a:srgbClr val="121867"/>
                </a:solidFill>
                <a:latin typeface="Lato"/>
                <a:cs typeface="Lato"/>
                <a:sym typeface="Wingdings" panose="05000000000000000000" pitchFamily="2" charset="2"/>
              </a:rPr>
              <a:t> ethernet</a:t>
            </a:r>
          </a:p>
          <a:p>
            <a:pPr marL="101600" indent="0">
              <a:buClr>
                <a:srgbClr val="121867"/>
              </a:buClr>
              <a:buNone/>
            </a:pPr>
            <a:endParaRPr lang="es-ES" sz="1800" b="1" dirty="0">
              <a:solidFill>
                <a:srgbClr val="F33784"/>
              </a:solidFill>
              <a:latin typeface="Lato"/>
              <a:cs typeface="Lato"/>
              <a:sym typeface="Wingdings" panose="05000000000000000000" pitchFamily="2" charset="2"/>
            </a:endParaRPr>
          </a:p>
          <a:p>
            <a:pPr marL="101600" indent="0">
              <a:buClr>
                <a:srgbClr val="121867"/>
              </a:buClr>
              <a:buNone/>
            </a:pPr>
            <a:r>
              <a:rPr lang="es-ES" sz="1800" b="1" dirty="0">
                <a:solidFill>
                  <a:srgbClr val="F33784"/>
                </a:solidFill>
                <a:latin typeface="Lato"/>
                <a:cs typeface="Lato"/>
                <a:sym typeface="Wingdings" panose="05000000000000000000" pitchFamily="2" charset="2"/>
              </a:rPr>
              <a:t>6.- Si es necesario , reiniciamos el adaptador:</a:t>
            </a:r>
          </a:p>
          <a:p>
            <a:pPr marL="101600" indent="0">
              <a:buClr>
                <a:srgbClr val="121867"/>
              </a:buClr>
              <a:buNone/>
            </a:pPr>
            <a:r>
              <a:rPr lang="es-ES" sz="1800" dirty="0" err="1">
                <a:solidFill>
                  <a:srgbClr val="121867"/>
                </a:solidFill>
                <a:latin typeface="Lato"/>
                <a:cs typeface="Lato"/>
                <a:sym typeface="Wingdings" panose="05000000000000000000" pitchFamily="2" charset="2"/>
              </a:rPr>
              <a:t>Restart-NetAdapter</a:t>
            </a:r>
            <a:r>
              <a:rPr lang="es-ES" sz="1800" dirty="0">
                <a:solidFill>
                  <a:srgbClr val="121867"/>
                </a:solidFill>
                <a:latin typeface="Lato"/>
                <a:cs typeface="Lato"/>
                <a:sym typeface="Wingdings" panose="05000000000000000000" pitchFamily="2" charset="2"/>
              </a:rPr>
              <a:t> -</a:t>
            </a:r>
            <a:r>
              <a:rPr lang="es-ES" sz="1800" dirty="0" err="1">
                <a:solidFill>
                  <a:srgbClr val="121867"/>
                </a:solidFill>
                <a:latin typeface="Lato"/>
                <a:cs typeface="Lato"/>
                <a:sym typeface="Wingdings" panose="05000000000000000000" pitchFamily="2" charset="2"/>
              </a:rPr>
              <a:t>Name</a:t>
            </a:r>
            <a:r>
              <a:rPr lang="es-ES" sz="1800" dirty="0">
                <a:solidFill>
                  <a:srgbClr val="121867"/>
                </a:solidFill>
                <a:latin typeface="Lato"/>
                <a:cs typeface="Lato"/>
                <a:sym typeface="Wingdings" panose="05000000000000000000" pitchFamily="2" charset="2"/>
              </a:rPr>
              <a:t> "Ethernet"</a:t>
            </a:r>
          </a:p>
        </p:txBody>
      </p:sp>
    </p:spTree>
    <p:extLst>
      <p:ext uri="{BB962C8B-B14F-4D97-AF65-F5344CB8AC3E}">
        <p14:creationId xmlns:p14="http://schemas.microsoft.com/office/powerpoint/2010/main" val="3876549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solidFill>
                  <a:srgbClr val="121867"/>
                </a:solidFill>
                <a:latin typeface="Lato"/>
                <a:ea typeface="Lato"/>
                <a:cs typeface="Lato"/>
                <a:sym typeface="Lato"/>
              </a:rPr>
              <a:t>Configuración Estática/Dinámica</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23941" y="1379200"/>
            <a:ext cx="6839259" cy="3717183"/>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a:solidFill>
                  <a:srgbClr val="F33784"/>
                </a:solidFill>
                <a:latin typeface="Lato"/>
                <a:cs typeface="Lato"/>
                <a:sym typeface="Wingdings" panose="05000000000000000000" pitchFamily="2" charset="2"/>
              </a:rPr>
              <a:t>Vamos hacer un script que nos permita configurar la IP estática o dinámicamente.</a:t>
            </a: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r>
              <a:rPr lang="es-ES" sz="1800" dirty="0">
                <a:solidFill>
                  <a:srgbClr val="121867"/>
                </a:solidFill>
                <a:latin typeface="Lato"/>
                <a:cs typeface="Lato"/>
                <a:sym typeface="Lato"/>
              </a:rPr>
              <a:t>Script: ConfigurarIp.ps1</a:t>
            </a: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r>
              <a:rPr lang="es-ES" sz="1800" dirty="0">
                <a:solidFill>
                  <a:srgbClr val="121867"/>
                </a:solidFill>
                <a:latin typeface="Lato"/>
                <a:cs typeface="Lato"/>
                <a:sym typeface="Lato"/>
              </a:rPr>
              <a:t>Recordatorio:</a:t>
            </a:r>
          </a:p>
          <a:p>
            <a:pPr marL="101600" lvl="0" indent="0">
              <a:buClr>
                <a:srgbClr val="121867"/>
              </a:buClr>
              <a:buNone/>
            </a:pPr>
            <a:r>
              <a:rPr lang="es-ES" sz="1800" dirty="0" err="1">
                <a:solidFill>
                  <a:srgbClr val="121867"/>
                </a:solidFill>
                <a:latin typeface="Lato"/>
                <a:cs typeface="Lato"/>
                <a:sym typeface="Lato"/>
              </a:rPr>
              <a:t>Get-ExecutionPolicy</a:t>
            </a:r>
            <a:endParaRPr lang="es-ES" sz="1800" dirty="0">
              <a:solidFill>
                <a:srgbClr val="121867"/>
              </a:solidFill>
              <a:latin typeface="Lato"/>
              <a:cs typeface="Lato"/>
              <a:sym typeface="Lato"/>
            </a:endParaRPr>
          </a:p>
          <a:p>
            <a:pPr marL="101600" lvl="0" indent="0">
              <a:buClr>
                <a:srgbClr val="121867"/>
              </a:buClr>
              <a:buNone/>
            </a:pPr>
            <a:r>
              <a:rPr lang="es-ES" sz="1800" dirty="0">
                <a:solidFill>
                  <a:srgbClr val="121867"/>
                </a:solidFill>
                <a:latin typeface="Lato"/>
                <a:cs typeface="Lato"/>
                <a:sym typeface="Lato"/>
              </a:rPr>
              <a:t>Set-</a:t>
            </a:r>
            <a:r>
              <a:rPr lang="es-ES" sz="1800" dirty="0" err="1">
                <a:solidFill>
                  <a:srgbClr val="121867"/>
                </a:solidFill>
                <a:latin typeface="Lato"/>
                <a:cs typeface="Lato"/>
                <a:sym typeface="Lato"/>
              </a:rPr>
              <a:t>ExecutionPolicy</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Unrestricted</a:t>
            </a:r>
            <a:r>
              <a:rPr lang="es-ES" sz="1800" dirty="0">
                <a:solidFill>
                  <a:srgbClr val="121867"/>
                </a:solidFill>
                <a:latin typeface="Lato"/>
                <a:cs typeface="Lato"/>
                <a:sym typeface="Lato"/>
              </a:rPr>
              <a:t> </a:t>
            </a:r>
            <a:r>
              <a:rPr lang="es-ES" sz="1800" dirty="0">
                <a:solidFill>
                  <a:srgbClr val="121867"/>
                </a:solidFill>
                <a:latin typeface="Lato"/>
                <a:cs typeface="Lato"/>
                <a:sym typeface="Wingdings" panose="05000000000000000000" pitchFamily="2" charset="2"/>
              </a:rPr>
              <a:t> Se puede ejecutar cualquier scripts</a:t>
            </a: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1661116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txBox="1">
            <a:spLocks noGrp="1"/>
          </p:cNvSpPr>
          <p:nvPr>
            <p:ph type="ctrTitle" idx="4294967295"/>
          </p:nvPr>
        </p:nvSpPr>
        <p:spPr>
          <a:xfrm>
            <a:off x="685800" y="1964350"/>
            <a:ext cx="453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600" dirty="0">
                <a:solidFill>
                  <a:srgbClr val="F33784"/>
                </a:solidFill>
                <a:latin typeface="Lato"/>
                <a:ea typeface="Lato"/>
                <a:cs typeface="Lato"/>
                <a:sym typeface="Lato"/>
              </a:rPr>
              <a:t>Gracias</a:t>
            </a:r>
            <a:r>
              <a:rPr lang="en" sz="3600" dirty="0">
                <a:solidFill>
                  <a:srgbClr val="F33784"/>
                </a:solidFill>
                <a:latin typeface="Lato"/>
                <a:ea typeface="Lato"/>
                <a:cs typeface="Lato"/>
                <a:sym typeface="Lato"/>
              </a:rPr>
              <a:t>!</a:t>
            </a:r>
            <a:endParaRPr sz="3600" dirty="0">
              <a:solidFill>
                <a:srgbClr val="F33784"/>
              </a:solidFill>
              <a:latin typeface="Lato"/>
              <a:ea typeface="Lato"/>
              <a:cs typeface="Lato"/>
              <a:sym typeface="Lato"/>
            </a:endParaRPr>
          </a:p>
        </p:txBody>
      </p:sp>
      <p:sp>
        <p:nvSpPr>
          <p:cNvPr id="296" name="Google Shape;296;p37"/>
          <p:cNvSpPr txBox="1">
            <a:spLocks noGrp="1"/>
          </p:cNvSpPr>
          <p:nvPr>
            <p:ph type="subTitle" idx="4294967295"/>
          </p:nvPr>
        </p:nvSpPr>
        <p:spPr>
          <a:xfrm>
            <a:off x="685800" y="3163925"/>
            <a:ext cx="4531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3600" dirty="0">
                <a:solidFill>
                  <a:srgbClr val="121867"/>
                </a:solidFill>
                <a:latin typeface="Lato"/>
                <a:ea typeface="Lato"/>
                <a:cs typeface="Lato"/>
                <a:sym typeface="Lato"/>
              </a:rPr>
              <a:t>Preguntas</a:t>
            </a:r>
            <a:r>
              <a:rPr lang="en" sz="3600" dirty="0">
                <a:solidFill>
                  <a:srgbClr val="121867"/>
                </a:solidFill>
                <a:latin typeface="Lato"/>
                <a:ea typeface="Lato"/>
                <a:cs typeface="Lato"/>
                <a:sym typeface="Lato"/>
              </a:rPr>
              <a:t>?</a:t>
            </a:r>
            <a:endParaRPr sz="3600" dirty="0">
              <a:solidFill>
                <a:srgbClr val="121867"/>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33784"/>
                </a:solidFill>
                <a:latin typeface="Lato"/>
                <a:ea typeface="Lato"/>
                <a:cs typeface="Lato"/>
                <a:sym typeface="Lato"/>
              </a:rPr>
              <a:t>1.</a:t>
            </a:r>
            <a:endParaRPr sz="7200" dirty="0">
              <a:solidFill>
                <a:srgbClr val="F33784"/>
              </a:solidFill>
              <a:latin typeface="Lato"/>
              <a:ea typeface="Lato"/>
              <a:cs typeface="Lato"/>
              <a:sym typeface="Lato"/>
            </a:endParaRPr>
          </a:p>
          <a:p>
            <a:pPr marL="0" lvl="0" indent="0" algn="l" rtl="0">
              <a:spcBef>
                <a:spcPts val="0"/>
              </a:spcBef>
              <a:spcAft>
                <a:spcPts val="0"/>
              </a:spcAft>
              <a:buNone/>
            </a:pPr>
            <a:r>
              <a:rPr lang="es-ES" dirty="0">
                <a:solidFill>
                  <a:srgbClr val="121867"/>
                </a:solidFill>
                <a:latin typeface="Lato"/>
                <a:ea typeface="Lato"/>
                <a:cs typeface="Lato"/>
                <a:sym typeface="Lato"/>
              </a:rPr>
              <a:t>Introducción</a:t>
            </a:r>
            <a:endParaRPr dirty="0">
              <a:solidFill>
                <a:srgbClr val="121867"/>
              </a:solidFill>
              <a:latin typeface="Lato"/>
              <a:ea typeface="Lato"/>
              <a:cs typeface="Lato"/>
              <a:sym typeface="Lato"/>
            </a:endParaRPr>
          </a:p>
        </p:txBody>
      </p:sp>
      <p:sp>
        <p:nvSpPr>
          <p:cNvPr id="80" name="Google Shape;80;p16"/>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dirty="0">
                <a:latin typeface="Lato"/>
                <a:ea typeface="Lato"/>
                <a:cs typeface="Lato"/>
                <a:sym typeface="Lato"/>
              </a:rPr>
              <a:t>Comencemos</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1.- </a:t>
            </a:r>
            <a:r>
              <a:rPr lang="es-ES" dirty="0">
                <a:solidFill>
                  <a:srgbClr val="121867"/>
                </a:solidFill>
                <a:latin typeface="Lato"/>
                <a:ea typeface="Lato"/>
                <a:cs typeface="Lato"/>
                <a:sym typeface="Lato"/>
              </a:rPr>
              <a:t>Introducción.</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838350" y="1379200"/>
            <a:ext cx="6079082" cy="3402097"/>
          </a:xfrm>
          <a:prstGeom prst="rect">
            <a:avLst/>
          </a:prstGeom>
        </p:spPr>
        <p:txBody>
          <a:bodyPr spcFirstLastPara="1" wrap="square" lIns="91425" tIns="91425" rIns="91425" bIns="91425" anchor="t" anchorCtr="0">
            <a:noAutofit/>
          </a:bodyPr>
          <a:lstStyle/>
          <a:p>
            <a:pPr marL="101600" indent="0" algn="just">
              <a:buClr>
                <a:srgbClr val="121867"/>
              </a:buClr>
              <a:buNone/>
            </a:pPr>
            <a:r>
              <a:rPr lang="es-ES" sz="1800" dirty="0">
                <a:solidFill>
                  <a:srgbClr val="121867"/>
                </a:solidFill>
                <a:latin typeface="Lato"/>
                <a:ea typeface="Lato"/>
                <a:cs typeface="Lato"/>
                <a:sym typeface="Lato"/>
              </a:rPr>
              <a:t>En este sección nos vamos a centrar en la configuración de la red.</a:t>
            </a:r>
          </a:p>
          <a:p>
            <a:pPr marL="101600" indent="0" algn="just">
              <a:buClr>
                <a:srgbClr val="121867"/>
              </a:buClr>
              <a:buNone/>
            </a:pPr>
            <a:endParaRPr lang="es-ES" sz="1800" dirty="0">
              <a:solidFill>
                <a:srgbClr val="121867"/>
              </a:solidFill>
              <a:latin typeface="Lato"/>
              <a:ea typeface="Lato"/>
              <a:cs typeface="Lato"/>
              <a:sym typeface="Lato"/>
            </a:endParaRPr>
          </a:p>
          <a:p>
            <a:pPr marL="101600" indent="0" algn="just">
              <a:buClr>
                <a:srgbClr val="121867"/>
              </a:buClr>
              <a:buNone/>
            </a:pPr>
            <a:r>
              <a:rPr lang="es-ES" sz="1800" dirty="0">
                <a:solidFill>
                  <a:srgbClr val="121867"/>
                </a:solidFill>
                <a:latin typeface="Lato"/>
                <a:ea typeface="Lato"/>
                <a:cs typeface="Lato"/>
                <a:sym typeface="Lato"/>
              </a:rPr>
              <a:t>Normalmente utilizamos el interfaz gráfico (el centro de redes y recursos compartidos), pero aquí vamos a ver cómo a través de la PowerShell podemos comprobar y configurar la red.</a:t>
            </a:r>
          </a:p>
        </p:txBody>
      </p:sp>
    </p:spTree>
    <p:extLst>
      <p:ext uri="{BB962C8B-B14F-4D97-AF65-F5344CB8AC3E}">
        <p14:creationId xmlns:p14="http://schemas.microsoft.com/office/powerpoint/2010/main" val="260291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1.- </a:t>
            </a:r>
            <a:r>
              <a:rPr lang="es-ES" dirty="0">
                <a:solidFill>
                  <a:srgbClr val="121867"/>
                </a:solidFill>
                <a:latin typeface="Lato"/>
                <a:ea typeface="Lato"/>
                <a:cs typeface="Lato"/>
                <a:sym typeface="Lato"/>
              </a:rPr>
              <a:t>Introducción.</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547404" y="1379200"/>
            <a:ext cx="6923660" cy="3402097"/>
          </a:xfrm>
          <a:prstGeom prst="rect">
            <a:avLst/>
          </a:prstGeom>
        </p:spPr>
        <p:txBody>
          <a:bodyPr spcFirstLastPara="1" wrap="square" lIns="91425" tIns="91425" rIns="91425" bIns="91425" anchor="t" anchorCtr="0">
            <a:noAutofit/>
          </a:bodyPr>
          <a:lstStyle/>
          <a:p>
            <a:pPr marL="101600" indent="0">
              <a:buClr>
                <a:srgbClr val="121867"/>
              </a:buClr>
              <a:buNone/>
            </a:pPr>
            <a:r>
              <a:rPr lang="es-ES" sz="1800" b="1" dirty="0">
                <a:solidFill>
                  <a:srgbClr val="F33784"/>
                </a:solidFill>
                <a:latin typeface="Lato"/>
                <a:cs typeface="Lato"/>
                <a:sym typeface="Lato"/>
              </a:rPr>
              <a:t>Conocer los </a:t>
            </a:r>
            <a:r>
              <a:rPr lang="es-ES" sz="1800" b="1" dirty="0" err="1">
                <a:solidFill>
                  <a:srgbClr val="F33784"/>
                </a:solidFill>
                <a:latin typeface="Lato"/>
                <a:cs typeface="Lato"/>
                <a:sym typeface="Lato"/>
              </a:rPr>
              <a:t>cmdlets</a:t>
            </a:r>
            <a:r>
              <a:rPr lang="es-ES" sz="1800" b="1" dirty="0">
                <a:solidFill>
                  <a:srgbClr val="F33784"/>
                </a:solidFill>
                <a:latin typeface="Lato"/>
                <a:cs typeface="Lato"/>
                <a:sym typeface="Lato"/>
              </a:rPr>
              <a:t> para trabajar con la red:</a:t>
            </a:r>
          </a:p>
          <a:p>
            <a:pPr marL="101600" indent="0">
              <a:buClr>
                <a:srgbClr val="121867"/>
              </a:buClr>
              <a:buNone/>
            </a:pPr>
            <a:r>
              <a:rPr lang="es-ES" sz="1800" dirty="0" err="1">
                <a:solidFill>
                  <a:srgbClr val="121867"/>
                </a:solidFill>
                <a:latin typeface="Lato"/>
                <a:ea typeface="Lato"/>
                <a:cs typeface="Lato"/>
                <a:sym typeface="Lato"/>
              </a:rPr>
              <a:t>Get-Command</a:t>
            </a:r>
            <a:r>
              <a:rPr lang="es-ES" sz="1800" dirty="0">
                <a:solidFill>
                  <a:srgbClr val="121867"/>
                </a:solidFill>
                <a:latin typeface="Lato"/>
                <a:ea typeface="Lato"/>
                <a:cs typeface="Lato"/>
                <a:sym typeface="Lato"/>
              </a:rPr>
              <a:t> -Module </a:t>
            </a:r>
            <a:r>
              <a:rPr lang="es-ES" sz="1800" dirty="0" err="1">
                <a:solidFill>
                  <a:srgbClr val="121867"/>
                </a:solidFill>
                <a:latin typeface="Lato"/>
                <a:ea typeface="Lato"/>
                <a:cs typeface="Lato"/>
                <a:sym typeface="Lato"/>
              </a:rPr>
              <a:t>NetAdapter</a:t>
            </a:r>
            <a:endParaRPr lang="es-ES" sz="1800" dirty="0">
              <a:solidFill>
                <a:srgbClr val="121867"/>
              </a:solidFill>
              <a:latin typeface="Lato"/>
              <a:ea typeface="Lato"/>
              <a:cs typeface="Lato"/>
              <a:sym typeface="Lato"/>
            </a:endParaRPr>
          </a:p>
          <a:p>
            <a:pPr marL="101600" indent="0">
              <a:buClr>
                <a:srgbClr val="121867"/>
              </a:buClr>
              <a:buNone/>
            </a:pPr>
            <a:endParaRPr lang="es-ES" sz="1800" dirty="0">
              <a:solidFill>
                <a:srgbClr val="121867"/>
              </a:solidFill>
              <a:latin typeface="Lato"/>
              <a:ea typeface="Lato"/>
              <a:cs typeface="Lato"/>
              <a:sym typeface="Lato"/>
            </a:endParaRPr>
          </a:p>
          <a:p>
            <a:pPr marL="101600" indent="0" algn="just">
              <a:buClr>
                <a:srgbClr val="121867"/>
              </a:buClr>
              <a:buNone/>
            </a:pPr>
            <a:r>
              <a:rPr lang="es-ES" sz="1800" dirty="0" err="1">
                <a:solidFill>
                  <a:srgbClr val="121867"/>
                </a:solidFill>
                <a:latin typeface="Lato"/>
                <a:ea typeface="Lato"/>
                <a:cs typeface="Lato"/>
                <a:sym typeface="Lato"/>
              </a:rPr>
              <a:t>Get-Command</a:t>
            </a:r>
            <a:r>
              <a:rPr lang="es-ES" sz="1800" dirty="0">
                <a:solidFill>
                  <a:srgbClr val="121867"/>
                </a:solidFill>
                <a:latin typeface="Lato"/>
                <a:ea typeface="Lato"/>
                <a:cs typeface="Lato"/>
                <a:sym typeface="Lato"/>
              </a:rPr>
              <a:t> -Module </a:t>
            </a:r>
            <a:r>
              <a:rPr lang="es-ES" sz="1800" dirty="0" err="1">
                <a:solidFill>
                  <a:srgbClr val="121867"/>
                </a:solidFill>
                <a:latin typeface="Lato"/>
                <a:ea typeface="Lato"/>
                <a:cs typeface="Lato"/>
                <a:sym typeface="Lato"/>
              </a:rPr>
              <a:t>NetTCPIP</a:t>
            </a:r>
            <a:endParaRPr lang="es-ES" sz="1800" dirty="0">
              <a:solidFill>
                <a:srgbClr val="121867"/>
              </a:solidFill>
              <a:latin typeface="Lato"/>
              <a:ea typeface="Lato"/>
              <a:cs typeface="Lato"/>
              <a:sym typeface="Lato"/>
            </a:endParaRPr>
          </a:p>
          <a:p>
            <a:pPr marL="101600" indent="0" algn="just">
              <a:buClr>
                <a:srgbClr val="121867"/>
              </a:buClr>
              <a:buNone/>
            </a:pPr>
            <a:endParaRPr lang="es-ES" sz="1800" dirty="0">
              <a:solidFill>
                <a:srgbClr val="121867"/>
              </a:solidFill>
              <a:latin typeface="Lato"/>
              <a:ea typeface="Lato"/>
              <a:cs typeface="Lato"/>
              <a:sym typeface="Lato"/>
            </a:endParaRPr>
          </a:p>
          <a:p>
            <a:pPr marL="101600" indent="0">
              <a:buClr>
                <a:srgbClr val="121867"/>
              </a:buClr>
              <a:buNone/>
            </a:pPr>
            <a:endParaRPr lang="es-ES" sz="1800" b="1" dirty="0">
              <a:solidFill>
                <a:srgbClr val="F33784"/>
              </a:solidFill>
              <a:latin typeface="Lato"/>
              <a:cs typeface="Lato"/>
              <a:sym typeface="Lato"/>
            </a:endParaRPr>
          </a:p>
          <a:p>
            <a:pPr marL="101600" indent="0">
              <a:buClr>
                <a:srgbClr val="121867"/>
              </a:buClr>
              <a:buNone/>
            </a:pPr>
            <a:r>
              <a:rPr lang="es-ES" sz="1800" b="1" dirty="0">
                <a:solidFill>
                  <a:srgbClr val="F33784"/>
                </a:solidFill>
                <a:latin typeface="Lato"/>
                <a:cs typeface="Lato"/>
                <a:sym typeface="Lato"/>
              </a:rPr>
              <a:t>Obtener ayuda de un comando:</a:t>
            </a:r>
          </a:p>
          <a:p>
            <a:pPr marL="101600" indent="0">
              <a:buClr>
                <a:srgbClr val="121867"/>
              </a:buClr>
              <a:buNone/>
            </a:pPr>
            <a:r>
              <a:rPr lang="es-ES" sz="1800" dirty="0">
                <a:solidFill>
                  <a:srgbClr val="121867"/>
                </a:solidFill>
                <a:latin typeface="Lato"/>
                <a:ea typeface="Lato"/>
                <a:cs typeface="Lato"/>
                <a:sym typeface="Lato"/>
              </a:rPr>
              <a:t> </a:t>
            </a:r>
            <a:r>
              <a:rPr lang="es-ES" sz="1800" dirty="0" err="1">
                <a:solidFill>
                  <a:srgbClr val="121867"/>
                </a:solidFill>
                <a:latin typeface="Lato"/>
                <a:ea typeface="Lato"/>
                <a:cs typeface="Lato"/>
                <a:sym typeface="Lato"/>
              </a:rPr>
              <a:t>Get-Help</a:t>
            </a:r>
            <a:r>
              <a:rPr lang="es-ES" sz="1800" dirty="0">
                <a:solidFill>
                  <a:srgbClr val="121867"/>
                </a:solidFill>
                <a:latin typeface="Lato"/>
                <a:ea typeface="Lato"/>
                <a:cs typeface="Lato"/>
                <a:sym typeface="Lato"/>
              </a:rPr>
              <a:t> </a:t>
            </a:r>
            <a:r>
              <a:rPr lang="es-ES" sz="1800" dirty="0" err="1">
                <a:solidFill>
                  <a:srgbClr val="121867"/>
                </a:solidFill>
                <a:latin typeface="Lato"/>
                <a:ea typeface="Lato"/>
                <a:cs typeface="Lato"/>
                <a:sym typeface="Lato"/>
              </a:rPr>
              <a:t>Get-NetIPAddress</a:t>
            </a:r>
            <a:r>
              <a:rPr lang="es-ES" sz="1800" dirty="0">
                <a:solidFill>
                  <a:srgbClr val="121867"/>
                </a:solidFill>
                <a:latin typeface="Lato"/>
                <a:ea typeface="Lato"/>
                <a:cs typeface="Lato"/>
                <a:sym typeface="Lato"/>
              </a:rPr>
              <a:t> -</a:t>
            </a:r>
            <a:r>
              <a:rPr lang="es-ES" sz="1800" dirty="0" err="1">
                <a:solidFill>
                  <a:srgbClr val="121867"/>
                </a:solidFill>
                <a:latin typeface="Lato"/>
                <a:ea typeface="Lato"/>
                <a:cs typeface="Lato"/>
                <a:sym typeface="Lato"/>
              </a:rPr>
              <a:t>Examples</a:t>
            </a:r>
            <a:endParaRPr lang="es-ES" sz="1800" b="1" dirty="0">
              <a:solidFill>
                <a:srgbClr val="F33784"/>
              </a:solidFill>
              <a:latin typeface="Lato"/>
              <a:cs typeface="Lato"/>
              <a:sym typeface="Lato"/>
            </a:endParaRPr>
          </a:p>
        </p:txBody>
      </p:sp>
    </p:spTree>
    <p:extLst>
      <p:ext uri="{BB962C8B-B14F-4D97-AF65-F5344CB8AC3E}">
        <p14:creationId xmlns:p14="http://schemas.microsoft.com/office/powerpoint/2010/main" val="41070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1.- </a:t>
            </a:r>
            <a:r>
              <a:rPr lang="es-ES" dirty="0">
                <a:solidFill>
                  <a:srgbClr val="121867"/>
                </a:solidFill>
                <a:latin typeface="Lato"/>
                <a:ea typeface="Lato"/>
                <a:cs typeface="Lato"/>
                <a:sym typeface="Lato"/>
              </a:rPr>
              <a:t>Introducción.</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6839259" cy="2849900"/>
          </a:xfrm>
          <a:prstGeom prst="rect">
            <a:avLst/>
          </a:prstGeom>
        </p:spPr>
        <p:txBody>
          <a:bodyPr spcFirstLastPara="1" wrap="square" lIns="91425" tIns="91425" rIns="91425" bIns="91425" anchor="t" anchorCtr="0">
            <a:noAutofit/>
          </a:bodyPr>
          <a:lstStyle/>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r>
              <a:rPr lang="es-ES" sz="1800" dirty="0">
                <a:solidFill>
                  <a:srgbClr val="121867"/>
                </a:solidFill>
                <a:latin typeface="Lato"/>
                <a:cs typeface="Lato"/>
                <a:sym typeface="Lato"/>
              </a:rPr>
              <a:t>Mostrar información de los adaptadores de red.</a:t>
            </a:r>
          </a:p>
          <a:p>
            <a:pPr marL="101600" lvl="0" indent="0">
              <a:buClr>
                <a:srgbClr val="121867"/>
              </a:buClr>
              <a:buNone/>
            </a:pPr>
            <a:r>
              <a:rPr lang="es-ES" sz="1800" dirty="0">
                <a:solidFill>
                  <a:srgbClr val="121867"/>
                </a:solidFill>
                <a:latin typeface="Lato"/>
                <a:cs typeface="Lato"/>
                <a:sym typeface="Lato"/>
              </a:rPr>
              <a:t>Mostrar información de la configuración de red, tabla de enrutamiento y puertos.</a:t>
            </a:r>
          </a:p>
          <a:p>
            <a:pPr marL="101600" lvl="0" indent="0">
              <a:buClr>
                <a:srgbClr val="121867"/>
              </a:buClr>
              <a:buNone/>
            </a:pPr>
            <a:r>
              <a:rPr lang="es-ES" sz="1800" dirty="0">
                <a:solidFill>
                  <a:srgbClr val="121867"/>
                </a:solidFill>
                <a:latin typeface="Lato"/>
                <a:cs typeface="Lato"/>
                <a:sym typeface="Lato"/>
              </a:rPr>
              <a:t>Comprobar conectividad.</a:t>
            </a:r>
          </a:p>
          <a:p>
            <a:pPr marL="101600" lvl="0" indent="0">
              <a:buClr>
                <a:srgbClr val="121867"/>
              </a:buClr>
              <a:buNone/>
            </a:pPr>
            <a:r>
              <a:rPr lang="es-ES" sz="1800" dirty="0">
                <a:solidFill>
                  <a:srgbClr val="121867"/>
                </a:solidFill>
                <a:latin typeface="Lato"/>
                <a:cs typeface="Lato"/>
                <a:sym typeface="Lato"/>
              </a:rPr>
              <a:t>Configuración estática.</a:t>
            </a:r>
          </a:p>
          <a:p>
            <a:pPr marL="101600" lvl="0" indent="0">
              <a:buClr>
                <a:srgbClr val="121867"/>
              </a:buClr>
              <a:buNone/>
            </a:pPr>
            <a:r>
              <a:rPr lang="es-ES" sz="1800" dirty="0">
                <a:solidFill>
                  <a:srgbClr val="121867"/>
                </a:solidFill>
                <a:latin typeface="Lato"/>
                <a:cs typeface="Lato"/>
                <a:sym typeface="Lato"/>
              </a:rPr>
              <a:t>Configuración dinámica.</a:t>
            </a: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Wingdings" panose="05000000000000000000" pitchFamily="2" charset="2"/>
            </a:endParaRPr>
          </a:p>
        </p:txBody>
      </p:sp>
    </p:spTree>
    <p:extLst>
      <p:ext uri="{BB962C8B-B14F-4D97-AF65-F5344CB8AC3E}">
        <p14:creationId xmlns:p14="http://schemas.microsoft.com/office/powerpoint/2010/main" val="276218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33784"/>
                </a:solidFill>
                <a:latin typeface="Lato"/>
                <a:ea typeface="Lato"/>
                <a:cs typeface="Lato"/>
                <a:sym typeface="Lato"/>
              </a:rPr>
              <a:t>2.</a:t>
            </a:r>
            <a:endParaRPr sz="7200" dirty="0">
              <a:solidFill>
                <a:srgbClr val="F33784"/>
              </a:solidFill>
              <a:latin typeface="Lato"/>
              <a:ea typeface="Lato"/>
              <a:cs typeface="Lato"/>
              <a:sym typeface="Lato"/>
            </a:endParaRPr>
          </a:p>
          <a:p>
            <a:pPr marL="0" lvl="0" indent="0" algn="l" rtl="0">
              <a:spcBef>
                <a:spcPts val="0"/>
              </a:spcBef>
              <a:spcAft>
                <a:spcPts val="0"/>
              </a:spcAft>
              <a:buNone/>
            </a:pPr>
            <a:r>
              <a:rPr lang="es-ES" dirty="0">
                <a:solidFill>
                  <a:srgbClr val="121867"/>
                </a:solidFill>
                <a:latin typeface="Lato"/>
                <a:ea typeface="Lato"/>
                <a:cs typeface="Lato"/>
                <a:sym typeface="Lato"/>
              </a:rPr>
              <a:t>Información de la red.</a:t>
            </a:r>
            <a:endParaRPr dirty="0">
              <a:solidFill>
                <a:srgbClr val="121867"/>
              </a:solidFill>
              <a:latin typeface="Lato"/>
              <a:ea typeface="Lato"/>
              <a:cs typeface="Lato"/>
              <a:sym typeface="Lato"/>
            </a:endParaRPr>
          </a:p>
        </p:txBody>
      </p:sp>
      <p:sp>
        <p:nvSpPr>
          <p:cNvPr id="80" name="Google Shape;80;p16"/>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dirty="0">
                <a:latin typeface="Lato"/>
                <a:ea typeface="Lato"/>
                <a:cs typeface="Lato"/>
                <a:sym typeface="Lato"/>
              </a:rPr>
              <a:t>Comencemos</a:t>
            </a:r>
            <a:endParaRPr dirty="0">
              <a:latin typeface="Lato"/>
              <a:ea typeface="Lato"/>
              <a:cs typeface="Lato"/>
              <a:sym typeface="Lato"/>
            </a:endParaRPr>
          </a:p>
        </p:txBody>
      </p:sp>
    </p:spTree>
    <p:extLst>
      <p:ext uri="{BB962C8B-B14F-4D97-AF65-F5344CB8AC3E}">
        <p14:creationId xmlns:p14="http://schemas.microsoft.com/office/powerpoint/2010/main" val="46644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2.1.- Mostrar información de </a:t>
            </a:r>
            <a:r>
              <a:rPr lang="es-ES" dirty="0">
                <a:solidFill>
                  <a:srgbClr val="121867"/>
                </a:solidFill>
                <a:latin typeface="Lato"/>
                <a:ea typeface="Lato"/>
                <a:cs typeface="Lato"/>
                <a:sym typeface="Lato"/>
              </a:rPr>
              <a:t>los adaptadores de red.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6839259" cy="3764300"/>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a:solidFill>
                  <a:srgbClr val="F33784"/>
                </a:solidFill>
                <a:latin typeface="Lato"/>
                <a:cs typeface="Lato"/>
                <a:sym typeface="Lato"/>
              </a:rPr>
              <a:t>Mostrar  información de los adaptadores de red.</a:t>
            </a:r>
          </a:p>
          <a:p>
            <a:pPr marL="101600" lvl="0" indent="0">
              <a:buClr>
                <a:srgbClr val="121867"/>
              </a:buClr>
              <a:buNone/>
            </a:pPr>
            <a:r>
              <a:rPr lang="es-ES" sz="1800" dirty="0" err="1">
                <a:solidFill>
                  <a:srgbClr val="121867"/>
                </a:solidFill>
                <a:latin typeface="Lato"/>
                <a:cs typeface="Lato"/>
                <a:sym typeface="Lato"/>
              </a:rPr>
              <a:t>Get-NetAdapter</a:t>
            </a:r>
            <a:r>
              <a:rPr lang="es-ES" sz="1800" dirty="0">
                <a:solidFill>
                  <a:srgbClr val="121867"/>
                </a:solidFill>
                <a:latin typeface="Lato"/>
                <a:cs typeface="Lato"/>
                <a:sym typeface="Lato"/>
              </a:rPr>
              <a:t> </a:t>
            </a:r>
          </a:p>
          <a:p>
            <a:pPr marL="101600" lvl="0" indent="0">
              <a:buClr>
                <a:srgbClr val="121867"/>
              </a:buClr>
              <a:buNone/>
            </a:pPr>
            <a:endParaRPr lang="es-ES" sz="1800" dirty="0">
              <a:solidFill>
                <a:srgbClr val="121867"/>
              </a:solidFill>
              <a:latin typeface="Lato"/>
              <a:cs typeface="Lato"/>
              <a:sym typeface="Wingdings" panose="05000000000000000000" pitchFamily="2" charset="2"/>
            </a:endParaRPr>
          </a:p>
          <a:p>
            <a:pPr marL="101600" lvl="0" indent="0">
              <a:buClr>
                <a:srgbClr val="121867"/>
              </a:buClr>
              <a:buNone/>
            </a:pPr>
            <a:r>
              <a:rPr lang="es-ES" sz="1800" b="1" dirty="0">
                <a:solidFill>
                  <a:srgbClr val="F33784"/>
                </a:solidFill>
                <a:latin typeface="Lato"/>
                <a:cs typeface="Lato"/>
                <a:sym typeface="Wingdings" panose="05000000000000000000" pitchFamily="2" charset="2"/>
              </a:rPr>
              <a:t>Extraemos información de un adaptador:</a:t>
            </a:r>
          </a:p>
          <a:p>
            <a:pPr marL="101600" lvl="0" indent="0">
              <a:buClr>
                <a:srgbClr val="121867"/>
              </a:buClr>
              <a:buNone/>
            </a:pPr>
            <a:r>
              <a:rPr lang="es-ES" sz="1800" dirty="0" err="1">
                <a:solidFill>
                  <a:srgbClr val="121867"/>
                </a:solidFill>
                <a:latin typeface="Lato"/>
                <a:cs typeface="Lato"/>
                <a:sym typeface="Lato"/>
              </a:rPr>
              <a:t>Get-NetAdapter</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Ethernet|FL</a:t>
            </a:r>
            <a:r>
              <a:rPr lang="es-ES" sz="1800" dirty="0">
                <a:solidFill>
                  <a:srgbClr val="121867"/>
                </a:solidFill>
                <a:latin typeface="Lato"/>
                <a:cs typeface="Lato"/>
                <a:sym typeface="Lato"/>
              </a:rPr>
              <a:t>  </a:t>
            </a:r>
            <a:r>
              <a:rPr lang="es-ES" sz="1800" dirty="0">
                <a:solidFill>
                  <a:srgbClr val="121867"/>
                </a:solidFill>
                <a:latin typeface="Lato"/>
                <a:cs typeface="Lato"/>
                <a:sym typeface="Wingdings" panose="05000000000000000000" pitchFamily="2" charset="2"/>
              </a:rPr>
              <a:t> Podemos ver por ejemplo, la velocidad de transmisión.</a:t>
            </a:r>
            <a:endParaRPr lang="es-ES" sz="1800" dirty="0">
              <a:solidFill>
                <a:srgbClr val="121867"/>
              </a:solidFill>
              <a:latin typeface="Lato"/>
              <a:cs typeface="Lato"/>
              <a:sym typeface="Lato"/>
            </a:endParaRPr>
          </a:p>
          <a:p>
            <a:pPr marL="101600" lvl="0" indent="0">
              <a:buClr>
                <a:srgbClr val="121867"/>
              </a:buClr>
              <a:buNone/>
            </a:pPr>
            <a:endParaRPr lang="es-ES" sz="1800" dirty="0">
              <a:solidFill>
                <a:srgbClr val="121867"/>
              </a:solidFill>
              <a:latin typeface="Lato"/>
              <a:cs typeface="Lato"/>
              <a:sym typeface="Lato"/>
            </a:endParaRPr>
          </a:p>
          <a:p>
            <a:pPr marL="101600" lvl="0" indent="0">
              <a:buClr>
                <a:srgbClr val="121867"/>
              </a:buClr>
              <a:buNone/>
            </a:pPr>
            <a:r>
              <a:rPr lang="es-ES" sz="1800" dirty="0" err="1">
                <a:solidFill>
                  <a:srgbClr val="121867"/>
                </a:solidFill>
                <a:latin typeface="Lato"/>
                <a:cs typeface="Lato"/>
                <a:sym typeface="Lato"/>
              </a:rPr>
              <a:t>InterfaceIndex</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ifIndex</a:t>
            </a:r>
            <a:r>
              <a:rPr lang="es-ES" sz="1800" dirty="0">
                <a:solidFill>
                  <a:srgbClr val="121867"/>
                </a:solidFill>
                <a:latin typeface="Lato"/>
                <a:cs typeface="Lato"/>
                <a:sym typeface="Lato"/>
              </a:rPr>
              <a:t>) </a:t>
            </a:r>
            <a:r>
              <a:rPr lang="es-ES" sz="1800" dirty="0">
                <a:solidFill>
                  <a:srgbClr val="121867"/>
                </a:solidFill>
                <a:latin typeface="Lato"/>
                <a:cs typeface="Lato"/>
                <a:sym typeface="Wingdings" panose="05000000000000000000" pitchFamily="2" charset="2"/>
              </a:rPr>
              <a:t></a:t>
            </a:r>
            <a:r>
              <a:rPr lang="es-ES" sz="1800" dirty="0">
                <a:solidFill>
                  <a:srgbClr val="121867"/>
                </a:solidFill>
                <a:latin typeface="Lato"/>
                <a:cs typeface="Lato"/>
                <a:sym typeface="Lato"/>
              </a:rPr>
              <a:t> Es un número que identifica al adaptador.</a:t>
            </a:r>
          </a:p>
        </p:txBody>
      </p:sp>
    </p:spTree>
    <p:extLst>
      <p:ext uri="{BB962C8B-B14F-4D97-AF65-F5344CB8AC3E}">
        <p14:creationId xmlns:p14="http://schemas.microsoft.com/office/powerpoint/2010/main" val="365990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121867"/>
                </a:solidFill>
                <a:latin typeface="Lato"/>
                <a:ea typeface="Lato"/>
                <a:cs typeface="Lato"/>
                <a:sym typeface="Lato"/>
              </a:rPr>
              <a:t>2.2.- </a:t>
            </a:r>
            <a:r>
              <a:rPr lang="es-ES" dirty="0">
                <a:solidFill>
                  <a:srgbClr val="121867"/>
                </a:solidFill>
                <a:latin typeface="Lato"/>
                <a:ea typeface="Lato"/>
                <a:cs typeface="Lato"/>
                <a:sym typeface="Lato"/>
              </a:rPr>
              <a:t>Desactivar/Activar el adaptador de red.</a:t>
            </a:r>
            <a:endParaRPr dirty="0">
              <a:solidFill>
                <a:srgbClr val="121867"/>
              </a:solidFill>
              <a:latin typeface="Lato"/>
              <a:ea typeface="Lato"/>
              <a:cs typeface="Lato"/>
              <a:sym typeface="Lato"/>
            </a:endParaRPr>
          </a:p>
        </p:txBody>
      </p:sp>
      <p:sp>
        <p:nvSpPr>
          <p:cNvPr id="91" name="Google Shape;91;p18"/>
          <p:cNvSpPr txBox="1">
            <a:spLocks noGrp="1"/>
          </p:cNvSpPr>
          <p:nvPr>
            <p:ph type="body" idx="1"/>
          </p:nvPr>
        </p:nvSpPr>
        <p:spPr>
          <a:xfrm>
            <a:off x="631316" y="1379200"/>
            <a:ext cx="6839259" cy="3764300"/>
          </a:xfrm>
          <a:prstGeom prst="rect">
            <a:avLst/>
          </a:prstGeom>
        </p:spPr>
        <p:txBody>
          <a:bodyPr spcFirstLastPara="1" wrap="square" lIns="91425" tIns="91425" rIns="91425" bIns="91425" anchor="t" anchorCtr="0">
            <a:noAutofit/>
          </a:bodyPr>
          <a:lstStyle/>
          <a:p>
            <a:pPr marL="101600" lvl="0" indent="0">
              <a:buClr>
                <a:srgbClr val="121867"/>
              </a:buClr>
              <a:buNone/>
            </a:pPr>
            <a:r>
              <a:rPr lang="es-ES" sz="1800" b="1" dirty="0">
                <a:solidFill>
                  <a:srgbClr val="F33784"/>
                </a:solidFill>
                <a:latin typeface="Lato"/>
                <a:cs typeface="Lato"/>
                <a:sym typeface="Lato"/>
              </a:rPr>
              <a:t>Desactivar el adaptador de red. </a:t>
            </a:r>
          </a:p>
          <a:p>
            <a:pPr marL="101600" lvl="0" indent="0">
              <a:buClr>
                <a:srgbClr val="121867"/>
              </a:buClr>
              <a:buNone/>
            </a:pPr>
            <a:endParaRPr lang="es-ES" sz="1800" b="1" dirty="0">
              <a:solidFill>
                <a:srgbClr val="F33784"/>
              </a:solidFill>
              <a:latin typeface="Lato"/>
              <a:cs typeface="Lato"/>
              <a:sym typeface="Lato"/>
            </a:endParaRPr>
          </a:p>
          <a:p>
            <a:pPr marL="101600" lvl="0" indent="0">
              <a:buClr>
                <a:srgbClr val="121867"/>
              </a:buClr>
              <a:buNone/>
            </a:pPr>
            <a:r>
              <a:rPr lang="es-ES" sz="1800" dirty="0" err="1">
                <a:solidFill>
                  <a:srgbClr val="121867"/>
                </a:solidFill>
                <a:latin typeface="Lato"/>
                <a:cs typeface="Lato"/>
                <a:sym typeface="Lato"/>
              </a:rPr>
              <a:t>Disable-NetAdapter</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Name</a:t>
            </a:r>
            <a:r>
              <a:rPr lang="es-ES" sz="1800" dirty="0">
                <a:solidFill>
                  <a:srgbClr val="121867"/>
                </a:solidFill>
                <a:latin typeface="Lato"/>
                <a:cs typeface="Lato"/>
                <a:sym typeface="Lato"/>
              </a:rPr>
              <a:t> "Ethernet“</a:t>
            </a:r>
          </a:p>
          <a:p>
            <a:pPr marL="101600" lvl="0" indent="0">
              <a:buClr>
                <a:srgbClr val="121867"/>
              </a:buClr>
              <a:buNone/>
            </a:pPr>
            <a:r>
              <a:rPr lang="es-ES" sz="1800" dirty="0">
                <a:solidFill>
                  <a:srgbClr val="121867"/>
                </a:solidFill>
                <a:latin typeface="Lato"/>
                <a:cs typeface="Lato"/>
                <a:sym typeface="Lato"/>
              </a:rPr>
              <a:t>Observaremos como en el ícono de red ha aparecido un x. </a:t>
            </a:r>
          </a:p>
          <a:p>
            <a:pPr marL="101600" lvl="0" indent="0">
              <a:buClr>
                <a:srgbClr val="121867"/>
              </a:buClr>
              <a:buNone/>
            </a:pPr>
            <a:endParaRPr lang="es-ES" sz="1800" b="1" dirty="0">
              <a:solidFill>
                <a:srgbClr val="F33784"/>
              </a:solidFill>
              <a:latin typeface="Lato"/>
              <a:cs typeface="Lato"/>
              <a:sym typeface="Wingdings" panose="05000000000000000000" pitchFamily="2" charset="2"/>
            </a:endParaRPr>
          </a:p>
          <a:p>
            <a:pPr marL="101600" lvl="0" indent="0">
              <a:buClr>
                <a:srgbClr val="121867"/>
              </a:buClr>
              <a:buNone/>
            </a:pPr>
            <a:r>
              <a:rPr lang="es-ES" sz="1800" b="1" dirty="0">
                <a:solidFill>
                  <a:srgbClr val="F33784"/>
                </a:solidFill>
                <a:latin typeface="Lato"/>
                <a:cs typeface="Lato"/>
                <a:sym typeface="Wingdings" panose="05000000000000000000" pitchFamily="2" charset="2"/>
              </a:rPr>
              <a:t>Activar el adaptador de red. </a:t>
            </a:r>
          </a:p>
          <a:p>
            <a:pPr marL="101600" lvl="0" indent="0">
              <a:buClr>
                <a:srgbClr val="121867"/>
              </a:buClr>
              <a:buNone/>
            </a:pPr>
            <a:r>
              <a:rPr lang="es-ES" sz="1800" dirty="0" err="1">
                <a:solidFill>
                  <a:srgbClr val="121867"/>
                </a:solidFill>
                <a:latin typeface="Lato"/>
                <a:cs typeface="Lato"/>
                <a:sym typeface="Lato"/>
              </a:rPr>
              <a:t>Enable-NetAdapter</a:t>
            </a:r>
            <a:r>
              <a:rPr lang="es-ES" sz="1800" dirty="0">
                <a:solidFill>
                  <a:srgbClr val="121867"/>
                </a:solidFill>
                <a:latin typeface="Lato"/>
                <a:cs typeface="Lato"/>
                <a:sym typeface="Lato"/>
              </a:rPr>
              <a:t> -</a:t>
            </a:r>
            <a:r>
              <a:rPr lang="es-ES" sz="1800" dirty="0" err="1">
                <a:solidFill>
                  <a:srgbClr val="121867"/>
                </a:solidFill>
                <a:latin typeface="Lato"/>
                <a:cs typeface="Lato"/>
                <a:sym typeface="Lato"/>
              </a:rPr>
              <a:t>Name</a:t>
            </a:r>
            <a:r>
              <a:rPr lang="es-ES" sz="1800" dirty="0">
                <a:solidFill>
                  <a:srgbClr val="121867"/>
                </a:solidFill>
                <a:latin typeface="Lato"/>
                <a:cs typeface="Lato"/>
                <a:sym typeface="Lato"/>
              </a:rPr>
              <a:t> "Ethernet“</a:t>
            </a:r>
          </a:p>
          <a:p>
            <a:pPr marL="101600" lvl="0" indent="0">
              <a:buClr>
                <a:srgbClr val="121867"/>
              </a:buClr>
              <a:buNone/>
            </a:pPr>
            <a:endParaRPr lang="es-ES" sz="1800" dirty="0">
              <a:solidFill>
                <a:srgbClr val="121867"/>
              </a:solidFill>
              <a:latin typeface="Lato"/>
              <a:cs typeface="Lato"/>
              <a:sym typeface="Lato"/>
            </a:endParaRPr>
          </a:p>
        </p:txBody>
      </p:sp>
    </p:spTree>
    <p:extLst>
      <p:ext uri="{BB962C8B-B14F-4D97-AF65-F5344CB8AC3E}">
        <p14:creationId xmlns:p14="http://schemas.microsoft.com/office/powerpoint/2010/main" val="2532896796"/>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TotalTime>
  <Words>959</Words>
  <Application>Microsoft Office PowerPoint</Application>
  <PresentationFormat>Presentación en pantalla (16:9)</PresentationFormat>
  <Paragraphs>173</Paragraphs>
  <Slides>27</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Wingdings</vt:lpstr>
      <vt:lpstr>Arial</vt:lpstr>
      <vt:lpstr>Montserrat</vt:lpstr>
      <vt:lpstr>Karla</vt:lpstr>
      <vt:lpstr>Lato</vt:lpstr>
      <vt:lpstr>Arvirargus template</vt:lpstr>
      <vt:lpstr> 4.- Gestión de la red.</vt:lpstr>
      <vt:lpstr>Índice</vt:lpstr>
      <vt:lpstr>1. Introducción</vt:lpstr>
      <vt:lpstr>1.- Introducción.</vt:lpstr>
      <vt:lpstr>1.- Introducción.</vt:lpstr>
      <vt:lpstr>1.- Introducción.</vt:lpstr>
      <vt:lpstr>2. Información de la red.</vt:lpstr>
      <vt:lpstr>2.1.- Mostrar información de los adaptadores de red.</vt:lpstr>
      <vt:lpstr>2.2.- Desactivar/Activar el adaptador de red.</vt:lpstr>
      <vt:lpstr>2.3.- Información de la configuración de la red.</vt:lpstr>
      <vt:lpstr>2.4.- Información de la configuración de la red.</vt:lpstr>
      <vt:lpstr>2.4.- Información de la configuración de la red.</vt:lpstr>
      <vt:lpstr>2.5.- Información de la configuración de la red.</vt:lpstr>
      <vt:lpstr>2.5.- Información de la configuración de la red.</vt:lpstr>
      <vt:lpstr>2.6.- Información de la configuración de la red.</vt:lpstr>
      <vt:lpstr>2.7.- Información de la configuración de la red.</vt:lpstr>
      <vt:lpstr>3. Comprobar conectividad.</vt:lpstr>
      <vt:lpstr>3.1.-Comprobar conectividad.</vt:lpstr>
      <vt:lpstr>3.2.- Comprobar conectividad.</vt:lpstr>
      <vt:lpstr>4. Configuración estática.</vt:lpstr>
      <vt:lpstr>4.- Configuración estática.</vt:lpstr>
      <vt:lpstr>4.- Configuración estática.</vt:lpstr>
      <vt:lpstr>5. Configuración dinámica.</vt:lpstr>
      <vt:lpstr>5.- Configuración dinámica.</vt:lpstr>
      <vt:lpstr>5.- Configuración dinámica.</vt:lpstr>
      <vt:lpstr>Configuración Estática/Dinámica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La línea de comandos de Windows.</dc:title>
  <dc:creator>papa</dc:creator>
  <cp:lastModifiedBy>Papá</cp:lastModifiedBy>
  <cp:revision>181</cp:revision>
  <dcterms:modified xsi:type="dcterms:W3CDTF">2019-08-04T07:28:25Z</dcterms:modified>
</cp:coreProperties>
</file>