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nton" charset="1" panose="00000500000000000000"/>
      <p:regular r:id="rId11"/>
    </p:embeddedFont>
    <p:embeddedFont>
      <p:font typeface="Aileron Bold" charset="1" panose="00000800000000000000"/>
      <p:regular r:id="rId12"/>
    </p:embeddedFont>
    <p:embeddedFont>
      <p:font typeface="Aileron" charset="1" panose="000005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876028">
            <a:off x="297319" y="4761677"/>
            <a:ext cx="21318728" cy="3147495"/>
            <a:chOff x="0" y="0"/>
            <a:chExt cx="5614809" cy="8289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14809" cy="828970"/>
            </a:xfrm>
            <a:custGeom>
              <a:avLst/>
              <a:gdLst/>
              <a:ahLst/>
              <a:cxnLst/>
              <a:rect r="r" b="b" t="t" l="l"/>
              <a:pathLst>
                <a:path h="828970" w="5614809">
                  <a:moveTo>
                    <a:pt x="0" y="0"/>
                  </a:moveTo>
                  <a:lnTo>
                    <a:pt x="5614809" y="0"/>
                  </a:lnTo>
                  <a:lnTo>
                    <a:pt x="5614809" y="828970"/>
                  </a:lnTo>
                  <a:lnTo>
                    <a:pt x="0" y="828970"/>
                  </a:ln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5614809" cy="828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-1573043"/>
            <a:ext cx="18288000" cy="2061556"/>
          </a:xfrm>
          <a:custGeom>
            <a:avLst/>
            <a:gdLst/>
            <a:ahLst/>
            <a:cxnLst/>
            <a:rect r="r" b="b" t="t" l="l"/>
            <a:pathLst>
              <a:path h="2061556" w="18288000">
                <a:moveTo>
                  <a:pt x="0" y="0"/>
                </a:moveTo>
                <a:lnTo>
                  <a:pt x="18288000" y="0"/>
                </a:lnTo>
                <a:lnTo>
                  <a:pt x="182880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-1876028">
            <a:off x="4782168" y="8035083"/>
            <a:ext cx="21318728" cy="3147495"/>
            <a:chOff x="0" y="0"/>
            <a:chExt cx="5614809" cy="8289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14809" cy="828970"/>
            </a:xfrm>
            <a:custGeom>
              <a:avLst/>
              <a:gdLst/>
              <a:ahLst/>
              <a:cxnLst/>
              <a:rect r="r" b="b" t="t" l="l"/>
              <a:pathLst>
                <a:path h="828970" w="5614809">
                  <a:moveTo>
                    <a:pt x="0" y="0"/>
                  </a:moveTo>
                  <a:lnTo>
                    <a:pt x="5614809" y="0"/>
                  </a:lnTo>
                  <a:lnTo>
                    <a:pt x="5614809" y="828970"/>
                  </a:lnTo>
                  <a:lnTo>
                    <a:pt x="0" y="828970"/>
                  </a:lnTo>
                  <a:close/>
                </a:path>
              </a:pathLst>
            </a:custGeom>
            <a:solidFill>
              <a:srgbClr val="FFFFFF">
                <a:alpha val="274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5614809" cy="8289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9780759"/>
            <a:ext cx="18288000" cy="2061556"/>
          </a:xfrm>
          <a:custGeom>
            <a:avLst/>
            <a:gdLst/>
            <a:ahLst/>
            <a:cxnLst/>
            <a:rect r="r" b="b" t="t" l="l"/>
            <a:pathLst>
              <a:path h="2061556" w="18288000">
                <a:moveTo>
                  <a:pt x="0" y="0"/>
                </a:moveTo>
                <a:lnTo>
                  <a:pt x="18288000" y="0"/>
                </a:lnTo>
                <a:lnTo>
                  <a:pt x="182880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854445" y="1630191"/>
            <a:ext cx="7272049" cy="7026617"/>
          </a:xfrm>
          <a:custGeom>
            <a:avLst/>
            <a:gdLst/>
            <a:ahLst/>
            <a:cxnLst/>
            <a:rect r="r" b="b" t="t" l="l"/>
            <a:pathLst>
              <a:path h="7026617" w="7272049">
                <a:moveTo>
                  <a:pt x="0" y="0"/>
                </a:moveTo>
                <a:lnTo>
                  <a:pt x="7272049" y="0"/>
                </a:lnTo>
                <a:lnTo>
                  <a:pt x="7272049" y="7026618"/>
                </a:lnTo>
                <a:lnTo>
                  <a:pt x="0" y="70266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3189852"/>
            <a:ext cx="8262882" cy="1564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11"/>
              </a:lnSpc>
              <a:spcBef>
                <a:spcPct val="0"/>
              </a:spcBef>
            </a:pPr>
            <a:r>
              <a:rPr lang="en-US" sz="10342" spc="103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AVATAR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842755"/>
            <a:ext cx="8115300" cy="1990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90"/>
              </a:lnSpc>
              <a:spcBef>
                <a:spcPct val="0"/>
              </a:spcBef>
            </a:pPr>
            <a:r>
              <a:rPr lang="en-US" sz="13158" spc="131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GAMER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866022"/>
            <a:ext cx="8115300" cy="1260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765" spc="27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AXEL HERNÁNDEZ</a:t>
            </a:r>
          </a:p>
          <a:p>
            <a:pPr algn="l">
              <a:lnSpc>
                <a:spcPts val="3318"/>
              </a:lnSpc>
            </a:pPr>
            <a:r>
              <a:rPr lang="en-US" b="true" sz="2765" spc="27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LUCIANO MÉNDEZ</a:t>
            </a:r>
          </a:p>
          <a:p>
            <a:pPr algn="l">
              <a:lnSpc>
                <a:spcPts val="3318"/>
              </a:lnSpc>
              <a:spcBef>
                <a:spcPct val="0"/>
              </a:spcBef>
            </a:pPr>
            <a:r>
              <a:rPr lang="en-US" b="true" sz="2765" spc="27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FRANCO UNDA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33555" y="-184796"/>
            <a:ext cx="8480307" cy="8316044"/>
            <a:chOff x="0" y="0"/>
            <a:chExt cx="6475429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75429" cy="6350000"/>
            </a:xfrm>
            <a:custGeom>
              <a:avLst/>
              <a:gdLst/>
              <a:ahLst/>
              <a:cxnLst/>
              <a:rect r="r" b="b" t="t" l="l"/>
              <a:pathLst>
                <a:path h="6350000" w="6475429">
                  <a:moveTo>
                    <a:pt x="0" y="0"/>
                  </a:moveTo>
                  <a:cubicBezTo>
                    <a:pt x="0" y="3506470"/>
                    <a:pt x="2899697" y="6350000"/>
                    <a:pt x="6475429" y="6350000"/>
                  </a:cubicBezTo>
                  <a:lnTo>
                    <a:pt x="6475429" y="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477" t="0" r="-38477" b="0"/>
              </a:stretch>
            </a:blipFill>
            <a:ln w="180975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-1543050" y="8579687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98FEF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631519" y="7600819"/>
            <a:ext cx="677344" cy="67734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543050" y="4409501"/>
            <a:ext cx="8104157" cy="4170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830" indent="-305415" lvl="1">
              <a:lnSpc>
                <a:spcPts val="4158"/>
              </a:lnSpc>
              <a:buFont typeface="Arial"/>
              <a:buChar char="•"/>
            </a:pPr>
            <a:r>
              <a:rPr lang="en-US" sz="2829" spc="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M</a:t>
            </a:r>
            <a:r>
              <a:rPr lang="en-US" sz="2829" spc="99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uchas personas con movilidad reducida enfrentan soledad y aislamiento social.</a:t>
            </a:r>
          </a:p>
          <a:p>
            <a:pPr algn="l" marL="610830" indent="-305415" lvl="1">
              <a:lnSpc>
                <a:spcPts val="4158"/>
              </a:lnSpc>
              <a:buFont typeface="Arial"/>
              <a:buChar char="•"/>
            </a:pPr>
            <a:r>
              <a:rPr lang="en-US" sz="2829" spc="99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Limitaciones para acceder a juego colaborativo, eventos y oportunidades laborales remotas.</a:t>
            </a:r>
          </a:p>
          <a:p>
            <a:pPr algn="l" marL="610830" indent="-305415" lvl="1">
              <a:lnSpc>
                <a:spcPts val="4158"/>
              </a:lnSpc>
              <a:buFont typeface="Arial"/>
              <a:buChar char="•"/>
            </a:pPr>
            <a:r>
              <a:rPr lang="en-US" sz="2829" spc="99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Soluciones actuales de telepresencia suelen ser caras o poco accesibles.</a:t>
            </a:r>
          </a:p>
          <a:p>
            <a:pPr algn="l" marL="0" indent="0" lvl="0">
              <a:lnSpc>
                <a:spcPts val="4158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43050" y="866775"/>
            <a:ext cx="6509322" cy="3213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71"/>
              </a:lnSpc>
            </a:pPr>
            <a:r>
              <a:rPr lang="en-US" sz="9395" spc="-28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Situación Problemática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58294" y="2640782"/>
            <a:ext cx="14025448" cy="1402544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72D4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51728" y="1028700"/>
            <a:ext cx="6048756" cy="8229600"/>
          </a:xfrm>
          <a:custGeom>
            <a:avLst/>
            <a:gdLst/>
            <a:ahLst/>
            <a:cxnLst/>
            <a:rect r="r" b="b" t="t" l="l"/>
            <a:pathLst>
              <a:path h="8229600" w="6048756">
                <a:moveTo>
                  <a:pt x="0" y="0"/>
                </a:moveTo>
                <a:lnTo>
                  <a:pt x="6048756" y="0"/>
                </a:lnTo>
                <a:lnTo>
                  <a:pt x="604875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08478" y="-995900"/>
            <a:ext cx="4050706" cy="2222825"/>
          </a:xfrm>
          <a:custGeom>
            <a:avLst/>
            <a:gdLst/>
            <a:ahLst/>
            <a:cxnLst/>
            <a:rect r="r" b="b" t="t" l="l"/>
            <a:pathLst>
              <a:path h="2222825" w="4050706">
                <a:moveTo>
                  <a:pt x="0" y="0"/>
                </a:moveTo>
                <a:lnTo>
                  <a:pt x="4050706" y="0"/>
                </a:lnTo>
                <a:lnTo>
                  <a:pt x="4050706" y="2222825"/>
                </a:lnTo>
                <a:lnTo>
                  <a:pt x="0" y="22228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19347" y="3275938"/>
            <a:ext cx="9333574" cy="532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4882" indent="-282441" lvl="1">
              <a:lnSpc>
                <a:spcPts val="3846"/>
              </a:lnSpc>
              <a:spcBef>
                <a:spcPct val="0"/>
              </a:spcBef>
              <a:buFont typeface="Arial"/>
              <a:buChar char="•"/>
            </a:pPr>
            <a:r>
              <a:rPr lang="en-US" sz="2616" spc="91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</a:t>
            </a: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obot/avatár low-cost (Operador manual o funcionamiento autónomo) controlado desde la web.</a:t>
            </a:r>
          </a:p>
          <a:p>
            <a:pPr algn="l" marL="564882" indent="-282441" lvl="1">
              <a:lnSpc>
                <a:spcPts val="3846"/>
              </a:lnSpc>
              <a:spcBef>
                <a:spcPct val="0"/>
              </a:spcBef>
              <a:buFont typeface="Arial"/>
              <a:buChar char="•"/>
            </a:pP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Permite acompañamiento remoto, conversación en tiempo real y participación en actividades sociales o laborales.</a:t>
            </a:r>
          </a:p>
          <a:p>
            <a:pPr algn="l" marL="564882" indent="-282441" lvl="1">
              <a:lnSpc>
                <a:spcPts val="3846"/>
              </a:lnSpc>
              <a:spcBef>
                <a:spcPct val="0"/>
              </a:spcBef>
              <a:buFont typeface="Arial"/>
              <a:buChar char="•"/>
            </a:pP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Incluye:</a:t>
            </a:r>
          </a:p>
          <a:p>
            <a:pPr algn="l">
              <a:lnSpc>
                <a:spcPts val="3846"/>
              </a:lnSpc>
              <a:spcBef>
                <a:spcPct val="0"/>
              </a:spcBef>
            </a:pP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      </a:t>
            </a: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🎮 Minijuegos/misiones cooperativas.</a:t>
            </a:r>
          </a:p>
          <a:p>
            <a:pPr algn="l">
              <a:lnSpc>
                <a:spcPts val="3846"/>
              </a:lnSpc>
              <a:spcBef>
                <a:spcPct val="0"/>
              </a:spcBef>
            </a:pP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      </a:t>
            </a: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🧠 Asistente IA con memoria breve y ayuda guiada.</a:t>
            </a:r>
          </a:p>
          <a:p>
            <a:pPr algn="l">
              <a:lnSpc>
                <a:spcPts val="3846"/>
              </a:lnSpc>
              <a:spcBef>
                <a:spcPct val="0"/>
              </a:spcBef>
            </a:pP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      </a:t>
            </a: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🖥️ Consola de operador con video/voz en tiempo real.</a:t>
            </a:r>
          </a:p>
          <a:p>
            <a:pPr algn="l">
              <a:lnSpc>
                <a:spcPts val="3846"/>
              </a:lnSpc>
              <a:spcBef>
                <a:spcPct val="0"/>
              </a:spcBef>
            </a:pP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      </a:t>
            </a:r>
            <a:r>
              <a:rPr lang="en-US" sz="2616" spc="91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📊 Panel de sesiones y métricas.</a:t>
            </a:r>
          </a:p>
          <a:p>
            <a:pPr algn="l" marL="0" indent="0" lvl="0">
              <a:lnSpc>
                <a:spcPts val="3846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19347" y="1374325"/>
            <a:ext cx="9135129" cy="1223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92"/>
              </a:lnSpc>
              <a:spcBef>
                <a:spcPct val="0"/>
              </a:spcBef>
            </a:pPr>
            <a:r>
              <a:rPr lang="en-US" sz="7293" spc="-2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Propuesta de Solución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94754" y="-1835846"/>
            <a:ext cx="5729092" cy="572909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314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550124" y="4826349"/>
            <a:ext cx="8309119" cy="83091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7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7918" y="1028700"/>
            <a:ext cx="4454271" cy="8229600"/>
          </a:xfrm>
          <a:custGeom>
            <a:avLst/>
            <a:gdLst/>
            <a:ahLst/>
            <a:cxnLst/>
            <a:rect r="r" b="b" t="t" l="l"/>
            <a:pathLst>
              <a:path h="8229600" w="4454271">
                <a:moveTo>
                  <a:pt x="0" y="0"/>
                </a:moveTo>
                <a:lnTo>
                  <a:pt x="4454271" y="0"/>
                </a:lnTo>
                <a:lnTo>
                  <a:pt x="4454271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092022" y="1390449"/>
            <a:ext cx="10890565" cy="1422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86"/>
              </a:lnSpc>
              <a:spcBef>
                <a:spcPct val="0"/>
              </a:spcBef>
            </a:pPr>
            <a:r>
              <a:rPr lang="en-US" sz="8530" spc="-2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Tecnologías Usadas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82823" y="3013484"/>
            <a:ext cx="7682100" cy="6610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8203" indent="-254102" lvl="1">
              <a:lnSpc>
                <a:spcPts val="3460"/>
              </a:lnSpc>
              <a:spcBef>
                <a:spcPct val="0"/>
              </a:spcBef>
              <a:buFont typeface="Arial"/>
              <a:buChar char="•"/>
            </a:pPr>
            <a:r>
              <a:rPr lang="en-US" sz="2353" spc="82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Fr</a:t>
            </a:r>
            <a:r>
              <a:rPr lang="en-US" sz="2353" spc="82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ontend: React + Vite + Tailwind, Web Components.</a:t>
            </a:r>
          </a:p>
          <a:p>
            <a:pPr algn="l" marL="508203" indent="-254102" lvl="1">
              <a:lnSpc>
                <a:spcPts val="3460"/>
              </a:lnSpc>
              <a:spcBef>
                <a:spcPct val="0"/>
              </a:spcBef>
              <a:buFont typeface="Arial"/>
              <a:buChar char="•"/>
            </a:pPr>
            <a:r>
              <a:rPr lang="en-US" sz="2353" spc="82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Tiempo real: WebRTC / LiveKit, WebSockets, MQTT.</a:t>
            </a:r>
          </a:p>
          <a:p>
            <a:pPr algn="l" marL="508203" indent="-254102" lvl="1">
              <a:lnSpc>
                <a:spcPts val="3460"/>
              </a:lnSpc>
              <a:spcBef>
                <a:spcPct val="0"/>
              </a:spcBef>
              <a:buFont typeface="Arial"/>
              <a:buChar char="•"/>
            </a:pPr>
            <a:r>
              <a:rPr lang="en-US" sz="2353" spc="82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Backend: Django + DRF o Node/FastAPI, PostgreSQL, Redis.</a:t>
            </a:r>
          </a:p>
          <a:p>
            <a:pPr algn="l" marL="508203" indent="-254102" lvl="1">
              <a:lnSpc>
                <a:spcPts val="3460"/>
              </a:lnSpc>
              <a:spcBef>
                <a:spcPct val="0"/>
              </a:spcBef>
              <a:buFont typeface="Arial"/>
              <a:buChar char="•"/>
            </a:pPr>
            <a:r>
              <a:rPr lang="en-US" sz="2353" spc="82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IA: Ollama (Llama/DeepSeek), Whisper/Vosk (STT), Piper/Coqui (TTS).</a:t>
            </a:r>
          </a:p>
          <a:p>
            <a:pPr algn="l" marL="508203" indent="-254102" lvl="1">
              <a:lnSpc>
                <a:spcPts val="3460"/>
              </a:lnSpc>
              <a:spcBef>
                <a:spcPct val="0"/>
              </a:spcBef>
              <a:buFont typeface="Arial"/>
              <a:buChar char="•"/>
            </a:pPr>
            <a:r>
              <a:rPr lang="en-US" sz="2353" spc="82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Hardware opcional: Raspberry Pi, cámara/micrófono, actuadores.</a:t>
            </a:r>
          </a:p>
          <a:p>
            <a:pPr algn="l" marL="508203" indent="-254102" lvl="1">
              <a:lnSpc>
                <a:spcPts val="3460"/>
              </a:lnSpc>
              <a:spcBef>
                <a:spcPct val="0"/>
              </a:spcBef>
              <a:buFont typeface="Arial"/>
              <a:buChar char="•"/>
            </a:pPr>
            <a:r>
              <a:rPr lang="en-US" sz="2353" spc="82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DevOps: Docker, GitHub Actions, Nginx, métricas (Prometheus/Grafana).</a:t>
            </a:r>
          </a:p>
          <a:p>
            <a:pPr algn="l" marL="508203" indent="-254102" lvl="1">
              <a:lnSpc>
                <a:spcPts val="3460"/>
              </a:lnSpc>
              <a:spcBef>
                <a:spcPct val="0"/>
              </a:spcBef>
              <a:buFont typeface="Arial"/>
              <a:buChar char="•"/>
            </a:pPr>
            <a:r>
              <a:rPr lang="en-US" sz="2353" spc="82" strike="noStrike" u="none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Seguridad: TLS, JWT, control de datos y consentimiento informado.</a:t>
            </a:r>
          </a:p>
          <a:p>
            <a:pPr algn="l" marL="0" indent="0" lvl="0">
              <a:lnSpc>
                <a:spcPts val="39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40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876028">
            <a:off x="4905401" y="8000598"/>
            <a:ext cx="21318728" cy="3622354"/>
            <a:chOff x="0" y="0"/>
            <a:chExt cx="5614809" cy="95403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614809" cy="954036"/>
            </a:xfrm>
            <a:custGeom>
              <a:avLst/>
              <a:gdLst/>
              <a:ahLst/>
              <a:cxnLst/>
              <a:rect r="r" b="b" t="t" l="l"/>
              <a:pathLst>
                <a:path h="954036" w="5614809">
                  <a:moveTo>
                    <a:pt x="0" y="0"/>
                  </a:moveTo>
                  <a:lnTo>
                    <a:pt x="5614809" y="0"/>
                  </a:lnTo>
                  <a:lnTo>
                    <a:pt x="5614809" y="954036"/>
                  </a:lnTo>
                  <a:lnTo>
                    <a:pt x="0" y="954036"/>
                  </a:lnTo>
                  <a:close/>
                </a:path>
              </a:pathLst>
            </a:custGeom>
            <a:solidFill>
              <a:srgbClr val="272D48">
                <a:alpha val="2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5614809" cy="954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3953181" y="816592"/>
            <a:ext cx="9153993" cy="6669926"/>
          </a:xfrm>
          <a:custGeom>
            <a:avLst/>
            <a:gdLst/>
            <a:ahLst/>
            <a:cxnLst/>
            <a:rect r="r" b="b" t="t" l="l"/>
            <a:pathLst>
              <a:path h="6669926" w="9153993">
                <a:moveTo>
                  <a:pt x="9153994" y="0"/>
                </a:moveTo>
                <a:lnTo>
                  <a:pt x="0" y="0"/>
                </a:lnTo>
                <a:lnTo>
                  <a:pt x="0" y="6669927"/>
                </a:lnTo>
                <a:lnTo>
                  <a:pt x="9153994" y="6669927"/>
                </a:lnTo>
                <a:lnTo>
                  <a:pt x="915399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true" flipV="false" rot="0">
            <a:off x="3800781" y="664192"/>
            <a:ext cx="9153993" cy="6669926"/>
          </a:xfrm>
          <a:custGeom>
            <a:avLst/>
            <a:gdLst/>
            <a:ahLst/>
            <a:cxnLst/>
            <a:rect r="r" b="b" t="t" l="l"/>
            <a:pathLst>
              <a:path h="6669926" w="9153993">
                <a:moveTo>
                  <a:pt x="9153994" y="0"/>
                </a:moveTo>
                <a:lnTo>
                  <a:pt x="0" y="0"/>
                </a:lnTo>
                <a:lnTo>
                  <a:pt x="0" y="6669927"/>
                </a:lnTo>
                <a:lnTo>
                  <a:pt x="9153994" y="6669927"/>
                </a:lnTo>
                <a:lnTo>
                  <a:pt x="91539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218411" y="2224125"/>
            <a:ext cx="4986705" cy="9005337"/>
          </a:xfrm>
          <a:custGeom>
            <a:avLst/>
            <a:gdLst/>
            <a:ahLst/>
            <a:cxnLst/>
            <a:rect r="r" b="b" t="t" l="l"/>
            <a:pathLst>
              <a:path h="9005337" w="4986705">
                <a:moveTo>
                  <a:pt x="0" y="0"/>
                </a:moveTo>
                <a:lnTo>
                  <a:pt x="4986706" y="0"/>
                </a:lnTo>
                <a:lnTo>
                  <a:pt x="4986706" y="9005337"/>
                </a:lnTo>
                <a:lnTo>
                  <a:pt x="0" y="90053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290598" y="1589679"/>
            <a:ext cx="5814095" cy="3923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757"/>
              </a:lnSpc>
              <a:spcBef>
                <a:spcPct val="0"/>
              </a:spcBef>
            </a:pPr>
            <a:r>
              <a:rPr lang="en-US" sz="11501" spc="-34">
                <a:solidFill>
                  <a:srgbClr val="374066"/>
                </a:solidFill>
                <a:latin typeface="Anton"/>
                <a:ea typeface="Anton"/>
                <a:cs typeface="Anton"/>
                <a:sym typeface="Anton"/>
              </a:rPr>
              <a:t>MUCHAS 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DAGxddVTrWM</dc:identifier>
  <dcterms:modified xsi:type="dcterms:W3CDTF">2011-08-01T06:04:30Z</dcterms:modified>
  <cp:revision>1</cp:revision>
  <dc:title>Presentación Avatar Gamer</dc:title>
</cp:coreProperties>
</file>