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714" r:id="rId4"/>
    <p:sldMasterId id="2147483732" r:id="rId5"/>
    <p:sldMasterId id="214748375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490" autoAdjust="0"/>
    <p:restoredTop sz="94660"/>
  </p:normalViewPr>
  <p:slideViewPr>
    <p:cSldViewPr snapToGrid="0">
      <p:cViewPr varScale="1">
        <p:scale>
          <a:sx n="68" d="100"/>
          <a:sy n="68" d="100"/>
        </p:scale>
        <p:origin x="29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DE5C-FBA5-40AD-8163-2BD9881157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73C9034-EA48-430D-B06C-1A95D65066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BBD5FD0-13A3-4195-88F9-A94C5F2762DB}"/>
              </a:ext>
            </a:extLst>
          </p:cNvPr>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a:extLst>
              <a:ext uri="{FF2B5EF4-FFF2-40B4-BE49-F238E27FC236}">
                <a16:creationId xmlns:a16="http://schemas.microsoft.com/office/drawing/2014/main" id="{AB45C120-1380-48D1-B87E-E56830D36E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D2977D-00D7-4004-A281-80882528E2A8}"/>
              </a:ext>
            </a:extLst>
          </p:cNvPr>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371724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845E-9284-48D4-9FA1-D1D75C2C1FE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A6E8B5-2CB2-4652-BC44-FF96FA87D4B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0E555F-AB4D-44F0-8CAF-7115FB2757C1}"/>
              </a:ext>
            </a:extLst>
          </p:cNvPr>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a:extLst>
              <a:ext uri="{FF2B5EF4-FFF2-40B4-BE49-F238E27FC236}">
                <a16:creationId xmlns:a16="http://schemas.microsoft.com/office/drawing/2014/main" id="{834A5EC9-45A2-4E61-B21A-236BC672B2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5CB16E-1250-499A-819E-416524B2D42E}"/>
              </a:ext>
            </a:extLst>
          </p:cNvPr>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107220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B59328-D0F1-4BB8-A499-798C1FE1E5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9BBBBE-419E-42AD-8EFC-613EC965B5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ADE6E5-C0D8-413E-804D-2F6F3555B2A0}"/>
              </a:ext>
            </a:extLst>
          </p:cNvPr>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a:extLst>
              <a:ext uri="{FF2B5EF4-FFF2-40B4-BE49-F238E27FC236}">
                <a16:creationId xmlns:a16="http://schemas.microsoft.com/office/drawing/2014/main" id="{317E280C-94F3-4F2D-BDC3-4F960443B1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07E4C-8EE9-4237-83AC-0EBF4D967506}"/>
              </a:ext>
            </a:extLst>
          </p:cNvPr>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1548687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96B0A890-E066-4954-994B-9EDF3C2739E4}"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4071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7971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4155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A1D98-E7D1-4992-80AF-350280F557C8}" type="datetimeFigureOut">
              <a:rPr lang="en-GB" smtClean="0"/>
              <a:t>25/08/2018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B0A890-E066-4954-994B-9EDF3C2739E4}"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4508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DA1D98-E7D1-4992-80AF-350280F557C8}" type="datetimeFigureOut">
              <a:rPr lang="en-GB" smtClean="0"/>
              <a:t>25/08/2018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B0A890-E066-4954-994B-9EDF3C2739E4}"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7611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DA1D98-E7D1-4992-80AF-350280F557C8}" type="datetimeFigureOut">
              <a:rPr lang="en-GB" smtClean="0"/>
              <a:t>25/08/2018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B0A890-E066-4954-994B-9EDF3C2739E4}"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7902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A1D98-E7D1-4992-80AF-350280F557C8}" type="datetimeFigureOut">
              <a:rPr lang="en-GB" smtClean="0"/>
              <a:t>25/08/2018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1546671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DA1D98-E7D1-4992-80AF-350280F557C8}" type="datetimeFigureOut">
              <a:rPr lang="en-GB" smtClean="0"/>
              <a:t>25/08/2018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B0A890-E066-4954-994B-9EDF3C2739E4}"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2511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DB8F-B030-4D9E-92D6-7DD73312606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2D250D4-DF1F-4FA0-9559-977854D66AE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0FB6C6-6907-4995-B5A3-B50FC2A07EE0}"/>
              </a:ext>
            </a:extLst>
          </p:cNvPr>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a:extLst>
              <a:ext uri="{FF2B5EF4-FFF2-40B4-BE49-F238E27FC236}">
                <a16:creationId xmlns:a16="http://schemas.microsoft.com/office/drawing/2014/main" id="{C81E2CBD-704A-4E03-97F8-F4900353F8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C8175E-CEA3-4014-A560-06E068F116EA}"/>
              </a:ext>
            </a:extLst>
          </p:cNvPr>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2469462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BDA1D98-E7D1-4992-80AF-350280F557C8}" type="datetimeFigureOut">
              <a:rPr lang="en-GB" smtClean="0"/>
              <a:t>25/08/2018</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96B0A890-E066-4954-994B-9EDF3C2739E4}"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4204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20379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9906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96B0A890-E066-4954-994B-9EDF3C2739E4}"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44141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64118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88745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A1D98-E7D1-4992-80AF-350280F557C8}" type="datetimeFigureOut">
              <a:rPr lang="en-GB" smtClean="0"/>
              <a:t>25/08/2018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B0A890-E066-4954-994B-9EDF3C2739E4}"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45459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DA1D98-E7D1-4992-80AF-350280F557C8}" type="datetimeFigureOut">
              <a:rPr lang="en-GB" smtClean="0"/>
              <a:t>25/08/2018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B0A890-E066-4954-994B-9EDF3C2739E4}"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88409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DA1D98-E7D1-4992-80AF-350280F557C8}" type="datetimeFigureOut">
              <a:rPr lang="en-GB" smtClean="0"/>
              <a:t>25/08/2018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B0A890-E066-4954-994B-9EDF3C2739E4}"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46584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A1D98-E7D1-4992-80AF-350280F557C8}" type="datetimeFigureOut">
              <a:rPr lang="en-GB" smtClean="0"/>
              <a:t>25/08/2018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104997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5A0B-87B3-4F9E-A0BE-39CF08C5FC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1627345-238D-4E53-AFF9-8DA9FE84A7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859444-0DD0-49FB-B5E9-8BC24ACAF28A}"/>
              </a:ext>
            </a:extLst>
          </p:cNvPr>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a:extLst>
              <a:ext uri="{FF2B5EF4-FFF2-40B4-BE49-F238E27FC236}">
                <a16:creationId xmlns:a16="http://schemas.microsoft.com/office/drawing/2014/main" id="{8EBF5078-A2B5-4B55-9B75-5DF6EE66CC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5B2EE9-52ED-4C9C-85AA-FCA81FD65D39}"/>
              </a:ext>
            </a:extLst>
          </p:cNvPr>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5523998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DA1D98-E7D1-4992-80AF-350280F557C8}" type="datetimeFigureOut">
              <a:rPr lang="en-GB" smtClean="0"/>
              <a:t>25/08/2018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B0A890-E066-4954-994B-9EDF3C2739E4}"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7019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BDA1D98-E7D1-4992-80AF-350280F557C8}" type="datetimeFigureOut">
              <a:rPr lang="en-GB" smtClean="0"/>
              <a:t>25/08/2018</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96B0A890-E066-4954-994B-9EDF3C2739E4}"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98856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54652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47287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96B0A890-E066-4954-994B-9EDF3C2739E4}" type="slidenum">
              <a:rPr lang="en-GB" smtClean="0"/>
              <a:t>‹#›</a:t>
            </a:fld>
            <a:endParaRPr lang="en-GB"/>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83472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19290698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72832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A1D98-E7D1-4992-80AF-350280F557C8}" type="datetimeFigureOut">
              <a:rPr lang="en-GB" smtClean="0"/>
              <a:t>25/08/2018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7182828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DA1D98-E7D1-4992-80AF-350280F557C8}" type="datetimeFigureOut">
              <a:rPr lang="en-GB" smtClean="0"/>
              <a:t>25/08/2018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B0A890-E066-4954-994B-9EDF3C2739E4}" type="slidenum">
              <a:rPr lang="en-GB" smtClean="0"/>
              <a:t>‹#›</a:t>
            </a:fld>
            <a:endParaRPr lang="en-GB"/>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38107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DA1D98-E7D1-4992-80AF-350280F557C8}" type="datetimeFigureOut">
              <a:rPr lang="en-GB" smtClean="0"/>
              <a:t>25/08/2018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B0A890-E066-4954-994B-9EDF3C2739E4}" type="slidenum">
              <a:rPr lang="en-GB" smtClean="0"/>
              <a:t>‹#›</a:t>
            </a:fld>
            <a:endParaRPr lang="en-GB"/>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2821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12FD-FE85-4239-8AD6-BFFD71CB601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AC3AC4F-0D8B-4B7E-A6F3-0ED5A242E7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A4591CC-AC1D-499A-9305-DDFD8E989D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34103EC-5591-4B69-A1D5-83ABDC87D4C9}"/>
              </a:ext>
            </a:extLst>
          </p:cNvPr>
          <p:cNvSpPr>
            <a:spLocks noGrp="1"/>
          </p:cNvSpPr>
          <p:nvPr>
            <p:ph type="dt" sz="half" idx="10"/>
          </p:nvPr>
        </p:nvSpPr>
        <p:spPr/>
        <p:txBody>
          <a:bodyPr/>
          <a:lstStyle/>
          <a:p>
            <a:fld id="{DBDA1D98-E7D1-4992-80AF-350280F557C8}" type="datetimeFigureOut">
              <a:rPr lang="en-GB" smtClean="0"/>
              <a:t>25/08/2018</a:t>
            </a:fld>
            <a:endParaRPr lang="en-GB"/>
          </a:p>
        </p:txBody>
      </p:sp>
      <p:sp>
        <p:nvSpPr>
          <p:cNvPr id="6" name="Footer Placeholder 5">
            <a:extLst>
              <a:ext uri="{FF2B5EF4-FFF2-40B4-BE49-F238E27FC236}">
                <a16:creationId xmlns:a16="http://schemas.microsoft.com/office/drawing/2014/main" id="{533DFF79-870D-4006-9890-564A40B99E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0EE377-94F3-4766-A2AE-9E92D4DEBBE9}"/>
              </a:ext>
            </a:extLst>
          </p:cNvPr>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14110193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A1D98-E7D1-4992-80AF-350280F557C8}" type="datetimeFigureOut">
              <a:rPr lang="en-GB" smtClean="0"/>
              <a:t>25/08/2018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19998293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BDA1D98-E7D1-4992-80AF-350280F557C8}" type="datetimeFigureOut">
              <a:rPr lang="en-GB" smtClean="0"/>
              <a:t>25/08/2018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B0A890-E066-4954-994B-9EDF3C2739E4}" type="slidenum">
              <a:rPr lang="en-GB" smtClean="0"/>
              <a:t>‹#›</a:t>
            </a:fld>
            <a:endParaRPr lang="en-GB"/>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76090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BDA1D98-E7D1-4992-80AF-350280F557C8}" type="datetimeFigureOut">
              <a:rPr lang="en-GB" smtClean="0"/>
              <a:t>25/08/2018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7560022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BDA1D98-E7D1-4992-80AF-350280F557C8}" type="datetimeFigureOut">
              <a:rPr lang="en-GB" smtClean="0"/>
              <a:t>25/08/2018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42720390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79738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74176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32546083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11813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55881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926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84D5F-B1B7-42D7-9DDB-FB218C9CD97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F929721-3D2E-444A-B06A-0E17C3B367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C2DAB3D-5A30-421F-A1AC-4711307AD89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0ACE52E-707E-42F1-9DF1-381BC973DB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AC6BEB-4696-41A6-949E-2D51F1FCAD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D98244E-AA8E-41F3-9CAE-8F4EC75D1C38}"/>
              </a:ext>
            </a:extLst>
          </p:cNvPr>
          <p:cNvSpPr>
            <a:spLocks noGrp="1"/>
          </p:cNvSpPr>
          <p:nvPr>
            <p:ph type="dt" sz="half" idx="10"/>
          </p:nvPr>
        </p:nvSpPr>
        <p:spPr/>
        <p:txBody>
          <a:bodyPr/>
          <a:lstStyle/>
          <a:p>
            <a:fld id="{DBDA1D98-E7D1-4992-80AF-350280F557C8}" type="datetimeFigureOut">
              <a:rPr lang="en-GB" smtClean="0"/>
              <a:t>25/08/2018</a:t>
            </a:fld>
            <a:endParaRPr lang="en-GB"/>
          </a:p>
        </p:txBody>
      </p:sp>
      <p:sp>
        <p:nvSpPr>
          <p:cNvPr id="8" name="Footer Placeholder 7">
            <a:extLst>
              <a:ext uri="{FF2B5EF4-FFF2-40B4-BE49-F238E27FC236}">
                <a16:creationId xmlns:a16="http://schemas.microsoft.com/office/drawing/2014/main" id="{D3920EF1-7D4F-4368-9AD1-57C73F43062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C103509-18FC-4838-8860-5C763EE1A33E}"/>
              </a:ext>
            </a:extLst>
          </p:cNvPr>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39909282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467681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96B0A890-E066-4954-994B-9EDF3C2739E4}"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61305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34220548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01047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A1D98-E7D1-4992-80AF-350280F557C8}" type="datetimeFigureOut">
              <a:rPr lang="en-GB" smtClean="0"/>
              <a:t>25/08/2018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16206582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DA1D98-E7D1-4992-80AF-350280F557C8}" type="datetimeFigureOut">
              <a:rPr lang="en-GB" smtClean="0"/>
              <a:t>25/08/2018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B0A890-E066-4954-994B-9EDF3C2739E4}"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0505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DA1D98-E7D1-4992-80AF-350280F557C8}" type="datetimeFigureOut">
              <a:rPr lang="en-GB" smtClean="0"/>
              <a:t>25/08/2018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B0A890-E066-4954-994B-9EDF3C2739E4}"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51691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A1D98-E7D1-4992-80AF-350280F557C8}" type="datetimeFigureOut">
              <a:rPr lang="en-GB" smtClean="0"/>
              <a:t>25/08/2018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1426374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BDA1D98-E7D1-4992-80AF-350280F557C8}" type="datetimeFigureOut">
              <a:rPr lang="en-GB" smtClean="0"/>
              <a:t>25/08/2018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B0A890-E066-4954-994B-9EDF3C2739E4}"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64856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BDA1D98-E7D1-4992-80AF-350280F557C8}" type="datetimeFigureOut">
              <a:rPr lang="en-GB" smtClean="0"/>
              <a:t>25/08/2018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596070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5417-344A-4969-AF1D-3DAD6F53E13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3856B1A-C462-4043-9C6B-37E9DDDA77A7}"/>
              </a:ext>
            </a:extLst>
          </p:cNvPr>
          <p:cNvSpPr>
            <a:spLocks noGrp="1"/>
          </p:cNvSpPr>
          <p:nvPr>
            <p:ph type="dt" sz="half" idx="10"/>
          </p:nvPr>
        </p:nvSpPr>
        <p:spPr/>
        <p:txBody>
          <a:bodyPr/>
          <a:lstStyle/>
          <a:p>
            <a:fld id="{DBDA1D98-E7D1-4992-80AF-350280F557C8}" type="datetimeFigureOut">
              <a:rPr lang="en-GB" smtClean="0"/>
              <a:t>25/08/2018</a:t>
            </a:fld>
            <a:endParaRPr lang="en-GB"/>
          </a:p>
        </p:txBody>
      </p:sp>
      <p:sp>
        <p:nvSpPr>
          <p:cNvPr id="4" name="Footer Placeholder 3">
            <a:extLst>
              <a:ext uri="{FF2B5EF4-FFF2-40B4-BE49-F238E27FC236}">
                <a16:creationId xmlns:a16="http://schemas.microsoft.com/office/drawing/2014/main" id="{F982BDCF-EF50-460A-9A01-7C496910D80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D2A3867-DD8D-4F22-BBF1-084C888C914F}"/>
              </a:ext>
            </a:extLst>
          </p:cNvPr>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252184162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BDA1D98-E7D1-4992-80AF-350280F557C8}" type="datetimeFigureOut">
              <a:rPr lang="en-GB" smtClean="0"/>
              <a:t>25/08/2018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17597101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31335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42328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351675484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319559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75248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52758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2291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6B0A890-E066-4954-994B-9EDF3C2739E4}"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97686982"/>
      </p:ext>
    </p:extLst>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3101557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1DB4EE-55AE-426A-A790-2CEE113DA0D8}"/>
              </a:ext>
            </a:extLst>
          </p:cNvPr>
          <p:cNvSpPr>
            <a:spLocks noGrp="1"/>
          </p:cNvSpPr>
          <p:nvPr>
            <p:ph type="dt" sz="half" idx="10"/>
          </p:nvPr>
        </p:nvSpPr>
        <p:spPr/>
        <p:txBody>
          <a:bodyPr/>
          <a:lstStyle/>
          <a:p>
            <a:fld id="{DBDA1D98-E7D1-4992-80AF-350280F557C8}" type="datetimeFigureOut">
              <a:rPr lang="en-GB" smtClean="0"/>
              <a:t>25/08/2018</a:t>
            </a:fld>
            <a:endParaRPr lang="en-GB"/>
          </a:p>
        </p:txBody>
      </p:sp>
      <p:sp>
        <p:nvSpPr>
          <p:cNvPr id="3" name="Footer Placeholder 2">
            <a:extLst>
              <a:ext uri="{FF2B5EF4-FFF2-40B4-BE49-F238E27FC236}">
                <a16:creationId xmlns:a16="http://schemas.microsoft.com/office/drawing/2014/main" id="{41E211BB-6DEC-41A4-BBA2-7DBFDC3E7A5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C98B077-E618-4FB9-850F-68B064BCE8EF}"/>
              </a:ext>
            </a:extLst>
          </p:cNvPr>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396991741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6B0A890-E066-4954-994B-9EDF3C2739E4}"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24403630"/>
      </p:ext>
    </p:extLst>
  </p:cSld>
  <p:clrMapOvr>
    <a:overrideClrMapping bg1="dk1" tx1="lt1" bg2="dk2" tx2="lt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A1D98-E7D1-4992-80AF-350280F557C8}" type="datetimeFigureOut">
              <a:rPr lang="en-GB" smtClean="0"/>
              <a:t>25/08/2018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71546469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DA1D98-E7D1-4992-80AF-350280F557C8}" type="datetimeFigureOut">
              <a:rPr lang="en-GB" smtClean="0"/>
              <a:t>25/08/2018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382877695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DA1D98-E7D1-4992-80AF-350280F557C8}" type="datetimeFigureOut">
              <a:rPr lang="en-GB" smtClean="0"/>
              <a:t>25/08/2018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329117970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A1D98-E7D1-4992-80AF-350280F557C8}" type="datetimeFigureOut">
              <a:rPr lang="en-GB" smtClean="0"/>
              <a:t>25/08/2018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334915005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BDA1D98-E7D1-4992-80AF-350280F557C8}" type="datetimeFigureOut">
              <a:rPr lang="en-GB" smtClean="0"/>
              <a:t>25/08/2018</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6B0A890-E066-4954-994B-9EDF3C2739E4}"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194324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BDA1D98-E7D1-4992-80AF-350280F557C8}" type="datetimeFigureOut">
              <a:rPr lang="en-GB" smtClean="0"/>
              <a:t>25/08/2018</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6B0A890-E066-4954-994B-9EDF3C2739E4}"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963444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399260617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A1D98-E7D1-4992-80AF-350280F557C8}" type="datetimeFigureOut">
              <a:rPr lang="en-GB" smtClean="0"/>
              <a:t>25/08/2018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4093321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58CF-3D96-4585-9258-151B60BAB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6DF67B2-2E19-4395-BBB3-61EA15936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64D9141-BA58-44AD-8FBD-59E5CDBA2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941F2D-0360-4986-AB00-3AD7E40A04BB}"/>
              </a:ext>
            </a:extLst>
          </p:cNvPr>
          <p:cNvSpPr>
            <a:spLocks noGrp="1"/>
          </p:cNvSpPr>
          <p:nvPr>
            <p:ph type="dt" sz="half" idx="10"/>
          </p:nvPr>
        </p:nvSpPr>
        <p:spPr/>
        <p:txBody>
          <a:bodyPr/>
          <a:lstStyle/>
          <a:p>
            <a:fld id="{DBDA1D98-E7D1-4992-80AF-350280F557C8}" type="datetimeFigureOut">
              <a:rPr lang="en-GB" smtClean="0"/>
              <a:t>25/08/2018</a:t>
            </a:fld>
            <a:endParaRPr lang="en-GB"/>
          </a:p>
        </p:txBody>
      </p:sp>
      <p:sp>
        <p:nvSpPr>
          <p:cNvPr id="6" name="Footer Placeholder 5">
            <a:extLst>
              <a:ext uri="{FF2B5EF4-FFF2-40B4-BE49-F238E27FC236}">
                <a16:creationId xmlns:a16="http://schemas.microsoft.com/office/drawing/2014/main" id="{E7667F8E-EA16-4266-9E9A-291F6707B0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1C519E-56E8-4509-B704-F8CAC062FA6E}"/>
              </a:ext>
            </a:extLst>
          </p:cNvPr>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3391331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DABBB-B1F9-4672-900E-4D06D06788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C2F70F6-4D90-40FD-9791-6694A48C49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1F5D8C-5B2C-43F3-8511-F5B542C34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10DFA4-37E7-4C33-91C8-65E2BFEF2593}"/>
              </a:ext>
            </a:extLst>
          </p:cNvPr>
          <p:cNvSpPr>
            <a:spLocks noGrp="1"/>
          </p:cNvSpPr>
          <p:nvPr>
            <p:ph type="dt" sz="half" idx="10"/>
          </p:nvPr>
        </p:nvSpPr>
        <p:spPr/>
        <p:txBody>
          <a:bodyPr/>
          <a:lstStyle/>
          <a:p>
            <a:fld id="{DBDA1D98-E7D1-4992-80AF-350280F557C8}" type="datetimeFigureOut">
              <a:rPr lang="en-GB" smtClean="0"/>
              <a:t>25/08/2018</a:t>
            </a:fld>
            <a:endParaRPr lang="en-GB"/>
          </a:p>
        </p:txBody>
      </p:sp>
      <p:sp>
        <p:nvSpPr>
          <p:cNvPr id="6" name="Footer Placeholder 5">
            <a:extLst>
              <a:ext uri="{FF2B5EF4-FFF2-40B4-BE49-F238E27FC236}">
                <a16:creationId xmlns:a16="http://schemas.microsoft.com/office/drawing/2014/main" id="{8B6A6AF5-B830-4F28-A54E-B268FC1AB2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A86FE7-9A58-45AA-9412-166D0DE61CBE}"/>
              </a:ext>
            </a:extLst>
          </p:cNvPr>
          <p:cNvSpPr>
            <a:spLocks noGrp="1"/>
          </p:cNvSpPr>
          <p:nvPr>
            <p:ph type="sldNum" sz="quarter" idx="12"/>
          </p:nvPr>
        </p:nvSpPr>
        <p:spPr/>
        <p:txBody>
          <a:bodyPr/>
          <a:lstStyle/>
          <a:p>
            <a:fld id="{96B0A890-E066-4954-994B-9EDF3C2739E4}" type="slidenum">
              <a:rPr lang="en-GB" smtClean="0"/>
              <a:t>‹#›</a:t>
            </a:fld>
            <a:endParaRPr lang="en-GB"/>
          </a:p>
        </p:txBody>
      </p:sp>
    </p:spTree>
    <p:extLst>
      <p:ext uri="{BB962C8B-B14F-4D97-AF65-F5344CB8AC3E}">
        <p14:creationId xmlns:p14="http://schemas.microsoft.com/office/powerpoint/2010/main" val="415311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image" Target="../media/image4.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theme" Target="../theme/theme5.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image" Target="../media/image8.pn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image" Target="../media/image7.png"/><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6.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16BDED-D668-4903-9058-E0E3A9CA73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51859FA-A86E-4A7A-B91A-5E1280F2D6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4E8227-D677-41DA-898E-5771124C69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A1D98-E7D1-4992-80AF-350280F557C8}" type="datetimeFigureOut">
              <a:rPr lang="en-GB" smtClean="0"/>
              <a:t>25/08/2018</a:t>
            </a:fld>
            <a:endParaRPr lang="en-GB"/>
          </a:p>
        </p:txBody>
      </p:sp>
      <p:sp>
        <p:nvSpPr>
          <p:cNvPr id="5" name="Footer Placeholder 4">
            <a:extLst>
              <a:ext uri="{FF2B5EF4-FFF2-40B4-BE49-F238E27FC236}">
                <a16:creationId xmlns:a16="http://schemas.microsoft.com/office/drawing/2014/main" id="{7605F827-2B9C-4A2A-BDD5-FB3B82FA25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A5E3A5E-5D66-42F0-8601-BA59B2AAA0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0A890-E066-4954-994B-9EDF3C2739E4}" type="slidenum">
              <a:rPr lang="en-GB" smtClean="0"/>
              <a:t>‹#›</a:t>
            </a:fld>
            <a:endParaRPr lang="en-GB"/>
          </a:p>
        </p:txBody>
      </p:sp>
    </p:spTree>
    <p:extLst>
      <p:ext uri="{BB962C8B-B14F-4D97-AF65-F5344CB8AC3E}">
        <p14:creationId xmlns:p14="http://schemas.microsoft.com/office/powerpoint/2010/main" val="1018029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BDA1D98-E7D1-4992-80AF-350280F557C8}" type="datetimeFigureOut">
              <a:rPr lang="en-GB" smtClean="0"/>
              <a:t>25/08/2018</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6B0A890-E066-4954-994B-9EDF3C2739E4}"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0760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BDA1D98-E7D1-4992-80AF-350280F557C8}" type="datetimeFigureOut">
              <a:rPr lang="en-GB" smtClean="0"/>
              <a:t>25/08/2018</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6B0A890-E066-4954-994B-9EDF3C2739E4}"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6081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DA1D98-E7D1-4992-80AF-350280F557C8}" type="datetimeFigureOut">
              <a:rPr lang="en-GB" smtClean="0"/>
              <a:t>25/08/2018</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B0A890-E066-4954-994B-9EDF3C2739E4}" type="slidenum">
              <a:rPr lang="en-GB" smtClean="0"/>
              <a:t>‹#›</a:t>
            </a:fld>
            <a:endParaRPr lang="en-GB"/>
          </a:p>
        </p:txBody>
      </p:sp>
    </p:spTree>
    <p:extLst>
      <p:ext uri="{BB962C8B-B14F-4D97-AF65-F5344CB8AC3E}">
        <p14:creationId xmlns:p14="http://schemas.microsoft.com/office/powerpoint/2010/main" val="414258139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DA1D98-E7D1-4992-80AF-350280F557C8}" type="datetimeFigureOut">
              <a:rPr lang="en-GB" smtClean="0"/>
              <a:t>25/08/2018</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B0A890-E066-4954-994B-9EDF3C2739E4}" type="slidenum">
              <a:rPr lang="en-GB" smtClean="0"/>
              <a:t>‹#›</a:t>
            </a:fld>
            <a:endParaRPr lang="en-GB"/>
          </a:p>
        </p:txBody>
      </p:sp>
    </p:spTree>
    <p:extLst>
      <p:ext uri="{BB962C8B-B14F-4D97-AF65-F5344CB8AC3E}">
        <p14:creationId xmlns:p14="http://schemas.microsoft.com/office/powerpoint/2010/main" val="54808521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BDA1D98-E7D1-4992-80AF-350280F557C8}" type="datetimeFigureOut">
              <a:rPr lang="en-GB" smtClean="0"/>
              <a:t>25/08/2018</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6B0A890-E066-4954-994B-9EDF3C2739E4}"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801896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4.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AE8ED0-691D-4847-99A7-B22AFDFF005D}"/>
              </a:ext>
            </a:extLst>
          </p:cNvPr>
          <p:cNvPicPr>
            <a:picLocks noChangeAspect="1"/>
          </p:cNvPicPr>
          <p:nvPr/>
        </p:nvPicPr>
        <p:blipFill rotWithShape="1">
          <a:blip r:embed="rId2">
            <a:extLst>
              <a:ext uri="{28A0092B-C50C-407E-A947-70E740481C1C}">
                <a14:useLocalDpi xmlns:a14="http://schemas.microsoft.com/office/drawing/2010/main" val="0"/>
              </a:ext>
            </a:extLst>
          </a:blip>
          <a:srcRect l="1489" r="2067" b="1"/>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AD9B2A06-7ADB-4914-88B7-F93DCB3B1C5A}"/>
              </a:ext>
            </a:extLst>
          </p:cNvPr>
          <p:cNvSpPr>
            <a:spLocks noGrp="1"/>
          </p:cNvSpPr>
          <p:nvPr>
            <p:ph type="ctrTitle"/>
          </p:nvPr>
        </p:nvSpPr>
        <p:spPr>
          <a:xfrm>
            <a:off x="8022021" y="3231931"/>
            <a:ext cx="3852041" cy="1834056"/>
          </a:xfrm>
        </p:spPr>
        <p:txBody>
          <a:bodyPr>
            <a:normAutofit/>
          </a:bodyPr>
          <a:lstStyle/>
          <a:p>
            <a:r>
              <a:rPr lang="en-GB" sz="3400" dirty="0"/>
              <a:t>Question Answering with the Dynamic Memory Network</a:t>
            </a:r>
          </a:p>
        </p:txBody>
      </p:sp>
      <p:sp>
        <p:nvSpPr>
          <p:cNvPr id="3" name="Subtitle 2">
            <a:extLst>
              <a:ext uri="{FF2B5EF4-FFF2-40B4-BE49-F238E27FC236}">
                <a16:creationId xmlns:a16="http://schemas.microsoft.com/office/drawing/2014/main" id="{00CC79FB-2287-46E9-9A03-BF5E076FD470}"/>
              </a:ext>
            </a:extLst>
          </p:cNvPr>
          <p:cNvSpPr>
            <a:spLocks noGrp="1"/>
          </p:cNvSpPr>
          <p:nvPr>
            <p:ph type="subTitle" idx="1"/>
          </p:nvPr>
        </p:nvSpPr>
        <p:spPr>
          <a:xfrm>
            <a:off x="7782910" y="5242675"/>
            <a:ext cx="4330262" cy="683284"/>
          </a:xfrm>
        </p:spPr>
        <p:txBody>
          <a:bodyPr>
            <a:normAutofit/>
          </a:bodyPr>
          <a:lstStyle/>
          <a:p>
            <a:r>
              <a:rPr lang="en-GB" sz="2000" dirty="0">
                <a:latin typeface="+mj-lt"/>
              </a:rPr>
              <a:t>We answer the: what, why and how of ‘Question Answering’.</a:t>
            </a: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702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6690-3801-4F05-A922-F720193DC7DE}"/>
              </a:ext>
            </a:extLst>
          </p:cNvPr>
          <p:cNvSpPr>
            <a:spLocks noGrp="1"/>
          </p:cNvSpPr>
          <p:nvPr>
            <p:ph type="title"/>
          </p:nvPr>
        </p:nvSpPr>
        <p:spPr>
          <a:xfrm>
            <a:off x="838200" y="365126"/>
            <a:ext cx="10515600" cy="847658"/>
          </a:xfrm>
        </p:spPr>
        <p:txBody>
          <a:bodyPr>
            <a:normAutofit/>
          </a:bodyPr>
          <a:lstStyle/>
          <a:p>
            <a:pPr algn="ctr"/>
            <a:r>
              <a:rPr lang="en-GB" sz="3600" dirty="0"/>
              <a:t>Q: How well did the model answer the questions?</a:t>
            </a:r>
          </a:p>
        </p:txBody>
      </p:sp>
      <p:sp>
        <p:nvSpPr>
          <p:cNvPr id="3" name="Content Placeholder 2">
            <a:extLst>
              <a:ext uri="{FF2B5EF4-FFF2-40B4-BE49-F238E27FC236}">
                <a16:creationId xmlns:a16="http://schemas.microsoft.com/office/drawing/2014/main" id="{4183A28F-459A-45E4-A227-B91354D45790}"/>
              </a:ext>
            </a:extLst>
          </p:cNvPr>
          <p:cNvSpPr>
            <a:spLocks noGrp="1"/>
          </p:cNvSpPr>
          <p:nvPr>
            <p:ph idx="1"/>
          </p:nvPr>
        </p:nvSpPr>
        <p:spPr>
          <a:xfrm>
            <a:off x="510139" y="1337912"/>
            <a:ext cx="11194181" cy="5332395"/>
          </a:xfrm>
        </p:spPr>
        <p:txBody>
          <a:bodyPr>
            <a:normAutofit fontScale="55000" lnSpcReduction="20000"/>
          </a:bodyPr>
          <a:lstStyle/>
          <a:p>
            <a:pPr marL="0" indent="0">
              <a:buNone/>
            </a:pPr>
            <a:r>
              <a:rPr lang="en-GB" sz="3600" dirty="0"/>
              <a:t>When answering questions of an unseen dataset (test of generalisability), </a:t>
            </a:r>
            <a:r>
              <a:rPr lang="en-GB" sz="3600" b="1" dirty="0"/>
              <a:t>21% of the predicted answers contained the true answer</a:t>
            </a:r>
            <a:r>
              <a:rPr lang="en-GB" sz="3600" dirty="0"/>
              <a:t>, 79% did not. Here are some examples:</a:t>
            </a:r>
          </a:p>
          <a:p>
            <a:pPr marL="0" indent="0">
              <a:buNone/>
            </a:pPr>
            <a:r>
              <a:rPr lang="en-GB" b="1" dirty="0"/>
              <a:t>Question: </a:t>
            </a:r>
            <a:r>
              <a:rPr lang="en-GB" i="1" dirty="0"/>
              <a:t>“Ctenophores, cnidarians and what other group are labelled diploblastic?” </a:t>
            </a:r>
          </a:p>
          <a:p>
            <a:pPr marL="0" indent="0">
              <a:buNone/>
            </a:pPr>
            <a:r>
              <a:rPr lang="en-GB" b="1" dirty="0"/>
              <a:t>Real answer: </a:t>
            </a:r>
            <a:r>
              <a:rPr lang="en-GB" i="1" dirty="0"/>
              <a:t>“sponges“</a:t>
            </a:r>
          </a:p>
          <a:p>
            <a:pPr marL="0" indent="0">
              <a:buNone/>
            </a:pPr>
            <a:r>
              <a:rPr lang="en-GB" b="1" dirty="0"/>
              <a:t>Predicted answer: </a:t>
            </a:r>
            <a:r>
              <a:rPr lang="en-GB" i="1" dirty="0"/>
              <a:t>“al, which is called the mesoglea in cnidarians and ctenophores; more complex animals have three main cell lay”</a:t>
            </a:r>
          </a:p>
          <a:p>
            <a:pPr marL="0" indent="0">
              <a:buNone/>
            </a:pPr>
            <a:r>
              <a:rPr lang="en-GB" b="1" dirty="0"/>
              <a:t>Predicted answer in real answer: </a:t>
            </a:r>
            <a:r>
              <a:rPr lang="en-GB" dirty="0"/>
              <a:t>False </a:t>
            </a:r>
          </a:p>
          <a:p>
            <a:pPr marL="0" indent="0">
              <a:buNone/>
            </a:pPr>
            <a:endParaRPr lang="en-GB" dirty="0"/>
          </a:p>
          <a:p>
            <a:pPr marL="0" indent="0">
              <a:buNone/>
            </a:pPr>
            <a:r>
              <a:rPr lang="en-GB" b="1" dirty="0"/>
              <a:t>Question: </a:t>
            </a:r>
            <a:r>
              <a:rPr lang="en-GB" i="1" dirty="0"/>
              <a:t>“What group specifically opposed the Huguenots?”</a:t>
            </a:r>
          </a:p>
          <a:p>
            <a:pPr marL="0" indent="0">
              <a:buNone/>
            </a:pPr>
            <a:r>
              <a:rPr lang="en-GB" b="1" dirty="0"/>
              <a:t>Real answer: </a:t>
            </a:r>
            <a:r>
              <a:rPr lang="en-GB" i="1" dirty="0"/>
              <a:t>“Catholic Church in France”</a:t>
            </a:r>
          </a:p>
          <a:p>
            <a:pPr marL="0" indent="0">
              <a:buNone/>
            </a:pPr>
            <a:r>
              <a:rPr lang="en-GB" b="1" dirty="0"/>
              <a:t>Predicted answer: </a:t>
            </a:r>
            <a:r>
              <a:rPr lang="en-GB" i="1" dirty="0"/>
              <a:t>“The Catholic Church in France and many of its members opposed the Huguenots. Some Huguenot preachers and congregants were attacked as they attempted to”</a:t>
            </a:r>
          </a:p>
          <a:p>
            <a:pPr marL="0" indent="0">
              <a:buNone/>
            </a:pPr>
            <a:r>
              <a:rPr lang="en-GB" b="1" dirty="0"/>
              <a:t>Predicted answer in real answer: </a:t>
            </a:r>
            <a:r>
              <a:rPr lang="en-GB" dirty="0"/>
              <a:t>True </a:t>
            </a:r>
          </a:p>
          <a:p>
            <a:pPr marL="0" indent="0">
              <a:buNone/>
            </a:pPr>
            <a:endParaRPr lang="en-GB" dirty="0"/>
          </a:p>
          <a:p>
            <a:pPr marL="0" indent="0">
              <a:buNone/>
            </a:pPr>
            <a:r>
              <a:rPr lang="en-GB" b="1" dirty="0"/>
              <a:t>Question: </a:t>
            </a:r>
            <a:r>
              <a:rPr lang="en-GB" i="1" dirty="0"/>
              <a:t>“What event was the worst example of Huguenot persecution?”</a:t>
            </a:r>
          </a:p>
          <a:p>
            <a:pPr marL="0" indent="0">
              <a:buNone/>
            </a:pPr>
            <a:r>
              <a:rPr lang="en-GB" b="1" dirty="0"/>
              <a:t>Real answer:</a:t>
            </a:r>
            <a:r>
              <a:rPr lang="en-GB" dirty="0"/>
              <a:t> </a:t>
            </a:r>
            <a:r>
              <a:rPr lang="en-GB" i="1" dirty="0"/>
              <a:t>“St. Bartholomew's Day massacre”</a:t>
            </a:r>
          </a:p>
          <a:p>
            <a:pPr marL="0" indent="0">
              <a:buNone/>
            </a:pPr>
            <a:r>
              <a:rPr lang="en-GB" b="1" dirty="0"/>
              <a:t>Predicted answer: </a:t>
            </a:r>
            <a:r>
              <a:rPr lang="en-GB" i="1" dirty="0"/>
              <a:t>“</a:t>
            </a:r>
            <a:r>
              <a:rPr lang="en-GB" i="1" dirty="0" err="1"/>
              <a:t>rsecution</a:t>
            </a:r>
            <a:r>
              <a:rPr lang="en-GB" i="1" dirty="0"/>
              <a:t> was the St. Bartholomew's Day massacre when 5,000 to 30,000 were killed, although there were also underlying political reasons for this as well, as some of the Huguenots”</a:t>
            </a:r>
          </a:p>
          <a:p>
            <a:pPr marL="0" indent="0">
              <a:buNone/>
            </a:pPr>
            <a:r>
              <a:rPr lang="en-GB" b="1" dirty="0"/>
              <a:t>Predicted answer in real answer:</a:t>
            </a:r>
            <a:r>
              <a:rPr lang="en-GB" dirty="0"/>
              <a:t> True </a:t>
            </a:r>
            <a:br>
              <a:rPr lang="en-GB" dirty="0"/>
            </a:br>
            <a:endParaRPr lang="en-GB" dirty="0"/>
          </a:p>
        </p:txBody>
      </p:sp>
    </p:spTree>
    <p:extLst>
      <p:ext uri="{BB962C8B-B14F-4D97-AF65-F5344CB8AC3E}">
        <p14:creationId xmlns:p14="http://schemas.microsoft.com/office/powerpoint/2010/main" val="3302351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FE106-CCD6-4785-8C80-F68F5D6CC48F}"/>
              </a:ext>
            </a:extLst>
          </p:cNvPr>
          <p:cNvSpPr>
            <a:spLocks noGrp="1"/>
          </p:cNvSpPr>
          <p:nvPr>
            <p:ph type="title"/>
          </p:nvPr>
        </p:nvSpPr>
        <p:spPr>
          <a:xfrm>
            <a:off x="1295402" y="982132"/>
            <a:ext cx="9601196" cy="1303867"/>
          </a:xfrm>
        </p:spPr>
        <p:txBody>
          <a:bodyPr/>
          <a:lstStyle/>
          <a:p>
            <a:pPr algn="ctr"/>
            <a:r>
              <a:rPr lang="en-GB" dirty="0"/>
              <a:t>Moving Forward/Closing Remarks</a:t>
            </a:r>
          </a:p>
        </p:txBody>
      </p:sp>
      <p:sp>
        <p:nvSpPr>
          <p:cNvPr id="3" name="Content Placeholder 2">
            <a:extLst>
              <a:ext uri="{FF2B5EF4-FFF2-40B4-BE49-F238E27FC236}">
                <a16:creationId xmlns:a16="http://schemas.microsoft.com/office/drawing/2014/main" id="{E4F6E165-94C4-463E-B37F-2E8DAB3BC01F}"/>
              </a:ext>
            </a:extLst>
          </p:cNvPr>
          <p:cNvSpPr>
            <a:spLocks noGrp="1"/>
          </p:cNvSpPr>
          <p:nvPr>
            <p:ph idx="1"/>
          </p:nvPr>
        </p:nvSpPr>
        <p:spPr>
          <a:xfrm>
            <a:off x="1295402" y="2531326"/>
            <a:ext cx="9601196" cy="3589869"/>
          </a:xfrm>
        </p:spPr>
        <p:txBody>
          <a:bodyPr>
            <a:normAutofit fontScale="70000" lnSpcReduction="20000"/>
          </a:bodyPr>
          <a:lstStyle/>
          <a:p>
            <a:pPr marL="0" indent="0">
              <a:buNone/>
            </a:pPr>
            <a:r>
              <a:rPr lang="en-GB" sz="2900" dirty="0"/>
              <a:t>- Currently the model is not performing sufficiently to be used in a commercial setting, also there is no ‘user-friendly’ API.</a:t>
            </a:r>
          </a:p>
          <a:p>
            <a:pPr marL="0" indent="0">
              <a:buNone/>
            </a:pPr>
            <a:r>
              <a:rPr lang="en-GB" sz="2900" dirty="0"/>
              <a:t>- It’s evident that there is much room for improvement with regards to model performance.</a:t>
            </a:r>
          </a:p>
          <a:p>
            <a:pPr marL="0" indent="0">
              <a:buNone/>
            </a:pPr>
            <a:r>
              <a:rPr lang="en-GB" sz="2900" dirty="0"/>
              <a:t>- Implementing the Answer Module as a GRU should yield much higher performance figures and clearer results.</a:t>
            </a:r>
          </a:p>
          <a:p>
            <a:pPr marL="0" indent="0">
              <a:buNone/>
            </a:pPr>
            <a:r>
              <a:rPr lang="en-GB" sz="2900" dirty="0"/>
              <a:t>- Training data should be shuffled (though this is a trivial exercise with </a:t>
            </a:r>
            <a:r>
              <a:rPr lang="en-GB" sz="2900" dirty="0" err="1"/>
              <a:t>scikit-learn’s</a:t>
            </a:r>
            <a:r>
              <a:rPr lang="en-GB" sz="2900" dirty="0"/>
              <a:t> </a:t>
            </a:r>
            <a:r>
              <a:rPr lang="en-GB" sz="2900" dirty="0" err="1"/>
              <a:t>train_test_split</a:t>
            </a:r>
            <a:r>
              <a:rPr lang="en-GB" sz="2900" dirty="0"/>
              <a:t> function.</a:t>
            </a:r>
          </a:p>
          <a:p>
            <a:pPr marL="0" indent="0">
              <a:buNone/>
            </a:pPr>
            <a:r>
              <a:rPr lang="en-GB" sz="2900" dirty="0"/>
              <a:t>- Hyperparameters need to be optimised (though this requires multiple lengthy training runs, 24hrs to train 50 epochs).</a:t>
            </a:r>
          </a:p>
          <a:p>
            <a:pPr marL="0" indent="0">
              <a:buNone/>
            </a:pPr>
            <a:r>
              <a:rPr lang="en-GB" sz="2900" dirty="0"/>
              <a:t>- The DMN, as mentioned before, can be used for multiple tasks, not just closed-domain textual QA.</a:t>
            </a:r>
          </a:p>
          <a:p>
            <a:pPr marL="0" indent="0">
              <a:buNone/>
            </a:pPr>
            <a:endParaRPr lang="en-GB" dirty="0"/>
          </a:p>
          <a:p>
            <a:pPr>
              <a:buFontTx/>
              <a:buChar char="-"/>
            </a:pPr>
            <a:endParaRPr lang="en-GB" dirty="0"/>
          </a:p>
        </p:txBody>
      </p:sp>
    </p:spTree>
    <p:extLst>
      <p:ext uri="{BB962C8B-B14F-4D97-AF65-F5344CB8AC3E}">
        <p14:creationId xmlns:p14="http://schemas.microsoft.com/office/powerpoint/2010/main" val="1232965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82000"/>
                <a:lumOff val="18000"/>
              </a:schemeClr>
            </a:gs>
            <a:gs pos="100000">
              <a:schemeClr val="accent1">
                <a:lumMod val="98000"/>
              </a:schemeClr>
            </a:gs>
          </a:gsLst>
          <a:lin ang="540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CF0F0E-F022-4EDE-9D13-A610B4A54B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cxnSp>
        <p:nvCxnSpPr>
          <p:cNvPr id="10" name="Straight Connector 9">
            <a:extLst>
              <a:ext uri="{FF2B5EF4-FFF2-40B4-BE49-F238E27FC236}">
                <a16:creationId xmlns:a16="http://schemas.microsoft.com/office/drawing/2014/main" id="{80B8A4B2-5096-401C-A6E8-AB49A11158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58A5B991-5EC2-4BD6-9C3B-238D6B879C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AFEFA22-CE4B-413F-AAF1-036C8D2B2604}"/>
              </a:ext>
            </a:extLst>
          </p:cNvPr>
          <p:cNvSpPr>
            <a:spLocks noGrp="1"/>
          </p:cNvSpPr>
          <p:nvPr>
            <p:ph type="title"/>
          </p:nvPr>
        </p:nvSpPr>
        <p:spPr>
          <a:xfrm>
            <a:off x="1160825" y="1148793"/>
            <a:ext cx="9863639" cy="3375525"/>
          </a:xfrm>
        </p:spPr>
        <p:txBody>
          <a:bodyPr vert="horz" lIns="91440" tIns="45720" rIns="91440" bIns="45720" rtlCol="0" anchor="ctr">
            <a:normAutofit/>
          </a:bodyPr>
          <a:lstStyle/>
          <a:p>
            <a:r>
              <a:rPr lang="en-US" sz="6000">
                <a:solidFill>
                  <a:srgbClr val="212121"/>
                </a:solidFill>
              </a:rPr>
              <a:t>Q: Is this the end of the presentation?</a:t>
            </a:r>
          </a:p>
        </p:txBody>
      </p:sp>
      <p:sp>
        <p:nvSpPr>
          <p:cNvPr id="3" name="Content Placeholder 2">
            <a:extLst>
              <a:ext uri="{FF2B5EF4-FFF2-40B4-BE49-F238E27FC236}">
                <a16:creationId xmlns:a16="http://schemas.microsoft.com/office/drawing/2014/main" id="{B9A3CF01-5C5D-4C57-8F56-FB07558029AA}"/>
              </a:ext>
            </a:extLst>
          </p:cNvPr>
          <p:cNvSpPr>
            <a:spLocks noGrp="1"/>
          </p:cNvSpPr>
          <p:nvPr>
            <p:ph idx="1"/>
          </p:nvPr>
        </p:nvSpPr>
        <p:spPr>
          <a:xfrm>
            <a:off x="1160825" y="5083532"/>
            <a:ext cx="9863639" cy="738427"/>
          </a:xfrm>
        </p:spPr>
        <p:txBody>
          <a:bodyPr vert="horz" lIns="91440" tIns="45720" rIns="91440" bIns="45720" rtlCol="0" anchor="t">
            <a:normAutofit/>
          </a:bodyPr>
          <a:lstStyle/>
          <a:p>
            <a:pPr marL="0" indent="0" algn="ctr">
              <a:buNone/>
            </a:pPr>
            <a:r>
              <a:rPr lang="en-US" dirty="0">
                <a:solidFill>
                  <a:srgbClr val="212121"/>
                </a:solidFill>
              </a:rPr>
              <a:t>A: “ “</a:t>
            </a:r>
          </a:p>
        </p:txBody>
      </p:sp>
      <p:pic>
        <p:nvPicPr>
          <p:cNvPr id="14" name="Picture 13">
            <a:extLst>
              <a:ext uri="{FF2B5EF4-FFF2-40B4-BE49-F238E27FC236}">
                <a16:creationId xmlns:a16="http://schemas.microsoft.com/office/drawing/2014/main" id="{3E79E7FF-00E7-4390-BFFA-3909D074A7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srcRect l="5622" t="32929" r="5622" b="21272"/>
          <a:stretch/>
        </p:blipFill>
        <p:spPr>
          <a:xfrm>
            <a:off x="5414212" y="4552817"/>
            <a:ext cx="1363576" cy="441158"/>
          </a:xfrm>
          <a:prstGeom prst="rect">
            <a:avLst/>
          </a:prstGeom>
        </p:spPr>
      </p:pic>
    </p:spTree>
    <p:extLst>
      <p:ext uri="{BB962C8B-B14F-4D97-AF65-F5344CB8AC3E}">
        <p14:creationId xmlns:p14="http://schemas.microsoft.com/office/powerpoint/2010/main" val="408272218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CA93D8-1257-4DCF-9C92-86228AEF1869}"/>
              </a:ext>
            </a:extLst>
          </p:cNvPr>
          <p:cNvSpPr>
            <a:spLocks noGrp="1"/>
          </p:cNvSpPr>
          <p:nvPr>
            <p:ph type="title"/>
          </p:nvPr>
        </p:nvSpPr>
        <p:spPr>
          <a:xfrm>
            <a:off x="838200" y="963877"/>
            <a:ext cx="3494362" cy="4930246"/>
          </a:xfrm>
        </p:spPr>
        <p:txBody>
          <a:bodyPr>
            <a:normAutofit/>
          </a:bodyPr>
          <a:lstStyle/>
          <a:p>
            <a:pPr algn="r"/>
            <a:r>
              <a:rPr lang="en-GB" dirty="0">
                <a:solidFill>
                  <a:schemeClr val="accent1"/>
                </a:solidFill>
                <a:latin typeface="Garamond" panose="02020404030301010803" pitchFamily="18" charset="0"/>
              </a:rPr>
              <a:t>Q: What is Question Answering</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019783A-1FA3-4093-8720-3FDE13C97A03}"/>
              </a:ext>
            </a:extLst>
          </p:cNvPr>
          <p:cNvSpPr>
            <a:spLocks noGrp="1"/>
          </p:cNvSpPr>
          <p:nvPr>
            <p:ph idx="1"/>
          </p:nvPr>
        </p:nvSpPr>
        <p:spPr>
          <a:xfrm>
            <a:off x="4976031" y="963877"/>
            <a:ext cx="6377769" cy="4930246"/>
          </a:xfrm>
        </p:spPr>
        <p:txBody>
          <a:bodyPr anchor="ctr">
            <a:normAutofit/>
          </a:bodyPr>
          <a:lstStyle/>
          <a:p>
            <a:r>
              <a:rPr lang="en-GB" sz="2400" dirty="0">
                <a:latin typeface="Garamond" panose="02020404030301010803" pitchFamily="18" charset="0"/>
              </a:rPr>
              <a:t>A: It’s a Natural Language Processing discipline which is concerned with building systems that automatically answer questions posed by humans in a natural language. There are 2 kinds of question answering (QA) systems: open-domain question answering and closed-domain question answering.</a:t>
            </a:r>
          </a:p>
        </p:txBody>
      </p:sp>
    </p:spTree>
    <p:extLst>
      <p:ext uri="{BB962C8B-B14F-4D97-AF65-F5344CB8AC3E}">
        <p14:creationId xmlns:p14="http://schemas.microsoft.com/office/powerpoint/2010/main" val="364641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9">
            <a:extLst>
              <a:ext uri="{FF2B5EF4-FFF2-40B4-BE49-F238E27FC236}">
                <a16:creationId xmlns:a16="http://schemas.microsoft.com/office/drawing/2014/main" id="{45C76AC0-BB6B-419E-A327-AFA297500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11">
            <a:extLst>
              <a:ext uri="{FF2B5EF4-FFF2-40B4-BE49-F238E27FC236}">
                <a16:creationId xmlns:a16="http://schemas.microsoft.com/office/drawing/2014/main" id="{B3E0B6A3-E197-43D6-82D5-7455DAB1A7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8B0E4246-09B8-46D7-A0D2-4D264863A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5" name="Picture 4">
            <a:extLst>
              <a:ext uri="{FF2B5EF4-FFF2-40B4-BE49-F238E27FC236}">
                <a16:creationId xmlns:a16="http://schemas.microsoft.com/office/drawing/2014/main" id="{24A9002E-C4CB-4E31-8EB9-B35863D42FEE}"/>
              </a:ext>
            </a:extLst>
          </p:cNvPr>
          <p:cNvPicPr>
            <a:picLocks noChangeAspect="1"/>
          </p:cNvPicPr>
          <p:nvPr/>
        </p:nvPicPr>
        <p:blipFill rotWithShape="1">
          <a:blip r:embed="rId2">
            <a:extLst>
              <a:ext uri="{28A0092B-C50C-407E-A947-70E740481C1C}">
                <a14:useLocalDpi xmlns:a14="http://schemas.microsoft.com/office/drawing/2010/main" val="0"/>
              </a:ext>
            </a:extLst>
          </a:blip>
          <a:srcRect l="192" r="9328" b="-4"/>
          <a:stretch/>
        </p:blipFill>
        <p:spPr>
          <a:xfrm>
            <a:off x="1563217" y="805583"/>
            <a:ext cx="4094066" cy="4660762"/>
          </a:xfrm>
          <a:prstGeom prst="rect">
            <a:avLst/>
          </a:prstGeom>
        </p:spPr>
      </p:pic>
      <p:sp>
        <p:nvSpPr>
          <p:cNvPr id="3" name="Content Placeholder 2">
            <a:extLst>
              <a:ext uri="{FF2B5EF4-FFF2-40B4-BE49-F238E27FC236}">
                <a16:creationId xmlns:a16="http://schemas.microsoft.com/office/drawing/2014/main" id="{26A7830B-1239-4B82-89E4-6368DAB5B7BD}"/>
              </a:ext>
            </a:extLst>
          </p:cNvPr>
          <p:cNvSpPr>
            <a:spLocks noGrp="1"/>
          </p:cNvSpPr>
          <p:nvPr>
            <p:ph idx="1"/>
          </p:nvPr>
        </p:nvSpPr>
        <p:spPr>
          <a:xfrm>
            <a:off x="6579647" y="2015732"/>
            <a:ext cx="4158750" cy="3450613"/>
          </a:xfrm>
        </p:spPr>
        <p:txBody>
          <a:bodyPr vert="horz" lIns="91440" tIns="45720" rIns="91440" bIns="45720" rtlCol="0">
            <a:normAutofit/>
          </a:bodyPr>
          <a:lstStyle/>
          <a:p>
            <a:pPr marL="0" indent="0">
              <a:buNone/>
            </a:pPr>
            <a:r>
              <a:rPr lang="en-US" dirty="0">
                <a:latin typeface="Garamond" panose="02020404030301010803" pitchFamily="18" charset="0"/>
                <a:cs typeface="Calibri Light" panose="020F0302020204030204" pitchFamily="34" charset="0"/>
              </a:rPr>
              <a:t>Open-domain QA deals with questions about nearly anything. However, t</a:t>
            </a:r>
            <a:r>
              <a:rPr lang="en-GB" dirty="0" err="1">
                <a:latin typeface="Garamond" panose="02020404030301010803" pitchFamily="18" charset="0"/>
                <a:cs typeface="Calibri Light" panose="020F0302020204030204" pitchFamily="34" charset="0"/>
              </a:rPr>
              <a:t>hese</a:t>
            </a:r>
            <a:r>
              <a:rPr lang="en-GB" dirty="0">
                <a:latin typeface="Garamond" panose="02020404030301010803" pitchFamily="18" charset="0"/>
                <a:cs typeface="Calibri Light" panose="020F0302020204030204" pitchFamily="34" charset="0"/>
              </a:rPr>
              <a:t> systems are much harder to create and usually have much more data available from which to extract the answer.</a:t>
            </a:r>
            <a:endParaRPr lang="en-US" dirty="0">
              <a:latin typeface="Garamond" panose="02020404030301010803" pitchFamily="18" charset="0"/>
              <a:cs typeface="Calibri Light" panose="020F0302020204030204" pitchFamily="34" charset="0"/>
            </a:endParaRPr>
          </a:p>
        </p:txBody>
      </p:sp>
      <p:pic>
        <p:nvPicPr>
          <p:cNvPr id="16" name="Picture 15">
            <a:extLst>
              <a:ext uri="{FF2B5EF4-FFF2-40B4-BE49-F238E27FC236}">
                <a16:creationId xmlns:a16="http://schemas.microsoft.com/office/drawing/2014/main" id="{F50C8D8D-B32F-4194-8321-164EC44275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5BD24D8B-8573-4260-B700-E860AD6D2A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C6A9745-A270-4DA1-A99D-F235403A4609}"/>
              </a:ext>
            </a:extLst>
          </p:cNvPr>
          <p:cNvSpPr txBox="1"/>
          <p:nvPr/>
        </p:nvSpPr>
        <p:spPr>
          <a:xfrm>
            <a:off x="6095849" y="1155225"/>
            <a:ext cx="5307553" cy="523220"/>
          </a:xfrm>
          <a:prstGeom prst="rect">
            <a:avLst/>
          </a:prstGeom>
          <a:noFill/>
        </p:spPr>
        <p:txBody>
          <a:bodyPr wrap="square" rtlCol="0">
            <a:spAutoFit/>
          </a:bodyPr>
          <a:lstStyle/>
          <a:p>
            <a:r>
              <a:rPr lang="en-GB" sz="2800" dirty="0">
                <a:latin typeface="Garamond" panose="02020404030301010803" pitchFamily="18" charset="0"/>
                <a:cs typeface="Calibri Light" panose="020F0302020204030204" pitchFamily="34" charset="0"/>
              </a:rPr>
              <a:t>Open-Domain Question Answering</a:t>
            </a:r>
          </a:p>
        </p:txBody>
      </p:sp>
    </p:spTree>
    <p:extLst>
      <p:ext uri="{BB962C8B-B14F-4D97-AF65-F5344CB8AC3E}">
        <p14:creationId xmlns:p14="http://schemas.microsoft.com/office/powerpoint/2010/main" val="1274213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78A2B8-BFE5-4ACB-85CA-E6FADA1116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617192"/>
            <a:ext cx="9604375" cy="2322918"/>
          </a:xfrm>
        </p:spPr>
      </p:pic>
      <p:sp>
        <p:nvSpPr>
          <p:cNvPr id="6" name="TextBox 5">
            <a:extLst>
              <a:ext uri="{FF2B5EF4-FFF2-40B4-BE49-F238E27FC236}">
                <a16:creationId xmlns:a16="http://schemas.microsoft.com/office/drawing/2014/main" id="{641E3DA1-F612-4FC7-814F-5AFA217C2086}"/>
              </a:ext>
            </a:extLst>
          </p:cNvPr>
          <p:cNvSpPr txBox="1"/>
          <p:nvPr/>
        </p:nvSpPr>
        <p:spPr>
          <a:xfrm>
            <a:off x="1263192" y="879983"/>
            <a:ext cx="10303497" cy="923330"/>
          </a:xfrm>
          <a:prstGeom prst="rect">
            <a:avLst/>
          </a:prstGeom>
          <a:noFill/>
        </p:spPr>
        <p:txBody>
          <a:bodyPr wrap="square" rtlCol="0">
            <a:spAutoFit/>
          </a:bodyPr>
          <a:lstStyle/>
          <a:p>
            <a:r>
              <a:rPr lang="en-GB" dirty="0">
                <a:latin typeface="Garamond" panose="02020404030301010803" pitchFamily="18" charset="0"/>
                <a:cs typeface="Calibri Light" panose="020F0302020204030204" pitchFamily="34" charset="0"/>
              </a:rPr>
              <a:t>Closed-domain question answering deals with questions under a specific domain (like in the example below).  The questions are usually of descriptive nature and are a part of the context of which the question is asked. These systems require much less data. In this project we will build a closed-domain QA system.</a:t>
            </a:r>
          </a:p>
        </p:txBody>
      </p:sp>
      <p:sp>
        <p:nvSpPr>
          <p:cNvPr id="8" name="TextBox 7">
            <a:extLst>
              <a:ext uri="{FF2B5EF4-FFF2-40B4-BE49-F238E27FC236}">
                <a16:creationId xmlns:a16="http://schemas.microsoft.com/office/drawing/2014/main" id="{DC829C4B-1133-4BB9-BEFF-3CE969065DAD}"/>
              </a:ext>
            </a:extLst>
          </p:cNvPr>
          <p:cNvSpPr txBox="1"/>
          <p:nvPr/>
        </p:nvSpPr>
        <p:spPr>
          <a:xfrm>
            <a:off x="1450975" y="279926"/>
            <a:ext cx="9604375" cy="523220"/>
          </a:xfrm>
          <a:prstGeom prst="rect">
            <a:avLst/>
          </a:prstGeom>
          <a:noFill/>
        </p:spPr>
        <p:txBody>
          <a:bodyPr wrap="square" rtlCol="0">
            <a:spAutoFit/>
          </a:bodyPr>
          <a:lstStyle/>
          <a:p>
            <a:pPr algn="ctr"/>
            <a:r>
              <a:rPr lang="en-GB" sz="2800" dirty="0">
                <a:latin typeface="Garamond" panose="02020404030301010803" pitchFamily="18" charset="0"/>
                <a:cs typeface="Calibri Light" panose="020F0302020204030204" pitchFamily="34" charset="0"/>
              </a:rPr>
              <a:t>Closed-Domain Question Answering</a:t>
            </a:r>
          </a:p>
        </p:txBody>
      </p:sp>
    </p:spTree>
    <p:extLst>
      <p:ext uri="{BB962C8B-B14F-4D97-AF65-F5344CB8AC3E}">
        <p14:creationId xmlns:p14="http://schemas.microsoft.com/office/powerpoint/2010/main" val="3075407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9" name="Picture 11">
            <a:extLst>
              <a:ext uri="{FF2B5EF4-FFF2-40B4-BE49-F238E27FC236}">
                <a16:creationId xmlns:a16="http://schemas.microsoft.com/office/drawing/2014/main" id="{6441B39E-9CEC-491F-9A5D-487DED644F3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988BDAF-013C-4CC9-9DDF-A40503B1F746}"/>
              </a:ext>
            </a:extLst>
          </p:cNvPr>
          <p:cNvSpPr>
            <a:spLocks noGrp="1"/>
          </p:cNvSpPr>
          <p:nvPr>
            <p:ph type="ctrTitle"/>
          </p:nvPr>
        </p:nvSpPr>
        <p:spPr>
          <a:xfrm>
            <a:off x="8013290" y="1041401"/>
            <a:ext cx="3079006" cy="2345264"/>
          </a:xfrm>
        </p:spPr>
        <p:txBody>
          <a:bodyPr>
            <a:normAutofit/>
          </a:bodyPr>
          <a:lstStyle/>
          <a:p>
            <a:pPr>
              <a:lnSpc>
                <a:spcPct val="90000"/>
              </a:lnSpc>
            </a:pPr>
            <a:r>
              <a:rPr lang="en-GB" sz="3800" dirty="0"/>
              <a:t>Q: Why is Question Answering Important? </a:t>
            </a:r>
          </a:p>
        </p:txBody>
      </p:sp>
      <p:sp>
        <p:nvSpPr>
          <p:cNvPr id="3" name="Subtitle 2">
            <a:extLst>
              <a:ext uri="{FF2B5EF4-FFF2-40B4-BE49-F238E27FC236}">
                <a16:creationId xmlns:a16="http://schemas.microsoft.com/office/drawing/2014/main" id="{10C36C9A-A7B1-40BC-964F-BE5D507833B3}"/>
              </a:ext>
            </a:extLst>
          </p:cNvPr>
          <p:cNvSpPr>
            <a:spLocks noGrp="1"/>
          </p:cNvSpPr>
          <p:nvPr>
            <p:ph type="subTitle" idx="1"/>
          </p:nvPr>
        </p:nvSpPr>
        <p:spPr>
          <a:xfrm>
            <a:off x="7999431" y="3657596"/>
            <a:ext cx="3092865" cy="1933463"/>
          </a:xfrm>
        </p:spPr>
        <p:txBody>
          <a:bodyPr>
            <a:normAutofit/>
          </a:bodyPr>
          <a:lstStyle/>
          <a:p>
            <a:pPr>
              <a:lnSpc>
                <a:spcPct val="90000"/>
              </a:lnSpc>
            </a:pPr>
            <a:r>
              <a:rPr lang="en-GB" sz="1500" dirty="0">
                <a:latin typeface="+mj-lt"/>
              </a:rPr>
              <a:t> A: Products such as Siri, Alexa or Google Assistant rely on technologies such as Question Answering, amongst others to function. Research into Question Answering advances our ability to interact with machines, which leads to even more exciting products and services. </a:t>
            </a:r>
          </a:p>
        </p:txBody>
      </p:sp>
      <p:sp>
        <p:nvSpPr>
          <p:cNvPr id="10" name="Rectangle 13">
            <a:extLst>
              <a:ext uri="{FF2B5EF4-FFF2-40B4-BE49-F238E27FC236}">
                <a16:creationId xmlns:a16="http://schemas.microsoft.com/office/drawing/2014/main" id="{15572A79-1801-44EB-BDC2-BAEE6B473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6432130"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A987CE7-E0B8-4D3D-88A4-EA403CC1489C}"/>
              </a:ext>
            </a:extLst>
          </p:cNvPr>
          <p:cNvPicPr>
            <a:picLocks noChangeAspect="1"/>
          </p:cNvPicPr>
          <p:nvPr/>
        </p:nvPicPr>
        <p:blipFill rotWithShape="1">
          <a:blip r:embed="rId4">
            <a:extLst>
              <a:ext uri="{28A0092B-C50C-407E-A947-70E740481C1C}">
                <a14:useLocalDpi xmlns:a14="http://schemas.microsoft.com/office/drawing/2010/main" val="0"/>
              </a:ext>
            </a:extLst>
          </a:blip>
          <a:srcRect r="6666"/>
          <a:stretch/>
        </p:blipFill>
        <p:spPr>
          <a:xfrm>
            <a:off x="1092644" y="1642486"/>
            <a:ext cx="6354636" cy="3571241"/>
          </a:xfrm>
          <a:prstGeom prst="rect">
            <a:avLst/>
          </a:prstGeom>
        </p:spPr>
      </p:pic>
      <p:cxnSp>
        <p:nvCxnSpPr>
          <p:cNvPr id="16" name="Straight Connector 15">
            <a:extLst>
              <a:ext uri="{FF2B5EF4-FFF2-40B4-BE49-F238E27FC236}">
                <a16:creationId xmlns:a16="http://schemas.microsoft.com/office/drawing/2014/main" id="{7FD37111-10AC-4926-81AC-9AD3968FD1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9431" y="3509772"/>
            <a:ext cx="3074977" cy="1235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2777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7475-2654-4F56-A4F4-18BA9EE39947}"/>
              </a:ext>
            </a:extLst>
          </p:cNvPr>
          <p:cNvSpPr>
            <a:spLocks noGrp="1"/>
          </p:cNvSpPr>
          <p:nvPr>
            <p:ph type="ctrTitle"/>
          </p:nvPr>
        </p:nvSpPr>
        <p:spPr>
          <a:xfrm>
            <a:off x="2688165" y="2809413"/>
            <a:ext cx="6815669" cy="1515533"/>
          </a:xfrm>
        </p:spPr>
        <p:txBody>
          <a:bodyPr/>
          <a:lstStyle/>
          <a:p>
            <a:r>
              <a:rPr lang="en-GB" dirty="0"/>
              <a:t>Q: How did you build the Question Answering System?</a:t>
            </a:r>
          </a:p>
        </p:txBody>
      </p:sp>
    </p:spTree>
    <p:extLst>
      <p:ext uri="{BB962C8B-B14F-4D97-AF65-F5344CB8AC3E}">
        <p14:creationId xmlns:p14="http://schemas.microsoft.com/office/powerpoint/2010/main" val="256760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7D01B-9279-43FF-BC4B-C5386B54F775}"/>
              </a:ext>
            </a:extLst>
          </p:cNvPr>
          <p:cNvSpPr>
            <a:spLocks noGrp="1"/>
          </p:cNvSpPr>
          <p:nvPr>
            <p:ph type="title"/>
          </p:nvPr>
        </p:nvSpPr>
        <p:spPr/>
        <p:txBody>
          <a:bodyPr/>
          <a:lstStyle/>
          <a:p>
            <a:r>
              <a:rPr lang="en-GB" dirty="0"/>
              <a:t>The Dataset - </a:t>
            </a:r>
            <a:r>
              <a:rPr lang="en-GB" dirty="0" err="1"/>
              <a:t>SQuAD</a:t>
            </a:r>
            <a:endParaRPr lang="en-GB" dirty="0"/>
          </a:p>
        </p:txBody>
      </p:sp>
      <p:sp>
        <p:nvSpPr>
          <p:cNvPr id="3" name="Content Placeholder 2">
            <a:extLst>
              <a:ext uri="{FF2B5EF4-FFF2-40B4-BE49-F238E27FC236}">
                <a16:creationId xmlns:a16="http://schemas.microsoft.com/office/drawing/2014/main" id="{3FD8ECD9-621C-4C25-9BC4-CD0C4E09E1DE}"/>
              </a:ext>
            </a:extLst>
          </p:cNvPr>
          <p:cNvSpPr>
            <a:spLocks noGrp="1"/>
          </p:cNvSpPr>
          <p:nvPr>
            <p:ph idx="1"/>
          </p:nvPr>
        </p:nvSpPr>
        <p:spPr>
          <a:xfrm>
            <a:off x="990601" y="2556932"/>
            <a:ext cx="4762500" cy="3318936"/>
          </a:xfrm>
        </p:spPr>
        <p:txBody>
          <a:bodyPr>
            <a:normAutofit lnSpcReduction="10000"/>
          </a:bodyPr>
          <a:lstStyle/>
          <a:p>
            <a:r>
              <a:rPr lang="en-GB" b="1" dirty="0"/>
              <a:t>S</a:t>
            </a:r>
            <a:r>
              <a:rPr lang="en-GB" dirty="0"/>
              <a:t>tanford </a:t>
            </a:r>
            <a:r>
              <a:rPr lang="en-GB" b="1" dirty="0"/>
              <a:t>Qu</a:t>
            </a:r>
            <a:r>
              <a:rPr lang="en-GB" dirty="0"/>
              <a:t>estion </a:t>
            </a:r>
            <a:r>
              <a:rPr lang="en-GB" b="1" dirty="0"/>
              <a:t>A</a:t>
            </a:r>
            <a:r>
              <a:rPr lang="en-GB" dirty="0"/>
              <a:t>nswering </a:t>
            </a:r>
            <a:r>
              <a:rPr lang="en-GB" b="1" dirty="0"/>
              <a:t>D</a:t>
            </a:r>
            <a:r>
              <a:rPr lang="en-GB" dirty="0"/>
              <a:t>ataset (</a:t>
            </a:r>
            <a:r>
              <a:rPr lang="en-GB" dirty="0" err="1"/>
              <a:t>SQuAD</a:t>
            </a:r>
            <a:r>
              <a:rPr lang="en-GB" dirty="0"/>
              <a:t>) is a reading comprehension dataset, consisting of questions posed by crowd workers on a set of Wikipedia articles, where the answer to every question is a segment of text, or </a:t>
            </a:r>
            <a:r>
              <a:rPr lang="en-GB" i="1" dirty="0"/>
              <a:t>span</a:t>
            </a:r>
            <a:r>
              <a:rPr lang="en-GB" dirty="0"/>
              <a:t>, from the corresponding reading passage.</a:t>
            </a:r>
          </a:p>
        </p:txBody>
      </p:sp>
      <p:pic>
        <p:nvPicPr>
          <p:cNvPr id="5" name="Picture 4">
            <a:extLst>
              <a:ext uri="{FF2B5EF4-FFF2-40B4-BE49-F238E27FC236}">
                <a16:creationId xmlns:a16="http://schemas.microsoft.com/office/drawing/2014/main" id="{6F6E782C-7CE8-4801-AF88-6CEAEBEB6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4446" y="2556932"/>
            <a:ext cx="5499354" cy="3127361"/>
          </a:xfrm>
          <a:prstGeom prst="rect">
            <a:avLst/>
          </a:prstGeom>
        </p:spPr>
      </p:pic>
      <p:sp>
        <p:nvSpPr>
          <p:cNvPr id="6" name="TextBox 5">
            <a:extLst>
              <a:ext uri="{FF2B5EF4-FFF2-40B4-BE49-F238E27FC236}">
                <a16:creationId xmlns:a16="http://schemas.microsoft.com/office/drawing/2014/main" id="{3B02C71A-E7FD-43A2-94EC-3D4297E64C51}"/>
              </a:ext>
            </a:extLst>
          </p:cNvPr>
          <p:cNvSpPr txBox="1"/>
          <p:nvPr/>
        </p:nvSpPr>
        <p:spPr>
          <a:xfrm>
            <a:off x="6651396" y="5585894"/>
            <a:ext cx="3695700" cy="338554"/>
          </a:xfrm>
          <a:prstGeom prst="rect">
            <a:avLst/>
          </a:prstGeom>
          <a:noFill/>
        </p:spPr>
        <p:txBody>
          <a:bodyPr wrap="square" rtlCol="0">
            <a:spAutoFit/>
          </a:bodyPr>
          <a:lstStyle/>
          <a:p>
            <a:pPr algn="ctr"/>
            <a:r>
              <a:rPr lang="en-GB" sz="1600" i="1" dirty="0"/>
              <a:t>Fig 1. Example of the dataset</a:t>
            </a:r>
          </a:p>
        </p:txBody>
      </p:sp>
    </p:spTree>
    <p:extLst>
      <p:ext uri="{BB962C8B-B14F-4D97-AF65-F5344CB8AC3E}">
        <p14:creationId xmlns:p14="http://schemas.microsoft.com/office/powerpoint/2010/main" val="2620595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FB6C-541C-4E9E-BB16-76B43E4F3659}"/>
              </a:ext>
            </a:extLst>
          </p:cNvPr>
          <p:cNvSpPr>
            <a:spLocks noGrp="1"/>
          </p:cNvSpPr>
          <p:nvPr>
            <p:ph type="title"/>
          </p:nvPr>
        </p:nvSpPr>
        <p:spPr/>
        <p:txBody>
          <a:bodyPr/>
          <a:lstStyle/>
          <a:p>
            <a:r>
              <a:rPr lang="en-GB" dirty="0"/>
              <a:t>The Model - Dynamic Memory Network</a:t>
            </a:r>
          </a:p>
        </p:txBody>
      </p:sp>
      <p:sp>
        <p:nvSpPr>
          <p:cNvPr id="3" name="Content Placeholder 2">
            <a:extLst>
              <a:ext uri="{FF2B5EF4-FFF2-40B4-BE49-F238E27FC236}">
                <a16:creationId xmlns:a16="http://schemas.microsoft.com/office/drawing/2014/main" id="{7087AAC6-420D-4747-8B67-E4CD4FC4F1A3}"/>
              </a:ext>
            </a:extLst>
          </p:cNvPr>
          <p:cNvSpPr>
            <a:spLocks noGrp="1"/>
          </p:cNvSpPr>
          <p:nvPr>
            <p:ph idx="1"/>
          </p:nvPr>
        </p:nvSpPr>
        <p:spPr>
          <a:xfrm>
            <a:off x="1295401" y="2556932"/>
            <a:ext cx="9988484" cy="872068"/>
          </a:xfrm>
        </p:spPr>
        <p:txBody>
          <a:bodyPr>
            <a:normAutofit fontScale="77500" lnSpcReduction="20000"/>
          </a:bodyPr>
          <a:lstStyle/>
          <a:p>
            <a:r>
              <a:rPr lang="en-GB" dirty="0"/>
              <a:t>A state-of-the-art ‘general purpose’ neural network architecture for problems that can be formulated as a ‘Question Answering’ tasks. Textual QA, Visual QA, Neural Machine Translation, Named Entity Recognition are examples of problems that this model could handle. Architecture shown below. </a:t>
            </a:r>
          </a:p>
        </p:txBody>
      </p:sp>
      <p:pic>
        <p:nvPicPr>
          <p:cNvPr id="5" name="Picture 4">
            <a:extLst>
              <a:ext uri="{FF2B5EF4-FFF2-40B4-BE49-F238E27FC236}">
                <a16:creationId xmlns:a16="http://schemas.microsoft.com/office/drawing/2014/main" id="{14BA6A26-A733-48FA-BF03-6B3C08AD5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32" y="3429000"/>
            <a:ext cx="7111935" cy="2799881"/>
          </a:xfrm>
          <a:prstGeom prst="rect">
            <a:avLst/>
          </a:prstGeom>
        </p:spPr>
      </p:pic>
    </p:spTree>
    <p:extLst>
      <p:ext uri="{BB962C8B-B14F-4D97-AF65-F5344CB8AC3E}">
        <p14:creationId xmlns:p14="http://schemas.microsoft.com/office/powerpoint/2010/main" val="2647114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CE3D43-2A82-49AF-BFCE-1194D15CD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983" y="1257055"/>
            <a:ext cx="10328728" cy="5300384"/>
          </a:xfrm>
          <a:prstGeom prst="rect">
            <a:avLst/>
          </a:prstGeom>
        </p:spPr>
      </p:pic>
      <p:sp>
        <p:nvSpPr>
          <p:cNvPr id="2" name="Title 1">
            <a:extLst>
              <a:ext uri="{FF2B5EF4-FFF2-40B4-BE49-F238E27FC236}">
                <a16:creationId xmlns:a16="http://schemas.microsoft.com/office/drawing/2014/main" id="{4CBAFF2F-F371-4B1D-88D1-1C81E8E1EE47}"/>
              </a:ext>
            </a:extLst>
          </p:cNvPr>
          <p:cNvSpPr>
            <a:spLocks noGrp="1"/>
          </p:cNvSpPr>
          <p:nvPr>
            <p:ph type="title"/>
          </p:nvPr>
        </p:nvSpPr>
        <p:spPr>
          <a:xfrm>
            <a:off x="838200" y="186016"/>
            <a:ext cx="10515600" cy="1325563"/>
          </a:xfrm>
        </p:spPr>
        <p:txBody>
          <a:bodyPr/>
          <a:lstStyle/>
          <a:p>
            <a:pPr algn="ctr"/>
            <a:r>
              <a:rPr lang="en-GB" dirty="0">
                <a:latin typeface="Garamond" panose="02020404030301010803" pitchFamily="18" charset="0"/>
              </a:rPr>
              <a:t>Training/Validation</a:t>
            </a:r>
          </a:p>
        </p:txBody>
      </p:sp>
      <p:sp>
        <p:nvSpPr>
          <p:cNvPr id="3" name="Content Placeholder 2">
            <a:extLst>
              <a:ext uri="{FF2B5EF4-FFF2-40B4-BE49-F238E27FC236}">
                <a16:creationId xmlns:a16="http://schemas.microsoft.com/office/drawing/2014/main" id="{77F0423F-D8C3-40FC-ABF1-1B20331CE88D}"/>
              </a:ext>
            </a:extLst>
          </p:cNvPr>
          <p:cNvSpPr>
            <a:spLocks noGrp="1"/>
          </p:cNvSpPr>
          <p:nvPr>
            <p:ph idx="1"/>
          </p:nvPr>
        </p:nvSpPr>
        <p:spPr>
          <a:xfrm>
            <a:off x="758645" y="866114"/>
            <a:ext cx="11117404" cy="645465"/>
          </a:xfrm>
        </p:spPr>
        <p:txBody>
          <a:bodyPr>
            <a:normAutofit/>
          </a:bodyPr>
          <a:lstStyle/>
          <a:p>
            <a:pPr marL="0" indent="0">
              <a:buNone/>
            </a:pPr>
            <a:r>
              <a:rPr lang="en-GB" dirty="0">
                <a:latin typeface="Garamond" panose="02020404030301010803" pitchFamily="18" charset="0"/>
              </a:rPr>
              <a:t>The model was batch-trained for 256 epochs with dropout and L2-regularisation. </a:t>
            </a:r>
          </a:p>
        </p:txBody>
      </p:sp>
    </p:spTree>
    <p:extLst>
      <p:ext uri="{BB962C8B-B14F-4D97-AF65-F5344CB8AC3E}">
        <p14:creationId xmlns:p14="http://schemas.microsoft.com/office/powerpoint/2010/main" val="2756379445"/>
      </p:ext>
    </p:extLst>
  </p:cSld>
  <p:clrMapOvr>
    <a:masterClrMapping/>
  </p:clrMapOvr>
</p:sld>
</file>

<file path=ppt/theme/_rels/them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5.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6.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103</TotalTime>
  <Words>678</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12</vt:i4>
      </vt:variant>
    </vt:vector>
  </HeadingPairs>
  <TitlesOfParts>
    <vt:vector size="24" baseType="lpstr">
      <vt:lpstr>Arial</vt:lpstr>
      <vt:lpstr>Calibri</vt:lpstr>
      <vt:lpstr>Calibri Light</vt:lpstr>
      <vt:lpstr>Franklin Gothic Book</vt:lpstr>
      <vt:lpstr>Garamond</vt:lpstr>
      <vt:lpstr>Gill Sans MT</vt:lpstr>
      <vt:lpstr>Office Theme</vt:lpstr>
      <vt:lpstr>Gallery</vt:lpstr>
      <vt:lpstr>1_Gallery</vt:lpstr>
      <vt:lpstr>Organic</vt:lpstr>
      <vt:lpstr>1_Organic</vt:lpstr>
      <vt:lpstr>Crop</vt:lpstr>
      <vt:lpstr>Question Answering with the Dynamic Memory Network</vt:lpstr>
      <vt:lpstr>Q: What is Question Answering</vt:lpstr>
      <vt:lpstr>PowerPoint Presentation</vt:lpstr>
      <vt:lpstr>PowerPoint Presentation</vt:lpstr>
      <vt:lpstr>Q: Why is Question Answering Important? </vt:lpstr>
      <vt:lpstr>Q: How did you build the Question Answering System?</vt:lpstr>
      <vt:lpstr>The Dataset - SQuAD</vt:lpstr>
      <vt:lpstr>The Model - Dynamic Memory Network</vt:lpstr>
      <vt:lpstr>Training/Validation</vt:lpstr>
      <vt:lpstr>Q: How well did the model answer the questions?</vt:lpstr>
      <vt:lpstr>Moving Forward/Closing Remarks</vt:lpstr>
      <vt:lpstr>Q: Is this the end of the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Answering with the Dynamic Memory Network</dc:title>
  <dc:creator>Buteliauskas, Lukas</dc:creator>
  <cp:lastModifiedBy>Buteliauskas, Lukas</cp:lastModifiedBy>
  <cp:revision>38</cp:revision>
  <dcterms:created xsi:type="dcterms:W3CDTF">2018-08-25T16:59:05Z</dcterms:created>
  <dcterms:modified xsi:type="dcterms:W3CDTF">2018-08-25T18:42:23Z</dcterms:modified>
</cp:coreProperties>
</file>