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57" r:id="rId6"/>
    <p:sldId id="258" r:id="rId7"/>
    <p:sldId id="264" r:id="rId8"/>
    <p:sldId id="280" r:id="rId9"/>
    <p:sldId id="262" r:id="rId10"/>
    <p:sldId id="269" r:id="rId11"/>
    <p:sldId id="270" r:id="rId12"/>
    <p:sldId id="271" r:id="rId13"/>
    <p:sldId id="276" r:id="rId14"/>
    <p:sldId id="275" r:id="rId15"/>
    <p:sldId id="273" r:id="rId16"/>
    <p:sldId id="274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综述" id="{CB558565-96BF-4BC3-8D99-7FBB2E54490B}">
          <p14:sldIdLst>
            <p14:sldId id="256"/>
            <p14:sldId id="257"/>
            <p14:sldId id="258"/>
            <p14:sldId id="264"/>
            <p14:sldId id="280"/>
          </p14:sldIdLst>
        </p14:section>
        <p14:section name="专业名词" id="{3eabcbfd-5c83-42b4-bc6b-79412163210a}">
          <p14:sldIdLst>
            <p14:sldId id="262"/>
          </p14:sldIdLst>
        </p14:section>
        <p14:section name="硬件" id="{00a063b9-c458-40b6-9f9e-05fa44bcc50a}">
          <p14:sldIdLst/>
        </p14:section>
        <p14:section name="协议" id="{69ad8568-9114-4f13-9dbd-c5c40bcac032}">
          <p14:sldIdLst>
            <p14:sldId id="269"/>
            <p14:sldId id="270"/>
            <p14:sldId id="271"/>
            <p14:sldId id="276"/>
            <p14:sldId id="275"/>
          </p14:sldIdLst>
        </p14:section>
        <p14:section name="C51 Language" id="{365cc556-2014-4a44-bc71-5f8105312685}">
          <p14:sldIdLst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170815"/>
            <a:ext cx="3328035" cy="5226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10000"/>
              </a:lnSpc>
            </a:pPr>
            <a:endParaRPr lang="zh-CN" altLang="en-US" sz="2400" dirty="0"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311150" y="934085"/>
            <a:ext cx="5010150" cy="245745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0815"/>
            <a:ext cx="3327400" cy="521970"/>
          </a:xfrm>
          <a:ln>
            <a:noFill/>
          </a:ln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baijiahao.baidu.com/s?id=1699702029802715069&amp;wfr=spider&amp;for=pc" TargetMode="Externa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MCU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350" y="996950"/>
            <a:ext cx="545465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1100" dirty="0" smtClean="0"/>
              <a:t>1. </a:t>
            </a:r>
            <a:r>
              <a:rPr lang="zh-CN" altLang="en-US" sz="1100" dirty="0" smtClean="0"/>
              <a:t>什么是</a:t>
            </a:r>
            <a:r>
              <a:rPr lang="en-US" altLang="zh-CN" sz="1100" dirty="0" smtClean="0"/>
              <a:t>MCU?</a:t>
            </a:r>
            <a:endParaRPr lang="en-US" altLang="zh-CN" sz="1100" dirty="0" smtClean="0"/>
          </a:p>
          <a:p>
            <a:pPr indent="0">
              <a:buFont typeface="+mj-lt"/>
              <a:buNone/>
            </a:pPr>
            <a:endParaRPr lang="en-US" altLang="zh-CN" sz="1100" dirty="0" smtClean="0"/>
          </a:p>
          <a:p>
            <a:pPr algn="l"/>
            <a:r>
              <a:rPr lang="zh-CN" altLang="en-US" sz="1100" dirty="0" smtClean="0"/>
              <a:t>称为微型计算机， 是把中央处理器（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）的频率与规格做适当减缩，并将内存，计数器，</a:t>
            </a:r>
            <a:r>
              <a:rPr lang="en-US" altLang="zh-CN" sz="1100" dirty="0" smtClean="0"/>
              <a:t>USB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A/D</a:t>
            </a:r>
            <a:r>
              <a:rPr lang="zh-CN" altLang="en-US" sz="1100" dirty="0" smtClean="0"/>
              <a:t>转换</a:t>
            </a:r>
            <a:r>
              <a:rPr lang="zh-CN" altLang="en-US" sz="1100" dirty="0"/>
              <a:t>、</a:t>
            </a:r>
            <a:r>
              <a:rPr lang="en-US" altLang="zh-CN" sz="1100" dirty="0"/>
              <a:t>UART</a:t>
            </a:r>
            <a:r>
              <a:rPr lang="zh-CN" altLang="en-US" sz="1100" dirty="0"/>
              <a:t>、</a:t>
            </a:r>
            <a:r>
              <a:rPr lang="en-US" altLang="zh-CN" sz="1100" dirty="0"/>
              <a:t>PLC</a:t>
            </a:r>
            <a:r>
              <a:rPr lang="zh-CN" altLang="en-US" sz="1100" dirty="0"/>
              <a:t>、</a:t>
            </a:r>
            <a:r>
              <a:rPr lang="en-US" altLang="zh-CN" sz="1100" dirty="0"/>
              <a:t>DMA</a:t>
            </a:r>
            <a:r>
              <a:rPr lang="zh-CN" altLang="en-US" sz="1100" dirty="0"/>
              <a:t>等周边接口，甚至</a:t>
            </a:r>
            <a:r>
              <a:rPr lang="en-US" altLang="zh-CN" sz="1100" dirty="0"/>
              <a:t>LCD</a:t>
            </a:r>
            <a:r>
              <a:rPr lang="zh-CN" altLang="en-US" sz="1100" dirty="0"/>
              <a:t>驱动电路都整合在单一芯片上，形成芯片级的计算机，为不同的应用场合做不同</a:t>
            </a:r>
            <a:r>
              <a:rPr lang="zh-CN" altLang="en-US" sz="1100" dirty="0" smtClean="0"/>
              <a:t>组合控制。</a:t>
            </a:r>
            <a:endParaRPr lang="en-US" altLang="zh-CN" sz="11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100" dirty="0"/>
          </a:p>
          <a:p>
            <a:pPr indent="0">
              <a:buFont typeface="+mj-lt"/>
              <a:buNone/>
            </a:pPr>
            <a:r>
              <a:rPr lang="en-US" altLang="zh-CN" sz="1100" dirty="0" smtClean="0"/>
              <a:t>2. </a:t>
            </a:r>
            <a:r>
              <a:rPr lang="zh-CN" altLang="en-US" sz="1100" dirty="0" smtClean="0"/>
              <a:t>使用场景</a:t>
            </a:r>
            <a:endParaRPr lang="zh-CN" altLang="en-US" sz="1100" dirty="0" smtClean="0"/>
          </a:p>
          <a:p>
            <a:pPr indent="0">
              <a:buFont typeface="+mj-lt"/>
              <a:buNone/>
            </a:pPr>
            <a:endParaRPr lang="en-US" altLang="zh-CN" sz="1100" dirty="0"/>
          </a:p>
          <a:p>
            <a:r>
              <a:rPr lang="zh-CN" altLang="en-US" sz="1100" smtClean="0"/>
              <a:t>手机</a:t>
            </a:r>
            <a:r>
              <a:rPr lang="zh-CN" altLang="en-US" sz="1100" dirty="0"/>
              <a:t>、</a:t>
            </a:r>
            <a:r>
              <a:rPr lang="en-US" altLang="zh-CN" sz="1100" dirty="0"/>
              <a:t>PC</a:t>
            </a:r>
            <a:r>
              <a:rPr lang="zh-CN" altLang="en-US" sz="1100" dirty="0"/>
              <a:t>外围、遥控器，至汽车电子、工业上的步进马达、机器手臂的控制</a:t>
            </a:r>
            <a:r>
              <a:rPr lang="zh-CN" altLang="en-US" sz="1100" dirty="0" smtClean="0"/>
              <a:t>等。</a:t>
            </a:r>
            <a:endParaRPr lang="zh-CN" altLang="en-US" sz="1100" dirty="0" smtClean="0"/>
          </a:p>
          <a:p>
            <a:endParaRPr lang="zh-CN" altLang="en-US" sz="1100" dirty="0" smtClean="0"/>
          </a:p>
          <a:p>
            <a:endParaRPr lang="zh-CN" altLang="en-US" sz="1100" dirty="0" smtClean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SPI</a:t>
            </a:r>
            <a:r>
              <a:rPr lang="zh-CN" altLang="en-US"/>
              <a:t>是串行外设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SPI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434705" y="6568440"/>
            <a:ext cx="3703320" cy="289560"/>
          </a:xfrm>
        </p:spPr>
        <p:txBody>
          <a:bodyPr>
            <a:normAutofit fontScale="60000"/>
          </a:bodyPr>
          <a:p>
            <a:r>
              <a:rPr lang="zh-CN" altLang="en-US"/>
              <a:t>官方</a:t>
            </a:r>
            <a:r>
              <a:rPr lang="zh-CN" altLang="en-US"/>
              <a:t>文档：https://www.keil.com/support/man/docs/c51/c51_cm_lstfile.htm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C51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185" y="927735"/>
            <a:ext cx="104984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The Cx51 Optimizing C Compiler is a complete implementation of the American National Standards Institute (ANSI) standard for the C language.</a:t>
            </a:r>
            <a:endParaRPr lang="zh-CN" altLang="en-US" sz="1400"/>
          </a:p>
          <a:p>
            <a:pPr algn="l"/>
            <a:r>
              <a:rPr lang="zh-CN" altLang="en-US" sz="1400"/>
              <a:t>The Cx51 Compiler is not a universal C compiler adapted for the 8051 target. </a:t>
            </a:r>
            <a:endParaRPr lang="zh-CN" altLang="en-US" sz="1400"/>
          </a:p>
          <a:p>
            <a:pPr algn="l"/>
            <a:r>
              <a:rPr lang="zh-CN" altLang="en-US" sz="1400"/>
              <a:t>It is a ground-up implementation, dedicated to generating extremely fast and compact code for the 8051 microprocessor.</a:t>
            </a:r>
            <a:endParaRPr lang="zh-CN" altLang="en-US" sz="1400"/>
          </a:p>
          <a:p>
            <a:pPr algn="l"/>
            <a:r>
              <a:rPr lang="zh-CN" altLang="en-US" sz="1400"/>
              <a:t>The Cx51 Compiler provides you with the flexibility of programming in C and the code efficiency and speed of assembly language.</a:t>
            </a:r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D</a:t>
            </a:r>
            <a:r>
              <a:rPr lang="en-US" altLang="zh-CN"/>
              <a:t>ataType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861060"/>
            <a:ext cx="6572250" cy="4638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MCU</a:t>
            </a:r>
            <a:r>
              <a:rPr lang="zh-CN" altLang="en-US" dirty="0" smtClean="0">
                <a:sym typeface="+mn-ea"/>
              </a:rPr>
              <a:t>基本组成部分</a:t>
            </a:r>
            <a:endParaRPr lang="zh-CN" altLang="en-US"/>
          </a:p>
        </p:txBody>
      </p:sp>
      <p:pic>
        <p:nvPicPr>
          <p:cNvPr id="7" name="图片 6" descr="MCU-basic-stru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6225" y="1539240"/>
            <a:ext cx="4973320" cy="3633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80760" y="1267460"/>
            <a:ext cx="4726940" cy="4323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100"/>
              <a:t>1. CPU</a:t>
            </a:r>
            <a:endParaRPr lang="en-US" altLang="zh-CN" sz="1100"/>
          </a:p>
          <a:p>
            <a:pPr algn="l"/>
            <a:r>
              <a:rPr lang="en-US" altLang="zh-CN" sz="1100"/>
              <a:t>CPU</a:t>
            </a:r>
            <a:r>
              <a:rPr lang="zh-CN" altLang="en-US" sz="1100"/>
              <a:t>作为</a:t>
            </a:r>
            <a:r>
              <a:rPr lang="en-US" altLang="zh-CN" sz="1100"/>
              <a:t>MCU</a:t>
            </a:r>
            <a:r>
              <a:rPr lang="zh-CN" altLang="en-US" sz="1100"/>
              <a:t>的大脑，包含了</a:t>
            </a:r>
            <a:r>
              <a:rPr lang="en-US" altLang="zh-CN" sz="1100"/>
              <a:t>ALU</a:t>
            </a:r>
            <a:r>
              <a:rPr lang="zh-CN" altLang="en-US" sz="1100">
                <a:ea typeface="宋体" panose="02010600030101010101" pitchFamily="2" charset="-122"/>
              </a:rPr>
              <a:t>（</a:t>
            </a:r>
            <a:r>
              <a:rPr lang="zh-CN" altLang="en-US" sz="1100"/>
              <a:t>算术逻辑单元）</a:t>
            </a:r>
            <a:r>
              <a:rPr lang="zh-CN" altLang="en-US" sz="1100">
                <a:ea typeface="宋体" panose="02010600030101010101" pitchFamily="2" charset="-122"/>
              </a:rPr>
              <a:t>，和</a:t>
            </a:r>
            <a:r>
              <a:rPr lang="en-US" altLang="zh-CN" sz="1100">
                <a:ea typeface="宋体" panose="02010600030101010101" pitchFamily="2" charset="-122"/>
              </a:rPr>
              <a:t>CU</a:t>
            </a:r>
            <a:r>
              <a:rPr lang="zh-CN" altLang="en-US" sz="1100">
                <a:ea typeface="宋体" panose="02010600030101010101" pitchFamily="2" charset="-122"/>
              </a:rPr>
              <a:t>（控制单元）。</a:t>
            </a:r>
            <a:endParaRPr lang="zh-CN" altLang="en-US" sz="1100">
              <a:ea typeface="宋体" panose="02010600030101010101" pitchFamily="2" charset="-122"/>
            </a:endParaRPr>
          </a:p>
          <a:p>
            <a:pPr algn="l"/>
            <a:r>
              <a:rPr lang="zh-CN" altLang="en-US" sz="1100">
                <a:ea typeface="宋体" panose="02010600030101010101" pitchFamily="2" charset="-122"/>
              </a:rPr>
              <a:t>负责取指令，译指令，执行指令，写结果。</a:t>
            </a:r>
            <a:endParaRPr lang="zh-CN" altLang="en-US" sz="1100">
              <a:ea typeface="宋体" panose="02010600030101010101" pitchFamily="2" charset="-122"/>
            </a:endParaRPr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2. BUS</a:t>
            </a:r>
            <a:endParaRPr lang="en-US" altLang="zh-CN" sz="1100"/>
          </a:p>
          <a:p>
            <a:pPr algn="l"/>
            <a:r>
              <a:rPr lang="zh-CN" altLang="en-US" sz="1100"/>
              <a:t>作为系统总线，</a:t>
            </a:r>
            <a:r>
              <a:rPr lang="en-US" altLang="zh-CN" sz="1100"/>
              <a:t>CPU</a:t>
            </a:r>
            <a:r>
              <a:rPr lang="zh-CN" altLang="en-US" sz="1100"/>
              <a:t>通过</a:t>
            </a:r>
            <a:r>
              <a:rPr lang="en-US" altLang="zh-CN" sz="1100"/>
              <a:t>BUS</a:t>
            </a:r>
            <a:r>
              <a:rPr lang="zh-CN" altLang="en-US" sz="1100">
                <a:ea typeface="宋体" panose="02010600030101010101" pitchFamily="2" charset="-122"/>
              </a:rPr>
              <a:t>（</a:t>
            </a:r>
            <a:r>
              <a:rPr lang="zh-CN" altLang="en-US" sz="1100"/>
              <a:t>总线）读</a:t>
            </a:r>
            <a:r>
              <a:rPr lang="zh-CN" altLang="en-US" sz="1100"/>
              <a:t>写外围设备（内存，设备等）。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3. Memory</a:t>
            </a:r>
            <a:endParaRPr lang="en-US" altLang="zh-CN" sz="1100"/>
          </a:p>
          <a:p>
            <a:pPr algn="l"/>
            <a:r>
              <a:rPr lang="zh-CN" altLang="en-US" sz="1100"/>
              <a:t>提供了数据的</a:t>
            </a:r>
            <a:r>
              <a:rPr lang="zh-CN" altLang="en-US" sz="1100"/>
              <a:t>存储，可分为程序内存和数据内存。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4. I/O P</a:t>
            </a:r>
            <a:r>
              <a:rPr lang="en-US" altLang="zh-CN" sz="1100"/>
              <a:t>orts</a:t>
            </a:r>
            <a:endParaRPr lang="en-US" altLang="zh-CN" sz="1100"/>
          </a:p>
          <a:p>
            <a:pPr algn="l"/>
            <a:r>
              <a:rPr lang="en-US" altLang="zh-CN" sz="1100"/>
              <a:t>CPU </a:t>
            </a:r>
            <a:r>
              <a:rPr lang="zh-CN" altLang="en-US" sz="1100"/>
              <a:t>通过</a:t>
            </a:r>
            <a:r>
              <a:rPr lang="en-US" altLang="zh-CN" sz="1100"/>
              <a:t>Input ports </a:t>
            </a:r>
            <a:r>
              <a:rPr lang="zh-CN" altLang="en-US" sz="1100"/>
              <a:t>读取外设信息，通过</a:t>
            </a:r>
            <a:r>
              <a:rPr lang="en-US" altLang="zh-CN" sz="1100"/>
              <a:t>Output</a:t>
            </a:r>
            <a:r>
              <a:rPr lang="zh-CN" altLang="en-US" sz="1100"/>
              <a:t>向外设输出信息。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5. Interrupts</a:t>
            </a:r>
            <a:endParaRPr lang="en-US" altLang="zh-CN" sz="1100"/>
          </a:p>
          <a:p>
            <a:pPr algn="l"/>
            <a:r>
              <a:rPr lang="zh-CN" altLang="en-US" sz="1100"/>
              <a:t>中断响应机制为</a:t>
            </a:r>
            <a:r>
              <a:rPr lang="en-US" altLang="zh-CN" sz="1100"/>
              <a:t>CPU</a:t>
            </a:r>
            <a:r>
              <a:rPr lang="zh-CN" altLang="en-US" sz="1100"/>
              <a:t>提供了并发执行功能。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6. Timers, Counters</a:t>
            </a:r>
            <a:endParaRPr lang="en-US" altLang="zh-CN" sz="1100"/>
          </a:p>
          <a:p>
            <a:pPr algn="l"/>
            <a:r>
              <a:rPr sz="1100">
                <a:sym typeface="+mn-ea"/>
              </a:rPr>
              <a:t>提供时间延迟和计数外部事件的操作。 </a:t>
            </a:r>
            <a:endParaRPr sz="1100">
              <a:sym typeface="+mn-ea"/>
            </a:endParaRPr>
          </a:p>
          <a:p>
            <a:pPr algn="l"/>
            <a:r>
              <a:rPr sz="1100">
                <a:sym typeface="+mn-ea"/>
              </a:rPr>
              <a:t>此外，定时器和计数器可以提供函数生成、脉冲宽度调制、时钟控制</a:t>
            </a:r>
            <a:endParaRPr sz="1100">
              <a:sym typeface="+mn-ea"/>
            </a:endParaRPr>
          </a:p>
          <a:p>
            <a:pPr algn="l"/>
            <a:endParaRPr lang="en-US" altLang="zh-CN" sz="1100">
              <a:sym typeface="+mn-ea"/>
            </a:endParaRPr>
          </a:p>
          <a:p>
            <a:pPr algn="l"/>
            <a:r>
              <a:rPr lang="en-US" altLang="zh-CN" sz="1100"/>
              <a:t>7. Serial Communication</a:t>
            </a:r>
            <a:endParaRPr lang="en-US" altLang="zh-CN" sz="1100"/>
          </a:p>
          <a:p>
            <a:pPr algn="l"/>
            <a:r>
              <a:rPr lang="en-US" altLang="zh-CN" sz="1100"/>
              <a:t>CPU</a:t>
            </a:r>
            <a:r>
              <a:rPr lang="zh-CN" altLang="en-US" sz="1100"/>
              <a:t>与外设通信的协议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8. ADC/DAC</a:t>
            </a:r>
            <a:endParaRPr lang="en-US" altLang="zh-CN" sz="1100"/>
          </a:p>
          <a:p>
            <a:pPr algn="l"/>
            <a:r>
              <a:rPr lang="zh-CN" altLang="en-US" sz="1100"/>
              <a:t>数模转换模块，大部分外设为模拟</a:t>
            </a:r>
            <a:r>
              <a:rPr lang="zh-CN" altLang="en-US" sz="1100"/>
              <a:t>电路。</a:t>
            </a:r>
            <a:endParaRPr lang="zh-CN" altLang="en-US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MCU </a:t>
            </a:r>
            <a:r>
              <a:rPr lang="zh-CN" altLang="en-US"/>
              <a:t>最小</a:t>
            </a:r>
            <a:r>
              <a:rPr lang="zh-CN" altLang="en-US"/>
              <a:t>系统</a:t>
            </a:r>
            <a:endParaRPr lang="zh-CN" altLang="en-US"/>
          </a:p>
        </p:txBody>
      </p:sp>
      <p:pic>
        <p:nvPicPr>
          <p:cNvPr id="4" name="图片 3" descr="mcu-minsyst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" y="1583055"/>
            <a:ext cx="44862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9440" y="1954530"/>
            <a:ext cx="3535680" cy="2291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00">
                <a:cs typeface="+mn-lt"/>
              </a:rPr>
              <a:t>1. </a:t>
            </a:r>
            <a:r>
              <a:rPr lang="zh-CN" altLang="en-US" sz="1100">
                <a:cs typeface="+mn-lt"/>
              </a:rPr>
              <a:t>供电电路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向</a:t>
            </a:r>
            <a:r>
              <a:rPr lang="en-US" altLang="zh-CN" sz="1100">
                <a:cs typeface="+mn-lt"/>
              </a:rPr>
              <a:t>MCU</a:t>
            </a:r>
            <a:r>
              <a:rPr lang="zh-CN" altLang="en-US" sz="1100">
                <a:cs typeface="+mn-lt"/>
              </a:rPr>
              <a:t>供电</a:t>
            </a:r>
            <a:endParaRPr lang="zh-CN" altLang="en-US" sz="1100">
              <a:cs typeface="+mn-lt"/>
            </a:endParaRPr>
          </a:p>
          <a:p>
            <a:endParaRPr lang="zh-CN" altLang="en-US" sz="1100">
              <a:cs typeface="+mn-lt"/>
            </a:endParaRPr>
          </a:p>
          <a:p>
            <a:r>
              <a:rPr lang="en-US" altLang="zh-CN" sz="1100">
                <a:cs typeface="+mn-lt"/>
              </a:rPr>
              <a:t>2. </a:t>
            </a:r>
            <a:r>
              <a:rPr lang="zh-CN" altLang="en-US" sz="1100">
                <a:cs typeface="+mn-lt"/>
                <a:hlinkClick r:id="rId2" action="ppaction://hlinkfile"/>
              </a:rPr>
              <a:t>时序电路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逻辑门需要一段时间来响应输入的变化，时钟周期可以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来容纳传播的延迟。</a:t>
            </a:r>
            <a:endParaRPr lang="zh-CN" altLang="en-US" sz="1100">
              <a:cs typeface="+mn-lt"/>
            </a:endParaRPr>
          </a:p>
          <a:p>
            <a:endParaRPr lang="en-US" altLang="zh-CN" sz="1100">
              <a:cs typeface="+mn-lt"/>
            </a:endParaRPr>
          </a:p>
          <a:p>
            <a:r>
              <a:rPr lang="en-US" altLang="zh-CN" sz="1100">
                <a:cs typeface="+mn-lt"/>
              </a:rPr>
              <a:t>3. </a:t>
            </a:r>
            <a:r>
              <a:rPr lang="zh-CN" altLang="en-US" sz="1100">
                <a:cs typeface="+mn-lt"/>
              </a:rPr>
              <a:t>复位电路</a:t>
            </a:r>
            <a:endParaRPr lang="zh-CN" altLang="en-US" sz="1100">
              <a:cs typeface="+mn-lt"/>
            </a:endParaRPr>
          </a:p>
          <a:p>
            <a:r>
              <a:rPr lang="en-US" altLang="zh-CN" sz="1100">
                <a:cs typeface="+mn-lt"/>
              </a:rPr>
              <a:t>MCU</a:t>
            </a:r>
            <a:r>
              <a:rPr lang="zh-CN" altLang="en-US" sz="1100">
                <a:cs typeface="+mn-lt"/>
              </a:rPr>
              <a:t>上电时复位，或者手动复位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复位用来使</a:t>
            </a:r>
            <a:r>
              <a:rPr lang="en-US" altLang="zh-CN" sz="1100">
                <a:cs typeface="+mn-lt"/>
              </a:rPr>
              <a:t>MCU</a:t>
            </a:r>
            <a:r>
              <a:rPr lang="zh-CN" altLang="en-US" sz="1100">
                <a:cs typeface="+mn-lt"/>
              </a:rPr>
              <a:t>恢复的初始状态。</a:t>
            </a:r>
            <a:endParaRPr lang="zh-CN" altLang="en-US" sz="1100">
              <a:cs typeface="+mn-lt"/>
            </a:endParaRPr>
          </a:p>
          <a:p>
            <a:endParaRPr lang="en-US" altLang="zh-CN" sz="1100">
              <a:cs typeface="+mn-lt"/>
            </a:endParaRPr>
          </a:p>
          <a:p>
            <a:r>
              <a:rPr lang="en-US" altLang="zh-CN" sz="1100">
                <a:cs typeface="+mn-lt"/>
              </a:rPr>
              <a:t>4. </a:t>
            </a:r>
            <a:r>
              <a:rPr lang="zh-CN" altLang="en-US" sz="1100">
                <a:cs typeface="+mn-lt"/>
              </a:rPr>
              <a:t>程序下载电路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用来烧录程序到</a:t>
            </a:r>
            <a:r>
              <a:rPr lang="en-US" altLang="zh-CN" sz="1100">
                <a:cs typeface="+mn-lt"/>
              </a:rPr>
              <a:t>MCU</a:t>
            </a:r>
            <a:r>
              <a:rPr lang="zh-CN" altLang="en-US" sz="1100">
                <a:cs typeface="+mn-lt"/>
              </a:rPr>
              <a:t>中。</a:t>
            </a:r>
            <a:endParaRPr lang="zh-CN" altLang="en-US" sz="1100"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时钟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220" y="1021080"/>
            <a:ext cx="86931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时钟周期</a:t>
            </a:r>
            <a:endParaRPr lang="zh-CN" altLang="en-US"/>
          </a:p>
          <a:p>
            <a:r>
              <a:rPr lang="zh-CN" altLang="en-US" sz="1400"/>
              <a:t>时钟周期也叫振荡周期或晶振周期，即晶振单位时间发出的脉冲数，一般有外部晶振产生。</a:t>
            </a:r>
            <a:endParaRPr lang="zh-CN" altLang="en-US" sz="1400"/>
          </a:p>
          <a:p>
            <a:r>
              <a:rPr lang="zh-CN" altLang="en-US" sz="1400"/>
              <a:t>比如</a:t>
            </a:r>
            <a:r>
              <a:rPr lang="en-US" altLang="zh-CN" sz="1400"/>
              <a:t>12MHZ = 12 x 10^6, </a:t>
            </a:r>
            <a:r>
              <a:rPr lang="zh-CN" altLang="en-US" sz="1400"/>
              <a:t>及每秒发出</a:t>
            </a:r>
            <a:r>
              <a:rPr lang="en-US" altLang="zh-CN" sz="1400"/>
              <a:t>12000000</a:t>
            </a:r>
            <a:r>
              <a:rPr lang="zh-CN" altLang="en-US" sz="1400"/>
              <a:t>个脉冲信号，那么发出一个脉冲的时间就是时钟周期</a:t>
            </a:r>
            <a:r>
              <a:rPr lang="en-US" altLang="zh-CN" sz="1400"/>
              <a:t>(1/12</a:t>
            </a:r>
            <a:r>
              <a:rPr lang="zh-CN" altLang="en-US" sz="1400"/>
              <a:t>微秒</a:t>
            </a:r>
            <a:r>
              <a:rPr lang="en-US" altLang="zh-CN" sz="1400"/>
              <a:t>)</a:t>
            </a:r>
            <a:r>
              <a:rPr lang="zh-CN" altLang="en-US" sz="1400">
                <a:ea typeface="宋体" panose="02010600030101010101" pitchFamily="2" charset="-122"/>
              </a:rPr>
              <a:t>。</a:t>
            </a:r>
            <a:endParaRPr lang="zh-CN" altLang="en-US" sz="1400">
              <a:ea typeface="宋体" panose="02010600030101010101" pitchFamily="2" charset="-122"/>
            </a:endParaRPr>
          </a:p>
          <a:p>
            <a:r>
              <a:rPr lang="zh-CN" altLang="en-US" sz="1400">
                <a:ea typeface="宋体" panose="02010600030101010101" pitchFamily="2" charset="-122"/>
              </a:rPr>
              <a:t>通常也叫做系统时钟周期。是计算机最基本的，最小的时间单位。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6560" y="2140585"/>
            <a:ext cx="9024620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机器</a:t>
            </a:r>
            <a:r>
              <a:rPr lang="zh-CN" altLang="en-US"/>
              <a:t>周期</a:t>
            </a:r>
            <a:endParaRPr lang="zh-CN" altLang="en-US"/>
          </a:p>
          <a:p>
            <a:pPr algn="l"/>
            <a:r>
              <a:rPr lang="zh-CN" altLang="en-US" sz="1400"/>
              <a:t>在计算机中，为了便于管理，常把一条指令的执行过程划分为若干个阶段，每一阶段完成一项工作。</a:t>
            </a:r>
            <a:endParaRPr lang="zh-CN" altLang="en-US" sz="1400"/>
          </a:p>
          <a:p>
            <a:pPr algn="l"/>
            <a:r>
              <a:rPr lang="zh-CN" altLang="en-US" sz="1400"/>
              <a:t>例如，取指令、存储器读、存储器写等，这每一项工作称为一个基本操作。</a:t>
            </a:r>
            <a:endParaRPr lang="zh-CN" altLang="en-US" sz="1400"/>
          </a:p>
          <a:p>
            <a:pPr algn="l"/>
            <a:r>
              <a:rPr lang="zh-CN" altLang="en-US" sz="1400"/>
              <a:t>完成一个基本操作所需要的时间称为机器周期。一般情况下，一个机器周期由若干个S周期(状态周期)组成。</a:t>
            </a:r>
            <a:endParaRPr lang="zh-CN" altLang="en-US" sz="1400"/>
          </a:p>
          <a:p>
            <a:pPr algn="l"/>
            <a:r>
              <a:rPr lang="zh-CN" altLang="en-US" sz="1400"/>
              <a:t>8051系列单片机的一个机器周期同6个S周期(状态周期)组成。前面已说过一个时钟周期定义为一个节拍(用P表示)，</a:t>
            </a:r>
            <a:endParaRPr lang="zh-CN" altLang="en-US" sz="1400"/>
          </a:p>
          <a:p>
            <a:pPr algn="l"/>
            <a:r>
              <a:rPr lang="zh-CN" altLang="en-US" sz="1400"/>
              <a:t>二个节拍定义为一个状态周期(用S表示)，8051单片机的机器周期由6个状态周期组成，</a:t>
            </a:r>
            <a:endParaRPr lang="zh-CN" altLang="en-US" sz="1400"/>
          </a:p>
          <a:p>
            <a:pPr algn="l"/>
            <a:r>
              <a:rPr lang="zh-CN" altLang="en-US" sz="1400"/>
              <a:t>也就是说一个机器周期=6个状态周期=12个时钟周期。</a:t>
            </a:r>
            <a:endParaRPr lang="zh-CN" altLang="en-US" sz="1400"/>
          </a:p>
          <a:p>
            <a:pPr algn="l"/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416560" y="4017010"/>
            <a:ext cx="7472680" cy="1229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指令</a:t>
            </a:r>
            <a:r>
              <a:rPr lang="zh-CN" altLang="en-US"/>
              <a:t>周期</a:t>
            </a:r>
            <a:endParaRPr lang="zh-CN" altLang="en-US"/>
          </a:p>
          <a:p>
            <a:pPr algn="l"/>
            <a:r>
              <a:rPr lang="zh-CN" altLang="en-US" sz="1400"/>
              <a:t>指令周期是执行一条指令所需要的时间，一般由若干个机器周期组成。</a:t>
            </a:r>
            <a:endParaRPr lang="zh-CN" altLang="en-US" sz="1400"/>
          </a:p>
          <a:p>
            <a:pPr algn="l"/>
            <a:r>
              <a:rPr lang="zh-CN" altLang="en-US" sz="1400"/>
              <a:t>指令不同，所需的机器周期数也不同。对于一些简单的的单字节指令，</a:t>
            </a:r>
            <a:endParaRPr lang="zh-CN" altLang="en-US" sz="1400"/>
          </a:p>
          <a:p>
            <a:pPr algn="l"/>
            <a:r>
              <a:rPr lang="zh-CN" altLang="en-US" sz="1400"/>
              <a:t>在取指令周期中，指令取出到指令寄存器后，立即译码执行，不再需要其它的机器周期。</a:t>
            </a:r>
            <a:endParaRPr lang="zh-CN" altLang="en-US" sz="1400"/>
          </a:p>
          <a:p>
            <a:pPr algn="l"/>
            <a:r>
              <a:rPr lang="zh-CN" altLang="en-US" sz="1400"/>
              <a:t>对于一些比较复杂的指令，例如转移指令、乘法指令，则需要两个或者两个以上的机器周期。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416560" y="5410835"/>
            <a:ext cx="85902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系统</a:t>
            </a:r>
            <a:r>
              <a:rPr lang="zh-CN" altLang="en-US"/>
              <a:t>时钟</a:t>
            </a:r>
            <a:endParaRPr lang="zh-CN" altLang="en-US"/>
          </a:p>
          <a:p>
            <a:pPr algn="l"/>
            <a:r>
              <a:rPr lang="zh-CN" altLang="en-US" sz="1400"/>
              <a:t>系统时钟一般由晶振产生，但在单片机内部系统时钟不一定等于晶振频率，有可能小于晶振频率，</a:t>
            </a:r>
            <a:endParaRPr lang="zh-CN" altLang="en-US" sz="1400"/>
          </a:p>
          <a:p>
            <a:pPr algn="l"/>
            <a:r>
              <a:rPr lang="zh-CN" altLang="en-US" sz="1400"/>
              <a:t>也有可能大于晶振频率，具体是多少由单片机内部结构决定，正常情况和晶振频率会存在一个整数倍关系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每秒发生周期波动的次数。</a:t>
            </a:r>
            <a:endParaRPr lang="zh-CN" altLang="en-US"/>
          </a:p>
          <a:p>
            <a:r>
              <a:rPr lang="zh-CN" altLang="en-US"/>
              <a:t>1千赫 （kHz 103 Hz） =1 000 Hz</a:t>
            </a:r>
            <a:endParaRPr lang="zh-CN" altLang="en-US"/>
          </a:p>
          <a:p>
            <a:r>
              <a:rPr lang="zh-CN" altLang="en-US"/>
              <a:t>1兆赫 （MHz 106 Hz） =1 000 000 Hz </a:t>
            </a:r>
            <a:endParaRPr lang="zh-CN" altLang="en-US"/>
          </a:p>
          <a:p>
            <a:r>
              <a:rPr lang="zh-CN" altLang="en-US"/>
              <a:t>1吉赫 （GHz 109 Hz） =1 000 000 000 Hz</a:t>
            </a:r>
            <a:endParaRPr lang="zh-CN" altLang="en-US"/>
          </a:p>
          <a:p>
            <a:r>
              <a:rPr lang="zh-CN" altLang="en-US"/>
              <a:t>1太赫 （THz 1012 Hz） =1 000 000 000 000 Hz</a:t>
            </a:r>
            <a:endParaRPr lang="zh-CN" altLang="en-US"/>
          </a:p>
          <a:p>
            <a:r>
              <a:rPr lang="zh-CN" altLang="en-US"/>
              <a:t>1拍赫 （PHz 1015 Hz） =1 000 000 000 000 000 Hz</a:t>
            </a:r>
            <a:endParaRPr lang="zh-CN" altLang="en-US"/>
          </a:p>
          <a:p>
            <a:r>
              <a:rPr lang="zh-CN" altLang="en-US"/>
              <a:t>1艾赫 （EHz 1018 Hz） =1 000 000 000 000 000 000 Hz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频率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烧录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6420" y="1453515"/>
            <a:ext cx="57575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ISP(In System Programming)</a:t>
            </a:r>
            <a:endParaRPr lang="en-US" altLang="zh-CN"/>
          </a:p>
          <a:p>
            <a:r>
              <a:rPr lang="zh-CN" altLang="en-US"/>
              <a:t>单片机不须脱离应用系统而直接在产品上烧写</a:t>
            </a:r>
            <a:r>
              <a:rPr lang="en-US" altLang="zh-CN"/>
              <a:t>/</a:t>
            </a:r>
            <a:r>
              <a:rPr lang="zh-CN" altLang="en-US"/>
              <a:t>升级</a:t>
            </a:r>
            <a:r>
              <a:rPr lang="zh-CN" altLang="en-US"/>
              <a:t>程序</a:t>
            </a:r>
            <a:endParaRPr lang="zh-CN" altLang="en-US"/>
          </a:p>
          <a:p>
            <a:r>
              <a:rPr lang="zh-CN" altLang="en-US"/>
              <a:t>条件，系统必须引出单片机的串口引脚</a:t>
            </a:r>
            <a:r>
              <a:rPr lang="en-US" altLang="zh-CN"/>
              <a:t>(TXD, RXD)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6420" y="3025775"/>
            <a:ext cx="5439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IAP(In Application Programming)</a:t>
            </a:r>
            <a:endParaRPr lang="en-US" altLang="zh-CN"/>
          </a:p>
          <a:p>
            <a:r>
              <a:rPr lang="zh-CN" altLang="en-US"/>
              <a:t>单片机上电，</a:t>
            </a:r>
            <a:r>
              <a:rPr lang="en-US" altLang="zh-CN"/>
              <a:t>BOOT</a:t>
            </a:r>
            <a:r>
              <a:rPr lang="zh-CN" altLang="en-US"/>
              <a:t>检查是否有程序下载请求，无下载请求，直接执行储存的代码。</a:t>
            </a:r>
            <a:endParaRPr lang="zh-CN" altLang="en-US"/>
          </a:p>
          <a:p>
            <a:r>
              <a:rPr lang="zh-CN" altLang="en-US"/>
              <a:t>有下载请求，下载程序，然后执行</a:t>
            </a:r>
            <a:r>
              <a:rPr lang="zh-CN" altLang="en-US"/>
              <a:t>程序。</a:t>
            </a:r>
            <a:endParaRPr lang="zh-CN" altLang="en-US"/>
          </a:p>
        </p:txBody>
      </p:sp>
      <p:pic>
        <p:nvPicPr>
          <p:cNvPr id="6" name="图片 5" descr="IA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23965" y="3082290"/>
            <a:ext cx="4472940" cy="1983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IIC</a:t>
            </a:r>
            <a:r>
              <a:rPr lang="zh-CN" altLang="en-US">
                <a:sym typeface="+mn-ea"/>
              </a:rPr>
              <a:t>协议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7840" y="1188720"/>
            <a:ext cx="899731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I2C(IIC)</a:t>
            </a:r>
            <a:r>
              <a:rPr lang="zh-CN" altLang="en-US" sz="1400"/>
              <a:t>属于两线式串行总线，由飞利浦公司开发用于微控制器</a:t>
            </a:r>
            <a:r>
              <a:rPr lang="en-US" altLang="zh-CN" sz="1400"/>
              <a:t>(MCU)</a:t>
            </a:r>
            <a:r>
              <a:rPr lang="zh-CN" altLang="en-US" sz="1400"/>
              <a:t>和外围设备（从设备）进行通信的一种总线，</a:t>
            </a:r>
            <a:endParaRPr lang="zh-CN" altLang="en-US" sz="1400"/>
          </a:p>
          <a:p>
            <a:r>
              <a:rPr lang="zh-CN" altLang="en-US" sz="1400"/>
              <a:t>属于一主多从，一个主设备</a:t>
            </a:r>
            <a:r>
              <a:rPr lang="en-US" altLang="zh-CN" sz="1400"/>
              <a:t>Master</a:t>
            </a:r>
            <a:r>
              <a:rPr lang="zh-CN" altLang="en-US" sz="1400">
                <a:ea typeface="宋体" panose="02010600030101010101" pitchFamily="2" charset="-122"/>
              </a:rPr>
              <a:t>，多个从设备</a:t>
            </a:r>
            <a:r>
              <a:rPr lang="en-US" altLang="zh-CN" sz="1400">
                <a:ea typeface="宋体" panose="02010600030101010101" pitchFamily="2" charset="-122"/>
              </a:rPr>
              <a:t>Slave</a:t>
            </a:r>
            <a:r>
              <a:rPr lang="zh-CN" altLang="en-US" sz="1400">
                <a:ea typeface="宋体" panose="02010600030101010101" pitchFamily="2" charset="-122"/>
              </a:rPr>
              <a:t>的总线结构，总线上的每个设备都有一个特定的设备地址。</a:t>
            </a:r>
            <a:endParaRPr lang="zh-CN" altLang="en-US" sz="1400">
              <a:ea typeface="宋体" panose="02010600030101010101" pitchFamily="2" charset="-122"/>
            </a:endParaRPr>
          </a:p>
          <a:p>
            <a:r>
              <a:rPr lang="zh-CN" altLang="en-US" sz="1400">
                <a:ea typeface="宋体" panose="02010600030101010101" pitchFamily="2" charset="-122"/>
              </a:rPr>
              <a:t>以区分同一</a:t>
            </a:r>
            <a:r>
              <a:rPr lang="en-US" altLang="zh-CN" sz="1400">
                <a:ea typeface="宋体" panose="02010600030101010101" pitchFamily="2" charset="-122"/>
              </a:rPr>
              <a:t>I2C</a:t>
            </a:r>
            <a:r>
              <a:rPr lang="zh-CN" altLang="en-US" sz="1400">
                <a:ea typeface="宋体" panose="02010600030101010101" pitchFamily="2" charset="-122"/>
              </a:rPr>
              <a:t>总线上的其他</a:t>
            </a:r>
            <a:r>
              <a:rPr lang="zh-CN" altLang="en-US" sz="1400">
                <a:ea typeface="宋体" panose="02010600030101010101" pitchFamily="2" charset="-122"/>
              </a:rPr>
              <a:t>设备。</a:t>
            </a:r>
            <a:endParaRPr lang="zh-CN" altLang="en-US" sz="1400">
              <a:ea typeface="宋体" panose="02010600030101010101" pitchFamily="2" charset="-122"/>
            </a:endParaRPr>
          </a:p>
          <a:p>
            <a:endParaRPr lang="zh-CN" altLang="en-US" sz="1400">
              <a:ea typeface="宋体" panose="02010600030101010101" pitchFamily="2" charset="-122"/>
            </a:endParaRPr>
          </a:p>
          <a:p>
            <a:endParaRPr lang="zh-CN" altLang="en-US" sz="1400">
              <a:ea typeface="宋体" panose="02010600030101010101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950210" y="3347085"/>
            <a:ext cx="5177155" cy="1669415"/>
            <a:chOff x="761" y="2975"/>
            <a:chExt cx="8153" cy="2629"/>
          </a:xfrm>
        </p:grpSpPr>
        <p:sp>
          <p:nvSpPr>
            <p:cNvPr id="6" name="矩形 5"/>
            <p:cNvSpPr/>
            <p:nvPr/>
          </p:nvSpPr>
          <p:spPr>
            <a:xfrm>
              <a:off x="761" y="2975"/>
              <a:ext cx="1283" cy="2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61" y="3691"/>
              <a:ext cx="93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MCU</a:t>
              </a:r>
              <a:endParaRPr lang="en-US" altLang="zh-CN" sz="16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17" y="3325"/>
              <a:ext cx="62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200"/>
                <a:t>SCL</a:t>
              </a:r>
              <a:endParaRPr lang="en-US" altLang="zh-CN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25" y="4222"/>
              <a:ext cx="61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SDA</a:t>
              </a:r>
              <a:endParaRPr lang="en-US" altLang="zh-CN" sz="1000"/>
            </a:p>
          </p:txBody>
        </p:sp>
        <p:cxnSp>
          <p:nvCxnSpPr>
            <p:cNvPr id="10" name="直接连接符 9"/>
            <p:cNvCxnSpPr>
              <a:stCxn id="8" idx="3"/>
            </p:cNvCxnSpPr>
            <p:nvPr/>
          </p:nvCxnSpPr>
          <p:spPr>
            <a:xfrm flipV="1">
              <a:off x="2044" y="3508"/>
              <a:ext cx="6871" cy="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044" y="4394"/>
              <a:ext cx="684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2710" y="3474"/>
              <a:ext cx="1408" cy="2130"/>
              <a:chOff x="2710" y="3474"/>
              <a:chExt cx="1408" cy="213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2710" y="3542"/>
                <a:ext cx="1408" cy="2062"/>
                <a:chOff x="2704" y="3520"/>
                <a:chExt cx="1408" cy="2062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704" y="4928"/>
                  <a:ext cx="1408" cy="654"/>
                  <a:chOff x="3032" y="4939"/>
                  <a:chExt cx="1408" cy="654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3032" y="4939"/>
                    <a:ext cx="1408" cy="65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3341" y="5207"/>
                    <a:ext cx="789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/>
                      <a:t>设备</a:t>
                    </a:r>
                    <a:r>
                      <a:rPr lang="en-US" altLang="zh-CN" sz="1000"/>
                      <a:t>1</a:t>
                    </a:r>
                    <a:endParaRPr lang="en-US" altLang="zh-CN" sz="1000"/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3100" y="4939"/>
                    <a:ext cx="514" cy="3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sz="800"/>
                      <a:t>SCL</a:t>
                    </a:r>
                    <a:endParaRPr lang="en-US" altLang="zh-CN" sz="800"/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788" y="4939"/>
                    <a:ext cx="553" cy="3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sz="800"/>
                      <a:t>SDA</a:t>
                    </a:r>
                    <a:endParaRPr lang="en-US" altLang="zh-CN" sz="800"/>
                  </a:p>
                </p:txBody>
              </p:sp>
            </p:grpSp>
            <p:cxnSp>
              <p:nvCxnSpPr>
                <p:cNvPr id="38" name="直接连接符 37"/>
                <p:cNvCxnSpPr/>
                <p:nvPr/>
              </p:nvCxnSpPr>
              <p:spPr>
                <a:xfrm flipH="1" flipV="1">
                  <a:off x="3022" y="3520"/>
                  <a:ext cx="7" cy="1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 flipH="1" flipV="1">
                  <a:off x="3733" y="3520"/>
                  <a:ext cx="7" cy="1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椭圆 40"/>
              <p:cNvSpPr/>
              <p:nvPr/>
            </p:nvSpPr>
            <p:spPr>
              <a:xfrm>
                <a:off x="2975" y="347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677" y="43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4545" y="3474"/>
              <a:ext cx="1408" cy="2130"/>
              <a:chOff x="2710" y="3474"/>
              <a:chExt cx="1408" cy="2130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2710" y="3542"/>
                <a:ext cx="1408" cy="2062"/>
                <a:chOff x="2704" y="3520"/>
                <a:chExt cx="1408" cy="2062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2704" y="4928"/>
                  <a:ext cx="1408" cy="654"/>
                  <a:chOff x="3032" y="4939"/>
                  <a:chExt cx="1408" cy="654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3032" y="4939"/>
                    <a:ext cx="1408" cy="65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3341" y="5207"/>
                    <a:ext cx="789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/>
                      <a:t>设备</a:t>
                    </a:r>
                    <a:r>
                      <a:rPr lang="en-US" altLang="zh-CN" sz="1000"/>
                      <a:t>2</a:t>
                    </a:r>
                    <a:endParaRPr lang="en-US" altLang="zh-CN" sz="1000"/>
                  </a:p>
                </p:txBody>
              </p: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3100" y="4939"/>
                    <a:ext cx="514" cy="3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sz="800"/>
                      <a:t>SCL</a:t>
                    </a:r>
                    <a:endParaRPr lang="en-US" altLang="zh-CN" sz="800"/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3788" y="4939"/>
                    <a:ext cx="553" cy="3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sz="800"/>
                      <a:t>SDA</a:t>
                    </a:r>
                    <a:endParaRPr lang="en-US" altLang="zh-CN" sz="800"/>
                  </a:p>
                </p:txBody>
              </p:sp>
            </p:grp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3022" y="3520"/>
                  <a:ext cx="7" cy="1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H="1" flipV="1">
                  <a:off x="3733" y="3520"/>
                  <a:ext cx="7" cy="1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椭圆 52"/>
              <p:cNvSpPr/>
              <p:nvPr/>
            </p:nvSpPr>
            <p:spPr>
              <a:xfrm>
                <a:off x="2975" y="347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677" y="43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281" y="3474"/>
              <a:ext cx="1408" cy="2130"/>
              <a:chOff x="2710" y="3474"/>
              <a:chExt cx="1408" cy="2130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2710" y="3542"/>
                <a:ext cx="1408" cy="2062"/>
                <a:chOff x="2704" y="3520"/>
                <a:chExt cx="1408" cy="2062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2704" y="4928"/>
                  <a:ext cx="1408" cy="654"/>
                  <a:chOff x="3032" y="4939"/>
                  <a:chExt cx="1408" cy="654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3032" y="4939"/>
                    <a:ext cx="1408" cy="65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3341" y="5207"/>
                    <a:ext cx="789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/>
                      <a:t>设备</a:t>
                    </a:r>
                    <a:r>
                      <a:rPr lang="en-US" altLang="zh-CN" sz="1000"/>
                      <a:t>2</a:t>
                    </a:r>
                    <a:endParaRPr lang="en-US" altLang="zh-CN" sz="1000"/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3100" y="4939"/>
                    <a:ext cx="514" cy="3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sz="800"/>
                      <a:t>SCL</a:t>
                    </a:r>
                    <a:endParaRPr lang="en-US" altLang="zh-CN" sz="800"/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3788" y="4939"/>
                    <a:ext cx="553" cy="3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sz="800"/>
                      <a:t>SDA</a:t>
                    </a:r>
                    <a:endParaRPr lang="en-US" altLang="zh-CN" sz="800"/>
                  </a:p>
                </p:txBody>
              </p:sp>
            </p:grpSp>
            <p:cxnSp>
              <p:nvCxnSpPr>
                <p:cNvPr id="62" name="直接连接符 61"/>
                <p:cNvCxnSpPr/>
                <p:nvPr/>
              </p:nvCxnSpPr>
              <p:spPr>
                <a:xfrm flipH="1" flipV="1">
                  <a:off x="3022" y="3520"/>
                  <a:ext cx="7" cy="1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H="1" flipV="1">
                  <a:off x="3733" y="3520"/>
                  <a:ext cx="7" cy="1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椭圆 63"/>
              <p:cNvSpPr/>
              <p:nvPr/>
            </p:nvSpPr>
            <p:spPr>
              <a:xfrm>
                <a:off x="2975" y="347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677" y="43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7847" y="388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276" y="3879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8674" y="3879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502920" y="2162810"/>
            <a:ext cx="729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主从设备挂载方式，</a:t>
            </a:r>
            <a:r>
              <a:rPr lang="en-US" altLang="zh-CN" sz="1400"/>
              <a:t>I2C</a:t>
            </a:r>
            <a:r>
              <a:rPr lang="zh-CN" altLang="en-US" sz="1400"/>
              <a:t>有两条数据线，</a:t>
            </a:r>
            <a:r>
              <a:rPr lang="en-US" altLang="zh-CN" sz="1400"/>
              <a:t>SCL</a:t>
            </a:r>
            <a:r>
              <a:rPr lang="zh-CN" altLang="en-US" sz="1400">
                <a:ea typeface="宋体" panose="02010600030101010101" pitchFamily="2" charset="-122"/>
              </a:rPr>
              <a:t>（</a:t>
            </a:r>
            <a:r>
              <a:rPr lang="zh-CN" altLang="en-US" sz="1400"/>
              <a:t>串行时钟线）</a:t>
            </a:r>
            <a:r>
              <a:rPr lang="zh-CN" altLang="en-US" sz="1400">
                <a:ea typeface="宋体" panose="02010600030101010101" pitchFamily="2" charset="-122"/>
              </a:rPr>
              <a:t>，</a:t>
            </a:r>
            <a:r>
              <a:rPr lang="en-US" altLang="zh-CN" sz="1400">
                <a:ea typeface="宋体" panose="02010600030101010101" pitchFamily="2" charset="-122"/>
              </a:rPr>
              <a:t>SDA</a:t>
            </a:r>
            <a:r>
              <a:rPr lang="zh-CN" altLang="en-US" sz="1400">
                <a:ea typeface="宋体" panose="02010600030101010101" pitchFamily="2" charset="-122"/>
              </a:rPr>
              <a:t>（串行数据线），</a:t>
            </a:r>
            <a:endParaRPr lang="zh-CN" altLang="en-US" sz="1400">
              <a:ea typeface="宋体" panose="02010600030101010101" pitchFamily="2" charset="-122"/>
            </a:endParaRPr>
          </a:p>
          <a:p>
            <a:pPr algn="l"/>
            <a:r>
              <a:rPr lang="en-US" altLang="zh-CN" sz="1400">
                <a:ea typeface="宋体" panose="02010600030101010101" pitchFamily="2" charset="-122"/>
              </a:rPr>
              <a:t>可用于发送和接收数据，但是通信都是由主设备发起，从设备被动响应，实现数据的传输。</a:t>
            </a:r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I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C通信过程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750" y="867410"/>
            <a:ext cx="785558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1400">
                <a:ea typeface="宋体" panose="02010600030101010101" pitchFamily="2" charset="-122"/>
              </a:rPr>
              <a:t>主设备发送数据</a:t>
            </a:r>
            <a:r>
              <a:rPr lang="zh-CN" altLang="zh-CN" sz="1400">
                <a:ea typeface="宋体" panose="02010600030101010101" pitchFamily="2" charset="-122"/>
              </a:rPr>
              <a:t>给从设备</a:t>
            </a:r>
            <a:endParaRPr lang="zh-CN" altLang="en-US" sz="140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ea typeface="宋体" panose="02010600030101010101" pitchFamily="2" charset="-122"/>
              </a:rPr>
              <a:t>主设备发送起始</a:t>
            </a:r>
            <a:r>
              <a:rPr lang="en-US" altLang="zh-CN" sz="1400">
                <a:ea typeface="宋体" panose="02010600030101010101" pitchFamily="2" charset="-122"/>
              </a:rPr>
              <a:t>(Start)</a:t>
            </a:r>
            <a:r>
              <a:rPr lang="zh-CN" altLang="en-US" sz="1400">
                <a:ea typeface="宋体" panose="02010600030101010101" pitchFamily="2" charset="-122"/>
              </a:rPr>
              <a:t>信号</a:t>
            </a:r>
            <a:endParaRPr lang="zh-CN" altLang="en-US" sz="140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ea typeface="宋体" panose="02010600030101010101" pitchFamily="2" charset="-122"/>
              </a:rPr>
              <a:t>主设备发送从设备地址</a:t>
            </a:r>
            <a:endParaRPr lang="zh-CN" altLang="en-US" sz="140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ea typeface="宋体" panose="02010600030101010101" pitchFamily="2" charset="-122"/>
              </a:rPr>
              <a:t>等待从设备响应</a:t>
            </a:r>
            <a:r>
              <a:rPr lang="en-US" altLang="zh-CN" sz="1400">
                <a:ea typeface="宋体" panose="02010600030101010101" pitchFamily="2" charset="-122"/>
              </a:rPr>
              <a:t>(ACK)</a:t>
            </a:r>
            <a:endParaRPr lang="en-US" altLang="zh-CN" sz="140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ea typeface="宋体" panose="02010600030101010101" pitchFamily="2" charset="-122"/>
              </a:rPr>
              <a:t>主设备发送数据到从设备，一般发送的每个字节数据后会跟着等待接收来自从设备的响应</a:t>
            </a:r>
            <a:r>
              <a:rPr lang="en-US" altLang="zh-CN" sz="1400">
                <a:ea typeface="宋体" panose="02010600030101010101" pitchFamily="2" charset="-122"/>
              </a:rPr>
              <a:t>(ACK)</a:t>
            </a:r>
            <a:endParaRPr lang="en-US" altLang="zh-CN" sz="140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ea typeface="宋体" panose="02010600030101010101" pitchFamily="2" charset="-122"/>
              </a:rPr>
              <a:t>数据发送完毕，主设备发送停止</a:t>
            </a:r>
            <a:r>
              <a:rPr lang="en-US" altLang="zh-CN" sz="1400">
                <a:ea typeface="宋体" panose="02010600030101010101" pitchFamily="2" charset="-122"/>
              </a:rPr>
              <a:t>(STOP)</a:t>
            </a:r>
            <a:r>
              <a:rPr lang="zh-CN" altLang="en-US" sz="1400">
                <a:ea typeface="宋体" panose="02010600030101010101" pitchFamily="2" charset="-122"/>
              </a:rPr>
              <a:t>信号终止传输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3941445"/>
            <a:ext cx="796099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主设备读取从设备数据</a:t>
            </a:r>
            <a:endParaRPr lang="zh-CN" altLang="en-US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主设备发送起始</a:t>
            </a:r>
            <a:r>
              <a:rPr lang="en-US" altLang="zh-CN" sz="1400"/>
              <a:t>(Start)</a:t>
            </a:r>
            <a:r>
              <a:rPr lang="zh-CN" altLang="en-US" sz="1400"/>
              <a:t>信号</a:t>
            </a:r>
            <a:endParaRPr lang="zh-CN" altLang="en-US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主设备发送设备地址到从设备</a:t>
            </a:r>
            <a:endParaRPr lang="zh-CN" altLang="en-US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等待从设备响应</a:t>
            </a:r>
            <a:r>
              <a:rPr lang="en-US" altLang="zh-CN" sz="1400"/>
              <a:t>(ACK)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主设备接受来自从设备的数据，一般接受的每个字节数据后会跟着向从设备发送一个响应</a:t>
            </a:r>
            <a:r>
              <a:rPr lang="en-US" altLang="zh-CN" sz="1400"/>
              <a:t>(ACK)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一般接受到最后一个数据后会发送一个无效响应</a:t>
            </a:r>
            <a:r>
              <a:rPr lang="en-US" altLang="zh-CN" sz="1400"/>
              <a:t>(NACK),</a:t>
            </a:r>
            <a:r>
              <a:rPr lang="zh-CN" altLang="en-US" sz="1400"/>
              <a:t>然后主设备发送停止</a:t>
            </a:r>
            <a:r>
              <a:rPr lang="en-US" altLang="zh-CN" sz="1400"/>
              <a:t>(STOP)</a:t>
            </a:r>
            <a:r>
              <a:rPr lang="zh-CN" altLang="en-US" sz="1400"/>
              <a:t>信号终止传输</a:t>
            </a:r>
            <a:endParaRPr lang="zh-CN" altLang="en-US" sz="14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14095" y="2720975"/>
          <a:ext cx="6626860" cy="52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402"/>
                <a:gridCol w="1068812"/>
                <a:gridCol w="408780"/>
                <a:gridCol w="514362"/>
                <a:gridCol w="726440"/>
                <a:gridCol w="578004"/>
                <a:gridCol w="673735"/>
                <a:gridCol w="621298"/>
                <a:gridCol w="888136"/>
                <a:gridCol w="588891"/>
              </a:tblGrid>
              <a:tr h="5270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Start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Salve Address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W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ACK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</a:t>
                      </a:r>
                      <a:r>
                        <a:rPr lang="en-US" altLang="zh-CN" sz="1200"/>
                        <a:t>ata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ACK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</a:t>
                      </a:r>
                      <a:r>
                        <a:rPr lang="en-US" altLang="zh-CN" sz="1200"/>
                        <a:t>ata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ACK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.........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Stop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014095" y="3248025"/>
            <a:ext cx="538480" cy="431165"/>
            <a:chOff x="1240" y="4976"/>
            <a:chExt cx="848" cy="679"/>
          </a:xfrm>
        </p:grpSpPr>
        <p:cxnSp>
          <p:nvCxnSpPr>
            <p:cNvPr id="7" name="直接箭头连接符 6"/>
            <p:cNvCxnSpPr/>
            <p:nvPr/>
          </p:nvCxnSpPr>
          <p:spPr>
            <a:xfrm flipH="1" flipV="1">
              <a:off x="1668" y="4976"/>
              <a:ext cx="11" cy="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240" y="5343"/>
              <a:ext cx="84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700"/>
                <a:t>起始信号</a:t>
              </a:r>
              <a:endParaRPr lang="zh-CN" altLang="en-US" sz="7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90010" y="3248660"/>
            <a:ext cx="462280" cy="431800"/>
            <a:chOff x="2612" y="4976"/>
            <a:chExt cx="728" cy="680"/>
          </a:xfrm>
        </p:grpSpPr>
        <p:cxnSp>
          <p:nvCxnSpPr>
            <p:cNvPr id="21" name="直接箭头连接符 20"/>
            <p:cNvCxnSpPr/>
            <p:nvPr/>
          </p:nvCxnSpPr>
          <p:spPr>
            <a:xfrm flipH="1" flipV="1">
              <a:off x="3040" y="4976"/>
              <a:ext cx="11" cy="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612" y="5343"/>
              <a:ext cx="72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700"/>
                <a:t>     </a:t>
              </a:r>
              <a:r>
                <a:rPr lang="zh-CN" altLang="en-US" sz="700"/>
                <a:t>数据</a:t>
              </a:r>
              <a:endParaRPr lang="zh-CN" altLang="en-US" sz="7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51355" y="3248025"/>
            <a:ext cx="538480" cy="431165"/>
            <a:chOff x="2612" y="4976"/>
            <a:chExt cx="848" cy="679"/>
          </a:xfrm>
        </p:grpSpPr>
        <p:cxnSp>
          <p:nvCxnSpPr>
            <p:cNvPr id="25" name="直接箭头连接符 24"/>
            <p:cNvCxnSpPr/>
            <p:nvPr/>
          </p:nvCxnSpPr>
          <p:spPr>
            <a:xfrm flipH="1" flipV="1">
              <a:off x="3040" y="4976"/>
              <a:ext cx="11" cy="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612" y="5343"/>
              <a:ext cx="84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700"/>
                <a:t>设备</a:t>
              </a:r>
              <a:r>
                <a:rPr lang="zh-CN" altLang="en-US" sz="700"/>
                <a:t>地址</a:t>
              </a:r>
              <a:endParaRPr lang="zh-CN" altLang="en-US" sz="7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48915" y="3248025"/>
            <a:ext cx="449580" cy="431800"/>
            <a:chOff x="2612" y="4976"/>
            <a:chExt cx="708" cy="680"/>
          </a:xfrm>
        </p:grpSpPr>
        <p:cxnSp>
          <p:nvCxnSpPr>
            <p:cNvPr id="28" name="直接箭头连接符 27"/>
            <p:cNvCxnSpPr/>
            <p:nvPr/>
          </p:nvCxnSpPr>
          <p:spPr>
            <a:xfrm flipH="1" flipV="1">
              <a:off x="3040" y="4976"/>
              <a:ext cx="11" cy="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2612" y="5343"/>
              <a:ext cx="70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700"/>
                <a:t>设备写</a:t>
              </a:r>
              <a:endParaRPr lang="zh-CN" altLang="en-US" sz="7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319145" y="3248025"/>
            <a:ext cx="627380" cy="431800"/>
            <a:chOff x="2612" y="4976"/>
            <a:chExt cx="988" cy="680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040" y="4976"/>
              <a:ext cx="11" cy="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2612" y="5343"/>
              <a:ext cx="98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700"/>
                <a:t>从设备</a:t>
              </a:r>
              <a:r>
                <a:rPr lang="zh-CN" altLang="en-US" sz="700"/>
                <a:t>应答</a:t>
              </a:r>
              <a:endParaRPr lang="zh-CN" altLang="en-US" sz="7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973570" y="3279775"/>
            <a:ext cx="627380" cy="431800"/>
            <a:chOff x="2612" y="4976"/>
            <a:chExt cx="988" cy="680"/>
          </a:xfrm>
        </p:grpSpPr>
        <p:cxnSp>
          <p:nvCxnSpPr>
            <p:cNvPr id="34" name="直接箭头连接符 33"/>
            <p:cNvCxnSpPr/>
            <p:nvPr/>
          </p:nvCxnSpPr>
          <p:spPr>
            <a:xfrm flipH="1" flipV="1">
              <a:off x="3040" y="4976"/>
              <a:ext cx="11" cy="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2612" y="5343"/>
              <a:ext cx="98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700"/>
                <a:t>主设备</a:t>
              </a:r>
              <a:r>
                <a:rPr lang="zh-CN" altLang="en-US" sz="700"/>
                <a:t>停止</a:t>
              </a:r>
              <a:endParaRPr lang="zh-CN" altLang="en-US" sz="700"/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1548765" y="2588895"/>
            <a:ext cx="1494155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21485" y="2344420"/>
            <a:ext cx="114871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/>
              <a:t>7bit(</a:t>
            </a:r>
            <a:r>
              <a:rPr lang="zh-CN" altLang="en-US" sz="700"/>
              <a:t>设备地址</a:t>
            </a:r>
            <a:r>
              <a:rPr lang="en-US" altLang="zh-CN" sz="700"/>
              <a:t>) + 1bit(</a:t>
            </a:r>
            <a:r>
              <a:rPr lang="zh-CN" altLang="en-US" sz="700"/>
              <a:t>写</a:t>
            </a:r>
            <a:r>
              <a:rPr lang="en-US" altLang="zh-CN" sz="700"/>
              <a:t>1)</a:t>
            </a:r>
            <a:endParaRPr lang="en-US" altLang="zh-CN" sz="7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606165" y="2622550"/>
            <a:ext cx="3400425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686300" y="2414905"/>
            <a:ext cx="104902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00"/>
              <a:t>数据传输</a:t>
            </a:r>
            <a:r>
              <a:rPr lang="en-US" altLang="zh-CN" sz="700"/>
              <a:t>N(</a:t>
            </a:r>
            <a:r>
              <a:rPr lang="zh-CN" altLang="en-US" sz="700"/>
              <a:t>字节</a:t>
            </a:r>
            <a:r>
              <a:rPr lang="en-US" altLang="zh-CN" sz="700"/>
              <a:t>+</a:t>
            </a:r>
            <a:r>
              <a:rPr lang="zh-CN" altLang="en-US" sz="700"/>
              <a:t>应答</a:t>
            </a:r>
            <a:r>
              <a:rPr lang="en-US" altLang="zh-CN" sz="700"/>
              <a:t>)</a:t>
            </a:r>
            <a:endParaRPr lang="en-US" altLang="zh-CN" sz="700">
              <a:ea typeface="宋体" panose="02010600030101010101" pitchFamily="2" charset="-122"/>
            </a:endParaRPr>
          </a:p>
        </p:txBody>
      </p:sp>
      <p:graphicFrame>
        <p:nvGraphicFramePr>
          <p:cNvPr id="88" name="表格 87"/>
          <p:cNvGraphicFramePr/>
          <p:nvPr>
            <p:custDataLst>
              <p:tags r:id="rId2"/>
            </p:custDataLst>
          </p:nvPr>
        </p:nvGraphicFramePr>
        <p:xfrm>
          <a:off x="974090" y="5885815"/>
          <a:ext cx="6626860" cy="52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402"/>
                <a:gridCol w="1068812"/>
                <a:gridCol w="408780"/>
                <a:gridCol w="514362"/>
                <a:gridCol w="726440"/>
                <a:gridCol w="578004"/>
                <a:gridCol w="673735"/>
                <a:gridCol w="621298"/>
                <a:gridCol w="888136"/>
                <a:gridCol w="588891"/>
              </a:tblGrid>
              <a:tr h="5270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Start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Salve Address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W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ACK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</a:t>
                      </a:r>
                      <a:r>
                        <a:rPr lang="en-US" altLang="zh-CN" sz="1200"/>
                        <a:t>ata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ACK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</a:t>
                      </a:r>
                      <a:r>
                        <a:rPr lang="en-US" altLang="zh-CN" sz="1200"/>
                        <a:t>ata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NACK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.........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Stop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107" name="直接箭头连接符 106"/>
          <p:cNvCxnSpPr/>
          <p:nvPr/>
        </p:nvCxnSpPr>
        <p:spPr>
          <a:xfrm>
            <a:off x="1606550" y="5754370"/>
            <a:ext cx="13893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721485" y="5554980"/>
            <a:ext cx="114871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/>
              <a:t>7bit(</a:t>
            </a:r>
            <a:r>
              <a:rPr lang="zh-CN" altLang="en-US" sz="700"/>
              <a:t>设备地址</a:t>
            </a:r>
            <a:r>
              <a:rPr lang="en-US" altLang="zh-CN" sz="700"/>
              <a:t>) + 1bit(</a:t>
            </a:r>
            <a:r>
              <a:rPr lang="zh-CN" altLang="en-US" sz="700"/>
              <a:t>读</a:t>
            </a:r>
            <a:r>
              <a:rPr lang="en-US" altLang="zh-CN" sz="700"/>
              <a:t>0)</a:t>
            </a:r>
            <a:endParaRPr lang="en-US" altLang="zh-CN" sz="700"/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3566160" y="5787390"/>
            <a:ext cx="3400425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4646295" y="5579745"/>
            <a:ext cx="104902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00"/>
              <a:t>数据传输</a:t>
            </a:r>
            <a:r>
              <a:rPr lang="en-US" altLang="zh-CN" sz="700"/>
              <a:t>N(</a:t>
            </a:r>
            <a:r>
              <a:rPr lang="zh-CN" altLang="en-US" sz="700"/>
              <a:t>字节</a:t>
            </a:r>
            <a:r>
              <a:rPr lang="en-US" altLang="zh-CN" sz="700"/>
              <a:t>+</a:t>
            </a:r>
            <a:r>
              <a:rPr lang="zh-CN" altLang="en-US" sz="700"/>
              <a:t>应答</a:t>
            </a:r>
            <a:r>
              <a:rPr lang="en-US" altLang="zh-CN" sz="700"/>
              <a:t>)</a:t>
            </a:r>
            <a:endParaRPr lang="en-US" altLang="zh-CN" sz="7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2885" y="934085"/>
            <a:ext cx="5633720" cy="324485"/>
          </a:xfrm>
        </p:spPr>
        <p:txBody>
          <a:bodyPr>
            <a:noAutofit/>
          </a:bodyPr>
          <a:p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zh-CN">
                <a:ea typeface="宋体" panose="02010600030101010101" pitchFamily="2" charset="-122"/>
              </a:rPr>
              <a:t>起始</a:t>
            </a:r>
            <a:r>
              <a:rPr lang="en-US" altLang="zh-CN">
                <a:ea typeface="宋体" panose="02010600030101010101" pitchFamily="2" charset="-122"/>
              </a:rPr>
              <a:t>(Start)</a:t>
            </a:r>
            <a:r>
              <a:rPr lang="zh-CN" altLang="zh-CN">
                <a:ea typeface="宋体" panose="02010600030101010101" pitchFamily="2" charset="-122"/>
              </a:rPr>
              <a:t>信号：</a:t>
            </a:r>
            <a:r>
              <a:rPr lang="en-US" altLang="zh-CN">
                <a:ea typeface="宋体" panose="02010600030101010101" pitchFamily="2" charset="-122"/>
              </a:rPr>
              <a:t>SCL</a:t>
            </a:r>
            <a:r>
              <a:rPr lang="zh-CN" altLang="en-US">
                <a:ea typeface="宋体" panose="02010600030101010101" pitchFamily="2" charset="-122"/>
              </a:rPr>
              <a:t>保持</a:t>
            </a:r>
            <a:r>
              <a:rPr lang="zh-CN" altLang="en-US">
                <a:ea typeface="宋体" panose="02010600030101010101" pitchFamily="2" charset="-122"/>
              </a:rPr>
              <a:t>高电频，</a:t>
            </a:r>
            <a:r>
              <a:rPr lang="en-US" altLang="zh-CN">
                <a:ea typeface="宋体" panose="02010600030101010101" pitchFamily="2" charset="-122"/>
              </a:rPr>
              <a:t>SDA</a:t>
            </a:r>
            <a:r>
              <a:rPr lang="zh-CN" altLang="en-US">
                <a:ea typeface="宋体" panose="02010600030101010101" pitchFamily="2" charset="-122"/>
              </a:rPr>
              <a:t>由高电屏平跳变到低电平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IIC</a:t>
            </a:r>
            <a:r>
              <a:rPr lang="zh-CN" altLang="en-US"/>
              <a:t>通信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2885" y="3130550"/>
            <a:ext cx="4841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2. </a:t>
            </a:r>
            <a:r>
              <a:rPr lang="zh-CN" altLang="en-US" sz="1400"/>
              <a:t>停止</a:t>
            </a:r>
            <a:r>
              <a:rPr lang="en-US" altLang="zh-CN" sz="1400"/>
              <a:t>(Stop)</a:t>
            </a:r>
            <a:r>
              <a:rPr lang="zh-CN" altLang="en-US" sz="1400"/>
              <a:t>信号</a:t>
            </a:r>
            <a:r>
              <a:rPr lang="en-US" altLang="zh-CN" sz="1400"/>
              <a:t>:  SCL</a:t>
            </a:r>
            <a:r>
              <a:rPr lang="zh-CN" altLang="en-US" sz="1400"/>
              <a:t>保持高电平，</a:t>
            </a:r>
            <a:r>
              <a:rPr lang="en-US" altLang="zh-CN" sz="1400"/>
              <a:t>SDA</a:t>
            </a:r>
            <a:r>
              <a:rPr lang="zh-CN" altLang="en-US" sz="1400"/>
              <a:t>由低电平跳变高</a:t>
            </a:r>
            <a:r>
              <a:rPr lang="zh-CN" altLang="en-US" sz="1400"/>
              <a:t>电平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222885" y="5309235"/>
            <a:ext cx="624840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2. </a:t>
            </a:r>
            <a:r>
              <a:rPr lang="zh-CN" altLang="en-US" sz="1400"/>
              <a:t>应答信号</a:t>
            </a:r>
            <a:r>
              <a:rPr lang="en-US" altLang="zh-CN" sz="1400"/>
              <a:t>(ACK: </a:t>
            </a:r>
            <a:r>
              <a:rPr lang="zh-CN" altLang="en-US" sz="1400"/>
              <a:t>有效应答，</a:t>
            </a:r>
            <a:r>
              <a:rPr lang="en-US" altLang="zh-CN" sz="1400"/>
              <a:t> NACK: </a:t>
            </a:r>
            <a:r>
              <a:rPr lang="zh-CN" altLang="en-US" sz="1400"/>
              <a:t>无效应答</a:t>
            </a:r>
            <a:r>
              <a:rPr lang="en-US" altLang="zh-CN" sz="1400"/>
              <a:t>)</a:t>
            </a:r>
            <a:endParaRPr lang="en-US" altLang="zh-CN" sz="1400"/>
          </a:p>
          <a:p>
            <a:pPr algn="l"/>
            <a:r>
              <a:rPr lang="en-US" altLang="zh-CN" sz="1400"/>
              <a:t>接收端收到有效数据后向对方响应的信号，发送端每发送一个字节(8位)数据，</a:t>
            </a:r>
            <a:endParaRPr lang="en-US" altLang="zh-CN" sz="1400"/>
          </a:p>
          <a:p>
            <a:pPr algn="l"/>
            <a:r>
              <a:rPr lang="en-US" altLang="zh-CN" sz="1400"/>
              <a:t>在第9个时钟周期释放数据线去接收对方的应答。</a:t>
            </a:r>
            <a:endParaRPr lang="en-US" altLang="zh-CN" sz="1400"/>
          </a:p>
          <a:p>
            <a:pPr algn="l"/>
            <a:endParaRPr lang="en-US" altLang="zh-CN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当SDA是低电平为有效应答(ACK)，表示对方接收成功</a:t>
            </a:r>
            <a:r>
              <a:rPr lang="zh-CN" altLang="en-US" sz="1400">
                <a:ea typeface="宋体" panose="02010600030101010101" pitchFamily="2" charset="-122"/>
              </a:rPr>
              <a:t>。</a:t>
            </a:r>
            <a:endParaRPr lang="en-US" altLang="zh-CN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当SDA是高电平为无效应答(NACK)，表示对方没有接收成功。</a:t>
            </a:r>
            <a:endParaRPr lang="en-US" altLang="zh-CN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3672840"/>
            <a:ext cx="1684020" cy="1101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10630" y="934085"/>
            <a:ext cx="5881370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4. </a:t>
            </a:r>
            <a:r>
              <a:rPr lang="zh-CN" altLang="en-US" sz="1400"/>
              <a:t>数据有效性</a:t>
            </a:r>
            <a:endParaRPr lang="zh-CN" altLang="en-US" sz="1400"/>
          </a:p>
          <a:p>
            <a:pPr algn="l"/>
            <a:r>
              <a:rPr lang="zh-CN" altLang="en-US" sz="1400"/>
              <a:t>I2C总线进行数据传送时，在SCL的每个时钟脉冲期间传输一个数据位，</a:t>
            </a:r>
            <a:endParaRPr lang="zh-CN" altLang="en-US" sz="1400"/>
          </a:p>
          <a:p>
            <a:pPr algn="l"/>
            <a:r>
              <a:rPr lang="zh-CN" altLang="en-US" sz="1400"/>
              <a:t>时钟信号SCL为高电平期间，数据线SDA上的数据必须保持稳定，</a:t>
            </a:r>
            <a:endParaRPr lang="zh-CN" altLang="en-US" sz="1400"/>
          </a:p>
          <a:p>
            <a:pPr algn="l"/>
            <a:r>
              <a:rPr lang="zh-CN" altLang="en-US" sz="1400"/>
              <a:t>只有在时钟线SCL上的信号为低电平期间，</a:t>
            </a:r>
            <a:endParaRPr lang="zh-CN" altLang="en-US" sz="1400"/>
          </a:p>
          <a:p>
            <a:pPr algn="l"/>
            <a:r>
              <a:rPr lang="zh-CN" altLang="en-US" sz="1400"/>
              <a:t>数据线SDA上的高电平或低电平状态才允许变化，因为当SCL是高电平时，</a:t>
            </a:r>
            <a:endParaRPr lang="zh-CN" altLang="en-US" sz="1400"/>
          </a:p>
          <a:p>
            <a:pPr algn="l"/>
            <a:r>
              <a:rPr lang="zh-CN" altLang="en-US" sz="1400"/>
              <a:t>数据线SDA的变化被规定为控制命令</a:t>
            </a:r>
            <a:endParaRPr lang="zh-CN" altLang="en-US" sz="1400"/>
          </a:p>
          <a:p>
            <a:pPr algn="l"/>
            <a:r>
              <a:rPr lang="zh-CN" altLang="en-US" sz="1400"/>
              <a:t>（START或STOP，也就是前面的起始信号和停止信号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90" y="2734945"/>
            <a:ext cx="3282315" cy="1017905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6735445" y="3846195"/>
          <a:ext cx="43243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/>
                <a:gridCol w="1441450"/>
                <a:gridCol w="14414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SCL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SDA</a:t>
                      </a:r>
                      <a:endParaRPr lang="en-US" altLang="zh-CN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Start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1 --&gt; 0</a:t>
                      </a:r>
                      <a:endParaRPr lang="en-US" altLang="zh-CN" sz="1200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Stop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0 --&gt; 1</a:t>
                      </a:r>
                      <a:endParaRPr lang="en-US" altLang="zh-CN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ACK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</a:t>
                      </a:r>
                      <a:endParaRPr lang="en-US" altLang="zh-CN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NACK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DATA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[data]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1614805"/>
            <a:ext cx="1647190" cy="11271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46,&quot;width&quot;:6770}"/>
</p:tagLst>
</file>

<file path=ppt/tags/tag2.xml><?xml version="1.0" encoding="utf-8"?>
<p:tagLst xmlns:p="http://schemas.openxmlformats.org/presentationml/2006/main">
  <p:tag name="KSO_WM_UNIT_PLACING_PICTURE_USER_VIEWPORT" val="{&quot;height&quot;:4065,&quot;width&quot;:9165}"/>
</p:tagLst>
</file>

<file path=ppt/tags/tag3.xml><?xml version="1.0" encoding="utf-8"?>
<p:tagLst xmlns:p="http://schemas.openxmlformats.org/presentationml/2006/main">
  <p:tag name="TABLE_ENDDRAG_ORIGIN_RECT" val="521*41"/>
  <p:tag name="TABLE_ENDDRAG_RECT" val="62*204*521*41"/>
</p:tagLst>
</file>

<file path=ppt/tags/tag4.xml><?xml version="1.0" encoding="utf-8"?>
<p:tagLst xmlns:p="http://schemas.openxmlformats.org/presentationml/2006/main">
  <p:tag name="TABLE_ENDDRAG_ORIGIN_RECT" val="521*41"/>
  <p:tag name="TABLE_ENDDRAG_RECT" val="62*204*521*41"/>
</p:tagLst>
</file>

<file path=ppt/tags/tag5.xml><?xml version="1.0" encoding="utf-8"?>
<p:tagLst xmlns:p="http://schemas.openxmlformats.org/presentationml/2006/main">
  <p:tag name="KSO_WM_UNIT_TABLE_BEAUTIFY" val="smartTable{2442fd28-12e7-454d-8d72-5268b775844f}"/>
  <p:tag name="TABLE_ENDDRAG_ORIGIN_RECT" val="340*78"/>
  <p:tag name="TABLE_ENDDRAG_RECT" val="475*251*340*78"/>
</p:tagLst>
</file>

<file path=ppt/tags/tag6.xml><?xml version="1.0" encoding="utf-8"?>
<p:tagLst xmlns:p="http://schemas.openxmlformats.org/presentationml/2006/main">
  <p:tag name="COMMONDATA" val="eyJoZGlkIjoiOWVlNmQ3OTYxMzljYWU1MzNiYjZmODlhMWE2OGE2ZT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字体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3413</Words>
  <Application>WPS 演示</Application>
  <PresentationFormat>宽屏</PresentationFormat>
  <Paragraphs>284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等线</vt:lpstr>
      <vt:lpstr>Calibri</vt:lpstr>
      <vt:lpstr>微软雅黑</vt:lpstr>
      <vt:lpstr>Arial Unicode MS</vt:lpstr>
      <vt:lpstr>Calibri Light</vt:lpstr>
      <vt:lpstr>Office 主题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Lucas Yao (Wicresoft North America)</dc:creator>
  <cp:lastModifiedBy>煕笒。</cp:lastModifiedBy>
  <cp:revision>208</cp:revision>
  <dcterms:created xsi:type="dcterms:W3CDTF">2022-05-19T06:49:00Z</dcterms:created>
  <dcterms:modified xsi:type="dcterms:W3CDTF">2022-07-11T02:30:36Z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8ABDFE179B6C4CE7A34AA6D44A626474</vt:lpwstr>
  </property>
  <property fmtid="{D5CDD505-2E9C-101B-9397-08002B2CF9AE}" pid="3" name="KSOProductBuildVer">
    <vt:lpwstr>2052-11.1.0.11875</vt:lpwstr>
  </property>
</Properties>
</file>