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3" r:id="rId5"/>
    <p:sldId id="264" r:id="rId6"/>
    <p:sldId id="258" r:id="rId7"/>
    <p:sldId id="259" r:id="rId8"/>
    <p:sldId id="26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810" y="560705"/>
            <a:ext cx="241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解决方案：</a:t>
            </a:r>
            <a:r>
              <a:rPr lang="zh-CN" altLang="en-US" sz="1600"/>
              <a:t>演出服音乐灯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38810" y="1054100"/>
            <a:ext cx="5144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目标：根据音乐节奏，人工</a:t>
            </a:r>
            <a:r>
              <a:rPr lang="zh-CN" altLang="en-US"/>
              <a:t>编排</a:t>
            </a:r>
            <a:r>
              <a:rPr lang="en-US" altLang="zh-CN"/>
              <a:t>RGB</a:t>
            </a:r>
            <a:r>
              <a:rPr lang="zh-CN" altLang="en-US"/>
              <a:t>灯闪烁和</a:t>
            </a:r>
            <a:r>
              <a:rPr lang="zh-CN" altLang="en-US"/>
              <a:t>变色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8810" y="2544445"/>
            <a:ext cx="20466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 RGB</a:t>
            </a:r>
            <a:r>
              <a:rPr lang="zh-CN" altLang="en-US"/>
              <a:t>灯驱动原理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音乐</a:t>
            </a:r>
            <a:r>
              <a:rPr lang="zh-CN" altLang="en-US"/>
              <a:t>编排？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4776470" y="2919730"/>
            <a:ext cx="967105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MCU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2244725" y="2907665"/>
            <a:ext cx="1224915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uFillTx/>
              </a:rPr>
              <a:t>RGB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序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谱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77100" y="2919730"/>
            <a:ext cx="960120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音乐灯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5" idx="3"/>
            <a:endCxn id="9" idx="1"/>
          </p:cNvCxnSpPr>
          <p:nvPr/>
        </p:nvCxnSpPr>
        <p:spPr>
          <a:xfrm>
            <a:off x="5743575" y="3201670"/>
            <a:ext cx="15335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0" y="306705"/>
            <a:ext cx="148653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逻辑结构</a:t>
            </a:r>
            <a:r>
              <a:rPr lang="zh-CN" altLang="en-US"/>
              <a:t>图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5" idx="1"/>
            <a:endCxn id="6" idx="3"/>
          </p:cNvCxnSpPr>
          <p:nvPr/>
        </p:nvCxnSpPr>
        <p:spPr>
          <a:xfrm flipH="1" flipV="1">
            <a:off x="3469640" y="3189605"/>
            <a:ext cx="13068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28740" y="28949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驱动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2244725" y="1459230"/>
            <a:ext cx="1224915" cy="56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uFillTx/>
              </a:rPr>
              <a:t>人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2857500" y="2023110"/>
            <a:ext cx="0" cy="88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57500" y="23272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编排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3879215" y="28949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读取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390" y="394970"/>
            <a:ext cx="140144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硬件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8960" y="1336040"/>
            <a:ext cx="2225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MCU: </a:t>
            </a:r>
            <a:endParaRPr lang="en-US" altLang="zh-CN" sz="1400"/>
          </a:p>
          <a:p>
            <a:r>
              <a:rPr lang="en-US" altLang="zh-CN" sz="1400"/>
              <a:t>STC89C52, </a:t>
            </a:r>
            <a:r>
              <a:rPr lang="zh-CN" altLang="en-US" sz="1400"/>
              <a:t>核心控制单元。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568960" y="2964180"/>
            <a:ext cx="1330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WS2812B</a:t>
            </a:r>
            <a:r>
              <a:rPr lang="zh-CN" altLang="en-US" sz="1400"/>
              <a:t>灯带</a:t>
            </a:r>
            <a:endParaRPr lang="zh-CN" altLang="en-US" sz="1400"/>
          </a:p>
          <a:p>
            <a:r>
              <a:rPr lang="en-US" altLang="zh-CN" sz="1400"/>
              <a:t>RGB LED</a:t>
            </a:r>
            <a:r>
              <a:rPr lang="zh-CN" altLang="en-US" sz="1400"/>
              <a:t>全彩灯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505460" y="3890010"/>
            <a:ext cx="1757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显示模块：</a:t>
            </a:r>
            <a:endParaRPr lang="zh-CN" altLang="en-US" sz="1400"/>
          </a:p>
          <a:p>
            <a:r>
              <a:rPr lang="zh-CN" altLang="en-US" sz="1400"/>
              <a:t>触摸屏</a:t>
            </a:r>
            <a:r>
              <a:rPr lang="en-US" altLang="zh-CN" sz="1400"/>
              <a:t> or LED</a:t>
            </a:r>
            <a:r>
              <a:rPr lang="zh-CN" altLang="en-US" sz="1400"/>
              <a:t>显示屏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8745855" y="6489700"/>
            <a:ext cx="344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>
                <a:sym typeface="+mn-ea"/>
              </a:rPr>
              <a:t>Ref:</a:t>
            </a:r>
            <a:endParaRPr lang="en-US" altLang="zh-CN" sz="900"/>
          </a:p>
          <a:p>
            <a:pPr algn="l"/>
            <a:r>
              <a:rPr lang="zh-CN" altLang="en-US" sz="900">
                <a:sym typeface="+mn-ea"/>
              </a:rPr>
              <a:t>https://max.book118.com/html/2021/0524/8017021076003103.shtm</a:t>
            </a:r>
            <a:endParaRPr lang="zh-CN" altLang="en-US" sz="9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72455" y="2167255"/>
            <a:ext cx="93091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MCU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3938270" y="2167890"/>
            <a:ext cx="92202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D</a:t>
            </a:r>
            <a:r>
              <a:rPr lang="en-US" altLang="zh-CN" sz="1400"/>
              <a:t>isk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7272655" y="2167255"/>
            <a:ext cx="1222375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WS2812B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5478145" y="3128010"/>
            <a:ext cx="1327785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/>
              <a:t>LED diplayer</a:t>
            </a:r>
            <a:endParaRPr lang="en-US" altLang="zh-CN" sz="1400"/>
          </a:p>
        </p:txBody>
      </p:sp>
      <p:cxnSp>
        <p:nvCxnSpPr>
          <p:cNvPr id="31" name="直接箭头连接符 30"/>
          <p:cNvCxnSpPr>
            <a:stCxn id="14" idx="3"/>
            <a:endCxn id="21" idx="1"/>
          </p:cNvCxnSpPr>
          <p:nvPr/>
        </p:nvCxnSpPr>
        <p:spPr>
          <a:xfrm>
            <a:off x="6603365" y="2320925"/>
            <a:ext cx="669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37910" y="267843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显示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>
            <a:off x="6668770" y="208089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驱动</a:t>
            </a:r>
            <a:endParaRPr lang="zh-CN" altLang="en-US" sz="1000"/>
          </a:p>
        </p:txBody>
      </p:sp>
      <p:cxnSp>
        <p:nvCxnSpPr>
          <p:cNvPr id="40" name="直接箭头连接符 39"/>
          <p:cNvCxnSpPr>
            <a:stCxn id="14" idx="2"/>
            <a:endCxn id="22" idx="0"/>
          </p:cNvCxnSpPr>
          <p:nvPr/>
        </p:nvCxnSpPr>
        <p:spPr>
          <a:xfrm>
            <a:off x="6137910" y="2473960"/>
            <a:ext cx="4445" cy="654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672455" y="267843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事件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68960" y="2167255"/>
            <a:ext cx="11976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Disk:</a:t>
            </a:r>
            <a:endParaRPr lang="en-US" altLang="zh-CN" sz="1400"/>
          </a:p>
          <a:p>
            <a:r>
              <a:rPr lang="zh-CN" altLang="en-US" sz="1400"/>
              <a:t>存储</a:t>
            </a:r>
            <a:r>
              <a:rPr lang="en-US" altLang="zh-CN" sz="1400"/>
              <a:t>RGB</a:t>
            </a:r>
            <a:r>
              <a:rPr lang="zh-CN" altLang="en-US" sz="1400"/>
              <a:t>序谱</a:t>
            </a:r>
            <a:endParaRPr lang="zh-CN" altLang="en-US" sz="1400"/>
          </a:p>
        </p:txBody>
      </p:sp>
      <p:cxnSp>
        <p:nvCxnSpPr>
          <p:cNvPr id="3" name="直接箭头连接符 2"/>
          <p:cNvCxnSpPr>
            <a:stCxn id="14" idx="1"/>
            <a:endCxn id="17" idx="3"/>
          </p:cNvCxnSpPr>
          <p:nvPr/>
        </p:nvCxnSpPr>
        <p:spPr>
          <a:xfrm flipH="1">
            <a:off x="4860290" y="2320925"/>
            <a:ext cx="8121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48250" y="208089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读取</a:t>
            </a:r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70510"/>
            <a:ext cx="109791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STC89C52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1205" y="1413510"/>
            <a:ext cx="578421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工作频率范围：</a:t>
            </a:r>
            <a:r>
              <a:rPr lang="en-US" altLang="zh-CN" dirty="0">
                <a:sym typeface="+mn-ea"/>
              </a:rPr>
              <a:t>0 - 35MHz, </a:t>
            </a:r>
            <a:r>
              <a:rPr lang="zh-CN" altLang="en-US" dirty="0">
                <a:sym typeface="+mn-ea"/>
              </a:rPr>
              <a:t>实际工作频率可达</a:t>
            </a:r>
            <a:r>
              <a:rPr lang="en-US" altLang="zh-CN" dirty="0">
                <a:sym typeface="+mn-ea"/>
              </a:rPr>
              <a:t>42MH</a:t>
            </a:r>
            <a:r>
              <a:rPr lang="en-US" altLang="zh-CN" dirty="0">
                <a:sym typeface="+mn-ea"/>
              </a:rPr>
              <a:t>z</a:t>
            </a:r>
            <a:endParaRPr lang="en-US" altLang="zh-CN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RAM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512K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SRAM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ROM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8K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Flash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总线宽度：8位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供电：</a:t>
            </a:r>
            <a:r>
              <a:rPr lang="en-US" altLang="zh-CN" dirty="0">
                <a:sym typeface="+mn-ea"/>
              </a:rPr>
              <a:t>5.5~3.8V</a:t>
            </a:r>
            <a:r>
              <a:rPr lang="zh-CN" altLang="en-US" dirty="0">
                <a:sym typeface="+mn-ea"/>
              </a:rPr>
              <a:t>（标准</a:t>
            </a:r>
            <a:r>
              <a:rPr lang="en-US" altLang="zh-CN" dirty="0">
                <a:sym typeface="+mn-ea"/>
              </a:rPr>
              <a:t>5V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工作温度为-40°C ~ 85°C</a:t>
            </a:r>
            <a:endParaRPr lang="en-US" altLang="zh-CN" dirty="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02565"/>
            <a:ext cx="223837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RGB</a:t>
            </a:r>
            <a:r>
              <a:rPr lang="zh-CN" altLang="en-US">
                <a:sym typeface="+mn-ea"/>
              </a:rPr>
              <a:t>灯驱动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8455" y="695325"/>
            <a:ext cx="2886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硬件</a:t>
            </a:r>
            <a:r>
              <a:rPr lang="en-US" altLang="zh-CN"/>
              <a:t>: </a:t>
            </a:r>
            <a:r>
              <a:rPr lang="zh-CN" altLang="en-US"/>
              <a:t>全彩</a:t>
            </a:r>
            <a:r>
              <a:rPr lang="en-US" altLang="zh-CN"/>
              <a:t>LED, WS2812</a:t>
            </a:r>
            <a:r>
              <a:rPr lang="zh-CN" altLang="en-US"/>
              <a:t>灯带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455" y="1188085"/>
            <a:ext cx="5694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全彩</a:t>
            </a:r>
            <a:r>
              <a:rPr lang="en-US" altLang="zh-CN" sz="1400"/>
              <a:t>LED</a:t>
            </a:r>
            <a:endParaRPr lang="en-US" altLang="zh-CN" sz="1400"/>
          </a:p>
          <a:p>
            <a:endParaRPr lang="en-US" altLang="zh-CN"/>
          </a:p>
          <a:p>
            <a:r>
              <a:rPr lang="en-US" altLang="zh-CN" sz="1400"/>
              <a:t>全彩LED灯采用白（包括冷白和暖白等各种照明白光）、</a:t>
            </a:r>
            <a:endParaRPr lang="en-US" altLang="zh-CN" sz="1400"/>
          </a:p>
          <a:p>
            <a:r>
              <a:rPr lang="en-US" altLang="zh-CN" sz="1400"/>
              <a:t>红、绿、蓝（R、G 、B）四种基本颜色的LED灯珠芯片，</a:t>
            </a:r>
            <a:endParaRPr lang="en-US" altLang="zh-CN" sz="1400"/>
          </a:p>
          <a:p>
            <a:r>
              <a:rPr lang="en-US" altLang="zh-CN" sz="1400"/>
              <a:t>这些灯珠芯片以多种形式进行封装，</a:t>
            </a:r>
            <a:endParaRPr lang="en-US" altLang="zh-CN" sz="1400"/>
          </a:p>
          <a:p>
            <a:r>
              <a:rPr lang="en-US" altLang="zh-CN" sz="1400"/>
              <a:t>每一组颜色都可以分开单独使用，并分别与驱动电路和单片机相连接。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338455" y="2797175"/>
            <a:ext cx="74726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WS2812</a:t>
            </a:r>
            <a:r>
              <a:rPr lang="zh-CN" altLang="en-US" sz="1400">
                <a:sym typeface="+mn-ea"/>
              </a:rPr>
              <a:t>B</a:t>
            </a:r>
            <a:r>
              <a:rPr lang="zh-CN" altLang="en-US" sz="1400"/>
              <a:t>灯带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WS2812B是一种智能控制LED光源，将控制电路和RGB芯片集成在一个5050个组件的封装中。</a:t>
            </a:r>
            <a:endParaRPr lang="zh-CN" altLang="en-US" sz="1400"/>
          </a:p>
          <a:p>
            <a:r>
              <a:rPr lang="zh-CN" altLang="en-US" sz="1400"/>
              <a:t>内部包括智能数字端口数据锁存和信号整形放大驱动电路。</a:t>
            </a:r>
            <a:endParaRPr lang="zh-CN" altLang="en-US" sz="1400"/>
          </a:p>
          <a:p>
            <a:r>
              <a:rPr lang="zh-CN" altLang="en-US" sz="1400"/>
              <a:t>还包括精密的内部振荡器和电压可编程恒流控制部分，有效保证像素点的光色高度一致。</a:t>
            </a:r>
            <a:endParaRPr lang="zh-CN" altLang="en-US" sz="1400"/>
          </a:p>
          <a:p>
            <a:r>
              <a:rPr lang="zh-CN" altLang="en-US" sz="1400"/>
              <a:t>数据传输协议采用单NZR通信模式。</a:t>
            </a:r>
            <a:endParaRPr lang="zh-CN" altLang="en-US" sz="1400"/>
          </a:p>
          <a:p>
            <a:r>
              <a:rPr lang="zh-CN" altLang="en-US" sz="1400"/>
              <a:t>像素上电复位后，DIN端口从控制器接收数据，第一个像素采集初始24位数据，</a:t>
            </a:r>
            <a:endParaRPr lang="zh-CN" altLang="en-US" sz="1400"/>
          </a:p>
          <a:p>
            <a:r>
              <a:rPr lang="zh-CN" altLang="en-US" sz="1400"/>
              <a:t>然后发送给内部数据锁存器，</a:t>
            </a:r>
            <a:endParaRPr lang="zh-CN" altLang="en-US" sz="1400"/>
          </a:p>
          <a:p>
            <a:r>
              <a:rPr lang="zh-CN" altLang="en-US" sz="1400"/>
              <a:t>其他经过内部信号整形放大电路整形后的数据通过DO端口发送给下一个级联像素。</a:t>
            </a:r>
            <a:endParaRPr lang="zh-CN" altLang="en-US" sz="1400"/>
          </a:p>
          <a:p>
            <a:r>
              <a:rPr lang="zh-CN" altLang="en-US" sz="1400"/>
              <a:t>每传输一个像素后，信号减少24位。</a:t>
            </a:r>
            <a:endParaRPr lang="zh-CN" altLang="en-US" sz="1400"/>
          </a:p>
          <a:p>
            <a:r>
              <a:rPr lang="zh-CN" altLang="en-US" sz="1400"/>
              <a:t>像素采用自整形传输技术，使得像素级联数不受信号传输的限制，只取决于信号传输的速度。</a:t>
            </a:r>
            <a:endParaRPr lang="zh-CN" altLang="en-US" sz="1400"/>
          </a:p>
          <a:p>
            <a:r>
              <a:rPr lang="zh-CN" altLang="en-US" sz="1400"/>
              <a:t>高度一致，性价比高不需要外部电子元件，甚至不需要电容。</a:t>
            </a:r>
            <a:endParaRPr lang="zh-CN" altLang="en-US" sz="1400"/>
          </a:p>
        </p:txBody>
      </p:sp>
      <p:pic>
        <p:nvPicPr>
          <p:cNvPr id="9" name="图片 8" descr="微信图片_202206042027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86065" y="2985770"/>
            <a:ext cx="3472180" cy="347218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811135" y="1141095"/>
            <a:ext cx="3745865" cy="1289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6635750" y="1048385"/>
            <a:ext cx="54317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通信时序图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手册上介绍数据发送速度是：800Kbps</a:t>
            </a:r>
            <a:endParaRPr lang="zh-CN" altLang="en-US" sz="1200"/>
          </a:p>
          <a:p>
            <a:pPr algn="l"/>
            <a:r>
              <a:rPr lang="zh-CN" altLang="en-US" sz="1200"/>
              <a:t>所以每个数据位的时间是：1/800000=0.00000125s=1.25us</a:t>
            </a:r>
            <a:endParaRPr lang="zh-CN" altLang="en-US" sz="1200"/>
          </a:p>
          <a:p>
            <a:pPr algn="l"/>
            <a:r>
              <a:rPr lang="zh-CN" altLang="en-US" sz="1200"/>
              <a:t>这1.25us可以表示高位或低位，24个1.25us就是一个灯的颜色，</a:t>
            </a:r>
            <a:endParaRPr lang="zh-CN" altLang="en-US" sz="1200"/>
          </a:p>
          <a:p>
            <a:pPr algn="l"/>
            <a:r>
              <a:rPr lang="zh-CN" altLang="en-US" sz="1200"/>
              <a:t>发完一个灯的颜色后需要发送大于280us的低电平让数据从锁存器表现在灯上。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数位位0：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周期1/3的高电平,1.25*(1/3)us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周期2/3的低电平,1.25*(2/3)us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 数位位1：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周期2/3的高电平,1.25*(1/3)us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周期1/3的低电平,1.25*(1/3)us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0" y="180340"/>
            <a:ext cx="153352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WS2812</a:t>
            </a:r>
            <a:r>
              <a:rPr lang="zh-CN" altLang="en-US">
                <a:sym typeface="+mn-ea"/>
              </a:rPr>
              <a:t>B</a:t>
            </a:r>
            <a:r>
              <a:rPr lang="zh-CN" altLang="en-US">
                <a:sym typeface="+mn-ea"/>
              </a:rPr>
              <a:t>原理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100" r="18261"/>
          <a:stretch>
            <a:fillRect/>
          </a:stretch>
        </p:blipFill>
        <p:spPr>
          <a:xfrm>
            <a:off x="1257935" y="1409065"/>
            <a:ext cx="3780155" cy="20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" y="4322445"/>
            <a:ext cx="4972050" cy="1421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73945" y="6489700"/>
            <a:ext cx="2218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/>
              <a:t>Ref:</a:t>
            </a:r>
            <a:endParaRPr lang="en-US" altLang="zh-CN" sz="900"/>
          </a:p>
          <a:p>
            <a:pPr algn="l"/>
            <a:r>
              <a:rPr lang="zh-CN" altLang="en-US" sz="900"/>
              <a:t>https://www.likecs.com/show-125446.html</a:t>
            </a:r>
            <a:endParaRPr lang="zh-CN" altLang="en-US" sz="900"/>
          </a:p>
        </p:txBody>
      </p:sp>
      <p:sp>
        <p:nvSpPr>
          <p:cNvPr id="11" name="文本框 10"/>
          <p:cNvSpPr txBox="1"/>
          <p:nvPr/>
        </p:nvSpPr>
        <p:spPr>
          <a:xfrm>
            <a:off x="266065" y="140906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电路图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66065" y="405130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引脚图</a:t>
            </a:r>
            <a:endParaRPr lang="zh-CN" altLang="en-US" sz="1600"/>
          </a:p>
        </p:txBody>
      </p:sp>
      <p:grpSp>
        <p:nvGrpSpPr>
          <p:cNvPr id="25" name="组合 24"/>
          <p:cNvGrpSpPr/>
          <p:nvPr/>
        </p:nvGrpSpPr>
        <p:grpSpPr>
          <a:xfrm>
            <a:off x="9529445" y="2590165"/>
            <a:ext cx="1653540" cy="1005840"/>
            <a:chOff x="15007" y="4079"/>
            <a:chExt cx="2604" cy="1584"/>
          </a:xfrm>
        </p:grpSpPr>
        <p:cxnSp>
          <p:nvCxnSpPr>
            <p:cNvPr id="14" name="肘形连接符 13"/>
            <p:cNvCxnSpPr/>
            <p:nvPr/>
          </p:nvCxnSpPr>
          <p:spPr>
            <a:xfrm>
              <a:off x="15301" y="4835"/>
              <a:ext cx="1198" cy="462"/>
            </a:xfrm>
            <a:prstGeom prst="bentConnector3">
              <a:avLst>
                <a:gd name="adj1" fmla="val 43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10800000">
              <a:off x="16498" y="4834"/>
              <a:ext cx="1103" cy="441"/>
            </a:xfrm>
            <a:prstGeom prst="bentConnector3">
              <a:avLst>
                <a:gd name="adj1" fmla="val 499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6488" y="4079"/>
              <a:ext cx="11" cy="1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301" y="4079"/>
              <a:ext cx="11" cy="1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01" y="4079"/>
              <a:ext cx="11" cy="1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5007" y="5061"/>
              <a:ext cx="379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0</a:t>
              </a:r>
              <a:endParaRPr lang="en-US" altLang="zh-CN" sz="9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017" y="4703"/>
              <a:ext cx="369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470" y="4079"/>
              <a:ext cx="60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T(0)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833" y="4079"/>
              <a:ext cx="60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T(1)</a:t>
              </a:r>
              <a:endParaRPr lang="en-US" altLang="zh-CN" sz="10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08140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RGB </a:t>
            </a:r>
            <a:r>
              <a:rPr lang="zh-CN" altLang="en-US"/>
              <a:t>序谱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4160" y="1039495"/>
            <a:ext cx="67157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以一个动作为一个节拍，一个节拍包含：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RGBLED_</a:t>
            </a:r>
            <a:r>
              <a:rPr lang="en-US" altLang="zh-CN" sz="1400"/>
              <a:t>Time</a:t>
            </a:r>
            <a:r>
              <a:rPr lang="zh-CN" altLang="en-US" sz="1400"/>
              <a:t>：</a:t>
            </a:r>
            <a:r>
              <a:rPr lang="en-US" altLang="zh-CN" sz="1400">
                <a:sym typeface="+mn-ea"/>
              </a:rPr>
              <a:t>RGBLED</a:t>
            </a:r>
            <a:r>
              <a:rPr lang="zh-CN" altLang="en-US" sz="1400"/>
              <a:t>工作</a:t>
            </a:r>
            <a:r>
              <a:rPr lang="zh-CN" altLang="en-US" sz="1400"/>
              <a:t>的时间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RGBLED</a:t>
            </a:r>
            <a:r>
              <a:rPr lang="en-US" altLang="zh-CN" sz="1400"/>
              <a:t>_Segment: </a:t>
            </a:r>
            <a:r>
              <a:rPr lang="en-US" altLang="zh-CN" sz="1400">
                <a:sym typeface="+mn-ea"/>
              </a:rPr>
              <a:t>RGBLED</a:t>
            </a:r>
            <a:r>
              <a:rPr lang="zh-CN" altLang="en-US" sz="1400"/>
              <a:t>选择段</a:t>
            </a:r>
            <a:r>
              <a:rPr lang="en-US" altLang="zh-CN" sz="1400"/>
              <a:t>(LHand, Torso, LLeg...)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RGBLED</a:t>
            </a:r>
            <a:r>
              <a:rPr lang="en-US" altLang="zh-CN" sz="1400"/>
              <a:t>_Bit: </a:t>
            </a:r>
            <a:r>
              <a:rPr lang="zh-CN" altLang="en-US" sz="1400"/>
              <a:t>选择每段上的</a:t>
            </a:r>
            <a:r>
              <a:rPr lang="en-US" altLang="zh-CN" sz="1400"/>
              <a:t>RGB</a:t>
            </a:r>
            <a:r>
              <a:rPr lang="zh-CN" altLang="en-US" sz="1400"/>
              <a:t>灯。（每段段上有多个独立的</a:t>
            </a:r>
            <a:r>
              <a:rPr lang="en-US" altLang="zh-CN" sz="1400"/>
              <a:t>RGB</a:t>
            </a:r>
            <a:r>
              <a:rPr lang="zh-CN" altLang="en-US" sz="1400"/>
              <a:t>灯，可以单独控制）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RGBLED</a:t>
            </a:r>
            <a:r>
              <a:rPr lang="en-US" altLang="zh-CN" sz="1400"/>
              <a:t>_Color: RGB</a:t>
            </a:r>
            <a:r>
              <a:rPr lang="zh-CN" altLang="en-US" sz="1400"/>
              <a:t>灯显示的</a:t>
            </a:r>
            <a:r>
              <a:rPr lang="zh-CN" altLang="en-US" sz="1400"/>
              <a:t>颜色</a:t>
            </a:r>
            <a:endParaRPr lang="zh-CN" altLang="en-US" sz="1400"/>
          </a:p>
          <a:p>
            <a:pPr algn="l"/>
            <a:r>
              <a:rPr lang="en-US" altLang="zh-CN" sz="1400"/>
              <a:t>RGBLED_Action: RGB</a:t>
            </a:r>
            <a:r>
              <a:rPr lang="zh-CN" altLang="en-US" sz="1400"/>
              <a:t>灯的行为（正常显示，呼吸灯，跑马灯，流水</a:t>
            </a:r>
            <a:r>
              <a:rPr lang="zh-CN" altLang="en-US" sz="1400"/>
              <a:t>灯）</a:t>
            </a:r>
            <a:endParaRPr lang="zh-CN" altLang="en-US" sz="1400"/>
          </a:p>
        </p:txBody>
      </p:sp>
      <p:grpSp>
        <p:nvGrpSpPr>
          <p:cNvPr id="23" name="组合 22"/>
          <p:cNvGrpSpPr/>
          <p:nvPr/>
        </p:nvGrpSpPr>
        <p:grpSpPr>
          <a:xfrm>
            <a:off x="8180705" y="1156335"/>
            <a:ext cx="1457325" cy="2278380"/>
            <a:chOff x="12054" y="2048"/>
            <a:chExt cx="2295" cy="3588"/>
          </a:xfrm>
        </p:grpSpPr>
        <p:grpSp>
          <p:nvGrpSpPr>
            <p:cNvPr id="11" name="组合 10"/>
            <p:cNvGrpSpPr/>
            <p:nvPr/>
          </p:nvGrpSpPr>
          <p:grpSpPr>
            <a:xfrm>
              <a:off x="12161" y="2048"/>
              <a:ext cx="1965" cy="3589"/>
              <a:chOff x="12267" y="1637"/>
              <a:chExt cx="1965" cy="3589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13255" y="2137"/>
                <a:ext cx="11" cy="207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 flipH="1">
                <a:off x="12267" y="2807"/>
                <a:ext cx="977" cy="68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3244" y="2807"/>
                <a:ext cx="988" cy="6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12369" y="4216"/>
                <a:ext cx="886" cy="101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3277" y="4216"/>
                <a:ext cx="942" cy="99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13011" y="1637"/>
                <a:ext cx="499" cy="500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12320" y="3312"/>
              <a:ext cx="660" cy="4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13329" y="3332"/>
              <a:ext cx="649" cy="46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2472" y="4828"/>
              <a:ext cx="518" cy="560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13329" y="4824"/>
              <a:ext cx="579" cy="6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3169" y="3466"/>
              <a:ext cx="0" cy="90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200000">
              <a:off x="12226" y="3069"/>
              <a:ext cx="80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LHand</a:t>
              </a:r>
              <a:endParaRPr lang="en-US" altLang="zh-CN" sz="1000"/>
            </a:p>
          </p:txBody>
        </p:sp>
        <p:sp>
          <p:nvSpPr>
            <p:cNvPr id="18" name="文本框 17"/>
            <p:cNvSpPr txBox="1"/>
            <p:nvPr/>
          </p:nvSpPr>
          <p:spPr>
            <a:xfrm rot="2100000">
              <a:off x="13521" y="3069"/>
              <a:ext cx="8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RHand</a:t>
              </a:r>
              <a:endParaRPr lang="en-US" altLang="zh-CN" sz="1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417" y="3793"/>
              <a:ext cx="74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Torso</a:t>
              </a:r>
              <a:endParaRPr lang="en-US" altLang="zh-CN" sz="1000"/>
            </a:p>
          </p:txBody>
        </p:sp>
        <p:sp>
          <p:nvSpPr>
            <p:cNvPr id="21" name="文本框 20"/>
            <p:cNvSpPr txBox="1"/>
            <p:nvPr/>
          </p:nvSpPr>
          <p:spPr>
            <a:xfrm rot="2700000">
              <a:off x="13598" y="4695"/>
              <a:ext cx="67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RLeg</a:t>
              </a:r>
              <a:endParaRPr lang="en-US" altLang="zh-CN" sz="1000"/>
            </a:p>
          </p:txBody>
        </p:sp>
        <p:sp>
          <p:nvSpPr>
            <p:cNvPr id="22" name="文本框 21"/>
            <p:cNvSpPr txBox="1"/>
            <p:nvPr/>
          </p:nvSpPr>
          <p:spPr>
            <a:xfrm rot="19020000">
              <a:off x="12054" y="4640"/>
              <a:ext cx="65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LLeg</a:t>
              </a:r>
              <a:endParaRPr lang="en-US" altLang="zh-CN" sz="100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0800}"/>
</p:tagLst>
</file>

<file path=ppt/tags/tag2.xml><?xml version="1.0" encoding="utf-8"?>
<p:tagLst xmlns:p="http://schemas.openxmlformats.org/presentationml/2006/main">
  <p:tag name="COMMONDATA" val="eyJoZGlkIjoiOWVlNmQ3OTYxMzljYWU1MzNiYjZmODlhMWE2OGE2Z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WPS 演示</Application>
  <PresentationFormat>宽屏</PresentationFormat>
  <Paragraphs>146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Yao (Wicresoft North America)</dc:creator>
  <cp:lastModifiedBy>煕笒。</cp:lastModifiedBy>
  <cp:revision>177</cp:revision>
  <dcterms:created xsi:type="dcterms:W3CDTF">2022-06-04T03:07:00Z</dcterms:created>
  <dcterms:modified xsi:type="dcterms:W3CDTF">2022-06-09T23:26:19Z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3E2134A2DF7F4F3A988E99E2C33A91FF</vt:lpwstr>
  </property>
  <property fmtid="{D5CDD505-2E9C-101B-9397-08002B2CF9AE}" pid="3" name="KSOProductBuildVer">
    <vt:lpwstr>2052-11.1.0.11744</vt:lpwstr>
  </property>
</Properties>
</file>