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综述" id="{CB558565-96BF-4BC3-8D99-7FBB2E54490B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400" dirty="0"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908050" y="1365250"/>
            <a:ext cx="5010150" cy="24574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1065"/>
            <a:ext cx="4456090" cy="575910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baijiahao.baidu.com/s?id=1699702029802715069&amp;wfr=spider&amp;for=pc" TargetMode="Externa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MCU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350" y="996950"/>
            <a:ext cx="54546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1100" dirty="0" smtClean="0"/>
              <a:t>1. </a:t>
            </a:r>
            <a:r>
              <a:rPr lang="zh-CN" altLang="en-US" sz="1100" dirty="0" smtClean="0"/>
              <a:t>什么是</a:t>
            </a:r>
            <a:r>
              <a:rPr lang="en-US" altLang="zh-CN" sz="1100" dirty="0" smtClean="0"/>
              <a:t>MCU?</a:t>
            </a:r>
            <a:endParaRPr lang="en-US" altLang="zh-CN" sz="1100" dirty="0" smtClean="0"/>
          </a:p>
          <a:p>
            <a:pPr indent="0">
              <a:buFont typeface="+mj-lt"/>
              <a:buNone/>
            </a:pPr>
            <a:endParaRPr lang="en-US" altLang="zh-CN" sz="1100" dirty="0" smtClean="0"/>
          </a:p>
          <a:p>
            <a:pPr algn="l"/>
            <a:r>
              <a:rPr lang="zh-CN" altLang="en-US" sz="1100" dirty="0" smtClean="0"/>
              <a:t>称为微型计算机， 是把中央处理器（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）的频率与规格做适当减缩，并将内存，计数器，</a:t>
            </a:r>
            <a:r>
              <a:rPr lang="en-US" altLang="zh-CN" sz="1100" dirty="0" smtClean="0"/>
              <a:t>USB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A/D</a:t>
            </a:r>
            <a:r>
              <a:rPr lang="zh-CN" altLang="en-US" sz="1100" dirty="0" smtClean="0"/>
              <a:t>转换</a:t>
            </a:r>
            <a:r>
              <a:rPr lang="zh-CN" altLang="en-US" sz="1100" dirty="0"/>
              <a:t>、</a:t>
            </a:r>
            <a:r>
              <a:rPr lang="en-US" altLang="zh-CN" sz="1100" dirty="0"/>
              <a:t>UART</a:t>
            </a:r>
            <a:r>
              <a:rPr lang="zh-CN" altLang="en-US" sz="1100" dirty="0"/>
              <a:t>、</a:t>
            </a:r>
            <a:r>
              <a:rPr lang="en-US" altLang="zh-CN" sz="1100" dirty="0"/>
              <a:t>PLC</a:t>
            </a:r>
            <a:r>
              <a:rPr lang="zh-CN" altLang="en-US" sz="1100" dirty="0"/>
              <a:t>、</a:t>
            </a:r>
            <a:r>
              <a:rPr lang="en-US" altLang="zh-CN" sz="1100" dirty="0"/>
              <a:t>DMA</a:t>
            </a:r>
            <a:r>
              <a:rPr lang="zh-CN" altLang="en-US" sz="1100" dirty="0"/>
              <a:t>等周边接口，甚至</a:t>
            </a:r>
            <a:r>
              <a:rPr lang="en-US" altLang="zh-CN" sz="1100" dirty="0"/>
              <a:t>LCD</a:t>
            </a:r>
            <a:r>
              <a:rPr lang="zh-CN" altLang="en-US" sz="1100" dirty="0"/>
              <a:t>驱动电路都整合在单一芯片上，形成芯片级的计算机，为不同的应用场合做不同</a:t>
            </a:r>
            <a:r>
              <a:rPr lang="zh-CN" altLang="en-US" sz="1100" dirty="0" smtClean="0"/>
              <a:t>组合控制。</a:t>
            </a:r>
            <a:endParaRPr lang="en-US" altLang="zh-CN" sz="11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100" dirty="0"/>
          </a:p>
          <a:p>
            <a:pPr indent="0">
              <a:buFont typeface="+mj-lt"/>
              <a:buNone/>
            </a:pPr>
            <a:r>
              <a:rPr lang="en-US" altLang="zh-CN" sz="1100" dirty="0" smtClean="0"/>
              <a:t>2. </a:t>
            </a:r>
            <a:r>
              <a:rPr lang="zh-CN" altLang="en-US" sz="1100" dirty="0" smtClean="0"/>
              <a:t>使用场景</a:t>
            </a:r>
            <a:endParaRPr lang="zh-CN" altLang="en-US" sz="1100" dirty="0" smtClean="0"/>
          </a:p>
          <a:p>
            <a:pPr indent="0">
              <a:buFont typeface="+mj-lt"/>
              <a:buNone/>
            </a:pPr>
            <a:endParaRPr lang="en-US" altLang="zh-CN" sz="1100" dirty="0"/>
          </a:p>
          <a:p>
            <a:r>
              <a:rPr lang="zh-CN" altLang="en-US" sz="1100" smtClean="0"/>
              <a:t>手机</a:t>
            </a:r>
            <a:r>
              <a:rPr lang="zh-CN" altLang="en-US" sz="1100" dirty="0"/>
              <a:t>、</a:t>
            </a:r>
            <a:r>
              <a:rPr lang="en-US" altLang="zh-CN" sz="1100" dirty="0"/>
              <a:t>PC</a:t>
            </a:r>
            <a:r>
              <a:rPr lang="zh-CN" altLang="en-US" sz="1100" dirty="0"/>
              <a:t>外围、遥控器，至汽车电子、工业上的步进马达、机器手臂的控制</a:t>
            </a:r>
            <a:r>
              <a:rPr lang="zh-CN" altLang="en-US" sz="1100" dirty="0" smtClean="0"/>
              <a:t>等。</a:t>
            </a:r>
            <a:endParaRPr lang="zh-CN" altLang="en-US" sz="1100" dirty="0" smtClean="0"/>
          </a:p>
          <a:p>
            <a:endParaRPr lang="zh-CN" altLang="en-US" sz="1100" dirty="0" smtClean="0"/>
          </a:p>
          <a:p>
            <a:endParaRPr lang="zh-CN" altLang="en-US" sz="1100" dirty="0" smtClean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MCU</a:t>
            </a:r>
            <a:r>
              <a:rPr lang="zh-CN" altLang="en-US" dirty="0" smtClean="0">
                <a:sym typeface="+mn-ea"/>
              </a:rPr>
              <a:t>基本组成部分</a:t>
            </a:r>
            <a:endParaRPr lang="zh-CN" altLang="en-US"/>
          </a:p>
        </p:txBody>
      </p:sp>
      <p:pic>
        <p:nvPicPr>
          <p:cNvPr id="7" name="图片 6" descr="MCU-basic-stru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225" y="1539240"/>
            <a:ext cx="4973320" cy="3633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80760" y="1267460"/>
            <a:ext cx="4726940" cy="4323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100"/>
              <a:t>1. CPU</a:t>
            </a:r>
            <a:endParaRPr lang="en-US" altLang="zh-CN" sz="1100"/>
          </a:p>
          <a:p>
            <a:pPr algn="l"/>
            <a:r>
              <a:rPr lang="en-US" altLang="zh-CN" sz="1100"/>
              <a:t>CPU</a:t>
            </a:r>
            <a:r>
              <a:rPr lang="zh-CN" altLang="en-US" sz="1100"/>
              <a:t>作为</a:t>
            </a:r>
            <a:r>
              <a:rPr lang="en-US" altLang="zh-CN" sz="1100"/>
              <a:t>MCU</a:t>
            </a:r>
            <a:r>
              <a:rPr lang="zh-CN" altLang="en-US" sz="1100"/>
              <a:t>的大脑，包含了</a:t>
            </a:r>
            <a:r>
              <a:rPr lang="en-US" altLang="zh-CN" sz="1100"/>
              <a:t>ALU</a:t>
            </a:r>
            <a:r>
              <a:rPr lang="zh-CN" altLang="en-US" sz="1100">
                <a:ea typeface="宋体" panose="02010600030101010101" pitchFamily="2" charset="-122"/>
              </a:rPr>
              <a:t>（</a:t>
            </a:r>
            <a:r>
              <a:rPr lang="zh-CN" altLang="en-US" sz="1100"/>
              <a:t>算术逻辑单元）</a:t>
            </a:r>
            <a:r>
              <a:rPr lang="zh-CN" altLang="en-US" sz="1100">
                <a:ea typeface="宋体" panose="02010600030101010101" pitchFamily="2" charset="-122"/>
              </a:rPr>
              <a:t>，和</a:t>
            </a:r>
            <a:r>
              <a:rPr lang="en-US" altLang="zh-CN" sz="1100">
                <a:ea typeface="宋体" panose="02010600030101010101" pitchFamily="2" charset="-122"/>
              </a:rPr>
              <a:t>CU</a:t>
            </a:r>
            <a:r>
              <a:rPr lang="zh-CN" altLang="en-US" sz="1100">
                <a:ea typeface="宋体" panose="02010600030101010101" pitchFamily="2" charset="-122"/>
              </a:rPr>
              <a:t>（控制单元）。</a:t>
            </a:r>
            <a:endParaRPr lang="zh-CN" altLang="en-US" sz="1100">
              <a:ea typeface="宋体" panose="02010600030101010101" pitchFamily="2" charset="-122"/>
            </a:endParaRPr>
          </a:p>
          <a:p>
            <a:pPr algn="l"/>
            <a:r>
              <a:rPr lang="zh-CN" altLang="en-US" sz="1100">
                <a:ea typeface="宋体" panose="02010600030101010101" pitchFamily="2" charset="-122"/>
              </a:rPr>
              <a:t>负责取指令，译指令，执行指令，写结果。</a:t>
            </a:r>
            <a:endParaRPr lang="zh-CN" altLang="en-US" sz="1100">
              <a:ea typeface="宋体" panose="02010600030101010101" pitchFamily="2" charset="-122"/>
            </a:endParaRPr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2. BUS</a:t>
            </a:r>
            <a:endParaRPr lang="en-US" altLang="zh-CN" sz="1100"/>
          </a:p>
          <a:p>
            <a:pPr algn="l"/>
            <a:r>
              <a:rPr lang="zh-CN" altLang="en-US" sz="1100"/>
              <a:t>作为系统总线，</a:t>
            </a:r>
            <a:r>
              <a:rPr lang="en-US" altLang="zh-CN" sz="1100"/>
              <a:t>CPU</a:t>
            </a:r>
            <a:r>
              <a:rPr lang="zh-CN" altLang="en-US" sz="1100"/>
              <a:t>通过</a:t>
            </a:r>
            <a:r>
              <a:rPr lang="en-US" altLang="zh-CN" sz="1100"/>
              <a:t>BUS</a:t>
            </a:r>
            <a:r>
              <a:rPr lang="zh-CN" altLang="en-US" sz="1100">
                <a:ea typeface="宋体" panose="02010600030101010101" pitchFamily="2" charset="-122"/>
              </a:rPr>
              <a:t>（</a:t>
            </a:r>
            <a:r>
              <a:rPr lang="zh-CN" altLang="en-US" sz="1100"/>
              <a:t>总线）读</a:t>
            </a:r>
            <a:r>
              <a:rPr lang="zh-CN" altLang="en-US" sz="1100"/>
              <a:t>写外围设备（内存，设备等）。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3. Memory</a:t>
            </a:r>
            <a:endParaRPr lang="en-US" altLang="zh-CN" sz="1100"/>
          </a:p>
          <a:p>
            <a:pPr algn="l"/>
            <a:r>
              <a:rPr lang="zh-CN" altLang="en-US" sz="1100"/>
              <a:t>提供了数据的</a:t>
            </a:r>
            <a:r>
              <a:rPr lang="zh-CN" altLang="en-US" sz="1100"/>
              <a:t>存储，可分为程序内存和数据内存。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4. I/O P</a:t>
            </a:r>
            <a:r>
              <a:rPr lang="en-US" altLang="zh-CN" sz="1100"/>
              <a:t>orts</a:t>
            </a:r>
            <a:endParaRPr lang="en-US" altLang="zh-CN" sz="1100"/>
          </a:p>
          <a:p>
            <a:pPr algn="l"/>
            <a:r>
              <a:rPr lang="en-US" altLang="zh-CN" sz="1100"/>
              <a:t>CPU </a:t>
            </a:r>
            <a:r>
              <a:rPr lang="zh-CN" altLang="en-US" sz="1100"/>
              <a:t>通过</a:t>
            </a:r>
            <a:r>
              <a:rPr lang="en-US" altLang="zh-CN" sz="1100"/>
              <a:t>Input ports </a:t>
            </a:r>
            <a:r>
              <a:rPr lang="zh-CN" altLang="en-US" sz="1100"/>
              <a:t>读取外设信息，通过</a:t>
            </a:r>
            <a:r>
              <a:rPr lang="en-US" altLang="zh-CN" sz="1100"/>
              <a:t>Output</a:t>
            </a:r>
            <a:r>
              <a:rPr lang="zh-CN" altLang="en-US" sz="1100"/>
              <a:t>向外设输出信息。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5. Interrupts</a:t>
            </a:r>
            <a:endParaRPr lang="en-US" altLang="zh-CN" sz="1100"/>
          </a:p>
          <a:p>
            <a:pPr algn="l"/>
            <a:r>
              <a:rPr lang="zh-CN" altLang="en-US" sz="1100"/>
              <a:t>中断响应机制为</a:t>
            </a:r>
            <a:r>
              <a:rPr lang="en-US" altLang="zh-CN" sz="1100"/>
              <a:t>CPU</a:t>
            </a:r>
            <a:r>
              <a:rPr lang="zh-CN" altLang="en-US" sz="1100"/>
              <a:t>提供了并发执行功能。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6. Timers, Counters</a:t>
            </a:r>
            <a:endParaRPr lang="en-US" altLang="zh-CN" sz="1100"/>
          </a:p>
          <a:p>
            <a:pPr algn="l"/>
            <a:r>
              <a:rPr sz="1100">
                <a:sym typeface="+mn-ea"/>
              </a:rPr>
              <a:t>提供时间延迟和计数外部事件的操作。 </a:t>
            </a:r>
            <a:endParaRPr sz="1100">
              <a:sym typeface="+mn-ea"/>
            </a:endParaRPr>
          </a:p>
          <a:p>
            <a:pPr algn="l"/>
            <a:r>
              <a:rPr sz="1100">
                <a:sym typeface="+mn-ea"/>
              </a:rPr>
              <a:t>此外，定时器和计数器可以提供函数生成、脉冲宽度调制、时钟控制</a:t>
            </a:r>
            <a:endParaRPr sz="1100">
              <a:sym typeface="+mn-ea"/>
            </a:endParaRPr>
          </a:p>
          <a:p>
            <a:pPr algn="l"/>
            <a:endParaRPr lang="en-US" altLang="zh-CN" sz="1100">
              <a:sym typeface="+mn-ea"/>
            </a:endParaRPr>
          </a:p>
          <a:p>
            <a:pPr algn="l"/>
            <a:r>
              <a:rPr lang="en-US" altLang="zh-CN" sz="1100"/>
              <a:t>7. Serial Communication</a:t>
            </a:r>
            <a:endParaRPr lang="en-US" altLang="zh-CN" sz="1100"/>
          </a:p>
          <a:p>
            <a:pPr algn="l"/>
            <a:r>
              <a:rPr lang="en-US" altLang="zh-CN" sz="1100"/>
              <a:t>CPU</a:t>
            </a:r>
            <a:r>
              <a:rPr lang="zh-CN" altLang="en-US" sz="1100"/>
              <a:t>与外设通信的协议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8. ADC/DAC</a:t>
            </a:r>
            <a:endParaRPr lang="en-US" altLang="zh-CN" sz="1100"/>
          </a:p>
          <a:p>
            <a:pPr algn="l"/>
            <a:r>
              <a:rPr lang="zh-CN" altLang="en-US" sz="1100"/>
              <a:t>数模转换模块，大部分外设为模拟</a:t>
            </a:r>
            <a:r>
              <a:rPr lang="zh-CN" altLang="en-US" sz="1100"/>
              <a:t>电路。</a:t>
            </a:r>
            <a:endParaRPr lang="zh-CN" alt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MCU </a:t>
            </a:r>
            <a:r>
              <a:rPr lang="zh-CN" altLang="en-US"/>
              <a:t>最小</a:t>
            </a:r>
            <a:r>
              <a:rPr lang="zh-CN" altLang="en-US"/>
              <a:t>系统</a:t>
            </a:r>
            <a:endParaRPr lang="zh-CN" altLang="en-US"/>
          </a:p>
        </p:txBody>
      </p:sp>
      <p:pic>
        <p:nvPicPr>
          <p:cNvPr id="4" name="图片 3" descr="mcu-minsyst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1583055"/>
            <a:ext cx="44862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9440" y="1954530"/>
            <a:ext cx="3535680" cy="2291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00">
                <a:cs typeface="+mn-lt"/>
              </a:rPr>
              <a:t>1. </a:t>
            </a:r>
            <a:r>
              <a:rPr lang="zh-CN" altLang="en-US" sz="1100">
                <a:cs typeface="+mn-lt"/>
              </a:rPr>
              <a:t>供电电路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向</a:t>
            </a:r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供电</a:t>
            </a:r>
            <a:endParaRPr lang="zh-CN" altLang="en-US" sz="1100">
              <a:cs typeface="+mn-lt"/>
            </a:endParaRPr>
          </a:p>
          <a:p>
            <a:endParaRPr lang="zh-CN" altLang="en-US" sz="1100">
              <a:cs typeface="+mn-lt"/>
            </a:endParaRPr>
          </a:p>
          <a:p>
            <a:r>
              <a:rPr lang="en-US" altLang="zh-CN" sz="1100">
                <a:cs typeface="+mn-lt"/>
              </a:rPr>
              <a:t>2. </a:t>
            </a:r>
            <a:r>
              <a:rPr lang="zh-CN" altLang="en-US" sz="1100">
                <a:cs typeface="+mn-lt"/>
                <a:hlinkClick r:id="rId2" tooltip="" action="ppaction://hlinkfile"/>
              </a:rPr>
              <a:t>时序电路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逻辑门需要一段时间来响应输入的变化，时钟周期可以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来容纳传播的延迟。</a:t>
            </a:r>
            <a:endParaRPr lang="zh-CN" altLang="en-US" sz="1100">
              <a:cs typeface="+mn-lt"/>
            </a:endParaRPr>
          </a:p>
          <a:p>
            <a:endParaRPr lang="en-US" altLang="zh-CN" sz="1100">
              <a:cs typeface="+mn-lt"/>
            </a:endParaRPr>
          </a:p>
          <a:p>
            <a:r>
              <a:rPr lang="en-US" altLang="zh-CN" sz="1100">
                <a:cs typeface="+mn-lt"/>
              </a:rPr>
              <a:t>3. </a:t>
            </a:r>
            <a:r>
              <a:rPr lang="zh-CN" altLang="en-US" sz="1100">
                <a:cs typeface="+mn-lt"/>
              </a:rPr>
              <a:t>复位电路</a:t>
            </a:r>
            <a:endParaRPr lang="zh-CN" altLang="en-US" sz="1100">
              <a:cs typeface="+mn-lt"/>
            </a:endParaRPr>
          </a:p>
          <a:p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上电时复位，或者手动复位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复位用来使</a:t>
            </a:r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恢复的初始状态。</a:t>
            </a:r>
            <a:endParaRPr lang="zh-CN" altLang="en-US" sz="1100">
              <a:cs typeface="+mn-lt"/>
            </a:endParaRPr>
          </a:p>
          <a:p>
            <a:endParaRPr lang="en-US" altLang="zh-CN" sz="1100">
              <a:cs typeface="+mn-lt"/>
            </a:endParaRPr>
          </a:p>
          <a:p>
            <a:r>
              <a:rPr lang="en-US" altLang="zh-CN" sz="1100">
                <a:cs typeface="+mn-lt"/>
              </a:rPr>
              <a:t>4. </a:t>
            </a:r>
            <a:r>
              <a:rPr lang="zh-CN" altLang="en-US" sz="1100">
                <a:cs typeface="+mn-lt"/>
              </a:rPr>
              <a:t>程序下载电路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用来烧录程序到</a:t>
            </a:r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中。</a:t>
            </a:r>
            <a:endParaRPr lang="zh-CN" altLang="en-US" sz="1100">
              <a:cs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46,&quot;width&quot;:6770}"/>
</p:tagLst>
</file>

<file path=ppt/tags/tag2.xml><?xml version="1.0" encoding="utf-8"?>
<p:tagLst xmlns:p="http://schemas.openxmlformats.org/presentationml/2006/main">
  <p:tag name="COMMONDATA" val="eyJoZGlkIjoiOWVlNmQ3OTYxMzljYWU1MzNiYjZmODlhMWE2OGE2Z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字体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演示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等线</vt:lpstr>
      <vt:lpstr>Calibri</vt:lpstr>
      <vt:lpstr>微软雅黑</vt:lpstr>
      <vt:lpstr>Arial Unicode MS</vt:lpstr>
      <vt:lpstr>Calibri Light</vt:lpstr>
      <vt:lpstr>Office 主题</vt:lpstr>
      <vt:lpstr>1_自定义设计方案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Lucas Yao (Wicresoft North America)</dc:creator>
  <cp:lastModifiedBy>煕笒。</cp:lastModifiedBy>
  <cp:revision>67</cp:revision>
  <dcterms:created xsi:type="dcterms:W3CDTF">2022-05-19T06:49:00Z</dcterms:created>
  <dcterms:modified xsi:type="dcterms:W3CDTF">2022-05-19T12:17:17Z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8ABDFE179B6C4CE7A34AA6D44A626474</vt:lpwstr>
  </property>
  <property fmtid="{D5CDD505-2E9C-101B-9397-08002B2CF9AE}" pid="3" name="KSOProductBuildVer">
    <vt:lpwstr>2052-11.1.0.11691</vt:lpwstr>
  </property>
</Properties>
</file>