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7" r:id="rId7"/>
    <p:sldId id="261" r:id="rId8"/>
    <p:sldId id="262" r:id="rId9"/>
    <p:sldId id="268" r:id="rId10"/>
    <p:sldId id="269" r:id="rId11"/>
    <p:sldId id="263" r:id="rId12"/>
    <p:sldId id="265" r:id="rId13"/>
  </p:sldIdLst>
  <p:sldSz cx="9359900" cy="6858000"/>
  <p:notesSz cx="6858000" cy="9144000"/>
  <p:embeddedFontLst>
    <p:embeddedFont>
      <p:font typeface="Aptos Narrow" panose="020B0004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AEEA25-0D74-4932-A5C5-E83792CD3FB8}">
  <a:tblStyle styleId="{A0AEEA25-0D74-4932-A5C5-E83792CD3F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1" autoAdjust="0"/>
  </p:normalViewPr>
  <p:slideViewPr>
    <p:cSldViewPr snapToGrid="0">
      <p:cViewPr varScale="1">
        <p:scale>
          <a:sx n="77" d="100"/>
          <a:sy n="77" d="100"/>
        </p:scale>
        <p:origin x="15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23975" y="1143000"/>
            <a:ext cx="4210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23975" y="1143000"/>
            <a:ext cx="4210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23975" y="1143000"/>
            <a:ext cx="4210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6cb0de0fa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23975" y="1143000"/>
            <a:ext cx="4210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6cb0de0faf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26cb0de0faf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AF88EE85-ABF1-9A1E-A2D7-721D4637F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6cb0de0faf_0_35:notes">
            <a:extLst>
              <a:ext uri="{FF2B5EF4-FFF2-40B4-BE49-F238E27FC236}">
                <a16:creationId xmlns:a16="http://schemas.microsoft.com/office/drawing/2014/main" id="{25670419-B19E-59C4-4553-98BEC72E52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23975" y="1143000"/>
            <a:ext cx="4210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6cb0de0faf_0_35:notes">
            <a:extLst>
              <a:ext uri="{FF2B5EF4-FFF2-40B4-BE49-F238E27FC236}">
                <a16:creationId xmlns:a16="http://schemas.microsoft.com/office/drawing/2014/main" id="{E1BDBE9F-1854-7DB4-B285-21108CED31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26cb0de0faf_0_35:notes">
            <a:extLst>
              <a:ext uri="{FF2B5EF4-FFF2-40B4-BE49-F238E27FC236}">
                <a16:creationId xmlns:a16="http://schemas.microsoft.com/office/drawing/2014/main" id="{2BD11385-9BF1-0284-61D5-83BD2C5E5B4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219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1ebe38266aa3e4b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41ebe38266aa3e4b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23975" y="1143000"/>
            <a:ext cx="4210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C1365B63-F040-8ACA-B79D-AE623F597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>
            <a:extLst>
              <a:ext uri="{FF2B5EF4-FFF2-40B4-BE49-F238E27FC236}">
                <a16:creationId xmlns:a16="http://schemas.microsoft.com/office/drawing/2014/main" id="{FF9CD512-D4DD-7D7F-6BD1-E1A0F85ACE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:notes">
            <a:extLst>
              <a:ext uri="{FF2B5EF4-FFF2-40B4-BE49-F238E27FC236}">
                <a16:creationId xmlns:a16="http://schemas.microsoft.com/office/drawing/2014/main" id="{056273D6-9033-D3FB-502F-2F49D67BFC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23975" y="1143000"/>
            <a:ext cx="4210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0656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23975" y="1143000"/>
            <a:ext cx="4210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23975" y="1143000"/>
            <a:ext cx="4210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C019372F-6558-A637-50F4-DB3819A0F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>
            <a:extLst>
              <a:ext uri="{FF2B5EF4-FFF2-40B4-BE49-F238E27FC236}">
                <a16:creationId xmlns:a16="http://schemas.microsoft.com/office/drawing/2014/main" id="{D2AE42A7-0D59-C48F-FA93-E209B8A5AF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:notes">
            <a:extLst>
              <a:ext uri="{FF2B5EF4-FFF2-40B4-BE49-F238E27FC236}">
                <a16:creationId xmlns:a16="http://schemas.microsoft.com/office/drawing/2014/main" id="{76B229BB-2E5E-9254-3270-32765A5D4F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23975" y="1143000"/>
            <a:ext cx="4210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404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67524" y="363535"/>
            <a:ext cx="807291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643493" y="1825625"/>
            <a:ext cx="8072914" cy="197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132674" y="6563655"/>
            <a:ext cx="2105978" cy="23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063133" y="6096000"/>
            <a:ext cx="3158966" cy="23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7117242" y="6563238"/>
            <a:ext cx="2105978" cy="187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32674" y="6563655"/>
            <a:ext cx="2105978" cy="23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7117242" y="6563238"/>
            <a:ext cx="2105978" cy="187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/>
          <p:nvPr/>
        </p:nvSpPr>
        <p:spPr>
          <a:xfrm rot="5400000">
            <a:off x="4532675" y="2030777"/>
            <a:ext cx="294765" cy="9359687"/>
          </a:xfrm>
          <a:prstGeom prst="rect">
            <a:avLst/>
          </a:prstGeom>
          <a:solidFill>
            <a:srgbClr val="0033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5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4615"/>
            <a:ext cx="9359900" cy="55931"/>
          </a:xfrm>
          <a:prstGeom prst="rect">
            <a:avLst/>
          </a:prstGeom>
          <a:solidFill>
            <a:srgbClr val="D5DE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5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130" y="1277070"/>
            <a:ext cx="2401806" cy="971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7635" y="223911"/>
            <a:ext cx="1037543" cy="847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 descr="Letter_fotter"/>
          <p:cNvPicPr preferRelativeResize="0"/>
          <p:nvPr/>
        </p:nvPicPr>
        <p:blipFill rotWithShape="1">
          <a:blip r:embed="rId5">
            <a:alphaModFix/>
          </a:blip>
          <a:srcRect b="55931"/>
          <a:stretch/>
        </p:blipFill>
        <p:spPr>
          <a:xfrm>
            <a:off x="-4932" y="6162060"/>
            <a:ext cx="9359899" cy="30278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/>
        </p:nvSpPr>
        <p:spPr>
          <a:xfrm>
            <a:off x="3617636" y="6529118"/>
            <a:ext cx="2438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dituniversity.edu.in</a:t>
            </a:r>
            <a:endParaRPr sz="18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049" y="70999"/>
            <a:ext cx="1445196" cy="133512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67524" y="363535"/>
            <a:ext cx="8072914" cy="3645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br>
              <a:rPr lang="en-US" sz="2400" b="1" dirty="0"/>
            </a:b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UCF439</a:t>
            </a:r>
            <a:br>
              <a:rPr lang="en-US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Capstone Project</a:t>
            </a:r>
            <a:br>
              <a:rPr lang="en-US" sz="2800" b="1" dirty="0">
                <a:latin typeface="Calibri"/>
                <a:ea typeface="Calibri"/>
                <a:cs typeface="Calibri"/>
                <a:sym typeface="Calibri"/>
              </a:rPr>
            </a:br>
            <a:br>
              <a:rPr lang="en-US" sz="4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IN" sz="4800" dirty="0"/>
              <a:t>Network </a:t>
            </a:r>
            <a:r>
              <a:rPr lang="en-US" sz="4800" dirty="0">
                <a:latin typeface="+mn-lt"/>
              </a:rPr>
              <a:t>Analyzer</a:t>
            </a:r>
            <a:r>
              <a:rPr lang="en-IN" sz="4800" dirty="0"/>
              <a:t>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“</a:t>
            </a:r>
            <a:br>
              <a:rPr lang="en-US" sz="2800" dirty="0">
                <a:latin typeface="Calibri"/>
                <a:ea typeface="Calibri"/>
                <a:cs typeface="Calibri"/>
                <a:sym typeface="Calibri"/>
              </a:rPr>
            </a:br>
            <a:br>
              <a:rPr lang="en-US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Group No -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90</a:t>
            </a:r>
            <a:br>
              <a:rPr lang="en-US" sz="5400" b="1" dirty="0"/>
            </a:br>
            <a:endParaRPr sz="5400" b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79364E-AF37-4759-7CC9-0E3DE8767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7606" y="4008582"/>
            <a:ext cx="3879272" cy="1881911"/>
          </a:xfrm>
        </p:spPr>
        <p:txBody>
          <a:bodyPr/>
          <a:lstStyle/>
          <a:p>
            <a:pPr marL="50800" indent="0"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Student’s name:</a:t>
            </a:r>
          </a:p>
          <a:p>
            <a:pPr marL="50800" indent="0">
              <a:buNone/>
            </a:pPr>
            <a:r>
              <a:rPr lang="en-US" sz="2000" dirty="0"/>
              <a:t>Jaiveer Singh Parihar(1000016075)</a:t>
            </a:r>
            <a:endParaRPr lang="en-US" sz="2000" b="1" dirty="0"/>
          </a:p>
          <a:p>
            <a:pPr marL="50800" indent="0">
              <a:buNone/>
            </a:pPr>
            <a:r>
              <a:rPr lang="en-US" sz="2000" dirty="0"/>
              <a:t>Prince Raj(1000016311)</a:t>
            </a:r>
          </a:p>
          <a:p>
            <a:pPr marL="50800" indent="0">
              <a:buNone/>
            </a:pPr>
            <a:r>
              <a:rPr lang="en-US" sz="2000" dirty="0" err="1"/>
              <a:t>Surakshit</a:t>
            </a:r>
            <a:r>
              <a:rPr lang="en-US" sz="2000" dirty="0"/>
              <a:t> </a:t>
            </a:r>
            <a:r>
              <a:rPr lang="en-US" sz="2000" dirty="0" err="1"/>
              <a:t>chauhan</a:t>
            </a:r>
            <a:r>
              <a:rPr lang="en-US" sz="2000" dirty="0"/>
              <a:t>(</a:t>
            </a:r>
            <a:r>
              <a:rPr lang="en-IN" sz="2000" b="0" i="0" dirty="0">
                <a:solidFill>
                  <a:srgbClr val="242424"/>
                </a:solidFill>
                <a:effectLst/>
                <a:latin typeface="Aptos Narrow" panose="020B0004020202020204" pitchFamily="34" charset="0"/>
              </a:rPr>
              <a:t>1000016220</a:t>
            </a:r>
            <a:r>
              <a:rPr lang="en-US" sz="2000" dirty="0"/>
              <a:t>)</a:t>
            </a:r>
          </a:p>
          <a:p>
            <a:endParaRPr lang="en-IN" sz="2000" dirty="0"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2339975" y="2551837"/>
            <a:ext cx="4679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 txBox="1"/>
          <p:nvPr/>
        </p:nvSpPr>
        <p:spPr>
          <a:xfrm>
            <a:off x="558727" y="4126995"/>
            <a:ext cx="461887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Supervisor Name: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Mrs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Vishakha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Arya </a:t>
            </a:r>
            <a:endParaRPr lang="en-US"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Supervisor Email: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vishakha.arya@dituniversity.edu.in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49366-EC64-CE83-B187-8C3BC8365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93" y="1825625"/>
            <a:ext cx="8072914" cy="4550428"/>
          </a:xfrm>
        </p:spPr>
        <p:txBody>
          <a:bodyPr/>
          <a:lstStyle/>
          <a:p>
            <a:r>
              <a:rPr lang="en-IN" sz="2400" dirty="0"/>
              <a:t> Report Generation – Create CSV and TXT reports for security logs.</a:t>
            </a:r>
          </a:p>
          <a:p>
            <a:r>
              <a:rPr lang="en-IN" sz="2400" dirty="0"/>
              <a:t> Improve Threat Detection – Enhance accuracy and reduce false alerts. </a:t>
            </a:r>
          </a:p>
          <a:p>
            <a:r>
              <a:rPr lang="en-IN" sz="2400" dirty="0"/>
              <a:t>Optimize Performance – Speed up scans and reduce system resource usage.</a:t>
            </a:r>
          </a:p>
          <a:p>
            <a:r>
              <a:rPr lang="en-IN" sz="2400" dirty="0"/>
              <a:t> Final Testing &amp; Debugging – Find and fix bugs, test in different networks.</a:t>
            </a:r>
          </a:p>
          <a:p>
            <a:r>
              <a:rPr lang="en-IN" sz="2400" dirty="0"/>
              <a:t>Documentation &amp; Deployment – Write user guides and finalize for release.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A286A-B4F5-3E7B-617D-846338A7FA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FC653C-7272-4FC3-874C-75EDB458F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08669" y="503096"/>
            <a:ext cx="6647935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Remaining Work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250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338F-989E-94F6-6C8E-042A238D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93" y="426376"/>
            <a:ext cx="8072914" cy="1325563"/>
          </a:xfrm>
        </p:spPr>
        <p:txBody>
          <a:bodyPr/>
          <a:lstStyle/>
          <a:p>
            <a:pPr algn="ctr"/>
            <a:r>
              <a:rPr lang="en-US" dirty="0"/>
              <a:t>Project Timeline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09469-E42A-9D83-86F7-4687903ABC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252EB7-BB72-1A6E-C6E7-C6735D39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393584"/>
              </p:ext>
            </p:extLst>
          </p:nvPr>
        </p:nvGraphicFramePr>
        <p:xfrm>
          <a:off x="701545" y="1751939"/>
          <a:ext cx="7956810" cy="3281991"/>
        </p:xfrm>
        <a:graphic>
          <a:graphicData uri="http://schemas.openxmlformats.org/drawingml/2006/table">
            <a:tbl>
              <a:tblPr firstRow="1" bandRow="1">
                <a:tableStyleId>{A0AEEA25-0D74-4932-A5C5-E83792CD3FB8}</a:tableStyleId>
              </a:tblPr>
              <a:tblGrid>
                <a:gridCol w="3625811">
                  <a:extLst>
                    <a:ext uri="{9D8B030D-6E8A-4147-A177-3AD203B41FA5}">
                      <a16:colId xmlns:a16="http://schemas.microsoft.com/office/drawing/2014/main" val="4163999976"/>
                    </a:ext>
                  </a:extLst>
                </a:gridCol>
                <a:gridCol w="4330999">
                  <a:extLst>
                    <a:ext uri="{9D8B030D-6E8A-4147-A177-3AD203B41FA5}">
                      <a16:colId xmlns:a16="http://schemas.microsoft.com/office/drawing/2014/main" val="311379184"/>
                    </a:ext>
                  </a:extLst>
                </a:gridCol>
              </a:tblGrid>
              <a:tr h="307211">
                <a:tc>
                  <a:txBody>
                    <a:bodyPr/>
                    <a:lstStyle/>
                    <a:p>
                      <a:r>
                        <a:rPr lang="en-IN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59660"/>
                  </a:ext>
                </a:extLst>
              </a:tr>
              <a:tr h="916764">
                <a:tc>
                  <a:txBody>
                    <a:bodyPr/>
                    <a:lstStyle/>
                    <a:p>
                      <a:r>
                        <a:rPr lang="en-IN" sz="1600" dirty="0"/>
                        <a:t>Week 1 –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Define project scope &amp; objectives.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Research cybersecurity threats &amp; existing network security tools.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28835"/>
                  </a:ext>
                </a:extLst>
              </a:tr>
              <a:tr h="1013794">
                <a:tc>
                  <a:txBody>
                    <a:bodyPr/>
                    <a:lstStyle/>
                    <a:p>
                      <a:r>
                        <a:rPr lang="en-IN" sz="1600" dirty="0"/>
                        <a:t>Week 3 –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Extract IP, MAC addresses &amp; vendor details.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Develop real-time packet sniffing (TCP, UDP, DNS).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301970"/>
                  </a:ext>
                </a:extLst>
              </a:tr>
              <a:tr h="991216">
                <a:tc>
                  <a:txBody>
                    <a:bodyPr/>
                    <a:lstStyle/>
                    <a:p>
                      <a:r>
                        <a:rPr lang="en-IN" sz="1600" dirty="0"/>
                        <a:t>Week 6 -7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Develop DNS spoofing detection using trusted server comparisons.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462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00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64133-3988-62EA-B718-F17E01CDF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38C2-78ED-6CF6-5EF8-3497BA3F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596" y="808549"/>
            <a:ext cx="8072914" cy="1325563"/>
          </a:xfrm>
        </p:spPr>
        <p:txBody>
          <a:bodyPr/>
          <a:lstStyle/>
          <a:p>
            <a:pPr algn="ctr"/>
            <a:r>
              <a:rPr lang="en-IN" b="1" dirty="0"/>
              <a:t>Conclusion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9939C-92DB-35E8-B719-11F4EC4328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511CF-A3E7-68DE-73CC-D511F6F3A0B4}"/>
              </a:ext>
            </a:extLst>
          </p:cNvPr>
          <p:cNvSpPr txBox="1"/>
          <p:nvPr/>
        </p:nvSpPr>
        <p:spPr>
          <a:xfrm>
            <a:off x="1269998" y="1773382"/>
            <a:ext cx="70381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2000" dirty="0"/>
              <a:t>The Network Analyzer provides a structured approach for network monitoring and security analysis.</a:t>
            </a:r>
          </a:p>
          <a:p>
            <a:pPr algn="ctr"/>
            <a:endParaRPr lang="en-US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dirty="0"/>
              <a:t>The tool combines multiple features—packet capturing, visualization, logging, and reporting—into one. </a:t>
            </a:r>
          </a:p>
          <a:p>
            <a:pPr algn="ctr"/>
            <a:endParaRPr lang="en-US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dirty="0"/>
              <a:t>Future developments will enhance usability, efficiency, and automation capabilities.</a:t>
            </a:r>
          </a:p>
          <a:p>
            <a:pPr algn="ctr"/>
            <a:endParaRPr lang="en-US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dirty="0"/>
              <a:t>Will help organizations and individuals secure their networks and improve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53120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1565850" y="267575"/>
            <a:ext cx="6461400" cy="10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lang="en-US" sz="3500" b="1" dirty="0">
                <a:latin typeface="Times New Roman"/>
                <a:ea typeface="Times New Roman"/>
                <a:cs typeface="Times New Roman"/>
                <a:sym typeface="Times New Roman"/>
              </a:rPr>
              <a:t>   Introduction</a:t>
            </a:r>
            <a:endParaRPr dirty="0"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360621" y="677499"/>
            <a:ext cx="6461400" cy="705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None/>
            </a:pPr>
            <a:r>
              <a:rPr lang="en-US" sz="1800" dirty="0">
                <a:latin typeface="+mn-lt"/>
              </a:rPr>
              <a:t>The </a:t>
            </a:r>
            <a:r>
              <a:rPr lang="en-US" sz="1800" b="1" dirty="0">
                <a:latin typeface="+mn-lt"/>
              </a:rPr>
              <a:t>Network Security Analyzer</a:t>
            </a:r>
            <a:r>
              <a:rPr lang="en-US" sz="1800" dirty="0">
                <a:latin typeface="+mn-lt"/>
              </a:rPr>
              <a:t> is a Python-based tool designed to </a:t>
            </a:r>
            <a:r>
              <a:rPr lang="en-US" sz="1800" b="1" dirty="0">
                <a:latin typeface="+mn-lt"/>
              </a:rPr>
              <a:t>analyze network traffic, detect potential security threats, and provide insights into network behavior</a:t>
            </a:r>
            <a:r>
              <a:rPr lang="en-US" sz="1800" dirty="0">
                <a:latin typeface="+mn-lt"/>
              </a:rPr>
              <a:t>. It integrates various networking and security techniques to identify connected devices, monitor traffic patterns, detect rogue devices, analyze DNS activity, and safeguard against common cyber threats such as </a:t>
            </a:r>
            <a:r>
              <a:rPr lang="en-US" sz="1800" b="1" dirty="0">
                <a:latin typeface="+mn-lt"/>
              </a:rPr>
              <a:t>ARP spoofing, DNS poisoning, and SYN flood attacks</a:t>
            </a:r>
            <a:r>
              <a:rPr lang="en-US" sz="1800" dirty="0">
                <a:latin typeface="+mn-lt"/>
              </a:rPr>
              <a:t>.</a:t>
            </a:r>
          </a:p>
          <a:p>
            <a:pPr>
              <a:buNone/>
            </a:pPr>
            <a:r>
              <a:rPr lang="en-US" sz="1800" dirty="0">
                <a:latin typeface="+mn-lt"/>
              </a:rPr>
              <a:t>The tool is particularly useful for: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Cybersecurity professionals</a:t>
            </a:r>
            <a:r>
              <a:rPr lang="en-US" sz="1800" dirty="0">
                <a:latin typeface="+mn-lt"/>
              </a:rPr>
              <a:t> who need to </a:t>
            </a:r>
            <a:r>
              <a:rPr lang="en-US" sz="1800" b="1" dirty="0">
                <a:latin typeface="+mn-lt"/>
              </a:rPr>
              <a:t>monitor and secure networks</a:t>
            </a:r>
            <a:endParaRPr lang="en-US" sz="18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Network administrators</a:t>
            </a:r>
            <a:r>
              <a:rPr lang="en-US" sz="1800" dirty="0">
                <a:latin typeface="+mn-lt"/>
              </a:rPr>
              <a:t> responsible for </a:t>
            </a:r>
            <a:r>
              <a:rPr lang="en-US" sz="1800" b="1" dirty="0">
                <a:latin typeface="+mn-lt"/>
              </a:rPr>
              <a:t>network health and intrusion detection</a:t>
            </a:r>
            <a:endParaRPr lang="en-US" sz="18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Students and researchers</a:t>
            </a:r>
            <a:r>
              <a:rPr lang="en-US" sz="1800" dirty="0">
                <a:latin typeface="+mn-lt"/>
              </a:rPr>
              <a:t> studying </a:t>
            </a:r>
            <a:r>
              <a:rPr lang="en-US" sz="1800" b="1" dirty="0">
                <a:latin typeface="+mn-lt"/>
              </a:rPr>
              <a:t>network security and ethical hacking</a:t>
            </a:r>
            <a:endParaRPr lang="en-US" sz="1800" dirty="0">
              <a:latin typeface="+mn-lt"/>
            </a:endParaRPr>
          </a:p>
          <a:p>
            <a:pPr marL="0" indent="0">
              <a:buSzPts val="1400"/>
              <a:buNone/>
            </a:pPr>
            <a:endParaRPr lang="en-US" sz="1600" dirty="0"/>
          </a:p>
          <a:p>
            <a:pPr marL="0" indent="0">
              <a:buSzPts val="1400"/>
              <a:buNone/>
            </a:pPr>
            <a:endParaRPr lang="en-US"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7805957" y="6497286"/>
            <a:ext cx="13576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029F3-2D06-7AA5-03DC-9825062C91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29" r="31116" b="2"/>
          <a:stretch/>
        </p:blipFill>
        <p:spPr>
          <a:xfrm>
            <a:off x="6895509" y="1901524"/>
            <a:ext cx="2103770" cy="2304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1564975" y="394525"/>
            <a:ext cx="7275600" cy="91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lang="en-IN" dirty="0"/>
              <a:t>Problem Statement</a:t>
            </a:r>
            <a:endParaRPr dirty="0"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313692" y="1465420"/>
            <a:ext cx="4889083" cy="469523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/>
              <a:t>In today's digital landscape, </a:t>
            </a:r>
            <a:r>
              <a:rPr lang="en-US" sz="2000" b="1" dirty="0"/>
              <a:t>cyber threats</a:t>
            </a:r>
            <a:r>
              <a:rPr lang="en-US" sz="2000" dirty="0"/>
              <a:t> such as </a:t>
            </a:r>
            <a:r>
              <a:rPr lang="en-US" sz="2000" b="1" dirty="0"/>
              <a:t>malware, phishing attacks, unauthorized access, and Distributed Denial-of-Service (DDoS) attacks</a:t>
            </a:r>
            <a:r>
              <a:rPr lang="en-US" sz="2000" dirty="0"/>
              <a:t> are rapidly increasing. </a:t>
            </a:r>
            <a:r>
              <a:rPr lang="en-US" sz="2000" b="1" dirty="0"/>
              <a:t>Traditional network security tools</a:t>
            </a:r>
            <a:r>
              <a:rPr lang="en-US" sz="2000" dirty="0"/>
              <a:t> often struggle with </a:t>
            </a:r>
            <a:r>
              <a:rPr lang="en-US" sz="2000" b="1" dirty="0"/>
              <a:t>high false positives, limited automation, and a lack of real-time anomaly detection</a:t>
            </a:r>
            <a:r>
              <a:rPr lang="en-US" sz="2000" dirty="0"/>
              <a:t>, making it difficult for security teams to respond efficiently.</a:t>
            </a:r>
          </a:p>
          <a:p>
            <a:pPr>
              <a:buNone/>
            </a:pPr>
            <a:r>
              <a:rPr lang="en-US" sz="2000" dirty="0"/>
              <a:t>          Many existing solutions, such as </a:t>
            </a:r>
            <a:r>
              <a:rPr lang="en-US" sz="2000" b="1" dirty="0"/>
              <a:t>Wireshark and Snort</a:t>
            </a:r>
            <a:r>
              <a:rPr lang="en-US" sz="2000" dirty="0"/>
              <a:t>, primarily focus on </a:t>
            </a:r>
            <a:r>
              <a:rPr lang="en-US" sz="2000" b="1" dirty="0"/>
              <a:t>packet analysis</a:t>
            </a:r>
            <a:r>
              <a:rPr lang="en-US" sz="2000" dirty="0"/>
              <a:t> but lack </a:t>
            </a:r>
            <a:r>
              <a:rPr lang="en-US" sz="2000" b="1" dirty="0"/>
              <a:t>comprehensive automated threat detection</a:t>
            </a:r>
            <a:r>
              <a:rPr lang="en-US" sz="1500" dirty="0"/>
              <a:t>.</a:t>
            </a:r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7117242" y="6563238"/>
            <a:ext cx="2106000" cy="187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pic>
        <p:nvPicPr>
          <p:cNvPr id="5" name="Picture 4" descr="A hand touching a screen with icons&#10;&#10;AI-generated content may be incorrect.">
            <a:extLst>
              <a:ext uri="{FF2B5EF4-FFF2-40B4-BE49-F238E27FC236}">
                <a16:creationId xmlns:a16="http://schemas.microsoft.com/office/drawing/2014/main" id="{4E2D3095-4A48-73F4-B7F6-9FFA3AC76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582" y="2049764"/>
            <a:ext cx="3713018" cy="27584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1CED4AC0-3F00-30B4-1137-7E53D2A96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>
            <a:extLst>
              <a:ext uri="{FF2B5EF4-FFF2-40B4-BE49-F238E27FC236}">
                <a16:creationId xmlns:a16="http://schemas.microsoft.com/office/drawing/2014/main" id="{2B7026DF-164E-2A47-F444-6DE6587F1E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4975" y="394525"/>
            <a:ext cx="7275600" cy="91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lang="en-IN" dirty="0"/>
              <a:t>Problem Statement</a:t>
            </a:r>
            <a:endParaRPr dirty="0"/>
          </a:p>
        </p:txBody>
      </p:sp>
      <p:sp>
        <p:nvSpPr>
          <p:cNvPr id="55" name="Google Shape;55;p6">
            <a:extLst>
              <a:ext uri="{FF2B5EF4-FFF2-40B4-BE49-F238E27FC236}">
                <a16:creationId xmlns:a16="http://schemas.microsoft.com/office/drawing/2014/main" id="{63854AD4-B73C-1D8C-89EE-891550A230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3692" y="1465420"/>
            <a:ext cx="4889083" cy="469523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indent="0">
              <a:buNone/>
            </a:pPr>
            <a:endParaRPr lang="en-US" sz="2000" dirty="0"/>
          </a:p>
          <a:p>
            <a:r>
              <a:rPr lang="en-US" sz="2000" dirty="0"/>
              <a:t>To address these challenges, this project aims to develop a </a:t>
            </a:r>
            <a:r>
              <a:rPr lang="en-US" sz="2000" b="1" dirty="0"/>
              <a:t>Network Security Analyzer</a:t>
            </a:r>
            <a:r>
              <a:rPr lang="en-US" sz="2000" dirty="0"/>
              <a:t> that:</a:t>
            </a:r>
            <a:br>
              <a:rPr lang="en-US" sz="2000" dirty="0"/>
            </a:br>
            <a:r>
              <a:rPr lang="en-US" sz="2000" dirty="0"/>
              <a:t>✔ </a:t>
            </a:r>
            <a:r>
              <a:rPr lang="en-US" sz="2000" b="1" dirty="0"/>
              <a:t>Monitors network traffic in real-time</a:t>
            </a:r>
            <a:br>
              <a:rPr lang="en-US" sz="2000" dirty="0"/>
            </a:br>
            <a:r>
              <a:rPr lang="en-US" sz="2000" dirty="0"/>
              <a:t>✔ </a:t>
            </a:r>
            <a:r>
              <a:rPr lang="en-US" sz="2000" b="1" dirty="0"/>
              <a:t>Detects rogue devices and security vulnerabilities</a:t>
            </a:r>
            <a:br>
              <a:rPr lang="en-US" sz="2000" dirty="0"/>
            </a:br>
            <a:r>
              <a:rPr lang="en-US" sz="2000" dirty="0"/>
              <a:t>✔ </a:t>
            </a:r>
            <a:r>
              <a:rPr lang="en-US" sz="2000" b="1" dirty="0"/>
              <a:t>Identifies malicious patterns and prevents attacks proactively</a:t>
            </a:r>
            <a:br>
              <a:rPr lang="en-US" sz="2000" dirty="0"/>
            </a:br>
            <a:r>
              <a:rPr lang="en-US" sz="2000" dirty="0"/>
              <a:t>✔ </a:t>
            </a:r>
            <a:r>
              <a:rPr lang="en-US" sz="2000" b="1" dirty="0"/>
              <a:t>Reduces false positives through better threat analysis</a:t>
            </a:r>
            <a:br>
              <a:rPr lang="en-US" sz="2000" dirty="0"/>
            </a:br>
            <a:r>
              <a:rPr lang="en-US" sz="2000" dirty="0"/>
              <a:t>✔ </a:t>
            </a:r>
            <a:r>
              <a:rPr lang="en-US" sz="2000" b="1" dirty="0"/>
              <a:t>Automates reporting for faster incident response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6" name="Google Shape;56;p6">
            <a:extLst>
              <a:ext uri="{FF2B5EF4-FFF2-40B4-BE49-F238E27FC236}">
                <a16:creationId xmlns:a16="http://schemas.microsoft.com/office/drawing/2014/main" id="{4D595588-E916-512E-545F-F70835A50C4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117242" y="6563238"/>
            <a:ext cx="2106000" cy="187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pic>
        <p:nvPicPr>
          <p:cNvPr id="1026" name="Picture 2" descr="Photo computer engineer is setting up network in server roomsystems maintenance technicianmale engineer working in server room at modern data center">
            <a:extLst>
              <a:ext uri="{FF2B5EF4-FFF2-40B4-BE49-F238E27FC236}">
                <a16:creationId xmlns:a16="http://schemas.microsoft.com/office/drawing/2014/main" id="{8A6BF6D5-126E-A02C-8ACB-ED892A858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775" y="2201434"/>
            <a:ext cx="3953819" cy="263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69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395099" y="959844"/>
            <a:ext cx="65697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Background / Related Work</a:t>
            </a:r>
            <a:endParaRPr dirty="0"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9870751" y="4919275"/>
            <a:ext cx="99000" cy="1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7" descr="A white background with black and white clou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8280" y="3831406"/>
            <a:ext cx="2001038" cy="6882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CDE0CA-CD50-1196-DAED-DE11DF82F40C}"/>
              </a:ext>
            </a:extLst>
          </p:cNvPr>
          <p:cNvSpPr txBox="1"/>
          <p:nvPr/>
        </p:nvSpPr>
        <p:spPr>
          <a:xfrm>
            <a:off x="764054" y="1934301"/>
            <a:ext cx="78317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With the rise of cyber threats such as </a:t>
            </a:r>
            <a:r>
              <a:rPr lang="en-US" sz="1800" b="1" dirty="0"/>
              <a:t>malware infections, DDoS attacks, DNS spoofing, and unauthorized access</a:t>
            </a:r>
            <a:r>
              <a:rPr lang="en-US" sz="1800" dirty="0"/>
              <a:t>, advanced security tools are essential. Existing solutions like </a:t>
            </a:r>
            <a:r>
              <a:rPr lang="en-US" sz="1800" b="1" dirty="0"/>
              <a:t>Wireshark and Snort</a:t>
            </a:r>
            <a:r>
              <a:rPr lang="en-US" sz="1800" dirty="0"/>
              <a:t> focus on packet analysis but lack comprehensive </a:t>
            </a:r>
            <a:r>
              <a:rPr lang="en-US" sz="1800" b="1" dirty="0"/>
              <a:t>automated real-time threat detection and reporting.</a:t>
            </a:r>
            <a:r>
              <a:rPr lang="en-US" sz="1800" dirty="0"/>
              <a:t> Our tool goes beyond simple packet capture, offering </a:t>
            </a:r>
            <a:r>
              <a:rPr lang="en-US" sz="1800" b="1" dirty="0"/>
              <a:t>real-time rogue device detection, DNS spoofing mitigation, and an automated security reporting system,</a:t>
            </a:r>
            <a:r>
              <a:rPr lang="en-US" sz="1800" dirty="0"/>
              <a:t> reducing false positives and improving response times.</a:t>
            </a:r>
          </a:p>
          <a:p>
            <a:endParaRPr lang="en-IN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57499109-849F-41AE-9CA7-782DAC721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>
            <a:extLst>
              <a:ext uri="{FF2B5EF4-FFF2-40B4-BE49-F238E27FC236}">
                <a16:creationId xmlns:a16="http://schemas.microsoft.com/office/drawing/2014/main" id="{AF742658-6523-6254-6D22-9596C65D97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9434" y="363535"/>
            <a:ext cx="735100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1" dirty="0">
                <a:latin typeface="Times New Roman"/>
                <a:ea typeface="Times New Roman"/>
                <a:cs typeface="Times New Roman"/>
                <a:sym typeface="Times New Roman"/>
              </a:rPr>
              <a:t>Feasibility Study</a:t>
            </a:r>
            <a:endParaRPr dirty="0"/>
          </a:p>
        </p:txBody>
      </p:sp>
      <p:sp>
        <p:nvSpPr>
          <p:cNvPr id="78" name="Google Shape;78;p9">
            <a:extLst>
              <a:ext uri="{FF2B5EF4-FFF2-40B4-BE49-F238E27FC236}">
                <a16:creationId xmlns:a16="http://schemas.microsoft.com/office/drawing/2014/main" id="{1C21B1FE-1D78-FA51-C898-82266B5DDA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7437" y="1312285"/>
            <a:ext cx="8073000" cy="460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400" b="1" dirty="0"/>
              <a:t>1</a:t>
            </a:r>
            <a:r>
              <a:rPr lang="en-US" sz="1800" b="1" dirty="0"/>
              <a:t>. Technical Feasibility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Implemented using </a:t>
            </a:r>
            <a:r>
              <a:rPr lang="en-US" sz="1800" b="1" dirty="0"/>
              <a:t>Python</a:t>
            </a:r>
            <a:r>
              <a:rPr lang="en-US" sz="1800" dirty="0"/>
              <a:t> with </a:t>
            </a:r>
            <a:r>
              <a:rPr lang="en-US" sz="1800" b="1" dirty="0" err="1"/>
              <a:t>Scapy</a:t>
            </a:r>
            <a:r>
              <a:rPr lang="en-US" sz="1800" dirty="0"/>
              <a:t> for packet capture and </a:t>
            </a:r>
            <a:r>
              <a:rPr lang="en-US" sz="1800" b="1" dirty="0"/>
              <a:t>Pandas</a:t>
            </a:r>
            <a:r>
              <a:rPr lang="en-US" sz="1800" dirty="0"/>
              <a:t> for data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Uses </a:t>
            </a:r>
            <a:r>
              <a:rPr lang="en-US" sz="1800" b="1" dirty="0"/>
              <a:t>threading</a:t>
            </a:r>
            <a:r>
              <a:rPr lang="en-US" sz="1800" dirty="0"/>
              <a:t> for efficient multitasking.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Integrates </a:t>
            </a:r>
            <a:r>
              <a:rPr lang="en-US" sz="1800" b="1" dirty="0" err="1"/>
              <a:t>NetworkX</a:t>
            </a:r>
            <a:r>
              <a:rPr lang="en-US" sz="1800" dirty="0"/>
              <a:t> for network graph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Utilizes </a:t>
            </a:r>
            <a:r>
              <a:rPr lang="en-US" sz="1800" b="1" dirty="0" err="1"/>
              <a:t>Netifaces</a:t>
            </a:r>
            <a:r>
              <a:rPr lang="en-US" sz="1800" dirty="0"/>
              <a:t> for interface scanning and </a:t>
            </a:r>
            <a:r>
              <a:rPr lang="en-US" sz="1800" b="1" dirty="0"/>
              <a:t>requests</a:t>
            </a:r>
            <a:r>
              <a:rPr lang="en-US" sz="1800" dirty="0"/>
              <a:t> for network communication.</a:t>
            </a:r>
          </a:p>
          <a:p>
            <a:pPr>
              <a:buNone/>
            </a:pPr>
            <a:r>
              <a:rPr lang="en-US" sz="1800" b="1" dirty="0"/>
              <a:t>2. Operational Feasibility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Designed for </a:t>
            </a:r>
            <a:r>
              <a:rPr lang="en-US" sz="1800" b="1" dirty="0"/>
              <a:t>network administrators and security analysts</a:t>
            </a:r>
            <a:r>
              <a:rPr lang="en-US" sz="1800" dirty="0"/>
              <a:t> for efficient traffic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Features a </a:t>
            </a:r>
            <a:r>
              <a:rPr lang="en-US" sz="1800" b="1" dirty="0"/>
              <a:t>user-friendly interface</a:t>
            </a:r>
            <a:r>
              <a:rPr lang="en-US" sz="1800" dirty="0"/>
              <a:t>, making it accessible to non-technical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Useful for </a:t>
            </a:r>
            <a:r>
              <a:rPr lang="en-US" sz="1800" b="1" dirty="0"/>
              <a:t>cybersecurity training and educational purposes</a:t>
            </a:r>
            <a:r>
              <a:rPr lang="en-US" sz="1800" dirty="0"/>
              <a:t>.</a:t>
            </a:r>
          </a:p>
        </p:txBody>
      </p:sp>
      <p:sp>
        <p:nvSpPr>
          <p:cNvPr id="79" name="Google Shape;79;p9">
            <a:extLst>
              <a:ext uri="{FF2B5EF4-FFF2-40B4-BE49-F238E27FC236}">
                <a16:creationId xmlns:a16="http://schemas.microsoft.com/office/drawing/2014/main" id="{4EF02B65-D900-8900-2AB2-E98373B78A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117242" y="6563238"/>
            <a:ext cx="2105978" cy="187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526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1489434" y="363535"/>
            <a:ext cx="735100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1" dirty="0">
                <a:latin typeface="Times New Roman"/>
                <a:ea typeface="Times New Roman"/>
                <a:cs typeface="Times New Roman"/>
                <a:sym typeface="Times New Roman"/>
              </a:rPr>
              <a:t>Feasibility Study</a:t>
            </a:r>
            <a:endParaRPr dirty="0"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767437" y="1312285"/>
            <a:ext cx="8073000" cy="460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800" b="1" dirty="0"/>
              <a:t>3. Economic Feasibility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Open-source</a:t>
            </a:r>
            <a:r>
              <a:rPr lang="en-US" sz="1800" dirty="0"/>
              <a:t>, eliminating </a:t>
            </a:r>
            <a:r>
              <a:rPr lang="en-US" sz="1800" b="1" dirty="0"/>
              <a:t>licensing costs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Runs on </a:t>
            </a:r>
            <a:r>
              <a:rPr lang="en-US" sz="1800" b="1" dirty="0"/>
              <a:t>standard machines</a:t>
            </a:r>
            <a:r>
              <a:rPr lang="en-US" sz="1800" dirty="0"/>
              <a:t> without requiring additional hardware.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Offers a </a:t>
            </a:r>
            <a:r>
              <a:rPr lang="en-US" sz="1800" b="1" dirty="0"/>
              <a:t>cost-effective solution</a:t>
            </a:r>
            <a:r>
              <a:rPr lang="en-US" sz="1800" dirty="0"/>
              <a:t> for network monitoring.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79" name="Google Shape;79;p9"/>
          <p:cNvSpPr txBox="1">
            <a:spLocks noGrp="1"/>
          </p:cNvSpPr>
          <p:nvPr>
            <p:ph type="sldNum" idx="12"/>
          </p:nvPr>
        </p:nvSpPr>
        <p:spPr>
          <a:xfrm>
            <a:off x="7117242" y="6563238"/>
            <a:ext cx="2105978" cy="187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5F63DB-E17B-7370-0E63-681E079FB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87" y="3682314"/>
            <a:ext cx="7154168" cy="18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7717754" y="6356350"/>
            <a:ext cx="9986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1486550" y="329175"/>
            <a:ext cx="7379700" cy="8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 b="1" dirty="0">
                <a:latin typeface="Times New Roman"/>
                <a:ea typeface="Times New Roman"/>
                <a:cs typeface="Times New Roman"/>
                <a:sym typeface="Times New Roman"/>
              </a:rPr>
              <a:t>Project Description: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F80B59-D3DA-87C7-E9C0-C57D6C052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5541" y="1129875"/>
            <a:ext cx="8208818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Security Analyzer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been developed with the following completed functionalities: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Discovery &amp; Host Identification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ARP scanning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detect active devices on the network.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 addresses, MAC addresses, and vendor details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configuration details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 Monitoring &amp; Packet Capture</a:t>
            </a: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packets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real-time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scapy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TCP, UDP, and DNS traffic monitoring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Saves captured packets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PCAP files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forensic analysis.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>
          <a:extLst>
            <a:ext uri="{FF2B5EF4-FFF2-40B4-BE49-F238E27FC236}">
              <a16:creationId xmlns:a16="http://schemas.microsoft.com/office/drawing/2014/main" id="{5EC116E6-2614-18CD-D9EE-959115EEA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>
            <a:extLst>
              <a:ext uri="{FF2B5EF4-FFF2-40B4-BE49-F238E27FC236}">
                <a16:creationId xmlns:a16="http://schemas.microsoft.com/office/drawing/2014/main" id="{9C95C2CB-6E3B-EA69-8B8F-5F5D2BC3C96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17754" y="6356350"/>
            <a:ext cx="9986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86" name="Google Shape;86;p10">
            <a:extLst>
              <a:ext uri="{FF2B5EF4-FFF2-40B4-BE49-F238E27FC236}">
                <a16:creationId xmlns:a16="http://schemas.microsoft.com/office/drawing/2014/main" id="{A5C3144C-7A66-10BD-9AE0-06710D6A3D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0691" y="501649"/>
            <a:ext cx="7379700" cy="8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 b="1" dirty="0">
                <a:latin typeface="Times New Roman"/>
                <a:ea typeface="Times New Roman"/>
                <a:cs typeface="Times New Roman"/>
                <a:sym typeface="Times New Roman"/>
              </a:rPr>
              <a:t>Project Description: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25B1C9-999D-9F6F-5F2B-DA529A2F1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5541" y="1197621"/>
            <a:ext cx="8208818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Threat Detection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Detects rogue devices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comparing active hosts with a list of known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unauthorized access points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network.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DNS spoofing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comparing DNS query results with trusted servers.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Monitors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 flood attacks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tracking SYN packets.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CLI-Based User Interface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command-line menu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ease of use.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 scanning options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save results.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 and logging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9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865</Words>
  <Application>Microsoft Office PowerPoint</Application>
  <PresentationFormat>Custom</PresentationFormat>
  <Paragraphs>106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Times New Roman</vt:lpstr>
      <vt:lpstr>Arial</vt:lpstr>
      <vt:lpstr>Calibri</vt:lpstr>
      <vt:lpstr>Wingdings</vt:lpstr>
      <vt:lpstr>Aptos Narrow</vt:lpstr>
      <vt:lpstr>Arial Unicode MS</vt:lpstr>
      <vt:lpstr>Office Theme</vt:lpstr>
      <vt:lpstr> UCF439  Capstone Project  “Network Analyzer “  Group No - 90 </vt:lpstr>
      <vt:lpstr>   Introduction</vt:lpstr>
      <vt:lpstr>Problem Statement</vt:lpstr>
      <vt:lpstr>Problem Statement</vt:lpstr>
      <vt:lpstr>Background / Related Work</vt:lpstr>
      <vt:lpstr>Feasibility Study</vt:lpstr>
      <vt:lpstr>Feasibility Study</vt:lpstr>
      <vt:lpstr>Project Description:</vt:lpstr>
      <vt:lpstr>Project Description:</vt:lpstr>
      <vt:lpstr>Remaining Work: </vt:lpstr>
      <vt:lpstr>Project Timeline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UCF439  Capstone Project  “Task Scheduling and optimization in Edge Computing”  Group No - 82</dc:title>
  <dc:creator>Ravi</dc:creator>
  <cp:lastModifiedBy>JAIVEER SINGH SINGH PARIHAR</cp:lastModifiedBy>
  <cp:revision>43</cp:revision>
  <dcterms:modified xsi:type="dcterms:W3CDTF">2025-03-26T05:35:35Z</dcterms:modified>
</cp:coreProperties>
</file>