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308" r:id="rId4"/>
    <p:sldId id="287" r:id="rId5"/>
    <p:sldId id="296" r:id="rId6"/>
    <p:sldId id="297" r:id="rId7"/>
    <p:sldId id="304" r:id="rId8"/>
    <p:sldId id="299" r:id="rId9"/>
    <p:sldId id="298" r:id="rId10"/>
    <p:sldId id="300" r:id="rId11"/>
    <p:sldId id="301" r:id="rId12"/>
    <p:sldId id="302" r:id="rId13"/>
    <p:sldId id="303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31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2560" units="cm"/>
          <inkml:channel name="Y" type="integer" max="1446" units="cm"/>
          <inkml:channel name="T" type="integer" max="2.14748E9" units="dev"/>
        </inkml:traceFormat>
        <inkml:channelProperties>
          <inkml:channelProperty channel="X" name="resolution" value="86.48649" units="1/cm"/>
          <inkml:channelProperty channel="Y" name="resolution" value="44.62963" units="1/cm"/>
          <inkml:channelProperty channel="T" name="resolution" value="1" units="1/dev"/>
        </inkml:channelProperties>
      </inkml:inkSource>
      <inkml:timestamp xml:id="ts0" timeString="2019-03-20T06:49:05.763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D5868150-F4A3-47D1-BE47-0C89E04A7EF2}" emma:medium="tactile" emma:mode="ink">
          <msink:context xmlns:msink="http://schemas.microsoft.com/ink/2010/main" type="inkDrawing" rotatedBoundingBox="1805,9893 7574,9801 7577,9987 1808,10079" shapeName="Other"/>
        </emma:interpretation>
      </emma:emma>
    </inkml:annotationXML>
    <inkml:trace contextRef="#ctx0" brushRef="#br0">0 174 0,'22'0'31,"-1"0"-15,1 0-16,21 0 15,0 0-15,21 0 16,22-22-16,0 22 16,-42 0-16,20 0 15,1 0-15,-44 0 16,1 0-16,-1 0 16,22 22-16,-21-22 15,-1 0-15,1 0 31,-22 22-31,21-22 16,1 0-16,21 0 16,-21 0-16,-1 0 15,1 0-15,21 0 16,21 0-16,-42 0 16,-1 0-16,22 0 15,-21-22-15,-1 22 16,22 0-16,-21 0 15,-1 0-15,1 0 16,21 0-16,-21 0 16,-1 0-16,44 0 15,-1 0-15,1-22 16,-1 22-16,1-21 16,0-1-16,-22 22 15,21-21-15,-42 21 16,42-22-16,-21 22 15,-21 0-15,-1 0 16,22 0-16,-21 0 16,-1-21-16,23 21 15,-23 0-15,1-22 16,-1 22-16,22 0 16,-21-21-16,-1 21 15,22 0-15,-21 0 16,-1 0-16,22 0 15,-21 0-15,-1 0 16,1 0-16,21 0 16,0 0-16,-21 21 15,21-21-15,0 0 16,-22 0-16,1 0 16,21 0-16,-22 0 15,1 0-15,-1 0 16,22 0-16,-21 0 15,-1 0-15,22 0 16,-21 0-16,0 0 16,21 0-16,-22 0 15,22 0-15,-21 0 16,-1 0-16,22 0 16,-21 0-16,-1 0 15,1 0-15,21 0 16,-22 0-16,1 0 15,21 0-15,-21 0 16,-1 0-16,1 0 16,-1 0-1,1 0-15,-1 0 16,1 22 0,21-22-16,0 0 15,0 0-15,0 21 16,0-21-16,0 0 15,-22 0-15,1 0 16,21 0-16,-21 0 0,-1 0 16,1 0-1,21 0-15,-22 0 16,1 0-16,-1 0 16,22 0-16,-21 0 0,-1 0 15,22 0 1,-21 0-16,-1 0 15,1 0-15,0 0 16,-1 0-16,1 0 16,-1 0-16,1 0 0,21 0 15,-22 0-15,1 0 16,-1 0-16,22 0 16,-21 0-16,-1 0 15,22 0-15,-21 0 16,-1 0-16,1 0 15,0 0-15,-1-21 16,22 21-16,-21 0 16,-1 0-16,1 0 15,21 0-15,-22 0 16,1 0-16,21 0 16,-22 0-16,22 0 15,-21 0 1,-1 0-1,1 0-15,-1 0 16,1 0-16,0 0 16,21 0-16,0 0 15,-22 21 1,1-21 0,-1 0-16,1 22 15,-1-22-15,1 0 16,21 21-16,-22-21 15,22 0 1,-21 0-16,-1 0 16,1 22-16,0-22 15,-1 0 1,1 0 0,-1 0-1,1 0-15,-1 0 16,1 0-16,-1 0 15,1 0 1,-1 0 172,1 0-173,-1 0-15,1 0 31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2560" units="cm"/>
          <inkml:channel name="Y" type="integer" max="1446" units="cm"/>
          <inkml:channel name="T" type="integer" max="2.14748E9" units="dev"/>
        </inkml:traceFormat>
        <inkml:channelProperties>
          <inkml:channelProperty channel="X" name="resolution" value="86.48649" units="1/cm"/>
          <inkml:channelProperty channel="Y" name="resolution" value="44.62963" units="1/cm"/>
          <inkml:channelProperty channel="T" name="resolution" value="1" units="1/dev"/>
        </inkml:channelProperties>
      </inkml:inkSource>
      <inkml:timestamp xml:id="ts0" timeString="2019-03-20T06:49:07.567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6B58AA83-A894-46FA-B3E0-D7C8E55610C8}" emma:medium="tactile" emma:mode="ink">
          <msink:context xmlns:msink="http://schemas.microsoft.com/ink/2010/main" type="inkDrawing" rotatedBoundingBox="1830,10396 1830,10417 1815,10417 1815,10396" shapeName="Other"/>
        </emma:interpretation>
      </emma:emma>
    </inkml:annotationXML>
    <inkml:trace contextRef="#ctx0" brushRef="#br0">0 0 0,'0'21'16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6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3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6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2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62DE-21BF-4B5B-BE1A-981E8C6FED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0"/>
            <a:ext cx="10287001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8021"/>
            <a:ext cx="4700337" cy="6874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00337" y="-16042"/>
            <a:ext cx="7491663" cy="7146758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3346" y="1090863"/>
            <a:ext cx="393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데이터 관리 서비스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Management Plan 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관리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버전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관리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파일이 업데이트 된 경우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기존의 데이터 사본을 항상 보관하고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버전을 저장해야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명명 규칙은 여러 가지가 있지만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 끝에 버전 번호를 포함하여 새 버전을 표시한다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중요한 것은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일관성을 유지하는 것이다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dataMgmtNotesv5.txt [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dataMgmtNotesFinalAgainReally2.txt]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*스프레드시트 또는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CSV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생성 및 사용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열에 레이블을 지정하고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레코드간에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일관된 용어를 사용해야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열은 변수 용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행을 레코드용이다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색상을 사용하거나 셀을 비워두면 안된다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스프레드시트의 요점은 데이터를 깔끔하게 정리하여 </a:t>
            </a:r>
            <a:r>
              <a:rPr lang="ko-KR" altLang="en-US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쉽게 계산하고 데이터를 재정렬하고 </a:t>
            </a:r>
            <a:r>
              <a:rPr lang="ko-KR" altLang="en-US" sz="1400" b="1" dirty="0" err="1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</a:t>
            </a:r>
            <a:r>
              <a:rPr lang="ko-KR" altLang="en-US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할 수 있도록 하는 것이다</a:t>
            </a:r>
            <a:r>
              <a:rPr lang="en-US" altLang="ko-KR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추천 방법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처리되지 않고 분석되지 않은 데이터는 별도의 탭에 보관하고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조작을 다른 탭이나 다른 파일에서 수행해 원본 데이터가 손실되지 않도록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추천 방법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스프레드시트 내에서 정보를 “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원자화”한다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특정 셀에 한 가지 유형의 데이터만 있도록 정보를 분리하는 것을 말한다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예를 들어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위치정보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Tx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한 셀에 표시하는 것 보다 도시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Austin,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Tx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 두 셀로 분리하는 것을 말한다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추천 방법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 :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스프레드시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Austin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트를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별개의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독립형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테이블로 분리하는 것을 고려한다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수집 위치 정보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사이트 이름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사이트 번호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국가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모두 데이터 테이블에 저장하는 것이 아니라 위치 설명을 위해 특별히 설계된 별도의 테이블을 만들어 이 정보들을 저장하는 것이다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그러면 주 데이터 테이블에는 위치 번호만 있으면 되고 사용자는 사이트 테이블을 참조하여 자세한 정보를 얻을 수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52108136" descr="EMB0000396c0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9" y="1833582"/>
            <a:ext cx="2256095" cy="26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98105"/>
              </p:ext>
            </p:extLst>
          </p:nvPr>
        </p:nvGraphicFramePr>
        <p:xfrm>
          <a:off x="3097972" y="3231106"/>
          <a:ext cx="5327904" cy="1313688"/>
        </p:xfrm>
        <a:graphic>
          <a:graphicData uri="http://schemas.openxmlformats.org/drawingml/2006/table">
            <a:tbl>
              <a:tblPr/>
              <a:tblGrid>
                <a:gridCol w="1331976">
                  <a:extLst>
                    <a:ext uri="{9D8B030D-6E8A-4147-A177-3AD203B41FA5}">
                      <a16:colId xmlns:a16="http://schemas.microsoft.com/office/drawing/2014/main" val="2514735145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11673841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896319313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680991429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속성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025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2019-00-99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xxx_yyy_zzz.csv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6848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2019-00-99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xxx_yyy.csv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Missing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69023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2019-00-99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xxx.csv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88226"/>
                  </a:ext>
                </a:extLst>
              </a:tr>
            </a:tbl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노트 관리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필드 노트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ReadMe Files,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노트를 사용해서 데이터를 기록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미래에 새로운 </a:t>
            </a:r>
            <a:r>
              <a:rPr lang="ko-KR" altLang="en-US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연구원 혹은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연구원이 데이터를 이해할 수 있을 만큼 충분한 정보를 제공해야 한다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공식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업무절차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　소프트웨어에 의해 생성되며 다른 사람들의 재사용을 목적으로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흔히 사용되는 계산 작업을 자동화하기 위해 업무절차 소프트웨어를 사용한다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업무절차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대부분의 분야에서 데이터 수집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및 프레젠테이션 과정에는 각각 다른 파일 형식을 필요로 하는 다수의 컴퓨터 프로그램이 사용되므로 수집에서 결과를 내보내기까지의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즉 데이터의 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경로가 복잡해질 수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이러한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복잡한 </a:t>
            </a:r>
            <a:r>
              <a:rPr lang="ko-KR" altLang="en-US" sz="1400" b="1" u="sng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업무절차는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u="sng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재현성과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재사용을 방해한다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특히 많은 연구자들이 미묘한 차이가 있는 업무절차를 올바르게 문서화하지 못한다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400" b="1" u="sng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파일에는 원본 데이터를 변환한 이유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그리고 변환한 방법 등이 모두 기술되어야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작성자는 많은 시간을 소비하여 코드를 생성했을 것이다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다른 연구자가 보고 직관적으로 이해하기는 매우 어렵다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주석을 사용할 수 있다면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최대한 많은 양의 정보를 전달하는 것이 좋다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지질자원연구원 리포지토리에 데이터를 보관할 때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파일이 포함되지 않는다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보관할 때 파일을 설명하는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포함되어야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작성 시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상위 폴더에도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작성하면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프로젝트의 일부인 하위 폴더와 파일을 모두 설명 할 수 있을 뿐만 아니라 하위 수준의 파일로도 사용할 수 있다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노트 작성 시 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7071"/>
              </p:ext>
            </p:extLst>
          </p:nvPr>
        </p:nvGraphicFramePr>
        <p:xfrm>
          <a:off x="695868" y="1579944"/>
          <a:ext cx="5327904" cy="4348988"/>
        </p:xfrm>
        <a:graphic>
          <a:graphicData uri="http://schemas.openxmlformats.org/drawingml/2006/table">
            <a:tbl>
              <a:tblPr/>
              <a:tblGrid>
                <a:gridCol w="1560322">
                  <a:extLst>
                    <a:ext uri="{9D8B030D-6E8A-4147-A177-3AD203B41FA5}">
                      <a16:colId xmlns:a16="http://schemas.microsoft.com/office/drawing/2014/main" val="2776205369"/>
                    </a:ext>
                  </a:extLst>
                </a:gridCol>
                <a:gridCol w="1811909">
                  <a:extLst>
                    <a:ext uri="{9D8B030D-6E8A-4147-A177-3AD203B41FA5}">
                      <a16:colId xmlns:a16="http://schemas.microsoft.com/office/drawing/2014/main" val="1425985634"/>
                    </a:ext>
                  </a:extLst>
                </a:gridCol>
                <a:gridCol w="1955673">
                  <a:extLst>
                    <a:ext uri="{9D8B030D-6E8A-4147-A177-3AD203B41FA5}">
                      <a16:colId xmlns:a16="http://schemas.microsoft.com/office/drawing/2014/main" val="3948221867"/>
                    </a:ext>
                  </a:extLst>
                </a:gridCol>
              </a:tblGrid>
              <a:tr h="16281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MetaData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 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0533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분야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표준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도구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664298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일반적인 연구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Dublin Core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Dublin Core Generator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55754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사회과학 분야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Data Documentation Initiative (DDI)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DDI tools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Nesstar Publisher : DDI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메타 데이터를 만드는 독립 실행 형 도구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Colectica : DDI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메타 데이터를 만드는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Excel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추가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114419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생태학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지구과학</a:t>
                      </a:r>
                      <a:r>
                        <a:rPr lang="en-US" altLang="ko-KR" sz="12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생물학 데이터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Ecological Metadata Language (EML)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EML tools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Morpho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메타 데이터 생성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편집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독립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실행형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도구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06041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지리적인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ISO 19115-2014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Federal Geographic Data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Committee (FGDC) tools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8071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32175" y="2265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50144"/>
              </p:ext>
            </p:extLst>
          </p:nvPr>
        </p:nvGraphicFramePr>
        <p:xfrm>
          <a:off x="6143538" y="1565461"/>
          <a:ext cx="5785718" cy="4610542"/>
        </p:xfrm>
        <a:graphic>
          <a:graphicData uri="http://schemas.openxmlformats.org/drawingml/2006/table">
            <a:tbl>
              <a:tblPr/>
              <a:tblGrid>
                <a:gridCol w="5785718">
                  <a:extLst>
                    <a:ext uri="{9D8B030D-6E8A-4147-A177-3AD203B41FA5}">
                      <a16:colId xmlns:a16="http://schemas.microsoft.com/office/drawing/2014/main" val="2199010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CodeBooks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&amp; Data Dictionaries :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247347"/>
                  </a:ext>
                </a:extLst>
              </a:tr>
              <a:tr h="2864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코드 북은 문서내의 데이터 변수를 설명한다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ICPSR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suggests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는 다음과 같이 정의한다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983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변수 이름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데이터의 각 변수에 할당 된 이름 또는 번호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약어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영숫자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패턴 등을 사용한다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설문 조사 데이터의 경우 질문 번호 뒤에 변수 이름을 지정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Q1, Q2b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957757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변수 레이블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사용자의 변수를 식별하기 위한 간단한 설명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가능하면 정확한 구문을 사용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[“SF12-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일반 건강 평가”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]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587726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질문 문항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해당 될 경우 설문 문항의 정확한 문구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[“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In general, would you say your health is ...”]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5511"/>
                  </a:ext>
                </a:extLst>
              </a:tr>
              <a:tr h="2864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값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 변수에 대한 데이터의 실제 코드 값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[1,2,3,4,5]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92420"/>
                  </a:ext>
                </a:extLst>
              </a:tr>
              <a:tr h="2864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값 라벨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코드의 텍스트 설명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[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훌륭함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좋음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보통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나쁨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매우 나쁨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]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24890"/>
                  </a:ext>
                </a:extLst>
              </a:tr>
              <a:tr h="8045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요약 통계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적절한 경우 변수 유형에 따라 빠른 참조를 위해 요약 통계를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제공하라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범주형 변수의 경우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값이 발생하는 횟수를 나타내는 빈도 수와 같이 백분율로 나타내는 것이 적당하다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연속형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변수의 경우 최소 값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최대 값 및 중앙 값이 적합하다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143682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누락된 데이터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누락된 데이터가 있는 경우 분석에 문제가 생길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이를 연구 문서에 잘 전달하는 것이 중요하다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[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-1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은 누락을 나타냄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]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188612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01488" y="22876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 및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백업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저장 및 백업 데이터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3-2-1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규칙을 따를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규칙은 데이터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종류의 저장 매체에 저장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1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부는 외부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저장소이어야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32175" y="2265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01488" y="22876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76252"/>
              </p:ext>
            </p:extLst>
          </p:nvPr>
        </p:nvGraphicFramePr>
        <p:xfrm>
          <a:off x="442762" y="1475774"/>
          <a:ext cx="11665819" cy="5128452"/>
        </p:xfrm>
        <a:graphic>
          <a:graphicData uri="http://schemas.openxmlformats.org/drawingml/2006/table">
            <a:tbl>
              <a:tblPr/>
              <a:tblGrid>
                <a:gridCol w="11665819">
                  <a:extLst>
                    <a:ext uri="{9D8B030D-6E8A-4147-A177-3AD203B41FA5}">
                      <a16:colId xmlns:a16="http://schemas.microsoft.com/office/drawing/2014/main" val="2855791887"/>
                    </a:ext>
                  </a:extLst>
                </a:gridCol>
              </a:tblGrid>
              <a:tr h="290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Storage And Backup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51407"/>
                  </a:ext>
                </a:extLst>
              </a:tr>
              <a:tr h="5917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데스크톱 컴퓨터 및 랩톱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연구자는 데이터를 작업하는 동안 개인 장치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데스크톱 컴퓨터 또는 랩톱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에서 파일을 사용하고 저장한다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수시로 저장하고 컴퓨터가 충돌하거나 도난당하거나 다른 불행한 사건에 희생 될 경우를 대비하여 다른 위치에 사본을 보관해야한다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40805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네트워크 드라이브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학교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부서 또는 대학에서 관리하므로 일반적으로 매우 안정적이다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고려 사항은 다음과 같다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네트워크 드라이브 백업 주기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손실이 있는 경우 데이터를 복구하는 방법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보안이 있는가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?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공간이 어느 정도 인가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?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드라이브에서 파일을 삭제하는 정책이 있는가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?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48236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외장형 하드 드라이브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백업 복사본을 보관할 수 있는 편리한 장소이다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중요한 데이터를 작업하는 경우 추가 보안을 위해 암호화 된 외장 하드 드라이브를 사용할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 하드 드라이브를 컴퓨터 근처나 다른 데이터 사본 옆에 두지 않는 것이 좋다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실험실에서 화재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홍수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강도 또는 재난이 있는 경우 데이터를 잃게 될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외장형 하드 드라이브에 라벨을 붙이고 어떤 하드 드라이브에 어떤 데이터가 기록되어 있는지 기록하는 것도 좋은 습관이다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또한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3~5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년마다 드라이브를 새로 구입하는 편이 좋다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804902"/>
                  </a:ext>
                </a:extLst>
              </a:tr>
              <a:tr h="2969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광 스토리지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(CD, DVD) 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 드라이브와 마찬가지로 다른 데이터 사본과 인접하면 안된다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또한 장기적으로 저장되지 않으므로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3~5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년마다 갱신하는 것이 좋다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44091"/>
                  </a:ext>
                </a:extLst>
              </a:tr>
              <a:tr h="11666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스토리지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3-2-1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규칙의 외부 저장소에 보관하는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부를 쉽게 저장할 수 있는 방법이다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이는 컴퓨터에서 파일을 동기화 할 수 있기 때문에 편리하다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그러나 대부분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서비스는 개인 회사가 소유하므로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회사는 데이터를 볼 권리가 있으며 데이터가 비공개가 아닐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회사가 사업을 중단해서 문제가 생길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동기화에 대한 참고 사항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파일을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서버에 자동으로 동기화하는 것은 매우 편리하지만 컴퓨터의 파일이 자동으로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있는 파일을 덮어 쓰지 않도록 주의해야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49870"/>
                  </a:ext>
                </a:extLst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6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버전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제어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여러 개의 데이터 복사본을 유지하는 데는 버전 제어의 문제가 있다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연구자들은 데이터 셋이나 파일의 다른 버전을 구별하기 위해 자신들만의 방법을 사용한다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하지만 이제 연구자들은 소프트웨어 커뮤니티가 프로젝트 과정의 문서화를 돕기 위해 수년 동안 버전 제어 문제와 씨름하여 만들어낸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잘 설계된 버전 제어 시스템을 사용해야 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이러한 시스템을 사용하면 파일의 변경 사항이 버전 번호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타임스탬프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무엇이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변경되었는지에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대한 설명과 함께 문서화되어 쉽게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수정본을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비교하고 필요할 때 복원할 수 있다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인기 있는 버전 제어 시스템의 예로는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 </a:t>
            </a:r>
            <a:r>
              <a:rPr lang="en-US" altLang="ko-KR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Bitbucket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 같은 웹 도구가 있다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V="1">
            <a:off x="742709" y="348003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259" y="3629927"/>
            <a:ext cx="173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보존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4694" y="346534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74694" y="3662233"/>
            <a:ext cx="870030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데이터를 올바르게 관리하기 위한 마지막 단계로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장기간 데이터를 보존하는 것이다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400" b="1" dirty="0">
              <a:solidFill>
                <a:srgbClr val="C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보존은 데이터 저장과는 다르다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보존의 목적은 시간이 지나도 정확한 데이터를 제공할 수 있어야 하는 것이다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위해서는 데이터의 유용성 지속을 위한 전략과 정책뿐 아니라 다수의 사본을 유지하고 필요에 따라 새로운 매체로 콘텐츠를 이동하는 등의 보존 방법도 수반되어야 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데이터 보존은 신뢰할 수 있는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리포지터리에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장기 보관함으로써 이루어질 수 있다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보존 모범 사례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데이터나 그 밖의 연구 산물의 포맷은 표준화된 것이나 흔히 사용되는 것이어야 하며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소유권 주장보다는 오픈 소스를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그리고 바이너리 보다는 텍스트 기반의 것으로 정한다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데이터에 고유한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식별자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(DOI)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부여한다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고품질의 기계가 읽을 수 있는 메타데이터를 생성한다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사용허가 조건을 포함하는 데이터의 라이선스를 확보한다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599382" y="36568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28" y="23496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Best Practice 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4966" y="365688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76567"/>
              </p:ext>
            </p:extLst>
          </p:nvPr>
        </p:nvGraphicFramePr>
        <p:xfrm>
          <a:off x="365093" y="530579"/>
          <a:ext cx="11684840" cy="5965410"/>
        </p:xfrm>
        <a:graphic>
          <a:graphicData uri="http://schemas.openxmlformats.org/drawingml/2006/table">
            <a:tbl>
              <a:tblPr/>
              <a:tblGrid>
                <a:gridCol w="11684840">
                  <a:extLst>
                    <a:ext uri="{9D8B030D-6E8A-4147-A177-3AD203B41FA5}">
                      <a16:colId xmlns:a16="http://schemas.microsoft.com/office/drawing/2014/main" val="1729312176"/>
                    </a:ext>
                  </a:extLst>
                </a:gridCol>
              </a:tblGrid>
              <a:tr h="22620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프로젝트 수준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제목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셋 또는 연구 프로젝트의 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작성자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데이터를 만든 조직 또는 사람들의 이름과 주소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3.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식별자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내부 프로젝트 참조 번호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데이터를 식별하는데 사용되는 고유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프로젝트 시작 및 종료 날짜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출시일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데이터가 적용되는 기간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유지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보수주기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업데이트 일정 등과 같은 데이터 수명과 관련된 것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yyyymmdd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yyyy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-mm-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dd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등의 형식을 사용할 것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방법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사용된 장비 및 소프트웨어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모델 및 버전 번호 포함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수식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알고리즘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실험 프로토콜 및 실험 노트에 포함될 수 있는 기타 정보가 나열된 데이터 생성 방법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처리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데이터가 변경되거나 처리 된 방법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정규화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출처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출처 데이터가 보관되는 위치 및 액세스 방법에 대한 세부 정보를 포함하여 다른 출처에서 파생된 데이터에 대한 인용문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8.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투자기관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연구비를 지원 한 단체 또는 기관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872" marR="38872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55964"/>
                  </a:ext>
                </a:extLst>
              </a:tr>
              <a:tr h="1510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 수준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제목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데이터의 제목 또는 내용을 설명하는 키워드 또는 구절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장소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적용 가능한 모든 물리적 위치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언어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세트에 사용된 모든 언어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변수 목록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해당되는 경우 데이터 파일의 모든 변수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코드 목록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파일의 파일 이름이나 변수에 사용된 코드 또는 약어에 대한 설명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null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은 누락된 경우를 말함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872" marR="38872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253302"/>
                  </a:ext>
                </a:extLst>
              </a:tr>
              <a:tr h="1510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기술적인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설명 및 접근 권한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인벤토리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확장명을 포함하여 프로젝트와 관련된 모든 파일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'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NWPalaceTR.WRL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', 'stone.mov')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 형식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데이터의 형식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FITS, SPSS, HTML, JPEG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 구조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해당되는 경우 데이터 파일의 구성 및 변수 레이아웃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버전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각 버전의 고유 한 날짜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/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시간 스탬프 및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식별자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5.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필요한 소프트웨어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데이터를 생성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관찰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분석 또는 재사용하기 위해 필요한 특수 목적 소프트웨어 패키지의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이름</a:t>
                      </a:r>
                      <a:endParaRPr lang="en-US" altLang="ko-KR" sz="1100" b="1" kern="0" spc="0" dirty="0" smtClean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6.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권리 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알려진 지적 재산권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법적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권리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라이선스 또는 데이터 사용에 대한 제한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다른 연구원이 데이터에 액세스 할 수 있는 위치 및 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872" marR="38872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8727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738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599382" y="36568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28" y="23496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지속 가능한 파일 형식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4966" y="365688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738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50835"/>
              </p:ext>
            </p:extLst>
          </p:nvPr>
        </p:nvGraphicFramePr>
        <p:xfrm>
          <a:off x="557228" y="445135"/>
          <a:ext cx="4774189" cy="6296630"/>
        </p:xfrm>
        <a:graphic>
          <a:graphicData uri="http://schemas.openxmlformats.org/drawingml/2006/table">
            <a:tbl>
              <a:tblPr/>
              <a:tblGrid>
                <a:gridCol w="1113195">
                  <a:extLst>
                    <a:ext uri="{9D8B030D-6E8A-4147-A177-3AD203B41FA5}">
                      <a16:colId xmlns:a16="http://schemas.microsoft.com/office/drawing/2014/main" val="163940214"/>
                    </a:ext>
                  </a:extLst>
                </a:gridCol>
                <a:gridCol w="3660994">
                  <a:extLst>
                    <a:ext uri="{9D8B030D-6E8A-4147-A177-3AD203B41FA5}">
                      <a16:colId xmlns:a16="http://schemas.microsoft.com/office/drawing/2014/main" val="1110086818"/>
                    </a:ext>
                  </a:extLst>
                </a:gridCol>
              </a:tblGrid>
              <a:tr h="2857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정량적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메타 데이터가 최소화된 테이블 형식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*쉼표로 구분 된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CSV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*탭으로 구분 된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TAB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허용되는 항목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OpenDocument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형식 스프레드 시트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ODS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광범위한 메타 데이터가 포함된 테이블 형식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　：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SPSS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휴대용 형식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por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확장형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마크업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언어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(.xml)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95728"/>
                  </a:ext>
                </a:extLst>
              </a:tr>
              <a:tr h="2572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텍스트 품질 데이터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확장형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마크업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언어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(.xml)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*서식이 있는 텍스트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(.rtf)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*일반 텍스트 형식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(.txt)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PDF/A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허용되는 항목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PDF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OpenDocument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형식 스프레드 시트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ODS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HTML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528511"/>
                  </a:ext>
                </a:extLst>
              </a:tr>
              <a:tr h="866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스펙트럼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NMR, IR, Raman, UV, Mass Spec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JCAMP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7178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34966" y="561371"/>
            <a:ext cx="50851596" cy="6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8896"/>
              </p:ext>
            </p:extLst>
          </p:nvPr>
        </p:nvGraphicFramePr>
        <p:xfrm>
          <a:off x="6096000" y="445135"/>
          <a:ext cx="4621078" cy="3514092"/>
        </p:xfrm>
        <a:graphic>
          <a:graphicData uri="http://schemas.openxmlformats.org/drawingml/2006/table">
            <a:tbl>
              <a:tblPr/>
              <a:tblGrid>
                <a:gridCol w="1063682">
                  <a:extLst>
                    <a:ext uri="{9D8B030D-6E8A-4147-A177-3AD203B41FA5}">
                      <a16:colId xmlns:a16="http://schemas.microsoft.com/office/drawing/2014/main" val="2058708346"/>
                    </a:ext>
                  </a:extLst>
                </a:gridCol>
                <a:gridCol w="3557396">
                  <a:extLst>
                    <a:ext uri="{9D8B030D-6E8A-4147-A177-3AD203B41FA5}">
                      <a16:colId xmlns:a16="http://schemas.microsoft.com/office/drawing/2014/main" val="2912981200"/>
                    </a:ext>
                  </a:extLst>
                </a:gridCol>
              </a:tblGrid>
              <a:tr h="1724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지형 공간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*지리적 참조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TIFF (.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tif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.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tfw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지리적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마크업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언어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gml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or .xml)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허용되는 항목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Keyhole Markup Language (.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kml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*ESRI 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Shapefile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(.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shp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.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shx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.dbf)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*MapInfo (.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mif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/.mid)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81571"/>
                  </a:ext>
                </a:extLst>
              </a:tr>
              <a:tr h="1479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이미지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TIFF (.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tif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허용되는 항목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JPEG (.jpg)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PNG (.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png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PDF/A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91806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05975"/>
              </p:ext>
            </p:extLst>
          </p:nvPr>
        </p:nvGraphicFramePr>
        <p:xfrm>
          <a:off x="6096000" y="3943802"/>
          <a:ext cx="4621078" cy="2977644"/>
        </p:xfrm>
        <a:graphic>
          <a:graphicData uri="http://schemas.openxmlformats.org/drawingml/2006/table">
            <a:tbl>
              <a:tblPr/>
              <a:tblGrid>
                <a:gridCol w="1064217">
                  <a:extLst>
                    <a:ext uri="{9D8B030D-6E8A-4147-A177-3AD203B41FA5}">
                      <a16:colId xmlns:a16="http://schemas.microsoft.com/office/drawing/2014/main" val="2546069933"/>
                    </a:ext>
                  </a:extLst>
                </a:gridCol>
                <a:gridCol w="3556861">
                  <a:extLst>
                    <a:ext uri="{9D8B030D-6E8A-4147-A177-3AD203B41FA5}">
                      <a16:colId xmlns:a16="http://schemas.microsoft.com/office/drawing/2014/main" val="1828688904"/>
                    </a:ext>
                  </a:extLst>
                </a:gridCol>
              </a:tblGrid>
              <a:tr h="541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비디오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MPEG4 (.mp4)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허용되는 항목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*모션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JPEG 2000 (.jp2)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8443"/>
                  </a:ext>
                </a:extLst>
              </a:tr>
              <a:tr h="933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오디오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기본 설정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무손실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오디오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코덱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</a:t>
                      </a:r>
                      <a:r>
                        <a:rPr lang="en-US" altLang="ko-KR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flac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MPEG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오디오 레이어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 (.mp3)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허용되는 항목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*오디오 교환 형식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먈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*웨이브 폼 오디오 파일 포맷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(.wav)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MPEF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오디오 레이어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 (.mp3)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4577" marR="24577" marT="6795" marB="6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67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4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45464"/>
            <a:ext cx="12192000" cy="591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6817" y="2209649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자료관리 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608" y="162046"/>
            <a:ext cx="173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CONTENTS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56527" y="360689"/>
            <a:ext cx="1516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ko-KR" altLang="en-US" sz="32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6273" y="3662007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고충사항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661" y="2099262"/>
            <a:ext cx="164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0661" y="3538222"/>
            <a:ext cx="164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flipV="1">
            <a:off x="706056" y="2867160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606" y="3017049"/>
            <a:ext cx="173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V="1">
            <a:off x="2974694" y="2855873"/>
            <a:ext cx="8773610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6273" y="3155084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관리서비스의 영역과 정의 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0661" y="3044697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flipV="1">
            <a:off x="706056" y="4738067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6606" y="4887956"/>
            <a:ext cx="233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 </a:t>
            </a:r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작성 시 고려사항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flipV="1">
            <a:off x="2974694" y="4726780"/>
            <a:ext cx="8773610" cy="36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6273" y="4209034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관리 계획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(DMP)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661" y="4098647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273" y="4976606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관리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노트 관리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 및 백업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0661" y="4866219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 flipV="1">
            <a:off x="706056" y="1997441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6606" y="2147330"/>
            <a:ext cx="173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상황 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flipV="1">
            <a:off x="2974694" y="1986154"/>
            <a:ext cx="8773610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 flipV="1">
            <a:off x="706056" y="614206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606" y="6291957"/>
            <a:ext cx="233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예시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 flipV="1">
            <a:off x="2974694" y="6130781"/>
            <a:ext cx="8773610" cy="36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6273" y="6409485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Best Practice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0661" y="6299098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07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76273" y="5493734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버전 제어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보존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661" y="5383347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 flipV="1">
            <a:off x="706056" y="1207030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6606" y="1356919"/>
            <a:ext cx="173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서론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 flipV="1">
            <a:off x="2974694" y="1195743"/>
            <a:ext cx="8773610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82623" y="1479452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83220" y="1361316"/>
            <a:ext cx="164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00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0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053749"/>
            <a:ext cx="12192000" cy="591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flipV="1">
            <a:off x="706056" y="1819175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969064"/>
            <a:ext cx="173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lang="ko-KR" altLang="en-US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V="1">
            <a:off x="2974694" y="1807888"/>
            <a:ext cx="8773610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4694" y="1982466"/>
            <a:ext cx="8773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국내에서 연구데이터의 체계적인 관리와 공유를 위한 정책이 부재하며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대부분의 연구데이터가 체계적인 관리 없이 유실되고 있는 실정이다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심원식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2015). –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중략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-.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연구제안서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제출 시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DMP(Data Management Plan)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의무제출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및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수집을 위한 구체적인 방안들이 제시될 것으로 예상되며 이에 다라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 서비스도 급속하게 실시 될 것으로 예상된다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심원식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2016).</a:t>
            </a:r>
          </a:p>
          <a:p>
            <a:pPr fontAlgn="base">
              <a:lnSpc>
                <a:spcPct val="15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지질자원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연구원에는 자체적인 저장소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(repository)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있고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연구원 개인 및 연구실에서 생산하고 저장하고 있는 데이터를 보관하게 하고 있다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제출 시 마땅한 규정 및 가이드라인이 부족해 실질적인 데이터 관리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보존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분석에 어려움을 겪고 있다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데이터 관리에 대한 선행 연구는 많지만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개인 연구자가 참고하여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DMP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작성하는데 어려움이 많다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이번 연구의 목표는 다음과 같다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28600" indent="-228600" fontAlgn="base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기관의 데이터 종류 조사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28600" indent="-228600" fontAlgn="base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 서비스의 정의와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고충사항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28600" indent="-228600" fontAlgn="base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개인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연구자가 쉽게 참고하여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DMP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작성 가능케 함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가이드 및 예제를 포함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28600" indent="-228600" fontAlgn="base">
              <a:lnSpc>
                <a:spcPct val="150000"/>
              </a:lnSpc>
              <a:buAutoNum type="arabicPeriod"/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583" y="278968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서론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1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자료관리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배경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392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연구 성과물인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연구보고서와 단행본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도면 위주의 자료관리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연구보고서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단행본과 지질도 등 도면 인쇄물은 도서관과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지질자료관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지식정보실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관리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 지질주제도에 대한 디지털화 및 정보화는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지질조사연구실에서 주관하여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추진하고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있음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연구 과정에서 생산된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en-US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연구실</a:t>
            </a:r>
            <a:r>
              <a:rPr lang="en-US" altLang="ko-KR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u="sng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팀별</a:t>
            </a:r>
            <a:r>
              <a:rPr lang="ko-KR" altLang="en-US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혹은 연구자 개인이 관리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최종연구보고서를 작성하거나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 등 지질주제도를 작성하기 위해 조사 탐사 과정을 거쳐 생산된 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 연구데이터는 연구실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팀별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혹은 연구자 개인이 관리하고 있다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 smtClean="0">
              <a:solidFill>
                <a:srgbClr val="C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조직 개편 등으로 실 팀이 없어지거나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소속 연구자가 다른 연구실로 옮겨가고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혹은 연구자가 퇴직하거나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연구자의 컴퓨터 저장장치가 고장 파손되거나 하는 경우 연구자가 보관 중인 데이터가 손실 훼손될 가능성이 아주 높음</a:t>
            </a:r>
            <a:endParaRPr lang="ko-KR" altLang="en-US" sz="1400" dirty="0" smtClean="0">
              <a:solidFill>
                <a:srgbClr val="C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4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개인 연구자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관리에 필요한 관련 규정 미비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현재 기관차원에서 연구데이터를 총괄적으로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관리할 방법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 규정이 없는 상황이며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연구사업별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또는 실 팀이 주관하여 관리하고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또한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연구데이터의 공개 비공개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분류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외부 공개 정책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 비용 산정 등 데이터 관리와 공개에 대해서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차원의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의사결정 조직이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없음</a:t>
            </a:r>
            <a:endParaRPr lang="en-US" altLang="ko-KR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4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" y="1734837"/>
            <a:ext cx="2772532" cy="33396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650923" y="1921151"/>
              <a:ext cx="2077200" cy="727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43" y="1837271"/>
                <a:ext cx="2244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/>
              <p14:cNvContentPartPr/>
              <p14:nvPr/>
            </p14:nvContentPartPr>
            <p14:xfrm>
              <a:off x="658843" y="2115551"/>
              <a:ext cx="360" cy="792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963" y="2031671"/>
                <a:ext cx="168120" cy="1756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1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자료관리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수집 종류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기관에서 수집 및 보관되는 데이터 종류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주요사업의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책임자 및 참여자는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과정에서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생산된 모든 결과물을 연구데이터로 등록하기 위하여 보존하여야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장비를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이용하여 취득하는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탐사를 통해 취득하는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지질사료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시료분석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장비를 이용하여 처리된 분석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 과정에서 생산되는 야장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음성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등 기록물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해저지질도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지화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디지털 변환 생산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시추주상도와 같은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외부기관으로부터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수집한 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</a:t>
            </a:r>
            <a:endParaRPr lang="en-US" altLang="ko-KR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742709" y="383649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58" y="3986387"/>
            <a:ext cx="207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자료관리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생산물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4694" y="382180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74694" y="3960940"/>
            <a:ext cx="8700304" cy="266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2-1. 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2-1-1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장비를 이용해 취득하는 탐사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2-1-2 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탐사를 통해 취득하는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지질시료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및 분석과정을 통해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시료로부터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생산되는 분석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2-1-3 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 과정에서 산출되는 기록물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야장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촬영영상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음성 기록물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설문조사를 통해 취득하는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2-2. 2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해저지질도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지화학도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시추주상도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등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생산물을 이용하여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제작된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생산물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2-3.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디지털 변환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과거에 인쇄물 형태로 만들어진 자료를 디지털화하여 구축되는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 생산 데이터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 연구팀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 외부기관에서 제작된 생산물로 연구에 사용하기 위해 구입하는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관리서비스의 영역과 정의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00692"/>
              </p:ext>
            </p:extLst>
          </p:nvPr>
        </p:nvGraphicFramePr>
        <p:xfrm>
          <a:off x="2974693" y="1018575"/>
          <a:ext cx="8846917" cy="3771900"/>
        </p:xfrm>
        <a:graphic>
          <a:graphicData uri="http://schemas.openxmlformats.org/drawingml/2006/table">
            <a:tbl>
              <a:tblPr/>
              <a:tblGrid>
                <a:gridCol w="2036389">
                  <a:extLst>
                    <a:ext uri="{9D8B030D-6E8A-4147-A177-3AD203B41FA5}">
                      <a16:colId xmlns:a16="http://schemas.microsoft.com/office/drawing/2014/main" val="274428726"/>
                    </a:ext>
                  </a:extLst>
                </a:gridCol>
                <a:gridCol w="6810528">
                  <a:extLst>
                    <a:ext uri="{9D8B030D-6E8A-4147-A177-3AD203B41FA5}">
                      <a16:colId xmlns:a16="http://schemas.microsoft.com/office/drawing/2014/main" val="281717400"/>
                    </a:ext>
                  </a:extLst>
                </a:gridCol>
              </a:tblGrid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서비스 영역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정의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338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DMP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작성지원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*연구자들의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DMP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작성을 지원하는 서비스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4376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파일 정리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연구데이터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파일명 부여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버전관리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및 파일 포맷 선정 지원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1072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기술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학문분야별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적합한 메타데이터 표준 안내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794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저장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*클라우드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웹하드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자체개발 시스템 등을 통한 데이터 저장 및 백업 서비스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94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공유 및 접근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*합법적인 범위 내에서 데이터에 접근이 가능하도록 공유의 필요성 및 방법 안내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39829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보존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연구데이터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장기보존을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위한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레포지터리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안내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1463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인용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연구데이터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인용을 위한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ID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부여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활용 및 재활용 촉진하는 방안 안내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9100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지적재산권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*연구데이터의 지적재산권과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라이선싱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안내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833230"/>
                  </a:ext>
                </a:extLst>
              </a:tr>
              <a:tr h="3588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출처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김성훈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오삼균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(2018).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연구데이터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관리서비스의 구현 시 고려사항에 관한 연구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정보관리학회지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35(2), 141-165.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70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74948" y="1018731"/>
            <a:ext cx="19453994" cy="19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13174" y="4310557"/>
            <a:ext cx="21383745" cy="41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74948" y="1018731"/>
            <a:ext cx="19453994" cy="19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13174" y="4310557"/>
            <a:ext cx="21383745" cy="41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flipV="1">
            <a:off x="742709" y="853065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59" y="1002954"/>
            <a:ext cx="173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 고충 사항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0425"/>
              </p:ext>
            </p:extLst>
          </p:nvPr>
        </p:nvGraphicFramePr>
        <p:xfrm>
          <a:off x="2966945" y="1018572"/>
          <a:ext cx="8846917" cy="5427560"/>
        </p:xfrm>
        <a:graphic>
          <a:graphicData uri="http://schemas.openxmlformats.org/drawingml/2006/table">
            <a:tbl>
              <a:tblPr/>
              <a:tblGrid>
                <a:gridCol w="2036389">
                  <a:extLst>
                    <a:ext uri="{9D8B030D-6E8A-4147-A177-3AD203B41FA5}">
                      <a16:colId xmlns:a16="http://schemas.microsoft.com/office/drawing/2014/main" val="3847850834"/>
                    </a:ext>
                  </a:extLst>
                </a:gridCol>
                <a:gridCol w="6810528">
                  <a:extLst>
                    <a:ext uri="{9D8B030D-6E8A-4147-A177-3AD203B41FA5}">
                      <a16:colId xmlns:a16="http://schemas.microsoft.com/office/drawing/2014/main" val="98350586"/>
                    </a:ext>
                  </a:extLst>
                </a:gridCol>
              </a:tblGrid>
              <a:tr h="224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서비스 영역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고충사항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15677"/>
                  </a:ext>
                </a:extLst>
              </a:tr>
              <a:tr h="4507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DMP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작성지원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DMP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는 일관된 방향으로 데이터가 관리되기 위해 핵심적인 계획안이지만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연구자들은 그 중요성을 인식하지 못하여 황급히 작성한 뒤 방치함 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314710"/>
                  </a:ext>
                </a:extLst>
              </a:tr>
              <a:tr h="224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파일 정리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*이미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파일관리가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어려울 정도의 상태에서 서비스를 신청하는 경우가 많아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정확한 현황 파악이 어려움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16967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기술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*메타데이터에 관한 연구자들의 인식이 낮아 그 중요성을 이해시키기 어려움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*신중히 요소 값을 입력하도록 동기를 부여하기 어려움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*요소 값 입력의 자동화가 어려움 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7371"/>
                  </a:ext>
                </a:extLst>
              </a:tr>
              <a:tr h="224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저장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*시스템의 안정성 확보를 위해 데이터 손실 테스트와 모니터링을 수행해야 하는데 쉽지 않음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58171"/>
                  </a:ext>
                </a:extLst>
              </a:tr>
              <a:tr h="224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공유 및 접근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펀딩기관이나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학술지의 요구사항으로 공유 및 접근이 될 뿐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연구자들이 원하지는 않음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93679"/>
                  </a:ext>
                </a:extLst>
              </a:tr>
              <a:tr h="673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보존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*향후 데이터 사용을 예측하는 것이 매우 까다로워서 보존을 위해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어떤 작업을 언제 해야 할지 선택의 어려움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85816"/>
                  </a:ext>
                </a:extLst>
              </a:tr>
              <a:tr h="224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인용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*데이터 인용 분야가 계속 발전하여 따라야 할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표준이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명확지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않음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62384"/>
                  </a:ext>
                </a:extLst>
              </a:tr>
              <a:tr h="224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지적재산권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*연구데이터의 저작권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적용 시기와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방법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저작권 법을 준수한 서비스를 구성하는 방법을 정확히 알지 못함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66998"/>
                  </a:ext>
                </a:extLst>
              </a:tr>
              <a:tr h="45070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University of Michigan Library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연구데이터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관리의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고충</a:t>
                      </a:r>
                      <a:endParaRPr lang="en-US" altLang="ko-KR" sz="1400" b="1" kern="0" spc="0" dirty="0" smtClean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출처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김성훈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오삼균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(2018).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연구데이터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관리서비스의 구현 시 고려사항에 관한 연구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정보관리학회지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35(2), 141-165.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507" marR="55507" marT="15346" marB="153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5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8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란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742709" y="383649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59" y="3986387"/>
            <a:ext cx="192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우수한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특징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4694" y="382180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74694" y="3933454"/>
            <a:ext cx="8700304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우수한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관리 계획의 특징은 다음을 고려한다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어떤 유형의 데이터를 수집하는가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데이터가 어떤 형식으로 저장되며 향후 다른 연구자가 이해할 수 있도록 만들 것인가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어떤 정책과 절차를 통해 사람들이 귀하의 데이터를 공유하고 재사용하도록 허용해야 하는가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어떻게 보관하고 보호하며 기간은 얼마나 되는가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우수한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공유 규칙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연구원이 원하는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 수 있게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할 방법뿐만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아니라 특정 요청 없이 데이터에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적극적으로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액세스할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 있는 방법에 대해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고려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재사용할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 있는 문서와 메타데이터를 확인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데이터와 관련된 윤리적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개인 정보 또는 지적 재산권 문제와 적용해야 할 모든 권한 제한 사항을 고려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11347" y="1018572"/>
            <a:ext cx="870030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DMP(Data Management Plan : 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관리 계획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은 연구 프로젝트 진행 중과 완료 후 데이터가 처리되는 방법을 설명하는 공식 문서라고 할 수 있다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목적은 프로젝트가 시작되기 전에 데이터 관리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메타데이터 생성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보존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분석과 같은 다양한 측면을 미리 고민하는 데 있다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즉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현재와 미래에 데이터가 잘 관리 되게 하며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보존을 위한 준비이다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효과는 다음과 같다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수집 전 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준비는 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정확한 형식의 데이터 수집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제대로 된 데이터 관리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충실한 데이터 설명이 가능</a:t>
            </a:r>
            <a:endParaRPr lang="en-US" altLang="ko-KR" sz="1400" b="1" kern="100" dirty="0" smtClean="0">
              <a:solidFill>
                <a:srgbClr val="C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데이터의 재구성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err="1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포맷변환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그리고 데이터에 대한 상세내역을 기억하기 위한 노력이 불필요</a:t>
            </a:r>
            <a:endParaRPr lang="en-US" altLang="ko-KR" sz="1400" b="1" kern="100" dirty="0" smtClean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</a:t>
            </a:r>
            <a:r>
              <a:rPr lang="ko-KR" altLang="en-US" sz="1400" b="1" kern="100" dirty="0" err="1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수집자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및 타 연구자들이 잘 설명된 </a:t>
            </a:r>
            <a:r>
              <a:rPr lang="en-US" altLang="ko-KR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</a:t>
            </a:r>
            <a:r>
              <a:rPr lang="ko-KR" altLang="en-US" sz="1400" b="1" kern="100" dirty="0" smtClean="0">
                <a:solidFill>
                  <a:srgbClr val="0D0D0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보고 </a:t>
            </a:r>
            <a:r>
              <a:rPr lang="ko-KR" altLang="en-US" sz="1400" b="1" kern="100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데이터에 대해 이해할 수 있어 데이터의 재사용 용이</a:t>
            </a:r>
            <a:endParaRPr lang="en-US" altLang="ko-KR" sz="1400" b="1" kern="100" dirty="0">
              <a:solidFill>
                <a:srgbClr val="C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5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작성 시 고려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사항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163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DMP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단계를 구성하면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연구자는 다음을 고려해야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중에 수집되거나 생성될 데이터 유형에 대한 설명 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데이터 및 관련 메타데이터에 사용될 표준 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수집 혹은 생성될 데이터에 관련된 정책에 대한 설명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생성 된 데이터의 보관 및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아카이빙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(archiving)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계획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 및 소요 예산 등 데이터관리를 수행하는 데 필요한 자원에 대한 설명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742709" y="383649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59" y="3986387"/>
            <a:ext cx="173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파일관리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4694" y="382180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74694" y="4018693"/>
            <a:ext cx="8700304" cy="24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파일 관리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일관된 시스템을 갖출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이름에 공백이나 특수문자를 사용하지 말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구성에는 두 가지 일반 규칙이 있다</a:t>
            </a:r>
            <a:r>
              <a:rPr lang="en-US" altLang="ko-KR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하나는 일관성이고 하나는 </a:t>
            </a:r>
            <a:r>
              <a:rPr lang="ko-KR" altLang="en-US" sz="1400" b="1" dirty="0" err="1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직관성이다</a:t>
            </a:r>
            <a:r>
              <a:rPr lang="en-US" altLang="ko-KR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연구자들은 그들이 찾고 있는 것을 빠르게 찾기를 원한다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그룹의 모든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사람이 </a:t>
            </a:r>
            <a:r>
              <a:rPr lang="ko-KR" altLang="en-US" sz="1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이해할 수 있게 구체적인 내용을 정리하고 연구 내용을 문서화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이름에 특수 문자를 사용하지 마시오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공백이나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 사용하지 말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마침표나 공백 대신 대문자 혹은 밑줄을 사용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surveyResponseData.csv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survey_response_data.csv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가능한 경우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25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 이하의 문자를 사용할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날짜 형식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ISO 8601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사용할 것을 추천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YYYYMMDD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최신 혹은 오래된 파일을 쉽게 찾을 수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7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3075</Words>
  <Application>Microsoft Office PowerPoint</Application>
  <PresentationFormat>와이드스크린</PresentationFormat>
  <Paragraphs>327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나눔바른펜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165</cp:revision>
  <dcterms:created xsi:type="dcterms:W3CDTF">2019-02-13T05:44:46Z</dcterms:created>
  <dcterms:modified xsi:type="dcterms:W3CDTF">2019-03-22T07:19:42Z</dcterms:modified>
</cp:coreProperties>
</file>