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87" r:id="rId4"/>
    <p:sldId id="296" r:id="rId5"/>
    <p:sldId id="297" r:id="rId6"/>
    <p:sldId id="299" r:id="rId7"/>
    <p:sldId id="298" r:id="rId8"/>
    <p:sldId id="300" r:id="rId9"/>
    <p:sldId id="301" r:id="rId10"/>
    <p:sldId id="302" r:id="rId11"/>
    <p:sldId id="30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B315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99" d="100"/>
          <a:sy n="99" d="100"/>
        </p:scale>
        <p:origin x="4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2560" units="cm"/>
          <inkml:channel name="Y" type="integer" max="1446" units="cm"/>
          <inkml:channel name="T" type="integer" max="2.14748E9" units="dev"/>
        </inkml:traceFormat>
        <inkml:channelProperties>
          <inkml:channelProperty channel="X" name="resolution" value="86.48649" units="1/cm"/>
          <inkml:channelProperty channel="Y" name="resolution" value="44.62963" units="1/cm"/>
          <inkml:channelProperty channel="T" name="resolution" value="1" units="1/dev"/>
        </inkml:channelProperties>
      </inkml:inkSource>
      <inkml:timestamp xml:id="ts0" timeString="2019-03-20T06:49:05.763"/>
    </inkml:context>
    <inkml:brush xml:id="br0">
      <inkml:brushProperty name="width" value="0.46667" units="cm"/>
      <inkml:brushProperty name="height" value="0.46667" units="cm"/>
      <inkml:brushProperty name="fitToCurve" value="1"/>
    </inkml:brush>
  </inkml:definitions>
  <inkml:traceGroup>
    <inkml:annotationXML>
      <emma:emma xmlns:emma="http://www.w3.org/2003/04/emma" version="1.0">
        <emma:interpretation id="{D5868150-F4A3-47D1-BE47-0C89E04A7EF2}" emma:medium="tactile" emma:mode="ink">
          <msink:context xmlns:msink="http://schemas.microsoft.com/ink/2010/main" type="inkDrawing" rotatedBoundingBox="1805,9893 7574,9801 7577,9987 1808,10079" shapeName="Other"/>
        </emma:interpretation>
      </emma:emma>
    </inkml:annotationXML>
    <inkml:trace contextRef="#ctx0" brushRef="#br0">0 174 0,'22'0'31,"-1"0"-15,1 0-16,21 0 15,0 0-15,21 0 16,22-22-16,0 22 16,-42 0-16,20 0 15,1 0-15,-44 0 16,1 0-16,-1 0 16,22 22-16,-21-22 15,-1 0-15,1 0 31,-22 22-31,21-22 16,1 0-16,21 0 16,-21 0-16,-1 0 15,1 0-15,21 0 16,21 0-16,-42 0 16,-1 0-16,22 0 15,-21-22-15,-1 22 16,22 0-16,-21 0 15,-1 0-15,1 0 16,21 0-16,-21 0 16,-1 0-16,44 0 15,-1 0-15,1-22 16,-1 22-16,1-21 16,0-1-16,-22 22 15,21-21-15,-42 21 16,42-22-16,-21 22 15,-21 0-15,-1 0 16,22 0-16,-21 0 16,-1-21-16,23 21 15,-23 0-15,1-22 16,-1 22-16,22 0 16,-21-21-16,-1 21 15,22 0-15,-21 0 16,-1 0-16,22 0 15,-21 0-15,-1 0 16,1 0-16,21 0 16,0 0-16,-21 21 15,21-21-15,0 0 16,-22 0-16,1 0 16,21 0-16,-22 0 15,1 0-15,-1 0 16,22 0-16,-21 0 15,-1 0-15,22 0 16,-21 0-16,0 0 16,21 0-16,-22 0 15,22 0-15,-21 0 16,-1 0-16,22 0 16,-21 0-16,-1 0 15,1 0-15,21 0 16,-22 0-16,1 0 15,21 0-15,-21 0 16,-1 0-16,1 0 16,-1 0-1,1 0-15,-1 0 16,1 22 0,21-22-16,0 0 15,0 0-15,0 21 16,0-21-16,0 0 15,-22 0-15,1 0 16,21 0-16,-21 0 0,-1 0 16,1 0-1,21 0-15,-22 0 16,1 0-16,-1 0 16,22 0-16,-21 0 0,-1 0 15,22 0 1,-21 0-16,-1 0 15,1 0-15,0 0 16,-1 0-16,1 0 16,-1 0-16,1 0 0,21 0 15,-22 0-15,1 0 16,-1 0-16,22 0 16,-21 0-16,-1 0 15,22 0-15,-21 0 16,-1 0-16,1 0 15,0 0-15,-1-21 16,22 21-16,-21 0 16,-1 0-16,1 0 15,21 0-15,-22 0 16,1 0-16,21 0 16,-22 0-16,22 0 15,-21 0 1,-1 0-1,1 0-15,-1 0 16,1 0-16,0 0 16,21 0-16,0 0 15,-22 21 1,1-21 0,-1 0-16,1 22 15,-1-22-15,1 0 16,21 21-16,-22-21 15,22 0 1,-21 0-16,-1 0 16,1 22-16,0-22 15,-1 0 1,1 0 0,-1 0-1,1 0-15,-1 0 16,1 0-16,-1 0 15,1 0 1,-1 0 172,1 0-173,-1 0-15,1 0 31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2560" units="cm"/>
          <inkml:channel name="Y" type="integer" max="1446" units="cm"/>
          <inkml:channel name="T" type="integer" max="2.14748E9" units="dev"/>
        </inkml:traceFormat>
        <inkml:channelProperties>
          <inkml:channelProperty channel="X" name="resolution" value="86.48649" units="1/cm"/>
          <inkml:channelProperty channel="Y" name="resolution" value="44.62963" units="1/cm"/>
          <inkml:channelProperty channel="T" name="resolution" value="1" units="1/dev"/>
        </inkml:channelProperties>
      </inkml:inkSource>
      <inkml:timestamp xml:id="ts0" timeString="2019-03-20T06:49:07.567"/>
    </inkml:context>
    <inkml:brush xml:id="br0">
      <inkml:brushProperty name="width" value="0.46667" units="cm"/>
      <inkml:brushProperty name="height" value="0.46667" units="cm"/>
      <inkml:brushProperty name="fitToCurve" value="1"/>
    </inkml:brush>
  </inkml:definitions>
  <inkml:traceGroup>
    <inkml:annotationXML>
      <emma:emma xmlns:emma="http://www.w3.org/2003/04/emma" version="1.0">
        <emma:interpretation id="{6B58AA83-A894-46FA-B3E0-D7C8E55610C8}" emma:medium="tactile" emma:mode="ink">
          <msink:context xmlns:msink="http://schemas.microsoft.com/ink/2010/main" type="inkDrawing" rotatedBoundingBox="1830,10396 1830,10417 1815,10417 1815,10396" shapeName="Other"/>
        </emma:interpretation>
      </emma:emma>
    </inkml:annotationXML>
    <inkml:trace contextRef="#ctx0" brushRef="#br0">0 0 0,'0'21'16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62DE-21BF-4B5B-BE1A-981E8C6FED2C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BD30-4C2C-4B1E-9D4B-CC289525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66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62DE-21BF-4B5B-BE1A-981E8C6FED2C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BD30-4C2C-4B1E-9D4B-CC289525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1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62DE-21BF-4B5B-BE1A-981E8C6FED2C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BD30-4C2C-4B1E-9D4B-CC289525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83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62DE-21BF-4B5B-BE1A-981E8C6FED2C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BD30-4C2C-4B1E-9D4B-CC289525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01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62DE-21BF-4B5B-BE1A-981E8C6FED2C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BD30-4C2C-4B1E-9D4B-CC289525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67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62DE-21BF-4B5B-BE1A-981E8C6FED2C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BD30-4C2C-4B1E-9D4B-CC289525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06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62DE-21BF-4B5B-BE1A-981E8C6FED2C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BD30-4C2C-4B1E-9D4B-CC289525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75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62DE-21BF-4B5B-BE1A-981E8C6FED2C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BD30-4C2C-4B1E-9D4B-CC289525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16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62DE-21BF-4B5B-BE1A-981E8C6FED2C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BD30-4C2C-4B1E-9D4B-CC289525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9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62DE-21BF-4B5B-BE1A-981E8C6FED2C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BD30-4C2C-4B1E-9D4B-CC289525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42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62DE-21BF-4B5B-BE1A-981E8C6FED2C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FBD30-4C2C-4B1E-9D4B-CC289525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58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162DE-21BF-4B5B-BE1A-981E8C6FED2C}" type="datetimeFigureOut">
              <a:rPr lang="ko-KR" altLang="en-US" smtClean="0"/>
              <a:t>2019-03-20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FBD30-4C2C-4B1E-9D4B-CC28952518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8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customXml" Target="../ink/ink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9" y="0"/>
            <a:ext cx="10287001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-16042"/>
            <a:ext cx="4700337" cy="68740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700337" y="-16042"/>
            <a:ext cx="7491663" cy="7146758"/>
          </a:xfrm>
          <a:prstGeom prst="rect">
            <a:avLst/>
          </a:prstGeom>
          <a:solidFill>
            <a:schemeClr val="bg1">
              <a:lumMod val="85000"/>
              <a:alpha val="6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13346" y="1090863"/>
            <a:ext cx="3931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Data Management Plan ~ </a:t>
            </a:r>
            <a:endParaRPr lang="ko-KR" altLang="en-US" sz="2000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104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V="1">
            <a:off x="706056" y="868683"/>
            <a:ext cx="1736202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6606" y="1018572"/>
            <a:ext cx="2033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연구 노트 작성 시 </a:t>
            </a:r>
            <a:endParaRPr lang="en-US" altLang="ko-KR" sz="1600" b="1" dirty="0" smtClean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974694" y="56137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11347" y="1018572"/>
            <a:ext cx="8700304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just" fontAlgn="base">
              <a:lnSpc>
                <a:spcPct val="120000"/>
              </a:lnSpc>
            </a:pPr>
            <a:endParaRPr lang="en-US" altLang="ko-KR" sz="1400" b="1" kern="100" dirty="0">
              <a:solidFill>
                <a:srgbClr val="0D0D0D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38041" y="842704"/>
            <a:ext cx="8846916" cy="45719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432175" y="34417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47071"/>
              </p:ext>
            </p:extLst>
          </p:nvPr>
        </p:nvGraphicFramePr>
        <p:xfrm>
          <a:off x="695868" y="1579944"/>
          <a:ext cx="5327904" cy="4348988"/>
        </p:xfrm>
        <a:graphic>
          <a:graphicData uri="http://schemas.openxmlformats.org/drawingml/2006/table">
            <a:tbl>
              <a:tblPr/>
              <a:tblGrid>
                <a:gridCol w="1560322">
                  <a:extLst>
                    <a:ext uri="{9D8B030D-6E8A-4147-A177-3AD203B41FA5}">
                      <a16:colId xmlns:a16="http://schemas.microsoft.com/office/drawing/2014/main" val="2776205369"/>
                    </a:ext>
                  </a:extLst>
                </a:gridCol>
                <a:gridCol w="1811909">
                  <a:extLst>
                    <a:ext uri="{9D8B030D-6E8A-4147-A177-3AD203B41FA5}">
                      <a16:colId xmlns:a16="http://schemas.microsoft.com/office/drawing/2014/main" val="1425985634"/>
                    </a:ext>
                  </a:extLst>
                </a:gridCol>
                <a:gridCol w="1955673">
                  <a:extLst>
                    <a:ext uri="{9D8B030D-6E8A-4147-A177-3AD203B41FA5}">
                      <a16:colId xmlns:a16="http://schemas.microsoft.com/office/drawing/2014/main" val="3948221867"/>
                    </a:ext>
                  </a:extLst>
                </a:gridCol>
              </a:tblGrid>
              <a:tr h="162814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MetaData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작성 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305337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분야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표준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도구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664298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일반적인 연구 데이터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Dublin Core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	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Dublin Core Generator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8755754"/>
                  </a:ext>
                </a:extLst>
              </a:tr>
              <a:tr h="9756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사회과학 분야 데이터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Data Documentation Initiative (DDI)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	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- DDI tools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- Nesstar Publisher : DDI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메타 데이터를 만드는 독립 실행 형 도구 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- Colectica : DDI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메타 데이터를 만드는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Excel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추가 기능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114419"/>
                  </a:ext>
                </a:extLst>
              </a:tr>
              <a:tr h="5692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생태학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200" b="1" u="sng" kern="0" spc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지구과학</a:t>
                      </a:r>
                      <a:r>
                        <a:rPr lang="en-US" altLang="ko-KR" sz="1200" b="1" u="sng" kern="0" spc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나눔바른펜" panose="020B0503000000000000" pitchFamily="50" charset="-127"/>
                        </a:rPr>
                        <a:t>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생물학 데이터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Ecological Metadata Language (EML)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- EML tools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- </a:t>
                      </a:r>
                      <a:r>
                        <a:rPr lang="en-US" altLang="ko-KR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Morpho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: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메타 데이터 생성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데이터 편집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독립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실행형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도구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060411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지리적인 데이터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ISO 19115-2014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	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- Federal Geographic Data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Committee (FGDC) tools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80717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432175" y="22653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651985"/>
              </p:ext>
            </p:extLst>
          </p:nvPr>
        </p:nvGraphicFramePr>
        <p:xfrm>
          <a:off x="6143538" y="1298253"/>
          <a:ext cx="5785718" cy="4610542"/>
        </p:xfrm>
        <a:graphic>
          <a:graphicData uri="http://schemas.openxmlformats.org/drawingml/2006/table">
            <a:tbl>
              <a:tblPr/>
              <a:tblGrid>
                <a:gridCol w="5785718">
                  <a:extLst>
                    <a:ext uri="{9D8B030D-6E8A-4147-A177-3AD203B41FA5}">
                      <a16:colId xmlns:a16="http://schemas.microsoft.com/office/drawing/2014/main" val="2199010910"/>
                    </a:ext>
                  </a:extLst>
                </a:gridCol>
              </a:tblGrid>
              <a:tr h="2864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CodeBooks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&amp; Data Dictionaries :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9368" marR="59368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247347"/>
                  </a:ext>
                </a:extLst>
              </a:tr>
              <a:tr h="2864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코드 북은 문서내의 데이터 변수를 설명한다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 ICPSR suggests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는 다음과 같이 정의한다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9368" marR="59368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954983"/>
                  </a:ext>
                </a:extLst>
              </a:tr>
              <a:tr h="544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변수 이름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데이터의 각 변수에 할당 된 이름 또는 번호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약어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영숫자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패턴 등을 사용한다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설문 조사 데이터의 경우 질문 번호 뒤에 변수 이름을 지정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 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예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Q1, Q2b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등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9368" marR="59368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957757"/>
                  </a:ext>
                </a:extLst>
              </a:tr>
              <a:tr h="544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2.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변수 레이블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사용자의 변수를 식별하기 위한 간단한 설명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가능하면 정확한 구문을 사용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 [“SF12-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일반 건강 평가”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]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9368" marR="59368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587726"/>
                  </a:ext>
                </a:extLst>
              </a:tr>
              <a:tr h="544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3.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질문 문항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해당 될 경우 설문 문항의 정확한 문구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 [“</a:t>
                      </a: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In general, would you say your health is ...”]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9368" marR="59368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65511"/>
                  </a:ext>
                </a:extLst>
              </a:tr>
              <a:tr h="2864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4.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값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이 변수에 대한 데이터의 실제 코드 값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[1,2,3,4,5]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9368" marR="59368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792420"/>
                  </a:ext>
                </a:extLst>
              </a:tr>
              <a:tr h="2864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5.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값 라벨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코드의 텍스트 설명 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[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훌륭함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좋음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보통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나쁨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매우 나쁨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]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9368" marR="59368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424890"/>
                  </a:ext>
                </a:extLst>
              </a:tr>
              <a:tr h="80450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6.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요약 통계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적절한 경우 변수 유형에 따라 빠른 참조를 위해 요약 통계를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제공하시오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범주형 변수의 경우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값이 발생하는 횟수를 나타내는 빈도 수와 같이 백분율로 나타내는 것이 적당하다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연속형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변수의 경우 최소 값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최대 값 및 중앙 값이 적합하다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9368" marR="59368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143682"/>
                  </a:ext>
                </a:extLst>
              </a:tr>
              <a:tr h="544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7.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누락된 데이터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누락된 데이터가 있는 경우 분석에 문제가 생길 수 있다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이를 연구 문서에 잘 전달하는 것이 중요하다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 [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예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-1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은 누락을 나타냄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]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9368" marR="59368" marT="16414" marB="1641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188612"/>
                  </a:ext>
                </a:extLst>
              </a:tr>
            </a:tbl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901488" y="228768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71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V="1">
            <a:off x="706056" y="868683"/>
            <a:ext cx="1736202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6606" y="1018572"/>
            <a:ext cx="2033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저장 및 백업 가이드</a:t>
            </a:r>
            <a:endParaRPr lang="en-US" altLang="ko-KR" sz="1600" b="1" dirty="0" smtClean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974694" y="56137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11347" y="1018572"/>
            <a:ext cx="87003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* 저장 및 백업 데이터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3-2-1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규칙을 따를 것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 규칙은 데이터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부를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종류의 저장 매체에 저장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1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부는 외부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저장소이어야 한다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38041" y="842704"/>
            <a:ext cx="8846916" cy="45719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432175" y="34417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432175" y="22653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901488" y="228768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576252"/>
              </p:ext>
            </p:extLst>
          </p:nvPr>
        </p:nvGraphicFramePr>
        <p:xfrm>
          <a:off x="442762" y="1475774"/>
          <a:ext cx="11665819" cy="5128452"/>
        </p:xfrm>
        <a:graphic>
          <a:graphicData uri="http://schemas.openxmlformats.org/drawingml/2006/table">
            <a:tbl>
              <a:tblPr/>
              <a:tblGrid>
                <a:gridCol w="11665819">
                  <a:extLst>
                    <a:ext uri="{9D8B030D-6E8A-4147-A177-3AD203B41FA5}">
                      <a16:colId xmlns:a16="http://schemas.microsoft.com/office/drawing/2014/main" val="2855791887"/>
                    </a:ext>
                  </a:extLst>
                </a:gridCol>
              </a:tblGrid>
              <a:tr h="2906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Storage And Backup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454" marR="46454" marT="12843" marB="12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251407"/>
                  </a:ext>
                </a:extLst>
              </a:tr>
              <a:tr h="59172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데스크톱 컴퓨터 및 랩톱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연구자는 데이터를 작업하는 동안 개인 장치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데스크톱 컴퓨터 또는 랩톱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)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에서 파일을 사용하고 저장한다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수시로 저장하고 컴퓨터가 충돌하거나 도난당하거나 다른 불행한 사건에 희생 될 경우를 대비하여 다른 위치에 사본을 보관해야한다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454" marR="46454" marT="12843" marB="12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340805"/>
                  </a:ext>
                </a:extLst>
              </a:tr>
              <a:tr h="100237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네트워크 드라이브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학교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부서 또는 대학에서 관리하므로 일반적으로 매우 안정적이다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고려 사항은 다음과 같다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네트워크 드라이브 백업 주기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손실이 있는 경우 데이터를 복구하는 방법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3.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보안이 있는가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?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4.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공간이 어느 정도 인가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?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5.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드라이브에서 파일을 삭제하는 정책이 있는가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?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454" marR="46454" marT="12843" marB="12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848236"/>
                  </a:ext>
                </a:extLst>
              </a:tr>
              <a:tr h="6102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외장형 하드 드라이브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데이터 백업 복사본을 보관할 수 있는 편리한 장소이다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중요한 데이터를 작업하는 경우 추가 보안을 위해 암호화 된 외장 하드 드라이브를 사용할 수 있다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외장 하드 드라이브를 컴퓨터 근처나 다른 데이터 사본 옆에 두지 않는 것이 좋다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실험실에서 화재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홍수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강도 또는 재난이 있는 경우 데이터를 잃게 될 수 있다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외장형 하드 드라이브에 라벨을 붙이고 어떤 하드 드라이브에 어떤 데이터가 기록되어 있는지 기록하는 것도 좋은 습관이다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또한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3~5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년마다 드라이브를 새로 구입하는 편이 좋다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454" marR="46454" marT="12843" marB="12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804902"/>
                  </a:ext>
                </a:extLst>
              </a:tr>
              <a:tr h="29696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광 스토리지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(CD, DVD) :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외장 드라이브와 마찬가지로 다른 데이터 사본과 인접하면 안된다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또한 장기적으로 저장되지 않으므로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3~5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년마다 갱신하는 것이 좋다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454" marR="46454" marT="12843" marB="12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344091"/>
                  </a:ext>
                </a:extLst>
              </a:tr>
              <a:tr h="116663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클라우드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스토리지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3-2-1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규칙의 외부 저장소에 보관하는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부를 쉽게 저장할 수 있는 방법이다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이는 컴퓨터에서 파일을 동기화 할 수 있기 때문에 편리하다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그러나 대부분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클라우드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서비스는 개인 회사가 소유하므로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,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회사는 데이터를 볼 권리가 있으며 데이터가 비공개가 아닐 수 있다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2.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회사가 사업을 중단해서 문제가 생길 수 있다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동기화에 대한 참고 사항 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: 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파일을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클라우드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서버에 자동으로 동기화하는 것은 매우 편리하지만 컴퓨터의 파일이 자동으로 </a:t>
                      </a: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클라우드에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 있는 파일을 덮어 쓰지 않도록 주의해야 한다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.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46454" marR="46454" marT="12843" marB="128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649870"/>
                  </a:ext>
                </a:extLst>
              </a:tr>
            </a:tbl>
          </a:graphicData>
        </a:graphic>
      </p:graphicFrame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184650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46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45464"/>
            <a:ext cx="12192000" cy="5912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flipV="1">
            <a:off x="706056" y="2168844"/>
            <a:ext cx="1736202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6606" y="2318733"/>
            <a:ext cx="1736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Kaggle</a:t>
            </a:r>
            <a:r>
              <a:rPr lang="ko-KR" altLang="en-US" sz="20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이란</a:t>
            </a:r>
            <a:r>
              <a:rPr lang="en-US" altLang="ko-KR" sz="20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  <a:endParaRPr lang="ko-KR" altLang="en-US" sz="2000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flipV="1">
            <a:off x="2974694" y="2157557"/>
            <a:ext cx="8773610" cy="45719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56817" y="2330304"/>
            <a:ext cx="8773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기본 프로세스</a:t>
            </a:r>
            <a:endParaRPr lang="ko-KR" altLang="en-US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6608" y="162046"/>
            <a:ext cx="173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CONTENTS</a:t>
            </a: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856527" y="360689"/>
            <a:ext cx="1516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목차</a:t>
            </a:r>
            <a:endParaRPr lang="ko-KR" altLang="en-US" sz="3200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6273" y="2964586"/>
            <a:ext cx="8773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참여한 기업과 단체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80661" y="2219917"/>
            <a:ext cx="1640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01</a:t>
            </a:r>
            <a:endParaRPr lang="ko-KR" altLang="en-US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80661" y="2840801"/>
            <a:ext cx="1640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02</a:t>
            </a:r>
            <a:endParaRPr lang="ko-KR" altLang="en-US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 flipV="1">
            <a:off x="706056" y="3587832"/>
            <a:ext cx="1736202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6606" y="3737721"/>
            <a:ext cx="1736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특징 및 장점</a:t>
            </a:r>
            <a:endParaRPr lang="ko-KR" altLang="en-US" sz="2000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 flipV="1">
            <a:off x="2974694" y="3576545"/>
            <a:ext cx="8773610" cy="45719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76273" y="3875756"/>
            <a:ext cx="8773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특징 및 장점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80661" y="3765369"/>
            <a:ext cx="822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03</a:t>
            </a:r>
            <a:endParaRPr lang="ko-KR" altLang="en-US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 flipV="1">
            <a:off x="706056" y="4428100"/>
            <a:ext cx="1736202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6606" y="4577989"/>
            <a:ext cx="2338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예시</a:t>
            </a:r>
            <a:endParaRPr lang="ko-KR" altLang="en-US" sz="2000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 flipV="1">
            <a:off x="2974694" y="4416813"/>
            <a:ext cx="8773610" cy="360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576273" y="4725752"/>
            <a:ext cx="8773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공개 예시</a:t>
            </a:r>
            <a:endParaRPr lang="ko-KR" altLang="en-US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80661" y="4615365"/>
            <a:ext cx="822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04</a:t>
            </a:r>
            <a:endParaRPr lang="ko-KR" altLang="en-US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76273" y="5650778"/>
            <a:ext cx="877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연구의 </a:t>
            </a:r>
            <a:r>
              <a:rPr lang="ko-KR" altLang="en-US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필요성 </a:t>
            </a:r>
            <a:r>
              <a:rPr lang="en-US" altLang="ko-KR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+ </a:t>
            </a:r>
            <a:r>
              <a:rPr lang="ko-KR" altLang="en-US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문제점</a:t>
            </a:r>
            <a:endParaRPr lang="ko-KR" altLang="en-US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80661" y="5540391"/>
            <a:ext cx="822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05</a:t>
            </a:r>
            <a:endParaRPr lang="ko-KR" altLang="en-US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 flipV="1">
            <a:off x="706056" y="1207030"/>
            <a:ext cx="1736202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36606" y="1356919"/>
            <a:ext cx="1736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개요</a:t>
            </a:r>
            <a:endParaRPr lang="ko-KR" altLang="en-US" sz="2000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 flipV="1">
            <a:off x="2974694" y="1195743"/>
            <a:ext cx="8773610" cy="45719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 flipV="1">
            <a:off x="706056" y="5460143"/>
            <a:ext cx="1736202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6606" y="5610032"/>
            <a:ext cx="2338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추가 사항</a:t>
            </a:r>
            <a:endParaRPr lang="ko-KR" altLang="en-US" sz="2000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 flipV="1">
            <a:off x="2974694" y="5448856"/>
            <a:ext cx="8773610" cy="3600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576273" y="6262254"/>
            <a:ext cx="877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연구 목적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80661" y="6151867"/>
            <a:ext cx="822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06</a:t>
            </a:r>
            <a:endParaRPr lang="ko-KR" altLang="en-US" sz="20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305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V="1">
            <a:off x="706056" y="868683"/>
            <a:ext cx="1736202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6606" y="1018572"/>
            <a:ext cx="2033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기관 자료관리 </a:t>
            </a:r>
            <a:r>
              <a:rPr lang="en-US" altLang="ko-KR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-KR" altLang="en-US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배경</a:t>
            </a:r>
            <a:endParaRPr lang="en-US" altLang="ko-KR" sz="1600" b="1" dirty="0" smtClean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974694" y="56137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11347" y="1018572"/>
            <a:ext cx="8700304" cy="4013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*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최종 연구 성과물인 </a:t>
            </a:r>
            <a:r>
              <a:rPr lang="ko-KR" altLang="en-US" sz="1400" b="1" u="sng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연구보고서와 단행본</a:t>
            </a:r>
            <a:r>
              <a:rPr lang="en-US" altLang="ko-KR" sz="1400" b="1" u="sng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u="sng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도면 위주의 자료관리</a:t>
            </a:r>
            <a:endParaRPr lang="ko-KR" altLang="en-US" sz="1400" u="sng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/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연구보고서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단행본과 지질도 등 도면 인쇄물은 도서관과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지질자료관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지식정보실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소관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에서 관리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/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지질도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등 지질주제도에 대한 디지털화 및 정보화는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지질조사연구실에서 주관하여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추진하고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있음</a:t>
            </a:r>
            <a:endParaRPr lang="en-US" altLang="ko-KR" sz="14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 fontAlgn="base">
              <a:buFontTx/>
              <a:buChar char="-"/>
            </a:pP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/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* 연구 과정에서 생산된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연구데이터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(1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차 생산물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는 </a:t>
            </a:r>
            <a:r>
              <a:rPr lang="ko-KR" altLang="en-US" sz="1400" b="1" u="sng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연구실</a:t>
            </a:r>
            <a:r>
              <a:rPr lang="en-US" altLang="ko-KR" sz="1400" b="1" u="sng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u="sng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팀별</a:t>
            </a:r>
            <a:r>
              <a:rPr lang="ko-KR" altLang="en-US" sz="1400" b="1" u="sng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400" b="1" u="sng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혹은 연구자 개인이 관리</a:t>
            </a:r>
            <a:endParaRPr lang="ko-KR" altLang="en-US" sz="1400" u="sng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/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최종연구보고서를 작성하거나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지질도 등 지질주제도를 작성하기 위해 조사 탐사 과정을 거쳐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생산된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차 생산 연구데이터는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연구실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팀별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혹은 연구자 개인이 관리하고 있다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/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조직 개편 등으로 실 팀이 없어지거나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소속 연구자가 다른 연구실로 옮겨가고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혹은 연구자가 퇴직하거나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연구자의 컴퓨터 저장장치가 고장 파손되거나 하는 경우 연구자가 보관 중인 데이터가 손실 훼손될 가능성이 아주 높음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just" fontAlgn="base">
              <a:lnSpc>
                <a:spcPct val="140000"/>
              </a:lnSpc>
            </a:pPr>
            <a:endParaRPr lang="en-US" altLang="ko-KR" sz="14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/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* 개인 연구자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연구데이터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관리에 필요한 관련 규정 미비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/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* 현재 기관차원에서 연구데이터를 총괄적으로 관리할 수 있는 방법 및 규정이 없는 상황이며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각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연구사업별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또는 실 팀이 주관하여 관리하고 있다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/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* 또한 연구데이터의 공개 비공개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분류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외부 공개 정책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유료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무료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및 비용 산정 등 데이터 관리와 공개에 대해서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기관차원의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의사결정 조직이 없음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just" fontAlgn="base">
              <a:lnSpc>
                <a:spcPct val="140000"/>
              </a:lnSpc>
            </a:pP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just" fontAlgn="base">
              <a:lnSpc>
                <a:spcPct val="140000"/>
              </a:lnSpc>
            </a:pPr>
            <a:endParaRPr lang="en-US" altLang="ko-KR" sz="1400" b="1" kern="100" dirty="0">
              <a:solidFill>
                <a:srgbClr val="0D0D0D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4" y="1734837"/>
            <a:ext cx="2772532" cy="33396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잉크 10"/>
              <p14:cNvContentPartPr/>
              <p14:nvPr/>
            </p14:nvContentPartPr>
            <p14:xfrm>
              <a:off x="650923" y="1921151"/>
              <a:ext cx="2077200" cy="72720"/>
            </p14:xfrm>
          </p:contentPart>
        </mc:Choice>
        <mc:Fallback>
          <p:pic>
            <p:nvPicPr>
              <p:cNvPr id="11" name="잉크 1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7043" y="1837271"/>
                <a:ext cx="22449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잉크 14"/>
              <p14:cNvContentPartPr/>
              <p14:nvPr/>
            </p14:nvContentPartPr>
            <p14:xfrm>
              <a:off x="658843" y="2115551"/>
              <a:ext cx="360" cy="7920"/>
            </p14:xfrm>
          </p:contentPart>
        </mc:Choice>
        <mc:Fallback>
          <p:pic>
            <p:nvPicPr>
              <p:cNvPr id="15" name="잉크 1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4963" y="2031671"/>
                <a:ext cx="168120" cy="17568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/>
          <p:cNvSpPr txBox="1"/>
          <p:nvPr/>
        </p:nvSpPr>
        <p:spPr>
          <a:xfrm>
            <a:off x="2938041" y="842704"/>
            <a:ext cx="8846916" cy="45719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61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V="1">
            <a:off x="706056" y="868683"/>
            <a:ext cx="1736202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6605" y="1018572"/>
            <a:ext cx="2116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기관 자료관리 </a:t>
            </a:r>
            <a:r>
              <a:rPr lang="en-US" altLang="ko-KR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– </a:t>
            </a:r>
            <a:r>
              <a:rPr lang="ko-KR" altLang="en-US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수집 종류</a:t>
            </a:r>
            <a:endParaRPr lang="en-US" altLang="ko-KR" sz="1600" b="1" dirty="0" smtClean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974694" y="56137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11347" y="1018572"/>
            <a:ext cx="87003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기관에서 수집 및 보관되는 데이터 종류</a:t>
            </a:r>
            <a:endParaRPr lang="en-US" altLang="ko-KR" sz="14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주요사업의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연구 책임자 및 참여자는 연구과정에서 생산된 모든 결과물을 연구데이터로 등록하기 위하여 보존하여야 한다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장비를 이용하여 취득하는 데이터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야외조사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탐사를 통해 취득하는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지질사료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시료분석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장비를 이용하여 처리된 분석 데이터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4.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야외조사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탐사 과정에서 생산되는 야장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사진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음성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영상 등 기록물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5.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지질도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해저지질도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지화학도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시추주상도와 같은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차 데이터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6.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디지털 변환 생산 데이터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7.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외부기관으로부터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수집한 제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자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</a:t>
            </a:r>
            <a:endParaRPr lang="en-US" altLang="ko-KR" sz="14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just" fontAlgn="base">
              <a:lnSpc>
                <a:spcPct val="120000"/>
              </a:lnSpc>
            </a:pPr>
            <a:endParaRPr lang="en-US" altLang="ko-KR" sz="1400" b="1" kern="100" dirty="0">
              <a:solidFill>
                <a:srgbClr val="0D0D0D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38041" y="842704"/>
            <a:ext cx="8846916" cy="45719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 flipV="1">
            <a:off x="742709" y="3836498"/>
            <a:ext cx="1736202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3259" y="3986387"/>
            <a:ext cx="1736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기관 자료관리 </a:t>
            </a:r>
            <a:r>
              <a:rPr lang="en-US" altLang="ko-KR" sz="1600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- </a:t>
            </a:r>
            <a:r>
              <a:rPr lang="ko-KR" altLang="en-US" sz="1600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종류</a:t>
            </a:r>
            <a:endParaRPr lang="en-US" altLang="ko-KR" sz="1600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4694" y="3821806"/>
            <a:ext cx="8846916" cy="4572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974694" y="3960940"/>
            <a:ext cx="8700304" cy="2664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2-1. 1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차 생산물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야외조사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탐사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2-1-1 :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장비를 이용해 취득하는 탐사 데이터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2-1-2 :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야외조사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탐사를 통해 취득하는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지질시료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및 분석과정을 통해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시료로부터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생산되는 분석 데이터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2-1-3 :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야외조사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탐사 과정에서 산출되는 기록물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야장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사진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촬영영상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음성 기록물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등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2-1-4.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문헌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설문조사를 통해 취득하는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</a:t>
            </a:r>
            <a:endParaRPr lang="en-US" altLang="ko-KR" sz="14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2-2. 2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차 생산물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지질도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해저지질도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지화학도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시추주상도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등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차 생산물을 이용하여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제작된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생산물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2-3.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디지털 변환 생산물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과거에 인쇄물 형태로 만들어진 자료를 디지털화하여 구축되는 데이터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2-4.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제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자 생산 데이터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타 연구팀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부서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및 외부기관에서 제작된 생산물로 연구에 사용하기 위해 구입하는 데이터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just" fontAlgn="base">
              <a:lnSpc>
                <a:spcPct val="120000"/>
              </a:lnSpc>
            </a:pPr>
            <a:endParaRPr lang="en-US" altLang="ko-KR" sz="1400" b="1" kern="100" dirty="0">
              <a:solidFill>
                <a:srgbClr val="0D0D0D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386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V="1">
            <a:off x="706056" y="868683"/>
            <a:ext cx="1736202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6605" y="1018572"/>
            <a:ext cx="2116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연구데이터</a:t>
            </a:r>
            <a:r>
              <a:rPr lang="ko-KR" altLang="en-US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 공유 현황</a:t>
            </a:r>
            <a:endParaRPr lang="en-US" altLang="ko-KR" sz="1600" b="1" dirty="0" smtClean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974694" y="56137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938041" y="842704"/>
            <a:ext cx="8846916" cy="45719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 flipV="1">
            <a:off x="742709" y="3836498"/>
            <a:ext cx="1736202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3259" y="3986387"/>
            <a:ext cx="1736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관리 필요성 </a:t>
            </a:r>
            <a:endParaRPr lang="en-US" altLang="ko-KR" sz="1600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4694" y="3821806"/>
            <a:ext cx="8846916" cy="4572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974694" y="4018693"/>
            <a:ext cx="8700304" cy="2664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2-1. 1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차 생산물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야외조사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탐사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2-1-1 :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장비를 이용해 취득하는 탐사 데이터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2-1-2 :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야외조사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탐사를 통해 취득하는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지질시료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및 분석과정을 통해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시료로부터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생산되는 분석 데이터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2-1-3 :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야외조사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탐사 과정에서 산출되는 기록물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야장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사진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촬영영상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음성 기록물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등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2-1-4.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문헌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/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설문조사를 통해 취득하는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</a:t>
            </a:r>
            <a:endParaRPr lang="en-US" altLang="ko-KR" sz="14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2-2. 2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차 생산물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지질도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해저지질도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지화학도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시추주상도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등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차 생산물을 이용하여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제작된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생산물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2-3.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디지털 변환 생산물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과거에 인쇄물 형태로 만들어진 자료를 디지털화하여 구축되는 데이터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2-4.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제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자 생산 데이터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타 연구팀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부서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및 외부기관에서 제작된 생산물로 연구에 사용하기 위해 구입하는 데이터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just" fontAlgn="base">
              <a:lnSpc>
                <a:spcPct val="120000"/>
              </a:lnSpc>
            </a:pPr>
            <a:endParaRPr lang="en-US" altLang="ko-KR" sz="1400" b="1" kern="100" dirty="0">
              <a:solidFill>
                <a:srgbClr val="0D0D0D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695" y="1016833"/>
            <a:ext cx="6477314" cy="271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8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V="1">
            <a:off x="706056" y="868683"/>
            <a:ext cx="1736202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6605" y="1018572"/>
            <a:ext cx="2116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DMP</a:t>
            </a:r>
            <a:r>
              <a:rPr lang="ko-KR" altLang="en-US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란 </a:t>
            </a:r>
            <a:r>
              <a:rPr lang="en-US" altLang="ko-KR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  <a:endParaRPr lang="en-US" altLang="ko-KR" sz="1600" b="1" dirty="0" smtClean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974694" y="56137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938041" y="842704"/>
            <a:ext cx="8846916" cy="45719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 flipV="1">
            <a:off x="742709" y="3836498"/>
            <a:ext cx="1736202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3259" y="3986387"/>
            <a:ext cx="192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우수한 데이터 관리 계획 특징</a:t>
            </a:r>
            <a:endParaRPr lang="en-US" altLang="ko-KR" sz="1600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4694" y="3821806"/>
            <a:ext cx="8846916" cy="4572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974694" y="4018693"/>
            <a:ext cx="8700304" cy="2664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우수한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 관리 계획의 특징은 다음을 고려한다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14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1.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어떤 유형의 데이터를 수집하는가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  <a:endParaRPr lang="ko-KR" altLang="en-US" sz="14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데이터가 어떤 형식으로 저장되며 향후 다른 연구자가 이해할 수 있도록 만들 것인가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? </a:t>
            </a:r>
            <a:endParaRPr lang="ko-KR" altLang="en-US" sz="14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어떤 정책과 절차를 통해 사람들이 귀하의 데이터를 공유하고 재사용하도록 허용해야 하는가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  <a:endParaRPr lang="ko-KR" altLang="en-US" sz="14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4.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데이터를 어떻게 보관하고 보호하며 기간은 얼마나 되는가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?</a:t>
            </a:r>
            <a:endParaRPr lang="ko-KR" altLang="en-US" sz="14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우수한 데이터 공유 규칙</a:t>
            </a:r>
            <a:endParaRPr lang="ko-KR" altLang="en-US" sz="14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1.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연구원이 원하는 “</a:t>
            </a:r>
            <a:r>
              <a:rPr lang="ko-KR" altLang="en-US" sz="1400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주문형”으로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 데이터를 사용할 수 있게 할 수 있는 방법뿐만 아니라 특정 요청 없이 데이터에 보다 적극적으로 액세스 할 수 있는 방법에 대해 생각해라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14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데이터를 재사용 할 수 있는 문서와 메타데이터를 확인</a:t>
            </a:r>
            <a:endParaRPr lang="ko-KR" altLang="en-US" sz="14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데이터와 관련된 윤리적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개인 정보 또는 지적 재산권 문제와 적용해야 할 모든 권한 제한 사항을 고려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011347" y="1018572"/>
            <a:ext cx="8700304" cy="337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기관에서</a:t>
            </a:r>
            <a:endParaRPr lang="en-US" altLang="ko-KR" sz="1400" b="1" kern="100" dirty="0">
              <a:solidFill>
                <a:srgbClr val="0D0D0D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857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V="1">
            <a:off x="706056" y="868683"/>
            <a:ext cx="1736202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6605" y="1018572"/>
            <a:ext cx="2116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DMP </a:t>
            </a:r>
            <a:r>
              <a:rPr lang="ko-KR" altLang="en-US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고려 사항</a:t>
            </a:r>
            <a:endParaRPr lang="en-US" altLang="ko-KR" sz="1600" b="1" dirty="0" smtClean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974694" y="56137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11347" y="1018572"/>
            <a:ext cx="8700304" cy="163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DMP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주요 단계를 구성하면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연구자는 다음을 고려해야 한다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중에 수집되거나 생성될 데이터 유형에 대한 설명 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해당 데이터 및 관련 메타데이터에 사용될 표준 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수집 혹은 생성될 데이터에 관련된 정책에 대한 설명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생성 된 데이터의 보관 및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아카이빙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(archiving)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계획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5.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인력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하드웨어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소프트웨어 및 소요 예산 등 데이터관리를 수행하는 데 필요한 자원에 대한 설명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38041" y="842704"/>
            <a:ext cx="8846916" cy="45719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 flipV="1">
            <a:off x="742709" y="3836498"/>
            <a:ext cx="1736202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3259" y="3986387"/>
            <a:ext cx="17362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파일관리</a:t>
            </a:r>
            <a:endParaRPr lang="en-US" altLang="ko-KR" sz="1600" b="1" dirty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74694" y="3821806"/>
            <a:ext cx="8846916" cy="4572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974694" y="4018693"/>
            <a:ext cx="8700304" cy="240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* 파일 관리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일관된 시스템을 갖출 것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파일 이름에 공백이나 특수문자를 사용하지 말 것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파일 구성에는 두 가지 일반 규칙이 있다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하나는 일관성이고 하나는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직관성이다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연구자들은 그들이 찾고 있는 것을 빠르게 찾기를 원한다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연구 그룹의 모든 사람들이 이해할 수 있게 구체적인 내용을 정리하고 연구 내용을 문서화해야 한다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파일 이름에 특수 문자를 사용하지 마시오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공백이나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&amp;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도 사용하지 말 것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마침표나 공백 대신 대문자 혹은 밑줄을 사용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예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surveyResponseData.csv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또는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survey_response_data.csv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가능한 경우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25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자 이하의 문자를 사용할 것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날짜 형식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ISO 8601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을 사용할 것을 추천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YYYYMMDD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이는 최신 혹은 오래된 파일을 쉽게 찾을 수 있다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376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V="1">
            <a:off x="706056" y="868683"/>
            <a:ext cx="1736202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6606" y="1018572"/>
            <a:ext cx="2033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파일 관리</a:t>
            </a:r>
            <a:endParaRPr lang="en-US" altLang="ko-KR" sz="1600" b="1" dirty="0" smtClean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974694" y="56137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11347" y="1018572"/>
            <a:ext cx="8700304" cy="603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버전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관리 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파일이 업데이트 된 경우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기존의 데이터 사본을 항상 보관하고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새로운 버전을 저장해야 한다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파일 명명 규칙은 여러 가지가 있지만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이름 끝에 버전 번호를 포함하여 새 버전을 표시한다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중요한 것은 </a:t>
            </a:r>
            <a:r>
              <a:rPr lang="ko-KR" altLang="en-US" sz="1400" b="1" u="sng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일관성을 유지하는 것이다</a:t>
            </a:r>
            <a:r>
              <a:rPr lang="en-US" altLang="ko-KR" sz="1400" b="1" u="sng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1400" u="sng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예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dataMgmtNotesv5.txt [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대신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dataMgmtNotesFinalAgainReally2.txt]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just" fontAlgn="base">
              <a:lnSpc>
                <a:spcPct val="120000"/>
              </a:lnSpc>
            </a:pP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*스프레드시트 또는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CSV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파일 생성 및 사용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각 열에 레이블을 지정하고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레코드간에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일관된 용어를 사용해야 한다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열은 변수 용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행을 레코드용이다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색상을 사용하거나 셀을 비워두면 안된다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스프레드시트의 요점은 데이터를 깔끔하게 정리하여 데이터를 쉽게 계산하고 데이터를 재정렬하고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필터링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할 수 있도록 하는 것이다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endParaRPr lang="en-US" altLang="ko-KR" sz="1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endParaRPr lang="en-US" altLang="ko-KR" sz="14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endParaRPr lang="en-US" altLang="ko-KR" sz="1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endParaRPr lang="en-US" altLang="ko-KR" sz="14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endParaRPr lang="en-US" altLang="ko-KR" sz="1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endParaRPr lang="en-US" altLang="ko-KR" sz="1400" b="1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endParaRPr lang="en-US" altLang="ko-KR" sz="1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추천 방법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 :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처리되지 않고 분석되지 않은 데이터는 별도의 탭에 보관하고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모든 조작을 다른 탭이나 다른 파일에서 수행해 원본 데이터가 손실되지 않도록 한다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추천 방법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 :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스프레드시트 내에서 정보를 “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원자화”한다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이는 특정 셀에 한 가지 유형의 데이터만 있도록 정보를 분리하는 것을 말한다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예를 들어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위치정보 “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Austin, </a:t>
            </a:r>
            <a:r>
              <a:rPr lang="en-US" altLang="ko-KR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Tx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”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한 셀에 표시하는 것 보다 도시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Austin,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주 </a:t>
            </a:r>
            <a:r>
              <a:rPr lang="en-US" altLang="ko-KR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Tx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인 두 셀로 분리하는 것을 말한다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추천 방법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 :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스프레드시트를 별개의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독립형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테이블로 분리하는 것을 고려한다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수집 위치 정보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사이트 이름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사이트 번호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위도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경도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도시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군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주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국가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모두 데이터 테이블에 저장하는 것이 아니라 위치 설명을 위해 특별히 설계된 별도의 테이블을 만들어 이 정보들을 저장하는 것이다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그러면 주 데이터 테이블에는 위치 번호만 있으면 되고 사용자는 사이트 테이블을 참조하여 자세한 정보를 얻을 수 있다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just" fontAlgn="base">
              <a:lnSpc>
                <a:spcPct val="120000"/>
              </a:lnSpc>
            </a:pPr>
            <a:endParaRPr lang="en-US" altLang="ko-KR" sz="1400" b="1" kern="100" dirty="0">
              <a:solidFill>
                <a:srgbClr val="0D0D0D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38041" y="842704"/>
            <a:ext cx="8846916" cy="45719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52108136" descr="EMB0000396c02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69" y="1833582"/>
            <a:ext cx="2256095" cy="262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007056"/>
              </p:ext>
            </p:extLst>
          </p:nvPr>
        </p:nvGraphicFramePr>
        <p:xfrm>
          <a:off x="3097972" y="3339592"/>
          <a:ext cx="5327904" cy="1185672"/>
        </p:xfrm>
        <a:graphic>
          <a:graphicData uri="http://schemas.openxmlformats.org/drawingml/2006/table">
            <a:tbl>
              <a:tblPr/>
              <a:tblGrid>
                <a:gridCol w="1331976">
                  <a:extLst>
                    <a:ext uri="{9D8B030D-6E8A-4147-A177-3AD203B41FA5}">
                      <a16:colId xmlns:a16="http://schemas.microsoft.com/office/drawing/2014/main" val="2514735145"/>
                    </a:ext>
                  </a:extLst>
                </a:gridCol>
                <a:gridCol w="1331976">
                  <a:extLst>
                    <a:ext uri="{9D8B030D-6E8A-4147-A177-3AD203B41FA5}">
                      <a16:colId xmlns:a16="http://schemas.microsoft.com/office/drawing/2014/main" val="2116738412"/>
                    </a:ext>
                  </a:extLst>
                </a:gridCol>
                <a:gridCol w="1331976">
                  <a:extLst>
                    <a:ext uri="{9D8B030D-6E8A-4147-A177-3AD203B41FA5}">
                      <a16:colId xmlns:a16="http://schemas.microsoft.com/office/drawing/2014/main" val="896319313"/>
                    </a:ext>
                  </a:extLst>
                </a:gridCol>
                <a:gridCol w="1331976">
                  <a:extLst>
                    <a:ext uri="{9D8B030D-6E8A-4147-A177-3AD203B41FA5}">
                      <a16:colId xmlns:a16="http://schemas.microsoft.com/office/drawing/2014/main" val="2680991429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날짜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파일명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작성자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속성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002576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2019-00-99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xxx_yyy_zzz.csv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홍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동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368489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2019-00-99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xxx_yyy.csv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홍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동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Missing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690233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2019-00-99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xxx.csv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홍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3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동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바른펜" panose="020B0503000000000000" pitchFamily="50" charset="-127"/>
                          <a:ea typeface="나눔바른펜" panose="020B0503000000000000" pitchFamily="50" charset="-127"/>
                        </a:rPr>
                        <a:t>Null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388226"/>
                  </a:ext>
                </a:extLst>
              </a:tr>
            </a:tbl>
          </a:graphicData>
        </a:graphic>
      </p:graphicFrame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432175" y="34417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67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V="1">
            <a:off x="706056" y="868683"/>
            <a:ext cx="1736202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6606" y="1018572"/>
            <a:ext cx="2033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연구 노트 관리</a:t>
            </a:r>
            <a:endParaRPr lang="en-US" altLang="ko-KR" sz="1600" b="1" dirty="0" smtClean="0">
              <a:solidFill>
                <a:srgbClr val="0070C0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974694" y="56137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11347" y="1018572"/>
            <a:ext cx="8700304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필드 노트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ReadMe Files,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연구 노트를 사용해서 데이터를 기록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b="1" u="sng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미래에 새로운 </a:t>
            </a:r>
            <a:r>
              <a:rPr lang="ko-KR" altLang="en-US" sz="1400" b="1" u="sng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연구원 혹은 </a:t>
            </a:r>
            <a:r>
              <a:rPr lang="ko-KR" altLang="en-US" sz="1400" b="1" u="sng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다른 연구원이 데이터를 이해할 수 있을 만큼 충분한 정보를 제공해야 한다</a:t>
            </a:r>
            <a:r>
              <a:rPr lang="en-US" altLang="ko-KR" sz="1400" b="1" u="sng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endParaRPr lang="ko-KR" altLang="en-US" sz="1400" u="sng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공식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업무절차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　소프트웨어에 의해 생성되며 다른 사람들의 재사용을 목적으로 한다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흔히 사용되는 계산 작업을 자동화하기 위해 업무절차 소프트웨어를 사용한다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업무절차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소프트웨어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대부분의 분야에서 데이터 수집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분석 및 프레젠테이션 과정에는 각각 다른 파일 형식을 필요로 하는 다수의 컴퓨터 프로그램이 사용되므로 수집에서 결과를 내보내기까지의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(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즉 데이터의 출처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)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경로가 복잡해질 수 있다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이러한</a:t>
            </a:r>
            <a:r>
              <a:rPr lang="ko-KR" altLang="en-US" sz="1400" b="1" u="sng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복잡한 </a:t>
            </a:r>
            <a:r>
              <a:rPr lang="ko-KR" altLang="en-US" sz="1400" b="1" u="sng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업무절차는</a:t>
            </a:r>
            <a:r>
              <a:rPr lang="ko-KR" altLang="en-US" sz="1400" b="1" u="sng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1400" b="1" u="sng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재현성과</a:t>
            </a:r>
            <a:r>
              <a:rPr lang="ko-KR" altLang="en-US" sz="1400" b="1" u="sng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재사용을 방해한다</a:t>
            </a:r>
            <a:r>
              <a:rPr lang="en-US" altLang="ko-KR" sz="1400" b="1" u="sng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u="sng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특히 많은 연구자들이 미묘한 차이가 있는 업무절차를 올바르게 문서화하지 못한다</a:t>
            </a:r>
            <a:r>
              <a:rPr lang="en-US" altLang="ko-KR" sz="1400" b="1" u="sng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endParaRPr lang="en-US" altLang="ko-KR" sz="1400" b="1" u="sng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marL="285750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-&gt;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README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파일에는 원본 데이터를 변환한 이유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그리고 변환한 방법 등이 모두 기술되어야 한다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작성자는 많은 시간을 소비하여 코드를 생성했을 것이다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이를 다른 연구자가 보고 직관적으로 이해하기는 매우 어렵다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좋은 예로는 코드를 각 줄마다 해석하여 이유를 달아주는 경우이다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프로젝트와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데이터를 설명하는데 사용해야 한다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리포지토리에 데이터를 보관할 때 파일을 설명하는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ReadMe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가 포함되어야 한다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자신의 기록을 위해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ReadMe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파일을 보관할 때 상위 폴더 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ReadMe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를 사용하면 프로젝트의 일부인 하위 폴더와 파일을 모두 설명 할 수 있을 뿐만 아니라 하위 수준의 파일로도 사용할 수 있다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. </a:t>
            </a: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fontAlgn="base">
              <a:lnSpc>
                <a:spcPct val="120000"/>
              </a:lnSpc>
            </a:pPr>
            <a:endParaRPr lang="ko-KR" altLang="en-US" sz="1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just" fontAlgn="base">
              <a:lnSpc>
                <a:spcPct val="120000"/>
              </a:lnSpc>
            </a:pPr>
            <a:endParaRPr lang="en-US" altLang="ko-KR" sz="1400" b="1" kern="100" dirty="0">
              <a:solidFill>
                <a:srgbClr val="0D0D0D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38041" y="842704"/>
            <a:ext cx="8846916" cy="45719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3432175" y="34417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68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1810</Words>
  <Application>Microsoft Office PowerPoint</Application>
  <PresentationFormat>와이드스크린</PresentationFormat>
  <Paragraphs>178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나눔바른펜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131</cp:revision>
  <dcterms:created xsi:type="dcterms:W3CDTF">2019-02-13T05:44:46Z</dcterms:created>
  <dcterms:modified xsi:type="dcterms:W3CDTF">2019-03-20T09:07:16Z</dcterms:modified>
</cp:coreProperties>
</file>