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1" r:id="rId4"/>
    <p:sldId id="260" r:id="rId5"/>
    <p:sldId id="266" r:id="rId6"/>
    <p:sldId id="272" r:id="rId7"/>
    <p:sldId id="274" r:id="rId8"/>
    <p:sldId id="273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욱 황" initials="성황" lastIdx="2" clrIdx="0">
    <p:extLst>
      <p:ext uri="{19B8F6BF-5375-455C-9EA6-DF929625EA0E}">
        <p15:presenceInfo xmlns:p15="http://schemas.microsoft.com/office/powerpoint/2012/main" userId="6c03706a8025f1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EB"/>
    <a:srgbClr val="0CA5B0"/>
    <a:srgbClr val="A5B3AA"/>
    <a:srgbClr val="A9B3AA"/>
    <a:srgbClr val="F9F6E1"/>
    <a:srgbClr val="F8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0:55:34.529"/>
    </inkml:context>
    <inkml:brush xml:id="br0">
      <inkml:brushProperty name="width" value="0.29167" units="cm"/>
      <inkml:brushProperty name="height" value="0.58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0 102 0,'17'-16'94,"0"16"-79,0 0-15,33-17 0,17 0 16,18 17-16,32-17 16,-33 17-16,34 0 15,0 0-15,-17 0 16,0 0-16,0 0 16,-51 0-16,34 0 15,0 0-15,-16 17 16,-18-17-16,1 17 15,-1-17-15,-16 0 16,16 17-16,-16-17 16,-1 0-16,1 0 15,-17 0-15,17 0 16,-18 0-16,18-17 16,0 17-16,-17 0 15,16 0-15,18-17 16,-18 17-16,18-17 15,-18 17-15,18 0 16,-1 0-16,1 0 16,16 0-16,17 0 15,-33 17-15,50-17 16,-17 17-16,-17 0 16,17-1-16,-17 1 15,34 17-15,-33-17 16,16-1-16,0-16 15,-17 17-15,17 0 16,-17 0-16,51-17 16,0 17-16,0-17 15,-1 0-15,1 17 16,-17-17-16,17 33 16,-17-33-16,-17 0 15,34 0-15,-17 0 16,-1-17-16,18-16 15,-67 16-15,33 17 16,-34 0-16,51-34 16,-67 34-16,16 0 15,18 0-15,-1-17 16,-34 17-16,1-16 16,0-1-16,-17 17 15,16-17-15,1 17 16,-17 0-16,33-17 15,-16 17-15,-1-17 16,35 17-16,16 0 16,-17 0-16,-16 0 0,-18 0 15,35-16 1,32-1-16,-49 0 16,67 0-16,-68 0 15,-16 0-15,-17 17 0,16 0 16,1 0-1,-17 0-15,50 17 16,-17 0-16,-33-17 16,34 0-16,33 17 0,34-17 15,-34 0-15,-17 0 16,-17 0-16,-33 0 16,17 0-16,-17 0 15,0 0-15,-1 0 16,1 0-1,0 0 1,17 0-16,-1 0 16,18 0-16,-1 0 15,34 0-15,34 50 16,-51-50-16,51 34 16,0 0-16,0-1 15,-1 18-15,1-34 16,-17-1-16,-17 1 15,-33-17-15,-35 0 16,1 0-16,0 0 16,0-17 46,-17 17-46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0:55:42.193"/>
    </inkml:context>
    <inkml:brush xml:id="br0">
      <inkml:brushProperty name="width" value="0.29167" units="cm"/>
      <inkml:brushProperty name="height" value="0.58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0 254 0,'17'-17'78,"-17"0"-63,67 17-15,51 0 16,-1 0-16,18 0 16,33 0-16,34 0 15,-17 0-15,51 0 16,-51 0-16,16 0 16,-32 0-16,-1-17 15,0 17-15,-16 0 16,-1 34-16,-50-34 15,17 0-15,-1 17 16,1-17-16,0 33 16,0-33-16,-17 0 15,16 17-15,1-17 16,-34 0-16,-33-17 16,16 1-16,0 16 15,0-17-15,18-17 16,32 17-16,1-16 15,0 16-15,0-17 16,-1 17-16,18-33 16,-17 33-16,-1 0 15,1 1-15,17 16 0,-1 0 16,-16 0-16,33 16 16,-33 1-16,50 0 15,-16 17 1,-35-18-16,1 18 15,0-17-15,33 17 0,18-18 16,-1-16-16,0 0 16,-33 17-1,16-17-15,-33 17 0,16 0 16,-16 16-16,17 1 16,-18-17-16,-66 0 15,50 16-15,-68-16 16,1 0-16,-17 0 15,16 0-15,1-17 16,-17 0-16,33 17 16,18-17-16,33 16 15,16 18-15,1-17 16,17 33-16,-1-33 16,34-17-16,17 51 15,-16-35-15,33 35 16,-34-51-16,0 17 15,-17-1-15,18-16 16,-1 17-16,0 17 16,34-17-16,-34 0 15,0-1-15,1-16 16,-1 34-16,0-34 16,17 0-16,-50 0 15,33 0-15,-34 0 16,-16 0-16,0 0 15,-34 17-15,34-17 16,-1 17-16,1 0 16,0-1-16,0-16 15,-1 0-15,-16 0 16,-33 0-16,-1 0 16,-17-16-16,-16 16 15,33-34-15,-16 17 16,16-17-16,34-16 15,-17 16-15,17 1 16,0-1-16,17-16 16,33 33-16,-16-34 15,16 34-15,-33-16 16,0 16-16,-1-33 16,-16 33-16,17-17 15,-17-16-15,-17 16 16,17 17-16,-17-17 15,17 18-15,-17-1 16,17-34-16,17 35 16,-1-1-16,1 0 15,0 17-15,-68 0 16,18 0-16,-1 0 16,-17 17-16,-33-17 0,17 0 15,0 17 1,-18-17-16,1 0 15,0 0-15,-17 0 16,17 0 0,-17 0-16,17 0 15,-17 33 32,-17-16-31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0:55:44.242"/>
    </inkml:context>
    <inkml:brush xml:id="br0">
      <inkml:brushProperty name="width" value="0.29167" units="cm"/>
      <inkml:brushProperty name="height" value="0.58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0,'135'33'16,"33"-33"0,0 0-16,17 17 0,-16-17 15,-1 0-15,0 17 16,-33-17-16,-18 17 16,1-17-16,-51 16 15,-16-16-15,-34 0 16,16 0-16,-16 0 15,17 0-15,-1-16 16,18-1-16,-1 0 16,51 17-16,17-17 15,-17 17-15,17 0 16,-1 0-16,52 17 16,-1-17-16,0 0 15,0 0-15,0-17 16,34-16-16,-34 33 15,1 0-15,-1 0 16,0 0-16,0 0 16,17 33-16,-16-33 15,-35 0-15,18 17 16,-18-17-16,18 34 16,16-34-16,0 0 15,0-17-15,0 0 16,-16 0-16,-1-16 15,-16 33-15,-18 0 16,-16 0-16,51 0 16,-34 16-16,-1 18 15,-16 0-15,0-34 16,17 0-16,-34 0 16,-17 0-16,1 0 15,-18 0-15,0 0 16,1 0-16,-17-17 15,-18 17-15,18 0 16,-17 0-16,17-17 16,-1 17-16,-16 0 15,17 0-15,-18 0 16,35 0-16,16 0 16,-16 17-16,33-17 15,-34 0-15,18 0 16,-1 17-16,17-17 15,-17 16-15,51-16 16,-34 0-16,34 17 16,0-17-16,-1 17 15,-16-17-15,0 0 16,-17 17-16,-33-17 16,-18 17-16,1-17 15,0 0-15,-18 0 16,35 17-16,-17-17 15,-1 0-15,1 0 16,16 0-16,-33 0 16,17 0-16,-17 0 15,33 0-15,-16 0 16,-17-17-16,16 17 16,1-17-16,-17 0 0,33-17 15,-16 18-15,-1-1 16,-16 17-1,17-17-15,-17 17 16,16 0-16,-16 0 16,17 0-16,-1 17 15,-16-17-15,17 0 16,16 0 0,-33 0-16,17 0 0,-17 0 15,-1 0-15,1 0 16,-34 17 156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2:02:53.924"/>
    </inkml:context>
    <inkml:brush xml:id="br0">
      <inkml:brushProperty name="width" value="0.29167" units="cm"/>
      <inkml:brushProperty name="height" value="0.58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0 189 0,'35'-17'94,"-18"0"-79,35-18-15,0 18 16,-1 17-16,-16 0 16,34-17-16,-17 17 15,-18-18-15,-16 18 16,16 0-16,-16-17 15,16 17-15,1 0 16,-18 0-16,17 0 0,1-17 16,-18 17-16,18 0 15,-18-17-15,18 17 16,-1 0-16,1 0 16,-18 0-1,18 0-15,-1 0 16,-16 0-16,16 0 15,-17 0-15,18 0 16,-1 0 0,1 0-16,17 0 15,-18 0-15,1 17 16,0-17-16,16 0 16,-16 0-16,-1 0 15,18 17-15,-34-17 16,16 0-16,-17 0 15,18 0-15,0 0 16,-35 0-16,34 0 16,-17 0-16,18 0 15,-1 0-15,-16 0 16,34 0-16,34 17 0,0 1 16,-16-1-16,-1-17 15,17 17 1,35 1-16,0-18 15,34 51-15,-34-33 0,0-1 16,0 0-16,-34 1 16,34 16-1,-35-34-15,-17 17 0,18-17 16,16 0-16,-51 0 16,52 0-16,-18 0 15,-17 0 1,0 0-16,35 35 0,-35-35 15,-34 0-15,34 0 16,17 34-16,-34-34 16,17 0-16,-34 0 15,51 0-15,35 0 16,-69 0-16,34-17 16,-34 17-16,35-17 15,33 17-15,-33-17 16,-1-1-16,-34 1 15,17 17-15,-17-17 16,34 0-16,35-1 16,-34 1-16,34 17 15,17 0-15,-17 0 16,0 0-16,0 0 16,0 0-16,-18 0 15,-33 0-15,-19 0 16,-16 0-16,17 17 15,-18-17-15,18 18 16,-35-18-16,35 0 16,-34 0-16,16 0 15,1-18-15,-18 1 16,35 0-16,17-1 16,17 18-16,-17-17 15,-17 0-15,17 17 16,-17 0-16,17 0 15,-17 0-15,-17-17 16,17 17-16,-1 0 16,36 0-16,-1-18 15,-17 18-15,0 0 16,-34-17-16,34 17 16,-34-17-16,17 17 15,-1 0-15,18 0 16,18 0-16,34-18 15,0 18-15,0 0 0,0-34 16,-18 34-16,1 0 16,-52 0-16,0 0 15,-18 0-15,-16 0 16,16 0-16,1 0 16,-1 0-16,53 0 15,-1-17-15,35 17 16,0-18-16,0 18 15,0 0-15,-35 0 16,1 0-16,-1 0 16,-34 0-16,0 18 15,-35-18-15,18 0 0,-1 17 16,18-17-16,17 17 16,35 0-1,-52 1-15,51-18 16,-16 17-16,-1 0 15,-34 1-15,17-1 16,-17 0-16,-35 0 16,18-17-16,-1 18 15,-17-18-15,1 0 16,16 0-16,-16 0 16,16 0-16,-17 0 15,1 0-15,34 0 16,-18 17-16,18 0 15,17 1-15,-17-18 16,-18 17-16,18-17 16,-17 0-16,-18 0 15,18 0-15,-1 0 16,-17 0-16,18 0 16,-18 0-16,18 0 15,-1 0-15,-16 0 16,16-17-16,-16 17 15,-1 0-15,17 0 16,-34 0-16,35 0 16,0-18-16,-35 18 15,34 0-15,1 0 16,-18 0-16,17 0 16,-16 0-16,16 0 15,1 0-15,-1-17 16,-16 17-1,-1 0-15,0 0 16,1-17-16,16-1 16,-17 18-16,-17 0 15,0-17-15,18 17 16,-1 0-16,0-17 16,18 0-1,-18 17-15,0 0 16,1 0-16,-1 0 15,0-18-15,0 18 16,1 0-16,-18-17 31,17 17-15,-34 17 140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3:13:25.994"/>
    </inkml:context>
    <inkml:brush xml:id="br0">
      <inkml:brushProperty name="width" value="0.29167" units="cm"/>
      <inkml:brushProperty name="height" value="0.58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0 356 0,'34'16'0,"-1"-16"31,-16 0-31,0-16 16,17 16-16,-17-17 15,50 0-15,0 0 16,34 0-16,0 17 16,17-17-16,33 1 15,17 16-15,1 0 16,-1-51-16,34 34 16,-17-17-16,-17-17 15,0 34-15,0-33 16,17 33-16,-50 17 15,-17 0-15,16-17 16,-16 17-16,0 0 16,-1 0-16,1 17 15,0-17-15,-17 0 16,50 17-16,-33 0 16,0-17-16,0 0 15,-18 0-15,18 17 16,0-17-16,0 16 15,-1-16-15,-49 17 16,-18 0-16,-33 0 16,33 17-16,-16 0 15,0 0-15,-17-17 16,16-1-16,18 18 16,-18 0-16,-16-1 15,17-16-15,16 0 16,-16 17-16,0-1 15,-1 1-15,18 1 16,-18-19-16,1-16 16,-17 34-16,16-17 15,1 0-15,0 16 16,-34-33-16,33 17 16,1 0-16,0 0 15,-18-17 1,18 0-16,0 0 15,-17 0-15,16 0 0,-16 0 16,0 0 15,-17-17-31,17 17 16,-17-17-16,33 17 0,-16 0 16,0-17-16,0 17 15,0-16-15,-1 16 16,-32 16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3:13:29.554"/>
    </inkml:context>
    <inkml:brush xml:id="br0">
      <inkml:brushProperty name="width" value="0.29167" units="cm"/>
      <inkml:brushProperty name="height" value="0.58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0 122 0,'17'0'31,"-1"-17"1,35 17-32,-17-17 15,66 1-15,1 16 16,17-34-16,0 34 16,0-34-16,-1 34 15,18 0-15,16 0 16,18 34-16,-1-34 15,-17 0-15,-16 17 16,16 0-16,-33-17 0,-17 0 16,-17 0-16,17 16 15,-34 1-15,-16-17 16,-1 0-16,-16 0 16,-18 0-16,18 0 15,0 0-15,-17 0 16,-1 0-1,35 17-15,-1-17 16,34 0-16,-16 0 16,16 0-16,34 17 15,-34 0-15,-17-17 16,-17 17-16,-33-17 16,17 16-16,0 1 15,-1-17-15,1 0 16,-1 0-1,35 0-15,16 0 0,34 0 16,-1-17-16,-33 1 16,17 16-16,-16-17 15,-35 0-15,34 0 16,-67 17-16,33 0 16,-16-17-16,16 17 15,-16 0-15,17 0 16,16-17-16,-17 17 15,18 0-15,-18 0 16,17 17-16,1 0 16,-18 0-16,51 0 15,-34 0-15,17-17 16,-33 0-16,-1 0 16,-16 0-16,-17 0 15,16 0-15,1 0 16,-17 16-16,17-16 15,-1 0-15,-16 17 16,17-17-16,-18 0 16,35 0-16,-1 0 15,18 0-15,-18 0 16,68 0-16,-34 0 16,34 0-16,-34 0 15,0 0-15,0 0 16,0 0-16,-33 0 15,16 0-15,-33 0 16,50 0-16,17-17 16,16 1-16,1-1 15,17 0-15,16 17 16,-33 0-16,-17 0 16,-17 0-16,17-17 0,-17 0 15,0 17 1,-17 0-16,1 0 15,-1 0-15,-34 0 16,35 0-16,-1 0 0,0 0 16,-50 0-16,17 0 15,-17 0-15,16 0 16,-16 0 0,0 0-16,0 0 0,0 0 15,-1 0-15,18 0 16,-17 0-16,16 0 15,1 0-15,0 0 16,16 0-16,1 0 16,-1 0-16,17 0 15,1 17-15,16 0 16,-17-17-16,0 17 16,1-17-16,-35 0 15,1 17-15,0-17 16,-18 0-16,1 0 15,0 0 1,0 0-16,17 0 16,-18 0-16,18 0 15,-17 0-15,33 0 16,-16 16-16,-17-16 0,16 0 16,1 0-16,-17 0 15,0 0-15,-1 0 16,1 0-1,0 0-15,0 0 0,17 0 16,-1 0-16,-16 0 16,17 0-1,-17 0-15,16 0 0,1 0 16,-17 0 0,-1 0-16,-16 0 15,34 0-15,0 0 16,-34 17-16,17-17 15,-1 0-15,1 0 16,17 0-16,-34 0 16,17 0-16,-1 0 0,1 0 15,0 0-15,17-17 16,-17 17 0,16 0-16,1-16 15,-17-1-15,0 17 0,-1 0 16,1-17-16,-17 0 187,-17 17-155,1-17-32,-52 17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3:13:31.008"/>
    </inkml:context>
    <inkml:brush xml:id="br0">
      <inkml:brushProperty name="width" value="0.29167" units="cm"/>
      <inkml:brushProperty name="height" value="0.58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35 72 0,'-34'-18'46,"85"1"-30,33 0-16,-33-1 16,-18 18-16,1 0 15,-17 0-15,17 0 125,0 0-125,0 0 16,-1 0 0,-16 0-16,0 0 15,16 0-15,-33 0 16,17 0 187,0 0-187,0 0-16,0 0 15,0 0 1,-17 0-16,16 0 31,1 0 0,-34 18 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3:13:48.102"/>
    </inkml:context>
    <inkml:brush xml:id="br0">
      <inkml:brushProperty name="width" value="0.29167" units="cm"/>
      <inkml:brushProperty name="height" value="0.58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0 135 0,'17'17'15,"-1"-17"1,1 0-16,0 16 15,34-16 1,-1 0-16,-16 0 16,33 0-16,0 0 15,1 0-15,-18 0 16,-16 17-16,33-17 16,0 17-16,-16-17 15,16 17-15,17-17 0,17 0 16,-17 0-1,0 0-15,0 0 16,0 0-16,17 17 16,-17-1-16,34 18 0,0-17 15,0-17-15,-1 17 16,1-17 0,-34 17-16,0-17 0,0 0 15,-16 0-15,-18 0 16,-16 0-16,0 0 15,16 0-15,-16 0 16,16-17-16,1 0 16,-1 0-16,0 0 15,18 0-15,-18 1 16,1 16-16,-34 0 16,16 0-16,18 0 15,-35 0-15,18 0 16,0 16-16,-17 1 15,50 0-15,17-17 16,34 0-16,-1 0 16,1 0-16,0 17 15,-68-17-15,35 0 16,-18-17-16,-17 17 16,-16 0-16,16 0 15,-16 0-15,-17 0 16,16 0-16,18 0 15,-34 0-15,33 0 16,17 0-16,-50 0 16,51-17-16,-35 17 15,-16 0-15,17 0 16,16 0-16,-16 0 16,16 0-16,1 0 15,-18 0-15,18 0 16,33 0-16,0 0 15,34-17 1,-34 17-16,34-16 16,-1 16-16,1 0 15,0-17-15,0 17 0,-34-17 16,0 17-16,-17-17 16,-16 17-16,-18 0 15,35 0-15,-1 0 16,0 0-16,17 0 15,17 0-15,-34 0 16,18 0-16,-18 0 16,0 0-16,-33-17 15,-1 17-15,35 0 16,-52 0-16,18 0 16,-17 0-16,17 0 15,-1-16-15,-16-1 16,34 17-16,-1 0 15,34-17-15,0 17 16,34 0-16,0 17 16,-34-17-16,0 17 15,-34-17-15,-16 0 16,0 16-16,-1-16 16,1 0-16,-17 0 15,16 0-15,35 0 16,16 0-16,-51 0 15,35 0-15,-1 0 16,-17 0-16,35 0 16,16 17-16,16-17 15,-16 0-15,17 0 16,-34 0-16,17 0 16,-51 0-16,18 0 15,-35 0-15,-16 0 16,17-17-16,-17 17 15,16 0-15,1-16 16,0-1-16,-18 17 16,18-17-16,50 0 15,34 17-15,0 0 16,-85 0-16,51 0 16,0 0-16,34 0 15,0 0-15,-34 0 16,0 0-16,-33 0 15,16 0-15,-33 0 16,-1-17-16,18 17 16,-34 0-16,16 0 15,1 0-15,-17-17 16,16 17-16,35 0 0,-18 17 16,17 0-1,1-17-15,49 17 16,1 0-16,0 16 15,-34-33-15,-50 0 0,-1 0 16,1 0-16,-17 0 16,0 0-1,-1 0-15,-16 0 0,17 0 16,17 0-16,-17 0 16,33 0-16,-16 0 15,33 0-15,-33-16 16,-1-1-16,1 0 15,0 17-15,-1 0 16,-16-17-16,17 17 16,-18 0-16,18 0 15,-17 0-15,-17-17 16,34 17-16,-1 0 16,-16 0-16,17 0 15,16 0-15,-33-17 16,17 1-16,-1 16 15,1-17-15,33 17 16,-33 0-16,-17 0 16,16 0-16,-16 0 0,0-17 93,0 0-77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4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5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4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5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6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9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0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827584" y="1340768"/>
            <a:ext cx="10729192" cy="396044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44174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rth-system-science-data.net/about/article_level_metrics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sdata/about/faq#q1" TargetMode="External"/><Relationship Id="rId2" Type="http://schemas.openxmlformats.org/officeDocument/2006/relationships/hyperlink" Target="https://en.wikipedia.org/wiki/Data_descripto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hyperlink" Target="https://www.earth-system-science-data.net/about/aims_and_scop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rth-system-science-data.net/about/subject_areas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rth-system-science-data.net/about/subject_area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hyperlink" Target="https://www.earth-system-science-data.net/about/manuscript_type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hyperlink" Target="https://www.earth-system-science-data.net/about/publication_policy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customXml" Target="../ink/ink6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pdess.org/enabling-fair-data-project/enabling-fair-data-faqs/" TargetMode="External"/><Relationship Id="rId2" Type="http://schemas.openxmlformats.org/officeDocument/2006/relationships/hyperlink" Target="https://authorservices.taylorandfrancis.com/data-availability-statement-templat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customXml" Target="../ink/ink8.xml"/><Relationship Id="rId4" Type="http://schemas.openxmlformats.org/officeDocument/2006/relationships/hyperlink" Target="https://www.earth-system-science-data.net/about/data_policy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599" y="908720"/>
            <a:ext cx="7258485" cy="722511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ESSD 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출반 저널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~ About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 rot="16200000">
            <a:off x="4708659" y="109666"/>
            <a:ext cx="158731" cy="6336705"/>
          </a:xfrm>
          <a:custGeom>
            <a:avLst/>
            <a:gdLst>
              <a:gd name="connsiteX0" fmla="*/ 117455 w 208101"/>
              <a:gd name="connsiteY0" fmla="*/ 0 h 5158201"/>
              <a:gd name="connsiteX1" fmla="*/ 117455 w 208101"/>
              <a:gd name="connsiteY1" fmla="*/ 2123768 h 5158201"/>
              <a:gd name="connsiteX2" fmla="*/ 205945 w 208101"/>
              <a:gd name="connsiteY2" fmla="*/ 3760839 h 5158201"/>
              <a:gd name="connsiteX3" fmla="*/ 14216 w 208101"/>
              <a:gd name="connsiteY3" fmla="*/ 4955458 h 5158201"/>
              <a:gd name="connsiteX4" fmla="*/ 28965 w 208101"/>
              <a:gd name="connsiteY4" fmla="*/ 5147187 h 51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01" h="5158201">
                <a:moveTo>
                  <a:pt x="117455" y="0"/>
                </a:moveTo>
                <a:cubicBezTo>
                  <a:pt x="110081" y="748481"/>
                  <a:pt x="102707" y="1496962"/>
                  <a:pt x="117455" y="2123768"/>
                </a:cubicBezTo>
                <a:cubicBezTo>
                  <a:pt x="132203" y="2750574"/>
                  <a:pt x="223151" y="3288891"/>
                  <a:pt x="205945" y="3760839"/>
                </a:cubicBezTo>
                <a:cubicBezTo>
                  <a:pt x="188739" y="4232787"/>
                  <a:pt x="43713" y="4724400"/>
                  <a:pt x="14216" y="4955458"/>
                </a:cubicBezTo>
                <a:cubicBezTo>
                  <a:pt x="-15281" y="5186516"/>
                  <a:pt x="6842" y="5166851"/>
                  <a:pt x="28965" y="51471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22027" y="3117797"/>
            <a:ext cx="259386" cy="259386"/>
          </a:xfrm>
          <a:prstGeom prst="ellipse">
            <a:avLst/>
          </a:prstGeom>
          <a:noFill/>
          <a:ln w="127000">
            <a:solidFill>
              <a:srgbClr val="0CA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594435" y="3068960"/>
            <a:ext cx="259386" cy="259386"/>
          </a:xfrm>
          <a:prstGeom prst="ellipse">
            <a:avLst/>
          </a:prstGeom>
          <a:noFill/>
          <a:ln w="127000">
            <a:solidFill>
              <a:srgbClr val="0CA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452320" y="3198653"/>
            <a:ext cx="259386" cy="259386"/>
          </a:xfrm>
          <a:prstGeom prst="ellipse">
            <a:avLst/>
          </a:prstGeom>
          <a:noFill/>
          <a:ln w="127000">
            <a:solidFill>
              <a:srgbClr val="0CA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664542" y="3122872"/>
            <a:ext cx="259386" cy="259386"/>
          </a:xfrm>
          <a:prstGeom prst="ellipse">
            <a:avLst/>
          </a:prstGeom>
          <a:noFill/>
          <a:ln w="127000">
            <a:solidFill>
              <a:srgbClr val="0CA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9652" y="3665215"/>
            <a:ext cx="12961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1</a:t>
            </a:r>
            <a:endParaRPr lang="ko-KR" altLang="en-US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70847" y="3656936"/>
            <a:ext cx="12961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2</a:t>
            </a:r>
            <a:endParaRPr lang="ko-KR" altLang="en-US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76056" y="3521304"/>
            <a:ext cx="12961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3</a:t>
            </a:r>
            <a:endParaRPr lang="ko-KR" altLang="en-US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39652" y="4313287"/>
            <a:ext cx="129614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과학 데이터란 </a:t>
            </a:r>
            <a:r>
              <a:rPr lang="en-US" altLang="ko-KR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1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3941" y="3680237"/>
            <a:ext cx="12961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4</a:t>
            </a:r>
            <a:endParaRPr lang="ko-KR" altLang="en-US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70846" y="4264794"/>
            <a:ext cx="1517177" cy="912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</a:t>
            </a:r>
            <a:r>
              <a:rPr lang="ko-KR" altLang="en-US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주제 분야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76056" y="4112463"/>
            <a:ext cx="1296144" cy="848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3</a:t>
            </a:r>
            <a:r>
              <a:rPr lang="ko-KR" altLang="en-US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</a:t>
            </a:r>
            <a:endParaRPr lang="en-US" altLang="ko-KR" sz="1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설명이 간략하게 들어갑니다</a:t>
            </a:r>
            <a:r>
              <a:rPr lang="en-US" altLang="ko-KR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33941" y="4313287"/>
            <a:ext cx="129614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4</a:t>
            </a:r>
            <a:r>
              <a:rPr lang="ko-KR" altLang="en-US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endParaRPr lang="en-US" altLang="ko-KR" sz="1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설명이 간략하게 들어갑니다</a:t>
            </a:r>
            <a:r>
              <a:rPr lang="en-US" altLang="ko-KR" sz="14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79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ALMs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다음과 같은 평가지표에 따라 정해진다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학술 관련 사용 량 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다운로드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조회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b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영향력 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인용도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b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저장 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책갈피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b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토론 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소셜 미디어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 : Research Blogging, Facebook, Wikipedia, </a:t>
            </a:r>
            <a:r>
              <a:rPr lang="en-US" altLang="ko-KR" sz="1200" b="1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Reddit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Google blog 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등이 포함된다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60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저자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독자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도서관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기관 및 자금 제공자에게 다음과 같은 가치가 있다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저자는 자신의 연구를 추적하고</a:t>
            </a: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자신의 분야에서 새로운 연구를 발견하고</a:t>
            </a: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영향력 있는 협력자를 찾을 수 있다</a:t>
            </a: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/>
            </a:r>
            <a:b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독자에게는 논문 사이트를 탐색하고 탐색 할 수 있는 도구가 있다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도서관은 저자와 독자를 위해 필요한 정보를 갖고 있다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교육 기관은 고용</a:t>
            </a: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및 승진과 관련하여 연구자를 평가할 수 있는 효과적인 도구를 갖고 있다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5. 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자금 제공자는 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ALM</a:t>
            </a:r>
            <a:r>
              <a:rPr lang="ko-KR" altLang="en-US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이용하여 연구원의 영향에 대한 포괄적인 개요를 얻을 수 있다</a:t>
            </a:r>
            <a:r>
              <a:rPr lang="en-US" altLang="ko-KR" sz="1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140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227" y="1052736"/>
            <a:ext cx="37805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Article level metrics </a:t>
            </a: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논문 수준 측정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08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ESDD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기관의 경우 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ESSDD Forum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활용하는 것을 중요하게 생각하고 요긴하게 사용하고 있다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어느정도 기술적인 수정을 한 후에 논문을 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ESSDD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개시하고 다양한 연구자들의 코멘트를 수용하고 수정한다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그 수정하는 과정을 모든 유저가 확인할 수 있고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피드백 또한 영구히 보존한다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기존의 저널들이 할 수 없는 일이기 때문에 강조하는 바이다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이는 오픈 액세스이기 때문에 가능한 점이기도 하다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en-US" altLang="ko-KR" sz="140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6215" y="1052736"/>
            <a:ext cx="13157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About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요약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73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Science data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과학적으로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가치 있는 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데이터에 대한 설명과 과학 데이터의 공유 및 재사용을 향상시키는 연구를 위해 동료가 검토 한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(Peer review) 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공개 자료이다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귀중한 데이터의 발견 가능성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재현성 및 재사용을 가능하게 하기 위한 목적을 갖고 있다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과학 데이터는 기본적으로 기존 저널 기사의 서술 내용과 실험 과정을 설명하고 공개적으로 보관된 데이터 레코드를 가리키는 구조화되고 선별 된 메타 데이터를 결합한 새로운 유형의 게시물인 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Data Descriptor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표현한다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18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1" spc="-15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0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Data </a:t>
            </a:r>
            <a:r>
              <a:rPr lang="en-US" altLang="ko-KR" sz="18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Descripotr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: 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https://en.wikipedia.org/wiki/Data_descriptor</a:t>
            </a:r>
            <a:endParaRPr lang="en-US" altLang="ko-KR" sz="18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sz="18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48367" y="1052736"/>
            <a:ext cx="1577675" cy="51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3"/>
              </a:rPr>
              <a:t>과학 데이터란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3"/>
              </a:rPr>
              <a:t>?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47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연구 데이터 셋에 대한 논문을 출판하기 위한 국제적인 학술지이다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지구 시스템 과학에 이익이 되는 고품질의 데이터를 재발견하고 재사용하는데 목적을 둔다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저널은 본문과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간략한 의사 소통 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예로 업데이트 과정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및 논평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검토 기사 등을 제공한다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180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가장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중요하게 생각하는 서비스는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Peer Review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시스템과 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ESSDD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공개 토의이다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동료 심사를 통과한 논문이 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ESSDD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개시되고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후 개인 혹은 공식적인 회의의 간략한 의견 및 작성자의 답변이 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추가 게시되는 방법을 사용한다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18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1" spc="-15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0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227" y="1052736"/>
            <a:ext cx="1729962" cy="51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Aims and Scope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4135892" y="3687366"/>
              <a:ext cx="3028320" cy="11124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3332" y="3582606"/>
                <a:ext cx="31334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1780412" y="4056726"/>
              <a:ext cx="6062040" cy="3495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7852" y="3951606"/>
                <a:ext cx="616716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/>
              <p14:cNvContentPartPr/>
              <p14:nvPr/>
            </p14:nvContentPartPr>
            <p14:xfrm>
              <a:off x="1967972" y="4529406"/>
              <a:ext cx="3754800" cy="680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15412" y="4424286"/>
                <a:ext cx="385992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34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562474"/>
            <a:ext cx="3672408" cy="396287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6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Atmosphere </a:t>
            </a: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대기</a:t>
            </a:r>
            <a:endParaRPr lang="en-US" altLang="ko-KR" sz="16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Meteorology :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기상학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Atmospheric chemistry and physics :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대기 화학 및 물리학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 startAt="2"/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Oceanography  : </a:t>
            </a:r>
            <a:r>
              <a:rPr lang="ko-KR" altLang="en-US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해양학</a:t>
            </a:r>
            <a:endParaRPr lang="en-US" altLang="ko-KR" sz="16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Physical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Chemical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Biological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    Biosphere : </a:t>
            </a:r>
            <a:r>
              <a:rPr lang="ko-KR" altLang="en-US" sz="16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생물권</a:t>
            </a:r>
            <a:endParaRPr lang="en-US" altLang="ko-KR" sz="16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Biogeosciences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: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생물지리과학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Biodiversity :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생물 다양성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Microbiology :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미생물학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99077" y="1052736"/>
            <a:ext cx="224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ESSD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의 주제 분야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148064" y="2562474"/>
            <a:ext cx="3528392" cy="396287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    Geosciences : </a:t>
            </a:r>
            <a:r>
              <a:rPr lang="ko-KR" altLang="en-US" sz="16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지구과학</a:t>
            </a:r>
            <a:endParaRPr lang="en-US" altLang="ko-KR" sz="16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Geology :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지질학</a:t>
            </a:r>
            <a:endParaRPr lang="en-US" altLang="ko-KR" sz="14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Marine geology : </a:t>
            </a:r>
            <a:r>
              <a:rPr lang="ko-KR" altLang="en-US" sz="1400" b="1" spc="-150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해양지질학</a:t>
            </a:r>
            <a:endParaRPr lang="en-US" altLang="ko-KR" sz="14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Palaeoceanography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 </a:t>
            </a:r>
            <a:r>
              <a:rPr lang="en-US" altLang="ko-KR" sz="1400" b="1" spc="-150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Palaeoclimatology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: </a:t>
            </a:r>
            <a:r>
              <a:rPr lang="ko-KR" altLang="en-US" sz="1400" b="1" spc="-150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고해양학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 </a:t>
            </a:r>
            <a:r>
              <a:rPr lang="ko-KR" altLang="en-US" sz="1400" b="1" spc="-150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고기후학</a:t>
            </a:r>
            <a:endParaRPr lang="en-US" altLang="ko-KR" sz="14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Geophysics, Geochemistry :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지구물리학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지구 화학</a:t>
            </a:r>
            <a:endParaRPr lang="en-US" altLang="ko-KR" sz="14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Applied geology : 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응용 지질학 </a:t>
            </a:r>
            <a:endParaRPr lang="en-US" altLang="ko-KR" sz="14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Sedimentology :  </a:t>
            </a:r>
            <a:r>
              <a:rPr lang="ko-KR" altLang="en-US" sz="1400" b="1" spc="-150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퇴적학</a:t>
            </a:r>
            <a:endParaRPr lang="en-US" altLang="ko-KR" sz="14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Geodesy :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측지학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259632" y="1560567"/>
            <a:ext cx="6984776" cy="396287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Subject Area :  </a:t>
            </a:r>
            <a:r>
              <a:rPr lang="ko-KR" altLang="en-US" sz="16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저널의 영역은 다음의 색인 용어로 정의된다</a:t>
            </a:r>
            <a:r>
              <a:rPr lang="en-US" altLang="ko-KR" sz="16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6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제출된 원고를 각 주제 별 편집자에게 할당하기 위해 선택되어 사용된다</a:t>
            </a:r>
            <a:r>
              <a:rPr lang="en-US" altLang="ko-KR" sz="16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91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5.        Cryosphere : </a:t>
            </a:r>
            <a:r>
              <a:rPr lang="ko-KR" altLang="en-US" sz="16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빙권</a:t>
            </a:r>
            <a:endParaRPr lang="en-US" altLang="ko-KR" sz="16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Glaciology :  </a:t>
            </a:r>
            <a:r>
              <a:rPr lang="ko-KR" altLang="en-US" sz="14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빙하학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Permafrost :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영구 동토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Snow and Sea ice : </a:t>
            </a:r>
            <a:r>
              <a:rPr lang="ko-KR" altLang="en-US" sz="14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설빙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Radar measurements :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해양 레이더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6.       Hydrology and soil science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Hydrology : </a:t>
            </a:r>
            <a:r>
              <a:rPr lang="ko-KR" altLang="en-US" sz="14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수문학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Soil Sciences, Soil Chemistry, Soil biochemistry :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토양학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토양화학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토양생화학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7.          Solar-terrestrial science :</a:t>
            </a:r>
            <a:r>
              <a:rPr lang="ko-KR" altLang="en-US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태양 </a:t>
            </a: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지구간 과학</a:t>
            </a:r>
            <a:endParaRPr lang="en-US" altLang="ko-KR" sz="16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8.          Data, algorithms and models 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99077" y="1052736"/>
            <a:ext cx="224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ESSD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의 주제 분야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19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Peer Review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 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ESSDD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토의를 고려해서 논문을 심사한다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논문은 실험의 계획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계측 및 실행 또는 데이터 수집과 관련되어 있다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데이터의 해석은 저널의 범위를 벗어난다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(outside the scope).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방법에 관한 논문은 중요한 통계 기법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(statistical)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또는 방법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(ex: 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정규화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raw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데이터를 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public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하게 전환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뿐만 아니라 사용된 중요한 계측 및 운영 방법을 설명한다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다른 방법과의 비교는 저널의 범위를 벗어난다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리뷰 기사는 데이터 셋의 방법 또는 상대적인 장점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방법의 적합성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특정 목적을 위한 데이터 셋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더 복잡한 문제를 해결하기 위해 어떻게 결합되어 사용되는지</a:t>
            </a:r>
            <a:r>
              <a:rPr lang="en-US" altLang="ko-KR" sz="18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등을 비교할 수 있다</a:t>
            </a:r>
            <a:r>
              <a:rPr lang="en-US" altLang="ko-KR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72227" y="1052736"/>
            <a:ext cx="29703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Manuscript types </a:t>
            </a: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원고 유형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1735494" y="2724774"/>
              <a:ext cx="4566240" cy="13824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2934" y="2620014"/>
                <a:ext cx="4671360" cy="3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8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 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ESSDD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Open Access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.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모든 사용자가 모든 유형의 원본 저작물을 무료로 즉시 접근하고 제한없이 사용할 수 있다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발행 시 다음과 같은 도움을 준다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편집자의 액세스 검토 후에 빠르게 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ESSDD</a:t>
            </a:r>
            <a:r>
              <a:rPr lang="ko-KR" altLang="en-US" sz="1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포럼에 개시한다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ESSDD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대화식 토론 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최소 두 명의 독립적인 심판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(Referees)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로부터의 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Comments, Author Comments,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과학 기관에 등록된 회원이 작성한 짧은 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Comments paper</a:t>
            </a:r>
            <a:r>
              <a:rPr lang="ko-KR" altLang="en-US" sz="1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제공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대화형 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Comments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 함께 토론 문서를 영구 보관 및 접근</a:t>
            </a:r>
            <a:r>
              <a:rPr lang="en-US" altLang="ko-KR" sz="1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가능하게 함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Peer Review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완료와 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최종 수락 혹은 거절에 대한 사후 토론을 시행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텍스트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그림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표 및 방정식의 철저한 레이아웃 처리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영어 사본 편집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정책에 따른 비용 지불 후 즉각적인 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출판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추가 비용없이 외부 자료를 출판하고 외부 저장물과 연결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DOI(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디지털 개체 </a:t>
            </a:r>
            <a:r>
              <a:rPr lang="ko-KR" altLang="en-US" sz="1400" b="1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식별자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할당 및 논문 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URL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제공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과학 데이터베이스 및 색인에 논문 및 서지 메타 데이터를 배포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논문 알림 서비스와 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RSS </a:t>
            </a:r>
            <a:r>
              <a:rPr lang="ko-KR" altLang="en-US" sz="1400" b="1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피드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제공</a:t>
            </a:r>
            <a:endParaRPr lang="en-US" altLang="ko-KR" sz="140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외부 저장소에 영구적인 보관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요구 시 인쇄된 용지 사본 제공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227" y="1052736"/>
            <a:ext cx="30174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Publication policy </a:t>
            </a: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출판 정책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1362452" y="2100831"/>
              <a:ext cx="2059200" cy="2559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892" y="1996071"/>
                <a:ext cx="216432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/>
              <p14:cNvContentPartPr/>
              <p14:nvPr/>
            </p14:nvContentPartPr>
            <p14:xfrm>
              <a:off x="4390412" y="2232951"/>
              <a:ext cx="3712320" cy="7812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7852" y="2128191"/>
                <a:ext cx="38174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/>
              <p14:cNvContentPartPr/>
              <p14:nvPr/>
            </p14:nvContentPartPr>
            <p14:xfrm>
              <a:off x="1452812" y="2536431"/>
              <a:ext cx="206640" cy="2592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0612" y="2431671"/>
                <a:ext cx="311400" cy="2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52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모든 저자가 저널 기사에 해당하는 데이터를 신뢰할 수 있는 오픈 데이터 저장소에 보관하고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디지털 개체 </a:t>
            </a:r>
            <a:r>
              <a:rPr lang="ko-KR" altLang="en-US" sz="1600" b="1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식별자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(DOI)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할당하고 데이터 세트를 개별적인 기여로 올바르게 인용하도록 요청해야 한다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또한 데이터의 적절한 인용을 촉진하기 위해 모든 저자가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데이터 액세스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2"/>
              </a:rPr>
              <a:t>(or a statement on the availability of data)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제공하도록 요구해야 한다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Statement on the availability of underlying data :</a:t>
            </a:r>
            <a:b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저자는 기초 연구 데이터에 어떻게 접근 할 수 있는지에 대해 제공해야한다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승인 전에 원고 끝에 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“Data </a:t>
            </a:r>
            <a:r>
              <a:rPr lang="en-US" altLang="ko-KR" sz="1600" b="1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Availiabaility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표시해야 한다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데이터에 공개적으로 접근 할 수 없는 경우 자세한 설명이 필요하다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b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데이터에 대한 접근을 제공하는 가장 좋은 방법은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3"/>
              </a:rPr>
              <a:t>신뢰할 수 있는 공용 데이터 저장소에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관련 메타 데이터 뿐만 아니라 데이터 개체를 보관하고 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DOI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할당하여 데이터 집합을 개별적으로 인용하는 것이다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en-US" altLang="ko-KR" sz="140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227" y="1052736"/>
            <a:ext cx="25658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hlinkClick r:id="rId4"/>
              </a:rPr>
              <a:t>Data Policy </a:t>
            </a: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정책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1713812" y="4105671"/>
              <a:ext cx="4505760" cy="1227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1252" y="4000551"/>
                <a:ext cx="4610880" cy="3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81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362674"/>
            <a:ext cx="6984776" cy="2090662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N/A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140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1640" y="1045185"/>
            <a:ext cx="5064528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Publication ethics :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출판 윤리</a:t>
            </a:r>
            <a:endParaRPr lang="en-US" altLang="ko-KR" sz="20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Competing interests policy :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경쟁적 이해 관계 정책</a:t>
            </a:r>
            <a:endParaRPr lang="en-US" altLang="ko-KR" sz="20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News &amp; Press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FAQs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General terms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Contact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XML harvesting &amp; OAI-PMH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27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811</Words>
  <Application>Microsoft Office PowerPoint</Application>
  <PresentationFormat>화면 슬라이드 쇼(4:3)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나눔바른펜</vt:lpstr>
      <vt:lpstr>맑은 고딕</vt:lpstr>
      <vt:lpstr>Arial</vt:lpstr>
      <vt:lpstr>Office 테마</vt:lpstr>
      <vt:lpstr>ESSD 데이터 출반 저널 ~ About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john</dc:creator>
  <cp:lastModifiedBy>Windows 사용자</cp:lastModifiedBy>
  <cp:revision>64</cp:revision>
  <dcterms:created xsi:type="dcterms:W3CDTF">2015-09-04T00:35:14Z</dcterms:created>
  <dcterms:modified xsi:type="dcterms:W3CDTF">2019-01-28T03:50:27Z</dcterms:modified>
</cp:coreProperties>
</file>