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7" r:id="rId2"/>
    <p:sldId id="268" r:id="rId3"/>
    <p:sldId id="269" r:id="rId4"/>
    <p:sldId id="270" r:id="rId5"/>
    <p:sldId id="271" r:id="rId6"/>
    <p:sldId id="272" r:id="rId7"/>
    <p:sldId id="256" r:id="rId8"/>
    <p:sldId id="257" r:id="rId9"/>
    <p:sldId id="273" r:id="rId10"/>
    <p:sldId id="274" r:id="rId11"/>
    <p:sldId id="280" r:id="rId12"/>
    <p:sldId id="281" r:id="rId13"/>
    <p:sldId id="260" r:id="rId14"/>
    <p:sldId id="261" r:id="rId15"/>
    <p:sldId id="263" r:id="rId16"/>
    <p:sldId id="279" r:id="rId17"/>
    <p:sldId id="265" r:id="rId18"/>
    <p:sldId id="266" r:id="rId19"/>
    <p:sldId id="276" r:id="rId20"/>
    <p:sldId id="277" r:id="rId21"/>
    <p:sldId id="278"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5" d="100"/>
          <a:sy n="65" d="100"/>
        </p:scale>
        <p:origin x="912" y="78"/>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DE0A2-1D3D-418F-83F7-166B59F44B21}" type="datetimeFigureOut">
              <a:rPr lang="en-IN" smtClean="0"/>
              <a:t>09-07-2024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62BB4-7F5F-444E-9BC2-EAFDC1A1925B}" type="slidenum">
              <a:rPr lang="en-IN" smtClean="0"/>
              <a:t>‹#›</a:t>
            </a:fld>
            <a:endParaRPr lang="en-IN"/>
          </a:p>
        </p:txBody>
      </p:sp>
    </p:spTree>
    <p:extLst>
      <p:ext uri="{BB962C8B-B14F-4D97-AF65-F5344CB8AC3E}">
        <p14:creationId xmlns:p14="http://schemas.microsoft.com/office/powerpoint/2010/main" val="2748471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EE67-DA51-0A3D-9805-FEAB6DCD10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E94AD4-392B-3789-19AE-756DC77981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EEDBAB-E410-24ED-05A7-6CF9362D2B88}"/>
              </a:ext>
            </a:extLst>
          </p:cNvPr>
          <p:cNvSpPr>
            <a:spLocks noGrp="1"/>
          </p:cNvSpPr>
          <p:nvPr>
            <p:ph type="dt" sz="half" idx="10"/>
          </p:nvPr>
        </p:nvSpPr>
        <p:spPr/>
        <p:txBody>
          <a:bodyPr/>
          <a:lstStyle/>
          <a:p>
            <a:fld id="{79CDF119-0E84-4F8E-9379-FADE7B3AA435}" type="datetimeFigureOut">
              <a:rPr lang="en-IN" smtClean="0"/>
              <a:t>09-07-2024</a:t>
            </a:fld>
            <a:endParaRPr lang="en-IN"/>
          </a:p>
        </p:txBody>
      </p:sp>
      <p:sp>
        <p:nvSpPr>
          <p:cNvPr id="5" name="Footer Placeholder 4">
            <a:extLst>
              <a:ext uri="{FF2B5EF4-FFF2-40B4-BE49-F238E27FC236}">
                <a16:creationId xmlns:a16="http://schemas.microsoft.com/office/drawing/2014/main" id="{5DE4CC4E-CC4C-1631-2A19-DC0EAB847F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FFF07C-BCA4-C8EE-0F64-70156F3EE696}"/>
              </a:ext>
            </a:extLst>
          </p:cNvPr>
          <p:cNvSpPr>
            <a:spLocks noGrp="1"/>
          </p:cNvSpPr>
          <p:nvPr>
            <p:ph type="sldNum" sz="quarter" idx="12"/>
          </p:nvPr>
        </p:nvSpPr>
        <p:spPr/>
        <p:txBody>
          <a:bodyPr/>
          <a:lstStyle/>
          <a:p>
            <a:fld id="{EA34D885-E261-4B6D-B400-5EF6CAF18CD1}" type="slidenum">
              <a:rPr lang="en-IN" smtClean="0"/>
              <a:t>‹#›</a:t>
            </a:fld>
            <a:endParaRPr lang="en-IN"/>
          </a:p>
        </p:txBody>
      </p:sp>
    </p:spTree>
    <p:extLst>
      <p:ext uri="{BB962C8B-B14F-4D97-AF65-F5344CB8AC3E}">
        <p14:creationId xmlns:p14="http://schemas.microsoft.com/office/powerpoint/2010/main" val="1574485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34BE1-752F-C761-E043-D8E530D318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C575B2-C581-9B2F-0355-9A1BFFE691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9F60FE-26EF-6D5D-99A4-3D7426CCDCD3}"/>
              </a:ext>
            </a:extLst>
          </p:cNvPr>
          <p:cNvSpPr>
            <a:spLocks noGrp="1"/>
          </p:cNvSpPr>
          <p:nvPr>
            <p:ph type="dt" sz="half" idx="10"/>
          </p:nvPr>
        </p:nvSpPr>
        <p:spPr/>
        <p:txBody>
          <a:bodyPr/>
          <a:lstStyle/>
          <a:p>
            <a:fld id="{79CDF119-0E84-4F8E-9379-FADE7B3AA435}" type="datetimeFigureOut">
              <a:rPr lang="en-IN" smtClean="0"/>
              <a:t>09-07-2024</a:t>
            </a:fld>
            <a:endParaRPr lang="en-IN"/>
          </a:p>
        </p:txBody>
      </p:sp>
      <p:sp>
        <p:nvSpPr>
          <p:cNvPr id="5" name="Footer Placeholder 4">
            <a:extLst>
              <a:ext uri="{FF2B5EF4-FFF2-40B4-BE49-F238E27FC236}">
                <a16:creationId xmlns:a16="http://schemas.microsoft.com/office/drawing/2014/main" id="{68727007-679D-FF65-BB7A-5813502E87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B20685-D873-3DC3-EA0E-C4DDA3661994}"/>
              </a:ext>
            </a:extLst>
          </p:cNvPr>
          <p:cNvSpPr>
            <a:spLocks noGrp="1"/>
          </p:cNvSpPr>
          <p:nvPr>
            <p:ph type="sldNum" sz="quarter" idx="12"/>
          </p:nvPr>
        </p:nvSpPr>
        <p:spPr/>
        <p:txBody>
          <a:bodyPr/>
          <a:lstStyle/>
          <a:p>
            <a:fld id="{EA34D885-E261-4B6D-B400-5EF6CAF18CD1}" type="slidenum">
              <a:rPr lang="en-IN" smtClean="0"/>
              <a:t>‹#›</a:t>
            </a:fld>
            <a:endParaRPr lang="en-IN"/>
          </a:p>
        </p:txBody>
      </p:sp>
    </p:spTree>
    <p:extLst>
      <p:ext uri="{BB962C8B-B14F-4D97-AF65-F5344CB8AC3E}">
        <p14:creationId xmlns:p14="http://schemas.microsoft.com/office/powerpoint/2010/main" val="422756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F735C7-7432-3726-57AE-B88A2F647E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082910-8250-42AD-3FC2-AE6D0EEF86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97135A-2F40-5789-5EE9-DE67D15503EF}"/>
              </a:ext>
            </a:extLst>
          </p:cNvPr>
          <p:cNvSpPr>
            <a:spLocks noGrp="1"/>
          </p:cNvSpPr>
          <p:nvPr>
            <p:ph type="dt" sz="half" idx="10"/>
          </p:nvPr>
        </p:nvSpPr>
        <p:spPr/>
        <p:txBody>
          <a:bodyPr/>
          <a:lstStyle/>
          <a:p>
            <a:fld id="{79CDF119-0E84-4F8E-9379-FADE7B3AA435}" type="datetimeFigureOut">
              <a:rPr lang="en-IN" smtClean="0"/>
              <a:t>09-07-2024</a:t>
            </a:fld>
            <a:endParaRPr lang="en-IN"/>
          </a:p>
        </p:txBody>
      </p:sp>
      <p:sp>
        <p:nvSpPr>
          <p:cNvPr id="5" name="Footer Placeholder 4">
            <a:extLst>
              <a:ext uri="{FF2B5EF4-FFF2-40B4-BE49-F238E27FC236}">
                <a16:creationId xmlns:a16="http://schemas.microsoft.com/office/drawing/2014/main" id="{8123D467-7881-0194-8DF8-F3D9BD0340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8027AF-41D9-B29F-B4C0-06141D4086AC}"/>
              </a:ext>
            </a:extLst>
          </p:cNvPr>
          <p:cNvSpPr>
            <a:spLocks noGrp="1"/>
          </p:cNvSpPr>
          <p:nvPr>
            <p:ph type="sldNum" sz="quarter" idx="12"/>
          </p:nvPr>
        </p:nvSpPr>
        <p:spPr/>
        <p:txBody>
          <a:bodyPr/>
          <a:lstStyle/>
          <a:p>
            <a:fld id="{EA34D885-E261-4B6D-B400-5EF6CAF18CD1}" type="slidenum">
              <a:rPr lang="en-IN" smtClean="0"/>
              <a:t>‹#›</a:t>
            </a:fld>
            <a:endParaRPr lang="en-IN"/>
          </a:p>
        </p:txBody>
      </p:sp>
    </p:spTree>
    <p:extLst>
      <p:ext uri="{BB962C8B-B14F-4D97-AF65-F5344CB8AC3E}">
        <p14:creationId xmlns:p14="http://schemas.microsoft.com/office/powerpoint/2010/main" val="1657237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6FC-E588-024C-8AF9-01F52BFE5E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F0D948-5A6D-2371-775E-D2F9B97B66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CC7773-DC4C-730D-764E-7A32393B396C}"/>
              </a:ext>
            </a:extLst>
          </p:cNvPr>
          <p:cNvSpPr>
            <a:spLocks noGrp="1"/>
          </p:cNvSpPr>
          <p:nvPr>
            <p:ph type="dt" sz="half" idx="10"/>
          </p:nvPr>
        </p:nvSpPr>
        <p:spPr/>
        <p:txBody>
          <a:bodyPr/>
          <a:lstStyle/>
          <a:p>
            <a:fld id="{79CDF119-0E84-4F8E-9379-FADE7B3AA435}" type="datetimeFigureOut">
              <a:rPr lang="en-IN" smtClean="0"/>
              <a:t>09-07-2024</a:t>
            </a:fld>
            <a:endParaRPr lang="en-IN"/>
          </a:p>
        </p:txBody>
      </p:sp>
      <p:sp>
        <p:nvSpPr>
          <p:cNvPr id="5" name="Footer Placeholder 4">
            <a:extLst>
              <a:ext uri="{FF2B5EF4-FFF2-40B4-BE49-F238E27FC236}">
                <a16:creationId xmlns:a16="http://schemas.microsoft.com/office/drawing/2014/main" id="{40DD06FE-5565-9122-1266-2DAA1573EB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CF95DB-2A36-03FA-DEC1-AC5747EB44C0}"/>
              </a:ext>
            </a:extLst>
          </p:cNvPr>
          <p:cNvSpPr>
            <a:spLocks noGrp="1"/>
          </p:cNvSpPr>
          <p:nvPr>
            <p:ph type="sldNum" sz="quarter" idx="12"/>
          </p:nvPr>
        </p:nvSpPr>
        <p:spPr/>
        <p:txBody>
          <a:bodyPr/>
          <a:lstStyle/>
          <a:p>
            <a:fld id="{EA34D885-E261-4B6D-B400-5EF6CAF18CD1}" type="slidenum">
              <a:rPr lang="en-IN" smtClean="0"/>
              <a:t>‹#›</a:t>
            </a:fld>
            <a:endParaRPr lang="en-IN"/>
          </a:p>
        </p:txBody>
      </p:sp>
    </p:spTree>
    <p:extLst>
      <p:ext uri="{BB962C8B-B14F-4D97-AF65-F5344CB8AC3E}">
        <p14:creationId xmlns:p14="http://schemas.microsoft.com/office/powerpoint/2010/main" val="150554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3692-E8A2-591E-A7B2-270975B7DB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EEFBF8-CA7F-2A59-1AB2-4E7D5D282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31EAE9-07A6-C236-D105-D4108F92DDCB}"/>
              </a:ext>
            </a:extLst>
          </p:cNvPr>
          <p:cNvSpPr>
            <a:spLocks noGrp="1"/>
          </p:cNvSpPr>
          <p:nvPr>
            <p:ph type="dt" sz="half" idx="10"/>
          </p:nvPr>
        </p:nvSpPr>
        <p:spPr/>
        <p:txBody>
          <a:bodyPr/>
          <a:lstStyle/>
          <a:p>
            <a:fld id="{79CDF119-0E84-4F8E-9379-FADE7B3AA435}" type="datetimeFigureOut">
              <a:rPr lang="en-IN" smtClean="0"/>
              <a:t>09-07-2024</a:t>
            </a:fld>
            <a:endParaRPr lang="en-IN"/>
          </a:p>
        </p:txBody>
      </p:sp>
      <p:sp>
        <p:nvSpPr>
          <p:cNvPr id="5" name="Footer Placeholder 4">
            <a:extLst>
              <a:ext uri="{FF2B5EF4-FFF2-40B4-BE49-F238E27FC236}">
                <a16:creationId xmlns:a16="http://schemas.microsoft.com/office/drawing/2014/main" id="{E428F722-F979-CE37-5AF8-976680042C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8A2940-BCCE-A40C-B3EB-EA8A876FE899}"/>
              </a:ext>
            </a:extLst>
          </p:cNvPr>
          <p:cNvSpPr>
            <a:spLocks noGrp="1"/>
          </p:cNvSpPr>
          <p:nvPr>
            <p:ph type="sldNum" sz="quarter" idx="12"/>
          </p:nvPr>
        </p:nvSpPr>
        <p:spPr/>
        <p:txBody>
          <a:bodyPr/>
          <a:lstStyle/>
          <a:p>
            <a:fld id="{EA34D885-E261-4B6D-B400-5EF6CAF18CD1}" type="slidenum">
              <a:rPr lang="en-IN" smtClean="0"/>
              <a:t>‹#›</a:t>
            </a:fld>
            <a:endParaRPr lang="en-IN"/>
          </a:p>
        </p:txBody>
      </p:sp>
    </p:spTree>
    <p:extLst>
      <p:ext uri="{BB962C8B-B14F-4D97-AF65-F5344CB8AC3E}">
        <p14:creationId xmlns:p14="http://schemas.microsoft.com/office/powerpoint/2010/main" val="2029411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BABA7-EE50-ED2E-C2EC-E1CAE33C57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224932-79B3-4933-CEC8-3E44908278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EF8B1F-D4FA-6A1E-C053-9F602AC18E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B5974B-F4E1-77A2-C66B-2F65A7FDBDFF}"/>
              </a:ext>
            </a:extLst>
          </p:cNvPr>
          <p:cNvSpPr>
            <a:spLocks noGrp="1"/>
          </p:cNvSpPr>
          <p:nvPr>
            <p:ph type="dt" sz="half" idx="10"/>
          </p:nvPr>
        </p:nvSpPr>
        <p:spPr/>
        <p:txBody>
          <a:bodyPr/>
          <a:lstStyle/>
          <a:p>
            <a:fld id="{79CDF119-0E84-4F8E-9379-FADE7B3AA435}" type="datetimeFigureOut">
              <a:rPr lang="en-IN" smtClean="0"/>
              <a:t>09-07-2024</a:t>
            </a:fld>
            <a:endParaRPr lang="en-IN"/>
          </a:p>
        </p:txBody>
      </p:sp>
      <p:sp>
        <p:nvSpPr>
          <p:cNvPr id="6" name="Footer Placeholder 5">
            <a:extLst>
              <a:ext uri="{FF2B5EF4-FFF2-40B4-BE49-F238E27FC236}">
                <a16:creationId xmlns:a16="http://schemas.microsoft.com/office/drawing/2014/main" id="{38D7A594-37D0-3224-EE65-7E5CA801FD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EEE2C4-8A0F-647C-4834-8DE0340E0221}"/>
              </a:ext>
            </a:extLst>
          </p:cNvPr>
          <p:cNvSpPr>
            <a:spLocks noGrp="1"/>
          </p:cNvSpPr>
          <p:nvPr>
            <p:ph type="sldNum" sz="quarter" idx="12"/>
          </p:nvPr>
        </p:nvSpPr>
        <p:spPr/>
        <p:txBody>
          <a:bodyPr/>
          <a:lstStyle/>
          <a:p>
            <a:fld id="{EA34D885-E261-4B6D-B400-5EF6CAF18CD1}" type="slidenum">
              <a:rPr lang="en-IN" smtClean="0"/>
              <a:t>‹#›</a:t>
            </a:fld>
            <a:endParaRPr lang="en-IN"/>
          </a:p>
        </p:txBody>
      </p:sp>
    </p:spTree>
    <p:extLst>
      <p:ext uri="{BB962C8B-B14F-4D97-AF65-F5344CB8AC3E}">
        <p14:creationId xmlns:p14="http://schemas.microsoft.com/office/powerpoint/2010/main" val="3591085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E8547-17C8-FEF9-0CA1-8B5621FA41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9B0831-E725-3C09-74C6-2805D8DC81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1451E4-8CEF-75F0-27E2-164268F880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CFA8E1-F639-476E-39A2-74C77F096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FC624A-FEFA-27AB-2982-9E3F023451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F4AE32-D65B-8F65-0B60-172B67BF717A}"/>
              </a:ext>
            </a:extLst>
          </p:cNvPr>
          <p:cNvSpPr>
            <a:spLocks noGrp="1"/>
          </p:cNvSpPr>
          <p:nvPr>
            <p:ph type="dt" sz="half" idx="10"/>
          </p:nvPr>
        </p:nvSpPr>
        <p:spPr/>
        <p:txBody>
          <a:bodyPr/>
          <a:lstStyle/>
          <a:p>
            <a:fld id="{79CDF119-0E84-4F8E-9379-FADE7B3AA435}" type="datetimeFigureOut">
              <a:rPr lang="en-IN" smtClean="0"/>
              <a:t>09-07-2024</a:t>
            </a:fld>
            <a:endParaRPr lang="en-IN"/>
          </a:p>
        </p:txBody>
      </p:sp>
      <p:sp>
        <p:nvSpPr>
          <p:cNvPr id="8" name="Footer Placeholder 7">
            <a:extLst>
              <a:ext uri="{FF2B5EF4-FFF2-40B4-BE49-F238E27FC236}">
                <a16:creationId xmlns:a16="http://schemas.microsoft.com/office/drawing/2014/main" id="{1E73AFF5-30B8-9BAE-8C9D-94770F9405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542CC88-A6B2-D4CE-0FDB-A9DBDBF78F22}"/>
              </a:ext>
            </a:extLst>
          </p:cNvPr>
          <p:cNvSpPr>
            <a:spLocks noGrp="1"/>
          </p:cNvSpPr>
          <p:nvPr>
            <p:ph type="sldNum" sz="quarter" idx="12"/>
          </p:nvPr>
        </p:nvSpPr>
        <p:spPr/>
        <p:txBody>
          <a:bodyPr/>
          <a:lstStyle/>
          <a:p>
            <a:fld id="{EA34D885-E261-4B6D-B400-5EF6CAF18CD1}" type="slidenum">
              <a:rPr lang="en-IN" smtClean="0"/>
              <a:t>‹#›</a:t>
            </a:fld>
            <a:endParaRPr lang="en-IN"/>
          </a:p>
        </p:txBody>
      </p:sp>
    </p:spTree>
    <p:extLst>
      <p:ext uri="{BB962C8B-B14F-4D97-AF65-F5344CB8AC3E}">
        <p14:creationId xmlns:p14="http://schemas.microsoft.com/office/powerpoint/2010/main" val="532425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0A1B-835E-95C2-094D-1D2AEB8287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4A77B4-DF57-D8ED-D2F9-A47A17FFA093}"/>
              </a:ext>
            </a:extLst>
          </p:cNvPr>
          <p:cNvSpPr>
            <a:spLocks noGrp="1"/>
          </p:cNvSpPr>
          <p:nvPr>
            <p:ph type="dt" sz="half" idx="10"/>
          </p:nvPr>
        </p:nvSpPr>
        <p:spPr/>
        <p:txBody>
          <a:bodyPr/>
          <a:lstStyle/>
          <a:p>
            <a:fld id="{79CDF119-0E84-4F8E-9379-FADE7B3AA435}" type="datetimeFigureOut">
              <a:rPr lang="en-IN" smtClean="0"/>
              <a:t>09-07-2024</a:t>
            </a:fld>
            <a:endParaRPr lang="en-IN"/>
          </a:p>
        </p:txBody>
      </p:sp>
      <p:sp>
        <p:nvSpPr>
          <p:cNvPr id="4" name="Footer Placeholder 3">
            <a:extLst>
              <a:ext uri="{FF2B5EF4-FFF2-40B4-BE49-F238E27FC236}">
                <a16:creationId xmlns:a16="http://schemas.microsoft.com/office/drawing/2014/main" id="{B99C4D91-BF2D-53B8-BE83-1CD9C39026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2D34A5-5F30-1358-16A7-A628ABD3AF95}"/>
              </a:ext>
            </a:extLst>
          </p:cNvPr>
          <p:cNvSpPr>
            <a:spLocks noGrp="1"/>
          </p:cNvSpPr>
          <p:nvPr>
            <p:ph type="sldNum" sz="quarter" idx="12"/>
          </p:nvPr>
        </p:nvSpPr>
        <p:spPr/>
        <p:txBody>
          <a:bodyPr/>
          <a:lstStyle/>
          <a:p>
            <a:fld id="{EA34D885-E261-4B6D-B400-5EF6CAF18CD1}" type="slidenum">
              <a:rPr lang="en-IN" smtClean="0"/>
              <a:t>‹#›</a:t>
            </a:fld>
            <a:endParaRPr lang="en-IN"/>
          </a:p>
        </p:txBody>
      </p:sp>
    </p:spTree>
    <p:extLst>
      <p:ext uri="{BB962C8B-B14F-4D97-AF65-F5344CB8AC3E}">
        <p14:creationId xmlns:p14="http://schemas.microsoft.com/office/powerpoint/2010/main" val="4160046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3C1994-6F73-4F0C-BEDF-5026843555C9}"/>
              </a:ext>
            </a:extLst>
          </p:cNvPr>
          <p:cNvSpPr>
            <a:spLocks noGrp="1"/>
          </p:cNvSpPr>
          <p:nvPr>
            <p:ph type="dt" sz="half" idx="10"/>
          </p:nvPr>
        </p:nvSpPr>
        <p:spPr/>
        <p:txBody>
          <a:bodyPr/>
          <a:lstStyle/>
          <a:p>
            <a:fld id="{79CDF119-0E84-4F8E-9379-FADE7B3AA435}" type="datetimeFigureOut">
              <a:rPr lang="en-IN" smtClean="0"/>
              <a:t>09-07-2024</a:t>
            </a:fld>
            <a:endParaRPr lang="en-IN"/>
          </a:p>
        </p:txBody>
      </p:sp>
      <p:sp>
        <p:nvSpPr>
          <p:cNvPr id="3" name="Footer Placeholder 2">
            <a:extLst>
              <a:ext uri="{FF2B5EF4-FFF2-40B4-BE49-F238E27FC236}">
                <a16:creationId xmlns:a16="http://schemas.microsoft.com/office/drawing/2014/main" id="{6FE7D4E9-ECB2-248A-D060-7F84E45482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A759DA-4AE7-F207-C357-0EFDF6E5714C}"/>
              </a:ext>
            </a:extLst>
          </p:cNvPr>
          <p:cNvSpPr>
            <a:spLocks noGrp="1"/>
          </p:cNvSpPr>
          <p:nvPr>
            <p:ph type="sldNum" sz="quarter" idx="12"/>
          </p:nvPr>
        </p:nvSpPr>
        <p:spPr/>
        <p:txBody>
          <a:bodyPr/>
          <a:lstStyle/>
          <a:p>
            <a:fld id="{EA34D885-E261-4B6D-B400-5EF6CAF18CD1}" type="slidenum">
              <a:rPr lang="en-IN" smtClean="0"/>
              <a:t>‹#›</a:t>
            </a:fld>
            <a:endParaRPr lang="en-IN"/>
          </a:p>
        </p:txBody>
      </p:sp>
    </p:spTree>
    <p:extLst>
      <p:ext uri="{BB962C8B-B14F-4D97-AF65-F5344CB8AC3E}">
        <p14:creationId xmlns:p14="http://schemas.microsoft.com/office/powerpoint/2010/main" val="4090196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C335-94F8-B31E-4AA2-FCE03F980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A722F4-775F-5B2A-86CB-130B3E232B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66B806-F4D4-17EB-4333-42893A601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F038FB-5565-B17D-B59A-7EC7CF6551A2}"/>
              </a:ext>
            </a:extLst>
          </p:cNvPr>
          <p:cNvSpPr>
            <a:spLocks noGrp="1"/>
          </p:cNvSpPr>
          <p:nvPr>
            <p:ph type="dt" sz="half" idx="10"/>
          </p:nvPr>
        </p:nvSpPr>
        <p:spPr/>
        <p:txBody>
          <a:bodyPr/>
          <a:lstStyle/>
          <a:p>
            <a:fld id="{79CDF119-0E84-4F8E-9379-FADE7B3AA435}" type="datetimeFigureOut">
              <a:rPr lang="en-IN" smtClean="0"/>
              <a:t>09-07-2024</a:t>
            </a:fld>
            <a:endParaRPr lang="en-IN"/>
          </a:p>
        </p:txBody>
      </p:sp>
      <p:sp>
        <p:nvSpPr>
          <p:cNvPr id="6" name="Footer Placeholder 5">
            <a:extLst>
              <a:ext uri="{FF2B5EF4-FFF2-40B4-BE49-F238E27FC236}">
                <a16:creationId xmlns:a16="http://schemas.microsoft.com/office/drawing/2014/main" id="{A59A3FB4-CF53-AD8E-2A96-FE9DD04D9C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E6B70A-11F0-952C-DE23-16DF0CA8838C}"/>
              </a:ext>
            </a:extLst>
          </p:cNvPr>
          <p:cNvSpPr>
            <a:spLocks noGrp="1"/>
          </p:cNvSpPr>
          <p:nvPr>
            <p:ph type="sldNum" sz="quarter" idx="12"/>
          </p:nvPr>
        </p:nvSpPr>
        <p:spPr/>
        <p:txBody>
          <a:bodyPr/>
          <a:lstStyle/>
          <a:p>
            <a:fld id="{EA34D885-E261-4B6D-B400-5EF6CAF18CD1}" type="slidenum">
              <a:rPr lang="en-IN" smtClean="0"/>
              <a:t>‹#›</a:t>
            </a:fld>
            <a:endParaRPr lang="en-IN"/>
          </a:p>
        </p:txBody>
      </p:sp>
    </p:spTree>
    <p:extLst>
      <p:ext uri="{BB962C8B-B14F-4D97-AF65-F5344CB8AC3E}">
        <p14:creationId xmlns:p14="http://schemas.microsoft.com/office/powerpoint/2010/main" val="3820975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CA72-46C0-3DC3-C653-4CA8231F3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813FFA-E5C7-E704-0F79-CB9174AF44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136936-BA4B-76AC-4670-30451554A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52B928-83C3-6088-F77D-C2DE9D42D5F4}"/>
              </a:ext>
            </a:extLst>
          </p:cNvPr>
          <p:cNvSpPr>
            <a:spLocks noGrp="1"/>
          </p:cNvSpPr>
          <p:nvPr>
            <p:ph type="dt" sz="half" idx="10"/>
          </p:nvPr>
        </p:nvSpPr>
        <p:spPr/>
        <p:txBody>
          <a:bodyPr/>
          <a:lstStyle/>
          <a:p>
            <a:fld id="{79CDF119-0E84-4F8E-9379-FADE7B3AA435}" type="datetimeFigureOut">
              <a:rPr lang="en-IN" smtClean="0"/>
              <a:t>09-07-2024</a:t>
            </a:fld>
            <a:endParaRPr lang="en-IN"/>
          </a:p>
        </p:txBody>
      </p:sp>
      <p:sp>
        <p:nvSpPr>
          <p:cNvPr id="6" name="Footer Placeholder 5">
            <a:extLst>
              <a:ext uri="{FF2B5EF4-FFF2-40B4-BE49-F238E27FC236}">
                <a16:creationId xmlns:a16="http://schemas.microsoft.com/office/drawing/2014/main" id="{42AFEDA5-3842-9C0B-1F1A-852DAFE0F8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DABFDD-98FE-5E7F-C41A-E93907A3F450}"/>
              </a:ext>
            </a:extLst>
          </p:cNvPr>
          <p:cNvSpPr>
            <a:spLocks noGrp="1"/>
          </p:cNvSpPr>
          <p:nvPr>
            <p:ph type="sldNum" sz="quarter" idx="12"/>
          </p:nvPr>
        </p:nvSpPr>
        <p:spPr/>
        <p:txBody>
          <a:bodyPr/>
          <a:lstStyle/>
          <a:p>
            <a:fld id="{EA34D885-E261-4B6D-B400-5EF6CAF18CD1}" type="slidenum">
              <a:rPr lang="en-IN" smtClean="0"/>
              <a:t>‹#›</a:t>
            </a:fld>
            <a:endParaRPr lang="en-IN"/>
          </a:p>
        </p:txBody>
      </p:sp>
    </p:spTree>
    <p:extLst>
      <p:ext uri="{BB962C8B-B14F-4D97-AF65-F5344CB8AC3E}">
        <p14:creationId xmlns:p14="http://schemas.microsoft.com/office/powerpoint/2010/main" val="154405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AB05BC-B130-9592-1B96-EDF8E43DF2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FA1280-3C27-C5F7-07B2-0677D8E4AD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D113D1-FF08-9C6E-A447-33CB4B6A2B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DF119-0E84-4F8E-9379-FADE7B3AA435}" type="datetimeFigureOut">
              <a:rPr lang="en-IN" smtClean="0"/>
              <a:t>09-07-2024</a:t>
            </a:fld>
            <a:endParaRPr lang="en-IN"/>
          </a:p>
        </p:txBody>
      </p:sp>
      <p:sp>
        <p:nvSpPr>
          <p:cNvPr id="5" name="Footer Placeholder 4">
            <a:extLst>
              <a:ext uri="{FF2B5EF4-FFF2-40B4-BE49-F238E27FC236}">
                <a16:creationId xmlns:a16="http://schemas.microsoft.com/office/drawing/2014/main" id="{0C8B1EAF-5A63-B512-754C-9CC64350C4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8D57AE-3E71-9C3E-EBD0-1FB2A2E53A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4D885-E261-4B6D-B400-5EF6CAF18CD1}" type="slidenum">
              <a:rPr lang="en-IN" smtClean="0"/>
              <a:t>‹#›</a:t>
            </a:fld>
            <a:endParaRPr lang="en-IN"/>
          </a:p>
        </p:txBody>
      </p:sp>
    </p:spTree>
    <p:extLst>
      <p:ext uri="{BB962C8B-B14F-4D97-AF65-F5344CB8AC3E}">
        <p14:creationId xmlns:p14="http://schemas.microsoft.com/office/powerpoint/2010/main" val="478999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0DC1-5D79-62B3-3E1B-932884F3746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B85AD36-BD33-A8E7-5249-5023D28F8C47}"/>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F2FBE4FB-8952-4213-D090-A5D08489A57E}"/>
              </a:ext>
            </a:extLst>
          </p:cNvPr>
          <p:cNvPicPr>
            <a:picLocks noChangeAspect="1"/>
          </p:cNvPicPr>
          <p:nvPr/>
        </p:nvPicPr>
        <p:blipFill>
          <a:blip r:embed="rId2"/>
          <a:stretch>
            <a:fillRect/>
          </a:stretch>
        </p:blipFill>
        <p:spPr>
          <a:xfrm>
            <a:off x="718457" y="389332"/>
            <a:ext cx="10480723" cy="6079336"/>
          </a:xfrm>
          <a:prstGeom prst="rect">
            <a:avLst/>
          </a:prstGeom>
        </p:spPr>
      </p:pic>
    </p:spTree>
    <p:extLst>
      <p:ext uri="{BB962C8B-B14F-4D97-AF65-F5344CB8AC3E}">
        <p14:creationId xmlns:p14="http://schemas.microsoft.com/office/powerpoint/2010/main" val="109733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1735C-8A67-8D44-751E-FA5691EA8B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E5FD41-54E8-2EEA-588F-D7143721A0A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6377793-82CE-B808-08EE-C2B7FB8D56FE}"/>
              </a:ext>
            </a:extLst>
          </p:cNvPr>
          <p:cNvPicPr>
            <a:picLocks noChangeAspect="1"/>
          </p:cNvPicPr>
          <p:nvPr/>
        </p:nvPicPr>
        <p:blipFill>
          <a:blip r:embed="rId2"/>
          <a:stretch>
            <a:fillRect/>
          </a:stretch>
        </p:blipFill>
        <p:spPr>
          <a:xfrm>
            <a:off x="507646" y="183294"/>
            <a:ext cx="11176707" cy="6564438"/>
          </a:xfrm>
          <a:prstGeom prst="rect">
            <a:avLst/>
          </a:prstGeom>
        </p:spPr>
      </p:pic>
    </p:spTree>
    <p:extLst>
      <p:ext uri="{BB962C8B-B14F-4D97-AF65-F5344CB8AC3E}">
        <p14:creationId xmlns:p14="http://schemas.microsoft.com/office/powerpoint/2010/main" val="421532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DBA3-DB1E-BDED-1A0F-9EA64C4A03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266F00-7F58-80CA-7812-34B202FF5B0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0EB7F6B-6E1B-3F44-AD65-76769563216B}"/>
              </a:ext>
            </a:extLst>
          </p:cNvPr>
          <p:cNvPicPr>
            <a:picLocks noChangeAspect="1"/>
          </p:cNvPicPr>
          <p:nvPr/>
        </p:nvPicPr>
        <p:blipFill>
          <a:blip r:embed="rId2"/>
          <a:stretch>
            <a:fillRect/>
          </a:stretch>
        </p:blipFill>
        <p:spPr>
          <a:xfrm>
            <a:off x="961054" y="365125"/>
            <a:ext cx="10047312" cy="5929561"/>
          </a:xfrm>
          <a:prstGeom prst="rect">
            <a:avLst/>
          </a:prstGeom>
        </p:spPr>
      </p:pic>
    </p:spTree>
    <p:extLst>
      <p:ext uri="{BB962C8B-B14F-4D97-AF65-F5344CB8AC3E}">
        <p14:creationId xmlns:p14="http://schemas.microsoft.com/office/powerpoint/2010/main" val="404558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AAE2-F63A-CE7C-EB31-965AE5182C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1BFD75-D874-091D-BFDC-7C59412175C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7B334D5-CDAB-0F18-05B5-24C31C5D9B73}"/>
              </a:ext>
            </a:extLst>
          </p:cNvPr>
          <p:cNvPicPr>
            <a:picLocks noChangeAspect="1"/>
          </p:cNvPicPr>
          <p:nvPr/>
        </p:nvPicPr>
        <p:blipFill>
          <a:blip r:embed="rId2"/>
          <a:stretch>
            <a:fillRect/>
          </a:stretch>
        </p:blipFill>
        <p:spPr>
          <a:xfrm>
            <a:off x="733251" y="271546"/>
            <a:ext cx="10311060" cy="6314908"/>
          </a:xfrm>
          <a:prstGeom prst="rect">
            <a:avLst/>
          </a:prstGeom>
        </p:spPr>
      </p:pic>
    </p:spTree>
    <p:extLst>
      <p:ext uri="{BB962C8B-B14F-4D97-AF65-F5344CB8AC3E}">
        <p14:creationId xmlns:p14="http://schemas.microsoft.com/office/powerpoint/2010/main" val="374417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AD13-048F-92FE-5590-298F05EFC8DB}"/>
              </a:ext>
            </a:extLst>
          </p:cNvPr>
          <p:cNvSpPr>
            <a:spLocks noGrp="1"/>
          </p:cNvSpPr>
          <p:nvPr>
            <p:ph type="title"/>
          </p:nvPr>
        </p:nvSpPr>
        <p:spPr>
          <a:xfrm>
            <a:off x="82421" y="169084"/>
            <a:ext cx="10515600" cy="511953"/>
          </a:xfrm>
        </p:spPr>
        <p:txBody>
          <a:bodyPr>
            <a:normAutofit fontScale="90000"/>
          </a:bodyPr>
          <a:lstStyle/>
          <a:p>
            <a:pPr algn="ctr"/>
            <a:r>
              <a:rPr lang="en-IN" b="1" i="0" dirty="0">
                <a:solidFill>
                  <a:srgbClr val="292929"/>
                </a:solidFill>
                <a:effectLst/>
                <a:latin typeface="sohne"/>
              </a:rPr>
              <a:t>DevOps Lifecycle: </a:t>
            </a:r>
            <a:endParaRPr lang="en-IN" dirty="0"/>
          </a:p>
        </p:txBody>
      </p:sp>
      <p:sp>
        <p:nvSpPr>
          <p:cNvPr id="3" name="Content Placeholder 2">
            <a:extLst>
              <a:ext uri="{FF2B5EF4-FFF2-40B4-BE49-F238E27FC236}">
                <a16:creationId xmlns:a16="http://schemas.microsoft.com/office/drawing/2014/main" id="{F2EE432A-ED7A-FC46-3AED-5B25140200BF}"/>
              </a:ext>
            </a:extLst>
          </p:cNvPr>
          <p:cNvSpPr>
            <a:spLocks noGrp="1"/>
          </p:cNvSpPr>
          <p:nvPr>
            <p:ph idx="1"/>
          </p:nvPr>
        </p:nvSpPr>
        <p:spPr>
          <a:xfrm>
            <a:off x="351692" y="1285598"/>
            <a:ext cx="11195539" cy="2372002"/>
          </a:xfrm>
        </p:spPr>
        <p:txBody>
          <a:bodyPr>
            <a:normAutofit fontScale="92500" lnSpcReduction="10000"/>
          </a:bodyPr>
          <a:lstStyle/>
          <a:p>
            <a:pPr marL="0" indent="0" algn="just">
              <a:buNone/>
            </a:pPr>
            <a:r>
              <a:rPr lang="en-US" sz="3600" b="0" i="0" dirty="0">
                <a:solidFill>
                  <a:srgbClr val="292929"/>
                </a:solidFill>
                <a:effectLst/>
                <a:latin typeface="Times New Roman" panose="02020603050405020304" pitchFamily="18" charset="0"/>
                <a:cs typeface="Times New Roman" panose="02020603050405020304" pitchFamily="18" charset="0"/>
              </a:rPr>
              <a:t>DevOps is a culture that maintains collaboration between Development and Operation. So it’s a combination of two words “Development” and “Operation”. </a:t>
            </a:r>
          </a:p>
          <a:p>
            <a:pPr marL="0" indent="0" algn="just">
              <a:buNone/>
            </a:pPr>
            <a:r>
              <a:rPr lang="en-US" sz="3600" b="0" i="0" dirty="0">
                <a:solidFill>
                  <a:srgbClr val="292929"/>
                </a:solidFill>
                <a:effectLst/>
                <a:latin typeface="Times New Roman" panose="02020603050405020304" pitchFamily="18" charset="0"/>
                <a:cs typeface="Times New Roman" panose="02020603050405020304" pitchFamily="18" charset="0"/>
              </a:rPr>
              <a:t>DevOps aims to increase the organization’s speed to deliver an application from the development phase to production.</a:t>
            </a:r>
          </a:p>
          <a:p>
            <a:pPr marL="0" indent="0" algn="just">
              <a:buNone/>
            </a:pPr>
            <a:endParaRPr lang="en-IN" sz="2400" dirty="0"/>
          </a:p>
        </p:txBody>
      </p:sp>
      <p:pic>
        <p:nvPicPr>
          <p:cNvPr id="2050" name="Picture 2">
            <a:extLst>
              <a:ext uri="{FF2B5EF4-FFF2-40B4-BE49-F238E27FC236}">
                <a16:creationId xmlns:a16="http://schemas.microsoft.com/office/drawing/2014/main" id="{150E79C0-15D8-22E8-68CB-D01640332D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1433" y="4048402"/>
            <a:ext cx="3000375"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10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0874A-1832-F17D-44CE-FB0D28CB5FA9}"/>
              </a:ext>
            </a:extLst>
          </p:cNvPr>
          <p:cNvSpPr>
            <a:spLocks noGrp="1"/>
          </p:cNvSpPr>
          <p:nvPr>
            <p:ph type="title"/>
          </p:nvPr>
        </p:nvSpPr>
        <p:spPr>
          <a:xfrm>
            <a:off x="93306" y="365125"/>
            <a:ext cx="11887200" cy="1325563"/>
          </a:xfrm>
        </p:spPr>
        <p:txBody>
          <a:bodyPr>
            <a:noAutofit/>
          </a:bodyPr>
          <a:lstStyle/>
          <a:p>
            <a:r>
              <a:rPr lang="en-US" sz="2800" b="0" i="0" dirty="0">
                <a:solidFill>
                  <a:srgbClr val="292929"/>
                </a:solidFill>
                <a:effectLst/>
                <a:latin typeface="Times New Roman" panose="02020603050405020304" pitchFamily="18" charset="0"/>
                <a:cs typeface="Times New Roman" panose="02020603050405020304" pitchFamily="18" charset="0"/>
              </a:rPr>
              <a:t>As everybody knows after development, the application needs to go under some phases like build, test, deploy, operate and monitor. Each phase has its standards.</a:t>
            </a:r>
            <a:endParaRPr lang="en-IN" sz="28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68EB0871-0C1A-5BA6-9FDF-207EF3951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393" y="2120264"/>
            <a:ext cx="7439025"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40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E9F9B-9600-BA99-D87C-1D7C532BBC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350B9C-517F-7E71-8D7E-8420C73819DE}"/>
              </a:ext>
            </a:extLst>
          </p:cNvPr>
          <p:cNvSpPr>
            <a:spLocks noGrp="1"/>
          </p:cNvSpPr>
          <p:nvPr>
            <p:ph idx="1"/>
          </p:nvPr>
        </p:nvSpPr>
        <p:spPr/>
        <p:txBody>
          <a:bodyPr/>
          <a:lstStyle/>
          <a:p>
            <a:endParaRPr lang="en-IN"/>
          </a:p>
        </p:txBody>
      </p:sp>
      <p:pic>
        <p:nvPicPr>
          <p:cNvPr id="5122" name="Picture 2" descr="See the source image">
            <a:extLst>
              <a:ext uri="{FF2B5EF4-FFF2-40B4-BE49-F238E27FC236}">
                <a16:creationId xmlns:a16="http://schemas.microsoft.com/office/drawing/2014/main" id="{78B523B5-F75B-F60A-2AB9-9D981D2A2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5" y="243432"/>
            <a:ext cx="11864262" cy="6295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269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A1AA6-A2B9-EC3A-C553-796B1571A0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923C71-D0AA-4D8F-F0D5-0EE1C22FFB3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AC71C27-99FE-28E6-4ACE-3C66BE3BC45A}"/>
              </a:ext>
            </a:extLst>
          </p:cNvPr>
          <p:cNvPicPr>
            <a:picLocks noChangeAspect="1"/>
          </p:cNvPicPr>
          <p:nvPr/>
        </p:nvPicPr>
        <p:blipFill rotWithShape="1">
          <a:blip r:embed="rId2"/>
          <a:srcRect b="3296"/>
          <a:stretch/>
        </p:blipFill>
        <p:spPr>
          <a:xfrm>
            <a:off x="228146" y="214143"/>
            <a:ext cx="11735708" cy="6502739"/>
          </a:xfrm>
          <a:prstGeom prst="rect">
            <a:avLst/>
          </a:prstGeom>
        </p:spPr>
      </p:pic>
    </p:spTree>
    <p:extLst>
      <p:ext uri="{BB962C8B-B14F-4D97-AF65-F5344CB8AC3E}">
        <p14:creationId xmlns:p14="http://schemas.microsoft.com/office/powerpoint/2010/main" val="2115290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AB187-CFF8-A977-64EC-9A256D316EFE}"/>
              </a:ext>
            </a:extLst>
          </p:cNvPr>
          <p:cNvSpPr>
            <a:spLocks noGrp="1"/>
          </p:cNvSpPr>
          <p:nvPr>
            <p:ph idx="1"/>
          </p:nvPr>
        </p:nvSpPr>
        <p:spPr>
          <a:xfrm>
            <a:off x="0" y="98474"/>
            <a:ext cx="12091480" cy="6907237"/>
          </a:xfrm>
        </p:spPr>
        <p:txBody>
          <a:bodyPr>
            <a:normAutofit/>
          </a:bodyPr>
          <a:lstStyle/>
          <a:p>
            <a:pPr algn="just"/>
            <a:endParaRPr lang="en-US" b="1" i="0" dirty="0">
              <a:solidFill>
                <a:srgbClr val="000000"/>
              </a:solidFill>
              <a:effectLst/>
              <a:latin typeface="Times New Roman" panose="02020603050405020304" pitchFamily="18" charset="0"/>
              <a:cs typeface="Times New Roman" panose="02020603050405020304" pitchFamily="18" charset="0"/>
            </a:endParaRPr>
          </a:p>
          <a:p>
            <a:pPr algn="just"/>
            <a:r>
              <a:rPr lang="en-US" b="1" i="0" dirty="0">
                <a:solidFill>
                  <a:srgbClr val="000000"/>
                </a:solidFill>
                <a:effectLst/>
                <a:latin typeface="Times New Roman" panose="02020603050405020304" pitchFamily="18" charset="0"/>
                <a:cs typeface="Times New Roman" panose="02020603050405020304" pitchFamily="18" charset="0"/>
              </a:rPr>
              <a:t>Plan:</a:t>
            </a:r>
            <a:r>
              <a:rPr lang="en-US" b="0" i="0" dirty="0">
                <a:solidFill>
                  <a:srgbClr val="000000"/>
                </a:solidFill>
                <a:effectLst/>
                <a:latin typeface="Times New Roman" panose="02020603050405020304" pitchFamily="18" charset="0"/>
                <a:cs typeface="Times New Roman" panose="02020603050405020304" pitchFamily="18" charset="0"/>
              </a:rPr>
              <a:t> In this stage, teams identify the business requirement and collect end-user feedback. They create a project roadmap to maximize the business value and deliver the desired product during this stage.</a:t>
            </a:r>
          </a:p>
          <a:p>
            <a:pPr algn="just"/>
            <a:r>
              <a:rPr lang="en-US" b="1" i="0" dirty="0">
                <a:solidFill>
                  <a:srgbClr val="000000"/>
                </a:solidFill>
                <a:effectLst/>
                <a:latin typeface="Times New Roman" panose="02020603050405020304" pitchFamily="18" charset="0"/>
                <a:cs typeface="Times New Roman" panose="02020603050405020304" pitchFamily="18" charset="0"/>
              </a:rPr>
              <a:t>Code:</a:t>
            </a:r>
            <a:r>
              <a:rPr lang="en-US" b="0" i="0" dirty="0">
                <a:solidFill>
                  <a:srgbClr val="000000"/>
                </a:solidFill>
                <a:effectLst/>
                <a:latin typeface="Times New Roman" panose="02020603050405020304" pitchFamily="18" charset="0"/>
                <a:cs typeface="Times New Roman" panose="02020603050405020304" pitchFamily="18" charset="0"/>
              </a:rPr>
              <a:t> The </a:t>
            </a:r>
            <a:r>
              <a:rPr lang="en-US" b="1" i="0" dirty="0">
                <a:solidFill>
                  <a:srgbClr val="000000"/>
                </a:solidFill>
                <a:effectLst/>
                <a:latin typeface="Times New Roman" panose="02020603050405020304" pitchFamily="18" charset="0"/>
                <a:cs typeface="Times New Roman" panose="02020603050405020304" pitchFamily="18" charset="0"/>
              </a:rPr>
              <a:t>code development</a:t>
            </a:r>
            <a:r>
              <a:rPr lang="en-US" b="0" i="0" dirty="0">
                <a:solidFill>
                  <a:srgbClr val="000000"/>
                </a:solidFill>
                <a:effectLst/>
                <a:latin typeface="Times New Roman" panose="02020603050405020304" pitchFamily="18" charset="0"/>
                <a:cs typeface="Times New Roman" panose="02020603050405020304" pitchFamily="18" charset="0"/>
              </a:rPr>
              <a:t> takes place at this stage. The development teams use some tools and plugins like </a:t>
            </a:r>
            <a:r>
              <a:rPr lang="en-US" b="0" i="1" dirty="0">
                <a:solidFill>
                  <a:srgbClr val="000000"/>
                </a:solidFill>
                <a:effectLst/>
                <a:latin typeface="Times New Roman" panose="02020603050405020304" pitchFamily="18" charset="0"/>
                <a:cs typeface="Times New Roman" panose="02020603050405020304" pitchFamily="18" charset="0"/>
              </a:rPr>
              <a:t>Git</a:t>
            </a:r>
            <a:r>
              <a:rPr lang="en-US" b="0" i="0" dirty="0">
                <a:solidFill>
                  <a:srgbClr val="000000"/>
                </a:solidFill>
                <a:effectLst/>
                <a:latin typeface="Times New Roman" panose="02020603050405020304" pitchFamily="18" charset="0"/>
                <a:cs typeface="Times New Roman" panose="02020603050405020304" pitchFamily="18" charset="0"/>
              </a:rPr>
              <a:t> to streamline the development process, which helps them avoid security flaws and lousy coding practices.</a:t>
            </a:r>
          </a:p>
          <a:p>
            <a:pPr algn="just"/>
            <a:r>
              <a:rPr lang="en-US" b="1" i="0" dirty="0">
                <a:solidFill>
                  <a:srgbClr val="000000"/>
                </a:solidFill>
                <a:effectLst/>
                <a:latin typeface="Times New Roman" panose="02020603050405020304" pitchFamily="18" charset="0"/>
                <a:cs typeface="Times New Roman" panose="02020603050405020304" pitchFamily="18" charset="0"/>
              </a:rPr>
              <a:t>Build: </a:t>
            </a:r>
            <a:r>
              <a:rPr lang="en-US" b="0" i="0" dirty="0">
                <a:solidFill>
                  <a:srgbClr val="000000"/>
                </a:solidFill>
                <a:effectLst/>
                <a:latin typeface="Times New Roman" panose="02020603050405020304" pitchFamily="18" charset="0"/>
                <a:cs typeface="Times New Roman" panose="02020603050405020304" pitchFamily="18" charset="0"/>
              </a:rPr>
              <a:t>In this stage, once developers finish their task, they commit the code to the shared code repository using build tools like Maven and Gradle.</a:t>
            </a:r>
          </a:p>
          <a:p>
            <a:pPr algn="just"/>
            <a:r>
              <a:rPr lang="en-US" b="1" i="0" dirty="0">
                <a:solidFill>
                  <a:srgbClr val="000000"/>
                </a:solidFill>
                <a:effectLst/>
                <a:latin typeface="Times New Roman" panose="02020603050405020304" pitchFamily="18" charset="0"/>
                <a:cs typeface="Times New Roman" panose="02020603050405020304" pitchFamily="18" charset="0"/>
              </a:rPr>
              <a:t>Test: </a:t>
            </a:r>
            <a:r>
              <a:rPr lang="en-US" b="0" i="0" dirty="0">
                <a:solidFill>
                  <a:srgbClr val="000000"/>
                </a:solidFill>
                <a:effectLst/>
                <a:latin typeface="Times New Roman" panose="02020603050405020304" pitchFamily="18" charset="0"/>
                <a:cs typeface="Times New Roman" panose="02020603050405020304" pitchFamily="18" charset="0"/>
              </a:rPr>
              <a:t>Once the build is ready, it is deployed to the test environment first to perform several types of testing like user acceptance test, security test, integration testing, performance testing, etc., using tools like JUnit, Selenium, etc., to ensure software quality.</a:t>
            </a:r>
          </a:p>
        </p:txBody>
      </p:sp>
    </p:spTree>
    <p:extLst>
      <p:ext uri="{BB962C8B-B14F-4D97-AF65-F5344CB8AC3E}">
        <p14:creationId xmlns:p14="http://schemas.microsoft.com/office/powerpoint/2010/main" val="175209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B35BB-F426-D90F-7B54-FA1575A6B8A7}"/>
              </a:ext>
            </a:extLst>
          </p:cNvPr>
          <p:cNvSpPr>
            <a:spLocks noGrp="1"/>
          </p:cNvSpPr>
          <p:nvPr>
            <p:ph idx="1"/>
          </p:nvPr>
        </p:nvSpPr>
        <p:spPr>
          <a:xfrm>
            <a:off x="0" y="573932"/>
            <a:ext cx="12192000" cy="5603031"/>
          </a:xfrm>
        </p:spPr>
        <p:txBody>
          <a:bodyPr>
            <a:normAutofit/>
          </a:bodyPr>
          <a:lstStyle/>
          <a:p>
            <a:pPr algn="just"/>
            <a:r>
              <a:rPr lang="en-US" b="1" i="0" dirty="0">
                <a:solidFill>
                  <a:srgbClr val="000000"/>
                </a:solidFill>
                <a:effectLst/>
                <a:latin typeface="Times New Roman" panose="02020603050405020304" pitchFamily="18" charset="0"/>
                <a:cs typeface="Times New Roman" panose="02020603050405020304" pitchFamily="18" charset="0"/>
              </a:rPr>
              <a:t>Release:</a:t>
            </a:r>
            <a:r>
              <a:rPr lang="en-US" b="0" i="0" dirty="0">
                <a:solidFill>
                  <a:srgbClr val="000000"/>
                </a:solidFill>
                <a:effectLst/>
                <a:latin typeface="Times New Roman" panose="02020603050405020304" pitchFamily="18" charset="0"/>
                <a:cs typeface="Times New Roman" panose="02020603050405020304" pitchFamily="18" charset="0"/>
              </a:rPr>
              <a:t> The build is ready to deploy on the production environment at this phase. Once the build passes all tests, the operations team schedules the releases or deploys multiple releases to production, depending on the organizational needs.</a:t>
            </a:r>
          </a:p>
          <a:p>
            <a:pPr algn="just"/>
            <a:r>
              <a:rPr lang="en-US" b="1" i="0" dirty="0">
                <a:solidFill>
                  <a:srgbClr val="000000"/>
                </a:solidFill>
                <a:effectLst/>
                <a:latin typeface="Times New Roman" panose="02020603050405020304" pitchFamily="18" charset="0"/>
                <a:cs typeface="Times New Roman" panose="02020603050405020304" pitchFamily="18" charset="0"/>
              </a:rPr>
              <a:t>Deploy:</a:t>
            </a:r>
            <a:r>
              <a:rPr lang="en-US" b="0" i="0" dirty="0">
                <a:solidFill>
                  <a:srgbClr val="000000"/>
                </a:solidFill>
                <a:effectLst/>
                <a:latin typeface="Times New Roman" panose="02020603050405020304" pitchFamily="18" charset="0"/>
                <a:cs typeface="Times New Roman" panose="02020603050405020304" pitchFamily="18" charset="0"/>
              </a:rPr>
              <a:t> In this stage, Infrastructure-as-Code helps build the production environment and then releases the build with the help of different tools.</a:t>
            </a:r>
          </a:p>
          <a:p>
            <a:pPr algn="just"/>
            <a:r>
              <a:rPr lang="en-US" b="1" i="0" dirty="0">
                <a:solidFill>
                  <a:srgbClr val="000000"/>
                </a:solidFill>
                <a:effectLst/>
                <a:latin typeface="Times New Roman" panose="02020603050405020304" pitchFamily="18" charset="0"/>
                <a:cs typeface="Times New Roman" panose="02020603050405020304" pitchFamily="18" charset="0"/>
              </a:rPr>
              <a:t>Operate: </a:t>
            </a:r>
            <a:r>
              <a:rPr lang="en-US" b="0" i="0" dirty="0">
                <a:solidFill>
                  <a:srgbClr val="000000"/>
                </a:solidFill>
                <a:effectLst/>
                <a:latin typeface="Times New Roman" panose="02020603050405020304" pitchFamily="18" charset="0"/>
                <a:cs typeface="Times New Roman" panose="02020603050405020304" pitchFamily="18" charset="0"/>
              </a:rPr>
              <a:t>The release is live now to use by customers. The operations team at this stage takes care of server configuring and provisioning using tools like Chef.</a:t>
            </a:r>
          </a:p>
          <a:p>
            <a:pPr algn="just"/>
            <a:r>
              <a:rPr lang="en-US" b="1" i="0" dirty="0">
                <a:solidFill>
                  <a:srgbClr val="000000"/>
                </a:solidFill>
                <a:effectLst/>
                <a:latin typeface="Times New Roman" panose="02020603050405020304" pitchFamily="18" charset="0"/>
                <a:cs typeface="Times New Roman" panose="02020603050405020304" pitchFamily="18" charset="0"/>
              </a:rPr>
              <a:t>Monitor: </a:t>
            </a:r>
            <a:r>
              <a:rPr lang="en-US" b="0" i="0" dirty="0">
                <a:solidFill>
                  <a:srgbClr val="000000"/>
                </a:solidFill>
                <a:effectLst/>
                <a:latin typeface="Times New Roman" panose="02020603050405020304" pitchFamily="18" charset="0"/>
                <a:cs typeface="Times New Roman" panose="02020603050405020304" pitchFamily="18" charset="0"/>
              </a:rPr>
              <a:t>In this stage, the DevOps pipeline is monitored based on data collected from customer behavior, application performance, etc. Monitoring the entire environment helps teams find the bottlenecks impacting the development and operations teams’ productivity.</a:t>
            </a:r>
          </a:p>
          <a:p>
            <a:endParaRPr lang="en-IN" dirty="0"/>
          </a:p>
        </p:txBody>
      </p:sp>
    </p:spTree>
    <p:extLst>
      <p:ext uri="{BB962C8B-B14F-4D97-AF65-F5344CB8AC3E}">
        <p14:creationId xmlns:p14="http://schemas.microsoft.com/office/powerpoint/2010/main" val="99816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CBDE-5108-46B1-7FEF-6CD0F3134A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8D4A72-218D-AFAC-E38D-190A6ED9349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8B6DCD3-18A9-ED29-EEAB-47BEB857D9FF}"/>
              </a:ext>
            </a:extLst>
          </p:cNvPr>
          <p:cNvPicPr>
            <a:picLocks noChangeAspect="1"/>
          </p:cNvPicPr>
          <p:nvPr/>
        </p:nvPicPr>
        <p:blipFill>
          <a:blip r:embed="rId2"/>
          <a:stretch>
            <a:fillRect/>
          </a:stretch>
        </p:blipFill>
        <p:spPr>
          <a:xfrm>
            <a:off x="1113239" y="794508"/>
            <a:ext cx="10240561" cy="5530998"/>
          </a:xfrm>
          <a:prstGeom prst="rect">
            <a:avLst/>
          </a:prstGeom>
        </p:spPr>
      </p:pic>
    </p:spTree>
    <p:extLst>
      <p:ext uri="{BB962C8B-B14F-4D97-AF65-F5344CB8AC3E}">
        <p14:creationId xmlns:p14="http://schemas.microsoft.com/office/powerpoint/2010/main" val="328879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73BDE-F743-E41C-A97F-D3075A8C8D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A0779C-0DE2-30D8-EBEA-D755A7F74D0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46EB396-0C12-E83B-EA3F-E04AC611950E}"/>
              </a:ext>
            </a:extLst>
          </p:cNvPr>
          <p:cNvPicPr>
            <a:picLocks noChangeAspect="1"/>
          </p:cNvPicPr>
          <p:nvPr/>
        </p:nvPicPr>
        <p:blipFill>
          <a:blip r:embed="rId2"/>
          <a:stretch>
            <a:fillRect/>
          </a:stretch>
        </p:blipFill>
        <p:spPr>
          <a:xfrm>
            <a:off x="113976" y="681037"/>
            <a:ext cx="11964048" cy="5430514"/>
          </a:xfrm>
          <a:prstGeom prst="rect">
            <a:avLst/>
          </a:prstGeom>
        </p:spPr>
      </p:pic>
    </p:spTree>
    <p:extLst>
      <p:ext uri="{BB962C8B-B14F-4D97-AF65-F5344CB8AC3E}">
        <p14:creationId xmlns:p14="http://schemas.microsoft.com/office/powerpoint/2010/main" val="3107936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56F52-9772-C22C-140B-5B7A25BBD8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010196-4DA5-5371-9F54-735A24AA46E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B87D78C-0386-EF18-8EDE-04C15DFAE874}"/>
              </a:ext>
            </a:extLst>
          </p:cNvPr>
          <p:cNvPicPr>
            <a:picLocks noChangeAspect="1"/>
          </p:cNvPicPr>
          <p:nvPr/>
        </p:nvPicPr>
        <p:blipFill>
          <a:blip r:embed="rId2"/>
          <a:stretch>
            <a:fillRect/>
          </a:stretch>
        </p:blipFill>
        <p:spPr>
          <a:xfrm>
            <a:off x="623011" y="508025"/>
            <a:ext cx="10730789" cy="6255437"/>
          </a:xfrm>
          <a:prstGeom prst="rect">
            <a:avLst/>
          </a:prstGeom>
        </p:spPr>
      </p:pic>
    </p:spTree>
    <p:extLst>
      <p:ext uri="{BB962C8B-B14F-4D97-AF65-F5344CB8AC3E}">
        <p14:creationId xmlns:p14="http://schemas.microsoft.com/office/powerpoint/2010/main" val="47672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4CFD0-466E-4E15-F082-C76EB2A641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8678D3-5B48-2139-E7BF-6BEE4DE0417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3E048A2-0394-026C-07F1-9F2610A59FC3}"/>
              </a:ext>
            </a:extLst>
          </p:cNvPr>
          <p:cNvPicPr>
            <a:picLocks noChangeAspect="1"/>
          </p:cNvPicPr>
          <p:nvPr/>
        </p:nvPicPr>
        <p:blipFill>
          <a:blip r:embed="rId2"/>
          <a:stretch>
            <a:fillRect/>
          </a:stretch>
        </p:blipFill>
        <p:spPr>
          <a:xfrm>
            <a:off x="590842" y="438366"/>
            <a:ext cx="11223246" cy="6054509"/>
          </a:xfrm>
          <a:prstGeom prst="rect">
            <a:avLst/>
          </a:prstGeom>
        </p:spPr>
      </p:pic>
    </p:spTree>
    <p:extLst>
      <p:ext uri="{BB962C8B-B14F-4D97-AF65-F5344CB8AC3E}">
        <p14:creationId xmlns:p14="http://schemas.microsoft.com/office/powerpoint/2010/main" val="325580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0E52-122E-7E27-3E42-9F8866A7C6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BD8047-208E-AB14-7AFB-CD3CEDDF8631}"/>
              </a:ext>
            </a:extLst>
          </p:cNvPr>
          <p:cNvSpPr>
            <a:spLocks noGrp="1"/>
          </p:cNvSpPr>
          <p:nvPr>
            <p:ph idx="1"/>
          </p:nvPr>
        </p:nvSpPr>
        <p:spPr/>
        <p:txBody>
          <a:bodyPr/>
          <a:lstStyle/>
          <a:p>
            <a:endParaRPr lang="en-IN" dirty="0"/>
          </a:p>
        </p:txBody>
      </p:sp>
      <p:pic>
        <p:nvPicPr>
          <p:cNvPr id="1026" name="Picture 2">
            <a:extLst>
              <a:ext uri="{FF2B5EF4-FFF2-40B4-BE49-F238E27FC236}">
                <a16:creationId xmlns:a16="http://schemas.microsoft.com/office/drawing/2014/main" id="{AEB8CE5D-6D7F-4DAC-9B2D-F41896B4D4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028"/>
          <a:stretch/>
        </p:blipFill>
        <p:spPr bwMode="auto">
          <a:xfrm>
            <a:off x="1575746" y="681037"/>
            <a:ext cx="8824913" cy="5758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644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78B42-699B-DF85-0985-CDD5E51015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87312D-BB85-6EB3-14CE-D3A7682BF4F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E335A39-79C4-AB1D-55EB-7751F37719D2}"/>
              </a:ext>
            </a:extLst>
          </p:cNvPr>
          <p:cNvPicPr>
            <a:picLocks noChangeAspect="1"/>
          </p:cNvPicPr>
          <p:nvPr/>
        </p:nvPicPr>
        <p:blipFill>
          <a:blip r:embed="rId2"/>
          <a:stretch>
            <a:fillRect/>
          </a:stretch>
        </p:blipFill>
        <p:spPr>
          <a:xfrm>
            <a:off x="447869" y="83976"/>
            <a:ext cx="10748865" cy="6774024"/>
          </a:xfrm>
          <a:prstGeom prst="rect">
            <a:avLst/>
          </a:prstGeom>
        </p:spPr>
      </p:pic>
    </p:spTree>
    <p:extLst>
      <p:ext uri="{BB962C8B-B14F-4D97-AF65-F5344CB8AC3E}">
        <p14:creationId xmlns:p14="http://schemas.microsoft.com/office/powerpoint/2010/main" val="3739210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BD98-F5B0-F67C-3135-41257A1311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9924D4-8F8E-6285-4CF4-D1A3AC40343E}"/>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E878F10B-E30D-3916-C548-AB9441F29E4F}"/>
              </a:ext>
            </a:extLst>
          </p:cNvPr>
          <p:cNvPicPr>
            <a:picLocks noChangeAspect="1"/>
          </p:cNvPicPr>
          <p:nvPr/>
        </p:nvPicPr>
        <p:blipFill>
          <a:blip r:embed="rId2"/>
          <a:stretch>
            <a:fillRect/>
          </a:stretch>
        </p:blipFill>
        <p:spPr>
          <a:xfrm>
            <a:off x="1" y="1045029"/>
            <a:ext cx="12192000" cy="4152121"/>
          </a:xfrm>
          <a:prstGeom prst="rect">
            <a:avLst/>
          </a:prstGeom>
        </p:spPr>
      </p:pic>
    </p:spTree>
    <p:extLst>
      <p:ext uri="{BB962C8B-B14F-4D97-AF65-F5344CB8AC3E}">
        <p14:creationId xmlns:p14="http://schemas.microsoft.com/office/powerpoint/2010/main" val="22349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9C88-FCB4-0109-BBE8-7E10D49A84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1C3A38-C974-3343-FF02-99707213147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0E06D8A-C5D1-325C-197E-FDCF3E423D9E}"/>
              </a:ext>
            </a:extLst>
          </p:cNvPr>
          <p:cNvPicPr>
            <a:picLocks noChangeAspect="1"/>
          </p:cNvPicPr>
          <p:nvPr/>
        </p:nvPicPr>
        <p:blipFill>
          <a:blip r:embed="rId2"/>
          <a:stretch>
            <a:fillRect/>
          </a:stretch>
        </p:blipFill>
        <p:spPr>
          <a:xfrm>
            <a:off x="1259633" y="3231"/>
            <a:ext cx="8789162" cy="6854769"/>
          </a:xfrm>
          <a:prstGeom prst="rect">
            <a:avLst/>
          </a:prstGeom>
        </p:spPr>
      </p:pic>
      <p:pic>
        <p:nvPicPr>
          <p:cNvPr id="7" name="Picture 6">
            <a:extLst>
              <a:ext uri="{FF2B5EF4-FFF2-40B4-BE49-F238E27FC236}">
                <a16:creationId xmlns:a16="http://schemas.microsoft.com/office/drawing/2014/main" id="{56D6F787-E07E-4841-50B3-3057AADE3A15}"/>
              </a:ext>
            </a:extLst>
          </p:cNvPr>
          <p:cNvPicPr>
            <a:picLocks noChangeAspect="1"/>
          </p:cNvPicPr>
          <p:nvPr/>
        </p:nvPicPr>
        <p:blipFill>
          <a:blip r:embed="rId3"/>
          <a:stretch>
            <a:fillRect/>
          </a:stretch>
        </p:blipFill>
        <p:spPr>
          <a:xfrm>
            <a:off x="1259633" y="111967"/>
            <a:ext cx="9339943" cy="6746033"/>
          </a:xfrm>
          <a:prstGeom prst="rect">
            <a:avLst/>
          </a:prstGeom>
        </p:spPr>
      </p:pic>
      <p:pic>
        <p:nvPicPr>
          <p:cNvPr id="9" name="Picture 8">
            <a:extLst>
              <a:ext uri="{FF2B5EF4-FFF2-40B4-BE49-F238E27FC236}">
                <a16:creationId xmlns:a16="http://schemas.microsoft.com/office/drawing/2014/main" id="{CCB49D4E-9155-C25C-D207-6166ECD4107B}"/>
              </a:ext>
            </a:extLst>
          </p:cNvPr>
          <p:cNvPicPr>
            <a:picLocks noChangeAspect="1"/>
          </p:cNvPicPr>
          <p:nvPr/>
        </p:nvPicPr>
        <p:blipFill>
          <a:blip r:embed="rId4"/>
          <a:stretch>
            <a:fillRect/>
          </a:stretch>
        </p:blipFill>
        <p:spPr>
          <a:xfrm>
            <a:off x="1611860" y="111967"/>
            <a:ext cx="8789161" cy="6746034"/>
          </a:xfrm>
          <a:prstGeom prst="rect">
            <a:avLst/>
          </a:prstGeom>
        </p:spPr>
      </p:pic>
    </p:spTree>
    <p:extLst>
      <p:ext uri="{BB962C8B-B14F-4D97-AF65-F5344CB8AC3E}">
        <p14:creationId xmlns:p14="http://schemas.microsoft.com/office/powerpoint/2010/main" val="302902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9BCF9-331D-D928-4C98-BF1204C2DD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53B743-DC6D-AAF0-64AA-75C40AF162E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A9E3C9B-A90C-6429-5427-905C374CC55E}"/>
              </a:ext>
            </a:extLst>
          </p:cNvPr>
          <p:cNvPicPr>
            <a:picLocks noChangeAspect="1"/>
          </p:cNvPicPr>
          <p:nvPr/>
        </p:nvPicPr>
        <p:blipFill>
          <a:blip r:embed="rId2"/>
          <a:stretch>
            <a:fillRect/>
          </a:stretch>
        </p:blipFill>
        <p:spPr>
          <a:xfrm>
            <a:off x="2892490" y="1"/>
            <a:ext cx="6015533" cy="6845208"/>
          </a:xfrm>
          <a:prstGeom prst="rect">
            <a:avLst/>
          </a:prstGeom>
        </p:spPr>
      </p:pic>
    </p:spTree>
    <p:extLst>
      <p:ext uri="{BB962C8B-B14F-4D97-AF65-F5344CB8AC3E}">
        <p14:creationId xmlns:p14="http://schemas.microsoft.com/office/powerpoint/2010/main" val="767345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C2FA8-3F2F-24D5-77A5-FE00F11E165F}"/>
              </a:ext>
            </a:extLst>
          </p:cNvPr>
          <p:cNvSpPr>
            <a:spLocks noGrp="1"/>
          </p:cNvSpPr>
          <p:nvPr>
            <p:ph type="ctrTitle"/>
          </p:nvPr>
        </p:nvSpPr>
        <p:spPr/>
        <p:txBody>
          <a:bodyPr/>
          <a:lstStyle/>
          <a:p>
            <a:r>
              <a:rPr lang="en-IN" dirty="0"/>
              <a:t>Advance DevOps</a:t>
            </a:r>
          </a:p>
        </p:txBody>
      </p:sp>
      <p:sp>
        <p:nvSpPr>
          <p:cNvPr id="3" name="Subtitle 2">
            <a:extLst>
              <a:ext uri="{FF2B5EF4-FFF2-40B4-BE49-F238E27FC236}">
                <a16:creationId xmlns:a16="http://schemas.microsoft.com/office/drawing/2014/main" id="{5D97362B-4193-E43F-805D-46DA59788053}"/>
              </a:ext>
            </a:extLst>
          </p:cNvPr>
          <p:cNvSpPr>
            <a:spLocks noGrp="1"/>
          </p:cNvSpPr>
          <p:nvPr>
            <p:ph type="subTitle" idx="1"/>
          </p:nvPr>
        </p:nvSpPr>
        <p:spPr>
          <a:xfrm>
            <a:off x="2951583" y="5202238"/>
            <a:ext cx="9144000" cy="1655762"/>
          </a:xfrm>
        </p:spPr>
        <p:txBody>
          <a:bodyPr>
            <a:normAutofit lnSpcReduction="10000"/>
          </a:bodyPr>
          <a:lstStyle/>
          <a:p>
            <a:endParaRPr lang="en-IN" dirty="0"/>
          </a:p>
          <a:p>
            <a:endParaRPr lang="en-IN" dirty="0"/>
          </a:p>
          <a:p>
            <a:endParaRPr lang="en-IN" dirty="0"/>
          </a:p>
          <a:p>
            <a:r>
              <a:rPr lang="en-IN" sz="1800" dirty="0"/>
              <a:t>                                                                                                    By- Ms. Snehal Mhatre</a:t>
            </a:r>
          </a:p>
        </p:txBody>
      </p:sp>
    </p:spTree>
    <p:extLst>
      <p:ext uri="{BB962C8B-B14F-4D97-AF65-F5344CB8AC3E}">
        <p14:creationId xmlns:p14="http://schemas.microsoft.com/office/powerpoint/2010/main" val="106150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66F12-2453-B102-E821-C14CDDBCC07E}"/>
              </a:ext>
            </a:extLst>
          </p:cNvPr>
          <p:cNvSpPr>
            <a:spLocks noGrp="1"/>
          </p:cNvSpPr>
          <p:nvPr>
            <p:ph type="title"/>
          </p:nvPr>
        </p:nvSpPr>
        <p:spPr>
          <a:xfrm>
            <a:off x="175726" y="299811"/>
            <a:ext cx="10515600" cy="148059"/>
          </a:xfrm>
        </p:spPr>
        <p:txBody>
          <a:bodyPr>
            <a:noAutofit/>
          </a:bodyPr>
          <a:lstStyle/>
          <a:p>
            <a:r>
              <a:rPr lang="en-US" sz="2800" b="0" i="0" dirty="0">
                <a:solidFill>
                  <a:srgbClr val="610B38"/>
                </a:solidFill>
                <a:effectLst/>
                <a:latin typeface="erdana"/>
              </a:rPr>
              <a:t>Software Development Life Cycle (SDLC)</a:t>
            </a:r>
            <a:endParaRPr lang="en-IN" sz="2800" dirty="0"/>
          </a:p>
        </p:txBody>
      </p:sp>
      <p:sp>
        <p:nvSpPr>
          <p:cNvPr id="3" name="Content Placeholder 2">
            <a:extLst>
              <a:ext uri="{FF2B5EF4-FFF2-40B4-BE49-F238E27FC236}">
                <a16:creationId xmlns:a16="http://schemas.microsoft.com/office/drawing/2014/main" id="{871795DA-DBDF-E002-363E-07976C2B1FBD}"/>
              </a:ext>
            </a:extLst>
          </p:cNvPr>
          <p:cNvSpPr>
            <a:spLocks noGrp="1"/>
          </p:cNvSpPr>
          <p:nvPr>
            <p:ph idx="1"/>
          </p:nvPr>
        </p:nvSpPr>
        <p:spPr>
          <a:xfrm>
            <a:off x="175726" y="817919"/>
            <a:ext cx="11907415" cy="1645363"/>
          </a:xfrm>
        </p:spPr>
        <p:txBody>
          <a:bodyPr>
            <a:normAutofit/>
          </a:bodyPr>
          <a:lstStyle/>
          <a:p>
            <a:pPr marL="0" indent="0" algn="just">
              <a:buNone/>
            </a:pPr>
            <a:r>
              <a:rPr lang="en-US" sz="2400" b="0" i="0" dirty="0">
                <a:solidFill>
                  <a:srgbClr val="333333"/>
                </a:solidFill>
                <a:effectLst/>
                <a:latin typeface="inter-regular"/>
              </a:rPr>
              <a:t>A software life cycle model (also termed process model) is a pictorial and diagrammatic representation of the software life cycle. A life cycle model represents all the methods required to make a software product transit through its life cycle stages. It also captures the structure in which these methods are to be undertaken.</a:t>
            </a:r>
            <a:endParaRPr lang="en-IN" sz="2400" dirty="0"/>
          </a:p>
        </p:txBody>
      </p:sp>
      <p:sp>
        <p:nvSpPr>
          <p:cNvPr id="6" name="Title 1">
            <a:extLst>
              <a:ext uri="{FF2B5EF4-FFF2-40B4-BE49-F238E27FC236}">
                <a16:creationId xmlns:a16="http://schemas.microsoft.com/office/drawing/2014/main" id="{9C239872-2041-9319-96EF-A7F50EED3A30}"/>
              </a:ext>
            </a:extLst>
          </p:cNvPr>
          <p:cNvSpPr txBox="1">
            <a:spLocks/>
          </p:cNvSpPr>
          <p:nvPr/>
        </p:nvSpPr>
        <p:spPr>
          <a:xfrm>
            <a:off x="175726" y="2358647"/>
            <a:ext cx="11739466" cy="949368"/>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610B38"/>
                </a:solidFill>
                <a:latin typeface="erdana"/>
              </a:rPr>
              <a:t>SDLC Cycle</a:t>
            </a:r>
            <a:br>
              <a:rPr lang="en-US" sz="3200" dirty="0">
                <a:solidFill>
                  <a:srgbClr val="610B38"/>
                </a:solidFill>
                <a:latin typeface="erdana"/>
              </a:rPr>
            </a:br>
            <a:r>
              <a:rPr lang="en-US" sz="3200" dirty="0">
                <a:solidFill>
                  <a:srgbClr val="333333"/>
                </a:solidFill>
                <a:latin typeface="inter-regular"/>
              </a:rPr>
              <a:t>SDLC Cycle represents the process of developing software. SDLC framework includes the following steps:</a:t>
            </a:r>
          </a:p>
        </p:txBody>
      </p:sp>
      <p:pic>
        <p:nvPicPr>
          <p:cNvPr id="7" name="Picture 2" descr="Software Development Life Cycle(SDLC)">
            <a:extLst>
              <a:ext uri="{FF2B5EF4-FFF2-40B4-BE49-F238E27FC236}">
                <a16:creationId xmlns:a16="http://schemas.microsoft.com/office/drawing/2014/main" id="{6913411A-0BE4-D048-41D6-6AE1E31DA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0196" y="3004457"/>
            <a:ext cx="4700183" cy="3890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8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A065D-E603-2430-9AF5-EC5293014E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4FCB0B-4836-C433-66F7-2FBA4B9F5CC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202031E-7DE7-E83E-798C-2661FDAE36A0}"/>
              </a:ext>
            </a:extLst>
          </p:cNvPr>
          <p:cNvPicPr>
            <a:picLocks noChangeAspect="1"/>
          </p:cNvPicPr>
          <p:nvPr/>
        </p:nvPicPr>
        <p:blipFill>
          <a:blip r:embed="rId2"/>
          <a:stretch>
            <a:fillRect/>
          </a:stretch>
        </p:blipFill>
        <p:spPr>
          <a:xfrm>
            <a:off x="435282" y="365125"/>
            <a:ext cx="10918518" cy="5937477"/>
          </a:xfrm>
          <a:prstGeom prst="rect">
            <a:avLst/>
          </a:prstGeom>
        </p:spPr>
      </p:pic>
    </p:spTree>
    <p:extLst>
      <p:ext uri="{BB962C8B-B14F-4D97-AF65-F5344CB8AC3E}">
        <p14:creationId xmlns:p14="http://schemas.microsoft.com/office/powerpoint/2010/main" val="1206029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1643</TotalTime>
  <Words>462</Words>
  <Application>Microsoft Office PowerPoint</Application>
  <PresentationFormat>Widescreen</PresentationFormat>
  <Paragraphs>21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erdana</vt:lpstr>
      <vt:lpstr>inter-regular</vt:lpstr>
      <vt:lpstr>sohne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Advance DevOps</vt:lpstr>
      <vt:lpstr>Software Development Life Cycle (SDLC)</vt:lpstr>
      <vt:lpstr>PowerPoint Presentation</vt:lpstr>
      <vt:lpstr>PowerPoint Presentation</vt:lpstr>
      <vt:lpstr>PowerPoint Presentation</vt:lpstr>
      <vt:lpstr>PowerPoint Presentation</vt:lpstr>
      <vt:lpstr>DevOps Lifecycle: </vt:lpstr>
      <vt:lpstr>As everybody knows after development, the application needs to go under some phases like build, test, deploy, operate and monitor. Each phase has its standards.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DevOps</dc:title>
  <dc:creator>Snehal Mhatre</dc:creator>
  <cp:lastModifiedBy>snehal mhatre</cp:lastModifiedBy>
  <cp:revision>11</cp:revision>
  <dcterms:created xsi:type="dcterms:W3CDTF">2022-07-11T05:23:57Z</dcterms:created>
  <dcterms:modified xsi:type="dcterms:W3CDTF">2024-07-10T03:09:54Z</dcterms:modified>
</cp:coreProperties>
</file>